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2/11/2011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2/11/2011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2/11/2011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2/11/2011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2/11/2011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2/11/2011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2/11/2011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smtClean="0"/>
              <a:t>在手动</a:t>
            </a:r>
            <a:r>
              <a:rPr lang="zh-CN" altLang="en-US" smtClean="0"/>
              <a:t>测</a:t>
            </a:r>
            <a:r>
              <a:rPr lang="zh-CN" altLang="en-US" smtClean="0"/>
              <a:t>试中运</a:t>
            </a:r>
            <a:r>
              <a:rPr lang="zh-CN" altLang="en-US" dirty="0" smtClean="0"/>
              <a:t>用</a:t>
            </a:r>
            <a:r>
              <a:rPr lang="en-US" altLang="zh-CN" dirty="0" smtClean="0"/>
              <a:t>MBT</a:t>
            </a:r>
            <a:r>
              <a:rPr lang="zh-CN" altLang="en-US" dirty="0" smtClean="0"/>
              <a:t>方法</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模型示例</a:t>
            </a:r>
            <a:r>
              <a:rPr lang="en-US" altLang="zh-CN" dirty="0" smtClean="0"/>
              <a:t>: </a:t>
            </a:r>
            <a:r>
              <a:rPr lang="zh-CN" altLang="en-US" dirty="0" smtClean="0"/>
              <a:t>简单电话模型</a:t>
            </a:r>
            <a:endParaRPr lang="en-US" dirty="0"/>
          </a:p>
        </p:txBody>
      </p:sp>
      <p:sp>
        <p:nvSpPr>
          <p:cNvPr id="3" name="Content Placeholder 2"/>
          <p:cNvSpPr>
            <a:spLocks noGrp="1"/>
          </p:cNvSpPr>
          <p:nvPr>
            <p:ph sz="quarter" idx="1"/>
          </p:nvPr>
        </p:nvSpPr>
        <p:spPr/>
        <p:txBody>
          <a:bodyPr/>
          <a:lstStyle/>
          <a:p>
            <a:r>
              <a:rPr lang="zh-CN" altLang="en-US" dirty="0" smtClean="0"/>
              <a:t>从这个模型中</a:t>
            </a:r>
            <a:r>
              <a:rPr lang="en-US" altLang="zh-CN" dirty="0" smtClean="0"/>
              <a:t>, </a:t>
            </a:r>
            <a:r>
              <a:rPr lang="zh-CN" altLang="en-US" dirty="0" smtClean="0"/>
              <a:t>我们可以看出</a:t>
            </a:r>
            <a:r>
              <a:rPr lang="en-US" altLang="zh-CN" dirty="0" smtClean="0"/>
              <a:t>, </a:t>
            </a:r>
            <a:r>
              <a:rPr lang="zh-CN" altLang="en-US" dirty="0" smtClean="0"/>
              <a:t>响铃状态依赖通话状态</a:t>
            </a:r>
            <a:endParaRPr lang="en-US" altLang="zh-CN" dirty="0" smtClean="0"/>
          </a:p>
          <a:p>
            <a:r>
              <a:rPr lang="zh-CN" altLang="en-US" dirty="0" smtClean="0"/>
              <a:t>依据这个模型</a:t>
            </a:r>
            <a:r>
              <a:rPr lang="en-US" altLang="zh-CN" dirty="0" smtClean="0"/>
              <a:t>, </a:t>
            </a:r>
            <a:r>
              <a:rPr lang="zh-CN" altLang="en-US" dirty="0" smtClean="0"/>
              <a:t>我们就顺着状态变化路径书写测试用例了</a:t>
            </a:r>
            <a:r>
              <a:rPr lang="en-US" altLang="zh-CN" dirty="0" smtClean="0"/>
              <a:t>.</a:t>
            </a:r>
          </a:p>
          <a:p>
            <a:r>
              <a:rPr lang="zh-CN" altLang="en-US" dirty="0" smtClean="0"/>
              <a:t>在这个模型中</a:t>
            </a:r>
            <a:r>
              <a:rPr lang="en-US" altLang="zh-CN" dirty="0" smtClean="0"/>
              <a:t>, </a:t>
            </a:r>
            <a:r>
              <a:rPr lang="zh-CN" altLang="en-US" dirty="0" smtClean="0"/>
              <a:t>状态组合一共是</a:t>
            </a:r>
            <a:r>
              <a:rPr lang="en-US" altLang="zh-CN" dirty="0" smtClean="0"/>
              <a:t>8</a:t>
            </a:r>
            <a:r>
              <a:rPr lang="zh-CN" altLang="en-US" dirty="0" smtClean="0"/>
              <a:t>种</a:t>
            </a:r>
            <a:r>
              <a:rPr lang="en-US" altLang="zh-CN" dirty="0" smtClean="0"/>
              <a:t>, </a:t>
            </a:r>
            <a:r>
              <a:rPr lang="zh-CN" altLang="en-US" dirty="0" smtClean="0"/>
              <a:t>但是由于条件约束</a:t>
            </a:r>
            <a:r>
              <a:rPr lang="en-US" altLang="zh-CN" dirty="0" smtClean="0"/>
              <a:t>, </a:t>
            </a:r>
            <a:r>
              <a:rPr lang="zh-CN" altLang="en-US" dirty="0" smtClean="0"/>
              <a:t>比如只有在来电状态下才会响铃</a:t>
            </a:r>
            <a:r>
              <a:rPr lang="en-US" altLang="zh-CN" dirty="0" smtClean="0"/>
              <a:t>, </a:t>
            </a:r>
            <a:r>
              <a:rPr lang="zh-CN" altLang="en-US" dirty="0" smtClean="0"/>
              <a:t>生成模型后</a:t>
            </a:r>
            <a:r>
              <a:rPr lang="en-US" altLang="zh-CN" dirty="0" smtClean="0"/>
              <a:t>, </a:t>
            </a:r>
            <a:r>
              <a:rPr lang="zh-CN" altLang="en-US" dirty="0" smtClean="0"/>
              <a:t>有效的状态只有</a:t>
            </a:r>
            <a:r>
              <a:rPr lang="en-US" altLang="zh-CN" dirty="0" smtClean="0"/>
              <a:t>4</a:t>
            </a:r>
            <a:r>
              <a:rPr lang="zh-CN" altLang="en-US" dirty="0" smtClean="0"/>
              <a:t>种</a:t>
            </a:r>
            <a:r>
              <a:rPr lang="en-US" altLang="zh-CN"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使用</a:t>
            </a:r>
            <a:r>
              <a:rPr lang="en-US" altLang="zh-CN" dirty="0" smtClean="0"/>
              <a:t>MBT</a:t>
            </a:r>
            <a:r>
              <a:rPr lang="zh-CN" altLang="en-US" dirty="0" smtClean="0"/>
              <a:t>有助于提高测试效率</a:t>
            </a:r>
            <a:r>
              <a:rPr lang="en-US" altLang="zh-CN" dirty="0" smtClean="0"/>
              <a:t>	</a:t>
            </a:r>
            <a:endParaRPr lang="en-US" dirty="0"/>
          </a:p>
        </p:txBody>
      </p:sp>
      <p:sp>
        <p:nvSpPr>
          <p:cNvPr id="3" name="Content Placeholder 2"/>
          <p:cNvSpPr>
            <a:spLocks noGrp="1"/>
          </p:cNvSpPr>
          <p:nvPr>
            <p:ph sz="quarter" idx="1"/>
          </p:nvPr>
        </p:nvSpPr>
        <p:spPr/>
        <p:txBody>
          <a:bodyPr/>
          <a:lstStyle/>
          <a:p>
            <a:r>
              <a:rPr lang="zh-CN" altLang="en-US" dirty="0" smtClean="0"/>
              <a:t>使测试工程师更深入了解产品结构</a:t>
            </a:r>
            <a:r>
              <a:rPr lang="en-US" altLang="zh-CN" dirty="0" smtClean="0"/>
              <a:t>/</a:t>
            </a:r>
            <a:r>
              <a:rPr lang="zh-CN" altLang="en-US" dirty="0" smtClean="0"/>
              <a:t>逻辑</a:t>
            </a:r>
            <a:endParaRPr lang="en-US" altLang="zh-CN" dirty="0" smtClean="0"/>
          </a:p>
          <a:p>
            <a:r>
              <a:rPr lang="zh-CN" altLang="en-US" dirty="0" smtClean="0"/>
              <a:t>较全的功能</a:t>
            </a:r>
            <a:r>
              <a:rPr lang="en-US" altLang="zh-CN" dirty="0" smtClean="0"/>
              <a:t>/</a:t>
            </a:r>
            <a:r>
              <a:rPr lang="zh-CN" altLang="en-US" dirty="0" smtClean="0"/>
              <a:t>代码覆盖</a:t>
            </a:r>
            <a:endParaRPr lang="en-US" altLang="zh-CN" dirty="0" smtClean="0"/>
          </a:p>
          <a:p>
            <a:r>
              <a:rPr lang="zh-CN" altLang="en-US" dirty="0" smtClean="0"/>
              <a:t>敏捷的功能</a:t>
            </a:r>
            <a:r>
              <a:rPr lang="en-US" altLang="zh-CN" dirty="0" smtClean="0"/>
              <a:t>/</a:t>
            </a:r>
            <a:r>
              <a:rPr lang="zh-CN" altLang="en-US" dirty="0" smtClean="0"/>
              <a:t>代码变更响应</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引用</a:t>
            </a:r>
            <a:endParaRPr lang="en-US" dirty="0"/>
          </a:p>
        </p:txBody>
      </p:sp>
      <p:sp>
        <p:nvSpPr>
          <p:cNvPr id="3" name="Content Placeholder 2"/>
          <p:cNvSpPr>
            <a:spLocks noGrp="1"/>
          </p:cNvSpPr>
          <p:nvPr>
            <p:ph sz="quarter" idx="1"/>
          </p:nvPr>
        </p:nvSpPr>
        <p:spPr/>
        <p:txBody>
          <a:bodyPr/>
          <a:lstStyle/>
          <a:p>
            <a:r>
              <a:rPr lang="en-US" dirty="0" smtClean="0"/>
              <a:t>Model-Based Testing in Practice.pdf</a:t>
            </a:r>
          </a:p>
          <a:p>
            <a:r>
              <a:rPr lang="en-US" dirty="0" smtClean="0"/>
              <a:t>Model-Based Testing of a Highly Programmable System.pdf</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什么是</a:t>
            </a:r>
            <a:r>
              <a:rPr lang="en-US" altLang="zh-CN" dirty="0" smtClean="0"/>
              <a:t>MBT</a:t>
            </a:r>
            <a:endParaRPr lang="en-US" dirty="0"/>
          </a:p>
        </p:txBody>
      </p:sp>
      <p:sp>
        <p:nvSpPr>
          <p:cNvPr id="3" name="Content Placeholder 2"/>
          <p:cNvSpPr>
            <a:spLocks noGrp="1"/>
          </p:cNvSpPr>
          <p:nvPr>
            <p:ph sz="quarter" idx="1"/>
          </p:nvPr>
        </p:nvSpPr>
        <p:spPr/>
        <p:txBody>
          <a:bodyPr/>
          <a:lstStyle/>
          <a:p>
            <a:r>
              <a:rPr lang="en-US" dirty="0" smtClean="0"/>
              <a:t>Model based testing, </a:t>
            </a:r>
            <a:r>
              <a:rPr lang="zh-CN" altLang="en-US" dirty="0" smtClean="0"/>
              <a:t>基于模型的测试</a:t>
            </a:r>
            <a:endParaRPr lang="en-US" altLang="zh-CN" dirty="0" smtClean="0"/>
          </a:p>
          <a:p>
            <a:r>
              <a:rPr lang="zh-CN" altLang="en-US" dirty="0" smtClean="0"/>
              <a:t>基于模型的测试属于软件测试领域的一种测试方法。按照此方法，测试用例可以完全或部分的利用模型自动产生。以上所说的模型通常是指对被测系统（</a:t>
            </a:r>
            <a:r>
              <a:rPr lang="en-US" altLang="zh-CN" dirty="0" smtClean="0"/>
              <a:t>SUT, system under test</a:t>
            </a:r>
            <a:r>
              <a:rPr lang="zh-CN" altLang="en-US" dirty="0" smtClean="0"/>
              <a:t>）某些（通常是功能性的）方面的描述。</a:t>
            </a:r>
            <a:endParaRPr lang="en-US" altLang="zh-CN" dirty="0" smtClean="0"/>
          </a:p>
          <a:p>
            <a:r>
              <a:rPr lang="zh-CN" altLang="en-US" dirty="0" smtClean="0"/>
              <a:t>模型一般都是对被测系统（</a:t>
            </a:r>
            <a:r>
              <a:rPr lang="en-US" altLang="zh-CN" dirty="0" smtClean="0"/>
              <a:t>SUT, system under test</a:t>
            </a:r>
            <a:r>
              <a:rPr lang="zh-CN" altLang="en-US" dirty="0" smtClean="0"/>
              <a:t>）预期行为动作的抽象描述。 这些测试用例的集合就是我们平时所称的抽象测试套件（</a:t>
            </a:r>
            <a:r>
              <a:rPr lang="en-US" altLang="zh-CN" dirty="0" smtClean="0"/>
              <a:t>abstract test suite). </a:t>
            </a:r>
            <a:r>
              <a:rPr lang="zh-CN" altLang="en-US" dirty="0" smtClean="0"/>
              <a:t>抽象测试套件不可以直接执行于需测试的系统，因为，他们不在同一抽象级别。</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MBT</a:t>
            </a:r>
            <a:r>
              <a:rPr lang="zh-CN" altLang="en-US" dirty="0" smtClean="0"/>
              <a:t>方法运用在手动测试上的优势</a:t>
            </a:r>
            <a:endParaRPr lang="en-US" dirty="0"/>
          </a:p>
        </p:txBody>
      </p:sp>
      <p:sp>
        <p:nvSpPr>
          <p:cNvPr id="3" name="Content Placeholder 2"/>
          <p:cNvSpPr>
            <a:spLocks noGrp="1"/>
          </p:cNvSpPr>
          <p:nvPr>
            <p:ph sz="quarter" idx="1"/>
          </p:nvPr>
        </p:nvSpPr>
        <p:spPr/>
        <p:txBody>
          <a:bodyPr/>
          <a:lstStyle/>
          <a:p>
            <a:r>
              <a:rPr lang="zh-CN" altLang="en-US" dirty="0" smtClean="0"/>
              <a:t>在生成测试用例方面</a:t>
            </a:r>
            <a:r>
              <a:rPr lang="en-US" altLang="zh-CN" dirty="0" smtClean="0"/>
              <a:t>:</a:t>
            </a:r>
          </a:p>
          <a:p>
            <a:pPr lvl="1"/>
            <a:r>
              <a:rPr lang="zh-CN" altLang="en-US" dirty="0" smtClean="0"/>
              <a:t>更清晰的模块定义</a:t>
            </a:r>
            <a:endParaRPr lang="en-US" altLang="zh-CN" dirty="0" smtClean="0"/>
          </a:p>
          <a:p>
            <a:pPr lvl="1"/>
            <a:r>
              <a:rPr lang="zh-CN" altLang="en-US" dirty="0" smtClean="0"/>
              <a:t>更清晰的行为定义</a:t>
            </a:r>
            <a:endParaRPr lang="en-US" altLang="zh-CN" dirty="0" smtClean="0"/>
          </a:p>
          <a:p>
            <a:pPr lvl="1"/>
            <a:r>
              <a:rPr lang="zh-CN" altLang="en-US" dirty="0" smtClean="0"/>
              <a:t>更清晰的边界定义</a:t>
            </a:r>
            <a:endParaRPr lang="en-US" altLang="zh-CN" dirty="0" smtClean="0"/>
          </a:p>
          <a:p>
            <a:pPr lvl="1"/>
            <a:r>
              <a:rPr lang="zh-CN" altLang="en-US" dirty="0" smtClean="0"/>
              <a:t>测试用例能够实现高代码覆盖率</a:t>
            </a:r>
            <a:endParaRPr lang="en-US" altLang="zh-CN" dirty="0" smtClean="0"/>
          </a:p>
          <a:p>
            <a:pPr lvl="1">
              <a:buNone/>
            </a:pPr>
            <a:endParaRPr lang="en-US" altLang="zh-CN" dirty="0" smtClean="0"/>
          </a:p>
          <a:p>
            <a:r>
              <a:rPr lang="zh-CN" altLang="en-US" dirty="0" smtClean="0"/>
              <a:t>在进行测试实施方面</a:t>
            </a:r>
            <a:r>
              <a:rPr lang="en-US" altLang="zh-CN" dirty="0" smtClean="0"/>
              <a:t>:</a:t>
            </a:r>
          </a:p>
          <a:p>
            <a:pPr lvl="1"/>
            <a:r>
              <a:rPr lang="zh-CN" altLang="en-US" dirty="0" smtClean="0"/>
              <a:t>更有效率的理清测试分支</a:t>
            </a:r>
            <a:r>
              <a:rPr lang="en-US" altLang="zh-CN" dirty="0" smtClean="0"/>
              <a:t>, </a:t>
            </a:r>
            <a:r>
              <a:rPr lang="zh-CN" altLang="en-US" dirty="0" smtClean="0"/>
              <a:t>标记出优先级</a:t>
            </a:r>
            <a:r>
              <a:rPr lang="en-US" altLang="zh-CN" dirty="0" smtClean="0"/>
              <a:t>.</a:t>
            </a:r>
          </a:p>
          <a:p>
            <a:pPr lvl="1"/>
            <a:r>
              <a:rPr lang="zh-CN" altLang="en-US" dirty="0" smtClean="0"/>
              <a:t>对与代码更改更敏感</a:t>
            </a:r>
            <a:r>
              <a:rPr lang="en-US" altLang="zh-CN" dirty="0" smtClean="0"/>
              <a:t>, </a:t>
            </a:r>
            <a:r>
              <a:rPr lang="zh-CN" altLang="en-US" dirty="0" smtClean="0"/>
              <a:t>可以很快分析出哪些想关联的地方需要进行回归测试</a:t>
            </a:r>
            <a:r>
              <a:rPr lang="en-US" altLang="zh-CN" dirty="0" smtClean="0"/>
              <a:t>.</a:t>
            </a:r>
          </a:p>
          <a:p>
            <a:pPr lvl="1"/>
            <a:endParaRPr lang="en-US" altLang="zh-CN"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如何运用</a:t>
            </a:r>
            <a:r>
              <a:rPr lang="en-US" altLang="zh-CN" dirty="0" smtClean="0"/>
              <a:t>MBT</a:t>
            </a:r>
            <a:endParaRPr lang="en-US" dirty="0"/>
          </a:p>
        </p:txBody>
      </p:sp>
      <p:sp>
        <p:nvSpPr>
          <p:cNvPr id="3" name="Content Placeholder 2"/>
          <p:cNvSpPr>
            <a:spLocks noGrp="1"/>
          </p:cNvSpPr>
          <p:nvPr>
            <p:ph sz="quarter" idx="1"/>
          </p:nvPr>
        </p:nvSpPr>
        <p:spPr/>
        <p:txBody>
          <a:bodyPr/>
          <a:lstStyle/>
          <a:p>
            <a:r>
              <a:rPr lang="zh-CN" altLang="en-US" dirty="0" smtClean="0"/>
              <a:t>典型的测试模型有以下几类</a:t>
            </a:r>
            <a:r>
              <a:rPr lang="en-US" altLang="zh-CN" dirty="0" smtClean="0"/>
              <a:t>:</a:t>
            </a:r>
          </a:p>
          <a:p>
            <a:pPr lvl="1"/>
            <a:r>
              <a:rPr lang="zh-CN" altLang="en-US" dirty="0" smtClean="0"/>
              <a:t>有限状态机</a:t>
            </a:r>
            <a:endParaRPr lang="en-US" altLang="zh-CN" dirty="0" smtClean="0"/>
          </a:p>
          <a:p>
            <a:pPr lvl="1"/>
            <a:r>
              <a:rPr lang="en-US" altLang="zh-CN" dirty="0" smtClean="0"/>
              <a:t>UML</a:t>
            </a:r>
            <a:r>
              <a:rPr lang="zh-CN" altLang="en-US" dirty="0" smtClean="0"/>
              <a:t>模型</a:t>
            </a:r>
            <a:endParaRPr lang="en-US" altLang="zh-CN" dirty="0" smtClean="0"/>
          </a:p>
          <a:p>
            <a:pPr lvl="1"/>
            <a:r>
              <a:rPr lang="zh-CN" altLang="en-US" dirty="0" smtClean="0"/>
              <a:t>马尔可夫链</a:t>
            </a:r>
            <a:endParaRPr lang="en-US" altLang="zh-CN" dirty="0" smtClean="0"/>
          </a:p>
          <a:p>
            <a:pPr lvl="1"/>
            <a:r>
              <a:rPr lang="zh-CN" altLang="en-US" dirty="0" smtClean="0"/>
              <a:t>文法模型</a:t>
            </a:r>
            <a:endParaRPr lang="en-US" altLang="zh-CN" dirty="0" smtClean="0"/>
          </a:p>
          <a:p>
            <a:pPr lvl="1">
              <a:buNone/>
            </a:pPr>
            <a:endParaRPr lang="en-US" altLang="zh-CN" dirty="0" smtClean="0"/>
          </a:p>
          <a:p>
            <a:pPr lvl="1">
              <a:buNone/>
            </a:pPr>
            <a:r>
              <a:rPr lang="zh-CN" altLang="en-US" dirty="0" smtClean="0"/>
              <a:t>在实际应用中</a:t>
            </a:r>
            <a:r>
              <a:rPr lang="en-US" altLang="zh-CN" dirty="0" smtClean="0"/>
              <a:t>, </a:t>
            </a:r>
            <a:r>
              <a:rPr lang="zh-CN" altLang="en-US" dirty="0" smtClean="0"/>
              <a:t>用得最多的是有限状态机模型和</a:t>
            </a:r>
            <a:r>
              <a:rPr lang="en-US" altLang="zh-CN" dirty="0" smtClean="0"/>
              <a:t>UML</a:t>
            </a:r>
            <a:r>
              <a:rPr lang="zh-CN" altLang="en-US" dirty="0" smtClean="0"/>
              <a:t>模型</a:t>
            </a:r>
            <a:r>
              <a:rPr lang="en-US" altLang="zh-CN"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基于模型测试的测试过程 </a:t>
            </a:r>
            <a:endParaRPr lang="en-US" dirty="0"/>
          </a:p>
        </p:txBody>
      </p:sp>
      <p:sp>
        <p:nvSpPr>
          <p:cNvPr id="3" name="Content Placeholder 2"/>
          <p:cNvSpPr>
            <a:spLocks noGrp="1"/>
          </p:cNvSpPr>
          <p:nvPr>
            <p:ph sz="quarter" idx="1"/>
          </p:nvPr>
        </p:nvSpPr>
        <p:spPr/>
        <p:txBody>
          <a:bodyPr/>
          <a:lstStyle/>
          <a:p>
            <a:r>
              <a:rPr lang="zh-CN" altLang="en-US" dirty="0" smtClean="0"/>
              <a:t>分析理解被测试软件 </a:t>
            </a:r>
            <a:br>
              <a:rPr lang="zh-CN" altLang="en-US" dirty="0" smtClean="0"/>
            </a:br>
            <a:r>
              <a:rPr lang="zh-CN" altLang="en-US" dirty="0" smtClean="0"/>
              <a:t>基于模型的软件测试要求充分理解被测试软件。根据软件的需求构造可以用于测试的模型</a:t>
            </a:r>
            <a:r>
              <a:rPr lang="en-US" altLang="zh-CN" dirty="0" smtClean="0"/>
              <a:t>,</a:t>
            </a:r>
            <a:r>
              <a:rPr lang="zh-CN" altLang="en-US" dirty="0" smtClean="0"/>
              <a:t>其工作主要是根据测试目的、确定测试对象和测试特征</a:t>
            </a:r>
            <a:r>
              <a:rPr lang="en-US" altLang="zh-CN" dirty="0" smtClean="0"/>
              <a:t>,</a:t>
            </a:r>
            <a:r>
              <a:rPr lang="zh-CN" altLang="en-US" dirty="0" smtClean="0"/>
              <a:t>针对被测试软件的相关属性建立相应模型。这个阶段的具体工作包括</a:t>
            </a:r>
            <a:r>
              <a:rPr lang="en-US" altLang="zh-CN" dirty="0" smtClean="0"/>
              <a:t>: </a:t>
            </a:r>
          </a:p>
          <a:p>
            <a:r>
              <a:rPr lang="zh-CN" altLang="en-US" dirty="0" smtClean="0"/>
              <a:t>充分了解软件需求规范和设计文档、用户手册和开发队伍充分交流</a:t>
            </a:r>
            <a:endParaRPr lang="en-US" altLang="zh-CN" dirty="0" smtClean="0"/>
          </a:p>
          <a:p>
            <a:r>
              <a:rPr lang="zh-CN" altLang="en-US" dirty="0" smtClean="0"/>
              <a:t>识别软件系统的用户</a:t>
            </a:r>
            <a:r>
              <a:rPr lang="en-US" altLang="zh-CN" dirty="0" smtClean="0"/>
              <a:t>,</a:t>
            </a:r>
            <a:r>
              <a:rPr lang="zh-CN" altLang="en-US" dirty="0" smtClean="0"/>
              <a:t>枚举每个用户的输入序列</a:t>
            </a:r>
            <a:r>
              <a:rPr lang="en-US" altLang="zh-CN" dirty="0" smtClean="0"/>
              <a:t>,</a:t>
            </a:r>
            <a:r>
              <a:rPr lang="zh-CN" altLang="en-US" dirty="0" smtClean="0"/>
              <a:t>研究每项输入的可能取值范围</a:t>
            </a:r>
            <a:r>
              <a:rPr lang="en-US" altLang="zh-CN" dirty="0" smtClean="0"/>
              <a:t>,</a:t>
            </a:r>
            <a:r>
              <a:rPr lang="zh-CN" altLang="en-US" dirty="0" smtClean="0"/>
              <a:t>包括</a:t>
            </a:r>
            <a:r>
              <a:rPr lang="en-US" altLang="zh-CN" dirty="0" smtClean="0"/>
              <a:t>:</a:t>
            </a:r>
            <a:r>
              <a:rPr lang="zh-CN" altLang="en-US" dirty="0" smtClean="0"/>
              <a:t>合法值、边界值、非法值、以及预期输出。</a:t>
            </a:r>
            <a:endParaRPr lang="en-US" altLang="zh-CN" dirty="0" smtClean="0"/>
          </a:p>
          <a:p>
            <a:r>
              <a:rPr lang="zh-CN" altLang="en-US" dirty="0" smtClean="0"/>
              <a:t>记录输入发生条件和响应发生条件。</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基于模型测试的测试过程 </a:t>
            </a:r>
            <a:endParaRPr lang="en-US" dirty="0"/>
          </a:p>
        </p:txBody>
      </p:sp>
      <p:sp>
        <p:nvSpPr>
          <p:cNvPr id="3" name="Content Placeholder 2"/>
          <p:cNvSpPr>
            <a:spLocks noGrp="1"/>
          </p:cNvSpPr>
          <p:nvPr>
            <p:ph sz="quarter" idx="1"/>
          </p:nvPr>
        </p:nvSpPr>
        <p:spPr/>
        <p:txBody>
          <a:bodyPr/>
          <a:lstStyle/>
          <a:p>
            <a:r>
              <a:rPr lang="zh-CN" altLang="en-US" dirty="0" smtClean="0"/>
              <a:t>研究输入序列</a:t>
            </a:r>
            <a:r>
              <a:rPr lang="en-US" altLang="zh-CN" dirty="0" smtClean="0"/>
              <a:t>,</a:t>
            </a:r>
            <a:r>
              <a:rPr lang="zh-CN" altLang="en-US" dirty="0" smtClean="0"/>
              <a:t>如</a:t>
            </a:r>
            <a:r>
              <a:rPr lang="en-US" altLang="zh-CN" dirty="0" smtClean="0"/>
              <a:t>:</a:t>
            </a:r>
            <a:r>
              <a:rPr lang="zh-CN" altLang="en-US" dirty="0" smtClean="0"/>
              <a:t>输入发生时刻</a:t>
            </a:r>
            <a:r>
              <a:rPr lang="en-US" altLang="zh-CN" dirty="0" smtClean="0"/>
              <a:t>,</a:t>
            </a:r>
            <a:r>
              <a:rPr lang="zh-CN" altLang="en-US" dirty="0" smtClean="0"/>
              <a:t>软件系统接收特定输入的条件</a:t>
            </a:r>
            <a:r>
              <a:rPr lang="en-US" altLang="zh-CN" dirty="0" smtClean="0"/>
              <a:t>,</a:t>
            </a:r>
            <a:r>
              <a:rPr lang="zh-CN" altLang="en-US" dirty="0" smtClean="0"/>
              <a:t>输入处理顺序</a:t>
            </a:r>
            <a:endParaRPr lang="en-US" altLang="zh-CN" dirty="0" smtClean="0"/>
          </a:p>
          <a:p>
            <a:r>
              <a:rPr lang="zh-CN" altLang="en-US" dirty="0" smtClean="0"/>
              <a:t>理解软件内部数据交换和计算过程</a:t>
            </a:r>
            <a:r>
              <a:rPr lang="en-US" altLang="zh-CN" dirty="0" smtClean="0"/>
              <a:t>,</a:t>
            </a:r>
            <a:r>
              <a:rPr lang="zh-CN" altLang="en-US" dirty="0" smtClean="0"/>
              <a:t>产生可能发现缺陷的测试数据</a:t>
            </a:r>
            <a:endParaRPr lang="en-US" altLang="zh-CN"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选择合适的测试模型</a:t>
            </a:r>
            <a:endParaRPr lang="en-US" dirty="0"/>
          </a:p>
        </p:txBody>
      </p:sp>
      <p:sp>
        <p:nvSpPr>
          <p:cNvPr id="3" name="Content Placeholder 2"/>
          <p:cNvSpPr>
            <a:spLocks noGrp="1"/>
          </p:cNvSpPr>
          <p:nvPr>
            <p:ph sz="quarter" idx="1"/>
          </p:nvPr>
        </p:nvSpPr>
        <p:spPr/>
        <p:txBody>
          <a:bodyPr>
            <a:normAutofit fontScale="92500" lnSpcReduction="20000"/>
          </a:bodyPr>
          <a:lstStyle/>
          <a:p>
            <a:r>
              <a:rPr lang="zh-CN" altLang="en-US" dirty="0" smtClean="0"/>
              <a:t>了解可用的模型</a:t>
            </a:r>
            <a:r>
              <a:rPr lang="en-US" altLang="zh-CN" dirty="0" smtClean="0"/>
              <a:t/>
            </a:r>
            <a:br>
              <a:rPr lang="en-US" altLang="zh-CN" dirty="0" smtClean="0"/>
            </a:br>
            <a:r>
              <a:rPr lang="zh-CN" altLang="en-US" dirty="0" smtClean="0"/>
              <a:t>不同的应用领域要使用不同的测试模型。例如</a:t>
            </a:r>
            <a:r>
              <a:rPr lang="en-US" altLang="zh-CN" dirty="0" smtClean="0"/>
              <a:t>,</a:t>
            </a:r>
            <a:r>
              <a:rPr lang="zh-CN" altLang="en-US" dirty="0" smtClean="0"/>
              <a:t>电话交换系统多使用状态模型</a:t>
            </a:r>
            <a:r>
              <a:rPr lang="en-US" altLang="zh-CN" dirty="0" smtClean="0"/>
              <a:t>;</a:t>
            </a:r>
            <a:r>
              <a:rPr lang="zh-CN" altLang="en-US" dirty="0" smtClean="0"/>
              <a:t>并发软件系统中不同组件并发运行用状态图建模</a:t>
            </a:r>
            <a:r>
              <a:rPr lang="en-US" altLang="zh-CN" dirty="0" smtClean="0"/>
              <a:t>;</a:t>
            </a:r>
            <a:r>
              <a:rPr lang="zh-CN" altLang="en-US" dirty="0" smtClean="0"/>
              <a:t> 测试长期运行软件系统可以使用状态机模型。</a:t>
            </a:r>
            <a:endParaRPr lang="en-US" altLang="zh-CN" dirty="0" smtClean="0"/>
          </a:p>
          <a:p>
            <a:r>
              <a:rPr lang="zh-CN" altLang="en-US" dirty="0" smtClean="0"/>
              <a:t>根据模型特征进行选择</a:t>
            </a:r>
            <a:r>
              <a:rPr lang="en-US" altLang="zh-CN" dirty="0" smtClean="0"/>
              <a:t/>
            </a:r>
            <a:br>
              <a:rPr lang="en-US" altLang="zh-CN" dirty="0" smtClean="0"/>
            </a:br>
            <a:r>
              <a:rPr lang="zh-CN" altLang="en-US" dirty="0" smtClean="0"/>
              <a:t>只有充分理解模型和软件系统</a:t>
            </a:r>
            <a:r>
              <a:rPr lang="en-US" altLang="zh-CN" dirty="0" smtClean="0"/>
              <a:t>,</a:t>
            </a:r>
            <a:r>
              <a:rPr lang="zh-CN" altLang="en-US" dirty="0" smtClean="0"/>
              <a:t>才能选择合适的模型对软件进行测试</a:t>
            </a:r>
            <a:r>
              <a:rPr lang="en-US" altLang="zh-CN" dirty="0" smtClean="0"/>
              <a:t>.</a:t>
            </a:r>
            <a:r>
              <a:rPr lang="zh-CN" altLang="en-US" dirty="0" smtClean="0"/>
              <a:t>。</a:t>
            </a:r>
            <a:endParaRPr lang="en-US" altLang="zh-CN" dirty="0" smtClean="0"/>
          </a:p>
          <a:p>
            <a:r>
              <a:rPr lang="zh-CN" altLang="en-US" dirty="0" smtClean="0"/>
              <a:t>人员、组织和工具的影响</a:t>
            </a:r>
            <a:r>
              <a:rPr lang="en-US" altLang="zh-CN" dirty="0" smtClean="0"/>
              <a:t/>
            </a:r>
            <a:br>
              <a:rPr lang="en-US" altLang="zh-CN" dirty="0" smtClean="0"/>
            </a:br>
            <a:r>
              <a:rPr lang="zh-CN" altLang="en-US" dirty="0" smtClean="0"/>
              <a:t>基于模型的软件测试对测试人员的知识结构和技术水平提出了一定要求</a:t>
            </a:r>
            <a:r>
              <a:rPr lang="en-US" altLang="zh-CN" dirty="0" smtClean="0"/>
              <a:t>,</a:t>
            </a:r>
            <a:r>
              <a:rPr lang="zh-CN" altLang="en-US" dirty="0" smtClean="0"/>
              <a:t>如果一个开发组织使用模型完成需求分析和系统设计的模型的软件测试就比较容易</a:t>
            </a:r>
            <a:r>
              <a:rPr lang="en-US" altLang="zh-CN" dirty="0" smtClean="0"/>
              <a:t>,</a:t>
            </a:r>
            <a:r>
              <a:rPr lang="zh-CN" altLang="en-US" dirty="0" smtClean="0"/>
              <a:t>因为根据系统分析和设计的模型进行测试</a:t>
            </a:r>
            <a:r>
              <a:rPr lang="en-US" altLang="zh-CN" dirty="0" smtClean="0"/>
              <a:t>,</a:t>
            </a:r>
            <a:r>
              <a:rPr lang="zh-CN" altLang="en-US" dirty="0" smtClean="0"/>
              <a:t>往往可以真接应用基于模型的软件测试技术</a:t>
            </a:r>
            <a:r>
              <a:rPr lang="en-US" altLang="zh-CN" dirty="0" smtClean="0"/>
              <a:t>,</a:t>
            </a:r>
            <a:r>
              <a:rPr lang="zh-CN" altLang="en-US" dirty="0" smtClean="0"/>
              <a:t>还可以根据测试的进展不断调整模型或模型的细节</a:t>
            </a:r>
            <a:r>
              <a:rPr lang="en-US" altLang="zh-CN" dirty="0" smtClean="0"/>
              <a:t>,</a:t>
            </a:r>
            <a:r>
              <a:rPr lang="zh-CN" altLang="en-US" dirty="0" smtClean="0"/>
              <a:t>并有利于在开发过程早期进行测试规划。另外还要根据开发组织使用的测试工具选择特定的模型。 </a:t>
            </a:r>
          </a:p>
          <a:p>
            <a:endParaRPr lang="en-US" altLang="zh-CN"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构造测试模型 </a:t>
            </a:r>
            <a:endParaRPr lang="en-US" dirty="0"/>
          </a:p>
        </p:txBody>
      </p:sp>
      <p:sp>
        <p:nvSpPr>
          <p:cNvPr id="3" name="Content Placeholder 2"/>
          <p:cNvSpPr>
            <a:spLocks noGrp="1"/>
          </p:cNvSpPr>
          <p:nvPr>
            <p:ph sz="quarter" idx="1"/>
          </p:nvPr>
        </p:nvSpPr>
        <p:spPr/>
        <p:txBody>
          <a:bodyPr/>
          <a:lstStyle/>
          <a:p>
            <a:r>
              <a:rPr lang="zh-CN" altLang="en-US" dirty="0" smtClean="0"/>
              <a:t>我们以基于状态机模型的测试为例说明如何构造测试模型。首先要抽象出软件系统状态</a:t>
            </a:r>
            <a:r>
              <a:rPr lang="en-US" altLang="zh-CN" dirty="0" smtClean="0"/>
              <a:t>,</a:t>
            </a:r>
            <a:r>
              <a:rPr lang="zh-CN" altLang="en-US" dirty="0" smtClean="0"/>
              <a:t>状态抽象一般要根据输入及输出条件进行</a:t>
            </a:r>
            <a:r>
              <a:rPr lang="en-US" altLang="zh-CN" dirty="0" smtClean="0"/>
              <a:t>,</a:t>
            </a:r>
            <a:r>
              <a:rPr lang="zh-CN" altLang="en-US" dirty="0" smtClean="0"/>
              <a:t>一般包括以下过程</a:t>
            </a:r>
            <a:r>
              <a:rPr lang="en-US" altLang="zh-CN" dirty="0" smtClean="0"/>
              <a:t>:</a:t>
            </a:r>
          </a:p>
          <a:p>
            <a:pPr lvl="1"/>
            <a:r>
              <a:rPr lang="zh-CN" altLang="en-US" dirty="0" smtClean="0"/>
              <a:t>生成一个输入序列并说明每个输入的适用条件</a:t>
            </a:r>
            <a:r>
              <a:rPr lang="en-US" altLang="zh-CN" dirty="0" smtClean="0"/>
              <a:t>,</a:t>
            </a:r>
            <a:r>
              <a:rPr lang="zh-CN" altLang="en-US" dirty="0" smtClean="0"/>
              <a:t>称作输入约束。</a:t>
            </a:r>
            <a:endParaRPr lang="en-US" altLang="zh-CN" dirty="0" smtClean="0"/>
          </a:p>
          <a:p>
            <a:pPr lvl="1"/>
            <a:r>
              <a:rPr lang="zh-CN" altLang="en-US" dirty="0" smtClean="0"/>
              <a:t>对每个输入要说明产生不同响应的上下文环境</a:t>
            </a:r>
            <a:r>
              <a:rPr lang="en-US" altLang="zh-CN" dirty="0" smtClean="0"/>
              <a:t>,</a:t>
            </a:r>
            <a:r>
              <a:rPr lang="zh-CN" altLang="en-US" dirty="0" smtClean="0"/>
              <a:t>称作响应约束。</a:t>
            </a:r>
            <a:endParaRPr lang="en-US" altLang="zh-CN" dirty="0" smtClean="0"/>
          </a:p>
          <a:p>
            <a:pPr lvl="1"/>
            <a:r>
              <a:rPr lang="zh-CN" altLang="en-US" dirty="0" smtClean="0"/>
              <a:t>根据输入序列、输入约束和响应约束构造相应状态机模型。</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模型示例</a:t>
            </a:r>
            <a:r>
              <a:rPr lang="en-US" altLang="zh-CN" dirty="0" smtClean="0"/>
              <a:t>: </a:t>
            </a:r>
            <a:r>
              <a:rPr lang="zh-CN" altLang="en-US" dirty="0" smtClean="0"/>
              <a:t>简单电话模型</a:t>
            </a:r>
            <a:endParaRPr lang="en-US" dirty="0"/>
          </a:p>
        </p:txBody>
      </p:sp>
      <p:sp>
        <p:nvSpPr>
          <p:cNvPr id="3" name="Content Placeholder 2"/>
          <p:cNvSpPr>
            <a:spLocks noGrp="1"/>
          </p:cNvSpPr>
          <p:nvPr>
            <p:ph sz="quarter" idx="1"/>
          </p:nvPr>
        </p:nvSpPr>
        <p:spPr/>
        <p:txBody>
          <a:bodyPr/>
          <a:lstStyle/>
          <a:p>
            <a:r>
              <a:rPr lang="zh-CN" altLang="en-US" dirty="0" smtClean="0"/>
              <a:t>这里展示了一个简单电话的状态模型</a:t>
            </a:r>
            <a:r>
              <a:rPr lang="en-US" altLang="zh-CN" dirty="0" smtClean="0"/>
              <a:t>, </a:t>
            </a:r>
            <a:r>
              <a:rPr lang="zh-CN" altLang="en-US" dirty="0" smtClean="0"/>
              <a:t>我们假设它只有通话状态和响铃状态两个并行状态</a:t>
            </a:r>
            <a:r>
              <a:rPr lang="en-US" altLang="zh-CN" dirty="0" smtClean="0"/>
              <a:t>, </a:t>
            </a:r>
            <a:r>
              <a:rPr lang="zh-CN" altLang="en-US" dirty="0" smtClean="0"/>
              <a:t>没有考虑多方通话的情况</a:t>
            </a:r>
            <a:r>
              <a:rPr lang="en-US" altLang="zh-CN" dirty="0" smtClean="0"/>
              <a:t> </a:t>
            </a:r>
            <a:endParaRPr lang="en-US" dirty="0"/>
          </a:p>
        </p:txBody>
      </p:sp>
      <p:grpSp>
        <p:nvGrpSpPr>
          <p:cNvPr id="21" name="Group 20"/>
          <p:cNvGrpSpPr/>
          <p:nvPr/>
        </p:nvGrpSpPr>
        <p:grpSpPr>
          <a:xfrm>
            <a:off x="381000" y="2895600"/>
            <a:ext cx="8077200" cy="3124200"/>
            <a:chOff x="381000" y="2895600"/>
            <a:chExt cx="8077200" cy="3124200"/>
          </a:xfrm>
        </p:grpSpPr>
        <p:sp>
          <p:nvSpPr>
            <p:cNvPr id="8" name="TextBox 7"/>
            <p:cNvSpPr txBox="1"/>
            <p:nvPr/>
          </p:nvSpPr>
          <p:spPr>
            <a:xfrm>
              <a:off x="3733800" y="2895600"/>
              <a:ext cx="1371600" cy="369332"/>
            </a:xfrm>
            <a:prstGeom prst="rect">
              <a:avLst/>
            </a:prstGeom>
            <a:noFill/>
          </p:spPr>
          <p:txBody>
            <a:bodyPr wrap="square" rtlCol="0">
              <a:spAutoFit/>
            </a:bodyPr>
            <a:lstStyle/>
            <a:p>
              <a:r>
                <a:rPr lang="zh-CN" altLang="en-US" dirty="0" smtClean="0"/>
                <a:t>动作</a:t>
              </a:r>
              <a:r>
                <a:rPr lang="en-US" altLang="zh-CN" dirty="0" smtClean="0"/>
                <a:t>: </a:t>
              </a:r>
              <a:r>
                <a:rPr lang="zh-CN" altLang="en-US" dirty="0" smtClean="0"/>
                <a:t>来电</a:t>
              </a:r>
              <a:endParaRPr lang="en-US" dirty="0"/>
            </a:p>
          </p:txBody>
        </p:sp>
        <p:grpSp>
          <p:nvGrpSpPr>
            <p:cNvPr id="20" name="Group 19"/>
            <p:cNvGrpSpPr/>
            <p:nvPr/>
          </p:nvGrpSpPr>
          <p:grpSpPr>
            <a:xfrm>
              <a:off x="381000" y="2895600"/>
              <a:ext cx="8077200" cy="3124200"/>
              <a:chOff x="457200" y="2590800"/>
              <a:chExt cx="8077200" cy="3124200"/>
            </a:xfrm>
          </p:grpSpPr>
          <p:sp>
            <p:nvSpPr>
              <p:cNvPr id="4" name="Oval 3"/>
              <p:cNvSpPr/>
              <p:nvPr/>
            </p:nvSpPr>
            <p:spPr>
              <a:xfrm>
                <a:off x="457200" y="2590800"/>
                <a:ext cx="31242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通话状态</a:t>
                </a:r>
                <a:r>
                  <a:rPr lang="en-US" altLang="zh-CN" dirty="0" smtClean="0"/>
                  <a:t>: </a:t>
                </a:r>
                <a:r>
                  <a:rPr lang="zh-CN" altLang="en-US" dirty="0" smtClean="0"/>
                  <a:t>挂断</a:t>
                </a:r>
                <a:endParaRPr lang="en-US" altLang="zh-CN" dirty="0" smtClean="0"/>
              </a:p>
              <a:p>
                <a:pPr algn="ctr"/>
                <a:r>
                  <a:rPr lang="zh-CN" altLang="en-US" dirty="0" smtClean="0"/>
                  <a:t>响铃状态</a:t>
                </a:r>
                <a:r>
                  <a:rPr lang="en-US" altLang="zh-CN" dirty="0" smtClean="0"/>
                  <a:t>: </a:t>
                </a:r>
                <a:r>
                  <a:rPr lang="zh-CN" altLang="en-US" dirty="0" smtClean="0"/>
                  <a:t>未响铃</a:t>
                </a:r>
                <a:endParaRPr lang="en-US" altLang="zh-CN" dirty="0" smtClean="0"/>
              </a:p>
            </p:txBody>
          </p:sp>
          <p:sp>
            <p:nvSpPr>
              <p:cNvPr id="5" name="Oval 4"/>
              <p:cNvSpPr/>
              <p:nvPr/>
            </p:nvSpPr>
            <p:spPr>
              <a:xfrm>
                <a:off x="5486400" y="2590800"/>
                <a:ext cx="28956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通话状态</a:t>
                </a:r>
                <a:r>
                  <a:rPr lang="en-US" altLang="zh-CN" dirty="0" smtClean="0"/>
                  <a:t>: </a:t>
                </a:r>
                <a:r>
                  <a:rPr lang="zh-CN" altLang="en-US" dirty="0" smtClean="0"/>
                  <a:t>来电</a:t>
                </a:r>
                <a:endParaRPr lang="en-US" altLang="zh-CN" dirty="0" smtClean="0"/>
              </a:p>
              <a:p>
                <a:pPr algn="ctr"/>
                <a:r>
                  <a:rPr lang="zh-CN" altLang="en-US" dirty="0" smtClean="0"/>
                  <a:t>响铃状态</a:t>
                </a:r>
                <a:r>
                  <a:rPr lang="en-US" altLang="zh-CN" dirty="0" smtClean="0"/>
                  <a:t>: </a:t>
                </a:r>
                <a:r>
                  <a:rPr lang="zh-CN" altLang="en-US" dirty="0" smtClean="0"/>
                  <a:t>响铃</a:t>
                </a:r>
                <a:endParaRPr lang="en-US" dirty="0"/>
              </a:p>
            </p:txBody>
          </p:sp>
          <p:cxnSp>
            <p:nvCxnSpPr>
              <p:cNvPr id="7" name="Straight Arrow Connector 6"/>
              <p:cNvCxnSpPr/>
              <p:nvPr/>
            </p:nvCxnSpPr>
            <p:spPr>
              <a:xfrm>
                <a:off x="3733800" y="30480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5410200" y="4648200"/>
                <a:ext cx="31242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通话状态</a:t>
                </a:r>
                <a:r>
                  <a:rPr lang="en-US" altLang="zh-CN" dirty="0" smtClean="0"/>
                  <a:t>:</a:t>
                </a:r>
                <a:r>
                  <a:rPr lang="zh-CN" altLang="en-US" dirty="0" smtClean="0"/>
                  <a:t> 接通</a:t>
                </a:r>
                <a:endParaRPr lang="en-US" altLang="zh-CN" dirty="0" smtClean="0"/>
              </a:p>
              <a:p>
                <a:pPr algn="ctr"/>
                <a:r>
                  <a:rPr lang="zh-CN" altLang="en-US" dirty="0" smtClean="0"/>
                  <a:t>响铃状态</a:t>
                </a:r>
                <a:r>
                  <a:rPr lang="en-US" altLang="zh-CN" dirty="0" smtClean="0"/>
                  <a:t>: </a:t>
                </a:r>
                <a:r>
                  <a:rPr lang="zh-CN" altLang="en-US" dirty="0" smtClean="0"/>
                  <a:t>未响铃</a:t>
                </a:r>
                <a:endParaRPr lang="en-US" altLang="zh-CN" dirty="0" smtClean="0"/>
              </a:p>
            </p:txBody>
          </p:sp>
          <p:cxnSp>
            <p:nvCxnSpPr>
              <p:cNvPr id="15" name="Straight Arrow Connector 14"/>
              <p:cNvCxnSpPr/>
              <p:nvPr/>
            </p:nvCxnSpPr>
            <p:spPr>
              <a:xfrm rot="5400000">
                <a:off x="6553994" y="4114006"/>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086600" y="3886200"/>
                <a:ext cx="1371600" cy="369332"/>
              </a:xfrm>
              <a:prstGeom prst="rect">
                <a:avLst/>
              </a:prstGeom>
              <a:noFill/>
            </p:spPr>
            <p:txBody>
              <a:bodyPr wrap="square" rtlCol="0">
                <a:spAutoFit/>
              </a:bodyPr>
              <a:lstStyle/>
              <a:p>
                <a:r>
                  <a:rPr lang="zh-CN" altLang="en-US" dirty="0" smtClean="0"/>
                  <a:t>动作</a:t>
                </a:r>
                <a:r>
                  <a:rPr lang="en-US" altLang="zh-CN" dirty="0" smtClean="0"/>
                  <a:t>: </a:t>
                </a:r>
                <a:r>
                  <a:rPr lang="zh-CN" altLang="en-US" dirty="0" smtClean="0"/>
                  <a:t>接听</a:t>
                </a:r>
                <a:endParaRPr lang="en-US" dirty="0"/>
              </a:p>
            </p:txBody>
          </p:sp>
          <p:cxnSp>
            <p:nvCxnSpPr>
              <p:cNvPr id="19" name="Straight Arrow Connector 18"/>
              <p:cNvCxnSpPr/>
              <p:nvPr/>
            </p:nvCxnSpPr>
            <p:spPr>
              <a:xfrm rot="10800000">
                <a:off x="3733800" y="33528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886200" y="3429000"/>
                <a:ext cx="1371600" cy="369332"/>
              </a:xfrm>
              <a:prstGeom prst="rect">
                <a:avLst/>
              </a:prstGeom>
              <a:noFill/>
            </p:spPr>
            <p:txBody>
              <a:bodyPr wrap="square" rtlCol="0">
                <a:spAutoFit/>
              </a:bodyPr>
              <a:lstStyle/>
              <a:p>
                <a:r>
                  <a:rPr lang="zh-CN" altLang="en-US" dirty="0" smtClean="0"/>
                  <a:t>动作</a:t>
                </a:r>
                <a:r>
                  <a:rPr lang="en-US" altLang="zh-CN" dirty="0" smtClean="0"/>
                  <a:t>: </a:t>
                </a:r>
                <a:r>
                  <a:rPr lang="zh-CN" altLang="en-US" dirty="0" smtClean="0"/>
                  <a:t>拒接</a:t>
                </a:r>
                <a:endParaRPr lang="en-US" dirty="0"/>
              </a:p>
            </p:txBody>
          </p:sp>
          <p:sp>
            <p:nvSpPr>
              <p:cNvPr id="25" name="Oval 24"/>
              <p:cNvSpPr/>
              <p:nvPr/>
            </p:nvSpPr>
            <p:spPr>
              <a:xfrm>
                <a:off x="609600" y="4572000"/>
                <a:ext cx="31242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通话状态</a:t>
                </a:r>
                <a:r>
                  <a:rPr lang="en-US" altLang="zh-CN" dirty="0" smtClean="0"/>
                  <a:t>:</a:t>
                </a:r>
                <a:r>
                  <a:rPr lang="zh-CN" altLang="en-US" dirty="0" smtClean="0"/>
                  <a:t>呼叫</a:t>
                </a:r>
                <a:endParaRPr lang="en-US" altLang="zh-CN" dirty="0" smtClean="0"/>
              </a:p>
              <a:p>
                <a:pPr algn="ctr"/>
                <a:r>
                  <a:rPr lang="zh-CN" altLang="en-US" dirty="0" smtClean="0"/>
                  <a:t>响铃状态</a:t>
                </a:r>
                <a:r>
                  <a:rPr lang="en-US" altLang="zh-CN" dirty="0" smtClean="0"/>
                  <a:t>: </a:t>
                </a:r>
                <a:r>
                  <a:rPr lang="zh-CN" altLang="en-US" dirty="0" smtClean="0"/>
                  <a:t>未响铃</a:t>
                </a:r>
                <a:endParaRPr lang="en-US" altLang="zh-CN" dirty="0" smtClean="0"/>
              </a:p>
            </p:txBody>
          </p:sp>
          <p:cxnSp>
            <p:nvCxnSpPr>
              <p:cNvPr id="27" name="Straight Arrow Connector 26"/>
              <p:cNvCxnSpPr/>
              <p:nvPr/>
            </p:nvCxnSpPr>
            <p:spPr>
              <a:xfrm rot="5400000">
                <a:off x="1714500" y="41529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09600" y="3962400"/>
                <a:ext cx="1295400" cy="369332"/>
              </a:xfrm>
              <a:prstGeom prst="rect">
                <a:avLst/>
              </a:prstGeom>
              <a:noFill/>
            </p:spPr>
            <p:txBody>
              <a:bodyPr wrap="square" rtlCol="0">
                <a:spAutoFit/>
              </a:bodyPr>
              <a:lstStyle/>
              <a:p>
                <a:r>
                  <a:rPr lang="zh-CN" altLang="en-US" dirty="0" smtClean="0"/>
                  <a:t>动作</a:t>
                </a:r>
                <a:r>
                  <a:rPr lang="en-US" altLang="zh-CN" dirty="0" smtClean="0"/>
                  <a:t>: </a:t>
                </a:r>
                <a:r>
                  <a:rPr lang="zh-CN" altLang="en-US" dirty="0" smtClean="0"/>
                  <a:t>呼叫</a:t>
                </a:r>
                <a:endParaRPr lang="en-US" dirty="0"/>
              </a:p>
            </p:txBody>
          </p:sp>
          <p:cxnSp>
            <p:nvCxnSpPr>
              <p:cNvPr id="30" name="Straight Arrow Connector 29"/>
              <p:cNvCxnSpPr/>
              <p:nvPr/>
            </p:nvCxnSpPr>
            <p:spPr>
              <a:xfrm rot="10800000">
                <a:off x="3200400" y="3733800"/>
                <a:ext cx="21336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438400" y="3962400"/>
                <a:ext cx="1295400" cy="369332"/>
              </a:xfrm>
              <a:prstGeom prst="rect">
                <a:avLst/>
              </a:prstGeom>
              <a:noFill/>
            </p:spPr>
            <p:txBody>
              <a:bodyPr wrap="square" rtlCol="0">
                <a:spAutoFit/>
              </a:bodyPr>
              <a:lstStyle/>
              <a:p>
                <a:r>
                  <a:rPr lang="zh-CN" altLang="en-US" dirty="0" smtClean="0"/>
                  <a:t>动作</a:t>
                </a:r>
                <a:r>
                  <a:rPr lang="en-US" altLang="zh-CN" dirty="0" smtClean="0"/>
                  <a:t>: </a:t>
                </a:r>
                <a:r>
                  <a:rPr lang="zh-CN" altLang="en-US" dirty="0" smtClean="0"/>
                  <a:t>挂断</a:t>
                </a:r>
                <a:endParaRPr lang="en-US" altLang="zh-CN" dirty="0" smtClean="0"/>
              </a:p>
            </p:txBody>
          </p:sp>
          <p:cxnSp>
            <p:nvCxnSpPr>
              <p:cNvPr id="33" name="Straight Arrow Connector 32"/>
              <p:cNvCxnSpPr/>
              <p:nvPr/>
            </p:nvCxnSpPr>
            <p:spPr>
              <a:xfrm rot="5400000" flipH="1" flipV="1">
                <a:off x="1943100" y="41529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800600" y="4495800"/>
                <a:ext cx="1295400" cy="369332"/>
              </a:xfrm>
              <a:prstGeom prst="rect">
                <a:avLst/>
              </a:prstGeom>
              <a:noFill/>
            </p:spPr>
            <p:txBody>
              <a:bodyPr wrap="square" rtlCol="0">
                <a:spAutoFit/>
              </a:bodyPr>
              <a:lstStyle/>
              <a:p>
                <a:r>
                  <a:rPr lang="zh-CN" altLang="en-US" dirty="0" smtClean="0"/>
                  <a:t>动作</a:t>
                </a:r>
                <a:r>
                  <a:rPr lang="en-US" altLang="zh-CN" dirty="0" smtClean="0"/>
                  <a:t>: </a:t>
                </a:r>
                <a:r>
                  <a:rPr lang="zh-CN" altLang="en-US" dirty="0" smtClean="0"/>
                  <a:t>挂断</a:t>
                </a:r>
                <a:endParaRPr lang="en-US" altLang="zh-CN" dirty="0" smtClean="0"/>
              </a:p>
            </p:txBody>
          </p:sp>
        </p:gr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TotalTime>
  <Words>996</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在手动测试中运用MBT方法</vt:lpstr>
      <vt:lpstr>什么是MBT</vt:lpstr>
      <vt:lpstr>MBT方法运用在手动测试上的优势</vt:lpstr>
      <vt:lpstr>如何运用MBT</vt:lpstr>
      <vt:lpstr>基于模型测试的测试过程 </vt:lpstr>
      <vt:lpstr>基于模型测试的测试过程 </vt:lpstr>
      <vt:lpstr>选择合适的测试模型</vt:lpstr>
      <vt:lpstr>构造测试模型 </vt:lpstr>
      <vt:lpstr>模型示例: 简单电话模型</vt:lpstr>
      <vt:lpstr>模型示例: 简单电话模型</vt:lpstr>
      <vt:lpstr>使用MBT有助于提高测试效率 </vt:lpstr>
      <vt:lpstr>引用</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在测试用运用MBT方法</dc:title>
  <dc:creator/>
  <cp:lastModifiedBy>Yan Xuesong</cp:lastModifiedBy>
  <cp:revision>11</cp:revision>
  <dcterms:created xsi:type="dcterms:W3CDTF">2006-08-16T00:00:00Z</dcterms:created>
  <dcterms:modified xsi:type="dcterms:W3CDTF">2011-02-11T10:36:14Z</dcterms:modified>
</cp:coreProperties>
</file>