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60" r:id="rId7"/>
    <p:sldId id="268" r:id="rId8"/>
    <p:sldId id="269" r:id="rId9"/>
    <p:sldId id="270" r:id="rId10"/>
    <p:sldId id="271" r:id="rId11"/>
    <p:sldId id="267" r:id="rId12"/>
    <p:sldId id="261" r:id="rId13"/>
    <p:sldId id="263" r:id="rId14"/>
    <p:sldId id="264" r:id="rId15"/>
    <p:sldId id="265" r:id="rId16"/>
    <p:sldId id="26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108E6-FC4E-4693-B79E-AC780D82A799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217AA-EFAE-4B92-A572-299A4D8A0B8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Desaturate </a:t>
            </a:r>
            <a:r>
              <a:rPr lang="zh-CN" altLang="en-US" dirty="0" smtClean="0"/>
              <a:t>褪色处理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17AA-EFAE-4B92-A572-299A4D8A0B8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2,3</a:t>
            </a:r>
            <a:r>
              <a:rPr lang="zh-CN" altLang="en-US" dirty="0" smtClean="0"/>
              <a:t>选项中不能获取客户端环境，对于表达式失去了很多动态特性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17AA-EFAE-4B92-A572-299A4D8A0B8F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2012/7/24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logs.com/whitewolf/archive/2012/07/10/2583890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lesscss.org/" TargetMode="External"/><Relationship Id="rId4" Type="http://schemas.openxmlformats.org/officeDocument/2006/relationships/hyperlink" Target="http://www.lesscss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ess.cnodejs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logs.com/whitewolf/archive/2012/07/10/2583890.html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85728"/>
            <a:ext cx="4214842" cy="1714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7620" y="428625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786058"/>
            <a:ext cx="8501122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一种 动态 样式 语言：</a:t>
            </a:r>
            <a:endParaRPr lang="en-US" altLang="zh-CN" sz="4000" b="1" dirty="0" smtClean="0"/>
          </a:p>
          <a:p>
            <a:r>
              <a:rPr lang="en-US" altLang="zh-CN" b="1" dirty="0" smtClean="0"/>
              <a:t>        </a:t>
            </a:r>
          </a:p>
          <a:p>
            <a:r>
              <a:rPr lang="en-US" altLang="zh-CN" b="1" dirty="0" smtClean="0"/>
              <a:t>          LESS </a:t>
            </a:r>
            <a:r>
              <a:rPr lang="zh-CN" altLang="en-US" b="1" dirty="0" smtClean="0"/>
              <a:t>将 </a:t>
            </a:r>
            <a:r>
              <a:rPr lang="en-US" altLang="zh-CN" b="1" dirty="0" smtClean="0"/>
              <a:t>CSS </a:t>
            </a:r>
            <a:r>
              <a:rPr lang="zh-CN" altLang="en-US" b="1" dirty="0" smtClean="0"/>
              <a:t>赋予了动态语言的特性，如 变量， 继承， 运算， 函数</a:t>
            </a:r>
            <a:r>
              <a:rPr lang="en-US" altLang="zh-CN" b="1" dirty="0" smtClean="0"/>
              <a:t>. LESS </a:t>
            </a:r>
            <a:r>
              <a:rPr lang="zh-CN" altLang="en-US" b="1" dirty="0" smtClean="0"/>
              <a:t>既可以在 客户端 上运行 </a:t>
            </a:r>
            <a:r>
              <a:rPr lang="en-US" altLang="zh-CN" b="1" dirty="0" smtClean="0"/>
              <a:t>(</a:t>
            </a:r>
            <a:r>
              <a:rPr lang="zh-CN" altLang="en-US" b="1" dirty="0" smtClean="0"/>
              <a:t>支持</a:t>
            </a:r>
            <a:r>
              <a:rPr lang="en-US" altLang="zh-CN" b="1" dirty="0" smtClean="0"/>
              <a:t>IE 6+, </a:t>
            </a:r>
            <a:r>
              <a:rPr lang="en-US" altLang="zh-CN" b="1" dirty="0" err="1" smtClean="0"/>
              <a:t>Webkit</a:t>
            </a:r>
            <a:r>
              <a:rPr lang="en-US" altLang="zh-CN" b="1" dirty="0" smtClean="0"/>
              <a:t>, Firefox)</a:t>
            </a:r>
            <a:r>
              <a:rPr lang="zh-CN" altLang="en-US" b="1" dirty="0" smtClean="0"/>
              <a:t>，也可以借助</a:t>
            </a:r>
            <a:r>
              <a:rPr lang="en-US" altLang="zh-CN" b="1" dirty="0" smtClean="0"/>
              <a:t>Node.js</a:t>
            </a:r>
            <a:r>
              <a:rPr lang="zh-CN" altLang="en-US" b="1" dirty="0" smtClean="0"/>
              <a:t>或者</a:t>
            </a:r>
            <a:r>
              <a:rPr lang="en-US" altLang="zh-CN" b="1" dirty="0" smtClean="0"/>
              <a:t>Rhino</a:t>
            </a:r>
            <a:r>
              <a:rPr lang="zh-CN" altLang="en-US" b="1" dirty="0" smtClean="0"/>
              <a:t>在服务端运行。 </a:t>
            </a:r>
            <a:r>
              <a:rPr lang="en-US" altLang="zh-CN" b="1" dirty="0" smtClean="0"/>
              <a:t>Less</a:t>
            </a:r>
            <a:r>
              <a:rPr lang="zh-CN" altLang="en-US" b="1" dirty="0" smtClean="0"/>
              <a:t>是一个</a:t>
            </a:r>
            <a:r>
              <a:rPr lang="en-US" altLang="zh-CN" b="1" dirty="0" smtClean="0"/>
              <a:t>JS</a:t>
            </a:r>
            <a:r>
              <a:rPr lang="zh-CN" altLang="en-US" b="1" dirty="0" smtClean="0"/>
              <a:t>库，所以他可以在客户端运行，相对</a:t>
            </a:r>
            <a:r>
              <a:rPr lang="en-US" dirty="0" smtClean="0"/>
              <a:t>Sass</a:t>
            </a:r>
            <a:r>
              <a:rPr lang="zh-CN" altLang="en-US" dirty="0" smtClean="0"/>
              <a:t>则必须在服务端借助</a:t>
            </a:r>
            <a:r>
              <a:rPr lang="en-US" altLang="zh-CN" dirty="0" smtClean="0"/>
              <a:t>Ruby</a:t>
            </a:r>
            <a:r>
              <a:rPr lang="zh-CN" altLang="en-US" dirty="0" smtClean="0"/>
              <a:t>运行（</a:t>
            </a:r>
            <a:r>
              <a:rPr lang="en-US" altLang="zh-CN" dirty="0" smtClean="0"/>
              <a:t>Sass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Less</a:t>
            </a:r>
            <a:r>
              <a:rPr lang="zh-CN" altLang="en-US" dirty="0" smtClean="0"/>
              <a:t>区别，可以参见</a:t>
            </a:r>
            <a:r>
              <a:rPr lang="en-US" b="1" dirty="0" smtClean="0">
                <a:hlinkClick r:id="rId3"/>
              </a:rPr>
              <a:t>LESS</a:t>
            </a:r>
            <a:r>
              <a:rPr lang="zh-CN" altLang="en-US" b="1" dirty="0" smtClean="0">
                <a:hlinkClick r:id="rId3"/>
              </a:rPr>
              <a:t>介绍，和与</a:t>
            </a:r>
            <a:r>
              <a:rPr lang="en-US" b="1" dirty="0" smtClean="0">
                <a:hlinkClick r:id="rId3"/>
              </a:rPr>
              <a:t>Sass</a:t>
            </a:r>
            <a:r>
              <a:rPr lang="zh-CN" altLang="en-US" b="1" dirty="0" smtClean="0">
                <a:hlinkClick r:id="rId3"/>
              </a:rPr>
              <a:t>的比较</a:t>
            </a:r>
            <a:r>
              <a:rPr lang="zh-CN" altLang="en-US" dirty="0" smtClean="0"/>
              <a:t>）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zh-CN" altLang="en-US" b="1" dirty="0" smtClean="0"/>
              <a:t>中文网站：</a:t>
            </a:r>
            <a:r>
              <a:rPr lang="en-US" altLang="zh-CN" b="1" dirty="0" smtClean="0">
                <a:hlinkClick r:id="rId4"/>
              </a:rPr>
              <a:t>http://www.lesscss.net/</a:t>
            </a:r>
            <a:endParaRPr lang="en-US" altLang="zh-CN" b="1" dirty="0" smtClean="0"/>
          </a:p>
          <a:p>
            <a:r>
              <a:rPr lang="zh-CN" altLang="en-US" b="1" dirty="0" smtClean="0"/>
              <a:t>英文官网：</a:t>
            </a:r>
            <a:r>
              <a:rPr lang="en-US" altLang="zh-CN" b="1" dirty="0" smtClean="0">
                <a:hlinkClick r:id="rId5"/>
              </a:rPr>
              <a:t>http://lesscss.org</a:t>
            </a:r>
            <a:endParaRPr lang="en-US" altLang="zh-CN" b="1" dirty="0" smtClean="0"/>
          </a:p>
          <a:p>
            <a:r>
              <a:rPr lang="en-US" altLang="zh-CN" b="1" dirty="0" smtClean="0"/>
              <a:t>less</a:t>
            </a:r>
            <a:r>
              <a:rPr lang="zh-CN" altLang="en-US" b="1" dirty="0" smtClean="0"/>
              <a:t>源码： </a:t>
            </a:r>
            <a:r>
              <a:rPr lang="en-US" altLang="zh-CN" b="1" dirty="0" smtClean="0">
                <a:hlinkClick r:id="rId4"/>
              </a:rPr>
              <a:t>https://github.com/cloudhead/less.js</a:t>
            </a:r>
            <a:endParaRPr lang="en-US" altLang="zh-CN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458100" cy="614366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ea"/>
              </a:rPr>
              <a:t>    Guards </a:t>
            </a:r>
            <a:r>
              <a:rPr lang="zh-CN" altLang="en-US" sz="2400" dirty="0" smtClean="0">
                <a:latin typeface="+mj-ea"/>
              </a:rPr>
              <a:t>允许我们使用</a:t>
            </a:r>
            <a:r>
              <a:rPr lang="en-US" altLang="zh-CN" sz="2400" dirty="0" smtClean="0">
                <a:latin typeface="+mj-ea"/>
              </a:rPr>
              <a:t>&gt;,&gt;=,&lt;,&lt;=,=,</a:t>
            </a:r>
            <a:r>
              <a:rPr lang="zh-CN" altLang="en-US" sz="2400" dirty="0" smtClean="0">
                <a:latin typeface="+mj-ea"/>
              </a:rPr>
              <a:t>关键字</a:t>
            </a:r>
            <a:r>
              <a:rPr lang="en-US" altLang="zh-CN" sz="2400" dirty="0" smtClean="0">
                <a:latin typeface="+mj-ea"/>
              </a:rPr>
              <a:t>true</a:t>
            </a:r>
            <a:r>
              <a:rPr lang="zh-CN" altLang="en-US" sz="2400" dirty="0" smtClean="0">
                <a:latin typeface="+mj-ea"/>
              </a:rPr>
              <a:t>（只匹配关键字</a:t>
            </a:r>
            <a:r>
              <a:rPr lang="en-US" altLang="zh-CN" sz="2400" dirty="0" smtClean="0">
                <a:latin typeface="+mj-ea"/>
              </a:rPr>
              <a:t>true</a:t>
            </a:r>
            <a:r>
              <a:rPr lang="zh-CN" altLang="en-US" sz="2400" dirty="0" smtClean="0">
                <a:latin typeface="+mj-ea"/>
              </a:rPr>
              <a:t>，非</a:t>
            </a:r>
            <a:r>
              <a:rPr lang="en-US" altLang="zh-CN" sz="2400" dirty="0" smtClean="0">
                <a:latin typeface="+mj-ea"/>
              </a:rPr>
              <a:t>true</a:t>
            </a:r>
            <a:r>
              <a:rPr lang="zh-CN" altLang="en-US" sz="2400" dirty="0" smtClean="0">
                <a:latin typeface="+mj-ea"/>
              </a:rPr>
              <a:t>不会匹配），支持逻辑</a:t>
            </a:r>
            <a:r>
              <a:rPr lang="en-US" altLang="zh-CN" sz="2400" dirty="0" smtClean="0">
                <a:latin typeface="+mj-ea"/>
              </a:rPr>
              <a:t>and ,not ().</a:t>
            </a:r>
            <a:r>
              <a:rPr lang="zh-CN" altLang="en-US" sz="2400" dirty="0" smtClean="0">
                <a:latin typeface="+mj-ea"/>
              </a:rPr>
              <a:t>同样可以使用一些</a:t>
            </a:r>
            <a:r>
              <a:rPr lang="en-US" sz="2400" i="1" dirty="0" smtClean="0"/>
              <a:t>is*</a:t>
            </a:r>
            <a:r>
              <a:rPr lang="en-US" sz="2400" dirty="0" smtClean="0"/>
              <a:t> functions</a:t>
            </a:r>
            <a:r>
              <a:rPr lang="zh-CN" altLang="en-US" sz="2400" dirty="0" smtClean="0"/>
              <a:t>：</a:t>
            </a:r>
            <a:r>
              <a:rPr lang="en-US" sz="2400" dirty="0" smtClean="0"/>
              <a:t> </a:t>
            </a:r>
            <a:r>
              <a:rPr lang="en-US" sz="2400" dirty="0" err="1" smtClean="0"/>
              <a:t>isnumber</a:t>
            </a:r>
            <a:r>
              <a:rPr lang="en-US" sz="2400" dirty="0" smtClean="0"/>
              <a:t> 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 </a:t>
            </a:r>
            <a:r>
              <a:rPr lang="en-US" sz="2400" dirty="0" err="1" smtClean="0"/>
              <a:t>iscolor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, </a:t>
            </a:r>
            <a:r>
              <a:rPr lang="en-US" sz="2400" dirty="0" smtClean="0"/>
              <a:t> </a:t>
            </a:r>
            <a:r>
              <a:rPr lang="en-US" sz="2400" dirty="0" err="1" smtClean="0"/>
              <a:t>isstring</a:t>
            </a:r>
            <a:r>
              <a:rPr lang="en-US" sz="2400" dirty="0" smtClean="0"/>
              <a:t>  </a:t>
            </a:r>
            <a:r>
              <a:rPr lang="en-US" altLang="zh-CN" sz="2400" dirty="0" smtClean="0"/>
              <a:t>, </a:t>
            </a:r>
            <a:r>
              <a:rPr lang="en-US" sz="2400" dirty="0" err="1" smtClean="0"/>
              <a:t>iskeyword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isurl</a:t>
            </a:r>
            <a:r>
              <a:rPr lang="en-US" altLang="zh-CN" sz="2400" dirty="0" smtClean="0"/>
              <a:t> , </a:t>
            </a:r>
            <a:r>
              <a:rPr lang="en-US" altLang="zh-CN" sz="2400" dirty="0" err="1" smtClean="0"/>
              <a:t>ispixel</a:t>
            </a:r>
            <a:r>
              <a:rPr lang="en-US" altLang="zh-CN" sz="2400" dirty="0" smtClean="0"/>
              <a:t> , </a:t>
            </a:r>
            <a:r>
              <a:rPr lang="en-US" sz="2400" dirty="0" smtClean="0"/>
              <a:t>  </a:t>
            </a:r>
            <a:r>
              <a:rPr lang="en-US" sz="2400" dirty="0" err="1" smtClean="0"/>
              <a:t>ispercentage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isem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 …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.</a:t>
            </a:r>
            <a:r>
              <a:rPr lang="en-US" sz="2400" dirty="0" err="1" smtClean="0"/>
              <a:t>mixin</a:t>
            </a:r>
            <a:r>
              <a:rPr lang="en-US" sz="2400" dirty="0" smtClean="0"/>
              <a:t> (@a) when (</a:t>
            </a:r>
            <a:r>
              <a:rPr lang="en-US" sz="2400" dirty="0" err="1" smtClean="0"/>
              <a:t>isnumber</a:t>
            </a:r>
            <a:r>
              <a:rPr lang="en-US" sz="2400" dirty="0" smtClean="0"/>
              <a:t>(@a)) and (@a &gt; 0) { ... } </a:t>
            </a:r>
            <a:br>
              <a:rPr lang="en-US" sz="2400" dirty="0" smtClean="0"/>
            </a:br>
            <a:r>
              <a:rPr lang="en-US" sz="2400" dirty="0" smtClean="0"/>
              <a:t> .</a:t>
            </a:r>
            <a:r>
              <a:rPr lang="en-US" sz="2400" dirty="0" err="1" smtClean="0"/>
              <a:t>mixin</a:t>
            </a:r>
            <a:r>
              <a:rPr lang="en-US" sz="2400" dirty="0" smtClean="0"/>
              <a:t> (@b) when not (@b &gt; 0) { ... }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</a:t>
            </a:r>
            <a:r>
              <a:rPr lang="zh-CN" altLang="en-US" sz="2400" dirty="0" smtClean="0"/>
              <a:t>同时我们可以使用“，”分割多个</a:t>
            </a:r>
            <a:r>
              <a:rPr lang="en-US" sz="2400" dirty="0" smtClean="0">
                <a:latin typeface="+mj-ea"/>
              </a:rPr>
              <a:t>Guards </a:t>
            </a:r>
            <a:r>
              <a:rPr lang="zh-CN" altLang="en-US" sz="2400" dirty="0" smtClean="0">
                <a:latin typeface="+mj-ea"/>
              </a:rPr>
              <a:t>，其表示只要其中任意一个满足就为</a:t>
            </a:r>
            <a:r>
              <a:rPr lang="en-US" altLang="zh-CN" sz="2400" dirty="0" smtClean="0">
                <a:latin typeface="+mj-ea"/>
              </a:rPr>
              <a:t>true</a:t>
            </a:r>
            <a:r>
              <a:rPr lang="zh-CN" altLang="en-US" sz="2400" dirty="0" smtClean="0">
                <a:latin typeface="+mj-ea"/>
              </a:rPr>
              <a:t>（逻辑或 </a:t>
            </a:r>
            <a:r>
              <a:rPr lang="en-US" altLang="zh-CN" sz="2400" dirty="0" smtClean="0">
                <a:latin typeface="+mj-ea"/>
              </a:rPr>
              <a:t>or</a:t>
            </a:r>
            <a:r>
              <a:rPr lang="zh-CN" altLang="en-US" sz="2400" dirty="0" smtClean="0">
                <a:latin typeface="+mj-ea"/>
              </a:rPr>
              <a:t>）。</a:t>
            </a:r>
            <a:r>
              <a:rPr lang="en-US" altLang="zh-CN" sz="2400" dirty="0" smtClean="0">
                <a:latin typeface="+mj-ea"/>
              </a:rPr>
              <a:t>	</a:t>
            </a:r>
            <a:br>
              <a:rPr lang="en-US" altLang="zh-CN" sz="2400" dirty="0" smtClean="0">
                <a:latin typeface="+mj-ea"/>
              </a:rPr>
            </a:br>
            <a:r>
              <a:rPr lang="en-US" sz="2400" dirty="0" smtClean="0"/>
              <a:t> .</a:t>
            </a:r>
            <a:r>
              <a:rPr lang="en-US" sz="2400" dirty="0" err="1" smtClean="0"/>
              <a:t>mixin</a:t>
            </a:r>
            <a:r>
              <a:rPr lang="en-US" sz="2400" dirty="0" smtClean="0"/>
              <a:t> (@a) when (@a &gt; 10), (@a &lt; -10) { ... } </a:t>
            </a:r>
            <a:endParaRPr lang="zh-CN" altLang="en-US" sz="24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85800" y="1857365"/>
            <a:ext cx="8029604" cy="35528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ea"/>
              </a:rPr>
              <a:t>@base-</a:t>
            </a:r>
            <a:r>
              <a:rPr lang="en-US" sz="2800" dirty="0" err="1" smtClean="0">
                <a:latin typeface="+mj-ea"/>
              </a:rPr>
              <a:t>url</a:t>
            </a:r>
            <a:r>
              <a:rPr lang="en-US" sz="2800" dirty="0" smtClean="0">
                <a:latin typeface="+mj-ea"/>
              </a:rPr>
              <a:t>: “http://assets.fnord.com”; background-image: </a:t>
            </a:r>
            <a:br>
              <a:rPr lang="en-US" sz="2800" dirty="0" smtClean="0">
                <a:latin typeface="+mj-ea"/>
              </a:rPr>
            </a:br>
            <a:r>
              <a:rPr lang="en-US" sz="2800" dirty="0" smtClean="0">
                <a:latin typeface="+mj-ea"/>
              </a:rPr>
              <a:t>       </a:t>
            </a:r>
            <a:r>
              <a:rPr lang="en-US" sz="2800" dirty="0" err="1" smtClean="0">
                <a:latin typeface="+mj-ea"/>
              </a:rPr>
              <a:t>url</a:t>
            </a:r>
            <a:r>
              <a:rPr lang="en-US" sz="2800" dirty="0" smtClean="0">
                <a:latin typeface="+mj-ea"/>
              </a:rPr>
              <a:t>(“@{base</a:t>
            </a:r>
            <a:r>
              <a:rPr lang="en-US" altLang="zh-CN" sz="2800" dirty="0" smtClean="0">
                <a:latin typeface="+mj-ea"/>
              </a:rPr>
              <a:t>-</a:t>
            </a:r>
            <a:r>
              <a:rPr lang="en-US" sz="2800" dirty="0" err="1" smtClean="0">
                <a:latin typeface="+mj-ea"/>
              </a:rPr>
              <a:t>url</a:t>
            </a:r>
            <a:r>
              <a:rPr lang="en-US" sz="2800" dirty="0" smtClean="0">
                <a:latin typeface="+mj-ea"/>
              </a:rPr>
              <a:t>}/images/bg.png”); </a:t>
            </a:r>
            <a:br>
              <a:rPr lang="en-US" sz="2800" dirty="0" smtClean="0">
                <a:latin typeface="+mj-ea"/>
              </a:rPr>
            </a:br>
            <a:r>
              <a:rPr lang="en-US" sz="2800" dirty="0" smtClean="0">
                <a:latin typeface="+mj-ea"/>
              </a:rPr>
              <a:t/>
            </a:r>
            <a:br>
              <a:rPr lang="en-US" sz="2800" dirty="0" smtClean="0">
                <a:latin typeface="+mj-ea"/>
              </a:rPr>
            </a:br>
            <a:r>
              <a:rPr lang="zh-CN" altLang="en-US" sz="2800" dirty="0" smtClean="0">
                <a:latin typeface="+mj-ea"/>
              </a:rPr>
              <a:t>类似</a:t>
            </a:r>
            <a:r>
              <a:rPr lang="en-US" altLang="zh-CN" sz="2800" dirty="0" smtClean="0">
                <a:latin typeface="+mj-ea"/>
              </a:rPr>
              <a:t>:</a:t>
            </a:r>
            <a:br>
              <a:rPr lang="en-US" altLang="zh-CN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Ruby </a:t>
            </a:r>
            <a:r>
              <a:rPr lang="zh-CN" altLang="en-US" sz="2800" dirty="0" smtClean="0">
                <a:latin typeface="+mj-ea"/>
              </a:rPr>
              <a:t>“</a:t>
            </a:r>
            <a:r>
              <a:rPr lang="en-US" altLang="zh-CN" sz="2800" dirty="0" smtClean="0">
                <a:latin typeface="+mj-ea"/>
              </a:rPr>
              <a:t>#</a:t>
            </a:r>
            <a:r>
              <a:rPr lang="en-US" sz="2800" dirty="0" smtClean="0">
                <a:latin typeface="+mj-ea"/>
              </a:rPr>
              <a:t>{base</a:t>
            </a:r>
            <a:r>
              <a:rPr lang="en-US" altLang="zh-CN" sz="2800" dirty="0" smtClean="0">
                <a:latin typeface="+mj-ea"/>
              </a:rPr>
              <a:t>_</a:t>
            </a:r>
            <a:r>
              <a:rPr lang="en-US" sz="2800" dirty="0" smtClean="0">
                <a:latin typeface="+mj-ea"/>
              </a:rPr>
              <a:t>url}/images/bg.png</a:t>
            </a:r>
            <a:r>
              <a:rPr lang="zh-CN" altLang="en-US" sz="2800" dirty="0" smtClean="0">
                <a:latin typeface="+mj-ea"/>
              </a:rPr>
              <a:t>”</a:t>
            </a:r>
            <a:r>
              <a:rPr lang="en-US" altLang="zh-CN" sz="2800" dirty="0" smtClean="0">
                <a:latin typeface="+mj-ea"/>
              </a:rPr>
              <a:t/>
            </a:r>
            <a:br>
              <a:rPr lang="en-US" altLang="zh-CN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PS1:</a:t>
            </a:r>
            <a:r>
              <a:rPr lang="zh-CN" altLang="en-US" sz="2800" dirty="0" smtClean="0">
                <a:latin typeface="+mj-ea"/>
              </a:rPr>
              <a:t>“</a:t>
            </a:r>
            <a:r>
              <a:rPr lang="en-US" altLang="zh-CN" sz="2800" dirty="0" smtClean="0">
                <a:latin typeface="+mj-ea"/>
              </a:rPr>
              <a:t>$base_url/images/bg.png</a:t>
            </a:r>
            <a:r>
              <a:rPr lang="zh-CN" altLang="en-US" sz="2800" dirty="0" smtClean="0">
                <a:latin typeface="+mj-ea"/>
              </a:rPr>
              <a:t>”</a:t>
            </a:r>
          </a:p>
        </p:txBody>
      </p:sp>
      <p:sp>
        <p:nvSpPr>
          <p:cNvPr id="5" name="副标题 4"/>
          <p:cNvSpPr>
            <a:spLocks noGrp="1"/>
          </p:cNvSpPr>
          <p:nvPr>
            <p:ph type="body" idx="1"/>
          </p:nvPr>
        </p:nvSpPr>
        <p:spPr>
          <a:xfrm>
            <a:off x="685800" y="714356"/>
            <a:ext cx="6629400" cy="1000132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六：字符串插值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071679"/>
            <a:ext cx="6629400" cy="3338522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B0F0"/>
                </a:solidFill>
                <a:latin typeface="+mj-ea"/>
              </a:rPr>
              <a:t>1</a:t>
            </a:r>
            <a:r>
              <a:rPr lang="zh-CN" altLang="en-US" sz="2800" dirty="0" smtClean="0">
                <a:solidFill>
                  <a:srgbClr val="00B0F0"/>
                </a:solidFill>
                <a:latin typeface="+mj-ea"/>
              </a:rPr>
              <a:t>：为</a:t>
            </a:r>
            <a:r>
              <a:rPr lang="en-US" altLang="zh-CN" sz="2800" dirty="0" smtClean="0">
                <a:solidFill>
                  <a:srgbClr val="00B0F0"/>
                </a:solidFill>
                <a:latin typeface="+mj-ea"/>
              </a:rPr>
              <a:t>HSL</a:t>
            </a:r>
            <a:r>
              <a:rPr lang="zh-CN" altLang="en-US" sz="2800" dirty="0" smtClean="0">
                <a:solidFill>
                  <a:srgbClr val="00B0F0"/>
                </a:solidFill>
                <a:latin typeface="+mj-ea"/>
              </a:rPr>
              <a:t>颜色空间（色相，饱和度，亮度）：</a:t>
            </a:r>
            <a:r>
              <a:rPr lang="en-US" sz="2800" dirty="0" smtClean="0">
                <a:solidFill>
                  <a:srgbClr val="00B0F0"/>
                </a:solidFill>
                <a:latin typeface="+mj-ea"/>
              </a:rPr>
              <a:t>lighten</a:t>
            </a:r>
            <a:r>
              <a:rPr lang="zh-CN" altLang="en-US" sz="2800" dirty="0" smtClean="0">
                <a:solidFill>
                  <a:srgbClr val="00B0F0"/>
                </a:solidFill>
                <a:latin typeface="+mj-ea"/>
              </a:rPr>
              <a:t>，</a:t>
            </a:r>
            <a:r>
              <a:rPr lang="en-US" sz="2800" dirty="0" smtClean="0">
                <a:solidFill>
                  <a:srgbClr val="00B0F0"/>
                </a:solidFill>
                <a:latin typeface="+mj-ea"/>
              </a:rPr>
              <a:t>darken</a:t>
            </a:r>
            <a:br>
              <a:rPr lang="en-US" sz="2800" dirty="0" smtClean="0">
                <a:solidFill>
                  <a:srgbClr val="00B0F0"/>
                </a:solidFill>
                <a:latin typeface="+mj-ea"/>
              </a:rPr>
            </a:br>
            <a:r>
              <a:rPr lang="en-US" sz="2800" dirty="0" smtClean="0">
                <a:solidFill>
                  <a:srgbClr val="00B0F0"/>
                </a:solidFill>
                <a:latin typeface="+mj-ea"/>
              </a:rPr>
              <a:t>saturate</a:t>
            </a:r>
            <a:r>
              <a:rPr lang="zh-CN" altLang="en-US" sz="2800" dirty="0" smtClean="0">
                <a:solidFill>
                  <a:srgbClr val="00B0F0"/>
                </a:solidFill>
                <a:latin typeface="+mj-ea"/>
              </a:rPr>
              <a:t>，</a:t>
            </a:r>
            <a:r>
              <a:rPr lang="en-US" sz="2800" dirty="0" smtClean="0">
                <a:solidFill>
                  <a:srgbClr val="00B0F0"/>
                </a:solidFill>
                <a:latin typeface="+mj-ea"/>
              </a:rPr>
              <a:t>desaturate</a:t>
            </a:r>
            <a:r>
              <a:rPr lang="zh-CN" altLang="en-US" sz="2800" dirty="0" smtClean="0">
                <a:solidFill>
                  <a:srgbClr val="00B0F0"/>
                </a:solidFill>
                <a:latin typeface="+mj-ea"/>
              </a:rPr>
              <a:t>，</a:t>
            </a:r>
            <a:r>
              <a:rPr lang="en-US" sz="2800" dirty="0" smtClean="0">
                <a:solidFill>
                  <a:srgbClr val="00B0F0"/>
                </a:solidFill>
                <a:latin typeface="+mj-ea"/>
              </a:rPr>
              <a:t>mix </a:t>
            </a:r>
            <a:r>
              <a:rPr lang="en-US" altLang="zh-CN" sz="2800" dirty="0" smtClean="0">
                <a:solidFill>
                  <a:srgbClr val="00B0F0"/>
                </a:solidFill>
                <a:latin typeface="+mj-ea"/>
              </a:rPr>
              <a:t>…</a:t>
            </a:r>
            <a:br>
              <a:rPr lang="en-US" altLang="zh-CN" sz="2800" dirty="0" smtClean="0">
                <a:solidFill>
                  <a:srgbClr val="00B0F0"/>
                </a:solidFill>
                <a:latin typeface="+mj-ea"/>
              </a:rPr>
            </a:br>
            <a:r>
              <a:rPr lang="en-US" altLang="zh-CN" sz="2800" dirty="0" smtClean="0">
                <a:solidFill>
                  <a:srgbClr val="00B0F0"/>
                </a:solidFill>
                <a:latin typeface="+mj-ea"/>
              </a:rPr>
              <a:t>2</a:t>
            </a:r>
            <a:r>
              <a:rPr lang="zh-CN" altLang="en-US" sz="2800" dirty="0" smtClean="0">
                <a:solidFill>
                  <a:srgbClr val="00B0F0"/>
                </a:solidFill>
                <a:latin typeface="+mj-ea"/>
              </a:rPr>
              <a:t>：</a:t>
            </a:r>
            <a:r>
              <a:rPr lang="en-US" sz="2800" dirty="0" smtClean="0">
                <a:solidFill>
                  <a:srgbClr val="00B0F0"/>
                </a:solidFill>
                <a:latin typeface="+mj-ea"/>
              </a:rPr>
              <a:t>Math </a:t>
            </a:r>
            <a:r>
              <a:rPr lang="zh-CN" altLang="en-US" sz="2800" dirty="0" smtClean="0">
                <a:solidFill>
                  <a:srgbClr val="00B0F0"/>
                </a:solidFill>
                <a:latin typeface="+mj-ea"/>
              </a:rPr>
              <a:t>函数：</a:t>
            </a:r>
            <a:r>
              <a:rPr lang="en-US" altLang="zh-CN" sz="2800" dirty="0" smtClean="0">
                <a:solidFill>
                  <a:srgbClr val="00B0F0"/>
                </a:solidFill>
                <a:latin typeface="+mj-ea"/>
              </a:rPr>
              <a:t>round ,ceil ,floor …</a:t>
            </a:r>
            <a:endParaRPr lang="zh-CN" altLang="en-US" sz="2800" dirty="0">
              <a:solidFill>
                <a:srgbClr val="00B0F0"/>
              </a:solidFill>
              <a:latin typeface="+mj-ea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685800" y="857232"/>
            <a:ext cx="6629400" cy="78581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j-ea"/>
                <a:ea typeface="+mj-ea"/>
              </a:rPr>
              <a:t>七</a:t>
            </a:r>
            <a:r>
              <a:rPr lang="zh-CN" altLang="en-US" sz="3600" b="1" dirty="0" smtClean="0">
                <a:latin typeface="+mj-ea"/>
                <a:ea typeface="+mj-ea"/>
              </a:rPr>
              <a:t>：</a:t>
            </a:r>
            <a:r>
              <a:rPr lang="en-US" altLang="zh-CN" sz="3600" b="1" dirty="0" smtClean="0">
                <a:latin typeface="+mj-ea"/>
                <a:ea typeface="+mj-ea"/>
              </a:rPr>
              <a:t>Less</a:t>
            </a:r>
            <a:r>
              <a:rPr lang="zh-CN" altLang="en-US" sz="3600" b="1" dirty="0" smtClean="0">
                <a:latin typeface="+mj-ea"/>
                <a:ea typeface="+mj-ea"/>
              </a:rPr>
              <a:t>函数</a:t>
            </a:r>
            <a:endParaRPr lang="en-US" altLang="zh-CN" sz="3600" b="1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000240"/>
            <a:ext cx="7243786" cy="371477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#bundle {</a:t>
            </a:r>
            <a:br>
              <a:rPr lang="en-US" sz="2800" dirty="0" smtClean="0"/>
            </a:br>
            <a:r>
              <a:rPr lang="en-US" sz="2800" dirty="0" smtClean="0"/>
              <a:t>      .button () {    	</a:t>
            </a:r>
            <a:br>
              <a:rPr lang="en-US" sz="2800" dirty="0" smtClean="0"/>
            </a:br>
            <a:r>
              <a:rPr lang="en-US" sz="2800" dirty="0" smtClean="0"/>
              <a:t>	display: block; </a:t>
            </a:r>
            <a:br>
              <a:rPr lang="en-US" sz="2800" dirty="0" smtClean="0"/>
            </a:br>
            <a:r>
              <a:rPr lang="en-US" sz="2800" dirty="0" smtClean="0"/>
              <a:t>      </a:t>
            </a:r>
            <a:r>
              <a:rPr lang="en-US" altLang="zh-CN" sz="2800" dirty="0" smtClean="0"/>
              <a:t>}</a:t>
            </a:r>
            <a:br>
              <a:rPr lang="en-US" altLang="zh-CN" sz="2800" dirty="0" smtClean="0"/>
            </a:br>
            <a:r>
              <a:rPr lang="en-US" altLang="zh-CN" sz="2800" dirty="0" smtClean="0"/>
              <a:t>}</a:t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>Less</a:t>
            </a:r>
            <a:r>
              <a:rPr lang="zh-CN" altLang="en-US" sz="2800" dirty="0" smtClean="0"/>
              <a:t>命名空间引用：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sz="2800" dirty="0" smtClean="0"/>
              <a:t>#header a {</a:t>
            </a:r>
            <a:br>
              <a:rPr lang="en-US" sz="2800" dirty="0" smtClean="0"/>
            </a:br>
            <a:r>
              <a:rPr lang="en-US" sz="2800" dirty="0" smtClean="0"/>
              <a:t>   color: orange;</a:t>
            </a:r>
            <a:br>
              <a:rPr lang="en-US" sz="2800" dirty="0" smtClean="0"/>
            </a:br>
            <a:r>
              <a:rPr lang="en-US" sz="2800" dirty="0" smtClean="0"/>
              <a:t>   #bundle &gt; .button; </a:t>
            </a:r>
            <a:r>
              <a:rPr lang="en-US" altLang="zh-CN" sz="2800" dirty="0" smtClean="0"/>
              <a:t>//</a:t>
            </a:r>
            <a:r>
              <a:rPr lang="zh-CN" altLang="en-US" sz="2800" dirty="0" smtClean="0"/>
              <a:t>引用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} </a:t>
            </a:r>
            <a:endParaRPr lang="zh-CN" alt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500042"/>
            <a:ext cx="7243786" cy="107157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+mj-ea"/>
                <a:ea typeface="+mj-ea"/>
              </a:rPr>
              <a:t>八：</a:t>
            </a:r>
            <a:r>
              <a:rPr lang="zh-CN" altLang="en-US" sz="3600" b="1" dirty="0" smtClean="0">
                <a:latin typeface="+mj-ea"/>
                <a:ea typeface="+mj-ea"/>
              </a:rPr>
              <a:t>命名空间</a:t>
            </a:r>
            <a:endParaRPr lang="en-US" altLang="zh-CN" sz="3600" b="1" dirty="0" smtClean="0">
              <a:latin typeface="+mj-ea"/>
              <a:ea typeface="+mj-ea"/>
            </a:endParaRPr>
          </a:p>
          <a:p>
            <a:r>
              <a:rPr lang="zh-CN" altLang="en-US" sz="1800" dirty="0" smtClean="0">
                <a:latin typeface="+mj-ea"/>
                <a:ea typeface="+mj-ea"/>
              </a:rPr>
              <a:t>    </a:t>
            </a:r>
            <a:r>
              <a:rPr lang="zh-CN" altLang="en-US" sz="1800" b="1" dirty="0" smtClean="0">
                <a:latin typeface="+mj-ea"/>
                <a:ea typeface="+mj-ea"/>
              </a:rPr>
              <a:t>命名空间以“</a:t>
            </a:r>
            <a:r>
              <a:rPr lang="en-US" altLang="zh-CN" sz="1800" b="1" dirty="0" smtClean="0">
                <a:latin typeface="+mj-ea"/>
                <a:ea typeface="+mj-ea"/>
              </a:rPr>
              <a:t>#</a:t>
            </a:r>
            <a:r>
              <a:rPr lang="zh-CN" altLang="en-US" sz="1800" b="1" dirty="0" smtClean="0">
                <a:latin typeface="+mj-ea"/>
                <a:ea typeface="+mj-ea"/>
              </a:rPr>
              <a:t>”开始，并且以“</a:t>
            </a:r>
            <a:r>
              <a:rPr lang="en-US" altLang="zh-CN" sz="1800" b="1" dirty="0" smtClean="0">
                <a:latin typeface="+mj-ea"/>
                <a:ea typeface="+mj-ea"/>
              </a:rPr>
              <a:t>&gt;</a:t>
            </a:r>
            <a:r>
              <a:rPr lang="zh-CN" altLang="en-US" sz="1800" b="1" dirty="0" smtClean="0">
                <a:latin typeface="+mj-ea"/>
                <a:ea typeface="+mj-ea"/>
              </a:rPr>
              <a:t>”引用</a:t>
            </a:r>
            <a:endParaRPr lang="en-US" altLang="zh-CN" sz="1800" b="1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285992"/>
            <a:ext cx="7243786" cy="3286147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：导入</a:t>
            </a:r>
            <a:r>
              <a:rPr lang="en-US" altLang="zh-CN" sz="2800" dirty="0" smtClean="0"/>
              <a:t>Less</a:t>
            </a:r>
            <a:r>
              <a:rPr lang="zh-CN" altLang="en-US" sz="2800" dirty="0" smtClean="0"/>
              <a:t>文件：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sz="2800" dirty="0" smtClean="0"/>
              <a:t>@import “</a:t>
            </a:r>
            <a:r>
              <a:rPr lang="en-US" sz="2800" dirty="0" err="1" smtClean="0"/>
              <a:t>lib.less</a:t>
            </a:r>
            <a:r>
              <a:rPr lang="en-US" sz="2800" dirty="0" smtClean="0"/>
              <a:t>”; </a:t>
            </a:r>
            <a:br>
              <a:rPr lang="en-US" sz="2800" dirty="0" smtClean="0"/>
            </a:br>
            <a:r>
              <a:rPr lang="en-US" altLang="zh-CN" sz="2800" dirty="0" smtClean="0"/>
              <a:t>//</a:t>
            </a:r>
            <a:r>
              <a:rPr lang="zh-CN" altLang="en-US" sz="2800" dirty="0" smtClean="0"/>
              <a:t>等价于</a:t>
            </a:r>
            <a:r>
              <a:rPr lang="en-US" sz="2800" dirty="0" smtClean="0"/>
              <a:t>@import “lib”</a:t>
            </a:r>
            <a:r>
              <a:rPr lang="zh-CN" altLang="en-US" sz="2800" dirty="0" smtClean="0"/>
              <a:t>（可以不带后缀）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>2</a:t>
            </a:r>
            <a:r>
              <a:rPr lang="zh-CN" altLang="en-US" sz="2800" dirty="0" smtClean="0"/>
              <a:t>：导入</a:t>
            </a:r>
            <a:r>
              <a:rPr lang="en-US" altLang="zh-CN" sz="2800" dirty="0" err="1" smtClean="0"/>
              <a:t>css</a:t>
            </a:r>
            <a:r>
              <a:rPr lang="zh-CN" altLang="en-US" sz="2800" dirty="0" smtClean="0"/>
              <a:t>文件：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sz="2800" dirty="0" smtClean="0"/>
              <a:t>@import "lib.css"; 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571480"/>
            <a:ext cx="6629400" cy="1285884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+mj-ea"/>
                <a:ea typeface="+mj-ea"/>
              </a:rPr>
              <a:t>九：文件导入</a:t>
            </a:r>
            <a:endParaRPr lang="zh-CN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785927"/>
            <a:ext cx="7958166" cy="3624274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+mj-ea"/>
              </a:rPr>
              <a:t>转义：字符串前加一个 </a:t>
            </a:r>
            <a:r>
              <a:rPr lang="en-US" sz="2800" dirty="0" smtClean="0"/>
              <a:t>~</a:t>
            </a:r>
            <a:r>
              <a:rPr lang="en-US" altLang="zh-CN" sz="2800" dirty="0" smtClean="0">
                <a:latin typeface="+mj-ea"/>
              </a:rPr>
              <a:t/>
            </a:r>
            <a:br>
              <a:rPr lang="en-US" altLang="zh-CN" sz="2800" dirty="0" smtClean="0">
                <a:latin typeface="+mj-ea"/>
              </a:rPr>
            </a:br>
            <a:r>
              <a:rPr lang="en-US" sz="2800" dirty="0" smtClean="0"/>
              <a:t>.class { </a:t>
            </a:r>
            <a:br>
              <a:rPr lang="en-US" sz="2800" dirty="0" smtClean="0"/>
            </a:br>
            <a:r>
              <a:rPr lang="en-US" sz="2800" dirty="0" smtClean="0"/>
              <a:t>    filter:~“ms:alwaysHasItsOwnSyntax.For.Stuff()”; </a:t>
            </a:r>
            <a:br>
              <a:rPr lang="en-US" sz="2800" dirty="0" smtClean="0"/>
            </a:br>
            <a:r>
              <a:rPr lang="en-US" sz="2800" dirty="0" smtClean="0"/>
              <a:t>} </a:t>
            </a:r>
            <a:br>
              <a:rPr lang="en-US" sz="2800" dirty="0" smtClean="0"/>
            </a:br>
            <a:r>
              <a:rPr lang="zh-CN" altLang="en-US" sz="2800" dirty="0" smtClean="0"/>
              <a:t>输出：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sz="2800" dirty="0" smtClean="0"/>
              <a:t> .class { </a:t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 err="1" smtClean="0"/>
              <a:t>filter:ms:alwaysHasItsOwnSyntax.For.Stuff</a:t>
            </a:r>
            <a:r>
              <a:rPr lang="en-US" sz="2800" dirty="0" smtClean="0"/>
              <a:t>(); </a:t>
            </a:r>
            <a:br>
              <a:rPr lang="en-US" sz="2800" dirty="0" smtClean="0"/>
            </a:br>
            <a:r>
              <a:rPr lang="en-US" sz="2800" dirty="0" smtClean="0"/>
              <a:t>} </a:t>
            </a:r>
            <a:endParaRPr lang="zh-CN" altLang="en-US" sz="2800" dirty="0">
              <a:latin typeface="+mj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714356"/>
            <a:ext cx="6629400" cy="85725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+mj-ea"/>
                <a:ea typeface="+mj-ea"/>
              </a:rPr>
              <a:t>十</a:t>
            </a:r>
            <a:r>
              <a:rPr lang="zh-CN" altLang="en-US" sz="3600" smtClean="0">
                <a:latin typeface="+mj-ea"/>
                <a:ea typeface="+mj-ea"/>
              </a:rPr>
              <a:t>：</a:t>
            </a:r>
            <a:r>
              <a:rPr lang="zh-CN" altLang="en-US" sz="3600" smtClean="0">
                <a:latin typeface="+mj-ea"/>
                <a:ea typeface="+mj-ea"/>
              </a:rPr>
              <a:t>转义</a:t>
            </a:r>
            <a:endParaRPr lang="zh-CN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000240"/>
            <a:ext cx="7458100" cy="4143403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+mj-ea"/>
              </a:rPr>
              <a:t>1</a:t>
            </a:r>
            <a:r>
              <a:rPr lang="zh-CN" altLang="en-US" sz="2800" dirty="0" smtClean="0">
                <a:latin typeface="+mj-ea"/>
              </a:rPr>
              <a:t>：</a:t>
            </a:r>
            <a:r>
              <a:rPr lang="en-US" altLang="zh-CN" sz="2800" dirty="0" smtClean="0">
                <a:latin typeface="+mj-ea"/>
              </a:rPr>
              <a:t/>
            </a:r>
            <a:br>
              <a:rPr lang="en-US" altLang="zh-CN" sz="2800" dirty="0" smtClean="0">
                <a:latin typeface="+mj-ea"/>
              </a:rPr>
            </a:br>
            <a:r>
              <a:rPr lang="en-US" sz="2800" dirty="0" smtClean="0">
                <a:latin typeface="+mj-ea"/>
              </a:rPr>
              <a:t>@var: `“hello”.toUpperCase() + ‘!’`;</a:t>
            </a:r>
            <a:r>
              <a:rPr lang="en-US" altLang="zh-CN" sz="2800" dirty="0" smtClean="0">
                <a:latin typeface="+mj-ea"/>
              </a:rPr>
              <a:t/>
            </a:r>
            <a:br>
              <a:rPr lang="en-US" altLang="zh-CN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2</a:t>
            </a:r>
            <a:r>
              <a:rPr lang="zh-CN" altLang="en-US" sz="2800" dirty="0" smtClean="0">
                <a:latin typeface="+mj-ea"/>
              </a:rPr>
              <a:t>：</a:t>
            </a:r>
            <a:r>
              <a:rPr lang="en-US" altLang="zh-CN" sz="2800" dirty="0" smtClean="0">
                <a:latin typeface="+mj-ea"/>
              </a:rPr>
              <a:t/>
            </a:r>
            <a:br>
              <a:rPr lang="en-US" altLang="zh-CN" sz="2800" dirty="0" smtClean="0">
                <a:latin typeface="+mj-ea"/>
              </a:rPr>
            </a:br>
            <a:r>
              <a:rPr lang="en-US" sz="2800" dirty="0" smtClean="0">
                <a:latin typeface="+mj-ea"/>
              </a:rPr>
              <a:t>@height: `document.body.clientHeight`; </a:t>
            </a:r>
            <a:br>
              <a:rPr lang="en-US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3</a:t>
            </a:r>
            <a:r>
              <a:rPr lang="zh-CN" altLang="en-US" sz="2800" dirty="0" smtClean="0">
                <a:latin typeface="+mj-ea"/>
              </a:rPr>
              <a:t>：</a:t>
            </a:r>
            <a:r>
              <a:rPr lang="en-US" altLang="zh-CN" sz="2800" dirty="0" smtClean="0">
                <a:latin typeface="+mj-ea"/>
              </a:rPr>
              <a:t/>
            </a:r>
            <a:br>
              <a:rPr lang="en-US" altLang="zh-CN" sz="2800" dirty="0" smtClean="0">
                <a:latin typeface="+mj-ea"/>
              </a:rPr>
            </a:br>
            <a:r>
              <a:rPr lang="en-US" sz="2800" dirty="0" smtClean="0">
                <a:latin typeface="+mj-ea"/>
              </a:rPr>
              <a:t>@darkcolor: darken(@color, 10%); </a:t>
            </a:r>
            <a:br>
              <a:rPr lang="en-US" sz="2800" dirty="0" smtClean="0">
                <a:latin typeface="+mj-ea"/>
              </a:rPr>
            </a:br>
            <a:r>
              <a:rPr lang="en-US" sz="2800" dirty="0" smtClean="0">
                <a:latin typeface="+mj-ea"/>
              </a:rPr>
              <a:t> </a:t>
            </a:r>
            <a:br>
              <a:rPr lang="en-US" sz="2800" dirty="0" smtClean="0">
                <a:latin typeface="+mj-ea"/>
              </a:rPr>
            </a:br>
            <a:r>
              <a:rPr lang="en-US" sz="2800" dirty="0" smtClean="0">
                <a:latin typeface="+mj-ea"/>
              </a:rPr>
              <a:t> </a:t>
            </a:r>
            <a:r>
              <a:rPr lang="zh-CN" altLang="en-US" sz="2800" dirty="0" smtClean="0">
                <a:latin typeface="+mj-ea"/>
              </a:rPr>
              <a:t>注：使用前提采用的是客户端解析（</a:t>
            </a:r>
            <a:r>
              <a:rPr lang="en-US" altLang="zh-CN" sz="2800" dirty="0" smtClean="0">
                <a:latin typeface="+mj-ea"/>
              </a:rPr>
              <a:t>less.js</a:t>
            </a:r>
            <a:r>
              <a:rPr lang="zh-CN" altLang="en-US" sz="2800" dirty="0" smtClean="0">
                <a:latin typeface="+mj-ea"/>
              </a:rPr>
              <a:t>）</a:t>
            </a:r>
            <a:endParaRPr lang="zh-CN" altLang="en-US" sz="2800" dirty="0">
              <a:latin typeface="+mj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714356"/>
            <a:ext cx="6629400" cy="100013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j-ea"/>
                <a:ea typeface="+mj-ea"/>
              </a:rPr>
              <a:t>十一：</a:t>
            </a:r>
            <a:r>
              <a:rPr lang="en-US" sz="3600" b="1" dirty="0" smtClean="0">
                <a:latin typeface="+mj-ea"/>
                <a:ea typeface="+mj-ea"/>
              </a:rPr>
              <a:t>JavaScript </a:t>
            </a:r>
            <a:r>
              <a:rPr lang="zh-CN" altLang="en-US" sz="3600" b="1" dirty="0" smtClean="0">
                <a:latin typeface="+mj-ea"/>
                <a:ea typeface="+mj-ea"/>
              </a:rPr>
              <a:t>表达式</a:t>
            </a:r>
            <a:endParaRPr lang="zh-CN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857364"/>
            <a:ext cx="7743852" cy="4500593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+mj-ea"/>
              </a:rPr>
              <a:t>1:</a:t>
            </a:r>
            <a:r>
              <a:rPr lang="zh-CN" altLang="en-US" sz="2800" dirty="0" smtClean="0">
                <a:latin typeface="+mj-ea"/>
              </a:rPr>
              <a:t>客户端使用：引入</a:t>
            </a:r>
            <a:r>
              <a:rPr lang="en-US" altLang="zh-CN" sz="2800" dirty="0" smtClean="0">
                <a:latin typeface="+mj-ea"/>
              </a:rPr>
              <a:t>less.js</a:t>
            </a:r>
            <a:br>
              <a:rPr lang="en-US" altLang="zh-CN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2:</a:t>
            </a:r>
            <a:r>
              <a:rPr lang="zh-CN" altLang="en-US" sz="2800" dirty="0" smtClean="0">
                <a:latin typeface="+mj-ea"/>
              </a:rPr>
              <a:t>服务端使用：安装</a:t>
            </a:r>
            <a:r>
              <a:rPr lang="en-US" sz="2800" dirty="0" err="1" smtClean="0"/>
              <a:t>npm</a:t>
            </a:r>
            <a:r>
              <a:rPr lang="en-US" sz="2800" dirty="0" smtClean="0"/>
              <a:t> </a:t>
            </a:r>
            <a:r>
              <a:rPr lang="zh-CN" altLang="en-US" sz="2800" dirty="0" smtClean="0"/>
              <a:t>（</a:t>
            </a:r>
            <a:r>
              <a:rPr lang="en-US" sz="2800" dirty="0" smtClean="0"/>
              <a:t>$ </a:t>
            </a:r>
            <a:r>
              <a:rPr lang="en-US" sz="2800" dirty="0" err="1" smtClean="0"/>
              <a:t>npm</a:t>
            </a:r>
            <a:r>
              <a:rPr lang="en-US" sz="2800" dirty="0" smtClean="0"/>
              <a:t> install less 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>node.js</a:t>
            </a:r>
            <a:r>
              <a:rPr lang="en-US" altLang="zh-CN" sz="2800" dirty="0" smtClean="0">
                <a:latin typeface="+mj-ea"/>
              </a:rPr>
              <a:t> , </a:t>
            </a:r>
            <a:r>
              <a:rPr lang="en-US" altLang="zh-CN" sz="2800" dirty="0" err="1" smtClean="0">
                <a:latin typeface="+mj-ea"/>
              </a:rPr>
              <a:t>dotless</a:t>
            </a:r>
            <a:r>
              <a:rPr lang="en-US" altLang="zh-CN" sz="2800" dirty="0" smtClean="0">
                <a:latin typeface="+mj-ea"/>
              </a:rPr>
              <a:t>(</a:t>
            </a:r>
            <a:r>
              <a:rPr lang="en-US" altLang="zh-CN" sz="2800" dirty="0" err="1" smtClean="0">
                <a:latin typeface="+mj-ea"/>
              </a:rPr>
              <a:t>.net</a:t>
            </a:r>
            <a:r>
              <a:rPr lang="en-US" altLang="zh-CN" sz="2800" dirty="0" smtClean="0">
                <a:latin typeface="+mj-ea"/>
              </a:rPr>
              <a:t>)</a:t>
            </a:r>
            <a:br>
              <a:rPr lang="en-US" altLang="zh-CN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3</a:t>
            </a:r>
            <a:r>
              <a:rPr lang="zh-CN" altLang="en-US" sz="2800" dirty="0" smtClean="0">
                <a:latin typeface="+mj-ea"/>
              </a:rPr>
              <a:t>：命令行使用：</a:t>
            </a:r>
            <a:r>
              <a:rPr lang="en-US" sz="2800" dirty="0" smtClean="0"/>
              <a:t>$ </a:t>
            </a:r>
            <a:r>
              <a:rPr lang="en-US" sz="2800" dirty="0" err="1" smtClean="0"/>
              <a:t>lessc</a:t>
            </a:r>
            <a:r>
              <a:rPr lang="en-US" sz="2800" dirty="0" smtClean="0"/>
              <a:t> </a:t>
            </a:r>
            <a:r>
              <a:rPr lang="en-US" altLang="zh-CN" sz="2800" dirty="0" smtClean="0"/>
              <a:t>[in]</a:t>
            </a:r>
            <a:r>
              <a:rPr lang="en-US" sz="2800" dirty="0" smtClean="0"/>
              <a:t>.less &gt; </a:t>
            </a:r>
            <a:r>
              <a:rPr lang="en-US" altLang="zh-CN" sz="2800" dirty="0" smtClean="0"/>
              <a:t>[out]</a:t>
            </a:r>
            <a:r>
              <a:rPr lang="en-US" sz="2800" dirty="0" smtClean="0"/>
              <a:t>.</a:t>
            </a:r>
            <a:r>
              <a:rPr lang="en-US" sz="2800" dirty="0" err="1" smtClean="0"/>
              <a:t>css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zh-CN" altLang="en-US" sz="2800" dirty="0" smtClean="0"/>
              <a:t>在线编译：</a:t>
            </a:r>
            <a:r>
              <a:rPr lang="en-US" altLang="zh-CN" sz="2800" dirty="0" smtClean="0">
                <a:hlinkClick r:id="rId3"/>
              </a:rPr>
              <a:t>http://less.cnodejs.net/</a:t>
            </a:r>
            <a:r>
              <a:rPr lang="en-US" altLang="zh-CN" sz="2800" dirty="0" smtClean="0"/>
              <a:t>	</a:t>
            </a:r>
            <a:endParaRPr lang="zh-CN" altLang="en-US" sz="2800" dirty="0">
              <a:latin typeface="+mj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428604"/>
            <a:ext cx="7600976" cy="1000132"/>
          </a:xfrm>
        </p:spPr>
        <p:txBody>
          <a:bodyPr>
            <a:normAutofit/>
          </a:bodyPr>
          <a:lstStyle/>
          <a:p>
            <a:pPr algn="ctr"/>
            <a:r>
              <a:rPr lang="zh-CN" altLang="en-US" sz="4600" dirty="0" smtClean="0">
                <a:latin typeface="+mj-ea"/>
                <a:ea typeface="+mj-ea"/>
              </a:rPr>
              <a:t>使用方式</a:t>
            </a:r>
            <a:endParaRPr lang="zh-CN" altLang="en-US" sz="4600" dirty="0">
              <a:latin typeface="+mj-ea"/>
              <a:ea typeface="+mj-e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786190"/>
            <a:ext cx="742955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28605"/>
            <a:ext cx="7743852" cy="4643470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+mj-ea"/>
              </a:rPr>
              <a:t>同类参考：</a:t>
            </a:r>
            <a:r>
              <a:rPr lang="en-US" altLang="zh-CN" sz="2800" dirty="0" smtClean="0">
                <a:latin typeface="+mj-ea"/>
              </a:rPr>
              <a:t/>
            </a:r>
            <a:br>
              <a:rPr lang="en-US" altLang="zh-CN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Sass: http://sass-lang.com/</a:t>
            </a:r>
            <a:br>
              <a:rPr lang="en-US" altLang="zh-CN" sz="2800" dirty="0" smtClean="0">
                <a:latin typeface="+mj-ea"/>
              </a:rPr>
            </a:br>
            <a:r>
              <a:rPr lang="en-US" altLang="zh-CN" sz="2800" dirty="0" smtClean="0">
                <a:latin typeface="+mj-ea"/>
              </a:rPr>
              <a:t>Sass </a:t>
            </a:r>
            <a:r>
              <a:rPr lang="en-US" altLang="zh-CN" sz="2800" dirty="0" err="1" smtClean="0">
                <a:latin typeface="+mj-ea"/>
              </a:rPr>
              <a:t>vs</a:t>
            </a:r>
            <a:r>
              <a:rPr lang="en-US" altLang="zh-CN" sz="2800" dirty="0" smtClean="0">
                <a:latin typeface="+mj-ea"/>
              </a:rPr>
              <a:t> Less</a:t>
            </a:r>
            <a:r>
              <a:rPr lang="zh-CN" altLang="en-US" sz="2800" dirty="0" smtClean="0">
                <a:latin typeface="+mj-ea"/>
              </a:rPr>
              <a:t>：</a:t>
            </a:r>
            <a:r>
              <a:rPr lang="en-US" sz="2800" dirty="0" smtClean="0">
                <a:hlinkClick r:id="rId2"/>
              </a:rPr>
              <a:t>LESS</a:t>
            </a:r>
            <a:r>
              <a:rPr lang="zh-CN" altLang="en-US" sz="2800" dirty="0" smtClean="0">
                <a:hlinkClick r:id="rId2"/>
              </a:rPr>
              <a:t>介绍，和与</a:t>
            </a:r>
            <a:r>
              <a:rPr lang="en-US" sz="2800" dirty="0" smtClean="0">
                <a:hlinkClick r:id="rId2"/>
              </a:rPr>
              <a:t>Sass</a:t>
            </a:r>
            <a:r>
              <a:rPr lang="zh-CN" altLang="en-US" sz="2800" dirty="0" smtClean="0">
                <a:hlinkClick r:id="rId2"/>
              </a:rPr>
              <a:t>的比较</a:t>
            </a:r>
            <a:endParaRPr lang="zh-CN" altLang="en-US" sz="28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Less</a:t>
            </a:r>
            <a:r>
              <a:rPr lang="zh-CN" altLang="en-US" dirty="0" smtClean="0"/>
              <a:t>程序式语法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一：变量</a:t>
            </a:r>
            <a:endParaRPr lang="en-US" altLang="zh-CN" sz="3600" dirty="0" smtClean="0"/>
          </a:p>
          <a:p>
            <a:r>
              <a:rPr lang="en-US" altLang="zh-CN" b="1" dirty="0" smtClean="0"/>
              <a:t>     </a:t>
            </a:r>
            <a:r>
              <a:rPr lang="en-US" altLang="zh-CN" b="1" dirty="0" smtClean="0">
                <a:latin typeface="+mj-ea"/>
                <a:ea typeface="+mj-ea"/>
              </a:rPr>
              <a:t>Less</a:t>
            </a:r>
            <a:r>
              <a:rPr lang="zh-CN" altLang="en-US" b="1" dirty="0" smtClean="0">
                <a:latin typeface="+mj-ea"/>
                <a:ea typeface="+mj-ea"/>
              </a:rPr>
              <a:t>允许我们定义一些全局的样式来管理我的</a:t>
            </a:r>
            <a:r>
              <a:rPr lang="en-US" altLang="zh-CN" b="1" dirty="0" err="1" smtClean="0">
                <a:latin typeface="+mj-ea"/>
                <a:ea typeface="+mj-ea"/>
              </a:rPr>
              <a:t>css</a:t>
            </a:r>
            <a:r>
              <a:rPr lang="zh-CN" altLang="en-US" b="1" dirty="0" smtClean="0">
                <a:latin typeface="+mj-ea"/>
                <a:ea typeface="+mj-ea"/>
              </a:rPr>
              <a:t>（变量必须以</a:t>
            </a:r>
            <a:r>
              <a:rPr lang="en-US" altLang="zh-CN" b="1" dirty="0" smtClean="0">
                <a:latin typeface="+mj-ea"/>
                <a:ea typeface="+mj-ea"/>
              </a:rPr>
              <a:t>@</a:t>
            </a:r>
            <a:r>
              <a:rPr lang="zh-CN" altLang="en-US" b="1" dirty="0" smtClean="0">
                <a:latin typeface="+mj-ea"/>
                <a:ea typeface="+mj-ea"/>
              </a:rPr>
              <a:t>开头），注意 </a:t>
            </a:r>
            <a:r>
              <a:rPr lang="en-US" b="1" dirty="0" smtClean="0">
                <a:latin typeface="+mj-ea"/>
                <a:ea typeface="+mj-ea"/>
              </a:rPr>
              <a:t>LESS </a:t>
            </a:r>
            <a:r>
              <a:rPr lang="zh-CN" altLang="en-US" b="1" dirty="0" smtClean="0">
                <a:latin typeface="+mj-ea"/>
                <a:ea typeface="+mj-ea"/>
              </a:rPr>
              <a:t>中的变量为完全的 ‘常量’ ，所以只能定义一次（</a:t>
            </a:r>
            <a:r>
              <a:rPr lang="en-US" altLang="zh-CN" b="1" dirty="0" smtClean="0">
                <a:latin typeface="+mj-ea"/>
                <a:ea typeface="+mj-ea"/>
              </a:rPr>
              <a:t>const</a:t>
            </a:r>
            <a:r>
              <a:rPr lang="zh-CN" altLang="en-US" b="1" dirty="0" smtClean="0">
                <a:latin typeface="+mj-ea"/>
                <a:ea typeface="+mj-ea"/>
              </a:rPr>
              <a:t>，</a:t>
            </a:r>
            <a:r>
              <a:rPr lang="en-US" altLang="zh-CN" b="1" dirty="0" smtClean="0">
                <a:latin typeface="+mj-ea"/>
                <a:ea typeface="+mj-ea"/>
              </a:rPr>
              <a:t>final),</a:t>
            </a:r>
            <a:r>
              <a:rPr lang="zh-CN" altLang="en-US" b="1" dirty="0" smtClean="0">
                <a:latin typeface="+mj-ea"/>
                <a:ea typeface="+mj-ea"/>
              </a:rPr>
              <a:t>作用域由本地在父对象查找。</a:t>
            </a:r>
            <a:endParaRPr lang="en-US" altLang="zh-CN" b="1" dirty="0" smtClean="0">
              <a:latin typeface="+mj-ea"/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71810"/>
            <a:ext cx="85725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二：混合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2000" dirty="0" smtClean="0">
                <a:latin typeface="+mj-ea"/>
              </a:rPr>
              <a:t>     </a:t>
            </a:r>
            <a:r>
              <a:rPr lang="en-US" altLang="zh-CN" sz="2000" b="1" dirty="0" smtClean="0">
                <a:latin typeface="+mj-ea"/>
              </a:rPr>
              <a:t>  </a:t>
            </a:r>
            <a:r>
              <a:rPr lang="zh-CN" altLang="en-US" sz="2000" b="1" dirty="0" smtClean="0">
                <a:latin typeface="+mj-ea"/>
              </a:rPr>
              <a:t>混合能够使得我们将已定义的</a:t>
            </a:r>
            <a:r>
              <a:rPr lang="en-US" altLang="zh-CN" sz="2000" b="1" dirty="0" smtClean="0">
                <a:latin typeface="+mj-ea"/>
              </a:rPr>
              <a:t>class</a:t>
            </a:r>
            <a:r>
              <a:rPr lang="zh-CN" altLang="en-US" sz="2000" b="1" dirty="0" smtClean="0">
                <a:latin typeface="+mj-ea"/>
              </a:rPr>
              <a:t>引入到另一个</a:t>
            </a:r>
            <a:r>
              <a:rPr lang="en-US" altLang="zh-CN" sz="2000" b="1" dirty="0" err="1" smtClean="0">
                <a:latin typeface="+mj-ea"/>
              </a:rPr>
              <a:t>clss</a:t>
            </a:r>
            <a:r>
              <a:rPr lang="zh-CN" altLang="en-US" sz="2000" b="1" dirty="0" smtClean="0">
                <a:latin typeface="+mj-ea"/>
              </a:rPr>
              <a:t>中，实现样式的继承，并且可以像函数</a:t>
            </a:r>
            <a:r>
              <a:rPr lang="en-US" altLang="zh-CN" sz="2000" b="1" dirty="0" smtClean="0">
                <a:latin typeface="+mj-ea"/>
              </a:rPr>
              <a:t>Function</a:t>
            </a:r>
            <a:r>
              <a:rPr lang="zh-CN" altLang="en-US" sz="2000" b="1" dirty="0" smtClean="0">
                <a:latin typeface="+mj-ea"/>
              </a:rPr>
              <a:t>一样传递参数（可以带入默认值），（完全</a:t>
            </a:r>
            <a:r>
              <a:rPr lang="en-US" altLang="zh-CN" sz="2000" b="1" dirty="0" smtClean="0">
                <a:latin typeface="+mj-ea"/>
              </a:rPr>
              <a:t>copy</a:t>
            </a:r>
            <a:r>
              <a:rPr lang="zh-CN" altLang="en-US" sz="2000" b="1" dirty="0" smtClean="0">
                <a:latin typeface="+mj-ea"/>
              </a:rPr>
              <a:t>）（可以分为有参混合和无参混合，有参混合可以有默认值）</a:t>
            </a:r>
            <a:endParaRPr lang="zh-CN" altLang="en-US" sz="2000" b="1" dirty="0">
              <a:latin typeface="+mj-ea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829080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14488"/>
            <a:ext cx="394813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000" dirty="0" smtClean="0"/>
              <a:t>三：</a:t>
            </a:r>
            <a:r>
              <a:rPr lang="zh-CN" altLang="en-US" sz="4000" b="1" dirty="0" smtClean="0"/>
              <a:t>嵌套规则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</a:t>
            </a:r>
            <a:r>
              <a:rPr lang="zh-CN" altLang="en-US" sz="2000" b="1" dirty="0" smtClean="0">
                <a:latin typeface="+mj-ea"/>
              </a:rPr>
              <a:t>我们可以在选择器中圈套其他选择器以至于实现继承，其结构和我们的</a:t>
            </a:r>
            <a:r>
              <a:rPr lang="en-US" altLang="zh-CN" sz="2000" b="1" dirty="0" smtClean="0">
                <a:latin typeface="+mj-ea"/>
              </a:rPr>
              <a:t>DOM</a:t>
            </a:r>
            <a:r>
              <a:rPr lang="zh-CN" altLang="en-US" sz="2000" b="1" dirty="0" smtClean="0">
                <a:latin typeface="+mj-ea"/>
              </a:rPr>
              <a:t>结构相同（</a:t>
            </a:r>
            <a:r>
              <a:rPr lang="en-US" altLang="zh-CN" sz="2000" b="1" dirty="0" smtClean="0">
                <a:latin typeface="+mj-ea"/>
              </a:rPr>
              <a:t>&amp;</a:t>
            </a:r>
            <a:r>
              <a:rPr lang="zh-CN" altLang="en-US" sz="2000" b="1" dirty="0" smtClean="0">
                <a:latin typeface="+mj-ea"/>
              </a:rPr>
              <a:t>串联标识符，比如下边</a:t>
            </a:r>
            <a:r>
              <a:rPr lang="en-US" altLang="zh-CN" sz="2000" b="1" dirty="0" smtClean="0">
                <a:latin typeface="+mj-ea"/>
              </a:rPr>
              <a:t>&amp;</a:t>
            </a:r>
            <a:r>
              <a:rPr lang="zh-CN" altLang="en-US" sz="2000" b="1" dirty="0" smtClean="0">
                <a:latin typeface="+mj-ea"/>
              </a:rPr>
              <a:t>：</a:t>
            </a:r>
            <a:r>
              <a:rPr lang="en-US" altLang="zh-CN" sz="2000" b="1" dirty="0" smtClean="0">
                <a:latin typeface="+mj-ea"/>
              </a:rPr>
              <a:t>hover</a:t>
            </a:r>
            <a:r>
              <a:rPr lang="zh-CN" altLang="en-US" sz="2000" b="1" dirty="0" smtClean="0">
                <a:latin typeface="+mj-ea"/>
              </a:rPr>
              <a:t>）</a:t>
            </a:r>
            <a:endParaRPr lang="zh-CN" altLang="en-US" sz="2000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80047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400052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672414" cy="564360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j-ea"/>
              </a:rPr>
              <a:t>@arguments </a:t>
            </a:r>
            <a:r>
              <a:rPr lang="zh-CN" altLang="en-US" sz="2400" b="1" dirty="0" smtClean="0">
                <a:latin typeface="+mj-ea"/>
              </a:rPr>
              <a:t>变量代表所有参数集合，</a:t>
            </a:r>
            <a:r>
              <a:rPr lang="zh-CN" altLang="en-US" sz="2400" dirty="0" smtClean="0">
                <a:latin typeface="+mj-ea"/>
              </a:rPr>
              <a:t>不想单独处理每一个参数的话，可以利用</a:t>
            </a:r>
            <a:r>
              <a:rPr lang="en-US" sz="2400" b="1" dirty="0" smtClean="0">
                <a:latin typeface="+mj-ea"/>
              </a:rPr>
              <a:t>@arguments </a:t>
            </a:r>
            <a:r>
              <a:rPr lang="zh-CN" altLang="en-US" sz="2400" b="1" dirty="0" smtClean="0">
                <a:latin typeface="+mj-ea"/>
              </a:rPr>
              <a:t>代替</a:t>
            </a:r>
            <a:r>
              <a:rPr lang="en-US" altLang="zh-CN" sz="2400" b="1" dirty="0" smtClean="0">
                <a:latin typeface="+mj-ea"/>
              </a:rPr>
              <a:t/>
            </a:r>
            <a:br>
              <a:rPr lang="en-US" altLang="zh-CN" sz="2400" b="1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.box-shadow (@x: 0, @y: 0, @blur: 1px, @color: #000) {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     box-shadow: @arguments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}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/>
            </a:r>
            <a:br>
              <a:rPr lang="en-US" sz="2400" dirty="0" smtClean="0">
                <a:latin typeface="+mj-ea"/>
              </a:rPr>
            </a:br>
            <a:r>
              <a:rPr lang="zh-CN" altLang="en-US" sz="2400" dirty="0" smtClean="0">
                <a:latin typeface="+mj-ea"/>
              </a:rPr>
              <a:t>使用：</a:t>
            </a:r>
            <a:r>
              <a:rPr lang="en-US" sz="2400" dirty="0" smtClean="0">
                <a:latin typeface="+mj-ea"/>
              </a:rPr>
              <a:t/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.box-shadow(2px, 5px); </a:t>
            </a:r>
            <a:br>
              <a:rPr lang="en-US" sz="2400" dirty="0" smtClean="0">
                <a:latin typeface="+mj-ea"/>
              </a:rPr>
            </a:br>
            <a:r>
              <a:rPr lang="zh-CN" altLang="en-US" sz="2400" dirty="0" smtClean="0">
                <a:latin typeface="+mj-ea"/>
              </a:rPr>
              <a:t>输出：</a:t>
            </a: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r>
              <a:rPr lang="en-US" sz="2400" dirty="0" smtClean="0"/>
              <a:t> box-shadow: 2px 5px 1px #000; </a:t>
            </a:r>
            <a:endParaRPr lang="zh-CN" altLang="en-US" sz="24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000" dirty="0" smtClean="0"/>
              <a:t>四：</a:t>
            </a:r>
            <a:r>
              <a:rPr lang="zh-CN" altLang="en-US" sz="4000" b="1" dirty="0" smtClean="0"/>
              <a:t>函数 </a:t>
            </a:r>
            <a:r>
              <a:rPr lang="en-US" altLang="zh-CN" sz="4000" b="1" dirty="0" smtClean="0"/>
              <a:t>&amp; </a:t>
            </a:r>
            <a:r>
              <a:rPr lang="zh-CN" altLang="en-US" sz="4000" b="1" dirty="0" smtClean="0"/>
              <a:t>运算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>    </a:t>
            </a:r>
            <a:r>
              <a:rPr lang="en-US" altLang="zh-CN" sz="2000" b="1" dirty="0" smtClean="0"/>
              <a:t>Less</a:t>
            </a:r>
            <a:r>
              <a:rPr lang="zh-CN" altLang="en-US" sz="2000" b="1" dirty="0" smtClean="0"/>
              <a:t>提供提供了计算操作，与</a:t>
            </a:r>
            <a:r>
              <a:rPr lang="en-US" altLang="zh-CN" sz="2000" b="1" dirty="0" smtClean="0"/>
              <a:t>JS</a:t>
            </a:r>
            <a:r>
              <a:rPr lang="zh-CN" altLang="en-US" sz="2000" b="1" dirty="0" smtClean="0"/>
              <a:t>和</a:t>
            </a:r>
            <a:r>
              <a:rPr lang="en-US" altLang="zh-CN" sz="2000" b="1" dirty="0" smtClean="0"/>
              <a:t>less</a:t>
            </a:r>
            <a:r>
              <a:rPr lang="zh-CN" altLang="en-US" sz="2000" b="1" dirty="0" smtClean="0"/>
              <a:t>函数所对应</a:t>
            </a:r>
            <a:endParaRPr lang="zh-CN" altLang="en-US" sz="20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9" y="1571612"/>
            <a:ext cx="3724304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81500" y="1571612"/>
            <a:ext cx="411959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85800" y="1571612"/>
            <a:ext cx="7886728" cy="550072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ea"/>
              </a:rPr>
              <a:t>.</a:t>
            </a:r>
            <a:r>
              <a:rPr lang="en-US" sz="2400" dirty="0" err="1" smtClean="0">
                <a:latin typeface="+mj-ea"/>
              </a:rPr>
              <a:t>mixin</a:t>
            </a:r>
            <a:r>
              <a:rPr lang="en-US" sz="2400" dirty="0" smtClean="0">
                <a:latin typeface="+mj-ea"/>
              </a:rPr>
              <a:t> (dark, @color) {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    color: darken(@color, 10%);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}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.</a:t>
            </a:r>
            <a:r>
              <a:rPr lang="en-US" sz="2400" dirty="0" err="1" smtClean="0">
                <a:latin typeface="+mj-ea"/>
              </a:rPr>
              <a:t>mixin</a:t>
            </a:r>
            <a:r>
              <a:rPr lang="en-US" sz="2400" dirty="0" smtClean="0">
                <a:latin typeface="+mj-ea"/>
              </a:rPr>
              <a:t> (light, @color) {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    color: lighten(@color, 10%);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}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.</a:t>
            </a:r>
            <a:r>
              <a:rPr lang="en-US" sz="2400" dirty="0" err="1" smtClean="0">
                <a:latin typeface="+mj-ea"/>
              </a:rPr>
              <a:t>mixin</a:t>
            </a:r>
            <a:r>
              <a:rPr lang="en-US" sz="2400" dirty="0" smtClean="0">
                <a:latin typeface="+mj-ea"/>
              </a:rPr>
              <a:t> (@_, @color) { </a:t>
            </a:r>
            <a:r>
              <a:rPr lang="en-US" altLang="zh-CN" sz="2400" dirty="0" smtClean="0">
                <a:latin typeface="+mj-ea"/>
              </a:rPr>
              <a:t>//@_</a:t>
            </a:r>
            <a:r>
              <a:rPr lang="zh-CN" altLang="en-US" sz="2400" dirty="0" smtClean="0">
                <a:latin typeface="+mj-ea"/>
              </a:rPr>
              <a:t>匹配任何参数</a:t>
            </a:r>
            <a:r>
              <a:rPr lang="en-US" sz="2400" dirty="0" smtClean="0">
                <a:latin typeface="+mj-ea"/>
              </a:rPr>
              <a:t/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     display: block;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} </a:t>
            </a:r>
            <a:br>
              <a:rPr lang="en-US" sz="2400" dirty="0" smtClean="0">
                <a:latin typeface="+mj-ea"/>
              </a:rPr>
            </a:br>
            <a:r>
              <a:rPr lang="zh-CN" altLang="en-US" sz="2400" dirty="0" smtClean="0">
                <a:latin typeface="+mj-ea"/>
              </a:rPr>
              <a:t>匹配：</a:t>
            </a: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.</a:t>
            </a:r>
            <a:r>
              <a:rPr lang="en-US" sz="2400" dirty="0" err="1" smtClean="0">
                <a:latin typeface="+mj-ea"/>
              </a:rPr>
              <a:t>mixin</a:t>
            </a:r>
            <a:r>
              <a:rPr lang="en-US" sz="2400" dirty="0" smtClean="0">
                <a:latin typeface="+mj-ea"/>
              </a:rPr>
              <a:t>(@switch, #</a:t>
            </a:r>
            <a:r>
              <a:rPr lang="en-US" altLang="zh-CN" sz="2400" dirty="0" smtClean="0">
                <a:latin typeface="+mj-ea"/>
              </a:rPr>
              <a:t>111</a:t>
            </a:r>
            <a:r>
              <a:rPr lang="en-US" sz="2400" dirty="0" smtClean="0">
                <a:latin typeface="+mj-ea"/>
              </a:rPr>
              <a:t>);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@switch</a:t>
            </a:r>
            <a:r>
              <a:rPr lang="en-US" altLang="zh-CN" sz="2400" dirty="0" smtClean="0">
                <a:latin typeface="+mj-ea"/>
              </a:rPr>
              <a:t>= light   </a:t>
            </a:r>
            <a:r>
              <a:rPr lang="zh-CN" altLang="en-US" sz="2400" dirty="0" smtClean="0">
                <a:latin typeface="+mj-ea"/>
              </a:rPr>
              <a:t>则会匹配 </a:t>
            </a:r>
            <a:r>
              <a:rPr lang="en-US" altLang="zh-CN" sz="2400" dirty="0" smtClean="0">
                <a:latin typeface="+mj-ea"/>
              </a:rPr>
              <a:t>2,3</a:t>
            </a:r>
            <a:br>
              <a:rPr lang="en-US" altLang="zh-CN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@switch</a:t>
            </a:r>
            <a:r>
              <a:rPr lang="en-US" altLang="zh-CN" sz="2400" dirty="0" smtClean="0">
                <a:latin typeface="+mj-ea"/>
              </a:rPr>
              <a:t>= dark   </a:t>
            </a:r>
            <a:r>
              <a:rPr lang="zh-CN" altLang="en-US" sz="2400" dirty="0" smtClean="0">
                <a:latin typeface="+mj-ea"/>
              </a:rPr>
              <a:t>则会匹配 </a:t>
            </a:r>
            <a:r>
              <a:rPr lang="en-US" altLang="zh-CN" sz="2400" dirty="0" smtClean="0">
                <a:latin typeface="+mj-ea"/>
              </a:rPr>
              <a:t>2,3</a:t>
            </a:r>
            <a:endParaRPr lang="zh-CN" altLang="en-US" sz="2400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type="body" idx="1"/>
          </p:nvPr>
        </p:nvSpPr>
        <p:spPr>
          <a:xfrm>
            <a:off x="685800" y="214290"/>
            <a:ext cx="6629400" cy="1357322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+mj-ea"/>
                <a:ea typeface="+mj-ea"/>
              </a:rPr>
              <a:t>五：模式匹配和守卫</a:t>
            </a:r>
            <a:r>
              <a:rPr lang="en-US" altLang="zh-CN" sz="4800" dirty="0" smtClean="0">
                <a:latin typeface="+mj-ea"/>
              </a:rPr>
              <a:t/>
            </a:r>
            <a:br>
              <a:rPr lang="en-US" altLang="zh-CN" sz="4800" dirty="0" smtClean="0">
                <a:latin typeface="+mj-ea"/>
              </a:rPr>
            </a:br>
            <a:r>
              <a:rPr lang="en-US" altLang="zh-CN" sz="2800" dirty="0" smtClean="0">
                <a:latin typeface="+mj-ea"/>
                <a:ea typeface="+mj-ea"/>
              </a:rPr>
              <a:t>   </a:t>
            </a:r>
            <a:r>
              <a:rPr lang="zh-CN" altLang="en-US" sz="2400" b="1" dirty="0" smtClean="0">
                <a:latin typeface="+mj-ea"/>
                <a:ea typeface="+mj-ea"/>
              </a:rPr>
              <a:t>在</a:t>
            </a:r>
            <a:r>
              <a:rPr lang="en-US" altLang="zh-CN" sz="2400" b="1" dirty="0" smtClean="0">
                <a:latin typeface="+mj-ea"/>
                <a:ea typeface="+mj-ea"/>
              </a:rPr>
              <a:t>Less</a:t>
            </a:r>
            <a:r>
              <a:rPr lang="zh-CN" altLang="en-US" sz="2400" b="1" dirty="0" smtClean="0">
                <a:latin typeface="+mj-ea"/>
                <a:ea typeface="+mj-ea"/>
              </a:rPr>
              <a:t>中尝试利用模式匹配替</a:t>
            </a:r>
            <a:r>
              <a:rPr lang="en-US" altLang="zh-CN" sz="2400" b="1" dirty="0" smtClean="0">
                <a:latin typeface="+mj-ea"/>
                <a:ea typeface="+mj-ea"/>
              </a:rPr>
              <a:t>if/else</a:t>
            </a:r>
            <a:r>
              <a:rPr lang="zh-CN" altLang="en-US" sz="2400" b="1" dirty="0" smtClean="0">
                <a:latin typeface="+mj-ea"/>
                <a:ea typeface="+mj-ea"/>
              </a:rPr>
              <a:t>，其执行原理类似</a:t>
            </a:r>
            <a:r>
              <a:rPr lang="en-US" altLang="zh-CN" sz="2400" b="1" dirty="0" smtClean="0">
                <a:latin typeface="+mj-ea"/>
                <a:ea typeface="+mj-ea"/>
              </a:rPr>
              <a:t>switch/case</a:t>
            </a:r>
            <a:endParaRPr lang="zh-CN" altLang="en-US" sz="24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00043"/>
            <a:ext cx="8029604" cy="5357850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latin typeface="+mj-ea"/>
              </a:rPr>
              <a:t>2</a:t>
            </a:r>
            <a:r>
              <a:rPr lang="zh-CN" altLang="en-US" sz="2400" dirty="0" smtClean="0">
                <a:latin typeface="+mj-ea"/>
              </a:rPr>
              <a:t>：重载</a:t>
            </a: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r>
              <a:rPr lang="en-US" sz="2400" dirty="0" smtClean="0"/>
              <a:t> .</a:t>
            </a:r>
            <a:r>
              <a:rPr lang="en-US" sz="2400" dirty="0" err="1" smtClean="0"/>
              <a:t>mixin</a:t>
            </a:r>
            <a:r>
              <a:rPr lang="en-US" sz="2400" dirty="0" smtClean="0"/>
              <a:t> (@a) { </a:t>
            </a:r>
            <a:br>
              <a:rPr lang="en-US" sz="2400" dirty="0" smtClean="0"/>
            </a:br>
            <a:r>
              <a:rPr lang="en-US" sz="2400" dirty="0" smtClean="0"/>
              <a:t>    color: @a; </a:t>
            </a:r>
            <a:br>
              <a:rPr lang="en-US" sz="2400" dirty="0" smtClean="0"/>
            </a:br>
            <a:r>
              <a:rPr lang="en-US" sz="2400" dirty="0" smtClean="0"/>
              <a:t>} </a:t>
            </a:r>
            <a:br>
              <a:rPr lang="en-US" sz="2400" dirty="0" smtClean="0"/>
            </a:br>
            <a:r>
              <a:rPr lang="en-US" sz="2400" dirty="0" smtClean="0"/>
              <a:t>.</a:t>
            </a:r>
            <a:r>
              <a:rPr lang="en-US" sz="2400" dirty="0" err="1" smtClean="0"/>
              <a:t>mixin</a:t>
            </a:r>
            <a:r>
              <a:rPr lang="en-US" sz="2400" dirty="0" smtClean="0"/>
              <a:t> (@a, @b) { </a:t>
            </a:r>
            <a:br>
              <a:rPr lang="en-US" sz="2400" dirty="0" smtClean="0"/>
            </a:br>
            <a:r>
              <a:rPr lang="en-US" sz="2400" dirty="0" smtClean="0"/>
              <a:t>    color: fade(@a, @b); </a:t>
            </a:r>
            <a:br>
              <a:rPr lang="en-US" sz="2400" dirty="0" smtClean="0"/>
            </a:br>
            <a:r>
              <a:rPr lang="en-US" sz="2400" dirty="0" smtClean="0"/>
              <a:t>} </a:t>
            </a: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r>
              <a:rPr lang="en-US" altLang="zh-CN" sz="2400" dirty="0" smtClean="0">
                <a:latin typeface="+mj-ea"/>
              </a:rPr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mixin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(#111) </a:t>
            </a:r>
            <a:r>
              <a:rPr lang="zh-CN" altLang="en-US" sz="2400" dirty="0" smtClean="0"/>
              <a:t>则匹配     </a:t>
            </a:r>
            <a:r>
              <a:rPr lang="en-US" altLang="zh-CN" sz="2400" dirty="0" smtClean="0"/>
              <a:t>1</a:t>
            </a:r>
            <a:br>
              <a:rPr lang="en-US" altLang="zh-CN" sz="2400" dirty="0" smtClean="0"/>
            </a:br>
            <a:r>
              <a:rPr lang="en-US" altLang="zh-CN" sz="2400" dirty="0" smtClean="0">
                <a:latin typeface="+mj-ea"/>
              </a:rPr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mixin</a:t>
            </a:r>
            <a:r>
              <a:rPr lang="en-US" sz="2400" dirty="0" smtClean="0"/>
              <a:t> </a:t>
            </a:r>
            <a:r>
              <a:rPr lang="en-US" altLang="zh-CN" sz="2400" dirty="0" smtClean="0"/>
              <a:t>(#111,10%) </a:t>
            </a:r>
            <a:r>
              <a:rPr lang="zh-CN" altLang="en-US" sz="2400" dirty="0" smtClean="0"/>
              <a:t>则匹配     </a:t>
            </a:r>
            <a:r>
              <a:rPr lang="en-US" altLang="zh-CN" sz="2400" dirty="0" smtClean="0"/>
              <a:t>2</a:t>
            </a: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endParaRPr lang="zh-CN" altLang="en-US" sz="24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00042"/>
            <a:ext cx="7529538" cy="5786477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latin typeface="+mj-ea"/>
              </a:rPr>
              <a:t>3:</a:t>
            </a:r>
            <a:r>
              <a:rPr lang="zh-CN" altLang="en-US" sz="2400" dirty="0" smtClean="0">
                <a:latin typeface="+mj-ea"/>
              </a:rPr>
              <a:t>守卫（</a:t>
            </a:r>
            <a:r>
              <a:rPr lang="en-US" sz="2400" dirty="0" smtClean="0"/>
              <a:t> Guards </a:t>
            </a:r>
            <a:r>
              <a:rPr lang="zh-CN" altLang="en-US" sz="2400" dirty="0" smtClean="0">
                <a:latin typeface="+mj-ea"/>
              </a:rPr>
              <a:t>）</a:t>
            </a:r>
            <a:r>
              <a:rPr lang="en-US" altLang="zh-CN" sz="2400" dirty="0" smtClean="0">
                <a:latin typeface="+mj-ea"/>
              </a:rPr>
              <a:t/>
            </a:r>
            <a:br>
              <a:rPr lang="en-US" altLang="zh-CN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.</a:t>
            </a:r>
            <a:r>
              <a:rPr lang="en-US" sz="2400" dirty="0" err="1" smtClean="0">
                <a:latin typeface="+mj-ea"/>
              </a:rPr>
              <a:t>mixin</a:t>
            </a:r>
            <a:r>
              <a:rPr lang="en-US" sz="2400" dirty="0" smtClean="0">
                <a:latin typeface="+mj-ea"/>
              </a:rPr>
              <a:t> (@a) when (lightness(@a) &gt;= 50%) {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    background-color: black;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}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.</a:t>
            </a:r>
            <a:r>
              <a:rPr lang="en-US" sz="2400" dirty="0" err="1" smtClean="0">
                <a:latin typeface="+mj-ea"/>
              </a:rPr>
              <a:t>mixin</a:t>
            </a:r>
            <a:r>
              <a:rPr lang="en-US" sz="2400" dirty="0" smtClean="0">
                <a:latin typeface="+mj-ea"/>
              </a:rPr>
              <a:t> (@a) when (lightness(@a) &lt; 50%) {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    background-color: white;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}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.</a:t>
            </a:r>
            <a:r>
              <a:rPr lang="en-US" sz="2400" dirty="0" err="1" smtClean="0">
                <a:latin typeface="+mj-ea"/>
              </a:rPr>
              <a:t>mixin</a:t>
            </a:r>
            <a:r>
              <a:rPr lang="en-US" sz="2400" dirty="0" smtClean="0">
                <a:latin typeface="+mj-ea"/>
              </a:rPr>
              <a:t> (@a) {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     color: @a; 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>}</a:t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>
                <a:latin typeface="+mj-ea"/>
              </a:rPr>
              <a:t/>
            </a:r>
            <a:br>
              <a:rPr lang="en-US" sz="2400" dirty="0" smtClean="0">
                <a:latin typeface="+mj-ea"/>
              </a:rPr>
            </a:br>
            <a:r>
              <a:rPr lang="en-US" sz="2400" dirty="0" smtClean="0"/>
              <a:t> .</a:t>
            </a:r>
            <a:r>
              <a:rPr lang="en-US" sz="2400" dirty="0" err="1" smtClean="0"/>
              <a:t>mixin</a:t>
            </a:r>
            <a:r>
              <a:rPr lang="en-US" sz="2400" dirty="0" smtClean="0"/>
              <a:t>(#</a:t>
            </a:r>
            <a:r>
              <a:rPr lang="en-US" sz="2400" dirty="0" err="1" smtClean="0"/>
              <a:t>ddd</a:t>
            </a:r>
            <a:r>
              <a:rPr lang="en-US" sz="2400" dirty="0" smtClean="0"/>
              <a:t>)  </a:t>
            </a:r>
            <a:r>
              <a:rPr lang="zh-CN" altLang="en-US" sz="2400" dirty="0" smtClean="0"/>
              <a:t>则匹配</a:t>
            </a:r>
            <a:r>
              <a:rPr lang="en-US" altLang="zh-CN" sz="2400" dirty="0" smtClean="0">
                <a:latin typeface="+mj-ea"/>
              </a:rPr>
              <a:t>  1</a:t>
            </a:r>
            <a:r>
              <a:rPr lang="zh-CN" altLang="en-US" sz="2400" dirty="0" smtClean="0">
                <a:latin typeface="+mj-ea"/>
              </a:rPr>
              <a:t>，</a:t>
            </a:r>
            <a:r>
              <a:rPr lang="en-US" altLang="zh-CN" sz="2400" dirty="0" smtClean="0">
                <a:latin typeface="+mj-ea"/>
              </a:rPr>
              <a:t>3</a:t>
            </a:r>
            <a:br>
              <a:rPr lang="en-US" altLang="zh-CN" sz="2400" dirty="0" smtClean="0">
                <a:latin typeface="+mj-ea"/>
              </a:rPr>
            </a:br>
            <a:r>
              <a:rPr lang="en-US" sz="2400" dirty="0" smtClean="0"/>
              <a:t> .</a:t>
            </a:r>
            <a:r>
              <a:rPr lang="en-US" sz="2400" dirty="0" err="1" smtClean="0"/>
              <a:t>mixin</a:t>
            </a:r>
            <a:r>
              <a:rPr lang="en-US" sz="2400" dirty="0" smtClean="0"/>
              <a:t>(#555) </a:t>
            </a:r>
            <a:r>
              <a:rPr lang="zh-CN" altLang="en-US" sz="2400" dirty="0" smtClean="0"/>
              <a:t>则匹配</a:t>
            </a:r>
            <a:r>
              <a:rPr lang="en-US" altLang="zh-CN" sz="2400" dirty="0" smtClean="0">
                <a:latin typeface="+mj-ea"/>
              </a:rPr>
              <a:t>  2</a:t>
            </a:r>
            <a:r>
              <a:rPr lang="zh-CN" altLang="en-US" sz="2400" dirty="0" smtClean="0">
                <a:latin typeface="+mj-ea"/>
              </a:rPr>
              <a:t>，</a:t>
            </a:r>
            <a:r>
              <a:rPr lang="en-US" altLang="zh-CN" sz="2400" dirty="0" smtClean="0">
                <a:latin typeface="+mj-ea"/>
              </a:rPr>
              <a:t>3</a:t>
            </a:r>
            <a:endParaRPr lang="zh-CN" altLang="en-US" sz="2400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技巧">
  <a:themeElements>
    <a:clrScheme name="技巧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技巧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技巧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194</TotalTime>
  <Words>394</Words>
  <PresentationFormat>全屏显示(4:3)</PresentationFormat>
  <Paragraphs>39</Paragraphs>
  <Slides>19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技巧</vt:lpstr>
      <vt:lpstr>幻灯片 1</vt:lpstr>
      <vt:lpstr>Less程序式语法</vt:lpstr>
      <vt:lpstr>二：混合        混合能够使得我们将已定义的class引入到另一个clss中，实现样式的继承，并且可以像函数Function一样传递参数（可以带入默认值），（完全copy）（可以分为有参混合和无参混合，有参混合可以有默认值）</vt:lpstr>
      <vt:lpstr>三：嵌套规则      我们可以在选择器中圈套其他选择器以至于实现继承，其结构和我们的DOM结构相同（&amp;串联标识符，比如下边&amp;：hover）</vt:lpstr>
      <vt:lpstr>@arguments 变量代表所有参数集合，不想单独处理每一个参数的话，可以利用@arguments 代替 .box-shadow (@x: 0, @y: 0, @blur: 1px, @color: #000) {       box-shadow: @arguments }   使用： .box-shadow(2px, 5px);  输出：  box-shadow: 2px 5px 1px #000; </vt:lpstr>
      <vt:lpstr>四：函数 &amp; 运算     Less提供提供了计算操作，与JS和less函数所对应</vt:lpstr>
      <vt:lpstr>.mixin (dark, @color) {       color: darken(@color, 10%);  }  .mixin (light, @color) {       color: lighten(@color, 10%);  }  .mixin (@_, @color) { //@_匹配任何参数       display: block;  }  匹配：  .mixin(@switch, #111);   @switch= light   则会匹配 2,3  @switch= dark   则会匹配 2,3</vt:lpstr>
      <vt:lpstr>2：重载  .mixin (@a) {      color: @a;  }  .mixin (@a, @b) {      color: fade(@a, @b);  }   . mixin (#111) 则匹配     1 . mixin (#111,10%) 则匹配     2  </vt:lpstr>
      <vt:lpstr>3:守卫（ Guards ）  .mixin (@a) when (lightness(@a) &gt;= 50%) {      background-color: black;  }  .mixin (@a) when (lightness(@a) &lt; 50%) {      background-color: white;  }  .mixin (@a) {       color: @a;  }   .mixin(#ddd)  则匹配  1，3  .mixin(#555) 则匹配  2，3</vt:lpstr>
      <vt:lpstr>    Guards 允许我们使用&gt;,&gt;=,&lt;,&lt;=,=,关键字true（只匹配关键字true，非true不会匹配），支持逻辑and ,not ().同样可以使用一些is* functions： isnumber ， iscolor ,  isstring  , iskeyword , isurl , ispixel ,   ispercentage , isem  …  .mixin (@a) when (isnumber(@a)) and (@a &gt; 0) { ... }   .mixin (@b) when not (@b &gt; 0) { ... }        同时我们可以使用“，”分割多个Guards ，其表示只要其中任意一个满足就为true（逻辑或 or）。   .mixin (@a) when (@a &gt; 10), (@a &lt; -10) { ... } </vt:lpstr>
      <vt:lpstr>@base-url: “http://assets.fnord.com”; background-image:         url(“@{base-url}/images/bg.png”);   类似: Ruby “#{base_url}/images/bg.png” PS1:“$base_url/images/bg.png”</vt:lpstr>
      <vt:lpstr>1：为HSL颜色空间（色相，饱和度，亮度）：lighten，darken saturate，desaturate，mix … 2：Math 函数：round ,ceil ,floor …</vt:lpstr>
      <vt:lpstr>#bundle {       .button () {       display: block;        } }  Less命名空间引用： #header a {    color: orange;    #bundle &gt; .button; //引用 } </vt:lpstr>
      <vt:lpstr>1：导入Less文件： @import “lib.less”;  //等价于@import “lib”（可以不带后缀）  2：导入css文件： @import "lib.css";  </vt:lpstr>
      <vt:lpstr>转义：字符串前加一个 ~ .class {      filter:~“ms:alwaysHasItsOwnSyntax.For.Stuff()”;  }  输出：  .class {      filter:ms:alwaysHasItsOwnSyntax.For.Stuff();  } </vt:lpstr>
      <vt:lpstr>1： @var: `“hello”.toUpperCase() + ‘!’`; 2： @height: `document.body.clientHeight`;  3： @darkcolor: darken(@color, 10%);     注：使用前提采用的是客户端解析（less.js）</vt:lpstr>
      <vt:lpstr>1:客户端使用：引入less.js 2:服务端使用：安装npm （$ npm install less ） node.js , dotless(.net) 3：命令行使用：$ lessc [in].less &gt; [out].css       在线编译：http://less.cnodejs.net/ </vt:lpstr>
      <vt:lpstr>同类参考： Sass: http://sass-lang.com/ Sass vs Less：LESS介绍，和与Sass的比较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whitewolf</dc:creator>
  <cp:lastModifiedBy>whitewolf</cp:lastModifiedBy>
  <cp:revision>189</cp:revision>
  <dcterms:created xsi:type="dcterms:W3CDTF">2012-07-23T13:03:50Z</dcterms:created>
  <dcterms:modified xsi:type="dcterms:W3CDTF">2012-07-24T14:27:23Z</dcterms:modified>
</cp:coreProperties>
</file>