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docProps/custom.xml" ContentType="application/vnd.openxmlformats-officedocument.custom-propertie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87" r:id="rId2"/>
    <p:sldId id="307" r:id="rId3"/>
    <p:sldId id="290" r:id="rId4"/>
    <p:sldId id="298" r:id="rId5"/>
    <p:sldId id="292" r:id="rId6"/>
    <p:sldId id="293" r:id="rId7"/>
    <p:sldId id="317" r:id="rId8"/>
    <p:sldId id="299" r:id="rId9"/>
    <p:sldId id="310" r:id="rId10"/>
    <p:sldId id="303" r:id="rId11"/>
    <p:sldId id="302" r:id="rId12"/>
    <p:sldId id="318" r:id="rId13"/>
    <p:sldId id="306" r:id="rId14"/>
    <p:sldId id="315" r:id="rId15"/>
    <p:sldId id="320" r:id="rId16"/>
    <p:sldId id="314" r:id="rId17"/>
    <p:sldId id="309" r:id="rId18"/>
    <p:sldId id="316" r:id="rId19"/>
    <p:sldId id="312" r:id="rId20"/>
    <p:sldId id="319" r:id="rId21"/>
    <p:sldId id="277" r:id="rId22"/>
  </p:sldIdLst>
  <p:sldSz cx="9144000" cy="6858000" type="screen4x3"/>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b="1"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b="1" kern="1200">
        <a:solidFill>
          <a:schemeClr val="tx1"/>
        </a:solidFill>
        <a:latin typeface="Arial" pitchFamily="34" charset="0"/>
        <a:ea typeface="宋体" pitchFamily="2" charset="-122"/>
        <a:cs typeface="+mn-cs"/>
      </a:defRPr>
    </a:lvl5pPr>
    <a:lvl6pPr marL="2286000" algn="l" defTabSz="914400" rtl="0" eaLnBrk="1" latinLnBrk="0" hangingPunct="1">
      <a:defRPr b="1" kern="1200">
        <a:solidFill>
          <a:schemeClr val="tx1"/>
        </a:solidFill>
        <a:latin typeface="Arial" pitchFamily="34" charset="0"/>
        <a:ea typeface="宋体" pitchFamily="2" charset="-122"/>
        <a:cs typeface="+mn-cs"/>
      </a:defRPr>
    </a:lvl6pPr>
    <a:lvl7pPr marL="2743200" algn="l" defTabSz="914400" rtl="0" eaLnBrk="1" latinLnBrk="0" hangingPunct="1">
      <a:defRPr b="1" kern="1200">
        <a:solidFill>
          <a:schemeClr val="tx1"/>
        </a:solidFill>
        <a:latin typeface="Arial" pitchFamily="34" charset="0"/>
        <a:ea typeface="宋体" pitchFamily="2" charset="-122"/>
        <a:cs typeface="+mn-cs"/>
      </a:defRPr>
    </a:lvl7pPr>
    <a:lvl8pPr marL="3200400" algn="l" defTabSz="914400" rtl="0" eaLnBrk="1" latinLnBrk="0" hangingPunct="1">
      <a:defRPr b="1" kern="1200">
        <a:solidFill>
          <a:schemeClr val="tx1"/>
        </a:solidFill>
        <a:latin typeface="Arial" pitchFamily="34" charset="0"/>
        <a:ea typeface="宋体" pitchFamily="2" charset="-122"/>
        <a:cs typeface="+mn-cs"/>
      </a:defRPr>
    </a:lvl8pPr>
    <a:lvl9pPr marL="3657600" algn="l" defTabSz="914400" rtl="0" eaLnBrk="1" latinLnBrk="0" hangingPunct="1">
      <a:defRPr b="1"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1B9DFB"/>
    <a:srgbClr val="99CC00"/>
    <a:srgbClr val="A6D147"/>
    <a:srgbClr val="FFCCFF"/>
    <a:srgbClr val="FF0101"/>
    <a:srgbClr val="2CD4A8"/>
    <a:srgbClr val="FFCC66"/>
    <a:srgbClr val="FF99FF"/>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7183" autoAdjust="0"/>
    <p:restoredTop sz="71573" autoAdjust="0"/>
  </p:normalViewPr>
  <p:slideViewPr>
    <p:cSldViewPr>
      <p:cViewPr>
        <p:scale>
          <a:sx n="112" d="100"/>
          <a:sy n="112" d="100"/>
        </p:scale>
        <p:origin x="-1500" y="600"/>
      </p:cViewPr>
      <p:guideLst>
        <p:guide orient="horz" pos="2164"/>
        <p:guide pos="29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___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___11.xlsx"/></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___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___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___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___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___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___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en-US" altLang="en-US" dirty="0" smtClean="0"/>
              <a:t>Android 62%</a:t>
            </a:r>
            <a:endParaRPr lang="en-US" altLang="en-US" dirty="0"/>
          </a:p>
        </c:rich>
      </c:tx>
      <c:layout/>
    </c:title>
    <c:plotArea>
      <c:layout/>
      <c:doughnutChart>
        <c:varyColors val="1"/>
        <c:ser>
          <c:idx val="0"/>
          <c:order val="0"/>
          <c:tx>
            <c:strRef>
              <c:f>Sheet1!$B$1</c:f>
              <c:strCache>
                <c:ptCount val="1"/>
                <c:pt idx="0">
                  <c:v>Android</c:v>
                </c:pt>
              </c:strCache>
            </c:strRef>
          </c:tx>
          <c:explosion val="25"/>
          <c:cat>
            <c:numRef>
              <c:f>Sheet1!$A$2:$A$3</c:f>
              <c:numCache>
                <c:formatCode>General</c:formatCode>
                <c:ptCount val="2"/>
              </c:numCache>
            </c:numRef>
          </c:cat>
          <c:val>
            <c:numRef>
              <c:f>Sheet1!$B$2:$B$3</c:f>
              <c:numCache>
                <c:formatCode>0%</c:formatCode>
                <c:ptCount val="2"/>
                <c:pt idx="0">
                  <c:v>0.38000000000000045</c:v>
                </c:pt>
                <c:pt idx="1">
                  <c:v>0.62000000000000077</c:v>
                </c:pt>
              </c:numCache>
            </c:numRef>
          </c:val>
        </c:ser>
        <c:firstSliceAng val="0"/>
        <c:holeSize val="50"/>
      </c:doughnutChart>
    </c:plotArea>
    <c:plotVisOnly val="1"/>
  </c:chart>
  <c:txPr>
    <a:bodyPr/>
    <a:lstStyle/>
    <a:p>
      <a:pPr>
        <a:defRPr sz="1800"/>
      </a:pPr>
      <a:endParaRPr lang="zh-CN"/>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zh-CN"/>
  <c:style val="11"/>
  <c:chart>
    <c:title>
      <c:tx>
        <c:rich>
          <a:bodyPr/>
          <a:lstStyle/>
          <a:p>
            <a:pPr>
              <a:defRPr/>
            </a:pPr>
            <a:r>
              <a:rPr lang="zh-CN" dirty="0">
                <a:latin typeface="微软雅黑" pitchFamily="34" charset="-122"/>
                <a:ea typeface="微软雅黑" pitchFamily="34" charset="-122"/>
              </a:rPr>
              <a:t>开发</a:t>
            </a:r>
            <a:r>
              <a:rPr lang="zh-CN" dirty="0" smtClean="0">
                <a:latin typeface="微软雅黑" pitchFamily="34" charset="-122"/>
                <a:ea typeface="微软雅黑" pitchFamily="34" charset="-122"/>
              </a:rPr>
              <a:t>者</a:t>
            </a:r>
            <a:r>
              <a:rPr lang="zh-CN" altLang="en-US" dirty="0" smtClean="0">
                <a:latin typeface="微软雅黑" pitchFamily="34" charset="-122"/>
                <a:ea typeface="微软雅黑" pitchFamily="34" charset="-122"/>
              </a:rPr>
              <a:t>类型</a:t>
            </a:r>
            <a:endParaRPr lang="zh-CN" dirty="0">
              <a:latin typeface="微软雅黑" pitchFamily="34" charset="-122"/>
              <a:ea typeface="微软雅黑" pitchFamily="34" charset="-122"/>
            </a:endParaRPr>
          </a:p>
        </c:rich>
      </c:tx>
      <c:layout/>
    </c:title>
    <c:plotArea>
      <c:layout/>
      <c:doughnutChart>
        <c:varyColors val="1"/>
        <c:ser>
          <c:idx val="0"/>
          <c:order val="0"/>
          <c:tx>
            <c:strRef>
              <c:f>Sheet1!$B$1</c:f>
              <c:strCache>
                <c:ptCount val="1"/>
                <c:pt idx="0">
                  <c:v>销售额</c:v>
                </c:pt>
              </c:strCache>
            </c:strRef>
          </c:tx>
          <c:explosion val="25"/>
          <c:dLbls>
            <c:dLbl>
              <c:idx val="0"/>
              <c:layout/>
              <c:showVal val="1"/>
            </c:dLbl>
            <c:dLbl>
              <c:idx val="1"/>
              <c:layout/>
              <c:showVal val="1"/>
            </c:dLbl>
            <c:dLbl>
              <c:idx val="2"/>
              <c:layout/>
              <c:showVal val="1"/>
            </c:dLbl>
            <c:delete val="1"/>
          </c:dLbls>
          <c:cat>
            <c:strRef>
              <c:f>Sheet1!$A$2:$A$4</c:f>
              <c:strCache>
                <c:ptCount val="3"/>
                <c:pt idx="0">
                  <c:v>公司职员</c:v>
                </c:pt>
                <c:pt idx="1">
                  <c:v>学生</c:v>
                </c:pt>
                <c:pt idx="2">
                  <c:v>其它</c:v>
                </c:pt>
              </c:strCache>
            </c:strRef>
          </c:cat>
          <c:val>
            <c:numRef>
              <c:f>Sheet1!$B$2:$B$4</c:f>
              <c:numCache>
                <c:formatCode>0%</c:formatCode>
                <c:ptCount val="3"/>
                <c:pt idx="0">
                  <c:v>0.5</c:v>
                </c:pt>
                <c:pt idx="1">
                  <c:v>0.30000000000000032</c:v>
                </c:pt>
                <c:pt idx="2">
                  <c:v>0.2</c:v>
                </c:pt>
              </c:numCache>
            </c:numRef>
          </c:val>
        </c:ser>
        <c:firstSliceAng val="0"/>
        <c:holeSize val="50"/>
      </c:doughnutChart>
    </c:plotArea>
    <c:legend>
      <c:legendPos val="r"/>
      <c:layout/>
      <c:txPr>
        <a:bodyPr/>
        <a:lstStyle/>
        <a:p>
          <a:pPr>
            <a:defRPr sz="1600">
              <a:latin typeface="微软雅黑" pitchFamily="34" charset="-122"/>
              <a:ea typeface="微软雅黑" pitchFamily="34" charset="-122"/>
            </a:defRPr>
          </a:pPr>
          <a:endParaRPr lang="zh-CN"/>
        </a:p>
      </c:txPr>
    </c:legend>
    <c:plotVisOnly val="1"/>
  </c:chart>
  <c:txPr>
    <a:bodyPr/>
    <a:lstStyle/>
    <a:p>
      <a:pPr>
        <a:defRPr sz="1800"/>
      </a:pPr>
      <a:endParaRPr lang="zh-CN"/>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zh-CN"/>
  <c:style val="11"/>
  <c:chart>
    <c:title>
      <c:tx>
        <c:rich>
          <a:bodyPr/>
          <a:lstStyle/>
          <a:p>
            <a:pPr>
              <a:defRPr/>
            </a:pPr>
            <a:r>
              <a:rPr lang="zh-CN" altLang="en-US" dirty="0" smtClean="0">
                <a:latin typeface="微软雅黑" pitchFamily="34" charset="-122"/>
                <a:ea typeface="微软雅黑" pitchFamily="34" charset="-122"/>
              </a:rPr>
              <a:t>社区</a:t>
            </a:r>
            <a:r>
              <a:rPr lang="zh-CN" dirty="0" smtClean="0">
                <a:latin typeface="微软雅黑" pitchFamily="34" charset="-122"/>
                <a:ea typeface="微软雅黑" pitchFamily="34" charset="-122"/>
              </a:rPr>
              <a:t>活动</a:t>
            </a:r>
            <a:endParaRPr lang="zh-CN" dirty="0">
              <a:latin typeface="微软雅黑" pitchFamily="34" charset="-122"/>
              <a:ea typeface="微软雅黑" pitchFamily="34" charset="-122"/>
            </a:endParaRPr>
          </a:p>
        </c:rich>
      </c:tx>
      <c:layout/>
    </c:title>
    <c:plotArea>
      <c:layout/>
      <c:doughnutChart>
        <c:varyColors val="1"/>
        <c:ser>
          <c:idx val="0"/>
          <c:order val="0"/>
          <c:tx>
            <c:strRef>
              <c:f>Sheet1!$B$1</c:f>
              <c:strCache>
                <c:ptCount val="1"/>
                <c:pt idx="0">
                  <c:v>活动</c:v>
                </c:pt>
              </c:strCache>
            </c:strRef>
          </c:tx>
          <c:explosion val="25"/>
          <c:dLbls>
            <c:dLbl>
              <c:idx val="0"/>
              <c:layout/>
              <c:showVal val="1"/>
            </c:dLbl>
            <c:dLbl>
              <c:idx val="1"/>
              <c:layout/>
              <c:showVal val="1"/>
            </c:dLbl>
            <c:dLbl>
              <c:idx val="2"/>
              <c:layout/>
              <c:showVal val="1"/>
            </c:dLbl>
            <c:delete val="1"/>
          </c:dLbls>
          <c:cat>
            <c:strRef>
              <c:f>Sheet1!$A$2:$A$4</c:f>
              <c:strCache>
                <c:ptCount val="3"/>
                <c:pt idx="0">
                  <c:v>新闻</c:v>
                </c:pt>
                <c:pt idx="1">
                  <c:v>学习</c:v>
                </c:pt>
                <c:pt idx="2">
                  <c:v>交流</c:v>
                </c:pt>
              </c:strCache>
            </c:strRef>
          </c:cat>
          <c:val>
            <c:numRef>
              <c:f>Sheet1!$B$2:$B$4</c:f>
              <c:numCache>
                <c:formatCode>0%</c:formatCode>
                <c:ptCount val="3"/>
                <c:pt idx="0">
                  <c:v>0.2</c:v>
                </c:pt>
                <c:pt idx="1">
                  <c:v>0.5</c:v>
                </c:pt>
                <c:pt idx="2">
                  <c:v>0.30000000000000032</c:v>
                </c:pt>
              </c:numCache>
            </c:numRef>
          </c:val>
        </c:ser>
        <c:firstSliceAng val="0"/>
        <c:holeSize val="50"/>
      </c:doughnutChart>
    </c:plotArea>
    <c:legend>
      <c:legendPos val="r"/>
      <c:layout/>
      <c:txPr>
        <a:bodyPr/>
        <a:lstStyle/>
        <a:p>
          <a:pPr>
            <a:defRPr sz="1600">
              <a:latin typeface="微软雅黑" pitchFamily="34" charset="-122"/>
              <a:ea typeface="微软雅黑" pitchFamily="34" charset="-122"/>
            </a:defRPr>
          </a:pPr>
          <a:endParaRPr lang="zh-CN"/>
        </a:p>
      </c:txPr>
    </c:legend>
    <c:plotVisOnly val="1"/>
  </c:chart>
  <c:txPr>
    <a:bodyPr/>
    <a:lstStyle/>
    <a:p>
      <a:pPr>
        <a:defRPr sz="1800"/>
      </a:pPr>
      <a:endParaRPr lang="zh-CN"/>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barChart>
        <c:barDir val="col"/>
        <c:grouping val="clustered"/>
        <c:ser>
          <c:idx val="0"/>
          <c:order val="0"/>
          <c:tx>
            <c:v>月增长</c:v>
          </c:tx>
          <c:cat>
            <c:numRef>
              <c:f>Sheet1!$A$1:$A$39</c:f>
              <c:numCache>
                <c:formatCode>yyyy"年"m"月";@</c:formatCode>
                <c:ptCount val="39"/>
                <c:pt idx="0">
                  <c:v>39904</c:v>
                </c:pt>
                <c:pt idx="1">
                  <c:v>39934</c:v>
                </c:pt>
                <c:pt idx="2">
                  <c:v>39965</c:v>
                </c:pt>
                <c:pt idx="3">
                  <c:v>39995</c:v>
                </c:pt>
                <c:pt idx="4">
                  <c:v>40026</c:v>
                </c:pt>
                <c:pt idx="5">
                  <c:v>40057</c:v>
                </c:pt>
                <c:pt idx="6">
                  <c:v>40087</c:v>
                </c:pt>
                <c:pt idx="7">
                  <c:v>40118</c:v>
                </c:pt>
                <c:pt idx="8">
                  <c:v>40148</c:v>
                </c:pt>
                <c:pt idx="9">
                  <c:v>40179</c:v>
                </c:pt>
                <c:pt idx="10">
                  <c:v>40210</c:v>
                </c:pt>
                <c:pt idx="11">
                  <c:v>40238</c:v>
                </c:pt>
                <c:pt idx="12">
                  <c:v>40269</c:v>
                </c:pt>
                <c:pt idx="13">
                  <c:v>40299</c:v>
                </c:pt>
                <c:pt idx="14">
                  <c:v>40330</c:v>
                </c:pt>
                <c:pt idx="15">
                  <c:v>40360</c:v>
                </c:pt>
                <c:pt idx="16">
                  <c:v>40391</c:v>
                </c:pt>
                <c:pt idx="17">
                  <c:v>40422</c:v>
                </c:pt>
                <c:pt idx="18">
                  <c:v>40452</c:v>
                </c:pt>
                <c:pt idx="19">
                  <c:v>40483</c:v>
                </c:pt>
                <c:pt idx="20">
                  <c:v>40513</c:v>
                </c:pt>
                <c:pt idx="21">
                  <c:v>40544</c:v>
                </c:pt>
                <c:pt idx="22">
                  <c:v>40575</c:v>
                </c:pt>
                <c:pt idx="23">
                  <c:v>40603</c:v>
                </c:pt>
                <c:pt idx="24">
                  <c:v>40634</c:v>
                </c:pt>
                <c:pt idx="25">
                  <c:v>40664</c:v>
                </c:pt>
                <c:pt idx="26">
                  <c:v>40695</c:v>
                </c:pt>
                <c:pt idx="27">
                  <c:v>40725</c:v>
                </c:pt>
                <c:pt idx="28">
                  <c:v>40756</c:v>
                </c:pt>
                <c:pt idx="29">
                  <c:v>40787</c:v>
                </c:pt>
                <c:pt idx="30">
                  <c:v>40817</c:v>
                </c:pt>
                <c:pt idx="31">
                  <c:v>40848</c:v>
                </c:pt>
                <c:pt idx="32">
                  <c:v>40878</c:v>
                </c:pt>
                <c:pt idx="33">
                  <c:v>40909</c:v>
                </c:pt>
                <c:pt idx="34">
                  <c:v>40940</c:v>
                </c:pt>
                <c:pt idx="35">
                  <c:v>40969</c:v>
                </c:pt>
                <c:pt idx="36">
                  <c:v>41000</c:v>
                </c:pt>
                <c:pt idx="37">
                  <c:v>41030</c:v>
                </c:pt>
                <c:pt idx="38">
                  <c:v>41061</c:v>
                </c:pt>
              </c:numCache>
            </c:numRef>
          </c:cat>
          <c:val>
            <c:numRef>
              <c:f>Sheet1!$B$1:$B$39</c:f>
              <c:numCache>
                <c:formatCode>General</c:formatCode>
                <c:ptCount val="39"/>
                <c:pt idx="0">
                  <c:v>1178</c:v>
                </c:pt>
                <c:pt idx="1">
                  <c:v>2243</c:v>
                </c:pt>
                <c:pt idx="2">
                  <c:v>1051</c:v>
                </c:pt>
                <c:pt idx="3">
                  <c:v>1371</c:v>
                </c:pt>
                <c:pt idx="4">
                  <c:v>1688</c:v>
                </c:pt>
                <c:pt idx="5">
                  <c:v>2000</c:v>
                </c:pt>
                <c:pt idx="6">
                  <c:v>2300</c:v>
                </c:pt>
                <c:pt idx="7">
                  <c:v>2590</c:v>
                </c:pt>
                <c:pt idx="8">
                  <c:v>2177</c:v>
                </c:pt>
                <c:pt idx="9">
                  <c:v>5336</c:v>
                </c:pt>
                <c:pt idx="10">
                  <c:v>5887</c:v>
                </c:pt>
                <c:pt idx="11">
                  <c:v>8209</c:v>
                </c:pt>
                <c:pt idx="12">
                  <c:v>8676</c:v>
                </c:pt>
                <c:pt idx="13">
                  <c:v>7577</c:v>
                </c:pt>
                <c:pt idx="14">
                  <c:v>7360</c:v>
                </c:pt>
                <c:pt idx="15">
                  <c:v>8384</c:v>
                </c:pt>
                <c:pt idx="16">
                  <c:v>8699</c:v>
                </c:pt>
                <c:pt idx="17">
                  <c:v>9632</c:v>
                </c:pt>
                <c:pt idx="18">
                  <c:v>12454</c:v>
                </c:pt>
                <c:pt idx="19">
                  <c:v>13536</c:v>
                </c:pt>
                <c:pt idx="20">
                  <c:v>20072</c:v>
                </c:pt>
                <c:pt idx="21">
                  <c:v>12056</c:v>
                </c:pt>
                <c:pt idx="22">
                  <c:v>8581</c:v>
                </c:pt>
                <c:pt idx="23">
                  <c:v>14660</c:v>
                </c:pt>
                <c:pt idx="24">
                  <c:v>13144</c:v>
                </c:pt>
                <c:pt idx="25">
                  <c:v>14197</c:v>
                </c:pt>
                <c:pt idx="26">
                  <c:v>13276</c:v>
                </c:pt>
                <c:pt idx="27">
                  <c:v>11584</c:v>
                </c:pt>
                <c:pt idx="28">
                  <c:v>10597</c:v>
                </c:pt>
                <c:pt idx="29">
                  <c:v>10430</c:v>
                </c:pt>
                <c:pt idx="30">
                  <c:v>14611</c:v>
                </c:pt>
                <c:pt idx="31">
                  <c:v>17160</c:v>
                </c:pt>
                <c:pt idx="32">
                  <c:v>15664</c:v>
                </c:pt>
                <c:pt idx="33">
                  <c:v>9894</c:v>
                </c:pt>
                <c:pt idx="34">
                  <c:v>14036</c:v>
                </c:pt>
                <c:pt idx="35">
                  <c:v>15493</c:v>
                </c:pt>
                <c:pt idx="36">
                  <c:v>15146</c:v>
                </c:pt>
                <c:pt idx="37">
                  <c:v>11851</c:v>
                </c:pt>
                <c:pt idx="38">
                  <c:v>13878</c:v>
                </c:pt>
              </c:numCache>
            </c:numRef>
          </c:val>
        </c:ser>
        <c:axId val="83963264"/>
        <c:axId val="82109568"/>
      </c:barChart>
      <c:dateAx>
        <c:axId val="83963264"/>
        <c:scaling>
          <c:orientation val="minMax"/>
        </c:scaling>
        <c:delete val="1"/>
        <c:axPos val="b"/>
        <c:numFmt formatCode="yyyy&quot;年&quot;m&quot;月&quot;;@" sourceLinked="1"/>
        <c:tickLblPos val="none"/>
        <c:crossAx val="82109568"/>
        <c:crosses val="autoZero"/>
        <c:auto val="1"/>
        <c:lblOffset val="100"/>
      </c:dateAx>
      <c:valAx>
        <c:axId val="82109568"/>
        <c:scaling>
          <c:orientation val="minMax"/>
        </c:scaling>
        <c:delete val="1"/>
        <c:axPos val="l"/>
        <c:majorGridlines/>
        <c:numFmt formatCode="General" sourceLinked="1"/>
        <c:tickLblPos val="none"/>
        <c:crossAx val="83963264"/>
        <c:crosses val="autoZero"/>
        <c:crossBetween val="between"/>
      </c:valAx>
      <c:spPr>
        <a:noFill/>
        <a:effectLst>
          <a:outerShdw blurRad="50800" dist="38100" dir="5400000" algn="t" rotWithShape="0">
            <a:prstClr val="black">
              <a:alpha val="40000"/>
            </a:prstClr>
          </a:outerShdw>
        </a:effectLst>
      </c:spPr>
    </c:plotArea>
    <c:legend>
      <c:legendPos val="r"/>
      <c:layout/>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zh-CN"/>
  <c:style val="11"/>
  <c:chart>
    <c:title>
      <c:tx>
        <c:rich>
          <a:bodyPr/>
          <a:lstStyle/>
          <a:p>
            <a:pPr>
              <a:defRPr sz="1800"/>
            </a:pPr>
            <a:r>
              <a:rPr lang="zh-CN" altLang="en-US" sz="1800" dirty="0" smtClean="0">
                <a:latin typeface="微软雅黑" pitchFamily="34" charset="-122"/>
                <a:ea typeface="微软雅黑" pitchFamily="34" charset="-122"/>
              </a:rPr>
              <a:t>广告类型</a:t>
            </a:r>
            <a:endParaRPr lang="en-US" altLang="en-US" sz="1800" dirty="0">
              <a:latin typeface="微软雅黑" pitchFamily="34" charset="-122"/>
              <a:ea typeface="微软雅黑" pitchFamily="34" charset="-122"/>
            </a:endParaRPr>
          </a:p>
        </c:rich>
      </c:tx>
      <c:layout/>
    </c:title>
    <c:plotArea>
      <c:layout>
        <c:manualLayout>
          <c:layoutTarget val="inner"/>
          <c:xMode val="edge"/>
          <c:yMode val="edge"/>
          <c:x val="0.32151983112987459"/>
          <c:y val="0.21826564235554383"/>
          <c:w val="0.56090064066955536"/>
          <c:h val="0.56312944708577928"/>
        </c:manualLayout>
      </c:layout>
      <c:doughnutChart>
        <c:varyColors val="1"/>
        <c:ser>
          <c:idx val="0"/>
          <c:order val="0"/>
          <c:tx>
            <c:strRef>
              <c:f>Sheet1!$B$1</c:f>
              <c:strCache>
                <c:ptCount val="1"/>
                <c:pt idx="0">
                  <c:v>Android</c:v>
                </c:pt>
              </c:strCache>
            </c:strRef>
          </c:tx>
          <c:explosion val="25"/>
          <c:dLbls>
            <c:delete val="1"/>
          </c:dLbls>
          <c:cat>
            <c:strRef>
              <c:f>Sheet1!$A$2:$A$4</c:f>
              <c:strCache>
                <c:ptCount val="3"/>
                <c:pt idx="0">
                  <c:v>广告条</c:v>
                </c:pt>
                <c:pt idx="1">
                  <c:v>积分墙</c:v>
                </c:pt>
                <c:pt idx="2">
                  <c:v>推送</c:v>
                </c:pt>
              </c:strCache>
            </c:strRef>
          </c:cat>
          <c:val>
            <c:numRef>
              <c:f>Sheet1!$B$2:$B$4</c:f>
              <c:numCache>
                <c:formatCode>0%</c:formatCode>
                <c:ptCount val="3"/>
                <c:pt idx="0">
                  <c:v>0.30000000000000004</c:v>
                </c:pt>
                <c:pt idx="1">
                  <c:v>0.30000000000000004</c:v>
                </c:pt>
                <c:pt idx="2">
                  <c:v>0.30000000000000004</c:v>
                </c:pt>
              </c:numCache>
            </c:numRef>
          </c:val>
        </c:ser>
        <c:dLbls>
          <c:showPercent val="1"/>
        </c:dLbls>
        <c:firstSliceAng val="0"/>
        <c:holeSize val="50"/>
      </c:doughnutChart>
    </c:plotArea>
    <c:legend>
      <c:legendPos val="l"/>
      <c:layout>
        <c:manualLayout>
          <c:xMode val="edge"/>
          <c:yMode val="edge"/>
          <c:x val="2.351590564011407E-2"/>
          <c:y val="0.37211494220821778"/>
          <c:w val="0.23921416138947527"/>
          <c:h val="0.26133318461302513"/>
        </c:manualLayout>
      </c:layout>
      <c:txPr>
        <a:bodyPr/>
        <a:lstStyle/>
        <a:p>
          <a:pPr>
            <a:defRPr>
              <a:latin typeface="微软雅黑" pitchFamily="34" charset="-122"/>
              <a:ea typeface="微软雅黑" pitchFamily="34" charset="-122"/>
            </a:defRPr>
          </a:pPr>
          <a:endParaRPr lang="zh-CN"/>
        </a:p>
      </c:txPr>
    </c:legend>
    <c:plotVisOnly val="1"/>
  </c:chart>
  <c:txPr>
    <a:bodyPr/>
    <a:lstStyle/>
    <a:p>
      <a:pPr>
        <a:defRPr sz="1800"/>
      </a:pPr>
      <a:endParaRPr lang="zh-CN"/>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zh-CN"/>
  <c:style val="11"/>
  <c:chart>
    <c:title>
      <c:tx>
        <c:rich>
          <a:bodyPr/>
          <a:lstStyle/>
          <a:p>
            <a:pPr>
              <a:defRPr sz="1800">
                <a:latin typeface="微软雅黑" pitchFamily="34" charset="-122"/>
                <a:ea typeface="微软雅黑" pitchFamily="34" charset="-122"/>
              </a:defRPr>
            </a:pPr>
            <a:r>
              <a:rPr lang="zh-CN" sz="1800">
                <a:latin typeface="微软雅黑" pitchFamily="34" charset="-122"/>
                <a:ea typeface="微软雅黑" pitchFamily="34" charset="-122"/>
              </a:rPr>
              <a:t>点击率</a:t>
            </a:r>
          </a:p>
        </c:rich>
      </c:tx>
      <c:layout/>
    </c:title>
    <c:plotArea>
      <c:layout/>
      <c:barChart>
        <c:barDir val="bar"/>
        <c:grouping val="clustered"/>
        <c:ser>
          <c:idx val="0"/>
          <c:order val="0"/>
          <c:tx>
            <c:strRef>
              <c:f>Sheet1!$B$1</c:f>
              <c:strCache>
                <c:ptCount val="1"/>
                <c:pt idx="0">
                  <c:v>点击率</c:v>
                </c:pt>
              </c:strCache>
            </c:strRef>
          </c:tx>
          <c:dLbls>
            <c:showVal val="1"/>
          </c:dLbls>
          <c:cat>
            <c:strRef>
              <c:f>Sheet1!$A$2:$A$4</c:f>
              <c:strCache>
                <c:ptCount val="3"/>
                <c:pt idx="0">
                  <c:v>阅读</c:v>
                </c:pt>
                <c:pt idx="1">
                  <c:v>游戏</c:v>
                </c:pt>
                <c:pt idx="2">
                  <c:v>工具</c:v>
                </c:pt>
              </c:strCache>
            </c:strRef>
          </c:cat>
          <c:val>
            <c:numRef>
              <c:f>Sheet1!$B$2:$B$4</c:f>
              <c:numCache>
                <c:formatCode>0.00%</c:formatCode>
                <c:ptCount val="3"/>
                <c:pt idx="0">
                  <c:v>1.3400000000000002E-2</c:v>
                </c:pt>
                <c:pt idx="1">
                  <c:v>3.1050000000000005E-2</c:v>
                </c:pt>
                <c:pt idx="2">
                  <c:v>7.0375000000000012E-3</c:v>
                </c:pt>
              </c:numCache>
            </c:numRef>
          </c:val>
        </c:ser>
        <c:ser>
          <c:idx val="1"/>
          <c:order val="1"/>
          <c:tx>
            <c:strRef>
              <c:f>Sheet1!$C$1</c:f>
              <c:strCache>
                <c:ptCount val="1"/>
                <c:pt idx="0">
                  <c:v>数量</c:v>
                </c:pt>
              </c:strCache>
            </c:strRef>
          </c:tx>
          <c:cat>
            <c:strRef>
              <c:f>Sheet1!$A$2:$A$4</c:f>
              <c:strCache>
                <c:ptCount val="3"/>
                <c:pt idx="0">
                  <c:v>阅读</c:v>
                </c:pt>
                <c:pt idx="1">
                  <c:v>游戏</c:v>
                </c:pt>
                <c:pt idx="2">
                  <c:v>工具</c:v>
                </c:pt>
              </c:strCache>
            </c:strRef>
          </c:cat>
          <c:val>
            <c:numRef>
              <c:f>Sheet1!$C$2:$C$4</c:f>
              <c:numCache>
                <c:formatCode>0%</c:formatCode>
                <c:ptCount val="3"/>
                <c:pt idx="0">
                  <c:v>0.05</c:v>
                </c:pt>
                <c:pt idx="1">
                  <c:v>6.0000000000000005E-2</c:v>
                </c:pt>
                <c:pt idx="2">
                  <c:v>8.0000000000000016E-2</c:v>
                </c:pt>
              </c:numCache>
            </c:numRef>
          </c:val>
        </c:ser>
        <c:gapWidth val="100"/>
        <c:axId val="127706624"/>
        <c:axId val="127705088"/>
      </c:barChart>
      <c:valAx>
        <c:axId val="127705088"/>
        <c:scaling>
          <c:orientation val="minMax"/>
        </c:scaling>
        <c:axPos val="b"/>
        <c:majorGridlines/>
        <c:numFmt formatCode="0.00%" sourceLinked="1"/>
        <c:tickLblPos val="nextTo"/>
        <c:crossAx val="127706624"/>
        <c:crosses val="autoZero"/>
        <c:crossBetween val="between"/>
      </c:valAx>
      <c:catAx>
        <c:axId val="127706624"/>
        <c:scaling>
          <c:orientation val="minMax"/>
        </c:scaling>
        <c:axPos val="l"/>
        <c:tickLblPos val="nextTo"/>
        <c:txPr>
          <a:bodyPr/>
          <a:lstStyle/>
          <a:p>
            <a:pPr>
              <a:defRPr>
                <a:latin typeface="微软雅黑" pitchFamily="34" charset="-122"/>
                <a:ea typeface="微软雅黑" pitchFamily="34" charset="-122"/>
              </a:defRPr>
            </a:pPr>
            <a:endParaRPr lang="zh-CN"/>
          </a:p>
        </c:txPr>
        <c:crossAx val="127705088"/>
        <c:crosses val="autoZero"/>
        <c:auto val="1"/>
        <c:lblAlgn val="ctr"/>
        <c:lblOffset val="100"/>
      </c:catAx>
    </c:plotArea>
    <c:legend>
      <c:legendPos val="r"/>
      <c:layout/>
      <c:txPr>
        <a:bodyPr/>
        <a:lstStyle/>
        <a:p>
          <a:pPr>
            <a:defRPr>
              <a:latin typeface="微软雅黑" pitchFamily="34" charset="-122"/>
              <a:ea typeface="微软雅黑" pitchFamily="34" charset="-122"/>
            </a:defRPr>
          </a:pPr>
          <a:endParaRPr lang="zh-CN"/>
        </a:p>
      </c:txPr>
    </c:legend>
    <c:plotVisOnly val="1"/>
  </c:chart>
  <c:txPr>
    <a:bodyPr/>
    <a:lstStyle/>
    <a:p>
      <a:pPr>
        <a:defRPr sz="1800"/>
      </a:pPr>
      <a:endParaRPr lang="zh-CN"/>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zh-CN" altLang="en-US" sz="1800" b="1" i="0" baseline="0" dirty="0" smtClean="0">
                <a:latin typeface="微软雅黑" pitchFamily="34" charset="-122"/>
                <a:ea typeface="微软雅黑" pitchFamily="34" charset="-122"/>
              </a:rPr>
              <a:t>收入分成</a:t>
            </a:r>
            <a:r>
              <a:rPr lang="en-US" altLang="zh-CN" sz="1800" b="1" i="0" baseline="0" dirty="0" smtClean="0">
                <a:latin typeface="微软雅黑" pitchFamily="34" charset="-122"/>
                <a:ea typeface="微软雅黑" pitchFamily="34" charset="-122"/>
              </a:rPr>
              <a:t> 30%</a:t>
            </a:r>
            <a:endParaRPr lang="en-US" altLang="zh-CN" sz="1800" b="1" i="0" baseline="0" dirty="0">
              <a:latin typeface="微软雅黑" pitchFamily="34" charset="-122"/>
              <a:ea typeface="微软雅黑" pitchFamily="34" charset="-122"/>
            </a:endParaRPr>
          </a:p>
        </c:rich>
      </c:tx>
      <c:layout/>
    </c:title>
    <c:plotArea>
      <c:layout/>
      <c:doughnutChart>
        <c:varyColors val="1"/>
        <c:ser>
          <c:idx val="0"/>
          <c:order val="0"/>
          <c:tx>
            <c:strRef>
              <c:f>Sheet1!$B$1</c:f>
              <c:strCache>
                <c:ptCount val="1"/>
                <c:pt idx="0">
                  <c:v>IOS</c:v>
                </c:pt>
              </c:strCache>
            </c:strRef>
          </c:tx>
          <c:explosion val="25"/>
          <c:cat>
            <c:numRef>
              <c:f>Sheet1!$A$2:$A$3</c:f>
              <c:numCache>
                <c:formatCode>General</c:formatCode>
                <c:ptCount val="2"/>
              </c:numCache>
            </c:numRef>
          </c:cat>
          <c:val>
            <c:numRef>
              <c:f>Sheet1!$B$2:$B$3</c:f>
              <c:numCache>
                <c:formatCode>0%</c:formatCode>
                <c:ptCount val="2"/>
                <c:pt idx="0">
                  <c:v>0.70000000000000062</c:v>
                </c:pt>
                <c:pt idx="1">
                  <c:v>0.30000000000000032</c:v>
                </c:pt>
              </c:numCache>
            </c:numRef>
          </c:val>
        </c:ser>
        <c:firstSliceAng val="0"/>
        <c:holeSize val="50"/>
      </c:doughnutChart>
    </c:plotArea>
    <c:plotVisOnly val="1"/>
  </c:chart>
  <c:txPr>
    <a:bodyPr/>
    <a:lstStyle/>
    <a:p>
      <a:pPr>
        <a:defRPr sz="1800"/>
      </a:pPr>
      <a:endParaRPr lang="zh-CN"/>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zh-CN" altLang="en-US" sz="1800" dirty="0" smtClean="0">
                <a:latin typeface="微软雅黑" pitchFamily="34" charset="-122"/>
                <a:ea typeface="微软雅黑" pitchFamily="34" charset="-122"/>
              </a:rPr>
              <a:t>导入流量</a:t>
            </a:r>
            <a:r>
              <a:rPr lang="en-US" altLang="en-US" sz="1800" dirty="0" smtClean="0">
                <a:latin typeface="微软雅黑" pitchFamily="34" charset="-122"/>
                <a:ea typeface="微软雅黑" pitchFamily="34" charset="-122"/>
              </a:rPr>
              <a:t> 70%</a:t>
            </a:r>
            <a:endParaRPr lang="en-US" altLang="en-US" sz="1800" dirty="0">
              <a:latin typeface="微软雅黑" pitchFamily="34" charset="-122"/>
              <a:ea typeface="微软雅黑" pitchFamily="34" charset="-122"/>
            </a:endParaRPr>
          </a:p>
        </c:rich>
      </c:tx>
      <c:layout/>
    </c:title>
    <c:plotArea>
      <c:layout/>
      <c:doughnutChart>
        <c:varyColors val="1"/>
        <c:ser>
          <c:idx val="0"/>
          <c:order val="0"/>
          <c:tx>
            <c:strRef>
              <c:f>Sheet1!$B$1</c:f>
              <c:strCache>
                <c:ptCount val="1"/>
                <c:pt idx="0">
                  <c:v>Android</c:v>
                </c:pt>
              </c:strCache>
            </c:strRef>
          </c:tx>
          <c:explosion val="25"/>
          <c:cat>
            <c:numRef>
              <c:f>Sheet1!$A$2:$A$3</c:f>
              <c:numCache>
                <c:formatCode>General</c:formatCode>
                <c:ptCount val="2"/>
              </c:numCache>
            </c:numRef>
          </c:cat>
          <c:val>
            <c:numRef>
              <c:f>Sheet1!$B$2:$B$3</c:f>
              <c:numCache>
                <c:formatCode>0%</c:formatCode>
                <c:ptCount val="2"/>
                <c:pt idx="0">
                  <c:v>0.30000000000000032</c:v>
                </c:pt>
                <c:pt idx="1">
                  <c:v>0.70000000000000062</c:v>
                </c:pt>
              </c:numCache>
            </c:numRef>
          </c:val>
        </c:ser>
        <c:firstSliceAng val="0"/>
        <c:holeSize val="50"/>
      </c:doughnutChart>
    </c:plotArea>
    <c:plotVisOnly val="1"/>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en-US" altLang="en-US" dirty="0" smtClean="0"/>
              <a:t>IOS 37%</a:t>
            </a:r>
            <a:endParaRPr lang="en-US" altLang="en-US" dirty="0"/>
          </a:p>
        </c:rich>
      </c:tx>
      <c:layout/>
    </c:title>
    <c:plotArea>
      <c:layout/>
      <c:doughnutChart>
        <c:varyColors val="1"/>
        <c:ser>
          <c:idx val="0"/>
          <c:order val="0"/>
          <c:tx>
            <c:strRef>
              <c:f>Sheet1!$B$1</c:f>
              <c:strCache>
                <c:ptCount val="1"/>
                <c:pt idx="0">
                  <c:v>IOS</c:v>
                </c:pt>
              </c:strCache>
            </c:strRef>
          </c:tx>
          <c:explosion val="25"/>
          <c:cat>
            <c:numRef>
              <c:f>Sheet1!$A$2:$A$3</c:f>
              <c:numCache>
                <c:formatCode>General</c:formatCode>
                <c:ptCount val="2"/>
              </c:numCache>
            </c:numRef>
          </c:cat>
          <c:val>
            <c:numRef>
              <c:f>Sheet1!$B$2:$B$3</c:f>
              <c:numCache>
                <c:formatCode>0%</c:formatCode>
                <c:ptCount val="2"/>
                <c:pt idx="0">
                  <c:v>0.63000000000000089</c:v>
                </c:pt>
                <c:pt idx="1">
                  <c:v>0.37000000000000038</c:v>
                </c:pt>
              </c:numCache>
            </c:numRef>
          </c:val>
        </c:ser>
        <c:firstSliceAng val="0"/>
        <c:holeSize val="50"/>
      </c:doughnutChart>
    </c:plotArea>
    <c:plotVisOnly val="1"/>
  </c:chart>
  <c:txPr>
    <a:bodyPr/>
    <a:lstStyle/>
    <a:p>
      <a:pPr>
        <a:defRPr sz="18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en-US" altLang="en-US" dirty="0" smtClean="0"/>
              <a:t>WP 15%</a:t>
            </a:r>
            <a:endParaRPr lang="en-US" altLang="en-US" dirty="0"/>
          </a:p>
        </c:rich>
      </c:tx>
      <c:layout/>
    </c:title>
    <c:plotArea>
      <c:layout/>
      <c:doughnutChart>
        <c:varyColors val="1"/>
        <c:ser>
          <c:idx val="0"/>
          <c:order val="0"/>
          <c:tx>
            <c:strRef>
              <c:f>Sheet1!$B$1</c:f>
              <c:strCache>
                <c:ptCount val="1"/>
                <c:pt idx="0">
                  <c:v>IOS</c:v>
                </c:pt>
              </c:strCache>
            </c:strRef>
          </c:tx>
          <c:explosion val="25"/>
          <c:cat>
            <c:numRef>
              <c:f>Sheet1!$A$2:$A$3</c:f>
              <c:numCache>
                <c:formatCode>General</c:formatCode>
                <c:ptCount val="2"/>
              </c:numCache>
            </c:numRef>
          </c:cat>
          <c:val>
            <c:numRef>
              <c:f>Sheet1!$B$2:$B$3</c:f>
              <c:numCache>
                <c:formatCode>0%</c:formatCode>
                <c:ptCount val="2"/>
                <c:pt idx="0">
                  <c:v>0.85000000000000064</c:v>
                </c:pt>
                <c:pt idx="1">
                  <c:v>0.15000000000000019</c:v>
                </c:pt>
              </c:numCache>
            </c:numRef>
          </c:val>
        </c:ser>
        <c:firstSliceAng val="0"/>
        <c:holeSize val="50"/>
      </c:doughnutChart>
    </c:plotArea>
    <c:plotVisOnly val="1"/>
  </c:chart>
  <c:txPr>
    <a:bodyPr/>
    <a:lstStyle/>
    <a:p>
      <a:pPr>
        <a:defRPr sz="1800"/>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lgn="ctr" rtl="0">
              <a:defRPr sz="2160" b="1" i="0" u="none" strike="noStrike" kern="1200" baseline="0">
                <a:solidFill>
                  <a:srgbClr val="000000"/>
                </a:solidFill>
                <a:latin typeface="+mn-lt"/>
                <a:ea typeface="+mn-ea"/>
                <a:cs typeface="+mn-cs"/>
              </a:defRPr>
            </a:pPr>
            <a:r>
              <a:rPr lang="zh-CN" altLang="en-US" sz="2160" b="1" i="0" u="none" strike="noStrike" kern="1200" baseline="0" dirty="0" smtClean="0">
                <a:solidFill>
                  <a:srgbClr val="000000"/>
                </a:solidFill>
                <a:latin typeface="微软雅黑" pitchFamily="34" charset="-122"/>
                <a:ea typeface="微软雅黑" pitchFamily="34" charset="-122"/>
                <a:cs typeface="+mn-cs"/>
              </a:rPr>
              <a:t>中国人</a:t>
            </a:r>
            <a:r>
              <a:rPr lang="en-US" altLang="en-US" sz="2160" b="1" i="0" u="none" strike="noStrike" kern="1200" baseline="0" dirty="0" smtClean="0">
                <a:solidFill>
                  <a:srgbClr val="000000"/>
                </a:solidFill>
                <a:latin typeface="微软雅黑" pitchFamily="34" charset="-122"/>
                <a:ea typeface="微软雅黑" pitchFamily="34" charset="-122"/>
                <a:cs typeface="+mn-cs"/>
              </a:rPr>
              <a:t> 11%</a:t>
            </a:r>
            <a:endParaRPr lang="en-US" altLang="en-US" sz="2160" b="1" i="0" u="none" strike="noStrike" kern="1200" baseline="0" dirty="0">
              <a:solidFill>
                <a:srgbClr val="000000"/>
              </a:solidFill>
              <a:latin typeface="微软雅黑" pitchFamily="34" charset="-122"/>
              <a:ea typeface="微软雅黑" pitchFamily="34" charset="-122"/>
              <a:cs typeface="+mn-cs"/>
            </a:endParaRPr>
          </a:p>
        </c:rich>
      </c:tx>
      <c:layout/>
    </c:title>
    <c:plotArea>
      <c:layout/>
      <c:doughnutChart>
        <c:varyColors val="1"/>
        <c:ser>
          <c:idx val="0"/>
          <c:order val="0"/>
          <c:tx>
            <c:strRef>
              <c:f>Sheet1!$B$1</c:f>
              <c:strCache>
                <c:ptCount val="1"/>
                <c:pt idx="0">
                  <c:v>China</c:v>
                </c:pt>
              </c:strCache>
            </c:strRef>
          </c:tx>
          <c:explosion val="25"/>
          <c:cat>
            <c:numRef>
              <c:f>Sheet1!$A$2:$A$3</c:f>
              <c:numCache>
                <c:formatCode>General</c:formatCode>
                <c:ptCount val="2"/>
              </c:numCache>
            </c:numRef>
          </c:cat>
          <c:val>
            <c:numRef>
              <c:f>Sheet1!$B$2:$B$3</c:f>
              <c:numCache>
                <c:formatCode>0%</c:formatCode>
                <c:ptCount val="2"/>
                <c:pt idx="0">
                  <c:v>0.89</c:v>
                </c:pt>
                <c:pt idx="1">
                  <c:v>0.11</c:v>
                </c:pt>
              </c:numCache>
            </c:numRef>
          </c:val>
        </c:ser>
        <c:firstSliceAng val="0"/>
        <c:holeSize val="50"/>
      </c:doughnutChart>
    </c:plotArea>
    <c:plotVisOnly val="1"/>
  </c:chart>
  <c:txPr>
    <a:bodyPr/>
    <a:lstStyle/>
    <a:p>
      <a:pPr>
        <a:defRPr sz="1800"/>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lgn="ctr" rtl="0">
              <a:defRPr sz="2160" b="1" i="0" u="none" strike="noStrike" kern="1200" baseline="0">
                <a:solidFill>
                  <a:srgbClr val="000000"/>
                </a:solidFill>
                <a:latin typeface="+mn-lt"/>
                <a:ea typeface="+mn-ea"/>
                <a:cs typeface="+mn-cs"/>
              </a:defRPr>
            </a:pPr>
            <a:r>
              <a:rPr lang="zh-CN" altLang="en-US" sz="2160" b="1" i="0" u="none" strike="noStrike" kern="1200" baseline="0" dirty="0" smtClean="0">
                <a:solidFill>
                  <a:srgbClr val="000000"/>
                </a:solidFill>
                <a:latin typeface="微软雅黑" pitchFamily="34" charset="-122"/>
                <a:ea typeface="微软雅黑" pitchFamily="34" charset="-122"/>
                <a:cs typeface="+mn-cs"/>
              </a:rPr>
              <a:t>零作品</a:t>
            </a:r>
            <a:r>
              <a:rPr lang="en-US" altLang="en-US" sz="2160" b="1" i="0" u="none" strike="noStrike" kern="1200" baseline="0" dirty="0" smtClean="0">
                <a:solidFill>
                  <a:srgbClr val="000000"/>
                </a:solidFill>
                <a:latin typeface="微软雅黑" pitchFamily="34" charset="-122"/>
                <a:ea typeface="微软雅黑" pitchFamily="34" charset="-122"/>
                <a:cs typeface="+mn-cs"/>
              </a:rPr>
              <a:t> 30%</a:t>
            </a:r>
            <a:endParaRPr lang="en-US" altLang="en-US" sz="2160" b="1" i="0" u="none" strike="noStrike" kern="1200" baseline="0" dirty="0">
              <a:solidFill>
                <a:srgbClr val="000000"/>
              </a:solidFill>
              <a:latin typeface="微软雅黑" pitchFamily="34" charset="-122"/>
              <a:ea typeface="微软雅黑" pitchFamily="34" charset="-122"/>
              <a:cs typeface="+mn-cs"/>
            </a:endParaRPr>
          </a:p>
        </c:rich>
      </c:tx>
      <c:layout/>
    </c:title>
    <c:plotArea>
      <c:layout/>
      <c:doughnutChart>
        <c:varyColors val="1"/>
        <c:ser>
          <c:idx val="0"/>
          <c:order val="0"/>
          <c:tx>
            <c:strRef>
              <c:f>Sheet1!$B$1</c:f>
              <c:strCache>
                <c:ptCount val="1"/>
                <c:pt idx="0">
                  <c:v>IOS</c:v>
                </c:pt>
              </c:strCache>
            </c:strRef>
          </c:tx>
          <c:explosion val="25"/>
          <c:cat>
            <c:numRef>
              <c:f>Sheet1!$A$2:$A$3</c:f>
              <c:numCache>
                <c:formatCode>General</c:formatCode>
                <c:ptCount val="2"/>
              </c:numCache>
            </c:numRef>
          </c:cat>
          <c:val>
            <c:numRef>
              <c:f>Sheet1!$B$2:$B$3</c:f>
              <c:numCache>
                <c:formatCode>0%</c:formatCode>
                <c:ptCount val="2"/>
                <c:pt idx="0">
                  <c:v>0.70000000000000062</c:v>
                </c:pt>
                <c:pt idx="1">
                  <c:v>0.30000000000000032</c:v>
                </c:pt>
              </c:numCache>
            </c:numRef>
          </c:val>
        </c:ser>
        <c:firstSliceAng val="0"/>
        <c:holeSize val="50"/>
      </c:doughnutChart>
    </c:plotArea>
    <c:plotVisOnly val="1"/>
  </c:chart>
  <c:txPr>
    <a:bodyPr/>
    <a:lstStyle/>
    <a:p>
      <a:pPr>
        <a:defRPr sz="1800"/>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zh-CN" altLang="en-US" dirty="0" smtClean="0">
                <a:latin typeface="微软雅黑" pitchFamily="34" charset="-122"/>
                <a:ea typeface="微软雅黑" pitchFamily="34" charset="-122"/>
              </a:rPr>
              <a:t>多平台</a:t>
            </a:r>
            <a:r>
              <a:rPr lang="en-US" altLang="en-US" dirty="0" smtClean="0">
                <a:latin typeface="微软雅黑" pitchFamily="34" charset="-122"/>
                <a:ea typeface="微软雅黑" pitchFamily="34" charset="-122"/>
              </a:rPr>
              <a:t> 37%</a:t>
            </a:r>
            <a:endParaRPr lang="en-US" altLang="en-US" dirty="0">
              <a:latin typeface="微软雅黑" pitchFamily="34" charset="-122"/>
              <a:ea typeface="微软雅黑" pitchFamily="34" charset="-122"/>
            </a:endParaRPr>
          </a:p>
        </c:rich>
      </c:tx>
      <c:layout/>
    </c:title>
    <c:plotArea>
      <c:layout/>
      <c:doughnutChart>
        <c:varyColors val="1"/>
        <c:ser>
          <c:idx val="0"/>
          <c:order val="0"/>
          <c:tx>
            <c:strRef>
              <c:f>Sheet1!$B$1</c:f>
              <c:strCache>
                <c:ptCount val="1"/>
                <c:pt idx="0">
                  <c:v>IOS</c:v>
                </c:pt>
              </c:strCache>
            </c:strRef>
          </c:tx>
          <c:explosion val="25"/>
          <c:cat>
            <c:numRef>
              <c:f>Sheet1!$A$2:$A$3</c:f>
              <c:numCache>
                <c:formatCode>General</c:formatCode>
                <c:ptCount val="2"/>
              </c:numCache>
            </c:numRef>
          </c:cat>
          <c:val>
            <c:numRef>
              <c:f>Sheet1!$B$2:$B$3</c:f>
              <c:numCache>
                <c:formatCode>0%</c:formatCode>
                <c:ptCount val="2"/>
                <c:pt idx="0">
                  <c:v>0.63000000000000089</c:v>
                </c:pt>
                <c:pt idx="1">
                  <c:v>0.37000000000000038</c:v>
                </c:pt>
              </c:numCache>
            </c:numRef>
          </c:val>
        </c:ser>
        <c:firstSliceAng val="0"/>
        <c:holeSize val="50"/>
      </c:doughnutChart>
    </c:plotArea>
    <c:plotVisOnly val="1"/>
  </c:chart>
  <c:txPr>
    <a:bodyPr/>
    <a:lstStyle/>
    <a:p>
      <a:pPr>
        <a:defRPr sz="1800"/>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lgn="ctr" rtl="0">
              <a:defRPr lang="en-US" altLang="en-US" sz="2160" b="1" i="0" u="none" strike="noStrike" kern="1200" baseline="0" dirty="0">
                <a:solidFill>
                  <a:srgbClr val="000000"/>
                </a:solidFill>
                <a:latin typeface="微软雅黑" pitchFamily="34" charset="-122"/>
                <a:ea typeface="微软雅黑" pitchFamily="34" charset="-122"/>
                <a:cs typeface="+mn-cs"/>
              </a:defRPr>
            </a:pPr>
            <a:r>
              <a:rPr lang="zh-CN" altLang="en-US" sz="2160" b="1" i="0" u="none" strike="noStrike" kern="1200" baseline="0" dirty="0" smtClean="0">
                <a:solidFill>
                  <a:srgbClr val="000000"/>
                </a:solidFill>
                <a:latin typeface="微软雅黑" pitchFamily="34" charset="-122"/>
                <a:ea typeface="微软雅黑" pitchFamily="34" charset="-122"/>
                <a:cs typeface="+mn-cs"/>
              </a:rPr>
              <a:t>职业</a:t>
            </a:r>
            <a:r>
              <a:rPr lang="en-US" altLang="en-US" sz="2160" b="1" i="0" u="none" strike="noStrike" kern="1200" baseline="0" dirty="0" smtClean="0">
                <a:solidFill>
                  <a:srgbClr val="000000"/>
                </a:solidFill>
                <a:latin typeface="微软雅黑" pitchFamily="34" charset="-122"/>
                <a:ea typeface="微软雅黑" pitchFamily="34" charset="-122"/>
                <a:cs typeface="+mn-cs"/>
              </a:rPr>
              <a:t> 45%</a:t>
            </a:r>
            <a:endParaRPr lang="en-US" altLang="en-US" sz="2160" b="1" i="0" u="none" strike="noStrike" kern="1200" baseline="0" dirty="0">
              <a:solidFill>
                <a:srgbClr val="000000"/>
              </a:solidFill>
              <a:latin typeface="微软雅黑" pitchFamily="34" charset="-122"/>
              <a:ea typeface="微软雅黑" pitchFamily="34" charset="-122"/>
              <a:cs typeface="+mn-cs"/>
            </a:endParaRPr>
          </a:p>
        </c:rich>
      </c:tx>
      <c:layout/>
    </c:title>
    <c:plotArea>
      <c:layout/>
      <c:doughnutChart>
        <c:varyColors val="1"/>
        <c:ser>
          <c:idx val="0"/>
          <c:order val="0"/>
          <c:tx>
            <c:strRef>
              <c:f>Sheet1!$B$1</c:f>
              <c:strCache>
                <c:ptCount val="1"/>
                <c:pt idx="0">
                  <c:v>Android</c:v>
                </c:pt>
              </c:strCache>
            </c:strRef>
          </c:tx>
          <c:explosion val="25"/>
          <c:cat>
            <c:numRef>
              <c:f>Sheet1!$A$2:$A$3</c:f>
              <c:numCache>
                <c:formatCode>General</c:formatCode>
                <c:ptCount val="2"/>
              </c:numCache>
            </c:numRef>
          </c:cat>
          <c:val>
            <c:numRef>
              <c:f>Sheet1!$B$2:$B$3</c:f>
              <c:numCache>
                <c:formatCode>0%</c:formatCode>
                <c:ptCount val="2"/>
                <c:pt idx="0">
                  <c:v>0.55000000000000004</c:v>
                </c:pt>
                <c:pt idx="1">
                  <c:v>0.45</c:v>
                </c:pt>
              </c:numCache>
            </c:numRef>
          </c:val>
        </c:ser>
        <c:firstSliceAng val="0"/>
        <c:holeSize val="50"/>
      </c:doughnutChart>
    </c:plotArea>
    <c:plotVisOnly val="1"/>
  </c:chart>
  <c:txPr>
    <a:bodyPr/>
    <a:lstStyle/>
    <a:p>
      <a:pPr>
        <a:defRPr sz="1800"/>
      </a:pPr>
      <a:endParaRPr lang="zh-CN"/>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lgn="ctr" rtl="0">
              <a:defRPr sz="2160" b="1" i="0" u="none" strike="noStrike" kern="1200" baseline="0">
                <a:solidFill>
                  <a:srgbClr val="000000"/>
                </a:solidFill>
                <a:latin typeface="+mn-lt"/>
                <a:ea typeface="+mn-ea"/>
                <a:cs typeface="+mn-cs"/>
              </a:defRPr>
            </a:pPr>
            <a:r>
              <a:rPr lang="zh-CN" altLang="en-US" sz="2160" b="1" i="0" u="none" strike="noStrike" kern="1200" baseline="0" dirty="0" smtClean="0">
                <a:solidFill>
                  <a:srgbClr val="000000"/>
                </a:solidFill>
                <a:latin typeface="微软雅黑" pitchFamily="34" charset="-122"/>
                <a:ea typeface="微软雅黑" pitchFamily="34" charset="-122"/>
                <a:cs typeface="+mn-cs"/>
              </a:rPr>
              <a:t>团队</a:t>
            </a:r>
            <a:r>
              <a:rPr lang="en-US" altLang="en-US" sz="2160" b="1" i="0" u="none" strike="noStrike" kern="1200" baseline="0" dirty="0" smtClean="0">
                <a:solidFill>
                  <a:srgbClr val="000000"/>
                </a:solidFill>
                <a:latin typeface="微软雅黑" pitchFamily="34" charset="-122"/>
                <a:ea typeface="微软雅黑" pitchFamily="34" charset="-122"/>
                <a:cs typeface="+mn-cs"/>
              </a:rPr>
              <a:t> 58%</a:t>
            </a:r>
            <a:endParaRPr lang="en-US" altLang="en-US" sz="2160" b="1" i="0" u="none" strike="noStrike" kern="1200" baseline="0" dirty="0">
              <a:solidFill>
                <a:srgbClr val="000000"/>
              </a:solidFill>
              <a:latin typeface="微软雅黑" pitchFamily="34" charset="-122"/>
              <a:ea typeface="微软雅黑" pitchFamily="34" charset="-122"/>
              <a:cs typeface="+mn-cs"/>
            </a:endParaRPr>
          </a:p>
        </c:rich>
      </c:tx>
      <c:layout/>
    </c:title>
    <c:plotArea>
      <c:layout/>
      <c:doughnutChart>
        <c:varyColors val="1"/>
        <c:ser>
          <c:idx val="0"/>
          <c:order val="0"/>
          <c:tx>
            <c:strRef>
              <c:f>Sheet1!$B$1</c:f>
              <c:strCache>
                <c:ptCount val="1"/>
                <c:pt idx="0">
                  <c:v>IOS</c:v>
                </c:pt>
              </c:strCache>
            </c:strRef>
          </c:tx>
          <c:explosion val="25"/>
          <c:cat>
            <c:numRef>
              <c:f>Sheet1!$A$2:$A$3</c:f>
              <c:numCache>
                <c:formatCode>General</c:formatCode>
                <c:ptCount val="2"/>
              </c:numCache>
            </c:numRef>
          </c:cat>
          <c:val>
            <c:numRef>
              <c:f>Sheet1!$B$2:$B$3</c:f>
              <c:numCache>
                <c:formatCode>0%</c:formatCode>
                <c:ptCount val="2"/>
                <c:pt idx="0">
                  <c:v>0.42000000000000032</c:v>
                </c:pt>
                <c:pt idx="1">
                  <c:v>0.58000000000000007</c:v>
                </c:pt>
              </c:numCache>
            </c:numRef>
          </c:val>
        </c:ser>
        <c:firstSliceAng val="0"/>
        <c:holeSize val="50"/>
      </c:doughnutChart>
    </c:plotArea>
    <c:plotVisOnly val="1"/>
  </c:chart>
  <c:txPr>
    <a:bodyPr/>
    <a:lstStyle/>
    <a:p>
      <a:pPr>
        <a:defRPr sz="1800"/>
      </a:pPr>
      <a:endParaRPr lang="zh-CN"/>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lgn="ctr" rtl="0">
              <a:defRPr lang="en-US" altLang="en-US" sz="2160" b="1" i="0" u="none" strike="noStrike" kern="1200" baseline="0" dirty="0">
                <a:solidFill>
                  <a:srgbClr val="000000"/>
                </a:solidFill>
                <a:latin typeface="微软雅黑" pitchFamily="34" charset="-122"/>
                <a:ea typeface="微软雅黑" pitchFamily="34" charset="-122"/>
                <a:cs typeface="+mn-cs"/>
              </a:defRPr>
            </a:pPr>
            <a:r>
              <a:rPr lang="zh-CN" altLang="en-US" sz="2160" b="1" i="0" u="none" strike="noStrike" kern="1200" baseline="0" dirty="0" smtClean="0">
                <a:solidFill>
                  <a:srgbClr val="000000"/>
                </a:solidFill>
                <a:latin typeface="微软雅黑" pitchFamily="34" charset="-122"/>
                <a:ea typeface="微软雅黑" pitchFamily="34" charset="-122"/>
                <a:cs typeface="+mn-cs"/>
              </a:rPr>
              <a:t>免费</a:t>
            </a:r>
            <a:r>
              <a:rPr lang="en-US" altLang="en-US" sz="2160" b="1" i="0" u="none" strike="noStrike" kern="1200" baseline="0" dirty="0" smtClean="0">
                <a:solidFill>
                  <a:srgbClr val="000000"/>
                </a:solidFill>
                <a:latin typeface="微软雅黑" pitchFamily="34" charset="-122"/>
                <a:ea typeface="微软雅黑" pitchFamily="34" charset="-122"/>
                <a:cs typeface="+mn-cs"/>
              </a:rPr>
              <a:t> 93%</a:t>
            </a:r>
            <a:endParaRPr lang="en-US" altLang="en-US" sz="2160" b="1" i="0" u="none" strike="noStrike" kern="1200" baseline="0" dirty="0">
              <a:solidFill>
                <a:srgbClr val="000000"/>
              </a:solidFill>
              <a:latin typeface="微软雅黑" pitchFamily="34" charset="-122"/>
              <a:ea typeface="微软雅黑" pitchFamily="34" charset="-122"/>
              <a:cs typeface="+mn-cs"/>
            </a:endParaRPr>
          </a:p>
        </c:rich>
      </c:tx>
      <c:layout/>
    </c:title>
    <c:plotArea>
      <c:layout/>
      <c:doughnutChart>
        <c:varyColors val="1"/>
        <c:ser>
          <c:idx val="0"/>
          <c:order val="0"/>
          <c:tx>
            <c:strRef>
              <c:f>Sheet1!$B$1</c:f>
              <c:strCache>
                <c:ptCount val="1"/>
                <c:pt idx="0">
                  <c:v>IOS</c:v>
                </c:pt>
              </c:strCache>
            </c:strRef>
          </c:tx>
          <c:explosion val="25"/>
          <c:cat>
            <c:numRef>
              <c:f>Sheet1!$A$2:$A$3</c:f>
              <c:numCache>
                <c:formatCode>General</c:formatCode>
                <c:ptCount val="2"/>
              </c:numCache>
            </c:numRef>
          </c:cat>
          <c:val>
            <c:numRef>
              <c:f>Sheet1!$B$2:$B$3</c:f>
              <c:numCache>
                <c:formatCode>0%</c:formatCode>
                <c:ptCount val="2"/>
                <c:pt idx="0">
                  <c:v>7.0000000000000021E-2</c:v>
                </c:pt>
                <c:pt idx="1">
                  <c:v>0.93</c:v>
                </c:pt>
              </c:numCache>
            </c:numRef>
          </c:val>
        </c:ser>
        <c:firstSliceAng val="0"/>
        <c:holeSize val="50"/>
      </c:doughnutChart>
    </c:plotArea>
    <c:plotVisOnly val="1"/>
  </c:chart>
  <c:txPr>
    <a:bodyPr/>
    <a:lstStyle/>
    <a:p>
      <a:pPr>
        <a:defRPr sz="1800"/>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A956D-4661-468A-8EE0-E7E6330567FD}" type="doc">
      <dgm:prSet loTypeId="urn:microsoft.com/office/officeart/2005/8/layout/radial1" loCatId="cycle" qsTypeId="urn:microsoft.com/office/officeart/2005/8/quickstyle/simple2" qsCatId="simple" csTypeId="urn:microsoft.com/office/officeart/2005/8/colors/accent1_2" csCatId="accent1" phldr="1"/>
      <dgm:spPr/>
      <dgm:t>
        <a:bodyPr/>
        <a:lstStyle/>
        <a:p>
          <a:endParaRPr lang="zh-CN" altLang="en-US"/>
        </a:p>
      </dgm:t>
    </dgm:pt>
    <dgm:pt modelId="{241B97F4-70A8-4F23-ACFE-5B1839452A88}">
      <dgm:prSet phldrT="[文本]"/>
      <dgm:spPr/>
      <dgm:t>
        <a:bodyPr/>
        <a:lstStyle/>
        <a:p>
          <a:r>
            <a:rPr lang="zh-CN" altLang="en-US" dirty="0" smtClean="0">
              <a:latin typeface="微软雅黑" pitchFamily="34" charset="-122"/>
              <a:ea typeface="微软雅黑" pitchFamily="34" charset="-122"/>
            </a:rPr>
            <a:t>行业</a:t>
          </a:r>
          <a:endParaRPr lang="zh-CN" altLang="en-US" dirty="0">
            <a:latin typeface="微软雅黑" pitchFamily="34" charset="-122"/>
            <a:ea typeface="微软雅黑" pitchFamily="34" charset="-122"/>
          </a:endParaRPr>
        </a:p>
      </dgm:t>
    </dgm:pt>
    <dgm:pt modelId="{95220E1E-C9C8-4672-8589-B679051C7419}" type="parTrans" cxnId="{E9154101-437C-4EBF-9586-4A8D81C42084}">
      <dgm:prSet/>
      <dgm:spPr/>
      <dgm:t>
        <a:bodyPr/>
        <a:lstStyle/>
        <a:p>
          <a:endParaRPr lang="zh-CN" altLang="en-US">
            <a:latin typeface="微软雅黑" pitchFamily="34" charset="-122"/>
            <a:ea typeface="微软雅黑" pitchFamily="34" charset="-122"/>
          </a:endParaRPr>
        </a:p>
      </dgm:t>
    </dgm:pt>
    <dgm:pt modelId="{92638959-425A-4558-BDDB-EAAF7D8DCFD6}" type="sibTrans" cxnId="{E9154101-437C-4EBF-9586-4A8D81C42084}">
      <dgm:prSet/>
      <dgm:spPr/>
      <dgm:t>
        <a:bodyPr/>
        <a:lstStyle/>
        <a:p>
          <a:endParaRPr lang="zh-CN" altLang="en-US"/>
        </a:p>
      </dgm:t>
    </dgm:pt>
    <dgm:pt modelId="{B0ACB992-544C-420B-8309-F27B056BF0A8}">
      <dgm:prSet phldrT="[文本]"/>
      <dgm:spPr/>
      <dgm:t>
        <a:bodyPr/>
        <a:lstStyle/>
        <a:p>
          <a:r>
            <a:rPr lang="zh-CN" altLang="en-US" dirty="0" smtClean="0">
              <a:latin typeface="微软雅黑" pitchFamily="34" charset="-122"/>
              <a:ea typeface="微软雅黑" pitchFamily="34" charset="-122"/>
            </a:rPr>
            <a:t>盈利</a:t>
          </a:r>
          <a:endParaRPr lang="zh-CN" altLang="en-US" dirty="0">
            <a:latin typeface="微软雅黑" pitchFamily="34" charset="-122"/>
            <a:ea typeface="微软雅黑" pitchFamily="34" charset="-122"/>
          </a:endParaRPr>
        </a:p>
      </dgm:t>
    </dgm:pt>
    <dgm:pt modelId="{95A084D3-9391-4059-8E52-81140C910761}" type="parTrans" cxnId="{87C14398-83A3-4741-8E88-13BF41C9CBF3}">
      <dgm:prSet/>
      <dgm:spPr/>
      <dgm:t>
        <a:bodyPr/>
        <a:lstStyle/>
        <a:p>
          <a:endParaRPr lang="zh-CN" altLang="en-US">
            <a:latin typeface="微软雅黑" pitchFamily="34" charset="-122"/>
            <a:ea typeface="微软雅黑" pitchFamily="34" charset="-122"/>
          </a:endParaRPr>
        </a:p>
      </dgm:t>
    </dgm:pt>
    <dgm:pt modelId="{811A1351-646A-47E6-9460-62CFA2D10031}" type="sibTrans" cxnId="{87C14398-83A3-4741-8E88-13BF41C9CBF3}">
      <dgm:prSet/>
      <dgm:spPr/>
      <dgm:t>
        <a:bodyPr/>
        <a:lstStyle/>
        <a:p>
          <a:endParaRPr lang="zh-CN" altLang="en-US"/>
        </a:p>
      </dgm:t>
    </dgm:pt>
    <dgm:pt modelId="{D4A44616-1247-49E7-AAC4-99969EF356CC}">
      <dgm:prSet phldrT="[文本]"/>
      <dgm:spPr/>
      <dgm:t>
        <a:bodyPr/>
        <a:lstStyle/>
        <a:p>
          <a:r>
            <a:rPr lang="zh-CN" altLang="en-US" dirty="0" smtClean="0">
              <a:latin typeface="微软雅黑" pitchFamily="34" charset="-122"/>
              <a:ea typeface="微软雅黑" pitchFamily="34" charset="-122"/>
            </a:rPr>
            <a:t>现状</a:t>
          </a:r>
          <a:endParaRPr lang="zh-CN" altLang="en-US" dirty="0">
            <a:latin typeface="微软雅黑" pitchFamily="34" charset="-122"/>
            <a:ea typeface="微软雅黑" pitchFamily="34" charset="-122"/>
          </a:endParaRPr>
        </a:p>
      </dgm:t>
    </dgm:pt>
    <dgm:pt modelId="{2F52BABA-13E2-4453-86D2-5F8C133B0184}" type="parTrans" cxnId="{7AD9E6D4-A695-4427-8E84-B8E18383452D}">
      <dgm:prSet/>
      <dgm:spPr/>
      <dgm:t>
        <a:bodyPr/>
        <a:lstStyle/>
        <a:p>
          <a:endParaRPr lang="zh-CN" altLang="en-US">
            <a:latin typeface="微软雅黑" pitchFamily="34" charset="-122"/>
            <a:ea typeface="微软雅黑" pitchFamily="34" charset="-122"/>
          </a:endParaRPr>
        </a:p>
      </dgm:t>
    </dgm:pt>
    <dgm:pt modelId="{44889BAC-3B96-4D3F-8445-77E380AD4B4C}" type="sibTrans" cxnId="{7AD9E6D4-A695-4427-8E84-B8E18383452D}">
      <dgm:prSet/>
      <dgm:spPr/>
      <dgm:t>
        <a:bodyPr/>
        <a:lstStyle/>
        <a:p>
          <a:endParaRPr lang="zh-CN" altLang="en-US"/>
        </a:p>
      </dgm:t>
    </dgm:pt>
    <dgm:pt modelId="{75C88E89-226E-4C7D-AF95-9C3CB08CE16B}">
      <dgm:prSet phldrT="[文本]"/>
      <dgm:spPr/>
      <dgm:t>
        <a:bodyPr/>
        <a:lstStyle/>
        <a:p>
          <a:r>
            <a:rPr lang="zh-CN" altLang="en-US" dirty="0" smtClean="0">
              <a:latin typeface="微软雅黑" pitchFamily="34" charset="-122"/>
              <a:ea typeface="微软雅黑" pitchFamily="34" charset="-122"/>
            </a:rPr>
            <a:t>用户</a:t>
          </a:r>
          <a:endParaRPr lang="zh-CN" altLang="en-US" dirty="0">
            <a:latin typeface="微软雅黑" pitchFamily="34" charset="-122"/>
            <a:ea typeface="微软雅黑" pitchFamily="34" charset="-122"/>
          </a:endParaRPr>
        </a:p>
      </dgm:t>
    </dgm:pt>
    <dgm:pt modelId="{2976C7E0-7C1F-48CF-BCE6-50075006046D}" type="parTrans" cxnId="{D918D4E8-5567-46D5-AE45-7FADB1D89231}">
      <dgm:prSet/>
      <dgm:spPr/>
      <dgm:t>
        <a:bodyPr/>
        <a:lstStyle/>
        <a:p>
          <a:endParaRPr lang="zh-CN" altLang="en-US">
            <a:latin typeface="微软雅黑" pitchFamily="34" charset="-122"/>
            <a:ea typeface="微软雅黑" pitchFamily="34" charset="-122"/>
          </a:endParaRPr>
        </a:p>
      </dgm:t>
    </dgm:pt>
    <dgm:pt modelId="{36F44E9B-74B8-49B6-BEAC-00D189624C5B}" type="sibTrans" cxnId="{D918D4E8-5567-46D5-AE45-7FADB1D89231}">
      <dgm:prSet/>
      <dgm:spPr/>
      <dgm:t>
        <a:bodyPr/>
        <a:lstStyle/>
        <a:p>
          <a:endParaRPr lang="zh-CN" altLang="en-US"/>
        </a:p>
      </dgm:t>
    </dgm:pt>
    <dgm:pt modelId="{3D65B6A7-7C01-42EC-B0E3-1A3B7A240ECA}">
      <dgm:prSet phldrT="[文本]"/>
      <dgm:spPr/>
      <dgm:t>
        <a:bodyPr/>
        <a:lstStyle/>
        <a:p>
          <a:r>
            <a:rPr lang="zh-CN" altLang="en-US" dirty="0" smtClean="0">
              <a:latin typeface="微软雅黑" pitchFamily="34" charset="-122"/>
              <a:ea typeface="微软雅黑" pitchFamily="34" charset="-122"/>
            </a:rPr>
            <a:t>数据</a:t>
          </a:r>
          <a:endParaRPr lang="zh-CN" altLang="en-US" dirty="0">
            <a:latin typeface="微软雅黑" pitchFamily="34" charset="-122"/>
            <a:ea typeface="微软雅黑" pitchFamily="34" charset="-122"/>
          </a:endParaRPr>
        </a:p>
      </dgm:t>
    </dgm:pt>
    <dgm:pt modelId="{32EA11F1-C0C0-4BE0-9095-64852B32F325}" type="sibTrans" cxnId="{FF685AB2-5B8C-4FBB-BEBC-C2168075E50B}">
      <dgm:prSet/>
      <dgm:spPr/>
      <dgm:t>
        <a:bodyPr/>
        <a:lstStyle/>
        <a:p>
          <a:endParaRPr lang="zh-CN" altLang="en-US"/>
        </a:p>
      </dgm:t>
    </dgm:pt>
    <dgm:pt modelId="{6435BB31-B1ED-4483-9116-79AFACB0F86B}" type="parTrans" cxnId="{FF685AB2-5B8C-4FBB-BEBC-C2168075E50B}">
      <dgm:prSet/>
      <dgm:spPr/>
      <dgm:t>
        <a:bodyPr/>
        <a:lstStyle/>
        <a:p>
          <a:endParaRPr lang="zh-CN" altLang="en-US"/>
        </a:p>
      </dgm:t>
    </dgm:pt>
    <dgm:pt modelId="{66CB0BC8-FAE5-4C07-B185-B04283D495D7}" type="pres">
      <dgm:prSet presAssocID="{45DA956D-4661-468A-8EE0-E7E6330567FD}" presName="cycle" presStyleCnt="0">
        <dgm:presLayoutVars>
          <dgm:chMax val="1"/>
          <dgm:dir/>
          <dgm:animLvl val="ctr"/>
          <dgm:resizeHandles val="exact"/>
        </dgm:presLayoutVars>
      </dgm:prSet>
      <dgm:spPr/>
      <dgm:t>
        <a:bodyPr/>
        <a:lstStyle/>
        <a:p>
          <a:endParaRPr lang="zh-CN" altLang="en-US"/>
        </a:p>
      </dgm:t>
    </dgm:pt>
    <dgm:pt modelId="{D8A889FD-724A-41ED-B365-8FE0E5B416FD}" type="pres">
      <dgm:prSet presAssocID="{3D65B6A7-7C01-42EC-B0E3-1A3B7A240ECA}" presName="centerShape" presStyleLbl="node0" presStyleIdx="0" presStyleCnt="1"/>
      <dgm:spPr/>
      <dgm:t>
        <a:bodyPr/>
        <a:lstStyle/>
        <a:p>
          <a:endParaRPr lang="zh-CN" altLang="en-US"/>
        </a:p>
      </dgm:t>
    </dgm:pt>
    <dgm:pt modelId="{CB7E49C0-F1BB-4E69-BCA5-033CB0BB48B4}" type="pres">
      <dgm:prSet presAssocID="{95220E1E-C9C8-4672-8589-B679051C7419}" presName="Name9" presStyleLbl="parChTrans1D2" presStyleIdx="0" presStyleCnt="4"/>
      <dgm:spPr/>
      <dgm:t>
        <a:bodyPr/>
        <a:lstStyle/>
        <a:p>
          <a:endParaRPr lang="zh-CN" altLang="en-US"/>
        </a:p>
      </dgm:t>
    </dgm:pt>
    <dgm:pt modelId="{0B0B3EA7-C385-4CA3-A161-71901EBF8033}" type="pres">
      <dgm:prSet presAssocID="{95220E1E-C9C8-4672-8589-B679051C7419}" presName="connTx" presStyleLbl="parChTrans1D2" presStyleIdx="0" presStyleCnt="4"/>
      <dgm:spPr/>
      <dgm:t>
        <a:bodyPr/>
        <a:lstStyle/>
        <a:p>
          <a:endParaRPr lang="zh-CN" altLang="en-US"/>
        </a:p>
      </dgm:t>
    </dgm:pt>
    <dgm:pt modelId="{A4142DBE-8199-4477-8950-616D6C66319F}" type="pres">
      <dgm:prSet presAssocID="{241B97F4-70A8-4F23-ACFE-5B1839452A88}" presName="node" presStyleLbl="node1" presStyleIdx="0" presStyleCnt="4">
        <dgm:presLayoutVars>
          <dgm:bulletEnabled val="1"/>
        </dgm:presLayoutVars>
      </dgm:prSet>
      <dgm:spPr/>
      <dgm:t>
        <a:bodyPr/>
        <a:lstStyle/>
        <a:p>
          <a:endParaRPr lang="zh-CN" altLang="en-US"/>
        </a:p>
      </dgm:t>
    </dgm:pt>
    <dgm:pt modelId="{219C7701-8221-4880-8C75-FDE2224C526B}" type="pres">
      <dgm:prSet presAssocID="{95A084D3-9391-4059-8E52-81140C910761}" presName="Name9" presStyleLbl="parChTrans1D2" presStyleIdx="1" presStyleCnt="4"/>
      <dgm:spPr/>
      <dgm:t>
        <a:bodyPr/>
        <a:lstStyle/>
        <a:p>
          <a:endParaRPr lang="zh-CN" altLang="en-US"/>
        </a:p>
      </dgm:t>
    </dgm:pt>
    <dgm:pt modelId="{500F7F50-910C-4A40-9206-30E2542AAAB7}" type="pres">
      <dgm:prSet presAssocID="{95A084D3-9391-4059-8E52-81140C910761}" presName="connTx" presStyleLbl="parChTrans1D2" presStyleIdx="1" presStyleCnt="4"/>
      <dgm:spPr/>
      <dgm:t>
        <a:bodyPr/>
        <a:lstStyle/>
        <a:p>
          <a:endParaRPr lang="zh-CN" altLang="en-US"/>
        </a:p>
      </dgm:t>
    </dgm:pt>
    <dgm:pt modelId="{2AF77EDD-C7B1-4A54-8744-85D966B995F3}" type="pres">
      <dgm:prSet presAssocID="{B0ACB992-544C-420B-8309-F27B056BF0A8}" presName="node" presStyleLbl="node1" presStyleIdx="1" presStyleCnt="4">
        <dgm:presLayoutVars>
          <dgm:bulletEnabled val="1"/>
        </dgm:presLayoutVars>
      </dgm:prSet>
      <dgm:spPr/>
      <dgm:t>
        <a:bodyPr/>
        <a:lstStyle/>
        <a:p>
          <a:endParaRPr lang="zh-CN" altLang="en-US"/>
        </a:p>
      </dgm:t>
    </dgm:pt>
    <dgm:pt modelId="{F1484000-B3D2-41AB-B424-AA19E825DAFA}" type="pres">
      <dgm:prSet presAssocID="{2F52BABA-13E2-4453-86D2-5F8C133B0184}" presName="Name9" presStyleLbl="parChTrans1D2" presStyleIdx="2" presStyleCnt="4"/>
      <dgm:spPr/>
      <dgm:t>
        <a:bodyPr/>
        <a:lstStyle/>
        <a:p>
          <a:endParaRPr lang="zh-CN" altLang="en-US"/>
        </a:p>
      </dgm:t>
    </dgm:pt>
    <dgm:pt modelId="{5A83A3FC-CBFC-4152-8C03-C9372F475BC5}" type="pres">
      <dgm:prSet presAssocID="{2F52BABA-13E2-4453-86D2-5F8C133B0184}" presName="connTx" presStyleLbl="parChTrans1D2" presStyleIdx="2" presStyleCnt="4"/>
      <dgm:spPr/>
      <dgm:t>
        <a:bodyPr/>
        <a:lstStyle/>
        <a:p>
          <a:endParaRPr lang="zh-CN" altLang="en-US"/>
        </a:p>
      </dgm:t>
    </dgm:pt>
    <dgm:pt modelId="{0917DD3A-DFCA-409F-AF6A-AE21320DDEAF}" type="pres">
      <dgm:prSet presAssocID="{D4A44616-1247-49E7-AAC4-99969EF356CC}" presName="node" presStyleLbl="node1" presStyleIdx="2" presStyleCnt="4">
        <dgm:presLayoutVars>
          <dgm:bulletEnabled val="1"/>
        </dgm:presLayoutVars>
      </dgm:prSet>
      <dgm:spPr/>
      <dgm:t>
        <a:bodyPr/>
        <a:lstStyle/>
        <a:p>
          <a:endParaRPr lang="zh-CN" altLang="en-US"/>
        </a:p>
      </dgm:t>
    </dgm:pt>
    <dgm:pt modelId="{C059F267-FC80-4400-8C4F-4D57AA95617D}" type="pres">
      <dgm:prSet presAssocID="{2976C7E0-7C1F-48CF-BCE6-50075006046D}" presName="Name9" presStyleLbl="parChTrans1D2" presStyleIdx="3" presStyleCnt="4"/>
      <dgm:spPr/>
      <dgm:t>
        <a:bodyPr/>
        <a:lstStyle/>
        <a:p>
          <a:endParaRPr lang="zh-CN" altLang="en-US"/>
        </a:p>
      </dgm:t>
    </dgm:pt>
    <dgm:pt modelId="{3B9128CC-FC2D-4327-B7BC-21D377A16294}" type="pres">
      <dgm:prSet presAssocID="{2976C7E0-7C1F-48CF-BCE6-50075006046D}" presName="connTx" presStyleLbl="parChTrans1D2" presStyleIdx="3" presStyleCnt="4"/>
      <dgm:spPr/>
      <dgm:t>
        <a:bodyPr/>
        <a:lstStyle/>
        <a:p>
          <a:endParaRPr lang="zh-CN" altLang="en-US"/>
        </a:p>
      </dgm:t>
    </dgm:pt>
    <dgm:pt modelId="{7B5670A8-3FC7-4314-827A-2D34AE680C14}" type="pres">
      <dgm:prSet presAssocID="{75C88E89-226E-4C7D-AF95-9C3CB08CE16B}" presName="node" presStyleLbl="node1" presStyleIdx="3" presStyleCnt="4">
        <dgm:presLayoutVars>
          <dgm:bulletEnabled val="1"/>
        </dgm:presLayoutVars>
      </dgm:prSet>
      <dgm:spPr/>
      <dgm:t>
        <a:bodyPr/>
        <a:lstStyle/>
        <a:p>
          <a:endParaRPr lang="zh-CN" altLang="en-US"/>
        </a:p>
      </dgm:t>
    </dgm:pt>
  </dgm:ptLst>
  <dgm:cxnLst>
    <dgm:cxn modelId="{E9154101-437C-4EBF-9586-4A8D81C42084}" srcId="{3D65B6A7-7C01-42EC-B0E3-1A3B7A240ECA}" destId="{241B97F4-70A8-4F23-ACFE-5B1839452A88}" srcOrd="0" destOrd="0" parTransId="{95220E1E-C9C8-4672-8589-B679051C7419}" sibTransId="{92638959-425A-4558-BDDB-EAAF7D8DCFD6}"/>
    <dgm:cxn modelId="{272B8234-26CD-4AAF-8487-F1183E2AF961}" type="presOf" srcId="{95220E1E-C9C8-4672-8589-B679051C7419}" destId="{0B0B3EA7-C385-4CA3-A161-71901EBF8033}" srcOrd="1" destOrd="0" presId="urn:microsoft.com/office/officeart/2005/8/layout/radial1"/>
    <dgm:cxn modelId="{04A2468A-86AB-41B3-8F44-ABA1A889B28D}" type="presOf" srcId="{95220E1E-C9C8-4672-8589-B679051C7419}" destId="{CB7E49C0-F1BB-4E69-BCA5-033CB0BB48B4}" srcOrd="0" destOrd="0" presId="urn:microsoft.com/office/officeart/2005/8/layout/radial1"/>
    <dgm:cxn modelId="{7AD9E6D4-A695-4427-8E84-B8E18383452D}" srcId="{3D65B6A7-7C01-42EC-B0E3-1A3B7A240ECA}" destId="{D4A44616-1247-49E7-AAC4-99969EF356CC}" srcOrd="2" destOrd="0" parTransId="{2F52BABA-13E2-4453-86D2-5F8C133B0184}" sibTransId="{44889BAC-3B96-4D3F-8445-77E380AD4B4C}"/>
    <dgm:cxn modelId="{ADB546AC-1B6A-47A8-8DA7-D00F8E6F2B0A}" type="presOf" srcId="{B0ACB992-544C-420B-8309-F27B056BF0A8}" destId="{2AF77EDD-C7B1-4A54-8744-85D966B995F3}" srcOrd="0" destOrd="0" presId="urn:microsoft.com/office/officeart/2005/8/layout/radial1"/>
    <dgm:cxn modelId="{7BED2D33-0006-4B76-96ED-738D96D410AC}" type="presOf" srcId="{95A084D3-9391-4059-8E52-81140C910761}" destId="{219C7701-8221-4880-8C75-FDE2224C526B}" srcOrd="0" destOrd="0" presId="urn:microsoft.com/office/officeart/2005/8/layout/radial1"/>
    <dgm:cxn modelId="{676C2F5B-FC61-4D70-86E5-2E75187DEFD4}" type="presOf" srcId="{2976C7E0-7C1F-48CF-BCE6-50075006046D}" destId="{C059F267-FC80-4400-8C4F-4D57AA95617D}" srcOrd="0" destOrd="0" presId="urn:microsoft.com/office/officeart/2005/8/layout/radial1"/>
    <dgm:cxn modelId="{6AA12184-3263-4F49-AE3E-44DE0447B1D6}" type="presOf" srcId="{95A084D3-9391-4059-8E52-81140C910761}" destId="{500F7F50-910C-4A40-9206-30E2542AAAB7}" srcOrd="1" destOrd="0" presId="urn:microsoft.com/office/officeart/2005/8/layout/radial1"/>
    <dgm:cxn modelId="{4116E1DE-4062-4CD3-85AA-4C4828A060F8}" type="presOf" srcId="{2976C7E0-7C1F-48CF-BCE6-50075006046D}" destId="{3B9128CC-FC2D-4327-B7BC-21D377A16294}" srcOrd="1" destOrd="0" presId="urn:microsoft.com/office/officeart/2005/8/layout/radial1"/>
    <dgm:cxn modelId="{87C14398-83A3-4741-8E88-13BF41C9CBF3}" srcId="{3D65B6A7-7C01-42EC-B0E3-1A3B7A240ECA}" destId="{B0ACB992-544C-420B-8309-F27B056BF0A8}" srcOrd="1" destOrd="0" parTransId="{95A084D3-9391-4059-8E52-81140C910761}" sibTransId="{811A1351-646A-47E6-9460-62CFA2D10031}"/>
    <dgm:cxn modelId="{FF685AB2-5B8C-4FBB-BEBC-C2168075E50B}" srcId="{45DA956D-4661-468A-8EE0-E7E6330567FD}" destId="{3D65B6A7-7C01-42EC-B0E3-1A3B7A240ECA}" srcOrd="0" destOrd="0" parTransId="{6435BB31-B1ED-4483-9116-79AFACB0F86B}" sibTransId="{32EA11F1-C0C0-4BE0-9095-64852B32F325}"/>
    <dgm:cxn modelId="{6C5A4B93-900B-41D1-88AF-A20D0E0EA77A}" type="presOf" srcId="{2F52BABA-13E2-4453-86D2-5F8C133B0184}" destId="{F1484000-B3D2-41AB-B424-AA19E825DAFA}" srcOrd="0" destOrd="0" presId="urn:microsoft.com/office/officeart/2005/8/layout/radial1"/>
    <dgm:cxn modelId="{68F375EC-1414-48E9-8ECC-39A304A8A0B1}" type="presOf" srcId="{75C88E89-226E-4C7D-AF95-9C3CB08CE16B}" destId="{7B5670A8-3FC7-4314-827A-2D34AE680C14}" srcOrd="0" destOrd="0" presId="urn:microsoft.com/office/officeart/2005/8/layout/radial1"/>
    <dgm:cxn modelId="{D918D4E8-5567-46D5-AE45-7FADB1D89231}" srcId="{3D65B6A7-7C01-42EC-B0E3-1A3B7A240ECA}" destId="{75C88E89-226E-4C7D-AF95-9C3CB08CE16B}" srcOrd="3" destOrd="0" parTransId="{2976C7E0-7C1F-48CF-BCE6-50075006046D}" sibTransId="{36F44E9B-74B8-49B6-BEAC-00D189624C5B}"/>
    <dgm:cxn modelId="{4584A5B8-31E6-4E40-8170-4E890EB8475C}" type="presOf" srcId="{D4A44616-1247-49E7-AAC4-99969EF356CC}" destId="{0917DD3A-DFCA-409F-AF6A-AE21320DDEAF}" srcOrd="0" destOrd="0" presId="urn:microsoft.com/office/officeart/2005/8/layout/radial1"/>
    <dgm:cxn modelId="{ACB015FD-6791-4EE1-BD3A-99C1FBB14197}" type="presOf" srcId="{3D65B6A7-7C01-42EC-B0E3-1A3B7A240ECA}" destId="{D8A889FD-724A-41ED-B365-8FE0E5B416FD}" srcOrd="0" destOrd="0" presId="urn:microsoft.com/office/officeart/2005/8/layout/radial1"/>
    <dgm:cxn modelId="{D448A1D3-F0C7-4B30-A102-8015C2104590}" type="presOf" srcId="{45DA956D-4661-468A-8EE0-E7E6330567FD}" destId="{66CB0BC8-FAE5-4C07-B185-B04283D495D7}" srcOrd="0" destOrd="0" presId="urn:microsoft.com/office/officeart/2005/8/layout/radial1"/>
    <dgm:cxn modelId="{0ACFBB10-03AC-4FD5-A5F3-86BC4952FD5C}" type="presOf" srcId="{2F52BABA-13E2-4453-86D2-5F8C133B0184}" destId="{5A83A3FC-CBFC-4152-8C03-C9372F475BC5}" srcOrd="1" destOrd="0" presId="urn:microsoft.com/office/officeart/2005/8/layout/radial1"/>
    <dgm:cxn modelId="{32B2E2AA-C88F-4146-B94A-F64183F3DFAF}" type="presOf" srcId="{241B97F4-70A8-4F23-ACFE-5B1839452A88}" destId="{A4142DBE-8199-4477-8950-616D6C66319F}" srcOrd="0" destOrd="0" presId="urn:microsoft.com/office/officeart/2005/8/layout/radial1"/>
    <dgm:cxn modelId="{1A79D793-5F93-4CED-A202-FBE82171041E}" type="presParOf" srcId="{66CB0BC8-FAE5-4C07-B185-B04283D495D7}" destId="{D8A889FD-724A-41ED-B365-8FE0E5B416FD}" srcOrd="0" destOrd="0" presId="urn:microsoft.com/office/officeart/2005/8/layout/radial1"/>
    <dgm:cxn modelId="{D3920A3C-285A-4039-8FB4-3E68F6DAC4A6}" type="presParOf" srcId="{66CB0BC8-FAE5-4C07-B185-B04283D495D7}" destId="{CB7E49C0-F1BB-4E69-BCA5-033CB0BB48B4}" srcOrd="1" destOrd="0" presId="urn:microsoft.com/office/officeart/2005/8/layout/radial1"/>
    <dgm:cxn modelId="{D07574F6-02AB-4D0B-8649-4E8F0896D90C}" type="presParOf" srcId="{CB7E49C0-F1BB-4E69-BCA5-033CB0BB48B4}" destId="{0B0B3EA7-C385-4CA3-A161-71901EBF8033}" srcOrd="0" destOrd="0" presId="urn:microsoft.com/office/officeart/2005/8/layout/radial1"/>
    <dgm:cxn modelId="{88044807-CAA2-46ED-944D-2628420C5A6B}" type="presParOf" srcId="{66CB0BC8-FAE5-4C07-B185-B04283D495D7}" destId="{A4142DBE-8199-4477-8950-616D6C66319F}" srcOrd="2" destOrd="0" presId="urn:microsoft.com/office/officeart/2005/8/layout/radial1"/>
    <dgm:cxn modelId="{516FA0EE-C1AA-4122-BCCD-5582DEFC9BDA}" type="presParOf" srcId="{66CB0BC8-FAE5-4C07-B185-B04283D495D7}" destId="{219C7701-8221-4880-8C75-FDE2224C526B}" srcOrd="3" destOrd="0" presId="urn:microsoft.com/office/officeart/2005/8/layout/radial1"/>
    <dgm:cxn modelId="{0BD7D709-E3C5-4632-976A-CF72A722150B}" type="presParOf" srcId="{219C7701-8221-4880-8C75-FDE2224C526B}" destId="{500F7F50-910C-4A40-9206-30E2542AAAB7}" srcOrd="0" destOrd="0" presId="urn:microsoft.com/office/officeart/2005/8/layout/radial1"/>
    <dgm:cxn modelId="{E82EC26E-67CB-4351-984E-E4F23AD84C23}" type="presParOf" srcId="{66CB0BC8-FAE5-4C07-B185-B04283D495D7}" destId="{2AF77EDD-C7B1-4A54-8744-85D966B995F3}" srcOrd="4" destOrd="0" presId="urn:microsoft.com/office/officeart/2005/8/layout/radial1"/>
    <dgm:cxn modelId="{FD04A2B9-1030-44AE-87BC-0B73483DA370}" type="presParOf" srcId="{66CB0BC8-FAE5-4C07-B185-B04283D495D7}" destId="{F1484000-B3D2-41AB-B424-AA19E825DAFA}" srcOrd="5" destOrd="0" presId="urn:microsoft.com/office/officeart/2005/8/layout/radial1"/>
    <dgm:cxn modelId="{D8FE7573-EB17-4906-B92F-4FFB6552BC70}" type="presParOf" srcId="{F1484000-B3D2-41AB-B424-AA19E825DAFA}" destId="{5A83A3FC-CBFC-4152-8C03-C9372F475BC5}" srcOrd="0" destOrd="0" presId="urn:microsoft.com/office/officeart/2005/8/layout/radial1"/>
    <dgm:cxn modelId="{1117356A-525D-42E6-ACE3-A29A8832FF5A}" type="presParOf" srcId="{66CB0BC8-FAE5-4C07-B185-B04283D495D7}" destId="{0917DD3A-DFCA-409F-AF6A-AE21320DDEAF}" srcOrd="6" destOrd="0" presId="urn:microsoft.com/office/officeart/2005/8/layout/radial1"/>
    <dgm:cxn modelId="{529F84A5-5E9B-47A4-9A9C-887DDA1F9D3B}" type="presParOf" srcId="{66CB0BC8-FAE5-4C07-B185-B04283D495D7}" destId="{C059F267-FC80-4400-8C4F-4D57AA95617D}" srcOrd="7" destOrd="0" presId="urn:microsoft.com/office/officeart/2005/8/layout/radial1"/>
    <dgm:cxn modelId="{A7C2A613-E437-4ACE-9ACB-1F62D6942EAD}" type="presParOf" srcId="{C059F267-FC80-4400-8C4F-4D57AA95617D}" destId="{3B9128CC-FC2D-4327-B7BC-21D377A16294}" srcOrd="0" destOrd="0" presId="urn:microsoft.com/office/officeart/2005/8/layout/radial1"/>
    <dgm:cxn modelId="{0AADD3B7-5DEB-436B-8831-6BD6D2FE9BB0}" type="presParOf" srcId="{66CB0BC8-FAE5-4C07-B185-B04283D495D7}" destId="{7B5670A8-3FC7-4314-827A-2D34AE680C14}" srcOrd="8" destOrd="0" presId="urn:microsoft.com/office/officeart/2005/8/layout/radial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A889FD-724A-41ED-B365-8FE0E5B416FD}">
      <dsp:nvSpPr>
        <dsp:cNvPr id="0" name=""/>
        <dsp:cNvSpPr/>
      </dsp:nvSpPr>
      <dsp:spPr>
        <a:xfrm>
          <a:off x="2488348" y="1472348"/>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CN" altLang="en-US" sz="2900" kern="1200" dirty="0" smtClean="0"/>
            <a:t>数据</a:t>
          </a:r>
          <a:endParaRPr lang="zh-CN" altLang="en-US" sz="2900" kern="1200" dirty="0"/>
        </a:p>
      </dsp:txBody>
      <dsp:txXfrm>
        <a:off x="2488348" y="1472348"/>
        <a:ext cx="1119303" cy="1119303"/>
      </dsp:txXfrm>
    </dsp:sp>
    <dsp:sp modelId="{CB7E49C0-F1BB-4E69-BCA5-033CB0BB48B4}">
      <dsp:nvSpPr>
        <dsp:cNvPr id="0" name=""/>
        <dsp:cNvSpPr/>
      </dsp:nvSpPr>
      <dsp:spPr>
        <a:xfrm rot="16200000">
          <a:off x="2878775" y="1286598"/>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6200000">
        <a:off x="3039538" y="1294661"/>
        <a:ext cx="16922" cy="16922"/>
      </dsp:txXfrm>
    </dsp:sp>
    <dsp:sp modelId="{A4142DBE-8199-4477-8950-616D6C66319F}">
      <dsp:nvSpPr>
        <dsp:cNvPr id="0" name=""/>
        <dsp:cNvSpPr/>
      </dsp:nvSpPr>
      <dsp:spPr>
        <a:xfrm>
          <a:off x="2488348" y="14594"/>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CN" altLang="en-US" sz="2900" kern="1200" dirty="0" smtClean="0"/>
            <a:t>行业</a:t>
          </a:r>
          <a:endParaRPr lang="zh-CN" altLang="en-US" sz="2900" kern="1200" dirty="0"/>
        </a:p>
      </dsp:txBody>
      <dsp:txXfrm>
        <a:off x="2488348" y="14594"/>
        <a:ext cx="1119303" cy="1119303"/>
      </dsp:txXfrm>
    </dsp:sp>
    <dsp:sp modelId="{219C7701-8221-4880-8C75-FDE2224C526B}">
      <dsp:nvSpPr>
        <dsp:cNvPr id="0" name=""/>
        <dsp:cNvSpPr/>
      </dsp:nvSpPr>
      <dsp:spPr>
        <a:xfrm>
          <a:off x="3607651" y="2015474"/>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768415" y="2023538"/>
        <a:ext cx="16922" cy="16922"/>
      </dsp:txXfrm>
    </dsp:sp>
    <dsp:sp modelId="{2AF77EDD-C7B1-4A54-8744-85D966B995F3}">
      <dsp:nvSpPr>
        <dsp:cNvPr id="0" name=""/>
        <dsp:cNvSpPr/>
      </dsp:nvSpPr>
      <dsp:spPr>
        <a:xfrm>
          <a:off x="3946101" y="1472348"/>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CN" altLang="en-US" sz="2900" kern="1200" dirty="0" smtClean="0"/>
            <a:t>盈利</a:t>
          </a:r>
          <a:endParaRPr lang="zh-CN" altLang="en-US" sz="2900" kern="1200" dirty="0"/>
        </a:p>
      </dsp:txBody>
      <dsp:txXfrm>
        <a:off x="3946101" y="1472348"/>
        <a:ext cx="1119303" cy="1119303"/>
      </dsp:txXfrm>
    </dsp:sp>
    <dsp:sp modelId="{F1484000-B3D2-41AB-B424-AA19E825DAFA}">
      <dsp:nvSpPr>
        <dsp:cNvPr id="0" name=""/>
        <dsp:cNvSpPr/>
      </dsp:nvSpPr>
      <dsp:spPr>
        <a:xfrm rot="5400000">
          <a:off x="2878775" y="2744351"/>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400000">
        <a:off x="3039538" y="2752415"/>
        <a:ext cx="16922" cy="16922"/>
      </dsp:txXfrm>
    </dsp:sp>
    <dsp:sp modelId="{0917DD3A-DFCA-409F-AF6A-AE21320DDEAF}">
      <dsp:nvSpPr>
        <dsp:cNvPr id="0" name=""/>
        <dsp:cNvSpPr/>
      </dsp:nvSpPr>
      <dsp:spPr>
        <a:xfrm>
          <a:off x="2488348" y="2930101"/>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CN" altLang="en-US" sz="2900" kern="1200" dirty="0" smtClean="0"/>
            <a:t>现状</a:t>
          </a:r>
          <a:endParaRPr lang="zh-CN" altLang="en-US" sz="2900" kern="1200" dirty="0"/>
        </a:p>
      </dsp:txBody>
      <dsp:txXfrm>
        <a:off x="2488348" y="2930101"/>
        <a:ext cx="1119303" cy="1119303"/>
      </dsp:txXfrm>
    </dsp:sp>
    <dsp:sp modelId="{C059F267-FC80-4400-8C4F-4D57AA95617D}">
      <dsp:nvSpPr>
        <dsp:cNvPr id="0" name=""/>
        <dsp:cNvSpPr/>
      </dsp:nvSpPr>
      <dsp:spPr>
        <a:xfrm rot="10800000">
          <a:off x="2149898" y="2015474"/>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2310661" y="2023538"/>
        <a:ext cx="16922" cy="16922"/>
      </dsp:txXfrm>
    </dsp:sp>
    <dsp:sp modelId="{7B5670A8-3FC7-4314-827A-2D34AE680C14}">
      <dsp:nvSpPr>
        <dsp:cNvPr id="0" name=""/>
        <dsp:cNvSpPr/>
      </dsp:nvSpPr>
      <dsp:spPr>
        <a:xfrm>
          <a:off x="1030594" y="1472348"/>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CN" altLang="en-US" sz="2900" kern="1200" dirty="0" smtClean="0"/>
            <a:t>用户</a:t>
          </a:r>
          <a:endParaRPr lang="zh-CN" altLang="en-US" sz="2900" kern="1200" dirty="0"/>
        </a:p>
      </dsp:txBody>
      <dsp:txXfrm>
        <a:off x="1030594" y="1472348"/>
        <a:ext cx="1119303" cy="111930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2B4A9-D418-4409-A3E4-684DBA489CC3}" type="datetimeFigureOut">
              <a:rPr lang="zh-CN" altLang="en-US" smtClean="0"/>
              <a:pPr/>
              <a:t>2012/6/30 Saturday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53927-23E3-4C85-9D96-D8A7E38798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ownload.sina.com.cn/2012/PDF/AndroidAppReport_CN201201.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eibo.com/hellomoto?zw=tech" TargetMode="External"/><Relationship Id="rId5" Type="http://schemas.openxmlformats.org/officeDocument/2006/relationships/hyperlink" Target="http://weibo.com/huaweiweibo?zw=tech" TargetMode="External"/><Relationship Id="rId4" Type="http://schemas.openxmlformats.org/officeDocument/2006/relationships/hyperlink" Target="http://weibo.com/samsungelectronics?zw=tech"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smtClean="0">
                <a:solidFill>
                  <a:schemeClr val="tx1"/>
                </a:solidFill>
                <a:latin typeface="+mn-lt"/>
                <a:ea typeface="+mn-ea"/>
                <a:cs typeface="+mn-cs"/>
              </a:rPr>
              <a:t>我们通过结合</a:t>
            </a:r>
            <a:r>
              <a:rPr lang="en-US" altLang="zh-CN" sz="1200" b="0" i="0" kern="1200" dirty="0" smtClean="0">
                <a:solidFill>
                  <a:schemeClr val="tx1"/>
                </a:solidFill>
                <a:latin typeface="+mn-lt"/>
                <a:ea typeface="+mn-ea"/>
                <a:cs typeface="+mn-cs"/>
              </a:rPr>
              <a:t>eoeAndroid</a:t>
            </a:r>
            <a:r>
              <a:rPr lang="zh-CN" altLang="en-US" sz="1200" b="0" i="0" kern="1200" dirty="0" smtClean="0">
                <a:solidFill>
                  <a:schemeClr val="tx1"/>
                </a:solidFill>
                <a:latin typeface="+mn-lt"/>
                <a:ea typeface="+mn-ea"/>
                <a:cs typeface="+mn-cs"/>
              </a:rPr>
              <a:t>相关数据和行业内合作服务平台的数据，帮助开发者了解行业、了解技术、了解用户、了解安卓盈利，了解手机应用开发的前景，提供应用优化、推广建议，协助开发者提高应用质量</a:t>
            </a:r>
            <a:endParaRPr lang="zh-CN" altLang="en-US" dirty="0"/>
          </a:p>
        </p:txBody>
      </p:sp>
      <p:sp>
        <p:nvSpPr>
          <p:cNvPr id="4" name="灯片编号占位符 3"/>
          <p:cNvSpPr>
            <a:spLocks noGrp="1"/>
          </p:cNvSpPr>
          <p:nvPr>
            <p:ph type="sldNum" sz="quarter" idx="10"/>
          </p:nvPr>
        </p:nvSpPr>
        <p:spPr/>
        <p:txBody>
          <a:bodyPr/>
          <a:lstStyle/>
          <a:p>
            <a:fld id="{00D53927-23E3-4C85-9D96-D8A7E3879876}"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smtClean="0">
                <a:solidFill>
                  <a:schemeClr val="tx1"/>
                </a:solidFill>
                <a:latin typeface="+mn-lt"/>
                <a:ea typeface="+mn-ea"/>
                <a:cs typeface="+mn-cs"/>
              </a:rPr>
              <a:t>　　移动终端设备版本非常多，仅苹果公司</a:t>
            </a:r>
            <a:r>
              <a:rPr lang="en-US" altLang="zh-CN" sz="1200" b="0" i="0" kern="1200" dirty="0" smtClean="0">
                <a:solidFill>
                  <a:schemeClr val="tx1"/>
                </a:solidFill>
                <a:latin typeface="+mn-lt"/>
                <a:ea typeface="+mn-ea"/>
                <a:cs typeface="+mn-cs"/>
              </a:rPr>
              <a:t>IOS</a:t>
            </a:r>
            <a:r>
              <a:rPr lang="zh-CN" altLang="en-US" sz="1200" b="0" i="0" kern="1200" dirty="0" smtClean="0">
                <a:solidFill>
                  <a:schemeClr val="tx1"/>
                </a:solidFill>
                <a:latin typeface="+mn-lt"/>
                <a:ea typeface="+mn-ea"/>
                <a:cs typeface="+mn-cs"/>
              </a:rPr>
              <a:t>系统就有</a:t>
            </a:r>
            <a:r>
              <a:rPr lang="en-US" altLang="zh-CN" sz="1200" b="0" i="0" kern="1200" dirty="0" smtClean="0">
                <a:solidFill>
                  <a:schemeClr val="tx1"/>
                </a:solidFill>
                <a:latin typeface="+mn-lt"/>
                <a:ea typeface="+mn-ea"/>
                <a:cs typeface="+mn-cs"/>
              </a:rPr>
              <a:t>13</a:t>
            </a:r>
            <a:r>
              <a:rPr lang="zh-CN" altLang="en-US" sz="1200" b="0" i="0" kern="1200" dirty="0" smtClean="0">
                <a:solidFill>
                  <a:schemeClr val="tx1"/>
                </a:solidFill>
                <a:latin typeface="+mn-lt"/>
                <a:ea typeface="+mn-ea"/>
                <a:cs typeface="+mn-cs"/>
              </a:rPr>
              <a:t>个版本，搭载</a:t>
            </a:r>
            <a:r>
              <a:rPr lang="en-US" altLang="zh-CN" sz="1200" b="0" i="0" kern="1200" dirty="0" smtClean="0">
                <a:solidFill>
                  <a:schemeClr val="tx1"/>
                </a:solidFill>
                <a:latin typeface="+mn-lt"/>
                <a:ea typeface="+mn-ea"/>
                <a:cs typeface="+mn-cs"/>
              </a:rPr>
              <a:t>Android</a:t>
            </a:r>
            <a:r>
              <a:rPr lang="zh-CN" altLang="en-US" sz="1200" b="0" i="0" kern="1200" dirty="0" smtClean="0">
                <a:solidFill>
                  <a:schemeClr val="tx1"/>
                </a:solidFill>
                <a:latin typeface="+mn-lt"/>
                <a:ea typeface="+mn-ea"/>
                <a:cs typeface="+mn-cs"/>
              </a:rPr>
              <a:t>系统的手机则有</a:t>
            </a:r>
            <a:r>
              <a:rPr lang="en-US" altLang="zh-CN" sz="1200" b="0" i="0" kern="1200" dirty="0" smtClean="0">
                <a:solidFill>
                  <a:schemeClr val="tx1"/>
                </a:solidFill>
                <a:latin typeface="+mn-lt"/>
                <a:ea typeface="+mn-ea"/>
                <a:cs typeface="+mn-cs"/>
              </a:rPr>
              <a:t>200</a:t>
            </a:r>
            <a:r>
              <a:rPr lang="zh-CN" altLang="en-US" sz="1200" b="0" i="0" kern="1200" dirty="0" smtClean="0">
                <a:solidFill>
                  <a:schemeClr val="tx1"/>
                </a:solidFill>
                <a:latin typeface="+mn-lt"/>
                <a:ea typeface="+mn-ea"/>
                <a:cs typeface="+mn-cs"/>
              </a:rPr>
              <a:t>多种。对小的应用开发团队来说，这种硬件负担很不合理；对于大公司，要保证产品体验，需要测试的机型就更多，但有些测试它们也几乎不能完成，比如一些</a:t>
            </a:r>
            <a:r>
              <a:rPr lang="en-US" altLang="zh-CN" sz="1200" b="0" i="0" kern="1200" dirty="0" smtClean="0">
                <a:solidFill>
                  <a:schemeClr val="tx1"/>
                </a:solidFill>
                <a:latin typeface="+mn-lt"/>
                <a:ea typeface="+mn-ea"/>
                <a:cs typeface="+mn-cs"/>
              </a:rPr>
              <a:t>LBS</a:t>
            </a:r>
            <a:r>
              <a:rPr lang="zh-CN" altLang="en-US" sz="1200" b="0" i="0" kern="1200" dirty="0" smtClean="0">
                <a:solidFill>
                  <a:schemeClr val="tx1"/>
                </a:solidFill>
                <a:latin typeface="+mn-lt"/>
                <a:ea typeface="+mn-ea"/>
                <a:cs typeface="+mn-cs"/>
              </a:rPr>
              <a:t>应用，要调用地理位置信息，就需要在不同的地区进行测试。</a:t>
            </a:r>
            <a:endParaRPr lang="en-US" altLang="zh-CN" sz="1200" b="0" i="0" kern="1200" dirty="0" smtClean="0">
              <a:solidFill>
                <a:schemeClr val="tx1"/>
              </a:solidFill>
              <a:latin typeface="+mn-lt"/>
              <a:ea typeface="+mn-ea"/>
              <a:cs typeface="+mn-cs"/>
            </a:endParaRPr>
          </a:p>
          <a:p>
            <a:endParaRPr lang="en-US" altLang="zh-CN"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　　新浪科技讯 </a:t>
            </a:r>
            <a:r>
              <a:rPr lang="en-US" altLang="zh-CN" sz="1200" b="0" i="0" kern="1200" dirty="0" smtClean="0">
                <a:solidFill>
                  <a:schemeClr val="tx1"/>
                </a:solidFill>
                <a:latin typeface="+mn-lt"/>
                <a:ea typeface="+mn-ea"/>
                <a:cs typeface="+mn-cs"/>
              </a:rPr>
              <a:t>5</a:t>
            </a:r>
            <a:r>
              <a:rPr lang="zh-CN" altLang="en-US" sz="1200" b="0" i="0" kern="1200" dirty="0" smtClean="0">
                <a:solidFill>
                  <a:schemeClr val="tx1"/>
                </a:solidFill>
                <a:latin typeface="+mn-lt"/>
                <a:ea typeface="+mn-ea"/>
                <a:cs typeface="+mn-cs"/>
              </a:rPr>
              <a:t>月</a:t>
            </a:r>
            <a:r>
              <a:rPr lang="en-US" altLang="zh-CN" sz="1200" b="0" i="0" kern="1200" dirty="0" smtClean="0">
                <a:solidFill>
                  <a:schemeClr val="tx1"/>
                </a:solidFill>
                <a:latin typeface="+mn-lt"/>
                <a:ea typeface="+mn-ea"/>
                <a:cs typeface="+mn-cs"/>
              </a:rPr>
              <a:t>17</a:t>
            </a:r>
            <a:r>
              <a:rPr lang="zh-CN" altLang="en-US" sz="1200" b="0" i="0" kern="1200" dirty="0" smtClean="0">
                <a:solidFill>
                  <a:schemeClr val="tx1"/>
                </a:solidFill>
                <a:latin typeface="+mn-lt"/>
                <a:ea typeface="+mn-ea"/>
                <a:cs typeface="+mn-cs"/>
              </a:rPr>
              <a:t>日上午消息，应用真机测试平台</a:t>
            </a:r>
            <a:r>
              <a:rPr lang="en-US" altLang="zh-CN" sz="1200" b="0" i="0" kern="1200" dirty="0" err="1" smtClean="0">
                <a:solidFill>
                  <a:schemeClr val="tx1"/>
                </a:solidFill>
                <a:latin typeface="+mn-lt"/>
                <a:ea typeface="+mn-ea"/>
                <a:cs typeface="+mn-cs"/>
              </a:rPr>
              <a:t>Testin</a:t>
            </a:r>
            <a:r>
              <a:rPr lang="zh-CN" altLang="en-US" sz="1200" b="0" i="0" kern="1200" dirty="0" smtClean="0">
                <a:solidFill>
                  <a:schemeClr val="tx1"/>
                </a:solidFill>
                <a:latin typeface="+mn-lt"/>
                <a:ea typeface="+mn-ea"/>
                <a:cs typeface="+mn-cs"/>
              </a:rPr>
              <a:t>发布的报告显示，在国内安卓应用市场，动作竞技游戏兼容性为</a:t>
            </a:r>
            <a:r>
              <a:rPr lang="en-US" altLang="zh-CN" sz="1200" b="0" i="0" kern="1200" dirty="0" smtClean="0">
                <a:solidFill>
                  <a:schemeClr val="tx1"/>
                </a:solidFill>
                <a:latin typeface="+mn-lt"/>
                <a:ea typeface="+mn-ea"/>
                <a:cs typeface="+mn-cs"/>
              </a:rPr>
              <a:t>80.21%</a:t>
            </a:r>
            <a:r>
              <a:rPr lang="zh-CN" altLang="en-US" sz="1200" b="0" i="0" kern="1200" dirty="0" smtClean="0">
                <a:solidFill>
                  <a:schemeClr val="tx1"/>
                </a:solidFill>
                <a:latin typeface="+mn-lt"/>
                <a:ea typeface="+mn-ea"/>
                <a:cs typeface="+mn-cs"/>
              </a:rPr>
              <a:t>，位列各类应用之首。而网购支付类应用兼容性仅为</a:t>
            </a:r>
            <a:r>
              <a:rPr lang="en-US" altLang="zh-CN" sz="1200" b="0" i="0" kern="1200" dirty="0" smtClean="0">
                <a:solidFill>
                  <a:schemeClr val="tx1"/>
                </a:solidFill>
                <a:latin typeface="+mn-lt"/>
                <a:ea typeface="+mn-ea"/>
                <a:cs typeface="+mn-cs"/>
              </a:rPr>
              <a:t>67%</a:t>
            </a:r>
            <a:r>
              <a:rPr lang="zh-CN" altLang="en-US" sz="1200" b="0" i="0" kern="1200" dirty="0" smtClean="0">
                <a:solidFill>
                  <a:schemeClr val="tx1"/>
                </a:solidFill>
                <a:latin typeface="+mn-lt"/>
                <a:ea typeface="+mn-ea"/>
                <a:cs typeface="+mn-cs"/>
              </a:rPr>
              <a:t>。</a:t>
            </a:r>
            <a:br>
              <a:rPr lang="zh-CN" altLang="en-US" sz="1200" b="0" i="0" kern="1200" dirty="0" smtClean="0">
                <a:solidFill>
                  <a:schemeClr val="tx1"/>
                </a:solidFill>
                <a:latin typeface="+mn-lt"/>
                <a:ea typeface="+mn-ea"/>
                <a:cs typeface="+mn-cs"/>
              </a:rPr>
            </a:br>
            <a:r>
              <a:rPr lang="zh-CN" altLang="en-US" sz="1200" b="0" i="0" kern="1200" dirty="0" smtClean="0">
                <a:solidFill>
                  <a:schemeClr val="tx1"/>
                </a:solidFill>
                <a:latin typeface="+mn-lt"/>
                <a:ea typeface="+mn-ea"/>
                <a:cs typeface="+mn-cs"/>
              </a:rPr>
              <a:t>　　</a:t>
            </a:r>
            <a:r>
              <a:rPr lang="en-US" altLang="zh-CN" sz="1200" b="0" i="0" kern="1200" dirty="0" err="1" smtClean="0">
                <a:solidFill>
                  <a:schemeClr val="tx1"/>
                </a:solidFill>
                <a:latin typeface="+mn-lt"/>
                <a:ea typeface="+mn-ea"/>
                <a:cs typeface="+mn-cs"/>
              </a:rPr>
              <a:t>Testin</a:t>
            </a:r>
            <a:r>
              <a:rPr lang="zh-CN" altLang="en-US" sz="1200" b="0" i="0" kern="1200" dirty="0" smtClean="0">
                <a:solidFill>
                  <a:schemeClr val="tx1"/>
                </a:solidFill>
                <a:latin typeface="+mn-lt"/>
                <a:ea typeface="+mn-ea"/>
                <a:cs typeface="+mn-cs"/>
              </a:rPr>
              <a:t>发布的</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中国市场</a:t>
            </a:r>
            <a:r>
              <a:rPr lang="en-US" altLang="zh-CN" sz="1200" b="0" i="0" kern="1200" dirty="0" smtClean="0">
                <a:solidFill>
                  <a:schemeClr val="tx1"/>
                </a:solidFill>
                <a:latin typeface="+mn-lt"/>
                <a:ea typeface="+mn-ea"/>
                <a:cs typeface="+mn-cs"/>
              </a:rPr>
              <a:t>Android</a:t>
            </a:r>
            <a:r>
              <a:rPr lang="zh-CN" altLang="en-US" sz="1200" b="0" i="0" kern="1200" dirty="0" smtClean="0">
                <a:solidFill>
                  <a:schemeClr val="tx1"/>
                </a:solidFill>
                <a:latin typeface="+mn-lt"/>
                <a:ea typeface="+mn-ea"/>
                <a:cs typeface="+mn-cs"/>
              </a:rPr>
              <a:t>终端</a:t>
            </a:r>
            <a:r>
              <a:rPr lang="en-US" altLang="zh-CN" sz="1200" b="0" i="0" kern="1200" dirty="0" smtClean="0">
                <a:solidFill>
                  <a:schemeClr val="tx1"/>
                </a:solidFill>
                <a:latin typeface="+mn-lt"/>
                <a:ea typeface="+mn-ea"/>
                <a:cs typeface="+mn-cs"/>
              </a:rPr>
              <a:t>App</a:t>
            </a:r>
            <a:r>
              <a:rPr lang="zh-CN" altLang="en-US" sz="1200" b="0" i="0" kern="1200" dirty="0" smtClean="0">
                <a:solidFill>
                  <a:schemeClr val="tx1"/>
                </a:solidFill>
                <a:latin typeface="+mn-lt"/>
                <a:ea typeface="+mn-ea"/>
                <a:cs typeface="+mn-cs"/>
              </a:rPr>
              <a:t>兼容性质量报告</a:t>
            </a:r>
            <a:r>
              <a:rPr lang="en-US" altLang="zh-CN" sz="1200" b="0" i="0" kern="1200" dirty="0" smtClean="0">
                <a:solidFill>
                  <a:schemeClr val="tx1"/>
                </a:solidFill>
                <a:latin typeface="+mn-lt"/>
                <a:ea typeface="+mn-ea"/>
                <a:cs typeface="+mn-cs"/>
              </a:rPr>
              <a:t>》(</a:t>
            </a:r>
            <a:r>
              <a:rPr lang="zh-CN" altLang="en-US" sz="1200" b="0" i="0" u="sng" kern="1200" dirty="0" smtClean="0">
                <a:solidFill>
                  <a:schemeClr val="tx1"/>
                </a:solidFill>
                <a:latin typeface="+mn-lt"/>
                <a:ea typeface="+mn-ea"/>
                <a:cs typeface="+mn-cs"/>
                <a:hlinkClick r:id="rId3"/>
              </a:rPr>
              <a:t>全文下载</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显示，动作竞技游戏在各类终端上兼容性表现最好，比例为</a:t>
            </a:r>
            <a:r>
              <a:rPr lang="en-US" altLang="zh-CN" sz="1200" b="0" i="0" kern="1200" dirty="0" smtClean="0">
                <a:solidFill>
                  <a:schemeClr val="tx1"/>
                </a:solidFill>
                <a:latin typeface="+mn-lt"/>
                <a:ea typeface="+mn-ea"/>
                <a:cs typeface="+mn-cs"/>
              </a:rPr>
              <a:t>80.21%</a:t>
            </a:r>
            <a:r>
              <a:rPr lang="zh-CN" altLang="en-US" sz="1200" b="0" i="0" kern="1200" dirty="0" smtClean="0">
                <a:solidFill>
                  <a:schemeClr val="tx1"/>
                </a:solidFill>
                <a:latin typeface="+mn-lt"/>
                <a:ea typeface="+mn-ea"/>
                <a:cs typeface="+mn-cs"/>
              </a:rPr>
              <a:t>。网购支付、浏览器和新闻资讯类的兼容性在</a:t>
            </a:r>
            <a:r>
              <a:rPr lang="en-US" altLang="zh-CN" sz="1200" b="0" i="0" kern="1200" dirty="0" smtClean="0">
                <a:solidFill>
                  <a:schemeClr val="tx1"/>
                </a:solidFill>
                <a:latin typeface="+mn-lt"/>
                <a:ea typeface="+mn-ea"/>
                <a:cs typeface="+mn-cs"/>
              </a:rPr>
              <a:t>65%</a:t>
            </a:r>
            <a:r>
              <a:rPr lang="zh-CN" altLang="en-US" sz="1200" b="0" i="0" kern="1200" dirty="0" smtClean="0">
                <a:solidFill>
                  <a:schemeClr val="tx1"/>
                </a:solidFill>
                <a:latin typeface="+mn-lt"/>
                <a:ea typeface="+mn-ea"/>
                <a:cs typeface="+mn-cs"/>
              </a:rPr>
              <a:t>左右，在</a:t>
            </a:r>
            <a:r>
              <a:rPr lang="en-US" altLang="zh-CN" sz="1200" b="0" i="0" kern="1200" dirty="0" smtClean="0">
                <a:solidFill>
                  <a:schemeClr val="tx1"/>
                </a:solidFill>
                <a:latin typeface="+mn-lt"/>
                <a:ea typeface="+mn-ea"/>
                <a:cs typeface="+mn-cs"/>
              </a:rPr>
              <a:t>20</a:t>
            </a:r>
            <a:r>
              <a:rPr lang="zh-CN" altLang="en-US" sz="1200" b="0" i="0" kern="1200" dirty="0" smtClean="0">
                <a:solidFill>
                  <a:schemeClr val="tx1"/>
                </a:solidFill>
                <a:latin typeface="+mn-lt"/>
                <a:ea typeface="+mn-ea"/>
                <a:cs typeface="+mn-cs"/>
              </a:rPr>
              <a:t>多类应用中排名在前十上下。输入法的兼容性仅为</a:t>
            </a:r>
            <a:r>
              <a:rPr lang="en-US" altLang="zh-CN" sz="1200" b="0" i="0" kern="1200" dirty="0" smtClean="0">
                <a:solidFill>
                  <a:schemeClr val="tx1"/>
                </a:solidFill>
                <a:latin typeface="+mn-lt"/>
                <a:ea typeface="+mn-ea"/>
                <a:cs typeface="+mn-cs"/>
              </a:rPr>
              <a:t>61.28%</a:t>
            </a:r>
            <a:r>
              <a:rPr lang="zh-CN" altLang="en-US" sz="1200" b="0" i="0" kern="1200" dirty="0" smtClean="0">
                <a:solidFill>
                  <a:schemeClr val="tx1"/>
                </a:solidFill>
                <a:latin typeface="+mn-lt"/>
                <a:ea typeface="+mn-ea"/>
                <a:cs typeface="+mn-cs"/>
              </a:rPr>
              <a:t>。</a:t>
            </a:r>
            <a:br>
              <a:rPr lang="zh-CN" altLang="en-US" sz="1200" b="0" i="0" kern="1200" dirty="0" smtClean="0">
                <a:solidFill>
                  <a:schemeClr val="tx1"/>
                </a:solidFill>
                <a:latin typeface="+mn-lt"/>
                <a:ea typeface="+mn-ea"/>
                <a:cs typeface="+mn-cs"/>
              </a:rPr>
            </a:br>
            <a:r>
              <a:rPr lang="zh-CN" altLang="en-US" sz="1200" b="0" i="0" kern="1200" dirty="0" smtClean="0">
                <a:solidFill>
                  <a:schemeClr val="tx1"/>
                </a:solidFill>
                <a:latin typeface="+mn-lt"/>
                <a:ea typeface="+mn-ea"/>
                <a:cs typeface="+mn-cs"/>
              </a:rPr>
              <a:t>　　</a:t>
            </a:r>
            <a:r>
              <a:rPr lang="en-US" altLang="zh-CN" sz="1200" b="0" i="0" kern="1200" dirty="0" err="1" smtClean="0">
                <a:solidFill>
                  <a:schemeClr val="tx1"/>
                </a:solidFill>
                <a:latin typeface="+mn-lt"/>
                <a:ea typeface="+mn-ea"/>
                <a:cs typeface="+mn-cs"/>
              </a:rPr>
              <a:t>Testin</a:t>
            </a:r>
            <a:r>
              <a:rPr lang="zh-CN" altLang="en-US" sz="1200" b="0" i="0" kern="1200" dirty="0" smtClean="0">
                <a:solidFill>
                  <a:schemeClr val="tx1"/>
                </a:solidFill>
                <a:latin typeface="+mn-lt"/>
                <a:ea typeface="+mn-ea"/>
                <a:cs typeface="+mn-cs"/>
              </a:rPr>
              <a:t>认为，安卓系统碎片化导致各类应用的兼容性整体偏低。安卓应用不能正常安装、强制退出等影响用户体验的问题越来越多。应用与移动设备的兼容性问题导致用户投诉的比例高达</a:t>
            </a:r>
            <a:r>
              <a:rPr lang="en-US" altLang="zh-CN" sz="1200" b="0" i="0" kern="1200" dirty="0" smtClean="0">
                <a:solidFill>
                  <a:schemeClr val="tx1"/>
                </a:solidFill>
                <a:latin typeface="+mn-lt"/>
                <a:ea typeface="+mn-ea"/>
                <a:cs typeface="+mn-cs"/>
              </a:rPr>
              <a:t>30%</a:t>
            </a:r>
            <a:r>
              <a:rPr lang="zh-CN" altLang="en-US" sz="1200" b="0" i="0" kern="1200" dirty="0" smtClean="0">
                <a:solidFill>
                  <a:schemeClr val="tx1"/>
                </a:solidFill>
                <a:latin typeface="+mn-lt"/>
                <a:ea typeface="+mn-ea"/>
                <a:cs typeface="+mn-cs"/>
              </a:rPr>
              <a:t>，全球因此造成的返修等损失一年超过</a:t>
            </a:r>
            <a:r>
              <a:rPr lang="en-US" altLang="zh-CN" sz="1200" b="0" i="0" kern="1200" dirty="0" smtClean="0">
                <a:solidFill>
                  <a:schemeClr val="tx1"/>
                </a:solidFill>
                <a:latin typeface="+mn-lt"/>
                <a:ea typeface="+mn-ea"/>
                <a:cs typeface="+mn-cs"/>
              </a:rPr>
              <a:t>20</a:t>
            </a:r>
            <a:r>
              <a:rPr lang="zh-CN" altLang="en-US" sz="1200" b="0" i="0" kern="1200" dirty="0" smtClean="0">
                <a:solidFill>
                  <a:schemeClr val="tx1"/>
                </a:solidFill>
                <a:latin typeface="+mn-lt"/>
                <a:ea typeface="+mn-ea"/>
                <a:cs typeface="+mn-cs"/>
              </a:rPr>
              <a:t>亿美元。</a:t>
            </a:r>
            <a:br>
              <a:rPr lang="zh-CN" altLang="en-US" sz="1200" b="0" i="0" kern="1200" dirty="0" smtClean="0">
                <a:solidFill>
                  <a:schemeClr val="tx1"/>
                </a:solidFill>
                <a:latin typeface="+mn-lt"/>
                <a:ea typeface="+mn-ea"/>
                <a:cs typeface="+mn-cs"/>
              </a:rPr>
            </a:br>
            <a:r>
              <a:rPr lang="zh-CN" altLang="en-US" sz="1200" b="0" i="0" kern="1200" dirty="0" smtClean="0">
                <a:solidFill>
                  <a:schemeClr val="tx1"/>
                </a:solidFill>
                <a:latin typeface="+mn-lt"/>
                <a:ea typeface="+mn-ea"/>
                <a:cs typeface="+mn-cs"/>
              </a:rPr>
              <a:t>　　此外，报告显示小米手机的输入法和浏览器应用兼容性上在各品牌中位列第一，兼容率分别为</a:t>
            </a:r>
            <a:r>
              <a:rPr lang="en-US" altLang="zh-CN" sz="1200" b="0" i="0" kern="1200" dirty="0" smtClean="0">
                <a:solidFill>
                  <a:schemeClr val="tx1"/>
                </a:solidFill>
                <a:latin typeface="+mn-lt"/>
                <a:ea typeface="+mn-ea"/>
                <a:cs typeface="+mn-cs"/>
              </a:rPr>
              <a:t>98.2%</a:t>
            </a:r>
            <a:r>
              <a:rPr lang="zh-CN" altLang="en-US" sz="1200" b="0" i="0" kern="1200" dirty="0" smtClean="0">
                <a:solidFill>
                  <a:schemeClr val="tx1"/>
                </a:solidFill>
                <a:latin typeface="+mn-lt"/>
                <a:ea typeface="+mn-ea"/>
                <a:cs typeface="+mn-cs"/>
              </a:rPr>
              <a:t>和</a:t>
            </a:r>
            <a:r>
              <a:rPr lang="en-US" altLang="zh-CN" sz="1200" b="0" i="0" kern="1200" dirty="0" smtClean="0">
                <a:solidFill>
                  <a:schemeClr val="tx1"/>
                </a:solidFill>
                <a:latin typeface="+mn-lt"/>
                <a:ea typeface="+mn-ea"/>
                <a:cs typeface="+mn-cs"/>
              </a:rPr>
              <a:t>95.9%</a:t>
            </a:r>
            <a:r>
              <a:rPr lang="zh-CN" altLang="en-US" sz="1200" b="0" i="0" kern="1200" dirty="0" smtClean="0">
                <a:solidFill>
                  <a:schemeClr val="tx1"/>
                </a:solidFill>
                <a:latin typeface="+mn-lt"/>
                <a:ea typeface="+mn-ea"/>
                <a:cs typeface="+mn-cs"/>
              </a:rPr>
              <a:t>。但在具体机型中，索爱、联想和酷派等的特定几款机型兼容性仍旧高于小米。</a:t>
            </a:r>
            <a:br>
              <a:rPr lang="zh-CN" altLang="en-US" sz="1200" b="0" i="0" kern="1200" dirty="0" smtClean="0">
                <a:solidFill>
                  <a:schemeClr val="tx1"/>
                </a:solidFill>
                <a:latin typeface="+mn-lt"/>
                <a:ea typeface="+mn-ea"/>
                <a:cs typeface="+mn-cs"/>
              </a:rPr>
            </a:br>
            <a:r>
              <a:rPr lang="zh-CN" altLang="en-US" sz="1200" b="0" i="0" kern="1200" dirty="0" smtClean="0">
                <a:solidFill>
                  <a:schemeClr val="tx1"/>
                </a:solidFill>
                <a:latin typeface="+mn-lt"/>
                <a:ea typeface="+mn-ea"/>
                <a:cs typeface="+mn-cs"/>
              </a:rPr>
              <a:t>　　此份报告主要选取了三星</a:t>
            </a:r>
            <a:r>
              <a:rPr lang="en-US" altLang="zh-CN" sz="1200" b="0" i="0" u="sng" kern="1200" dirty="0" smtClean="0">
                <a:solidFill>
                  <a:schemeClr val="tx1"/>
                </a:solidFill>
                <a:latin typeface="+mn-lt"/>
                <a:ea typeface="+mn-ea"/>
                <a:cs typeface="+mn-cs"/>
                <a:hlinkClick r:id="rId4"/>
              </a:rPr>
              <a:t>(</a:t>
            </a:r>
            <a:r>
              <a:rPr lang="zh-CN" altLang="en-US" sz="1200" b="0" i="0" u="sng" kern="1200" dirty="0" smtClean="0">
                <a:solidFill>
                  <a:schemeClr val="tx1"/>
                </a:solidFill>
                <a:latin typeface="+mn-lt"/>
                <a:ea typeface="+mn-ea"/>
                <a:cs typeface="+mn-cs"/>
                <a:hlinkClick r:id="rId4"/>
              </a:rPr>
              <a:t>微博</a:t>
            </a:r>
            <a:r>
              <a:rPr lang="en-US" altLang="zh-CN" sz="1200" b="0" i="0" u="sng" kern="1200" dirty="0" smtClean="0">
                <a:solidFill>
                  <a:schemeClr val="tx1"/>
                </a:solidFill>
                <a:latin typeface="+mn-lt"/>
                <a:ea typeface="+mn-ea"/>
                <a:cs typeface="+mn-cs"/>
                <a:hlinkClick r:id="rId4"/>
              </a:rPr>
              <a:t>)</a:t>
            </a:r>
            <a:r>
              <a:rPr lang="zh-CN" altLang="en-US" sz="1200" b="0" i="0" kern="1200" dirty="0" smtClean="0">
                <a:solidFill>
                  <a:schemeClr val="tx1"/>
                </a:solidFill>
                <a:latin typeface="+mn-lt"/>
                <a:ea typeface="+mn-ea"/>
                <a:cs typeface="+mn-cs"/>
              </a:rPr>
              <a:t>、华为</a:t>
            </a:r>
            <a:r>
              <a:rPr lang="en-US" altLang="zh-CN" sz="1200" b="0" i="0" u="sng" kern="1200" dirty="0" smtClean="0">
                <a:solidFill>
                  <a:schemeClr val="tx1"/>
                </a:solidFill>
                <a:latin typeface="+mn-lt"/>
                <a:ea typeface="+mn-ea"/>
                <a:cs typeface="+mn-cs"/>
                <a:hlinkClick r:id="rId5"/>
              </a:rPr>
              <a:t>(</a:t>
            </a:r>
            <a:r>
              <a:rPr lang="zh-CN" altLang="en-US" sz="1200" b="0" i="0" u="sng" kern="1200" dirty="0" smtClean="0">
                <a:solidFill>
                  <a:schemeClr val="tx1"/>
                </a:solidFill>
                <a:latin typeface="+mn-lt"/>
                <a:ea typeface="+mn-ea"/>
                <a:cs typeface="+mn-cs"/>
                <a:hlinkClick r:id="rId5"/>
              </a:rPr>
              <a:t>微博</a:t>
            </a:r>
            <a:r>
              <a:rPr lang="en-US" altLang="zh-CN" sz="1200" b="0" i="0" u="sng" kern="1200" dirty="0" smtClean="0">
                <a:solidFill>
                  <a:schemeClr val="tx1"/>
                </a:solidFill>
                <a:latin typeface="+mn-lt"/>
                <a:ea typeface="+mn-ea"/>
                <a:cs typeface="+mn-cs"/>
                <a:hlinkClick r:id="rId5"/>
              </a:rPr>
              <a:t>)</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HTC</a:t>
            </a:r>
            <a:r>
              <a:rPr lang="zh-CN" altLang="en-US" sz="1200" b="0" i="0" kern="1200" dirty="0" smtClean="0">
                <a:solidFill>
                  <a:schemeClr val="tx1"/>
                </a:solidFill>
                <a:latin typeface="+mn-lt"/>
                <a:ea typeface="+mn-ea"/>
                <a:cs typeface="+mn-cs"/>
              </a:rPr>
              <a:t>和摩托罗拉</a:t>
            </a:r>
            <a:r>
              <a:rPr lang="en-US" altLang="zh-CN" sz="1200" b="0" i="0" u="sng" kern="1200" dirty="0" smtClean="0">
                <a:solidFill>
                  <a:schemeClr val="tx1"/>
                </a:solidFill>
                <a:latin typeface="+mn-lt"/>
                <a:ea typeface="+mn-ea"/>
                <a:cs typeface="+mn-cs"/>
                <a:hlinkClick r:id="rId6"/>
              </a:rPr>
              <a:t>(</a:t>
            </a:r>
            <a:r>
              <a:rPr lang="zh-CN" altLang="en-US" sz="1200" b="0" i="0" u="sng" kern="1200" dirty="0" smtClean="0">
                <a:solidFill>
                  <a:schemeClr val="tx1"/>
                </a:solidFill>
                <a:latin typeface="+mn-lt"/>
                <a:ea typeface="+mn-ea"/>
                <a:cs typeface="+mn-cs"/>
                <a:hlinkClick r:id="rId6"/>
              </a:rPr>
              <a:t>微博</a:t>
            </a:r>
            <a:r>
              <a:rPr lang="en-US" altLang="zh-CN" sz="1200" b="0" i="0" u="sng" kern="1200" dirty="0" smtClean="0">
                <a:solidFill>
                  <a:schemeClr val="tx1"/>
                </a:solidFill>
                <a:latin typeface="+mn-lt"/>
                <a:ea typeface="+mn-ea"/>
                <a:cs typeface="+mn-cs"/>
                <a:hlinkClick r:id="rId6"/>
              </a:rPr>
              <a:t>)</a:t>
            </a:r>
            <a:r>
              <a:rPr lang="zh-CN" altLang="en-US" sz="1200" b="0" i="0" kern="1200" dirty="0" smtClean="0">
                <a:solidFill>
                  <a:schemeClr val="tx1"/>
                </a:solidFill>
                <a:latin typeface="+mn-lt"/>
                <a:ea typeface="+mn-ea"/>
                <a:cs typeface="+mn-cs"/>
              </a:rPr>
              <a:t>等</a:t>
            </a:r>
            <a:r>
              <a:rPr lang="en-US" altLang="zh-CN" sz="1200" b="0" i="0" kern="1200" dirty="0" smtClean="0">
                <a:solidFill>
                  <a:schemeClr val="tx1"/>
                </a:solidFill>
                <a:latin typeface="+mn-lt"/>
                <a:ea typeface="+mn-ea"/>
                <a:cs typeface="+mn-cs"/>
              </a:rPr>
              <a:t>8</a:t>
            </a:r>
            <a:r>
              <a:rPr lang="zh-CN" altLang="en-US" sz="1200" b="0" i="0" kern="1200" dirty="0" smtClean="0">
                <a:solidFill>
                  <a:schemeClr val="tx1"/>
                </a:solidFill>
                <a:latin typeface="+mn-lt"/>
                <a:ea typeface="+mn-ea"/>
                <a:cs typeface="+mn-cs"/>
              </a:rPr>
              <a:t>个常见安卓系统手机品牌，系统版本以</a:t>
            </a:r>
            <a:r>
              <a:rPr lang="en-US" altLang="zh-CN" sz="1200" b="0" i="0" kern="1200" dirty="0" smtClean="0">
                <a:solidFill>
                  <a:schemeClr val="tx1"/>
                </a:solidFill>
                <a:latin typeface="+mn-lt"/>
                <a:ea typeface="+mn-ea"/>
                <a:cs typeface="+mn-cs"/>
              </a:rPr>
              <a:t>Andriod2.1</a:t>
            </a:r>
            <a:r>
              <a:rPr lang="zh-CN" altLang="en-US" sz="1200" b="0" i="0" kern="1200" dirty="0" smtClean="0">
                <a:solidFill>
                  <a:schemeClr val="tx1"/>
                </a:solidFill>
                <a:latin typeface="+mn-lt"/>
                <a:ea typeface="+mn-ea"/>
                <a:cs typeface="+mn-cs"/>
              </a:rPr>
              <a:t>至</a:t>
            </a:r>
            <a:r>
              <a:rPr lang="en-US" altLang="zh-CN" sz="1200" b="0" i="0" kern="1200" dirty="0" smtClean="0">
                <a:solidFill>
                  <a:schemeClr val="tx1"/>
                </a:solidFill>
                <a:latin typeface="+mn-lt"/>
                <a:ea typeface="+mn-ea"/>
                <a:cs typeface="+mn-cs"/>
              </a:rPr>
              <a:t>Andriod2.3</a:t>
            </a:r>
            <a:r>
              <a:rPr lang="zh-CN" altLang="en-US" sz="1200" b="0" i="0" kern="1200" dirty="0" smtClean="0">
                <a:solidFill>
                  <a:schemeClr val="tx1"/>
                </a:solidFill>
                <a:latin typeface="+mn-lt"/>
                <a:ea typeface="+mn-ea"/>
                <a:cs typeface="+mn-cs"/>
              </a:rPr>
              <a:t>为主。报告数据通过对国内</a:t>
            </a:r>
            <a:r>
              <a:rPr lang="en-US" altLang="zh-CN" sz="1200" b="0" i="0" kern="1200" dirty="0" smtClean="0">
                <a:solidFill>
                  <a:schemeClr val="tx1"/>
                </a:solidFill>
                <a:latin typeface="+mn-lt"/>
                <a:ea typeface="+mn-ea"/>
                <a:cs typeface="+mn-cs"/>
              </a:rPr>
              <a:t>50</a:t>
            </a:r>
            <a:r>
              <a:rPr lang="zh-CN" altLang="en-US" sz="1200" b="0" i="0" kern="1200" dirty="0" smtClean="0">
                <a:solidFill>
                  <a:schemeClr val="tx1"/>
                </a:solidFill>
                <a:latin typeface="+mn-lt"/>
                <a:ea typeface="+mn-ea"/>
                <a:cs typeface="+mn-cs"/>
              </a:rPr>
              <a:t>家主流应用商店排名前</a:t>
            </a:r>
            <a:r>
              <a:rPr lang="en-US" altLang="zh-CN" sz="1200" b="0" i="0" kern="1200" dirty="0" smtClean="0">
                <a:solidFill>
                  <a:schemeClr val="tx1"/>
                </a:solidFill>
                <a:latin typeface="+mn-lt"/>
                <a:ea typeface="+mn-ea"/>
                <a:cs typeface="+mn-cs"/>
              </a:rPr>
              <a:t>100</a:t>
            </a:r>
            <a:r>
              <a:rPr lang="zh-CN" altLang="en-US" sz="1200" b="0" i="0" kern="1200" dirty="0" smtClean="0">
                <a:solidFill>
                  <a:schemeClr val="tx1"/>
                </a:solidFill>
                <a:latin typeface="+mn-lt"/>
                <a:ea typeface="+mn-ea"/>
                <a:cs typeface="+mn-cs"/>
              </a:rPr>
              <a:t>的应用进行真机测试而来，测试指标为启动时间、内存占用和</a:t>
            </a:r>
            <a:r>
              <a:rPr lang="en-US" altLang="zh-CN" sz="1200" b="0" i="0" kern="1200" dirty="0" smtClean="0">
                <a:solidFill>
                  <a:schemeClr val="tx1"/>
                </a:solidFill>
                <a:latin typeface="+mn-lt"/>
                <a:ea typeface="+mn-ea"/>
                <a:cs typeface="+mn-cs"/>
              </a:rPr>
              <a:t>CPU</a:t>
            </a:r>
            <a:r>
              <a:rPr lang="zh-CN" altLang="en-US" sz="1200" b="0" i="0" kern="1200" dirty="0" smtClean="0">
                <a:solidFill>
                  <a:schemeClr val="tx1"/>
                </a:solidFill>
                <a:latin typeface="+mn-lt"/>
                <a:ea typeface="+mn-ea"/>
                <a:cs typeface="+mn-cs"/>
              </a:rPr>
              <a:t>消耗。</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李云</a:t>
            </a:r>
            <a:r>
              <a:rPr lang="en-US" altLang="zh-CN" sz="1200" b="0" i="0" kern="120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14EDE894-C1EC-49F0-850D-8DBA1C2F289D}" type="slidenum">
              <a:rPr lang="zh-CN" altLang="en-US" smtClean="0"/>
              <a:pPr/>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smtClean="0">
                <a:solidFill>
                  <a:schemeClr val="tx1"/>
                </a:solidFill>
                <a:latin typeface="+mn-lt"/>
                <a:ea typeface="+mn-ea"/>
                <a:cs typeface="+mn-cs"/>
              </a:rPr>
              <a:t>数据显示，</a:t>
            </a:r>
            <a:r>
              <a:rPr lang="en-US" altLang="zh-CN" sz="1200" b="0" i="0" kern="1200" dirty="0" smtClean="0">
                <a:solidFill>
                  <a:schemeClr val="tx1"/>
                </a:solidFill>
                <a:latin typeface="+mn-lt"/>
                <a:ea typeface="+mn-ea"/>
                <a:cs typeface="+mn-cs"/>
              </a:rPr>
              <a:t>Android</a:t>
            </a:r>
            <a:r>
              <a:rPr lang="zh-CN" altLang="en-US" sz="1200" b="0" i="0" kern="1200" dirty="0" smtClean="0">
                <a:solidFill>
                  <a:schemeClr val="tx1"/>
                </a:solidFill>
                <a:latin typeface="+mn-lt"/>
                <a:ea typeface="+mn-ea"/>
                <a:cs typeface="+mn-cs"/>
              </a:rPr>
              <a:t>应用在用户群体中普及率越来越高，因为用户应用热点的转移，开发者同样加大了对</a:t>
            </a:r>
            <a:r>
              <a:rPr lang="en-US" altLang="zh-CN" sz="1200" b="0" i="0" kern="1200" dirty="0" smtClean="0">
                <a:solidFill>
                  <a:schemeClr val="tx1"/>
                </a:solidFill>
                <a:latin typeface="+mn-lt"/>
                <a:ea typeface="+mn-ea"/>
                <a:cs typeface="+mn-cs"/>
              </a:rPr>
              <a:t>Android</a:t>
            </a:r>
            <a:r>
              <a:rPr lang="zh-CN" altLang="en-US" sz="1200" b="0" i="0" kern="1200" dirty="0" smtClean="0">
                <a:solidFill>
                  <a:schemeClr val="tx1"/>
                </a:solidFill>
                <a:latin typeface="+mn-lt"/>
                <a:ea typeface="+mn-ea"/>
                <a:cs typeface="+mn-cs"/>
              </a:rPr>
              <a:t>应用开发投入，来自用户和开发者的推动力使得</a:t>
            </a:r>
            <a:r>
              <a:rPr lang="en-US" altLang="zh-CN" sz="1200" b="0" i="0" kern="1200" dirty="0" smtClean="0">
                <a:solidFill>
                  <a:schemeClr val="tx1"/>
                </a:solidFill>
                <a:latin typeface="+mn-lt"/>
                <a:ea typeface="+mn-ea"/>
                <a:cs typeface="+mn-cs"/>
              </a:rPr>
              <a:t>Android</a:t>
            </a:r>
            <a:r>
              <a:rPr lang="zh-CN" altLang="en-US" sz="1200" b="0" i="0" kern="1200" dirty="0" smtClean="0">
                <a:solidFill>
                  <a:schemeClr val="tx1"/>
                </a:solidFill>
                <a:latin typeface="+mn-lt"/>
                <a:ea typeface="+mn-ea"/>
                <a:cs typeface="+mn-cs"/>
              </a:rPr>
              <a:t>应用市场进入爆发期。</a:t>
            </a:r>
            <a:r>
              <a:rPr lang="en-US" altLang="zh-CN" sz="1200" b="0" i="0" kern="1200" dirty="0" smtClean="0">
                <a:solidFill>
                  <a:schemeClr val="tx1"/>
                </a:solidFill>
                <a:latin typeface="+mn-lt"/>
                <a:ea typeface="+mn-ea"/>
                <a:cs typeface="+mn-cs"/>
              </a:rPr>
              <a:t>?</a:t>
            </a:r>
          </a:p>
          <a:p>
            <a:r>
              <a:rPr lang="zh-CN" altLang="en-US" sz="1200" b="0" i="0" kern="1200" dirty="0" smtClean="0">
                <a:solidFill>
                  <a:schemeClr val="tx1"/>
                </a:solidFill>
                <a:latin typeface="+mn-lt"/>
                <a:ea typeface="+mn-ea"/>
                <a:cs typeface="+mn-cs"/>
              </a:rPr>
              <a:t>部分应用市场月下载量接近</a:t>
            </a:r>
            <a:r>
              <a:rPr lang="en-US" altLang="zh-CN" sz="1200" b="0" i="0" kern="1200" dirty="0" smtClean="0">
                <a:solidFill>
                  <a:schemeClr val="tx1"/>
                </a:solidFill>
                <a:latin typeface="+mn-lt"/>
                <a:ea typeface="+mn-ea"/>
                <a:cs typeface="+mn-cs"/>
              </a:rPr>
              <a:t>4</a:t>
            </a:r>
            <a:r>
              <a:rPr lang="zh-CN" altLang="en-US" sz="1200" b="0" i="0" kern="1200" dirty="0" smtClean="0">
                <a:solidFill>
                  <a:schemeClr val="tx1"/>
                </a:solidFill>
                <a:latin typeface="+mn-lt"/>
                <a:ea typeface="+mn-ea"/>
                <a:cs typeface="+mn-cs"/>
              </a:rPr>
              <a:t>亿次</a:t>
            </a:r>
            <a:endParaRPr lang="en-US" altLang="zh-CN" sz="1200" b="0" i="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00D53927-23E3-4C85-9D96-D8A7E3879876}" type="slidenum">
              <a:rPr lang="zh-CN" altLang="en-US" smtClean="0"/>
              <a:pPr/>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中国用户的</a:t>
            </a:r>
            <a:r>
              <a:rPr lang="en-US" altLang="zh-CN" dirty="0" smtClean="0"/>
              <a:t>Android</a:t>
            </a:r>
            <a:r>
              <a:rPr lang="zh-CN" altLang="en-US" dirty="0" smtClean="0"/>
              <a:t>应用已经脱离基础的手机上网和聊天、微博等手机社交功能，开始渗透到日常工作和生活的方方面面，丰富多彩的应用开始影响到人们的移动生活。</a:t>
            </a:r>
          </a:p>
          <a:p>
            <a:r>
              <a:rPr lang="zh-CN" altLang="en-US" dirty="0" smtClean="0"/>
              <a:t>数据显示开发者集中投入的开发应用类别与真实的用户下载热点应用之间存在不小的差异，这表明国内开发者缺乏对市场和用户的精确判断。</a:t>
            </a:r>
            <a:r>
              <a:rPr lang="en-US" altLang="zh-CN" dirty="0" smtClean="0"/>
              <a:t>?</a:t>
            </a:r>
          </a:p>
        </p:txBody>
      </p:sp>
      <p:sp>
        <p:nvSpPr>
          <p:cNvPr id="4" name="灯片编号占位符 3"/>
          <p:cNvSpPr>
            <a:spLocks noGrp="1"/>
          </p:cNvSpPr>
          <p:nvPr>
            <p:ph type="sldNum" sz="quarter" idx="10"/>
          </p:nvPr>
        </p:nvSpPr>
        <p:spPr/>
        <p:txBody>
          <a:bodyPr/>
          <a:lstStyle/>
          <a:p>
            <a:fld id="{00D53927-23E3-4C85-9D96-D8A7E3879876}" type="slidenum">
              <a:rPr lang="zh-CN" altLang="en-US" smtClean="0"/>
              <a:pPr/>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a:t>
            </a:r>
            <a:r>
              <a:rPr lang="en-US" altLang="zh-CN" dirty="0" err="1" smtClean="0"/>
              <a:t>Adview</a:t>
            </a:r>
            <a:r>
              <a:rPr lang="zh-CN" altLang="en-US" dirty="0" smtClean="0"/>
              <a:t>日展示最高的应用中</a:t>
            </a:r>
            <a:endParaRPr lang="en-US" altLang="zh-CN" dirty="0" smtClean="0"/>
          </a:p>
          <a:p>
            <a:r>
              <a:rPr lang="zh-CN" altLang="en-US" dirty="0" smtClean="0"/>
              <a:t>工具 </a:t>
            </a:r>
            <a:r>
              <a:rPr lang="en-US" altLang="zh-CN" dirty="0" smtClean="0"/>
              <a:t>8 </a:t>
            </a:r>
            <a:r>
              <a:rPr lang="en-US" altLang="zh-CN" sz="1200" b="0" i="0" u="none" strike="noStrike" kern="1200" dirty="0" smtClean="0">
                <a:solidFill>
                  <a:schemeClr val="tx1"/>
                </a:solidFill>
                <a:latin typeface="+mn-lt"/>
                <a:ea typeface="+mn-ea"/>
                <a:cs typeface="+mn-cs"/>
              </a:rPr>
              <a:t>0.70%</a:t>
            </a:r>
            <a:r>
              <a:rPr lang="zh-CN" altLang="en-US" dirty="0" smtClean="0"/>
              <a:t> </a:t>
            </a:r>
            <a:endParaRPr lang="en-US" altLang="zh-CN" dirty="0" smtClean="0"/>
          </a:p>
          <a:p>
            <a:r>
              <a:rPr lang="zh-CN" altLang="en-US" dirty="0" smtClean="0"/>
              <a:t>游戏</a:t>
            </a:r>
            <a:r>
              <a:rPr lang="en-US" altLang="zh-CN" baseline="0" dirty="0" smtClean="0"/>
              <a:t> 6 </a:t>
            </a:r>
            <a:r>
              <a:rPr lang="en-US" altLang="zh-CN" sz="1200" b="0" i="0" u="none" strike="noStrike" kern="1200" dirty="0" smtClean="0">
                <a:solidFill>
                  <a:schemeClr val="tx1"/>
                </a:solidFill>
                <a:latin typeface="+mn-lt"/>
                <a:ea typeface="+mn-ea"/>
                <a:cs typeface="+mn-cs"/>
              </a:rPr>
              <a:t>3.11%</a:t>
            </a:r>
            <a:r>
              <a:rPr lang="zh-CN" altLang="en-US" dirty="0" smtClean="0"/>
              <a:t> </a:t>
            </a:r>
            <a:endParaRPr lang="en-US" altLang="zh-CN" baseline="0" dirty="0" smtClean="0"/>
          </a:p>
          <a:p>
            <a:r>
              <a:rPr lang="zh-CN" altLang="en-US" baseline="0" dirty="0" smtClean="0"/>
              <a:t>阅读 </a:t>
            </a:r>
            <a:r>
              <a:rPr lang="en-US" altLang="zh-CN" baseline="0" dirty="0" smtClean="0"/>
              <a:t>5 </a:t>
            </a:r>
            <a:r>
              <a:rPr lang="en-US" altLang="zh-CN" sz="1200" b="0" i="0" u="none" strike="noStrike" kern="1200" dirty="0" smtClean="0">
                <a:solidFill>
                  <a:schemeClr val="tx1"/>
                </a:solidFill>
                <a:latin typeface="+mn-lt"/>
                <a:ea typeface="+mn-ea"/>
                <a:cs typeface="+mn-cs"/>
              </a:rPr>
              <a:t>1.34%</a:t>
            </a:r>
            <a:endParaRPr lang="zh-CN" altLang="en-US" dirty="0"/>
          </a:p>
        </p:txBody>
      </p:sp>
      <p:sp>
        <p:nvSpPr>
          <p:cNvPr id="4" name="灯片编号占位符 3"/>
          <p:cNvSpPr>
            <a:spLocks noGrp="1"/>
          </p:cNvSpPr>
          <p:nvPr>
            <p:ph type="sldNum" sz="quarter" idx="10"/>
          </p:nvPr>
        </p:nvSpPr>
        <p:spPr/>
        <p:txBody>
          <a:bodyPr/>
          <a:lstStyle/>
          <a:p>
            <a:fld id="{14EDE894-C1EC-49F0-850D-8DBA1C2F289D}" type="slidenum">
              <a:rPr lang="zh-CN" altLang="en-US" smtClean="0"/>
              <a:pPr/>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CPM</a:t>
            </a:r>
            <a:br>
              <a:rPr lang="en-US" altLang="zh-CN" dirty="0" smtClean="0"/>
            </a:br>
            <a:r>
              <a:rPr lang="en-US" altLang="zh-CN" dirty="0" smtClean="0"/>
              <a:t>CPC</a:t>
            </a:r>
            <a:br>
              <a:rPr lang="en-US" altLang="zh-CN" dirty="0" smtClean="0"/>
            </a:br>
            <a:r>
              <a:rPr lang="en-US" altLang="zh-CN" dirty="0" smtClean="0"/>
              <a:t>CPA</a:t>
            </a:r>
            <a:endParaRPr lang="zh-CN" altLang="en-US" dirty="0"/>
          </a:p>
        </p:txBody>
      </p:sp>
      <p:sp>
        <p:nvSpPr>
          <p:cNvPr id="4" name="灯片编号占位符 3"/>
          <p:cNvSpPr>
            <a:spLocks noGrp="1"/>
          </p:cNvSpPr>
          <p:nvPr>
            <p:ph type="sldNum" sz="quarter" idx="10"/>
          </p:nvPr>
        </p:nvSpPr>
        <p:spPr/>
        <p:txBody>
          <a:bodyPr/>
          <a:lstStyle/>
          <a:p>
            <a:fld id="{14EDE894-C1EC-49F0-850D-8DBA1C2F289D}"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Testin</a:t>
            </a:r>
            <a:r>
              <a:rPr lang="en-US" altLang="zh-CN" dirty="0" smtClean="0"/>
              <a:t>《</a:t>
            </a:r>
            <a:r>
              <a:rPr lang="zh-CN" altLang="en-US" dirty="0" smtClean="0"/>
              <a:t>中国市场</a:t>
            </a:r>
            <a:r>
              <a:rPr lang="en-US" altLang="zh-CN" dirty="0" smtClean="0"/>
              <a:t>Android</a:t>
            </a:r>
            <a:r>
              <a:rPr lang="zh-CN" altLang="en-US" dirty="0" smtClean="0"/>
              <a:t>终端</a:t>
            </a:r>
            <a:r>
              <a:rPr lang="en-US" altLang="zh-CN" dirty="0" smtClean="0"/>
              <a:t>App</a:t>
            </a:r>
            <a:r>
              <a:rPr lang="zh-CN" altLang="en-US" dirty="0" smtClean="0"/>
              <a:t>兼容性质量报告</a:t>
            </a:r>
            <a:r>
              <a:rPr lang="en-US" altLang="zh-CN" dirty="0" smtClean="0"/>
              <a:t>》http://download.sina.com.cn/2012/PDF/AndroidAppReport_CN201201.pdf</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有米</a:t>
            </a:r>
            <a:r>
              <a:rPr lang="en-US" altLang="zh-CN" dirty="0" smtClean="0"/>
              <a:t>《2012</a:t>
            </a:r>
            <a:r>
              <a:rPr lang="zh-CN" altLang="en-US" dirty="0" smtClean="0"/>
              <a:t>年第一季度移动广告数据报告</a:t>
            </a:r>
            <a:r>
              <a:rPr lang="en-US" altLang="zh-CN" dirty="0" smtClean="0"/>
              <a:t>》http://dev.youmi.net/2012/05/2012q1-mobile-data-report.html</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友盟</a:t>
            </a:r>
            <a:r>
              <a:rPr lang="en-US" altLang="zh-CN" dirty="0" smtClean="0"/>
              <a:t>《2012</a:t>
            </a:r>
            <a:r>
              <a:rPr lang="zh-CN" altLang="en-US" dirty="0" smtClean="0"/>
              <a:t>年</a:t>
            </a:r>
            <a:r>
              <a:rPr lang="en-US" altLang="zh-CN" dirty="0" smtClean="0"/>
              <a:t>Q1</a:t>
            </a:r>
            <a:r>
              <a:rPr lang="zh-CN" altLang="en-US" dirty="0" smtClean="0"/>
              <a:t>移动应用及开发者现状报告</a:t>
            </a:r>
            <a:r>
              <a:rPr lang="en-US" altLang="zh-CN" dirty="0" smtClean="0"/>
              <a:t>》http://blog.umeng.com/index.php/2012/06/2012</a:t>
            </a:r>
            <a:r>
              <a:rPr lang="zh-CN" altLang="en-US" dirty="0" smtClean="0"/>
              <a:t>年第一季度移动互联网应用以及开发者现状报告</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DCCI《2012</a:t>
            </a:r>
            <a:r>
              <a:rPr lang="zh-CN" altLang="en-US" dirty="0" smtClean="0"/>
              <a:t>中国移动应用开发者生存发展报告</a:t>
            </a:r>
            <a:r>
              <a:rPr lang="en-US" altLang="zh-CN" dirty="0" smtClean="0"/>
              <a:t>》http://t.adview.cn/?p=5286</a:t>
            </a:r>
          </a:p>
        </p:txBody>
      </p:sp>
      <p:sp>
        <p:nvSpPr>
          <p:cNvPr id="4" name="灯片编号占位符 3"/>
          <p:cNvSpPr>
            <a:spLocks noGrp="1"/>
          </p:cNvSpPr>
          <p:nvPr>
            <p:ph type="sldNum" sz="quarter" idx="10"/>
          </p:nvPr>
        </p:nvSpPr>
        <p:spPr/>
        <p:txBody>
          <a:bodyPr/>
          <a:lstStyle/>
          <a:p>
            <a:fld id="{00D53927-23E3-4C85-9D96-D8A7E3879876}"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53%</a:t>
            </a:r>
            <a:r>
              <a:rPr lang="zh-CN" altLang="en-US" dirty="0" smtClean="0"/>
              <a:t>的开发者使用三星手机</a:t>
            </a:r>
            <a:endParaRPr lang="en-US" altLang="zh-CN" dirty="0" smtClean="0"/>
          </a:p>
          <a:p>
            <a:r>
              <a:rPr lang="en-US" altLang="zh-CN" dirty="0" smtClean="0"/>
              <a:t>22%</a:t>
            </a:r>
            <a:r>
              <a:rPr lang="zh-CN" altLang="en-US" dirty="0" smtClean="0"/>
              <a:t>的开发者使用</a:t>
            </a:r>
            <a:r>
              <a:rPr lang="en-US" altLang="zh-CN" dirty="0" smtClean="0"/>
              <a:t>HTC</a:t>
            </a:r>
            <a:r>
              <a:rPr lang="zh-CN" altLang="en-US" dirty="0" smtClean="0"/>
              <a:t>手机</a:t>
            </a:r>
            <a:endParaRPr lang="en-US" altLang="zh-CN" dirty="0" smtClean="0"/>
          </a:p>
          <a:p>
            <a:r>
              <a:rPr lang="en-US" altLang="zh-CN" dirty="0" smtClean="0"/>
              <a:t>6%</a:t>
            </a:r>
            <a:r>
              <a:rPr lang="zh-CN" altLang="en-US" dirty="0" smtClean="0"/>
              <a:t>的开发者使用</a:t>
            </a:r>
            <a:r>
              <a:rPr lang="en-US" altLang="zh-CN" dirty="0" err="1" smtClean="0"/>
              <a:t>Iphone</a:t>
            </a:r>
            <a:r>
              <a:rPr lang="zh-CN" altLang="en-US" dirty="0" smtClean="0"/>
              <a:t>手机</a:t>
            </a:r>
            <a:endParaRPr lang="en-US" altLang="zh-CN" dirty="0" smtClean="0"/>
          </a:p>
          <a:p>
            <a:r>
              <a:rPr lang="zh-CN" altLang="en-US" dirty="0" smtClean="0"/>
              <a:t>特点：</a:t>
            </a:r>
            <a:r>
              <a:rPr lang="en-US" altLang="zh-CN" dirty="0" smtClean="0"/>
              <a:t>Android</a:t>
            </a:r>
            <a:r>
              <a:rPr lang="zh-CN" altLang="en-US" dirty="0" smtClean="0"/>
              <a:t>开发者普遍都有自己的安卓手机，还有</a:t>
            </a:r>
            <a:r>
              <a:rPr lang="en-US" altLang="zh-CN" dirty="0" smtClean="0"/>
              <a:t>31%</a:t>
            </a:r>
            <a:r>
              <a:rPr lang="zh-CN" altLang="en-US" dirty="0" smtClean="0"/>
              <a:t>的开发者没有自己的</a:t>
            </a:r>
            <a:r>
              <a:rPr lang="en-US" altLang="zh-CN" dirty="0" err="1" smtClean="0"/>
              <a:t>Iphone</a:t>
            </a:r>
            <a:r>
              <a:rPr lang="zh-CN" altLang="en-US" dirty="0" smtClean="0"/>
              <a:t>手机</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latin typeface="微软雅黑" pitchFamily="34" charset="-122"/>
                <a:ea typeface="微软雅黑" pitchFamily="34" charset="-122"/>
              </a:rPr>
              <a:t>26-32</a:t>
            </a:r>
            <a:r>
              <a:rPr lang="zh-CN" altLang="en-US" baseline="0" dirty="0" smtClean="0">
                <a:latin typeface="微软雅黑" pitchFamily="34" charset="-122"/>
                <a:ea typeface="微软雅黑" pitchFamily="34" charset="-122"/>
              </a:rPr>
              <a:t>岁的开发者占了大半，开发者普遍喜欢听摇滚乐、看动作片、喜剧片</a:t>
            </a:r>
            <a:endParaRPr lang="en-US" altLang="zh-CN" baseline="0" dirty="0" smtClean="0">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14EDE894-C1EC-49F0-850D-8DBA1C2F289D}"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latin typeface="微软雅黑" pitchFamily="34" charset="-122"/>
                <a:ea typeface="微软雅黑" pitchFamily="34" charset="-122"/>
              </a:rPr>
              <a:t>11%</a:t>
            </a:r>
            <a:r>
              <a:rPr lang="zh-CN" altLang="en-US" dirty="0" smtClean="0">
                <a:latin typeface="微软雅黑" pitchFamily="34" charset="-122"/>
                <a:ea typeface="微软雅黑" pitchFamily="34" charset="-122"/>
              </a:rPr>
              <a:t>的开发者是中国人，美国、印度分别以</a:t>
            </a:r>
            <a:r>
              <a:rPr lang="en-US" altLang="zh-CN" dirty="0" smtClean="0">
                <a:latin typeface="微软雅黑" pitchFamily="34" charset="-122"/>
                <a:ea typeface="微软雅黑" pitchFamily="34" charset="-122"/>
              </a:rPr>
              <a:t>19%</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13%</a:t>
            </a:r>
            <a:r>
              <a:rPr lang="zh-CN" altLang="en-US" dirty="0" smtClean="0">
                <a:latin typeface="微软雅黑" pitchFamily="34" charset="-122"/>
                <a:ea typeface="微软雅黑" pitchFamily="34" charset="-122"/>
              </a:rPr>
              <a:t>位列第一、第二位</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30%</a:t>
            </a:r>
            <a:r>
              <a:rPr lang="zh-CN" altLang="en-US" dirty="0" smtClean="0">
                <a:latin typeface="微软雅黑" pitchFamily="34" charset="-122"/>
                <a:ea typeface="微软雅黑" pitchFamily="34" charset="-122"/>
              </a:rPr>
              <a:t>的开发者还没有发布自己的处女作</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37%</a:t>
            </a:r>
            <a:r>
              <a:rPr lang="zh-CN" altLang="en-US" dirty="0" smtClean="0">
                <a:latin typeface="微软雅黑" pitchFamily="34" charset="-122"/>
                <a:ea typeface="微软雅黑" pitchFamily="34" charset="-122"/>
              </a:rPr>
              <a:t>的开发者同时做</a:t>
            </a:r>
            <a:r>
              <a:rPr lang="en-US" altLang="zh-CN" dirty="0" smtClean="0">
                <a:latin typeface="微软雅黑" pitchFamily="34" charset="-122"/>
                <a:ea typeface="微软雅黑" pitchFamily="34" charset="-122"/>
              </a:rPr>
              <a:t>IOS</a:t>
            </a:r>
            <a:r>
              <a:rPr lang="zh-CN" altLang="en-US" dirty="0" smtClean="0">
                <a:latin typeface="微软雅黑" pitchFamily="34" charset="-122"/>
                <a:ea typeface="微软雅黑" pitchFamily="34" charset="-122"/>
              </a:rPr>
              <a:t>和</a:t>
            </a:r>
            <a:r>
              <a:rPr lang="en-US" altLang="zh-CN" dirty="0" smtClean="0">
                <a:latin typeface="微软雅黑" pitchFamily="34" charset="-122"/>
                <a:ea typeface="微软雅黑" pitchFamily="34" charset="-122"/>
              </a:rPr>
              <a:t>Android</a:t>
            </a:r>
            <a:r>
              <a:rPr lang="zh-CN" altLang="en-US" dirty="0" smtClean="0">
                <a:latin typeface="微软雅黑" pitchFamily="34" charset="-122"/>
                <a:ea typeface="微软雅黑" pitchFamily="34" charset="-122"/>
              </a:rPr>
              <a:t>开发</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45%</a:t>
            </a:r>
            <a:r>
              <a:rPr lang="zh-CN" altLang="en-US" dirty="0" smtClean="0">
                <a:latin typeface="微软雅黑" pitchFamily="34" charset="-122"/>
                <a:ea typeface="微软雅黑" pitchFamily="34" charset="-122"/>
              </a:rPr>
              <a:t>的开发者为兼职或者其它职业，</a:t>
            </a:r>
            <a:r>
              <a:rPr lang="en-US" altLang="zh-CN" dirty="0" smtClean="0">
                <a:latin typeface="微软雅黑" pitchFamily="34" charset="-122"/>
                <a:ea typeface="微软雅黑" pitchFamily="34" charset="-122"/>
              </a:rPr>
              <a:t>58%</a:t>
            </a:r>
            <a:r>
              <a:rPr lang="zh-CN" altLang="en-US" dirty="0" smtClean="0">
                <a:latin typeface="微软雅黑" pitchFamily="34" charset="-122"/>
                <a:ea typeface="微软雅黑" pitchFamily="34" charset="-122"/>
              </a:rPr>
              <a:t>的安卓开发者专职做开发</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58%</a:t>
            </a:r>
            <a:r>
              <a:rPr lang="zh-CN" altLang="en-US" dirty="0" smtClean="0">
                <a:latin typeface="微软雅黑" pitchFamily="34" charset="-122"/>
                <a:ea typeface="微软雅黑" pitchFamily="34" charset="-122"/>
              </a:rPr>
              <a:t>的开发者是孤军作战、独立开发者或者团队，</a:t>
            </a:r>
            <a:r>
              <a:rPr lang="en-US" altLang="zh-CN" dirty="0" smtClean="0">
                <a:latin typeface="微软雅黑" pitchFamily="34" charset="-122"/>
                <a:ea typeface="微软雅黑" pitchFamily="34" charset="-122"/>
              </a:rPr>
              <a:t>40%</a:t>
            </a:r>
            <a:r>
              <a:rPr lang="zh-CN" altLang="en-US" dirty="0" smtClean="0">
                <a:latin typeface="微软雅黑" pitchFamily="34" charset="-122"/>
                <a:ea typeface="微软雅黑" pitchFamily="34" charset="-122"/>
              </a:rPr>
              <a:t>是公司开发，</a:t>
            </a:r>
            <a:r>
              <a:rPr lang="en-US" altLang="zh-CN" dirty="0" smtClean="0">
                <a:latin typeface="微软雅黑" pitchFamily="34" charset="-122"/>
                <a:ea typeface="微软雅黑" pitchFamily="34" charset="-122"/>
              </a:rPr>
              <a:t>65%</a:t>
            </a:r>
            <a:r>
              <a:rPr lang="zh-CN" altLang="en-US" dirty="0" smtClean="0">
                <a:latin typeface="微软雅黑" pitchFamily="34" charset="-122"/>
                <a:ea typeface="微软雅黑" pitchFamily="34" charset="-122"/>
              </a:rPr>
              <a:t>的团队</a:t>
            </a:r>
            <a:r>
              <a:rPr lang="en-US" altLang="zh-CN" dirty="0" smtClean="0">
                <a:latin typeface="微软雅黑" pitchFamily="34" charset="-122"/>
                <a:ea typeface="微软雅黑" pitchFamily="34" charset="-122"/>
              </a:rPr>
              <a:t>&lt;5</a:t>
            </a:r>
            <a:r>
              <a:rPr lang="zh-CN" altLang="en-US" dirty="0" smtClean="0">
                <a:latin typeface="微软雅黑" pitchFamily="34" charset="-122"/>
                <a:ea typeface="微软雅黑" pitchFamily="34" charset="-122"/>
              </a:rPr>
              <a:t>人</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61%</a:t>
            </a:r>
            <a:r>
              <a:rPr lang="zh-CN" altLang="en-US" dirty="0" smtClean="0">
                <a:latin typeface="微软雅黑" pitchFamily="34" charset="-122"/>
                <a:ea typeface="微软雅黑" pitchFamily="34" charset="-122"/>
              </a:rPr>
              <a:t>的开发者并不重视应用软件的推广，</a:t>
            </a:r>
            <a:r>
              <a:rPr lang="en-US" altLang="zh-CN" dirty="0" smtClean="0">
                <a:latin typeface="微软雅黑" pitchFamily="34" charset="-122"/>
                <a:ea typeface="微软雅黑" pitchFamily="34" charset="-122"/>
              </a:rPr>
              <a:t>30%</a:t>
            </a:r>
            <a:r>
              <a:rPr lang="zh-CN" altLang="en-US" dirty="0" smtClean="0">
                <a:latin typeface="微软雅黑" pitchFamily="34" charset="-122"/>
                <a:ea typeface="微软雅黑" pitchFamily="34" charset="-122"/>
              </a:rPr>
              <a:t>的开发者只是将应用上传到应用市场</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93%</a:t>
            </a:r>
            <a:r>
              <a:rPr lang="zh-CN" altLang="en-US" dirty="0" smtClean="0">
                <a:latin typeface="微软雅黑" pitchFamily="34" charset="-122"/>
                <a:ea typeface="微软雅黑" pitchFamily="34" charset="-122"/>
              </a:rPr>
              <a:t>的应用为免费</a:t>
            </a:r>
            <a:r>
              <a:rPr lang="zh-CN" altLang="en-US" dirty="0" smtClean="0">
                <a:latin typeface="微软雅黑" pitchFamily="34" charset="-122"/>
                <a:ea typeface="微软雅黑" pitchFamily="34" charset="-122"/>
              </a:rPr>
              <a:t>，通过国内应用市场的数据来看</a:t>
            </a:r>
            <a:r>
              <a:rPr lang="zh-CN" altLang="en-US"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超过</a:t>
            </a:r>
            <a:r>
              <a:rPr lang="en-US" altLang="zh-CN" sz="1200" b="0" i="0" kern="1200" dirty="0" smtClean="0">
                <a:solidFill>
                  <a:schemeClr val="tx1"/>
                </a:solidFill>
                <a:latin typeface="+mn-lt"/>
                <a:ea typeface="+mn-ea"/>
                <a:cs typeface="+mn-cs"/>
              </a:rPr>
              <a:t>95%</a:t>
            </a:r>
            <a:r>
              <a:rPr lang="zh-CN" altLang="en-US" sz="1200" b="0" i="0" kern="1200" dirty="0" smtClean="0">
                <a:solidFill>
                  <a:schemeClr val="tx1"/>
                </a:solidFill>
                <a:latin typeface="+mn-lt"/>
                <a:ea typeface="+mn-ea"/>
                <a:cs typeface="+mn-cs"/>
              </a:rPr>
              <a:t>都是</a:t>
            </a:r>
            <a:r>
              <a:rPr lang="zh-CN" altLang="en-US" sz="1200" b="0" i="0" kern="1200" dirty="0" smtClean="0">
                <a:solidFill>
                  <a:schemeClr val="tx1"/>
                </a:solidFill>
                <a:latin typeface="+mn-lt"/>
                <a:ea typeface="+mn-ea"/>
                <a:cs typeface="+mn-cs"/>
              </a:rPr>
              <a:t>免费应用免费下载，游戏更多也是免费下载道具收费，而不是直接收费</a:t>
            </a:r>
            <a:endParaRPr lang="en-US" altLang="zh-CN" baseline="0" dirty="0" smtClean="0">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14EDE894-C1EC-49F0-850D-8DBA1C2F289D}"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dirty="0" smtClean="0">
                <a:solidFill>
                  <a:schemeClr val="tx1"/>
                </a:solidFill>
                <a:latin typeface="+mn-lt"/>
                <a:ea typeface="+mn-ea"/>
                <a:cs typeface="+mn-cs"/>
              </a:rPr>
              <a:t>1	Beijing</a:t>
            </a:r>
          </a:p>
          <a:p>
            <a:r>
              <a:rPr lang="en-US" altLang="zh-CN" sz="1200" b="0" i="0" u="none" strike="noStrike" kern="1200" dirty="0" smtClean="0">
                <a:solidFill>
                  <a:schemeClr val="tx1"/>
                </a:solidFill>
                <a:latin typeface="+mn-lt"/>
                <a:ea typeface="+mn-ea"/>
                <a:cs typeface="+mn-cs"/>
              </a:rPr>
              <a:t>2	Shenzhen</a:t>
            </a:r>
          </a:p>
          <a:p>
            <a:r>
              <a:rPr lang="en-US" altLang="zh-CN" sz="1200" b="0" i="0" u="none" strike="noStrike" kern="1200" dirty="0" smtClean="0">
                <a:solidFill>
                  <a:schemeClr val="tx1"/>
                </a:solidFill>
                <a:latin typeface="+mn-lt"/>
                <a:ea typeface="+mn-ea"/>
                <a:cs typeface="+mn-cs"/>
              </a:rPr>
              <a:t>3	Shanghai</a:t>
            </a:r>
          </a:p>
          <a:p>
            <a:r>
              <a:rPr lang="en-US" altLang="zh-CN" sz="1200" b="0" i="0" u="none" strike="noStrike" kern="1200" dirty="0" smtClean="0">
                <a:solidFill>
                  <a:schemeClr val="tx1"/>
                </a:solidFill>
                <a:latin typeface="+mn-lt"/>
                <a:ea typeface="+mn-ea"/>
                <a:cs typeface="+mn-cs"/>
              </a:rPr>
              <a:t>4	Guangzhou</a:t>
            </a:r>
          </a:p>
          <a:p>
            <a:r>
              <a:rPr lang="en-US" altLang="zh-CN" sz="1200" b="0" i="0" u="none" strike="noStrike" kern="1200" dirty="0" smtClean="0">
                <a:solidFill>
                  <a:schemeClr val="tx1"/>
                </a:solidFill>
                <a:latin typeface="+mn-lt"/>
                <a:ea typeface="+mn-ea"/>
                <a:cs typeface="+mn-cs"/>
              </a:rPr>
              <a:t>5	Nanjing</a:t>
            </a:r>
          </a:p>
          <a:p>
            <a:r>
              <a:rPr lang="en-US" altLang="zh-CN" sz="1200" b="0" i="0" u="none" strike="noStrike" kern="1200" dirty="0" smtClean="0">
                <a:solidFill>
                  <a:schemeClr val="tx1"/>
                </a:solidFill>
                <a:latin typeface="+mn-lt"/>
                <a:ea typeface="+mn-ea"/>
                <a:cs typeface="+mn-cs"/>
              </a:rPr>
              <a:t>6	Chengdu</a:t>
            </a:r>
          </a:p>
          <a:p>
            <a:r>
              <a:rPr lang="en-US" altLang="zh-CN" sz="1200" b="0" i="0" u="none" strike="noStrike" kern="1200" dirty="0" smtClean="0">
                <a:solidFill>
                  <a:schemeClr val="tx1"/>
                </a:solidFill>
                <a:latin typeface="+mn-lt"/>
                <a:ea typeface="+mn-ea"/>
                <a:cs typeface="+mn-cs"/>
              </a:rPr>
              <a:t>7	Hangzhou</a:t>
            </a:r>
          </a:p>
          <a:p>
            <a:r>
              <a:rPr lang="en-US" altLang="zh-CN" sz="1200" b="0" i="0" u="none" strike="noStrike" kern="1200" dirty="0" smtClean="0">
                <a:solidFill>
                  <a:schemeClr val="tx1"/>
                </a:solidFill>
                <a:latin typeface="+mn-lt"/>
                <a:ea typeface="+mn-ea"/>
                <a:cs typeface="+mn-cs"/>
              </a:rPr>
              <a:t>8	Wuhan</a:t>
            </a:r>
          </a:p>
          <a:p>
            <a:r>
              <a:rPr lang="en-US" altLang="zh-CN" sz="1200" b="0" i="0" u="none" strike="noStrike" kern="1200" dirty="0" smtClean="0">
                <a:solidFill>
                  <a:schemeClr val="tx1"/>
                </a:solidFill>
                <a:latin typeface="+mn-lt"/>
                <a:ea typeface="+mn-ea"/>
                <a:cs typeface="+mn-cs"/>
              </a:rPr>
              <a:t>9	Xi'an</a:t>
            </a:r>
          </a:p>
          <a:p>
            <a:r>
              <a:rPr lang="en-US" altLang="zh-CN" sz="1200" b="0" i="0" u="none" strike="noStrike" kern="1200" dirty="0" smtClean="0">
                <a:solidFill>
                  <a:schemeClr val="tx1"/>
                </a:solidFill>
                <a:latin typeface="+mn-lt"/>
                <a:ea typeface="+mn-ea"/>
                <a:cs typeface="+mn-cs"/>
              </a:rPr>
              <a:t>10	Suzhou</a:t>
            </a:r>
          </a:p>
          <a:p>
            <a:r>
              <a:rPr lang="en-US" altLang="zh-CN" sz="1200" b="0" i="0" u="none" strike="noStrike" kern="1200" dirty="0" smtClean="0">
                <a:solidFill>
                  <a:schemeClr val="tx1"/>
                </a:solidFill>
                <a:latin typeface="+mn-lt"/>
                <a:ea typeface="+mn-ea"/>
                <a:cs typeface="+mn-cs"/>
              </a:rPr>
              <a:t>11	Xiamen</a:t>
            </a:r>
          </a:p>
          <a:p>
            <a:r>
              <a:rPr lang="en-US" altLang="zh-CN" sz="1200" b="0" i="0" u="none" strike="noStrike" kern="1200" dirty="0" smtClean="0">
                <a:solidFill>
                  <a:schemeClr val="tx1"/>
                </a:solidFill>
                <a:latin typeface="+mn-lt"/>
                <a:ea typeface="+mn-ea"/>
                <a:cs typeface="+mn-cs"/>
              </a:rPr>
              <a:t>12	Fuzhou</a:t>
            </a:r>
          </a:p>
          <a:p>
            <a:r>
              <a:rPr lang="en-US" altLang="zh-CN" sz="1200" b="0" i="0" u="none" strike="noStrike" kern="1200" dirty="0" smtClean="0">
                <a:solidFill>
                  <a:schemeClr val="tx1"/>
                </a:solidFill>
                <a:latin typeface="+mn-lt"/>
                <a:ea typeface="+mn-ea"/>
                <a:cs typeface="+mn-cs"/>
              </a:rPr>
              <a:t>13	Chongqing</a:t>
            </a:r>
          </a:p>
          <a:p>
            <a:r>
              <a:rPr lang="en-US" altLang="zh-CN" sz="1200" b="0" i="0" u="none" strike="noStrike" kern="1200" dirty="0" smtClean="0">
                <a:solidFill>
                  <a:schemeClr val="tx1"/>
                </a:solidFill>
                <a:latin typeface="+mn-lt"/>
                <a:ea typeface="+mn-ea"/>
                <a:cs typeface="+mn-cs"/>
              </a:rPr>
              <a:t>14	Dalian</a:t>
            </a:r>
          </a:p>
          <a:p>
            <a:r>
              <a:rPr lang="en-US" altLang="zh-CN" sz="1200" b="0" i="0" u="none" strike="noStrike" kern="1200" dirty="0" smtClean="0">
                <a:solidFill>
                  <a:schemeClr val="tx1"/>
                </a:solidFill>
                <a:latin typeface="+mn-lt"/>
                <a:ea typeface="+mn-ea"/>
                <a:cs typeface="+mn-cs"/>
              </a:rPr>
              <a:t>15	Changsha</a:t>
            </a:r>
          </a:p>
          <a:p>
            <a:r>
              <a:rPr lang="en-US" altLang="zh-CN" sz="1200" b="0" i="0" u="none" strike="noStrike" kern="1200" dirty="0" smtClean="0">
                <a:solidFill>
                  <a:schemeClr val="tx1"/>
                </a:solidFill>
                <a:latin typeface="+mn-lt"/>
                <a:ea typeface="+mn-ea"/>
                <a:cs typeface="+mn-cs"/>
              </a:rPr>
              <a:t>16	Zhengzhou</a:t>
            </a:r>
          </a:p>
          <a:p>
            <a:r>
              <a:rPr lang="en-US" altLang="zh-CN" sz="1200" b="0" i="0" u="none" strike="noStrike" kern="1200" dirty="0" smtClean="0">
                <a:solidFill>
                  <a:schemeClr val="tx1"/>
                </a:solidFill>
                <a:latin typeface="+mn-lt"/>
                <a:ea typeface="+mn-ea"/>
                <a:cs typeface="+mn-cs"/>
              </a:rPr>
              <a:t>17	Tianjin</a:t>
            </a:r>
          </a:p>
          <a:p>
            <a:r>
              <a:rPr lang="en-US" altLang="zh-CN" sz="1200" b="0" i="0" u="none" strike="noStrike" kern="1200" dirty="0" smtClean="0">
                <a:solidFill>
                  <a:schemeClr val="tx1"/>
                </a:solidFill>
                <a:latin typeface="+mn-lt"/>
                <a:ea typeface="+mn-ea"/>
                <a:cs typeface="+mn-cs"/>
              </a:rPr>
              <a:t>18	Qingdao</a:t>
            </a:r>
          </a:p>
          <a:p>
            <a:r>
              <a:rPr lang="en-US" altLang="zh-CN" sz="1200" b="0" i="0" u="none" strike="noStrike" kern="1200" dirty="0" smtClean="0">
                <a:solidFill>
                  <a:schemeClr val="tx1"/>
                </a:solidFill>
                <a:latin typeface="+mn-lt"/>
                <a:ea typeface="+mn-ea"/>
                <a:cs typeface="+mn-cs"/>
              </a:rPr>
              <a:t>19	Jinan</a:t>
            </a:r>
          </a:p>
          <a:p>
            <a:r>
              <a:rPr lang="en-US" altLang="zh-CN" sz="1200" b="0" i="0" u="none" strike="noStrike" kern="1200" dirty="0" smtClean="0">
                <a:solidFill>
                  <a:schemeClr val="tx1"/>
                </a:solidFill>
                <a:latin typeface="+mn-lt"/>
                <a:ea typeface="+mn-ea"/>
                <a:cs typeface="+mn-cs"/>
              </a:rPr>
              <a:t>20	</a:t>
            </a:r>
            <a:r>
              <a:rPr lang="en-US" altLang="zh-CN" sz="1200" b="0" i="0" u="none" strike="noStrike" kern="1200" dirty="0" err="1" smtClean="0">
                <a:solidFill>
                  <a:schemeClr val="tx1"/>
                </a:solidFill>
                <a:latin typeface="+mn-lt"/>
                <a:ea typeface="+mn-ea"/>
                <a:cs typeface="+mn-cs"/>
              </a:rPr>
              <a:t>Dongguan</a:t>
            </a:r>
            <a:endParaRPr lang="zh-CN" altLang="en-US" dirty="0"/>
          </a:p>
        </p:txBody>
      </p:sp>
      <p:sp>
        <p:nvSpPr>
          <p:cNvPr id="4" name="灯片编号占位符 3"/>
          <p:cNvSpPr>
            <a:spLocks noGrp="1"/>
          </p:cNvSpPr>
          <p:nvPr>
            <p:ph type="sldNum" sz="quarter" idx="10"/>
          </p:nvPr>
        </p:nvSpPr>
        <p:spPr/>
        <p:txBody>
          <a:bodyPr/>
          <a:lstStyle/>
          <a:p>
            <a:fld id="{00D53927-23E3-4C85-9D96-D8A7E3879876}" type="slidenum">
              <a:rPr lang="zh-CN" altLang="en-US" smtClean="0"/>
              <a:pPr/>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上午看新闻</a:t>
            </a:r>
            <a:endParaRPr lang="en-US" altLang="zh-CN" dirty="0" smtClean="0"/>
          </a:p>
          <a:p>
            <a:r>
              <a:rPr lang="zh-CN" altLang="en-US" dirty="0" smtClean="0"/>
              <a:t>下午看技术类的文章，社区交流</a:t>
            </a:r>
            <a:endParaRPr lang="en-US" altLang="zh-CN" dirty="0" smtClean="0"/>
          </a:p>
          <a:p>
            <a:r>
              <a:rPr lang="zh-CN" altLang="en-US" dirty="0" smtClean="0"/>
              <a:t>晚上看技术类文章</a:t>
            </a:r>
            <a:endParaRPr lang="zh-CN" altLang="en-US" dirty="0"/>
          </a:p>
        </p:txBody>
      </p:sp>
      <p:sp>
        <p:nvSpPr>
          <p:cNvPr id="4" name="灯片编号占位符 3"/>
          <p:cNvSpPr>
            <a:spLocks noGrp="1"/>
          </p:cNvSpPr>
          <p:nvPr>
            <p:ph type="sldNum" sz="quarter" idx="10"/>
          </p:nvPr>
        </p:nvSpPr>
        <p:spPr/>
        <p:txBody>
          <a:bodyPr/>
          <a:lstStyle/>
          <a:p>
            <a:fld id="{14EDE894-C1EC-49F0-850D-8DBA1C2F289D}"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smtClean="0">
                <a:solidFill>
                  <a:schemeClr val="tx1"/>
                </a:solidFill>
                <a:latin typeface="+mn-lt"/>
                <a:ea typeface="+mn-ea"/>
                <a:cs typeface="+mn-cs"/>
              </a:rPr>
              <a:t>目前中国从事手机应用软件开发的个人已经超过</a:t>
            </a:r>
            <a:r>
              <a:rPr lang="en-US" altLang="zh-CN" sz="1200" b="1" i="0" kern="1200" dirty="0" smtClean="0">
                <a:solidFill>
                  <a:schemeClr val="tx1"/>
                </a:solidFill>
                <a:latin typeface="+mn-lt"/>
                <a:ea typeface="+mn-ea"/>
                <a:cs typeface="+mn-cs"/>
              </a:rPr>
              <a:t>10</a:t>
            </a:r>
            <a:r>
              <a:rPr lang="zh-CN" altLang="en-US" sz="1200" b="1" i="0" kern="1200" dirty="0" smtClean="0">
                <a:solidFill>
                  <a:schemeClr val="tx1"/>
                </a:solidFill>
                <a:latin typeface="+mn-lt"/>
                <a:ea typeface="+mn-ea"/>
                <a:cs typeface="+mn-cs"/>
              </a:rPr>
              <a:t>万</a:t>
            </a:r>
            <a:r>
              <a:rPr lang="zh-CN" altLang="en-US" sz="1200" b="0" i="0" kern="1200" dirty="0" smtClean="0">
                <a:solidFill>
                  <a:schemeClr val="tx1"/>
                </a:solidFill>
                <a:latin typeface="+mn-lt"/>
                <a:ea typeface="+mn-ea"/>
                <a:cs typeface="+mn-cs"/>
              </a:rPr>
              <a:t>，每年正以超过</a:t>
            </a:r>
            <a:r>
              <a:rPr lang="en-US" altLang="zh-CN" sz="1200" b="0" i="0" kern="1200" dirty="0" smtClean="0">
                <a:solidFill>
                  <a:schemeClr val="tx1"/>
                </a:solidFill>
                <a:latin typeface="+mn-lt"/>
                <a:ea typeface="+mn-ea"/>
                <a:cs typeface="+mn-cs"/>
              </a:rPr>
              <a:t>35%</a:t>
            </a:r>
            <a:r>
              <a:rPr lang="zh-CN" altLang="en-US" sz="1200" b="0" i="0" kern="1200" dirty="0" smtClean="0">
                <a:solidFill>
                  <a:schemeClr val="tx1"/>
                </a:solidFill>
                <a:latin typeface="+mn-lt"/>
                <a:ea typeface="+mn-ea"/>
                <a:cs typeface="+mn-cs"/>
              </a:rPr>
              <a:t>的速度吸引越来越多的开发者投身其中</a:t>
            </a:r>
            <a:endParaRPr lang="zh-CN" altLang="en-US" dirty="0"/>
          </a:p>
        </p:txBody>
      </p:sp>
      <p:sp>
        <p:nvSpPr>
          <p:cNvPr id="4" name="灯片编号占位符 3"/>
          <p:cNvSpPr>
            <a:spLocks noGrp="1"/>
          </p:cNvSpPr>
          <p:nvPr>
            <p:ph type="sldNum" sz="quarter" idx="10"/>
          </p:nvPr>
        </p:nvSpPr>
        <p:spPr/>
        <p:txBody>
          <a:bodyPr/>
          <a:lstStyle/>
          <a:p>
            <a:fld id="{00D53927-23E3-4C85-9D96-D8A7E3879876}" type="slidenum">
              <a:rPr lang="zh-CN" altLang="en-US" smtClean="0"/>
              <a:pPr/>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4EDE894-C1EC-49F0-850D-8DBA1C2F289D}" type="slidenum">
              <a:rPr lang="zh-CN" altLang="en-US" smtClean="0"/>
              <a:pPr/>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smtClean="0">
                <a:solidFill>
                  <a:schemeClr val="tx1"/>
                </a:solidFill>
                <a:latin typeface="+mn-lt"/>
                <a:ea typeface="+mn-ea"/>
                <a:cs typeface="+mn-cs"/>
              </a:rPr>
              <a:t>目前</a:t>
            </a:r>
            <a:r>
              <a:rPr lang="en-US" altLang="zh-CN" sz="1200" b="0" i="0" kern="1200" dirty="0" smtClean="0">
                <a:solidFill>
                  <a:schemeClr val="tx1"/>
                </a:solidFill>
                <a:latin typeface="+mn-lt"/>
                <a:ea typeface="+mn-ea"/>
                <a:cs typeface="+mn-cs"/>
              </a:rPr>
              <a:t>Android</a:t>
            </a:r>
            <a:r>
              <a:rPr lang="zh-CN" altLang="en-US" sz="1200" b="0" i="0" kern="1200" dirty="0" smtClean="0">
                <a:solidFill>
                  <a:schemeClr val="tx1"/>
                </a:solidFill>
                <a:latin typeface="+mn-lt"/>
                <a:ea typeface="+mn-ea"/>
                <a:cs typeface="+mn-cs"/>
              </a:rPr>
              <a:t>系统主流版本仍是</a:t>
            </a:r>
            <a:r>
              <a:rPr lang="en-US" altLang="zh-CN" sz="1200" b="0" i="0" kern="1200" dirty="0" smtClean="0">
                <a:solidFill>
                  <a:schemeClr val="tx1"/>
                </a:solidFill>
                <a:latin typeface="+mn-lt"/>
                <a:ea typeface="+mn-ea"/>
                <a:cs typeface="+mn-cs"/>
              </a:rPr>
              <a:t>Android 2.2</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2.3</a:t>
            </a:r>
            <a:r>
              <a:rPr lang="zh-CN" altLang="en-US" sz="1200" b="0" i="0" kern="1200" dirty="0" smtClean="0">
                <a:solidFill>
                  <a:schemeClr val="tx1"/>
                </a:solidFill>
                <a:latin typeface="+mn-lt"/>
                <a:ea typeface="+mn-ea"/>
                <a:cs typeface="+mn-cs"/>
              </a:rPr>
              <a:t>，分别占比</a:t>
            </a:r>
            <a:r>
              <a:rPr lang="en-US" altLang="zh-CN" sz="1200" b="0" i="0" kern="1200" dirty="0" smtClean="0">
                <a:solidFill>
                  <a:schemeClr val="tx1"/>
                </a:solidFill>
                <a:latin typeface="+mn-lt"/>
                <a:ea typeface="+mn-ea"/>
                <a:cs typeface="+mn-cs"/>
              </a:rPr>
              <a:t>25.29%</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65.80%</a:t>
            </a:r>
            <a:r>
              <a:rPr lang="zh-CN" altLang="en-US" sz="1200" b="0" i="0" kern="1200" dirty="0" smtClean="0">
                <a:solidFill>
                  <a:schemeClr val="tx1"/>
                </a:solidFill>
                <a:latin typeface="+mn-lt"/>
                <a:ea typeface="+mn-ea"/>
                <a:cs typeface="+mn-cs"/>
              </a:rPr>
              <a:t>；低版本系统依然占一定比重；版本升级速度较慢，</a:t>
            </a:r>
            <a:r>
              <a:rPr lang="en-US" altLang="zh-CN" sz="1200" b="0" i="0" kern="1200" dirty="0" smtClean="0">
                <a:solidFill>
                  <a:schemeClr val="tx1"/>
                </a:solidFill>
                <a:latin typeface="+mn-lt"/>
                <a:ea typeface="+mn-ea"/>
                <a:cs typeface="+mn-cs"/>
              </a:rPr>
              <a:t>Android 4.0</a:t>
            </a:r>
            <a:r>
              <a:rPr lang="zh-CN" altLang="en-US" sz="1200" b="0" i="0" kern="1200" dirty="0" smtClean="0">
                <a:solidFill>
                  <a:schemeClr val="tx1"/>
                </a:solidFill>
                <a:latin typeface="+mn-lt"/>
                <a:ea typeface="+mn-ea"/>
                <a:cs typeface="+mn-cs"/>
              </a:rPr>
              <a:t>仅占</a:t>
            </a:r>
            <a:r>
              <a:rPr lang="en-US" altLang="zh-CN" sz="1200" b="0" i="0" kern="1200" dirty="0" smtClean="0">
                <a:solidFill>
                  <a:schemeClr val="tx1"/>
                </a:solidFill>
                <a:latin typeface="+mn-lt"/>
                <a:ea typeface="+mn-ea"/>
                <a:cs typeface="+mn-cs"/>
              </a:rPr>
              <a:t>1.30%</a:t>
            </a:r>
            <a:r>
              <a:rPr lang="zh-CN" altLang="en-US" sz="1200" b="0" i="0" kern="1200" dirty="0" smtClean="0">
                <a:solidFill>
                  <a:schemeClr val="tx1"/>
                </a:solidFill>
                <a:latin typeface="+mn-lt"/>
                <a:ea typeface="+mn-ea"/>
                <a:cs typeface="+mn-cs"/>
              </a:rPr>
              <a:t>；系统版本碎片化严重；</a:t>
            </a:r>
            <a:endParaRPr lang="en-US" altLang="zh-CN" sz="1200" b="0" i="0" kern="1200" dirty="0" smtClean="0">
              <a:solidFill>
                <a:schemeClr val="tx1"/>
              </a:solidFill>
              <a:latin typeface="+mn-lt"/>
              <a:ea typeface="+mn-ea"/>
              <a:cs typeface="+mn-cs"/>
            </a:endParaRPr>
          </a:p>
          <a:p>
            <a:endParaRPr lang="en-US" altLang="zh-CN"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目前主流的移动终端屏幕分辨率是</a:t>
            </a:r>
            <a:r>
              <a:rPr lang="en-US" altLang="zh-CN" sz="1200" b="0" i="0" kern="1200" dirty="0" smtClean="0">
                <a:solidFill>
                  <a:schemeClr val="tx1"/>
                </a:solidFill>
                <a:latin typeface="+mn-lt"/>
                <a:ea typeface="+mn-ea"/>
                <a:cs typeface="+mn-cs"/>
              </a:rPr>
              <a:t>320*480</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480*800</a:t>
            </a:r>
            <a:r>
              <a:rPr lang="zh-CN" altLang="en-US" sz="1200" b="0" i="0" kern="1200" dirty="0" smtClean="0">
                <a:solidFill>
                  <a:schemeClr val="tx1"/>
                </a:solidFill>
                <a:latin typeface="+mn-lt"/>
                <a:ea typeface="+mn-ea"/>
                <a:cs typeface="+mn-cs"/>
              </a:rPr>
              <a:t>，分别占比</a:t>
            </a:r>
            <a:r>
              <a:rPr lang="en-US" altLang="zh-CN" sz="1200" b="0" i="0" kern="1200" dirty="0" smtClean="0">
                <a:solidFill>
                  <a:schemeClr val="tx1"/>
                </a:solidFill>
                <a:latin typeface="+mn-lt"/>
                <a:ea typeface="+mn-ea"/>
                <a:cs typeface="+mn-cs"/>
              </a:rPr>
              <a:t>40.36%</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24.90%</a:t>
            </a:r>
            <a:r>
              <a:rPr lang="zh-CN" altLang="en-US" sz="1200" b="0" i="0" kern="1200" dirty="0" smtClean="0">
                <a:solidFill>
                  <a:schemeClr val="tx1"/>
                </a:solidFill>
                <a:latin typeface="+mn-lt"/>
                <a:ea typeface="+mn-ea"/>
                <a:cs typeface="+mn-cs"/>
              </a:rPr>
              <a:t>，两者占总体的</a:t>
            </a:r>
            <a:r>
              <a:rPr lang="en-US" altLang="zh-CN" sz="1200" b="0" i="0" kern="1200" dirty="0" smtClean="0">
                <a:solidFill>
                  <a:schemeClr val="tx1"/>
                </a:solidFill>
                <a:latin typeface="+mn-lt"/>
                <a:ea typeface="+mn-ea"/>
                <a:cs typeface="+mn-cs"/>
              </a:rPr>
              <a:t>65.26%</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320*480</a:t>
            </a:r>
            <a:r>
              <a:rPr lang="zh-CN" altLang="en-US" sz="1200" b="0" i="0" kern="1200" dirty="0" smtClean="0">
                <a:solidFill>
                  <a:schemeClr val="tx1"/>
                </a:solidFill>
                <a:latin typeface="+mn-lt"/>
                <a:ea typeface="+mn-ea"/>
                <a:cs typeface="+mn-cs"/>
              </a:rPr>
              <a:t>的份额与</a:t>
            </a:r>
            <a:r>
              <a:rPr lang="en-US" altLang="zh-CN" sz="1200" b="0" i="0" kern="1200" dirty="0" smtClean="0">
                <a:solidFill>
                  <a:schemeClr val="tx1"/>
                </a:solidFill>
                <a:latin typeface="+mn-lt"/>
                <a:ea typeface="+mn-ea"/>
                <a:cs typeface="+mn-cs"/>
              </a:rPr>
              <a:t>2011</a:t>
            </a:r>
            <a:r>
              <a:rPr lang="zh-CN" altLang="en-US" sz="1200" b="0" i="0" kern="1200" dirty="0" smtClean="0">
                <a:solidFill>
                  <a:schemeClr val="tx1"/>
                </a:solidFill>
                <a:latin typeface="+mn-lt"/>
                <a:ea typeface="+mn-ea"/>
                <a:cs typeface="+mn-cs"/>
              </a:rPr>
              <a:t>年下半年相比，上升</a:t>
            </a:r>
            <a:r>
              <a:rPr lang="en-US" altLang="zh-CN" sz="1200" b="0" i="0" kern="1200" dirty="0" smtClean="0">
                <a:solidFill>
                  <a:schemeClr val="tx1"/>
                </a:solidFill>
                <a:latin typeface="+mn-lt"/>
                <a:ea typeface="+mn-ea"/>
                <a:cs typeface="+mn-cs"/>
              </a:rPr>
              <a:t>8.06%</a:t>
            </a:r>
            <a:r>
              <a:rPr lang="zh-CN" altLang="en-US" sz="1200" b="0" i="0" kern="1200" dirty="0" smtClean="0">
                <a:solidFill>
                  <a:schemeClr val="tx1"/>
                </a:solidFill>
                <a:latin typeface="+mn-lt"/>
                <a:ea typeface="+mn-ea"/>
                <a:cs typeface="+mn-cs"/>
              </a:rPr>
              <a:t>，优势地位更加明显；</a:t>
            </a:r>
            <a:endParaRPr lang="en-US" altLang="zh-CN"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三星、苹果、</a:t>
            </a:r>
            <a:r>
              <a:rPr lang="en-US" altLang="zh-CN" sz="1200" b="0" i="0" kern="1200" dirty="0" smtClean="0">
                <a:solidFill>
                  <a:schemeClr val="tx1"/>
                </a:solidFill>
                <a:latin typeface="+mn-lt"/>
                <a:ea typeface="+mn-ea"/>
                <a:cs typeface="+mn-cs"/>
              </a:rPr>
              <a:t>HTC</a:t>
            </a:r>
            <a:r>
              <a:rPr lang="zh-CN" altLang="en-US" sz="1200" b="0" i="0" kern="1200" dirty="0" smtClean="0">
                <a:solidFill>
                  <a:schemeClr val="tx1"/>
                </a:solidFill>
                <a:latin typeface="+mn-lt"/>
                <a:ea typeface="+mn-ea"/>
                <a:cs typeface="+mn-cs"/>
              </a:rPr>
              <a:t>稳坐最受欢迎手机品牌前三，但</a:t>
            </a:r>
            <a:r>
              <a:rPr lang="en-US" altLang="zh-CN" sz="1200" b="0" i="0" kern="1200" dirty="0" smtClean="0">
                <a:solidFill>
                  <a:schemeClr val="tx1"/>
                </a:solidFill>
                <a:latin typeface="+mn-lt"/>
                <a:ea typeface="+mn-ea"/>
                <a:cs typeface="+mn-cs"/>
              </a:rPr>
              <a:t>HTC</a:t>
            </a:r>
            <a:r>
              <a:rPr lang="zh-CN" altLang="en-US" sz="1200" b="0" i="0" kern="1200" dirty="0" smtClean="0">
                <a:solidFill>
                  <a:schemeClr val="tx1"/>
                </a:solidFill>
                <a:latin typeface="+mn-lt"/>
                <a:ea typeface="+mn-ea"/>
                <a:cs typeface="+mn-cs"/>
              </a:rPr>
              <a:t>市场份额不断下降，从</a:t>
            </a:r>
            <a:r>
              <a:rPr lang="en-US" altLang="zh-CN" sz="1200" b="0" i="0" kern="1200" dirty="0" smtClean="0">
                <a:solidFill>
                  <a:schemeClr val="tx1"/>
                </a:solidFill>
                <a:latin typeface="+mn-lt"/>
                <a:ea typeface="+mn-ea"/>
                <a:cs typeface="+mn-cs"/>
              </a:rPr>
              <a:t>2011</a:t>
            </a:r>
            <a:r>
              <a:rPr lang="zh-CN" altLang="en-US" sz="1200" b="0" i="0" kern="1200" dirty="0" smtClean="0">
                <a:solidFill>
                  <a:schemeClr val="tx1"/>
                </a:solidFill>
                <a:latin typeface="+mn-lt"/>
                <a:ea typeface="+mn-ea"/>
                <a:cs typeface="+mn-cs"/>
              </a:rPr>
              <a:t>年上半年的排行第一到下半年的第二，现在已经跌到第三</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酷派、小米杀入</a:t>
            </a:r>
            <a:r>
              <a:rPr lang="en-US" altLang="zh-CN" sz="1200" b="0" i="0" kern="1200" dirty="0" smtClean="0">
                <a:solidFill>
                  <a:schemeClr val="tx1"/>
                </a:solidFill>
                <a:latin typeface="+mn-lt"/>
                <a:ea typeface="+mn-ea"/>
                <a:cs typeface="+mn-cs"/>
              </a:rPr>
              <a:t>TOP10</a:t>
            </a:r>
            <a:r>
              <a:rPr lang="zh-CN" altLang="en-US" sz="1200" b="0" i="0" kern="1200" dirty="0" smtClean="0">
                <a:solidFill>
                  <a:schemeClr val="tx1"/>
                </a:solidFill>
                <a:latin typeface="+mn-lt"/>
                <a:ea typeface="+mn-ea"/>
                <a:cs typeface="+mn-cs"/>
              </a:rPr>
              <a:t>；</a:t>
            </a:r>
            <a:endParaRPr lang="en-US" altLang="zh-CN" sz="1200" b="0" i="0" kern="1200" dirty="0" smtClean="0">
              <a:solidFill>
                <a:schemeClr val="tx1"/>
              </a:solidFill>
              <a:latin typeface="+mn-lt"/>
              <a:ea typeface="+mn-ea"/>
              <a:cs typeface="+mn-cs"/>
            </a:endParaRPr>
          </a:p>
          <a:p>
            <a:endParaRPr lang="en-US" altLang="zh-CN"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使用移动</a:t>
            </a:r>
            <a:r>
              <a:rPr lang="en-US" altLang="zh-CN" sz="1200" b="0" i="0" kern="1200" dirty="0" smtClean="0">
                <a:solidFill>
                  <a:schemeClr val="tx1"/>
                </a:solidFill>
                <a:latin typeface="+mn-lt"/>
                <a:ea typeface="+mn-ea"/>
                <a:cs typeface="+mn-cs"/>
              </a:rPr>
              <a:t>2G</a:t>
            </a:r>
            <a:r>
              <a:rPr lang="zh-CN" altLang="en-US" sz="1200" b="0" i="0" kern="1200" dirty="0" smtClean="0">
                <a:solidFill>
                  <a:schemeClr val="tx1"/>
                </a:solidFill>
                <a:latin typeface="+mn-lt"/>
                <a:ea typeface="+mn-ea"/>
                <a:cs typeface="+mn-cs"/>
              </a:rPr>
              <a:t>的用户最多，占比</a:t>
            </a:r>
            <a:r>
              <a:rPr lang="en-US" altLang="zh-CN" sz="1200" b="0" i="0" kern="1200" dirty="0" smtClean="0">
                <a:solidFill>
                  <a:schemeClr val="tx1"/>
                </a:solidFill>
                <a:latin typeface="+mn-lt"/>
                <a:ea typeface="+mn-ea"/>
                <a:cs typeface="+mn-cs"/>
              </a:rPr>
              <a:t>45.69%</a:t>
            </a:r>
            <a:r>
              <a:rPr lang="zh-CN" altLang="en-US" sz="1200" b="0" i="0" kern="1200" dirty="0" smtClean="0">
                <a:solidFill>
                  <a:schemeClr val="tx1"/>
                </a:solidFill>
                <a:latin typeface="+mn-lt"/>
                <a:ea typeface="+mn-ea"/>
                <a:cs typeface="+mn-cs"/>
              </a:rPr>
              <a:t>，近乎一半；</a:t>
            </a:r>
            <a:r>
              <a:rPr lang="en-US" altLang="zh-CN" sz="1200" b="0" i="0" kern="1200" dirty="0" smtClean="0">
                <a:solidFill>
                  <a:schemeClr val="tx1"/>
                </a:solidFill>
                <a:latin typeface="+mn-lt"/>
                <a:ea typeface="+mn-ea"/>
                <a:cs typeface="+mn-cs"/>
              </a:rPr>
              <a:t>3G</a:t>
            </a:r>
            <a:r>
              <a:rPr lang="zh-CN" altLang="en-US" sz="1200" b="0" i="0" kern="1200" dirty="0" smtClean="0">
                <a:solidFill>
                  <a:schemeClr val="tx1"/>
                </a:solidFill>
                <a:latin typeface="+mn-lt"/>
                <a:ea typeface="+mn-ea"/>
                <a:cs typeface="+mn-cs"/>
              </a:rPr>
              <a:t>网络中，联通的份额最大，为</a:t>
            </a:r>
            <a:r>
              <a:rPr lang="en-US" altLang="zh-CN" sz="1200" b="0" i="0" kern="1200" dirty="0" smtClean="0">
                <a:solidFill>
                  <a:schemeClr val="tx1"/>
                </a:solidFill>
                <a:latin typeface="+mn-lt"/>
                <a:ea typeface="+mn-ea"/>
                <a:cs typeface="+mn-cs"/>
              </a:rPr>
              <a:t>8.41%</a:t>
            </a:r>
            <a:r>
              <a:rPr lang="zh-CN" altLang="en-US" sz="1200" b="0" i="0" kern="1200" dirty="0" smtClean="0">
                <a:solidFill>
                  <a:schemeClr val="tx1"/>
                </a:solidFill>
                <a:latin typeface="+mn-lt"/>
                <a:ea typeface="+mn-ea"/>
                <a:cs typeface="+mn-cs"/>
              </a:rPr>
              <a:t>，移动为</a:t>
            </a:r>
            <a:r>
              <a:rPr lang="en-US" altLang="zh-CN" sz="1200" b="0" i="0" kern="1200" dirty="0" smtClean="0">
                <a:solidFill>
                  <a:schemeClr val="tx1"/>
                </a:solidFill>
                <a:latin typeface="+mn-lt"/>
                <a:ea typeface="+mn-ea"/>
                <a:cs typeface="+mn-cs"/>
              </a:rPr>
              <a:t>2.49%</a:t>
            </a:r>
            <a:r>
              <a:rPr lang="zh-CN" altLang="en-US" sz="1200" b="0" i="0" kern="1200" dirty="0" smtClean="0">
                <a:solidFill>
                  <a:schemeClr val="tx1"/>
                </a:solidFill>
                <a:latin typeface="+mn-lt"/>
                <a:ea typeface="+mn-ea"/>
                <a:cs typeface="+mn-cs"/>
              </a:rPr>
              <a:t>，电信为</a:t>
            </a:r>
            <a:r>
              <a:rPr lang="en-US" altLang="zh-CN" sz="1200" b="0" i="0" kern="1200" dirty="0" smtClean="0">
                <a:solidFill>
                  <a:schemeClr val="tx1"/>
                </a:solidFill>
                <a:latin typeface="+mn-lt"/>
                <a:ea typeface="+mn-ea"/>
                <a:cs typeface="+mn-cs"/>
              </a:rPr>
              <a:t>0.01%</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WIFI</a:t>
            </a:r>
            <a:r>
              <a:rPr lang="zh-CN" altLang="en-US" sz="1200" b="0" i="0" kern="1200" dirty="0" smtClean="0">
                <a:solidFill>
                  <a:schemeClr val="tx1"/>
                </a:solidFill>
                <a:latin typeface="+mn-lt"/>
                <a:ea typeface="+mn-ea"/>
                <a:cs typeface="+mn-cs"/>
              </a:rPr>
              <a:t>的用户持续增多；</a:t>
            </a:r>
            <a:endParaRPr lang="zh-CN" altLang="en-US" dirty="0"/>
          </a:p>
        </p:txBody>
      </p:sp>
      <p:sp>
        <p:nvSpPr>
          <p:cNvPr id="4" name="灯片编号占位符 3"/>
          <p:cNvSpPr>
            <a:spLocks noGrp="1"/>
          </p:cNvSpPr>
          <p:nvPr>
            <p:ph type="sldNum" sz="quarter" idx="10"/>
          </p:nvPr>
        </p:nvSpPr>
        <p:spPr/>
        <p:txBody>
          <a:bodyPr/>
          <a:lstStyle/>
          <a:p>
            <a:fld id="{14EDE894-C1EC-49F0-850D-8DBA1C2F289D}" type="slidenum">
              <a:rPr lang="zh-CN" altLang="en-US" smtClean="0"/>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pPr>
              <a:defRPr/>
            </a:pPr>
            <a:endParaRPr lang="zh-CN" altLang="en-US"/>
          </a:p>
        </p:txBody>
      </p:sp>
      <p:sp>
        <p:nvSpPr>
          <p:cNvPr id="5" name="灯片编号占位符 4"/>
          <p:cNvSpPr>
            <a:spLocks noGrp="1"/>
          </p:cNvSpPr>
          <p:nvPr>
            <p:ph type="sldNum" sz="quarter" idx="11"/>
          </p:nvPr>
        </p:nvSpPr>
        <p:spPr/>
        <p:txBody>
          <a:bodyPr/>
          <a:lstStyle>
            <a:lvl1pPr>
              <a:defRPr/>
            </a:lvl1pPr>
          </a:lstStyle>
          <a:p>
            <a:pPr>
              <a:defRPr/>
            </a:pPr>
            <a:fld id="{97BE6AFA-394C-42D4-8E1E-B111C602B408}"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defRPr/>
            </a:pPr>
            <a:endParaRPr lang="zh-CN" altLang="en-US"/>
          </a:p>
        </p:txBody>
      </p:sp>
      <p:sp>
        <p:nvSpPr>
          <p:cNvPr id="5" name="灯片编号占位符 4"/>
          <p:cNvSpPr>
            <a:spLocks noGrp="1"/>
          </p:cNvSpPr>
          <p:nvPr>
            <p:ph type="sldNum" sz="quarter" idx="11"/>
          </p:nvPr>
        </p:nvSpPr>
        <p:spPr/>
        <p:txBody>
          <a:bodyPr/>
          <a:lstStyle>
            <a:lvl1pPr>
              <a:defRPr/>
            </a:lvl1pPr>
          </a:lstStyle>
          <a:p>
            <a:pPr>
              <a:defRPr/>
            </a:pPr>
            <a:fld id="{2F5F12BD-BE67-47B2-AB27-4F7BC774839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defRPr/>
            </a:pPr>
            <a:endParaRPr lang="zh-CN" altLang="en-US"/>
          </a:p>
        </p:txBody>
      </p:sp>
      <p:sp>
        <p:nvSpPr>
          <p:cNvPr id="5" name="灯片编号占位符 4"/>
          <p:cNvSpPr>
            <a:spLocks noGrp="1"/>
          </p:cNvSpPr>
          <p:nvPr>
            <p:ph type="sldNum" sz="quarter" idx="11"/>
          </p:nvPr>
        </p:nvSpPr>
        <p:spPr/>
        <p:txBody>
          <a:bodyPr/>
          <a:lstStyle>
            <a:lvl1pPr>
              <a:defRPr/>
            </a:lvl1pPr>
          </a:lstStyle>
          <a:p>
            <a:pPr>
              <a:defRPr/>
            </a:pPr>
            <a:fld id="{74B581A6-37FA-4F83-9FEF-5D1C83B66098}"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pPr>
              <a:defRPr/>
            </a:pPr>
            <a:endParaRPr lang="zh-CN" altLang="en-US"/>
          </a:p>
        </p:txBody>
      </p:sp>
      <p:sp>
        <p:nvSpPr>
          <p:cNvPr id="8" name="灯片编号占位符 7"/>
          <p:cNvSpPr>
            <a:spLocks noGrp="1"/>
          </p:cNvSpPr>
          <p:nvPr>
            <p:ph type="sldNum" sz="quarter" idx="11"/>
          </p:nvPr>
        </p:nvSpPr>
        <p:spPr/>
        <p:txBody>
          <a:bodyPr/>
          <a:lstStyle>
            <a:lvl1pPr>
              <a:defRPr/>
            </a:lvl1pPr>
          </a:lstStyle>
          <a:p>
            <a:pPr>
              <a:defRPr/>
            </a:pPr>
            <a:fld id="{3E14D6ED-E3CD-4B4C-BD85-3DFE81C14CA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标题，两项小型内容和一项型大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half" idx="3"/>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10"/>
          </p:nvPr>
        </p:nvSpPr>
        <p:spPr/>
        <p:txBody>
          <a:bodyPr/>
          <a:lstStyle>
            <a:lvl1pPr>
              <a:defRPr/>
            </a:lvl1pPr>
          </a:lstStyle>
          <a:p>
            <a:pPr>
              <a:defRPr/>
            </a:pPr>
            <a:endParaRPr lang="zh-CN" altLang="en-US"/>
          </a:p>
        </p:txBody>
      </p:sp>
      <p:sp>
        <p:nvSpPr>
          <p:cNvPr id="7" name="灯片编号占位符 6"/>
          <p:cNvSpPr>
            <a:spLocks noGrp="1"/>
          </p:cNvSpPr>
          <p:nvPr>
            <p:ph type="sldNum" sz="quarter" idx="11"/>
          </p:nvPr>
        </p:nvSpPr>
        <p:spPr/>
        <p:txBody>
          <a:bodyPr/>
          <a:lstStyle>
            <a:lvl1pPr>
              <a:defRPr/>
            </a:lvl1pPr>
          </a:lstStyle>
          <a:p>
            <a:pPr>
              <a:defRPr/>
            </a:pPr>
            <a:fld id="{94F8BF64-395D-4EDA-90D0-71CF0EDB77B9}"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sym typeface="Calibri" pitchFamily="34" charset="0"/>
            </a:endParaRPr>
          </a:p>
        </p:txBody>
      </p:sp>
      <p:sp>
        <p:nvSpPr>
          <p:cNvPr id="4" name="页脚占位符 3"/>
          <p:cNvSpPr>
            <a:spLocks noGrp="1"/>
          </p:cNvSpPr>
          <p:nvPr>
            <p:ph type="ftr" sz="quarter" idx="10"/>
          </p:nvPr>
        </p:nvSpPr>
        <p:spPr/>
        <p:txBody>
          <a:bodyPr/>
          <a:lstStyle>
            <a:lvl1pPr>
              <a:defRPr/>
            </a:lvl1pPr>
          </a:lstStyle>
          <a:p>
            <a:pPr>
              <a:defRPr/>
            </a:pPr>
            <a:endParaRPr lang="zh-CN" altLang="en-US"/>
          </a:p>
        </p:txBody>
      </p:sp>
      <p:sp>
        <p:nvSpPr>
          <p:cNvPr id="5" name="灯片编号占位符 4"/>
          <p:cNvSpPr>
            <a:spLocks noGrp="1"/>
          </p:cNvSpPr>
          <p:nvPr>
            <p:ph type="sldNum" sz="quarter" idx="11"/>
          </p:nvPr>
        </p:nvSpPr>
        <p:spPr/>
        <p:txBody>
          <a:bodyPr/>
          <a:lstStyle>
            <a:lvl1pPr>
              <a:defRPr/>
            </a:lvl1pPr>
          </a:lstStyle>
          <a:p>
            <a:pPr>
              <a:defRPr/>
            </a:pPr>
            <a:fld id="{F634EAE9-50FA-4676-971A-0F3652938DC3}"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页脚占位符 2"/>
          <p:cNvSpPr>
            <a:spLocks noGrp="1"/>
          </p:cNvSpPr>
          <p:nvPr>
            <p:ph type="ftr" sz="quarter" idx="10"/>
          </p:nvPr>
        </p:nvSpPr>
        <p:spPr/>
        <p:txBody>
          <a:bodyPr/>
          <a:lstStyle>
            <a:lvl1pPr>
              <a:defRPr/>
            </a:lvl1pPr>
          </a:lstStyle>
          <a:p>
            <a:pPr>
              <a:defRPr/>
            </a:pPr>
            <a:endParaRPr lang="zh-CN" altLang="en-US"/>
          </a:p>
        </p:txBody>
      </p:sp>
      <p:sp>
        <p:nvSpPr>
          <p:cNvPr id="4" name="灯片编号占位符 3"/>
          <p:cNvSpPr>
            <a:spLocks noGrp="1"/>
          </p:cNvSpPr>
          <p:nvPr>
            <p:ph type="sldNum" sz="quarter" idx="11"/>
          </p:nvPr>
        </p:nvSpPr>
        <p:spPr/>
        <p:txBody>
          <a:bodyPr/>
          <a:lstStyle>
            <a:lvl1pPr>
              <a:defRPr/>
            </a:lvl1pPr>
          </a:lstStyle>
          <a:p>
            <a:pPr>
              <a:defRPr/>
            </a:pPr>
            <a:fld id="{3DD0100D-D533-4D74-BEED-0D93FEB9D346}"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
        <p:nvSpPr>
          <p:cNvPr id="6" name="灯片编号占位符 5"/>
          <p:cNvSpPr>
            <a:spLocks noGrp="1"/>
          </p:cNvSpPr>
          <p:nvPr>
            <p:ph type="sldNum" sz="quarter" idx="11"/>
          </p:nvPr>
        </p:nvSpPr>
        <p:spPr/>
        <p:txBody>
          <a:bodyPr/>
          <a:lstStyle>
            <a:lvl1pPr>
              <a:defRPr/>
            </a:lvl1pPr>
          </a:lstStyle>
          <a:p>
            <a:pPr>
              <a:defRPr/>
            </a:pPr>
            <a:fld id="{B9243874-F912-47BD-98EC-5E6D0350A745}"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defRPr/>
            </a:pPr>
            <a:endParaRPr lang="zh-CN" altLang="en-US"/>
          </a:p>
        </p:txBody>
      </p:sp>
      <p:sp>
        <p:nvSpPr>
          <p:cNvPr id="5" name="灯片编号占位符 4"/>
          <p:cNvSpPr>
            <a:spLocks noGrp="1"/>
          </p:cNvSpPr>
          <p:nvPr>
            <p:ph type="sldNum" sz="quarter" idx="11"/>
          </p:nvPr>
        </p:nvSpPr>
        <p:spPr/>
        <p:txBody>
          <a:bodyPr/>
          <a:lstStyle>
            <a:lvl1pPr>
              <a:defRPr/>
            </a:lvl1pPr>
          </a:lstStyle>
          <a:p>
            <a:pPr>
              <a:defRPr/>
            </a:pPr>
            <a:fld id="{863433D1-D661-4421-8372-56339E35B212}"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pPr>
              <a:defRPr/>
            </a:pPr>
            <a:endParaRPr lang="zh-CN" altLang="en-US"/>
          </a:p>
        </p:txBody>
      </p:sp>
      <p:sp>
        <p:nvSpPr>
          <p:cNvPr id="5" name="灯片编号占位符 4"/>
          <p:cNvSpPr>
            <a:spLocks noGrp="1"/>
          </p:cNvSpPr>
          <p:nvPr>
            <p:ph type="sldNum" sz="quarter" idx="11"/>
          </p:nvPr>
        </p:nvSpPr>
        <p:spPr/>
        <p:txBody>
          <a:bodyPr/>
          <a:lstStyle>
            <a:lvl1pPr>
              <a:defRPr/>
            </a:lvl1pPr>
          </a:lstStyle>
          <a:p>
            <a:pPr>
              <a:defRPr/>
            </a:pPr>
            <a:fld id="{79402354-82A2-46EC-B9C2-40523112DEF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
        <p:nvSpPr>
          <p:cNvPr id="6" name="灯片编号占位符 5"/>
          <p:cNvSpPr>
            <a:spLocks noGrp="1"/>
          </p:cNvSpPr>
          <p:nvPr>
            <p:ph type="sldNum" sz="quarter" idx="11"/>
          </p:nvPr>
        </p:nvSpPr>
        <p:spPr/>
        <p:txBody>
          <a:bodyPr/>
          <a:lstStyle>
            <a:lvl1pPr>
              <a:defRPr/>
            </a:lvl1pPr>
          </a:lstStyle>
          <a:p>
            <a:pPr>
              <a:defRPr/>
            </a:pPr>
            <a:fld id="{04219627-E35F-469D-9D07-EB298F26419B}"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pPr>
              <a:defRPr/>
            </a:pPr>
            <a:endParaRPr lang="zh-CN" altLang="en-US"/>
          </a:p>
        </p:txBody>
      </p:sp>
      <p:sp>
        <p:nvSpPr>
          <p:cNvPr id="8" name="灯片编号占位符 7"/>
          <p:cNvSpPr>
            <a:spLocks noGrp="1"/>
          </p:cNvSpPr>
          <p:nvPr>
            <p:ph type="sldNum" sz="quarter" idx="11"/>
          </p:nvPr>
        </p:nvSpPr>
        <p:spPr/>
        <p:txBody>
          <a:bodyPr/>
          <a:lstStyle>
            <a:lvl1pPr>
              <a:defRPr/>
            </a:lvl1pPr>
          </a:lstStyle>
          <a:p>
            <a:pPr>
              <a:defRPr/>
            </a:pPr>
            <a:fld id="{FCA01146-FA2A-4D22-B66C-E4DCEFB7751B}"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pPr>
              <a:defRPr/>
            </a:pPr>
            <a:endParaRPr lang="zh-CN" altLang="en-US"/>
          </a:p>
        </p:txBody>
      </p:sp>
      <p:sp>
        <p:nvSpPr>
          <p:cNvPr id="4" name="灯片编号占位符 3"/>
          <p:cNvSpPr>
            <a:spLocks noGrp="1"/>
          </p:cNvSpPr>
          <p:nvPr>
            <p:ph type="sldNum" sz="quarter" idx="11"/>
          </p:nvPr>
        </p:nvSpPr>
        <p:spPr/>
        <p:txBody>
          <a:bodyPr/>
          <a:lstStyle>
            <a:lvl1pPr>
              <a:defRPr/>
            </a:lvl1pPr>
          </a:lstStyle>
          <a:p>
            <a:pPr>
              <a:defRPr/>
            </a:pPr>
            <a:fld id="{4847236F-D0F3-4642-A76E-D54EA601A368}"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pPr>
              <a:defRPr/>
            </a:pPr>
            <a:endParaRPr lang="zh-CN" altLang="en-US"/>
          </a:p>
        </p:txBody>
      </p:sp>
      <p:sp>
        <p:nvSpPr>
          <p:cNvPr id="3" name="灯片编号占位符 2"/>
          <p:cNvSpPr>
            <a:spLocks noGrp="1"/>
          </p:cNvSpPr>
          <p:nvPr>
            <p:ph type="sldNum" sz="quarter" idx="11"/>
          </p:nvPr>
        </p:nvSpPr>
        <p:spPr/>
        <p:txBody>
          <a:bodyPr/>
          <a:lstStyle>
            <a:lvl1pPr>
              <a:defRPr/>
            </a:lvl1pPr>
          </a:lstStyle>
          <a:p>
            <a:pPr>
              <a:defRPr/>
            </a:pPr>
            <a:fld id="{F17B390F-315E-457C-A318-98E154E49E61}"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
        <p:nvSpPr>
          <p:cNvPr id="6" name="灯片编号占位符 5"/>
          <p:cNvSpPr>
            <a:spLocks noGrp="1"/>
          </p:cNvSpPr>
          <p:nvPr>
            <p:ph type="sldNum" sz="quarter" idx="11"/>
          </p:nvPr>
        </p:nvSpPr>
        <p:spPr/>
        <p:txBody>
          <a:bodyPr/>
          <a:lstStyle>
            <a:lvl1pPr>
              <a:defRPr/>
            </a:lvl1pPr>
          </a:lstStyle>
          <a:p>
            <a:pPr>
              <a:defRPr/>
            </a:pPr>
            <a:fld id="{56C400F8-5716-4A2B-A06A-A7504053B637}"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
        <p:nvSpPr>
          <p:cNvPr id="6" name="灯片编号占位符 5"/>
          <p:cNvSpPr>
            <a:spLocks noGrp="1"/>
          </p:cNvSpPr>
          <p:nvPr>
            <p:ph type="sldNum" sz="quarter" idx="11"/>
          </p:nvPr>
        </p:nvSpPr>
        <p:spPr/>
        <p:txBody>
          <a:bodyPr/>
          <a:lstStyle>
            <a:lvl1pPr>
              <a:defRPr/>
            </a:lvl1pPr>
          </a:lstStyle>
          <a:p>
            <a:pPr>
              <a:defRPr/>
            </a:pPr>
            <a:fld id="{06C6305C-D9FD-4D91-96CF-562B97185660}" type="slidenum">
              <a:rPr lang="zh-CN" altLang="en-US"/>
              <a:pPr>
                <a:defRPr/>
              </a:pPr>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a:p>
            <a:pPr lvl="2"/>
            <a:r>
              <a:rPr lang="zh-CN" altLang="en-US" smtClean="0">
                <a:sym typeface="Calibri" pitchFamily="34" charset="0"/>
              </a:rPr>
              <a:t>第三级</a:t>
            </a:r>
          </a:p>
          <a:p>
            <a:pPr lvl="3"/>
            <a:r>
              <a:rPr lang="zh-CN" altLang="en-US" smtClean="0">
                <a:sym typeface="Calibri" pitchFamily="34" charset="0"/>
              </a:rPr>
              <a:t>第四级</a:t>
            </a:r>
          </a:p>
          <a:p>
            <a:pPr lvl="4"/>
            <a:r>
              <a:rPr lang="zh-CN" altLang="en-US" smtClean="0">
                <a:sym typeface="Calibri" pitchFamily="34" charset="0"/>
              </a:rPr>
              <a:t>第五级</a:t>
            </a:r>
          </a:p>
        </p:txBody>
      </p:sp>
      <p:sp>
        <p:nvSpPr>
          <p:cNvPr id="1027"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b="0">
                <a:solidFill>
                  <a:srgbClr val="898989"/>
                </a:solidFill>
              </a:defRPr>
            </a:lvl1pPr>
          </a:lstStyle>
          <a:p>
            <a:pPr>
              <a:defRPr/>
            </a:pPr>
            <a:endParaRPr lang="zh-CN" altLang="en-US"/>
          </a:p>
        </p:txBody>
      </p:sp>
      <p:sp>
        <p:nvSpPr>
          <p:cNvPr id="1028"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b="0">
                <a:solidFill>
                  <a:srgbClr val="898989"/>
                </a:solidFill>
              </a:defRPr>
            </a:lvl1pPr>
          </a:lstStyle>
          <a:p>
            <a:pPr>
              <a:defRPr/>
            </a:pPr>
            <a:fld id="{31A49F6B-1748-4068-94AD-BA9A5F8A351F}" type="slidenum">
              <a:rPr lang="zh-CN" altLang="en-US"/>
              <a:pPr>
                <a:defRPr/>
              </a:pPr>
              <a:t>‹#›</a:t>
            </a:fld>
            <a:endParaRPr lang="zh-CN" altLang="en-US"/>
          </a:p>
        </p:txBody>
      </p:sp>
      <p:sp>
        <p:nvSpPr>
          <p:cNvPr id="1029" name="TextBox 16"/>
          <p:cNvSpPr>
            <a:spLocks noChangeArrowheads="1"/>
          </p:cNvSpPr>
          <p:nvPr/>
        </p:nvSpPr>
        <p:spPr bwMode="auto">
          <a:xfrm>
            <a:off x="49213" y="609600"/>
            <a:ext cx="2001837" cy="639763"/>
          </a:xfrm>
          <a:prstGeom prst="rect">
            <a:avLst/>
          </a:prstGeom>
          <a:noFill/>
          <a:ln w="9525">
            <a:noFill/>
            <a:miter lim="800000"/>
            <a:headEnd/>
            <a:tailEnd/>
          </a:ln>
        </p:spPr>
        <p:txBody>
          <a:bodyPr>
            <a:spAutoFit/>
          </a:bodyPr>
          <a:lstStyle/>
          <a:p>
            <a:pPr>
              <a:defRPr/>
            </a:pPr>
            <a:r>
              <a:rPr lang="en-US" b="0" dirty="0">
                <a:solidFill>
                  <a:srgbClr val="0095F0"/>
                </a:solidFill>
                <a:latin typeface="Berlin Sans FB Demi" pitchFamily="34" charset="0"/>
                <a:sym typeface="Droid Sans" pitchFamily="2" charset="0"/>
              </a:rPr>
              <a:t>eoeandroid.com</a:t>
            </a:r>
            <a:endParaRPr lang="zh-CN" altLang="en-US" b="0" dirty="0"/>
          </a:p>
        </p:txBody>
      </p:sp>
      <p:sp>
        <p:nvSpPr>
          <p:cNvPr id="1030" name="矩形 17"/>
          <p:cNvSpPr>
            <a:spLocks noChangeArrowheads="1"/>
          </p:cNvSpPr>
          <p:nvPr/>
        </p:nvSpPr>
        <p:spPr bwMode="auto">
          <a:xfrm>
            <a:off x="1906588" y="790575"/>
            <a:ext cx="7237412" cy="44450"/>
          </a:xfrm>
          <a:prstGeom prst="rect">
            <a:avLst/>
          </a:prstGeom>
          <a:solidFill>
            <a:srgbClr val="0095F0"/>
          </a:solidFill>
          <a:ln w="9525">
            <a:noFill/>
            <a:miter lim="800000"/>
            <a:headEnd/>
            <a:tailEnd/>
          </a:ln>
        </p:spPr>
        <p:txBody>
          <a:bodyPr anchor="ctr"/>
          <a:lstStyle/>
          <a:p>
            <a:pPr algn="ctr">
              <a:defRPr/>
            </a:pPr>
            <a:endParaRPr lang="zh-CN" altLang="en-US" b="0">
              <a:solidFill>
                <a:srgbClr val="FFFFFF"/>
              </a:solidFill>
            </a:endParaRPr>
          </a:p>
        </p:txBody>
      </p:sp>
      <p:sp>
        <p:nvSpPr>
          <p:cNvPr id="1031" name="矩形 18"/>
          <p:cNvSpPr>
            <a:spLocks noChangeArrowheads="1"/>
          </p:cNvSpPr>
          <p:nvPr/>
        </p:nvSpPr>
        <p:spPr bwMode="auto">
          <a:xfrm>
            <a:off x="6445250" y="790575"/>
            <a:ext cx="2160588" cy="44450"/>
          </a:xfrm>
          <a:prstGeom prst="rect">
            <a:avLst/>
          </a:prstGeom>
          <a:solidFill>
            <a:schemeClr val="tx1"/>
          </a:solidFill>
          <a:ln w="9525">
            <a:noFill/>
            <a:miter lim="800000"/>
            <a:headEnd/>
            <a:tailEnd/>
          </a:ln>
        </p:spPr>
        <p:txBody>
          <a:bodyPr anchor="ctr"/>
          <a:lstStyle/>
          <a:p>
            <a:pPr algn="ctr">
              <a:defRPr/>
            </a:pPr>
            <a:endParaRPr lang="zh-CN" altLang="en-US" b="0">
              <a:solidFill>
                <a:srgbClr val="FFFFFF"/>
              </a:solidFill>
            </a:endParaRPr>
          </a:p>
        </p:txBody>
      </p:sp>
      <p:pic>
        <p:nvPicPr>
          <p:cNvPr id="1032" name="Picture 11"/>
          <p:cNvPicPr>
            <a:picLocks noChangeAspect="1" noChangeArrowheads="1"/>
          </p:cNvPicPr>
          <p:nvPr/>
        </p:nvPicPr>
        <p:blipFill>
          <a:blip r:embed="rId18" cstate="print"/>
          <a:srcRect/>
          <a:stretch>
            <a:fillRect/>
          </a:stretch>
        </p:blipFill>
        <p:spPr bwMode="auto">
          <a:xfrm>
            <a:off x="0" y="0"/>
            <a:ext cx="2324100" cy="723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Lst>
  <p:txStyles>
    <p:titleStyle>
      <a:lvl1pPr marL="914400" indent="-914400" algn="ctr" defTabSz="0"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defTabSz="0"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defTabSz="0"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defTabSz="0"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defTabSz="0"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defTabSz="0"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defTabSz="0"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defTabSz="0"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defTabSz="0"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defTabSz="0"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defTabSz="0"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defTabSz="0"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defTabSz="0"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082551"/>
          </a:xfrm>
        </p:spPr>
        <p:txBody>
          <a:bodyPr/>
          <a:lstStyle/>
          <a:p>
            <a:r>
              <a:rPr lang="zh-CN" altLang="en-US" sz="4000" dirty="0" smtClean="0">
                <a:latin typeface="微软雅黑" pitchFamily="34" charset="-122"/>
                <a:ea typeface="微软雅黑" pitchFamily="34" charset="-122"/>
              </a:rPr>
              <a:t>优亿开发数据报告</a:t>
            </a:r>
            <a:r>
              <a:rPr lang="zh-CN" altLang="en-US" dirty="0" smtClean="0"/>
              <a:t/>
            </a:r>
            <a:br>
              <a:rPr lang="zh-CN" altLang="en-US" dirty="0" smtClean="0"/>
            </a:br>
            <a:endParaRPr lang="zh-CN" altLang="en-US" dirty="0"/>
          </a:p>
        </p:txBody>
      </p:sp>
      <p:sp>
        <p:nvSpPr>
          <p:cNvPr id="3" name="副标题 2"/>
          <p:cNvSpPr>
            <a:spLocks noGrp="1"/>
          </p:cNvSpPr>
          <p:nvPr>
            <p:ph type="subTitle" idx="1"/>
          </p:nvPr>
        </p:nvSpPr>
        <p:spPr/>
        <p:txBody>
          <a:bodyPr/>
          <a:lstStyle/>
          <a:p>
            <a:r>
              <a:rPr lang="en-US" altLang="zh-CN" sz="1800" dirty="0" smtClean="0">
                <a:latin typeface="微软雅黑" pitchFamily="34" charset="-122"/>
                <a:ea typeface="微软雅黑" pitchFamily="34" charset="-122"/>
              </a:rPr>
              <a:t>www.eoeandroid.com</a:t>
            </a:r>
          </a:p>
          <a:p>
            <a:r>
              <a:rPr lang="zh-CN" altLang="en-US" sz="1800" dirty="0" smtClean="0">
                <a:latin typeface="微软雅黑" pitchFamily="34" charset="-122"/>
                <a:ea typeface="微软雅黑" pitchFamily="34" charset="-122"/>
              </a:rPr>
              <a:t>做最棒的安卓技术社区</a:t>
            </a:r>
            <a:endParaRPr lang="zh-CN" altLang="en-US" sz="1800" dirty="0">
              <a:latin typeface="微软雅黑" pitchFamily="34" charset="-122"/>
              <a:ea typeface="微软雅黑" pitchFamily="34" charset="-122"/>
            </a:endParaRPr>
          </a:p>
        </p:txBody>
      </p:sp>
      <p:pic>
        <p:nvPicPr>
          <p:cNvPr id="4" name="图片 3" descr="viewfile.jpg"/>
          <p:cNvPicPr>
            <a:picLocks noChangeAspect="1"/>
          </p:cNvPicPr>
          <p:nvPr/>
        </p:nvPicPr>
        <p:blipFill>
          <a:blip r:embed="rId3" cstate="print"/>
          <a:stretch>
            <a:fillRect/>
          </a:stretch>
        </p:blipFill>
        <p:spPr>
          <a:xfrm>
            <a:off x="0" y="0"/>
            <a:ext cx="9144000" cy="1230284"/>
          </a:xfrm>
          <a:prstGeom prst="rect">
            <a:avLst/>
          </a:prstGeom>
        </p:spPr>
      </p:pic>
      <p:grpSp>
        <p:nvGrpSpPr>
          <p:cNvPr id="12" name="组合 11"/>
          <p:cNvGrpSpPr/>
          <p:nvPr/>
        </p:nvGrpSpPr>
        <p:grpSpPr>
          <a:xfrm>
            <a:off x="1214414" y="5715016"/>
            <a:ext cx="6293954" cy="357190"/>
            <a:chOff x="1214414" y="5715016"/>
            <a:chExt cx="6293954" cy="357190"/>
          </a:xfrm>
        </p:grpSpPr>
        <p:pic>
          <p:nvPicPr>
            <p:cNvPr id="22538" name="Picture 10" descr="http://www.eoe.cn/uploadfile/2012/0515/20120515041025567.jpg"/>
            <p:cNvPicPr>
              <a:picLocks noChangeAspect="1" noChangeArrowheads="1"/>
            </p:cNvPicPr>
            <p:nvPr/>
          </p:nvPicPr>
          <p:blipFill>
            <a:blip r:embed="rId4" cstate="print"/>
            <a:srcRect/>
            <a:stretch>
              <a:fillRect/>
            </a:stretch>
          </p:blipFill>
          <p:spPr bwMode="auto">
            <a:xfrm>
              <a:off x="2571736" y="5786456"/>
              <a:ext cx="857250" cy="285750"/>
            </a:xfrm>
            <a:prstGeom prst="rect">
              <a:avLst/>
            </a:prstGeom>
            <a:noFill/>
          </p:spPr>
        </p:pic>
        <p:pic>
          <p:nvPicPr>
            <p:cNvPr id="29697" name="Picture 1"/>
            <p:cNvPicPr>
              <a:picLocks noChangeAspect="1" noChangeArrowheads="1"/>
            </p:cNvPicPr>
            <p:nvPr/>
          </p:nvPicPr>
          <p:blipFill>
            <a:blip r:embed="rId5" cstate="print"/>
            <a:srcRect/>
            <a:stretch>
              <a:fillRect/>
            </a:stretch>
          </p:blipFill>
          <p:spPr bwMode="auto">
            <a:xfrm>
              <a:off x="6572264" y="5743529"/>
              <a:ext cx="936104" cy="328677"/>
            </a:xfrm>
            <a:prstGeom prst="rect">
              <a:avLst/>
            </a:prstGeom>
            <a:noFill/>
            <a:ln w="9525">
              <a:noFill/>
              <a:miter lim="800000"/>
              <a:headEnd/>
              <a:tailEnd/>
            </a:ln>
          </p:spPr>
        </p:pic>
        <p:pic>
          <p:nvPicPr>
            <p:cNvPr id="29699" name="Picture 3" descr="http://www.eoe.cn/uploadfile/2012/0608/20120608025741231.jpg"/>
            <p:cNvPicPr>
              <a:picLocks noChangeAspect="1" noChangeArrowheads="1"/>
            </p:cNvPicPr>
            <p:nvPr/>
          </p:nvPicPr>
          <p:blipFill>
            <a:blip r:embed="rId6" cstate="print"/>
            <a:srcRect/>
            <a:stretch>
              <a:fillRect/>
            </a:stretch>
          </p:blipFill>
          <p:spPr bwMode="auto">
            <a:xfrm>
              <a:off x="5286380" y="5786456"/>
              <a:ext cx="857250" cy="285750"/>
            </a:xfrm>
            <a:prstGeom prst="rect">
              <a:avLst/>
            </a:prstGeom>
            <a:noFill/>
          </p:spPr>
        </p:pic>
        <p:pic>
          <p:nvPicPr>
            <p:cNvPr id="29701" name="Picture 5" descr="http://www.adview.cn/static/images/logo.png"/>
            <p:cNvPicPr>
              <a:picLocks noChangeAspect="1" noChangeArrowheads="1"/>
            </p:cNvPicPr>
            <p:nvPr/>
          </p:nvPicPr>
          <p:blipFill>
            <a:blip r:embed="rId7" cstate="print"/>
            <a:srcRect/>
            <a:stretch>
              <a:fillRect/>
            </a:stretch>
          </p:blipFill>
          <p:spPr bwMode="auto">
            <a:xfrm>
              <a:off x="3714744" y="5793993"/>
              <a:ext cx="1224136" cy="278213"/>
            </a:xfrm>
            <a:prstGeom prst="rect">
              <a:avLst/>
            </a:prstGeom>
            <a:noFill/>
          </p:spPr>
        </p:pic>
        <p:pic>
          <p:nvPicPr>
            <p:cNvPr id="29703" name="Picture 7" descr="http://www.umeng.com/images/logo.png"/>
            <p:cNvPicPr>
              <a:picLocks noChangeAspect="1" noChangeArrowheads="1"/>
            </p:cNvPicPr>
            <p:nvPr/>
          </p:nvPicPr>
          <p:blipFill>
            <a:blip r:embed="rId8" cstate="print"/>
            <a:srcRect/>
            <a:stretch>
              <a:fillRect/>
            </a:stretch>
          </p:blipFill>
          <p:spPr bwMode="auto">
            <a:xfrm>
              <a:off x="1214414" y="5715016"/>
              <a:ext cx="936104" cy="337666"/>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539552" y="1268760"/>
          <a:ext cx="8176394" cy="453558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国内安卓开发者增长趋势</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开发者上网行为</a:t>
            </a:r>
            <a:endParaRPr lang="zh-CN" altLang="en-US" dirty="0">
              <a:latin typeface="微软雅黑" pitchFamily="34" charset="-122"/>
              <a:ea typeface="微软雅黑" pitchFamily="34" charset="-122"/>
            </a:endParaRPr>
          </a:p>
        </p:txBody>
      </p:sp>
      <p:grpSp>
        <p:nvGrpSpPr>
          <p:cNvPr id="15" name="组合 14"/>
          <p:cNvGrpSpPr/>
          <p:nvPr/>
        </p:nvGrpSpPr>
        <p:grpSpPr>
          <a:xfrm>
            <a:off x="5004048" y="1124745"/>
            <a:ext cx="3829380" cy="2448271"/>
            <a:chOff x="5063099" y="1268761"/>
            <a:chExt cx="3829380" cy="2448271"/>
          </a:xfrm>
        </p:grpSpPr>
        <p:pic>
          <p:nvPicPr>
            <p:cNvPr id="35844" name="Picture 4"/>
            <p:cNvPicPr>
              <a:picLocks noChangeAspect="1" noChangeArrowheads="1"/>
            </p:cNvPicPr>
            <p:nvPr/>
          </p:nvPicPr>
          <p:blipFill>
            <a:blip r:embed="rId3" cstate="print"/>
            <a:srcRect/>
            <a:stretch>
              <a:fillRect/>
            </a:stretch>
          </p:blipFill>
          <p:spPr bwMode="auto">
            <a:xfrm>
              <a:off x="5623001" y="1268761"/>
              <a:ext cx="3269478" cy="2448271"/>
            </a:xfrm>
            <a:prstGeom prst="rect">
              <a:avLst/>
            </a:prstGeom>
            <a:noFill/>
            <a:ln w="9525">
              <a:noFill/>
              <a:miter lim="800000"/>
              <a:headEnd/>
              <a:tailEnd/>
            </a:ln>
          </p:spPr>
        </p:pic>
        <p:pic>
          <p:nvPicPr>
            <p:cNvPr id="35845" name="Picture 5"/>
            <p:cNvPicPr>
              <a:picLocks noChangeAspect="1" noChangeArrowheads="1"/>
            </p:cNvPicPr>
            <p:nvPr/>
          </p:nvPicPr>
          <p:blipFill>
            <a:blip r:embed="rId4" cstate="print"/>
            <a:srcRect/>
            <a:stretch>
              <a:fillRect/>
            </a:stretch>
          </p:blipFill>
          <p:spPr bwMode="auto">
            <a:xfrm>
              <a:off x="5063099" y="1268761"/>
              <a:ext cx="1066801" cy="2448271"/>
            </a:xfrm>
            <a:prstGeom prst="rect">
              <a:avLst/>
            </a:prstGeom>
            <a:noFill/>
            <a:ln w="9525">
              <a:noFill/>
              <a:miter lim="800000"/>
              <a:headEnd/>
              <a:tailEnd/>
            </a:ln>
          </p:spPr>
        </p:pic>
      </p:grpSp>
      <p:grpSp>
        <p:nvGrpSpPr>
          <p:cNvPr id="17" name="组合 16"/>
          <p:cNvGrpSpPr/>
          <p:nvPr/>
        </p:nvGrpSpPr>
        <p:grpSpPr>
          <a:xfrm>
            <a:off x="118970" y="3414861"/>
            <a:ext cx="3876966" cy="2822451"/>
            <a:chOff x="118970" y="3414861"/>
            <a:chExt cx="3876966" cy="2822451"/>
          </a:xfrm>
        </p:grpSpPr>
        <p:pic>
          <p:nvPicPr>
            <p:cNvPr id="35843" name="Picture 3"/>
            <p:cNvPicPr>
              <a:picLocks noChangeAspect="1" noChangeArrowheads="1"/>
            </p:cNvPicPr>
            <p:nvPr/>
          </p:nvPicPr>
          <p:blipFill>
            <a:blip r:embed="rId5" cstate="print"/>
            <a:srcRect/>
            <a:stretch>
              <a:fillRect/>
            </a:stretch>
          </p:blipFill>
          <p:spPr bwMode="auto">
            <a:xfrm>
              <a:off x="235617" y="3414861"/>
              <a:ext cx="3760319" cy="2822451"/>
            </a:xfrm>
            <a:prstGeom prst="rect">
              <a:avLst/>
            </a:prstGeom>
            <a:noFill/>
            <a:ln w="9525">
              <a:noFill/>
              <a:miter lim="800000"/>
              <a:headEnd/>
              <a:tailEnd/>
            </a:ln>
          </p:spPr>
        </p:pic>
        <p:pic>
          <p:nvPicPr>
            <p:cNvPr id="6145" name="Picture 1"/>
            <p:cNvPicPr>
              <a:picLocks noChangeAspect="1" noChangeArrowheads="1"/>
            </p:cNvPicPr>
            <p:nvPr/>
          </p:nvPicPr>
          <p:blipFill>
            <a:blip r:embed="rId6" cstate="print"/>
            <a:srcRect/>
            <a:stretch>
              <a:fillRect/>
            </a:stretch>
          </p:blipFill>
          <p:spPr bwMode="auto">
            <a:xfrm>
              <a:off x="118970" y="4437112"/>
              <a:ext cx="852630" cy="792088"/>
            </a:xfrm>
            <a:prstGeom prst="rect">
              <a:avLst/>
            </a:prstGeom>
            <a:noFill/>
            <a:ln w="9525">
              <a:noFill/>
              <a:miter lim="800000"/>
              <a:headEnd/>
              <a:tailEnd/>
            </a:ln>
          </p:spPr>
        </p:pic>
      </p:grpSp>
      <p:grpSp>
        <p:nvGrpSpPr>
          <p:cNvPr id="14" name="组合 13"/>
          <p:cNvGrpSpPr/>
          <p:nvPr/>
        </p:nvGrpSpPr>
        <p:grpSpPr>
          <a:xfrm>
            <a:off x="128114" y="980726"/>
            <a:ext cx="3851919" cy="2812707"/>
            <a:chOff x="1" y="980726"/>
            <a:chExt cx="3851919" cy="2812707"/>
          </a:xfrm>
        </p:grpSpPr>
        <p:pic>
          <p:nvPicPr>
            <p:cNvPr id="35842" name="Picture 2"/>
            <p:cNvPicPr>
              <a:picLocks noChangeAspect="1" noChangeArrowheads="1"/>
            </p:cNvPicPr>
            <p:nvPr/>
          </p:nvPicPr>
          <p:blipFill>
            <a:blip r:embed="rId7" cstate="print"/>
            <a:srcRect/>
            <a:stretch>
              <a:fillRect/>
            </a:stretch>
          </p:blipFill>
          <p:spPr bwMode="auto">
            <a:xfrm>
              <a:off x="107504" y="980726"/>
              <a:ext cx="3744416" cy="2812707"/>
            </a:xfrm>
            <a:prstGeom prst="rect">
              <a:avLst/>
            </a:prstGeom>
            <a:noFill/>
            <a:ln w="9525">
              <a:noFill/>
              <a:miter lim="800000"/>
              <a:headEnd/>
              <a:tailEnd/>
            </a:ln>
          </p:spPr>
        </p:pic>
        <p:pic>
          <p:nvPicPr>
            <p:cNvPr id="6146" name="Picture 2"/>
            <p:cNvPicPr>
              <a:picLocks noChangeAspect="1" noChangeArrowheads="1"/>
            </p:cNvPicPr>
            <p:nvPr/>
          </p:nvPicPr>
          <p:blipFill>
            <a:blip r:embed="rId8" cstate="print"/>
            <a:srcRect/>
            <a:stretch>
              <a:fillRect/>
            </a:stretch>
          </p:blipFill>
          <p:spPr bwMode="auto">
            <a:xfrm>
              <a:off x="1" y="1916832"/>
              <a:ext cx="761396" cy="72008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2348880"/>
            <a:ext cx="9144000" cy="1008112"/>
          </a:xfrm>
        </p:spPr>
        <p:txBody>
          <a:bodyPr>
            <a:noAutofit/>
          </a:bodyPr>
          <a:lstStyle/>
          <a:p>
            <a:r>
              <a:rPr lang="zh-CN" altLang="en-US" sz="3200" dirty="0" smtClean="0">
                <a:latin typeface="微软雅黑" pitchFamily="34" charset="-122"/>
                <a:ea typeface="微软雅黑" pitchFamily="34" charset="-122"/>
              </a:rPr>
              <a:t>国内安卓行业的</a:t>
            </a:r>
            <a:r>
              <a:rPr lang="zh-CN" altLang="en-US" sz="3200" dirty="0" smtClean="0">
                <a:latin typeface="微软雅黑" pitchFamily="34" charset="-122"/>
                <a:ea typeface="微软雅黑" pitchFamily="34" charset="-122"/>
              </a:rPr>
              <a:t>现状</a:t>
            </a:r>
            <a:endParaRPr lang="zh-CN" altLang="en-US" sz="3200" dirty="0">
              <a:latin typeface="微软雅黑" pitchFamily="34" charset="-122"/>
              <a:ea typeface="微软雅黑" pitchFamily="34" charset="-122"/>
            </a:endParaRPr>
          </a:p>
        </p:txBody>
      </p:sp>
      <p:sp>
        <p:nvSpPr>
          <p:cNvPr id="6" name="TextBox 5"/>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全球移动开发者调查报告</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国内移动终端用户分布</a:t>
            </a:r>
            <a:endParaRPr lang="zh-CN" altLang="en-US" dirty="0">
              <a:latin typeface="微软雅黑" pitchFamily="34" charset="-122"/>
              <a:ea typeface="微软雅黑" pitchFamily="34" charset="-122"/>
            </a:endParaRPr>
          </a:p>
        </p:txBody>
      </p:sp>
      <p:sp>
        <p:nvSpPr>
          <p:cNvPr id="2050" name="AutoShape 2" descr="en-resource://resourcemap/7912a39bbf238a7d70c1fcd4d34455fd"/>
          <p:cNvSpPr>
            <a:spLocks noChangeAspect="1" noChangeArrowheads="1"/>
          </p:cNvSpPr>
          <p:nvPr/>
        </p:nvSpPr>
        <p:spPr bwMode="auto">
          <a:xfrm>
            <a:off x="71438"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52" name="AutoShape 4" descr="en-resource://resourcemap/7912a39bbf238a7d70c1fcd4d34455fd"/>
          <p:cNvSpPr>
            <a:spLocks noChangeAspect="1" noChangeArrowheads="1"/>
          </p:cNvSpPr>
          <p:nvPr/>
        </p:nvSpPr>
        <p:spPr bwMode="auto">
          <a:xfrm>
            <a:off x="71438"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54" name="AutoShape 6" descr="en-resource://resourcemap/7912a39bbf238a7d70c1fcd4d34455fd"/>
          <p:cNvSpPr>
            <a:spLocks noChangeAspect="1" noChangeArrowheads="1"/>
          </p:cNvSpPr>
          <p:nvPr/>
        </p:nvSpPr>
        <p:spPr bwMode="auto">
          <a:xfrm>
            <a:off x="71438"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56" name="AutoShape 8" descr="en-resource://resourcemap/7912a39bbf238a7d70c1fcd4d34455fd"/>
          <p:cNvSpPr>
            <a:spLocks noChangeAspect="1" noChangeArrowheads="1"/>
          </p:cNvSpPr>
          <p:nvPr/>
        </p:nvSpPr>
        <p:spPr bwMode="auto">
          <a:xfrm>
            <a:off x="71438"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058" name="Picture 10" descr="http://dev.youmi.net/wp-content/uploads/2012/05/%E6%9C%89%E7%B1%B3%E5%B9%BF%E5%91%8A%EF%BC%9A%E7%94%A8%E6%88%B7%E6%89%8B%E6%9C%BA%E6%8E%A5%E5%85%A5%E7%BD%91%E7%BB%9C%E5%88%86%E5%B8%83%E6%AF%94%E4%BE%8B.jpg"/>
          <p:cNvPicPr>
            <a:picLocks noChangeAspect="1" noChangeArrowheads="1"/>
          </p:cNvPicPr>
          <p:nvPr/>
        </p:nvPicPr>
        <p:blipFill>
          <a:blip r:embed="rId3" cstate="print"/>
          <a:srcRect/>
          <a:stretch>
            <a:fillRect/>
          </a:stretch>
        </p:blipFill>
        <p:spPr bwMode="auto">
          <a:xfrm>
            <a:off x="142844" y="3929066"/>
            <a:ext cx="4248472" cy="2444013"/>
          </a:xfrm>
          <a:prstGeom prst="rect">
            <a:avLst/>
          </a:prstGeom>
          <a:noFill/>
        </p:spPr>
      </p:pic>
      <p:pic>
        <p:nvPicPr>
          <p:cNvPr id="2066" name="Picture 18" descr="http://dev.youmi.net/wp-content/uploads/2012/05/%E6%9C%89%E7%B1%B3%E5%B9%BF%E5%91%8A%EF%BC%9A%E4%B8%BB%E6%B5%81%E7%A7%BB%E5%8A%A8%E7%BB%88%E7%AB%AF%E5%B1%8F%E5%B9%95%E5%88%86%E8%BE%A8%E7%8E%87.jpg"/>
          <p:cNvPicPr>
            <a:picLocks noChangeAspect="1" noChangeArrowheads="1"/>
          </p:cNvPicPr>
          <p:nvPr/>
        </p:nvPicPr>
        <p:blipFill>
          <a:blip r:embed="rId4" cstate="print"/>
          <a:srcRect/>
          <a:stretch>
            <a:fillRect/>
          </a:stretch>
        </p:blipFill>
        <p:spPr bwMode="auto">
          <a:xfrm>
            <a:off x="4429124" y="1214422"/>
            <a:ext cx="4554504" cy="2214578"/>
          </a:xfrm>
          <a:prstGeom prst="rect">
            <a:avLst/>
          </a:prstGeom>
          <a:noFill/>
        </p:spPr>
      </p:pic>
      <p:pic>
        <p:nvPicPr>
          <p:cNvPr id="2064" name="Picture 16" descr="C:\Users\yang\AppData\Local\Temp\enhtmlclip\Image(4).png"/>
          <p:cNvPicPr>
            <a:picLocks noChangeAspect="1" noChangeArrowheads="1"/>
          </p:cNvPicPr>
          <p:nvPr/>
        </p:nvPicPr>
        <p:blipFill>
          <a:blip r:embed="rId5" cstate="print"/>
          <a:srcRect/>
          <a:stretch>
            <a:fillRect/>
          </a:stretch>
        </p:blipFill>
        <p:spPr bwMode="auto">
          <a:xfrm>
            <a:off x="143602" y="1214422"/>
            <a:ext cx="4244190" cy="2214578"/>
          </a:xfrm>
          <a:prstGeom prst="rect">
            <a:avLst/>
          </a:prstGeom>
          <a:noFill/>
        </p:spPr>
      </p:pic>
      <p:pic>
        <p:nvPicPr>
          <p:cNvPr id="2068" name="Picture 20" descr="http://dev.youmi.net/wp-content/uploads/2012/05/%E6%9C%89%E7%B1%B3%E5%B9%BF%E5%91%8A%EF%BC%9A%E7%A7%BB%E5%8A%A8%E8%AE%BE%E5%A4%87%E7%94%A8%E6%88%B7%E5%9C%B0%E7%90%86%E4%BD%8D%E7%BD%AE%E5%88%86%E5%B8%83-%E7%9C%81%E4%BB%BD.jpg"/>
          <p:cNvPicPr>
            <a:picLocks noChangeAspect="1" noChangeArrowheads="1"/>
          </p:cNvPicPr>
          <p:nvPr/>
        </p:nvPicPr>
        <p:blipFill>
          <a:blip r:embed="rId6" cstate="print"/>
          <a:srcRect/>
          <a:stretch>
            <a:fillRect/>
          </a:stretch>
        </p:blipFill>
        <p:spPr bwMode="auto">
          <a:xfrm>
            <a:off x="4429124" y="3929066"/>
            <a:ext cx="4536504" cy="24288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国内移动终端适配数据 </a:t>
            </a:r>
            <a:r>
              <a:rPr lang="en-US" altLang="zh-CN" dirty="0" smtClean="0">
                <a:latin typeface="微软雅黑" pitchFamily="34" charset="-122"/>
                <a:ea typeface="微软雅黑" pitchFamily="34" charset="-122"/>
              </a:rPr>
              <a:t>201205</a:t>
            </a:r>
            <a:endParaRPr lang="zh-CN" altLang="en-US" dirty="0">
              <a:latin typeface="微软雅黑" pitchFamily="34" charset="-122"/>
              <a:ea typeface="微软雅黑" pitchFamily="34" charset="-122"/>
            </a:endParaRPr>
          </a:p>
        </p:txBody>
      </p:sp>
      <p:sp>
        <p:nvSpPr>
          <p:cNvPr id="2050" name="AutoShape 2" descr="en-resource://resourcemap/7912a39bbf238a7d70c1fcd4d34455fd"/>
          <p:cNvSpPr>
            <a:spLocks noChangeAspect="1" noChangeArrowheads="1"/>
          </p:cNvSpPr>
          <p:nvPr/>
        </p:nvSpPr>
        <p:spPr bwMode="auto">
          <a:xfrm>
            <a:off x="71438"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52" name="AutoShape 4" descr="en-resource://resourcemap/7912a39bbf238a7d70c1fcd4d34455fd"/>
          <p:cNvSpPr>
            <a:spLocks noChangeAspect="1" noChangeArrowheads="1"/>
          </p:cNvSpPr>
          <p:nvPr/>
        </p:nvSpPr>
        <p:spPr bwMode="auto">
          <a:xfrm>
            <a:off x="71438"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54" name="AutoShape 6" descr="en-resource://resourcemap/7912a39bbf238a7d70c1fcd4d34455fd"/>
          <p:cNvSpPr>
            <a:spLocks noChangeAspect="1" noChangeArrowheads="1"/>
          </p:cNvSpPr>
          <p:nvPr/>
        </p:nvSpPr>
        <p:spPr bwMode="auto">
          <a:xfrm>
            <a:off x="71438"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56" name="AutoShape 8" descr="en-resource://resourcemap/7912a39bbf238a7d70c1fcd4d34455fd"/>
          <p:cNvSpPr>
            <a:spLocks noChangeAspect="1" noChangeArrowheads="1"/>
          </p:cNvSpPr>
          <p:nvPr/>
        </p:nvSpPr>
        <p:spPr bwMode="auto">
          <a:xfrm>
            <a:off x="71438"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48132" name="Picture 4"/>
          <p:cNvPicPr>
            <a:picLocks noChangeAspect="1" noChangeArrowheads="1"/>
          </p:cNvPicPr>
          <p:nvPr/>
        </p:nvPicPr>
        <p:blipFill>
          <a:blip r:embed="rId3" cstate="print"/>
          <a:srcRect/>
          <a:stretch>
            <a:fillRect/>
          </a:stretch>
        </p:blipFill>
        <p:spPr bwMode="auto">
          <a:xfrm>
            <a:off x="719138" y="1105619"/>
            <a:ext cx="7705725" cy="541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2348880"/>
            <a:ext cx="9144000" cy="1008112"/>
          </a:xfrm>
        </p:spPr>
        <p:txBody>
          <a:bodyPr>
            <a:noAutofit/>
          </a:bodyPr>
          <a:lstStyle/>
          <a:p>
            <a:r>
              <a:rPr lang="zh-CN" altLang="en-US" sz="3200" dirty="0" smtClean="0">
                <a:latin typeface="微软雅黑" pitchFamily="34" charset="-122"/>
                <a:ea typeface="微软雅黑" pitchFamily="34" charset="-122"/>
              </a:rPr>
              <a:t>应用推广、盈利数据</a:t>
            </a:r>
            <a:endParaRPr lang="zh-CN" altLang="en-US" sz="3200" dirty="0">
              <a:latin typeface="微软雅黑" pitchFamily="34" charset="-122"/>
              <a:ea typeface="微软雅黑" pitchFamily="34" charset="-122"/>
            </a:endParaRPr>
          </a:p>
        </p:txBody>
      </p:sp>
      <p:sp>
        <p:nvSpPr>
          <p:cNvPr id="6" name="TextBox 5"/>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全球移动开发者调查报告</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应用推广</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分发渠道</a:t>
            </a:r>
            <a:endParaRPr lang="zh-CN" altLang="en-US" dirty="0">
              <a:latin typeface="微软雅黑" pitchFamily="34" charset="-122"/>
              <a:ea typeface="微软雅黑" pitchFamily="34" charset="-122"/>
            </a:endParaRPr>
          </a:p>
        </p:txBody>
      </p:sp>
      <p:pic>
        <p:nvPicPr>
          <p:cNvPr id="51202" name="Picture 2" descr="http://www.199it.com/wp-content/uploads/2012/05/%E5%BC%80%E5%8F%91%E8%80%85%E7%9A%84%E5%BA%94%E7%94%A8%E5%88%86%E5%8F%91%E6%B8%A0%E9%81%93.png"/>
          <p:cNvPicPr>
            <a:picLocks noChangeAspect="1" noChangeArrowheads="1"/>
          </p:cNvPicPr>
          <p:nvPr/>
        </p:nvPicPr>
        <p:blipFill>
          <a:blip r:embed="rId3" cstate="print"/>
          <a:srcRect/>
          <a:stretch>
            <a:fillRect/>
          </a:stretch>
        </p:blipFill>
        <p:spPr bwMode="auto">
          <a:xfrm>
            <a:off x="971600" y="1268760"/>
            <a:ext cx="7200800" cy="432048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1403648" y="1052736"/>
            <a:ext cx="6336704" cy="5720884"/>
          </a:xfrm>
          <a:prstGeom prst="rect">
            <a:avLst/>
          </a:prstGeom>
          <a:noFill/>
          <a:ln w="9525">
            <a:noFill/>
            <a:miter lim="800000"/>
            <a:headEnd/>
            <a:tailEnd/>
          </a:ln>
        </p:spPr>
      </p:pic>
      <p:sp>
        <p:nvSpPr>
          <p:cNvPr id="3" name="TextBox 2"/>
          <p:cNvSpPr txBox="1"/>
          <p:nvPr/>
        </p:nvSpPr>
        <p:spPr>
          <a:xfrm>
            <a:off x="4572000" y="404664"/>
            <a:ext cx="4320480" cy="369332"/>
          </a:xfrm>
          <a:prstGeom prst="rect">
            <a:avLst/>
          </a:prstGeom>
          <a:noFill/>
        </p:spPr>
        <p:txBody>
          <a:bodyPr wrap="square" rtlCol="0">
            <a:spAutoFit/>
          </a:bodyPr>
          <a:lstStyle/>
          <a:p>
            <a:pPr algn="ctr"/>
            <a:r>
              <a:rPr lang="zh-CN" altLang="en-US" smtClean="0">
                <a:latin typeface="微软雅黑" pitchFamily="34" charset="-122"/>
                <a:ea typeface="微软雅黑" pitchFamily="34" charset="-122"/>
              </a:rPr>
              <a:t>移动应用活跃用户</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7"/>
          <p:cNvGraphicFramePr>
            <a:graphicFrameLocks noGrp="1"/>
          </p:cNvGraphicFramePr>
          <p:nvPr>
            <p:ph idx="1"/>
          </p:nvPr>
        </p:nvGraphicFramePr>
        <p:xfrm>
          <a:off x="251520" y="1268760"/>
          <a:ext cx="4320480" cy="430338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广告平台</a:t>
            </a:r>
            <a:endParaRPr lang="zh-CN" altLang="en-US" dirty="0">
              <a:latin typeface="微软雅黑" pitchFamily="34" charset="-122"/>
              <a:ea typeface="微软雅黑" pitchFamily="34" charset="-122"/>
            </a:endParaRPr>
          </a:p>
        </p:txBody>
      </p:sp>
      <p:graphicFrame>
        <p:nvGraphicFramePr>
          <p:cNvPr id="4" name="内容占位符 7"/>
          <p:cNvGraphicFramePr>
            <a:graphicFrameLocks/>
          </p:cNvGraphicFramePr>
          <p:nvPr/>
        </p:nvGraphicFramePr>
        <p:xfrm>
          <a:off x="4572000" y="1268760"/>
          <a:ext cx="4320480" cy="43204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广告收入分成数据（</a:t>
            </a:r>
            <a:r>
              <a:rPr lang="en-US" altLang="zh-CN" dirty="0" smtClean="0">
                <a:latin typeface="微软雅黑" pitchFamily="34" charset="-122"/>
                <a:ea typeface="微软雅黑" pitchFamily="34" charset="-122"/>
              </a:rPr>
              <a:t>CPS</a:t>
            </a:r>
            <a:r>
              <a:rPr lang="zh-CN" altLang="en-US" dirty="0" smtClean="0">
                <a:latin typeface="微软雅黑" pitchFamily="34" charset="-122"/>
                <a:ea typeface="微软雅黑" pitchFamily="34" charset="-122"/>
              </a:rPr>
              <a:t>案例）</a:t>
            </a:r>
            <a:endParaRPr lang="zh-CN" altLang="en-US" dirty="0">
              <a:latin typeface="微软雅黑" pitchFamily="34" charset="-122"/>
              <a:ea typeface="微软雅黑" pitchFamily="34" charset="-122"/>
            </a:endParaRPr>
          </a:p>
        </p:txBody>
      </p:sp>
      <p:grpSp>
        <p:nvGrpSpPr>
          <p:cNvPr id="13" name="组合 12"/>
          <p:cNvGrpSpPr/>
          <p:nvPr/>
        </p:nvGrpSpPr>
        <p:grpSpPr>
          <a:xfrm>
            <a:off x="1071538" y="2000240"/>
            <a:ext cx="7272808" cy="3507961"/>
            <a:chOff x="3563888" y="1988840"/>
            <a:chExt cx="4768155" cy="2638515"/>
          </a:xfrm>
        </p:grpSpPr>
        <p:graphicFrame>
          <p:nvGraphicFramePr>
            <p:cNvPr id="5" name="内容占位符 7"/>
            <p:cNvGraphicFramePr>
              <a:graphicFrameLocks/>
            </p:cNvGraphicFramePr>
            <p:nvPr/>
          </p:nvGraphicFramePr>
          <p:xfrm>
            <a:off x="5652121" y="1988840"/>
            <a:ext cx="2160240" cy="2160241"/>
          </p:xfrm>
          <a:graphic>
            <a:graphicData uri="http://schemas.openxmlformats.org/drawingml/2006/chart">
              <c:chart xmlns:c="http://schemas.openxmlformats.org/drawingml/2006/chart" xmlns:r="http://schemas.openxmlformats.org/officeDocument/2006/relationships" r:id="rId3"/>
            </a:graphicData>
          </a:graphic>
        </p:graphicFrame>
        <p:pic>
          <p:nvPicPr>
            <p:cNvPr id="11265" name="Picture 1"/>
            <p:cNvPicPr>
              <a:picLocks noChangeAspect="1" noChangeArrowheads="1"/>
            </p:cNvPicPr>
            <p:nvPr/>
          </p:nvPicPr>
          <p:blipFill>
            <a:blip r:embed="rId4" cstate="print"/>
            <a:srcRect/>
            <a:stretch>
              <a:fillRect/>
            </a:stretch>
          </p:blipFill>
          <p:spPr bwMode="auto">
            <a:xfrm>
              <a:off x="7884368" y="3789040"/>
              <a:ext cx="447675" cy="485775"/>
            </a:xfrm>
            <a:prstGeom prst="rect">
              <a:avLst/>
            </a:prstGeom>
            <a:noFill/>
            <a:ln w="9525">
              <a:noFill/>
              <a:miter lim="800000"/>
              <a:headEnd/>
              <a:tailEnd/>
            </a:ln>
          </p:spPr>
        </p:pic>
        <p:sp>
          <p:nvSpPr>
            <p:cNvPr id="11" name="TextBox 10"/>
            <p:cNvSpPr txBox="1"/>
            <p:nvPr/>
          </p:nvSpPr>
          <p:spPr>
            <a:xfrm>
              <a:off x="6111704" y="4258023"/>
              <a:ext cx="144016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分成占比</a:t>
              </a:r>
              <a:endParaRPr lang="zh-CN" altLang="en-US" dirty="0">
                <a:latin typeface="微软雅黑" pitchFamily="34" charset="-122"/>
                <a:ea typeface="微软雅黑" pitchFamily="34" charset="-122"/>
              </a:endParaRPr>
            </a:p>
          </p:txBody>
        </p:sp>
        <p:graphicFrame>
          <p:nvGraphicFramePr>
            <p:cNvPr id="9" name="内容占位符 7"/>
            <p:cNvGraphicFramePr>
              <a:graphicFrameLocks/>
            </p:cNvGraphicFramePr>
            <p:nvPr/>
          </p:nvGraphicFramePr>
          <p:xfrm>
            <a:off x="3563888" y="1988840"/>
            <a:ext cx="2160240" cy="216024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4004095" y="4258023"/>
              <a:ext cx="144016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流量占比</a:t>
              </a:r>
              <a:endParaRPr lang="zh-CN" altLang="en-US" dirty="0">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857224" y="128586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标题 1"/>
          <p:cNvSpPr txBox="1">
            <a:spLocks/>
          </p:cNvSpPr>
          <p:nvPr/>
        </p:nvSpPr>
        <p:spPr>
          <a:xfrm>
            <a:off x="6715140" y="4286256"/>
            <a:ext cx="1714512" cy="2160240"/>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p>
            <a:pPr marL="914400" marR="0" lvl="0" indent="-914400" defTabSz="0" rtl="0" eaLnBrk="0" fontAlgn="base" latinLnBrk="0" hangingPunct="0">
              <a:lnSpc>
                <a:spcPct val="100000"/>
              </a:lnSpc>
              <a:spcBef>
                <a:spcPct val="0"/>
              </a:spcBef>
              <a:spcAft>
                <a:spcPct val="0"/>
              </a:spcAft>
              <a:buClrTx/>
              <a:buSzTx/>
              <a:buFontTx/>
              <a:buNone/>
              <a:tabLst/>
              <a:defRPr/>
            </a:pPr>
            <a:r>
              <a:rPr kumimoji="0" lang="zh-CN" altLang="en-US" sz="16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sym typeface="Calibri" pitchFamily="34" charset="0"/>
              </a:rPr>
              <a:t>数据来源：</a:t>
            </a:r>
            <a:endParaRPr kumimoji="0" lang="en-US" altLang="zh-CN" sz="16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sym typeface="Calibri" pitchFamily="34" charset="0"/>
            </a:endParaRPr>
          </a:p>
          <a:p>
            <a:pPr marL="914400" indent="-914400" defTabSz="0" eaLnBrk="0" hangingPunct="0">
              <a:defRPr/>
            </a:pPr>
            <a:r>
              <a:rPr lang="en-US" altLang="zh-CN" sz="1600" b="0" kern="0" dirty="0" smtClean="0">
                <a:latin typeface="微软雅黑" pitchFamily="34" charset="-122"/>
                <a:ea typeface="微软雅黑" pitchFamily="34" charset="-122"/>
                <a:sym typeface="Calibri" pitchFamily="34" charset="0"/>
              </a:rPr>
              <a:t>Umeng</a:t>
            </a:r>
          </a:p>
          <a:p>
            <a:pPr marL="914400" lvl="0" indent="-914400" defTabSz="0" eaLnBrk="0" hangingPunct="0">
              <a:defRPr/>
            </a:pPr>
            <a:r>
              <a:rPr lang="en-US" altLang="zh-CN" sz="1600" b="0" kern="0" dirty="0" smtClean="0">
                <a:latin typeface="微软雅黑" pitchFamily="34" charset="-122"/>
                <a:ea typeface="微软雅黑" pitchFamily="34" charset="-122"/>
                <a:sym typeface="Calibri" pitchFamily="34" charset="0"/>
              </a:rPr>
              <a:t>AdView</a:t>
            </a:r>
          </a:p>
          <a:p>
            <a:pPr marL="914400" marR="0" lvl="0" indent="-914400" defTabSz="0" rtl="0" eaLnBrk="0" fontAlgn="base" latinLnBrk="0" hangingPunct="0">
              <a:lnSpc>
                <a:spcPct val="100000"/>
              </a:lnSpc>
              <a:spcBef>
                <a:spcPct val="0"/>
              </a:spcBef>
              <a:spcAft>
                <a:spcPct val="0"/>
              </a:spcAft>
              <a:buClrTx/>
              <a:buSzTx/>
              <a:buFontTx/>
              <a:buNone/>
              <a:tabLst/>
              <a:defRPr/>
            </a:pPr>
            <a:r>
              <a:rPr lang="en-US" altLang="zh-CN" sz="1600" b="0" kern="0" dirty="0" smtClean="0">
                <a:latin typeface="微软雅黑" pitchFamily="34" charset="-122"/>
                <a:ea typeface="微软雅黑" pitchFamily="34" charset="-122"/>
                <a:cs typeface="+mj-cs"/>
                <a:sym typeface="Calibri" pitchFamily="34" charset="0"/>
              </a:rPr>
              <a:t>TestIN</a:t>
            </a:r>
            <a:endParaRPr lang="en-US" altLang="zh-CN" sz="1600" b="0" kern="0" dirty="0" smtClean="0">
              <a:latin typeface="微软雅黑" pitchFamily="34" charset="-122"/>
              <a:ea typeface="微软雅黑" pitchFamily="34" charset="-122"/>
              <a:cs typeface="+mj-cs"/>
              <a:sym typeface="Calibri" pitchFamily="34" charset="0"/>
            </a:endParaRPr>
          </a:p>
          <a:p>
            <a:pPr marL="914400" marR="0" lvl="0" indent="-914400" defTabSz="0" rtl="0" eaLnBrk="0" fontAlgn="base" latinLnBrk="0" hangingPunct="0">
              <a:lnSpc>
                <a:spcPct val="100000"/>
              </a:lnSpc>
              <a:spcBef>
                <a:spcPct val="0"/>
              </a:spcBef>
              <a:spcAft>
                <a:spcPct val="0"/>
              </a:spcAft>
              <a:buClrTx/>
              <a:buSzTx/>
              <a:buFontTx/>
              <a:buNone/>
              <a:tabLst/>
              <a:defRPr/>
            </a:pPr>
            <a:r>
              <a:rPr lang="en-US" altLang="zh-CN" sz="1600" b="0" kern="0" dirty="0" smtClean="0">
                <a:latin typeface="微软雅黑" pitchFamily="34" charset="-122"/>
                <a:ea typeface="微软雅黑" pitchFamily="34" charset="-122"/>
                <a:cs typeface="+mj-cs"/>
                <a:sym typeface="Calibri" pitchFamily="34" charset="0"/>
              </a:rPr>
              <a:t>YouMi</a:t>
            </a:r>
            <a:endParaRPr lang="en-US" altLang="zh-CN" sz="1600" b="0" kern="0" dirty="0" smtClean="0">
              <a:latin typeface="微软雅黑" pitchFamily="34" charset="-122"/>
              <a:ea typeface="微软雅黑" pitchFamily="34" charset="-122"/>
              <a:cs typeface="+mj-cs"/>
              <a:sym typeface="Calibri" pitchFamily="34" charset="0"/>
            </a:endParaRPr>
          </a:p>
          <a:p>
            <a:pPr marL="914400" marR="0" lvl="0" indent="-914400" defTabSz="0" rtl="0" eaLnBrk="0" fontAlgn="base" latinLnBrk="0" hangingPunct="0">
              <a:lnSpc>
                <a:spcPct val="100000"/>
              </a:lnSpc>
              <a:spcBef>
                <a:spcPct val="0"/>
              </a:spcBef>
              <a:spcAft>
                <a:spcPct val="0"/>
              </a:spcAft>
              <a:buClrTx/>
              <a:buSzTx/>
              <a:buFontTx/>
              <a:buNone/>
              <a:tabLst/>
              <a:defRPr/>
            </a:pPr>
            <a:r>
              <a:rPr kumimoji="0" lang="en-US" altLang="zh-CN" sz="16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sym typeface="Calibri" pitchFamily="34" charset="0"/>
              </a:rPr>
              <a:t>DCCI</a:t>
            </a:r>
          </a:p>
          <a:p>
            <a:pPr marL="914400" lvl="0" indent="-914400" defTabSz="0" eaLnBrk="0" hangingPunct="0">
              <a:defRPr/>
            </a:pPr>
            <a:r>
              <a:rPr lang="en-US" altLang="zh-CN" sz="1600" b="0" kern="0" dirty="0" smtClean="0">
                <a:solidFill>
                  <a:schemeClr val="tx1"/>
                </a:solidFill>
                <a:latin typeface="微软雅黑" pitchFamily="34" charset="-122"/>
                <a:ea typeface="微软雅黑" pitchFamily="34" charset="-122"/>
                <a:sym typeface="Calibri" pitchFamily="34" charset="0"/>
              </a:rPr>
              <a:t>eoeAndroid</a:t>
            </a:r>
          </a:p>
          <a:p>
            <a:pPr marL="914400" lvl="0" indent="-914400" defTabSz="0" eaLnBrk="0" hangingPunct="0">
              <a:defRPr/>
            </a:pPr>
            <a:r>
              <a:rPr lang="en-US" altLang="zh-CN" sz="1600" b="0" kern="0" dirty="0" smtClean="0">
                <a:latin typeface="微软雅黑" pitchFamily="34" charset="-122"/>
                <a:ea typeface="微软雅黑" pitchFamily="34" charset="-122"/>
                <a:sym typeface="Calibri" pitchFamily="34" charset="0"/>
              </a:rPr>
              <a:t>eoeMarket</a:t>
            </a:r>
            <a:endParaRPr kumimoji="0" lang="en-US" altLang="zh-CN" sz="16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j-cs"/>
              <a:sym typeface="Calibri" pitchFamily="34" charset="0"/>
            </a:endParaRPr>
          </a:p>
          <a:p>
            <a:pPr marL="914400" marR="0" lvl="0" indent="-914400" defTabSz="0" rtl="0" eaLnBrk="0" fontAlgn="base" latinLnBrk="0" hangingPunct="0">
              <a:lnSpc>
                <a:spcPct val="10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schemeClr val="tx1"/>
              </a:solidFill>
              <a:effectLst/>
              <a:uLnTx/>
              <a:uFillTx/>
              <a:latin typeface="微软雅黑" pitchFamily="34" charset="-122"/>
              <a:ea typeface="微软雅黑" pitchFamily="34" charset="-122"/>
              <a:cs typeface="+mj-cs"/>
              <a:sym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2348880"/>
            <a:ext cx="9144000" cy="1008112"/>
          </a:xfrm>
        </p:spPr>
        <p:txBody>
          <a:bodyPr>
            <a:noAutofit/>
          </a:bodyPr>
          <a:lstStyle/>
          <a:p>
            <a:r>
              <a:rPr lang="zh-CN" altLang="en-US" sz="3200" dirty="0" smtClean="0">
                <a:latin typeface="微软雅黑" pitchFamily="34" charset="-122"/>
                <a:ea typeface="微软雅黑" pitchFamily="34" charset="-122"/>
              </a:rPr>
              <a:t>讨论：广告、盈利、用户体验的平衡</a:t>
            </a:r>
            <a:endParaRPr lang="zh-CN" altLang="en-US" sz="3200" dirty="0">
              <a:latin typeface="微软雅黑" pitchFamily="34" charset="-122"/>
              <a:ea typeface="微软雅黑" pitchFamily="34" charset="-122"/>
            </a:endParaRPr>
          </a:p>
        </p:txBody>
      </p:sp>
      <p:sp>
        <p:nvSpPr>
          <p:cNvPr id="6" name="TextBox 5"/>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全球移动开发者调查报告</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4"/>
          <p:cNvSpPr>
            <a:spLocks noGrp="1"/>
          </p:cNvSpPr>
          <p:nvPr>
            <p:ph type="sldNum" sz="quarter" idx="11"/>
          </p:nvPr>
        </p:nvSpPr>
        <p:spPr>
          <a:noFill/>
        </p:spPr>
        <p:txBody>
          <a:bodyPr/>
          <a:lstStyle/>
          <a:p>
            <a:fld id="{654E7EA1-BE52-4BAF-8452-CD093440E56B}" type="slidenum">
              <a:rPr lang="zh-CN" altLang="en-US" smtClean="0"/>
              <a:pPr/>
              <a:t>21</a:t>
            </a:fld>
            <a:endParaRPr lang="zh-CN" altLang="en-US" sz="1800" smtClean="0">
              <a:solidFill>
                <a:schemeClr val="tx1"/>
              </a:solidFill>
            </a:endParaRPr>
          </a:p>
        </p:txBody>
      </p:sp>
      <p:pic>
        <p:nvPicPr>
          <p:cNvPr id="27651" name="Picture 2"/>
          <p:cNvPicPr>
            <a:picLocks noChangeAspect="1" noChangeArrowheads="1"/>
          </p:cNvPicPr>
          <p:nvPr/>
        </p:nvPicPr>
        <p:blipFill>
          <a:blip r:embed="rId2" cstate="print"/>
          <a:srcRect/>
          <a:stretch>
            <a:fillRect/>
          </a:stretch>
        </p:blipFill>
        <p:spPr bwMode="auto">
          <a:xfrm>
            <a:off x="0" y="0"/>
            <a:ext cx="2324100" cy="723900"/>
          </a:xfrm>
          <a:prstGeom prst="rect">
            <a:avLst/>
          </a:prstGeom>
          <a:noFill/>
          <a:ln w="9525">
            <a:noFill/>
            <a:miter lim="800000"/>
            <a:headEnd/>
            <a:tailEnd/>
          </a:ln>
        </p:spPr>
      </p:pic>
      <p:pic>
        <p:nvPicPr>
          <p:cNvPr id="27653" name="Picture 4" descr="图片1"/>
          <p:cNvPicPr>
            <a:picLocks noChangeAspect="1" noChangeArrowheads="1"/>
          </p:cNvPicPr>
          <p:nvPr/>
        </p:nvPicPr>
        <p:blipFill>
          <a:blip r:embed="rId3" cstate="print"/>
          <a:srcRect/>
          <a:stretch>
            <a:fillRect/>
          </a:stretch>
        </p:blipFill>
        <p:spPr bwMode="auto">
          <a:xfrm>
            <a:off x="0" y="4718084"/>
            <a:ext cx="9215470" cy="2211378"/>
          </a:xfrm>
          <a:prstGeom prst="rect">
            <a:avLst/>
          </a:prstGeom>
          <a:noFill/>
          <a:ln w="9525">
            <a:noFill/>
            <a:miter lim="800000"/>
            <a:headEnd/>
            <a:tailEnd/>
          </a:ln>
        </p:spPr>
      </p:pic>
      <p:sp>
        <p:nvSpPr>
          <p:cNvPr id="8" name="矩形 7"/>
          <p:cNvSpPr/>
          <p:nvPr/>
        </p:nvSpPr>
        <p:spPr>
          <a:xfrm>
            <a:off x="0" y="2000240"/>
            <a:ext cx="9144000" cy="707886"/>
          </a:xfrm>
          <a:prstGeom prst="rect">
            <a:avLst/>
          </a:prstGeom>
          <a:noFill/>
        </p:spPr>
        <p:txBody>
          <a:bodyPr wrap="square">
            <a:spAutoFit/>
          </a:bodyPr>
          <a:lstStyle/>
          <a:p>
            <a:pPr algn="ctr">
              <a:defRPr/>
            </a:pPr>
            <a:r>
              <a:rPr lang="zh-CN" altLang="en-US" sz="4000" spc="300" dirty="0" smtClean="0">
                <a:ln w="11430" cmpd="sng">
                  <a:solidFill>
                    <a:schemeClr val="accent1">
                      <a:tint val="10000"/>
                    </a:schemeClr>
                  </a:solidFill>
                  <a:prstDash val="solid"/>
                  <a:miter lim="800000"/>
                </a:ln>
                <a:solidFill>
                  <a:srgbClr val="1B9DFB"/>
                </a:solidFill>
                <a:effectLst>
                  <a:glow rad="45500">
                    <a:schemeClr val="accent1">
                      <a:satMod val="220000"/>
                      <a:alpha val="35000"/>
                    </a:schemeClr>
                  </a:glow>
                </a:effectLst>
                <a:latin typeface="微软雅黑" pitchFamily="34" charset="-122"/>
                <a:ea typeface="微软雅黑" pitchFamily="34" charset="-122"/>
              </a:rPr>
              <a:t>谢谢</a:t>
            </a:r>
            <a:endParaRPr lang="zh-CN" altLang="en-US" sz="4000" spc="300" dirty="0">
              <a:ln w="11430" cmpd="sng">
                <a:solidFill>
                  <a:schemeClr val="accent1">
                    <a:tint val="10000"/>
                  </a:schemeClr>
                </a:solidFill>
                <a:prstDash val="solid"/>
                <a:miter lim="800000"/>
              </a:ln>
              <a:solidFill>
                <a:srgbClr val="1B9DFB"/>
              </a:solidFill>
              <a:effectLst>
                <a:glow rad="45500">
                  <a:schemeClr val="accent1">
                    <a:satMod val="220000"/>
                    <a:alpha val="35000"/>
                  </a:schemeClr>
                </a:glow>
              </a:effectLst>
              <a:latin typeface="微软雅黑" pitchFamily="34" charset="-122"/>
              <a:ea typeface="微软雅黑" pitchFamily="34" charset="-122"/>
            </a:endParaRPr>
          </a:p>
        </p:txBody>
      </p:sp>
      <p:pic>
        <p:nvPicPr>
          <p:cNvPr id="1026" name="Picture 2" descr="https://chart.googleapis.com/chart?chs=220x220&amp;cht=qr&amp;chl=http%3A%2F%2Fwww.eoeandroid.com%2Fthread-181896-1-1.html"/>
          <p:cNvPicPr>
            <a:picLocks noChangeAspect="1" noChangeArrowheads="1"/>
          </p:cNvPicPr>
          <p:nvPr/>
        </p:nvPicPr>
        <p:blipFill>
          <a:blip r:embed="rId4"/>
          <a:srcRect/>
          <a:stretch>
            <a:fillRect/>
          </a:stretch>
        </p:blipFill>
        <p:spPr bwMode="auto">
          <a:xfrm>
            <a:off x="6500826" y="2547945"/>
            <a:ext cx="2095500" cy="2095501"/>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
          <p:cNvSpPr>
            <a:spLocks noChangeArrowheads="1"/>
          </p:cNvSpPr>
          <p:nvPr/>
        </p:nvSpPr>
        <p:spPr bwMode="auto">
          <a:xfrm>
            <a:off x="2928926" y="416462"/>
            <a:ext cx="5635655" cy="369332"/>
          </a:xfrm>
          <a:prstGeom prst="rect">
            <a:avLst/>
          </a:prstGeom>
          <a:noFill/>
          <a:ln w="9525">
            <a:noFill/>
            <a:miter lim="800000"/>
            <a:headEnd/>
            <a:tailEnd/>
          </a:ln>
        </p:spPr>
        <p:txBody>
          <a:bodyPr wrap="square">
            <a:spAutoFit/>
          </a:bodyPr>
          <a:lstStyle/>
          <a:p>
            <a:pPr algn="r"/>
            <a:r>
              <a:rPr lang="zh-CN" altLang="en-US" b="0" dirty="0" smtClean="0">
                <a:latin typeface="微软雅黑" pitchFamily="34" charset="-122"/>
                <a:ea typeface="微软雅黑" pitchFamily="34" charset="-122"/>
                <a:sym typeface="Calibri" pitchFamily="34" charset="0"/>
              </a:rPr>
              <a:t>关于</a:t>
            </a:r>
            <a:r>
              <a:rPr lang="en-US" altLang="zh-CN" b="0" dirty="0" smtClean="0">
                <a:latin typeface="微软雅黑" pitchFamily="34" charset="-122"/>
                <a:ea typeface="微软雅黑" pitchFamily="34" charset="-122"/>
                <a:sym typeface="Calibri" pitchFamily="34" charset="0"/>
              </a:rPr>
              <a:t>eoeAndroid</a:t>
            </a:r>
            <a:endParaRPr lang="zh-CN" altLang="en-US" b="0" dirty="0">
              <a:latin typeface="微软雅黑" pitchFamily="34" charset="-122"/>
              <a:ea typeface="微软雅黑" pitchFamily="34" charset="-122"/>
              <a:sym typeface="Calibri" pitchFamily="34" charset="0"/>
            </a:endParaRPr>
          </a:p>
        </p:txBody>
      </p:sp>
      <p:sp>
        <p:nvSpPr>
          <p:cNvPr id="4" name="标题 3"/>
          <p:cNvSpPr>
            <a:spLocks noGrp="1"/>
          </p:cNvSpPr>
          <p:nvPr>
            <p:ph type="ctrTitle"/>
          </p:nvPr>
        </p:nvSpPr>
        <p:spPr>
          <a:xfrm>
            <a:off x="685800" y="2130425"/>
            <a:ext cx="7772400" cy="798509"/>
          </a:xfrm>
        </p:spPr>
        <p:txBody>
          <a:bodyPr/>
          <a:lstStyle/>
          <a:p>
            <a:r>
              <a:rPr lang="zh-CN" altLang="en-US" sz="2800" dirty="0" smtClean="0">
                <a:latin typeface="微软雅黑" pitchFamily="34" charset="-122"/>
                <a:ea typeface="微软雅黑" pitchFamily="34" charset="-122"/>
              </a:rPr>
              <a:t>最专业的</a:t>
            </a:r>
            <a:r>
              <a:rPr lang="en-US" altLang="zh-CN" sz="2800" dirty="0" smtClean="0">
                <a:latin typeface="微软雅黑" pitchFamily="34" charset="-122"/>
                <a:ea typeface="微软雅黑" pitchFamily="34" charset="-122"/>
              </a:rPr>
              <a:t>Android</a:t>
            </a:r>
            <a:r>
              <a:rPr lang="zh-CN" altLang="en-US" sz="2800" dirty="0" smtClean="0">
                <a:latin typeface="微软雅黑" pitchFamily="34" charset="-122"/>
                <a:ea typeface="微软雅黑" pitchFamily="34" charset="-122"/>
              </a:rPr>
              <a:t>开发社区</a:t>
            </a:r>
            <a:endParaRPr lang="zh-CN" altLang="en-US" sz="2800" dirty="0">
              <a:latin typeface="微软雅黑" pitchFamily="34" charset="-122"/>
              <a:ea typeface="微软雅黑" pitchFamily="34" charset="-122"/>
            </a:endParaRPr>
          </a:p>
        </p:txBody>
      </p:sp>
      <p:sp>
        <p:nvSpPr>
          <p:cNvPr id="5" name="副标题 4"/>
          <p:cNvSpPr>
            <a:spLocks noGrp="1"/>
          </p:cNvSpPr>
          <p:nvPr>
            <p:ph type="subTitle" idx="1"/>
          </p:nvPr>
        </p:nvSpPr>
        <p:spPr>
          <a:xfrm>
            <a:off x="1142976" y="3286124"/>
            <a:ext cx="7715304" cy="2286016"/>
          </a:xfrm>
        </p:spPr>
        <p:txBody>
          <a:bodyPr/>
          <a:lstStyle/>
          <a:p>
            <a:pPr indent="271463" algn="l">
              <a:buFont typeface="Wingdings" pitchFamily="2" charset="2"/>
              <a:buChar char="n"/>
              <a:tabLst>
                <a:tab pos="355600" algn="l"/>
              </a:tabLst>
            </a:pPr>
            <a:r>
              <a:rPr lang="zh-CN" altLang="en-US" sz="1800" dirty="0" smtClean="0">
                <a:latin typeface="微软雅黑" pitchFamily="34" charset="-122"/>
                <a:ea typeface="微软雅黑" pitchFamily="34" charset="-122"/>
              </a:rPr>
              <a:t>成立最早、最大、用户最多的</a:t>
            </a:r>
            <a:r>
              <a:rPr lang="en-US" altLang="zh-CN" sz="1800" dirty="0" smtClean="0">
                <a:latin typeface="微软雅黑" pitchFamily="34" charset="-122"/>
                <a:ea typeface="微软雅黑" pitchFamily="34" charset="-122"/>
              </a:rPr>
              <a:t>Android</a:t>
            </a:r>
            <a:r>
              <a:rPr lang="zh-CN" altLang="en-US" sz="1800" dirty="0" smtClean="0">
                <a:latin typeface="微软雅黑" pitchFamily="34" charset="-122"/>
                <a:ea typeface="微软雅黑" pitchFamily="34" charset="-122"/>
              </a:rPr>
              <a:t>开发者社区</a:t>
            </a:r>
            <a:endParaRPr lang="en-US" altLang="zh-CN" sz="1800" dirty="0" smtClean="0">
              <a:latin typeface="微软雅黑" pitchFamily="34" charset="-122"/>
              <a:ea typeface="微软雅黑" pitchFamily="34" charset="-122"/>
            </a:endParaRPr>
          </a:p>
          <a:p>
            <a:pPr indent="271463" algn="l">
              <a:buFont typeface="Wingdings" pitchFamily="2" charset="2"/>
              <a:buChar char="n"/>
              <a:tabLst>
                <a:tab pos="355600" algn="l"/>
              </a:tabLst>
            </a:pPr>
            <a:r>
              <a:rPr lang="zh-CN" altLang="en-US" sz="1800" dirty="0" smtClean="0">
                <a:latin typeface="微软雅黑" pitchFamily="34" charset="-122"/>
                <a:ea typeface="微软雅黑" pitchFamily="34" charset="-122"/>
              </a:rPr>
              <a:t>涵盖从行业资讯、学习交流、招聘求职、产品运营等一系列成长服务</a:t>
            </a:r>
            <a:endParaRPr lang="en-US" altLang="zh-CN" sz="1800" dirty="0" smtClean="0">
              <a:latin typeface="微软雅黑" pitchFamily="34" charset="-122"/>
              <a:ea typeface="微软雅黑" pitchFamily="34" charset="-122"/>
            </a:endParaRPr>
          </a:p>
          <a:p>
            <a:pPr indent="271463" algn="l">
              <a:buFont typeface="Wingdings" pitchFamily="2" charset="2"/>
              <a:buChar char="n"/>
              <a:tabLst>
                <a:tab pos="355600" algn="l"/>
              </a:tabLst>
            </a:pPr>
            <a:r>
              <a:rPr lang="zh-CN" altLang="en-US" sz="1800" dirty="0" smtClean="0">
                <a:latin typeface="微软雅黑" pitchFamily="34" charset="-122"/>
                <a:ea typeface="微软雅黑" pitchFamily="34" charset="-122"/>
              </a:rPr>
              <a:t>超过</a:t>
            </a:r>
            <a:r>
              <a:rPr lang="en-US" altLang="zh-CN" sz="1800" dirty="0" smtClean="0">
                <a:latin typeface="微软雅黑" pitchFamily="34" charset="-122"/>
                <a:ea typeface="微软雅黑" pitchFamily="34" charset="-122"/>
              </a:rPr>
              <a:t>400000</a:t>
            </a:r>
            <a:r>
              <a:rPr lang="zh-CN" altLang="en-US" sz="1800" dirty="0" smtClean="0">
                <a:latin typeface="微软雅黑" pitchFamily="34" charset="-122"/>
                <a:ea typeface="微软雅黑" pitchFamily="34" charset="-122"/>
              </a:rPr>
              <a:t>注册用户</a:t>
            </a:r>
            <a:endParaRPr lang="en-US" altLang="zh-CN" sz="1800" dirty="0" smtClean="0">
              <a:latin typeface="微软雅黑" pitchFamily="34" charset="-122"/>
              <a:ea typeface="微软雅黑" pitchFamily="34" charset="-122"/>
            </a:endParaRPr>
          </a:p>
          <a:p>
            <a:pPr indent="271463" algn="l">
              <a:buFont typeface="Wingdings" pitchFamily="2" charset="2"/>
              <a:buChar char="n"/>
              <a:tabLst>
                <a:tab pos="355600" algn="l"/>
              </a:tabLst>
            </a:pPr>
            <a:r>
              <a:rPr lang="zh-CN" altLang="en-US" sz="1800" dirty="0" smtClean="0">
                <a:latin typeface="微软雅黑" pitchFamily="34" charset="-122"/>
                <a:ea typeface="微软雅黑" pitchFamily="34" charset="-122"/>
              </a:rPr>
              <a:t>超过百万</a:t>
            </a:r>
            <a:r>
              <a:rPr lang="en-US" altLang="zh-CN" sz="1800" dirty="0" smtClean="0">
                <a:latin typeface="微软雅黑" pitchFamily="34" charset="-122"/>
                <a:ea typeface="微软雅黑" pitchFamily="34" charset="-122"/>
              </a:rPr>
              <a:t>Android</a:t>
            </a:r>
            <a:r>
              <a:rPr lang="zh-CN" altLang="en-US" sz="1800" dirty="0" smtClean="0">
                <a:latin typeface="微软雅黑" pitchFamily="34" charset="-122"/>
                <a:ea typeface="微软雅黑" pitchFamily="34" charset="-122"/>
              </a:rPr>
              <a:t>开发资料</a:t>
            </a:r>
            <a:endParaRPr lang="en-US" altLang="zh-CN" sz="1800" dirty="0" smtClean="0">
              <a:latin typeface="微软雅黑" pitchFamily="34" charset="-122"/>
              <a:ea typeface="微软雅黑" pitchFamily="34" charset="-122"/>
            </a:endParaRPr>
          </a:p>
          <a:p>
            <a:pPr indent="271463" algn="l">
              <a:buFont typeface="Wingdings" pitchFamily="2" charset="2"/>
              <a:buChar char="n"/>
              <a:tabLst>
                <a:tab pos="355600" algn="l"/>
              </a:tabLst>
            </a:pPr>
            <a:r>
              <a:rPr lang="en-US" altLang="zh-CN" sz="1800" dirty="0" smtClean="0">
                <a:latin typeface="微软雅黑" pitchFamily="34" charset="-122"/>
                <a:ea typeface="微软雅黑" pitchFamily="34" charset="-122"/>
              </a:rPr>
              <a:t>Google</a:t>
            </a:r>
            <a:r>
              <a:rPr lang="zh-CN" altLang="en-US" sz="1800" dirty="0" smtClean="0">
                <a:latin typeface="微软雅黑" pitchFamily="34" charset="-122"/>
                <a:ea typeface="微软雅黑" pitchFamily="34" charset="-122"/>
              </a:rPr>
              <a:t>官方战略合作</a:t>
            </a:r>
            <a:endParaRPr lang="en-US" altLang="zh-CN" sz="1800" dirty="0" smtClean="0">
              <a:latin typeface="微软雅黑" pitchFamily="34" charset="-122"/>
              <a:ea typeface="微软雅黑" pitchFamily="34" charset="-122"/>
            </a:endParaRPr>
          </a:p>
          <a:p>
            <a:pPr indent="271463" algn="l">
              <a:buFont typeface="Wingdings" pitchFamily="2" charset="2"/>
              <a:buChar char="n"/>
              <a:tabLst>
                <a:tab pos="355600" algn="l"/>
              </a:tabLst>
            </a:pPr>
            <a:r>
              <a:rPr lang="zh-CN" altLang="en-US" sz="1800" dirty="0" smtClean="0">
                <a:latin typeface="微软雅黑" pitchFamily="34" charset="-122"/>
                <a:ea typeface="微软雅黑" pitchFamily="34" charset="-122"/>
              </a:rPr>
              <a:t>接入全面、优质的第三方服务</a:t>
            </a:r>
            <a:endParaRPr lang="en-US" altLang="zh-CN" sz="1800" dirty="0" smtClean="0">
              <a:latin typeface="微软雅黑" pitchFamily="34" charset="-122"/>
              <a:ea typeface="微软雅黑" pitchFamily="34" charset="-122"/>
            </a:endParaRPr>
          </a:p>
          <a:p>
            <a:pPr indent="271463" algn="l">
              <a:buFont typeface="Wingdings" pitchFamily="2" charset="2"/>
              <a:buChar char="n"/>
              <a:tabLst>
                <a:tab pos="355600" algn="l"/>
              </a:tabLst>
            </a:pPr>
            <a:endParaRPr lang="zh-CN" altLang="en-US" sz="1800"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411760" y="1988840"/>
            <a:ext cx="6480720" cy="1440160"/>
          </a:xfrm>
        </p:spPr>
        <p:txBody>
          <a:bodyPr>
            <a:noAutofit/>
          </a:bodyPr>
          <a:lstStyle/>
          <a:p>
            <a:r>
              <a:rPr lang="en-US" altLang="zh-CN" sz="4000" dirty="0" smtClean="0">
                <a:latin typeface="微软雅黑" pitchFamily="34" charset="-122"/>
                <a:ea typeface="微软雅黑" pitchFamily="34" charset="-122"/>
              </a:rPr>
              <a:t>App Developer Survey</a:t>
            </a:r>
            <a:r>
              <a:rPr lang="en-US" altLang="zh-CN" sz="2000" dirty="0" smtClean="0">
                <a:latin typeface="微软雅黑" pitchFamily="34" charset="-122"/>
                <a:ea typeface="微软雅黑" pitchFamily="34" charset="-122"/>
              </a:rPr>
              <a:t/>
            </a:r>
            <a:br>
              <a:rPr lang="en-US" altLang="zh-CN" sz="2000" dirty="0" smtClean="0">
                <a:latin typeface="微软雅黑" pitchFamily="34" charset="-122"/>
                <a:ea typeface="微软雅黑" pitchFamily="34" charset="-122"/>
              </a:rPr>
            </a:br>
            <a:r>
              <a:rPr lang="en-US" altLang="zh-CN" sz="2000" dirty="0" smtClean="0">
                <a:latin typeface="微软雅黑" pitchFamily="34" charset="-122"/>
                <a:ea typeface="微软雅黑" pitchFamily="34" charset="-122"/>
              </a:rPr>
              <a:t/>
            </a:r>
            <a:br>
              <a:rPr lang="en-US" altLang="zh-CN" sz="2000" dirty="0" smtClean="0">
                <a:latin typeface="微软雅黑" pitchFamily="34" charset="-122"/>
                <a:ea typeface="微软雅黑" pitchFamily="34" charset="-122"/>
              </a:rPr>
            </a:br>
            <a:r>
              <a:rPr lang="en-US" altLang="zh-CN" sz="2000" dirty="0" smtClean="0">
                <a:latin typeface="微软雅黑" pitchFamily="34" charset="-122"/>
                <a:ea typeface="微软雅黑" pitchFamily="34" charset="-122"/>
              </a:rPr>
              <a:t>April 2012</a:t>
            </a:r>
            <a:endParaRPr lang="zh-CN" altLang="en-US" sz="2000" dirty="0">
              <a:latin typeface="微软雅黑" pitchFamily="34" charset="-122"/>
              <a:ea typeface="微软雅黑" pitchFamily="34" charset="-122"/>
            </a:endParaRPr>
          </a:p>
        </p:txBody>
      </p:sp>
      <p:sp>
        <p:nvSpPr>
          <p:cNvPr id="6" name="TextBox 5"/>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全球移动开发者调查报告</a:t>
            </a:r>
            <a:endParaRPr lang="zh-CN" altLang="en-US" dirty="0">
              <a:latin typeface="微软雅黑" pitchFamily="34" charset="-122"/>
              <a:ea typeface="微软雅黑" pitchFamily="34" charset="-122"/>
            </a:endParaRPr>
          </a:p>
        </p:txBody>
      </p:sp>
      <p:pic>
        <p:nvPicPr>
          <p:cNvPr id="1026" name="Picture 2" descr="C:\Users\yang\AppData\Local\Temp\enhtmlclip\Image(1).png"/>
          <p:cNvPicPr>
            <a:picLocks noChangeAspect="1" noChangeArrowheads="1"/>
          </p:cNvPicPr>
          <p:nvPr/>
        </p:nvPicPr>
        <p:blipFill>
          <a:blip r:embed="rId2" cstate="print"/>
          <a:srcRect/>
          <a:stretch>
            <a:fillRect/>
          </a:stretch>
        </p:blipFill>
        <p:spPr bwMode="auto">
          <a:xfrm>
            <a:off x="611560" y="1340768"/>
            <a:ext cx="1728192" cy="51960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7"/>
          <p:cNvGraphicFramePr>
            <a:graphicFrameLocks noGrp="1"/>
          </p:cNvGraphicFramePr>
          <p:nvPr>
            <p:ph idx="1"/>
          </p:nvPr>
        </p:nvGraphicFramePr>
        <p:xfrm>
          <a:off x="1331640" y="1988840"/>
          <a:ext cx="2160240"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内容占位符 7"/>
          <p:cNvGraphicFramePr>
            <a:graphicFrameLocks/>
          </p:cNvGraphicFramePr>
          <p:nvPr/>
        </p:nvGraphicFramePr>
        <p:xfrm>
          <a:off x="3491880" y="1988840"/>
          <a:ext cx="2160240" cy="2160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内容占位符 7"/>
          <p:cNvGraphicFramePr>
            <a:graphicFrameLocks/>
          </p:cNvGraphicFramePr>
          <p:nvPr/>
        </p:nvGraphicFramePr>
        <p:xfrm>
          <a:off x="5652120" y="1988840"/>
          <a:ext cx="2160240" cy="216024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1691680" y="4869160"/>
            <a:ext cx="576064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全球移动开发者的领域分布情况</a:t>
            </a:r>
            <a:endParaRPr lang="zh-CN" altLang="en-US" dirty="0">
              <a:latin typeface="微软雅黑" pitchFamily="34" charset="-122"/>
              <a:ea typeface="微软雅黑" pitchFamily="34" charset="-122"/>
            </a:endParaRPr>
          </a:p>
        </p:txBody>
      </p:sp>
      <p:sp>
        <p:nvSpPr>
          <p:cNvPr id="12" name="TextBox 11"/>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全球移动开发者调查</a:t>
            </a:r>
            <a:endParaRPr lang="zh-CN" altLang="en-US" dirty="0">
              <a:latin typeface="微软雅黑" pitchFamily="34" charset="-122"/>
              <a:ea typeface="微软雅黑" pitchFamily="34" charset="-122"/>
            </a:endParaRPr>
          </a:p>
        </p:txBody>
      </p:sp>
      <p:pic>
        <p:nvPicPr>
          <p:cNvPr id="11265" name="Picture 1"/>
          <p:cNvPicPr>
            <a:picLocks noChangeAspect="1" noChangeArrowheads="1"/>
          </p:cNvPicPr>
          <p:nvPr/>
        </p:nvPicPr>
        <p:blipFill>
          <a:blip r:embed="rId6" cstate="print"/>
          <a:srcRect/>
          <a:stretch>
            <a:fillRect/>
          </a:stretch>
        </p:blipFill>
        <p:spPr bwMode="auto">
          <a:xfrm>
            <a:off x="7884368" y="3789040"/>
            <a:ext cx="447675" cy="48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全球移动开发者调查</a:t>
            </a:r>
            <a:endParaRPr lang="zh-CN" altLang="en-US" dirty="0">
              <a:latin typeface="微软雅黑" pitchFamily="34" charset="-122"/>
              <a:ea typeface="微软雅黑" pitchFamily="34" charset="-122"/>
            </a:endParaRPr>
          </a:p>
        </p:txBody>
      </p:sp>
      <p:graphicFrame>
        <p:nvGraphicFramePr>
          <p:cNvPr id="6" name="内容占位符 7"/>
          <p:cNvGraphicFramePr>
            <a:graphicFrameLocks noGrp="1"/>
          </p:cNvGraphicFramePr>
          <p:nvPr>
            <p:ph idx="1"/>
          </p:nvPr>
        </p:nvGraphicFramePr>
        <p:xfrm>
          <a:off x="1331640" y="1124744"/>
          <a:ext cx="2160240"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内容占位符 7"/>
          <p:cNvGraphicFramePr>
            <a:graphicFrameLocks/>
          </p:cNvGraphicFramePr>
          <p:nvPr/>
        </p:nvGraphicFramePr>
        <p:xfrm>
          <a:off x="3491880" y="1124744"/>
          <a:ext cx="2160240" cy="2160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内容占位符 7"/>
          <p:cNvGraphicFramePr>
            <a:graphicFrameLocks/>
          </p:cNvGraphicFramePr>
          <p:nvPr/>
        </p:nvGraphicFramePr>
        <p:xfrm>
          <a:off x="5652120" y="1124744"/>
          <a:ext cx="2160240" cy="21602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内容占位符 7"/>
          <p:cNvGraphicFramePr>
            <a:graphicFrameLocks/>
          </p:cNvGraphicFramePr>
          <p:nvPr/>
        </p:nvGraphicFramePr>
        <p:xfrm>
          <a:off x="1331640" y="3645024"/>
          <a:ext cx="2160240" cy="21602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内容占位符 7"/>
          <p:cNvGraphicFramePr>
            <a:graphicFrameLocks/>
          </p:cNvGraphicFramePr>
          <p:nvPr/>
        </p:nvGraphicFramePr>
        <p:xfrm>
          <a:off x="3491880" y="3645024"/>
          <a:ext cx="2160240" cy="21602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内容占位符 7"/>
          <p:cNvGraphicFramePr>
            <a:graphicFrameLocks/>
          </p:cNvGraphicFramePr>
          <p:nvPr/>
        </p:nvGraphicFramePr>
        <p:xfrm>
          <a:off x="5652120" y="3645024"/>
          <a:ext cx="2160240" cy="2160240"/>
        </p:xfrm>
        <a:graphic>
          <a:graphicData uri="http://schemas.openxmlformats.org/drawingml/2006/chart">
            <c:chart xmlns:c="http://schemas.openxmlformats.org/drawingml/2006/chart" xmlns:r="http://schemas.openxmlformats.org/officeDocument/2006/relationships" r:id="rId8"/>
          </a:graphicData>
        </a:graphic>
      </p:graphicFrame>
      <p:sp>
        <p:nvSpPr>
          <p:cNvPr id="12" name="TextBox 11"/>
          <p:cNvSpPr txBox="1"/>
          <p:nvPr/>
        </p:nvSpPr>
        <p:spPr>
          <a:xfrm>
            <a:off x="1691680" y="6165304"/>
            <a:ext cx="576064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全球移动开发者的领域分布情况</a:t>
            </a:r>
            <a:endParaRPr lang="zh-CN" altLang="en-US" dirty="0">
              <a:latin typeface="微软雅黑" pitchFamily="34" charset="-122"/>
              <a:ea typeface="微软雅黑" pitchFamily="34" charset="-122"/>
            </a:endParaRPr>
          </a:p>
        </p:txBody>
      </p:sp>
      <p:pic>
        <p:nvPicPr>
          <p:cNvPr id="13" name="Picture 1"/>
          <p:cNvPicPr>
            <a:picLocks noChangeAspect="1" noChangeArrowheads="1"/>
          </p:cNvPicPr>
          <p:nvPr/>
        </p:nvPicPr>
        <p:blipFill>
          <a:blip r:embed="rId9" cstate="print"/>
          <a:srcRect/>
          <a:stretch>
            <a:fillRect/>
          </a:stretch>
        </p:blipFill>
        <p:spPr bwMode="auto">
          <a:xfrm>
            <a:off x="7884368" y="5229200"/>
            <a:ext cx="447675" cy="48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2348880"/>
            <a:ext cx="9144000" cy="1008112"/>
          </a:xfrm>
        </p:spPr>
        <p:txBody>
          <a:bodyPr>
            <a:noAutofit/>
          </a:bodyPr>
          <a:lstStyle/>
          <a:p>
            <a:r>
              <a:rPr lang="zh-CN" altLang="en-US" sz="3200" dirty="0" smtClean="0">
                <a:latin typeface="微软雅黑" pitchFamily="34" charset="-122"/>
                <a:ea typeface="微软雅黑" pitchFamily="34" charset="-122"/>
              </a:rPr>
              <a:t>国内安卓开发</a:t>
            </a:r>
            <a:r>
              <a:rPr lang="zh-CN" altLang="en-US" sz="3200" dirty="0" smtClean="0">
                <a:latin typeface="微软雅黑" pitchFamily="34" charset="-122"/>
                <a:ea typeface="微软雅黑" pitchFamily="34" charset="-122"/>
              </a:rPr>
              <a:t>者数据</a:t>
            </a:r>
            <a:endParaRPr lang="zh-CN" altLang="en-US" sz="3200" dirty="0">
              <a:latin typeface="微软雅黑" pitchFamily="34" charset="-122"/>
              <a:ea typeface="微软雅黑" pitchFamily="34" charset="-122"/>
            </a:endParaRPr>
          </a:p>
        </p:txBody>
      </p:sp>
      <p:sp>
        <p:nvSpPr>
          <p:cNvPr id="6" name="TextBox 5"/>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全球移动开发者调查报告</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395536" y="1124744"/>
            <a:ext cx="6696075" cy="4143375"/>
          </a:xfrm>
          <a:prstGeom prst="rect">
            <a:avLst/>
          </a:prstGeom>
          <a:noFill/>
          <a:ln w="9525">
            <a:noFill/>
            <a:miter lim="800000"/>
            <a:headEnd/>
            <a:tailEnd/>
          </a:ln>
        </p:spPr>
      </p:pic>
      <p:sp>
        <p:nvSpPr>
          <p:cNvPr id="5" name="TextBox 4"/>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中国开发者地区分布</a:t>
            </a:r>
            <a:endParaRPr lang="zh-CN" altLang="en-US" dirty="0">
              <a:latin typeface="微软雅黑" pitchFamily="34" charset="-122"/>
              <a:ea typeface="微软雅黑" pitchFamily="34" charset="-122"/>
            </a:endParaRPr>
          </a:p>
        </p:txBody>
      </p:sp>
      <p:grpSp>
        <p:nvGrpSpPr>
          <p:cNvPr id="6" name="组合 5"/>
          <p:cNvGrpSpPr/>
          <p:nvPr/>
        </p:nvGrpSpPr>
        <p:grpSpPr>
          <a:xfrm>
            <a:off x="6300192" y="4725144"/>
            <a:ext cx="2843808" cy="1833389"/>
            <a:chOff x="6300192" y="4725144"/>
            <a:chExt cx="2843808" cy="1833389"/>
          </a:xfrm>
        </p:grpSpPr>
        <p:pic>
          <p:nvPicPr>
            <p:cNvPr id="14337" name="Picture 1"/>
            <p:cNvPicPr>
              <a:picLocks noChangeAspect="1" noChangeArrowheads="1"/>
            </p:cNvPicPr>
            <p:nvPr/>
          </p:nvPicPr>
          <p:blipFill>
            <a:blip r:embed="rId4" cstate="print"/>
            <a:srcRect/>
            <a:stretch>
              <a:fillRect/>
            </a:stretch>
          </p:blipFill>
          <p:spPr bwMode="auto">
            <a:xfrm>
              <a:off x="6705193" y="4725144"/>
              <a:ext cx="2438807" cy="1833389"/>
            </a:xfrm>
            <a:prstGeom prst="rect">
              <a:avLst/>
            </a:prstGeom>
            <a:noFill/>
            <a:ln w="9525">
              <a:noFill/>
              <a:miter lim="800000"/>
              <a:headEnd/>
              <a:tailEnd/>
            </a:ln>
          </p:spPr>
        </p:pic>
        <p:pic>
          <p:nvPicPr>
            <p:cNvPr id="14338" name="Picture 2"/>
            <p:cNvPicPr>
              <a:picLocks noChangeAspect="1" noChangeArrowheads="1"/>
            </p:cNvPicPr>
            <p:nvPr/>
          </p:nvPicPr>
          <p:blipFill>
            <a:blip r:embed="rId5" cstate="print"/>
            <a:srcRect/>
            <a:stretch>
              <a:fillRect/>
            </a:stretch>
          </p:blipFill>
          <p:spPr bwMode="auto">
            <a:xfrm>
              <a:off x="6300192" y="4725144"/>
              <a:ext cx="620566" cy="1800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2000" y="404664"/>
            <a:ext cx="4320480" cy="369332"/>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开发者数据</a:t>
            </a:r>
            <a:endParaRPr lang="zh-CN" altLang="en-US" dirty="0">
              <a:latin typeface="微软雅黑" pitchFamily="34" charset="-122"/>
              <a:ea typeface="微软雅黑" pitchFamily="34" charset="-122"/>
            </a:endParaRPr>
          </a:p>
        </p:txBody>
      </p:sp>
      <p:graphicFrame>
        <p:nvGraphicFramePr>
          <p:cNvPr id="13" name="图表 12"/>
          <p:cNvGraphicFramePr/>
          <p:nvPr/>
        </p:nvGraphicFramePr>
        <p:xfrm>
          <a:off x="971600" y="1988840"/>
          <a:ext cx="3600400"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图表 13"/>
          <p:cNvGraphicFramePr/>
          <p:nvPr/>
        </p:nvGraphicFramePr>
        <p:xfrm>
          <a:off x="4572000" y="1988840"/>
          <a:ext cx="3600400" cy="28803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157258546</TotalTime>
  <Pages>0</Pages>
  <Words>1034</Words>
  <Characters>0</Characters>
  <Application>Microsoft Office PowerPoint</Application>
  <DocSecurity>0</DocSecurity>
  <PresentationFormat>全屏显示(4:3)</PresentationFormat>
  <Lines>0</Lines>
  <Paragraphs>146</Paragraphs>
  <Slides>21</Slides>
  <Notes>14</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优亿开发数据报告 </vt:lpstr>
      <vt:lpstr>幻灯片 2</vt:lpstr>
      <vt:lpstr>最专业的Android开发社区</vt:lpstr>
      <vt:lpstr>App Developer Survey  April 2012</vt:lpstr>
      <vt:lpstr>幻灯片 5</vt:lpstr>
      <vt:lpstr>幻灯片 6</vt:lpstr>
      <vt:lpstr>国内安卓开发者数据</vt:lpstr>
      <vt:lpstr>幻灯片 8</vt:lpstr>
      <vt:lpstr>幻灯片 9</vt:lpstr>
      <vt:lpstr>幻灯片 10</vt:lpstr>
      <vt:lpstr>幻灯片 11</vt:lpstr>
      <vt:lpstr>国内安卓行业的现状</vt:lpstr>
      <vt:lpstr>幻灯片 13</vt:lpstr>
      <vt:lpstr>幻灯片 14</vt:lpstr>
      <vt:lpstr>应用推广、盈利数据</vt:lpstr>
      <vt:lpstr>幻灯片 16</vt:lpstr>
      <vt:lpstr>幻灯片 17</vt:lpstr>
      <vt:lpstr>幻灯片 18</vt:lpstr>
      <vt:lpstr>幻灯片 19</vt:lpstr>
      <vt:lpstr>讨论：广告、盈利、用户体验的平衡</vt:lpstr>
      <vt:lpstr>幻灯片 21</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leex</dc:creator>
  <cp:lastModifiedBy>yang</cp:lastModifiedBy>
  <cp:revision>385</cp:revision>
  <cp:lastPrinted>1899-12-30T00:00:00Z</cp:lastPrinted>
  <dcterms:created xsi:type="dcterms:W3CDTF">2011-10-28T10:28:30Z</dcterms:created>
  <dcterms:modified xsi:type="dcterms:W3CDTF">2012-06-30T04:12:08Z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2052-8.1.0.2998</vt:lpwstr>
  </property>
</Properties>
</file>