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小数据量复杂分类求和设计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陈霞光</a:t>
            </a:r>
            <a:r>
              <a:rPr lang="en-US" altLang="zh-CN" dirty="0" smtClean="0"/>
              <a:t>/ 2012-02-18</a:t>
            </a:r>
          </a:p>
          <a:p>
            <a:r>
              <a:rPr lang="zh-CN" altLang="en-US" dirty="0" smtClean="0"/>
              <a:t>版本 </a:t>
            </a:r>
            <a:r>
              <a:rPr lang="en-US" altLang="zh-CN" dirty="0" smtClean="0"/>
              <a:t>v0.2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2428892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Excel</a:t>
            </a:r>
            <a:r>
              <a:rPr lang="zh-CN" altLang="en-US" dirty="0" smtClean="0"/>
              <a:t>导出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同样基于</a:t>
            </a:r>
            <a:r>
              <a:rPr lang="en-US" altLang="zh-CN" sz="1400" dirty="0" smtClean="0"/>
              <a:t>Table</a:t>
            </a:r>
            <a:r>
              <a:rPr lang="zh-CN" altLang="en-US" sz="1400" dirty="0" smtClean="0"/>
              <a:t>数据对象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6000760" y="3357562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与生成报表页面通用</a:t>
            </a:r>
            <a:r>
              <a:rPr lang="en-US" altLang="zh-CN" sz="1400" dirty="0" err="1" smtClean="0"/>
              <a:t>url</a:t>
            </a:r>
            <a:r>
              <a:rPr lang="zh-CN" altLang="en-US" sz="1400" dirty="0" smtClean="0"/>
              <a:t>，仅需要增加参数</a:t>
            </a:r>
            <a:r>
              <a:rPr lang="en-US" altLang="zh-CN" sz="1400" dirty="0" smtClean="0"/>
              <a:t>&amp;format=excel</a:t>
            </a:r>
            <a:endParaRPr lang="zh-CN" altLang="en-US" sz="1400" dirty="0"/>
          </a:p>
        </p:txBody>
      </p:sp>
      <p:sp>
        <p:nvSpPr>
          <p:cNvPr id="9" name="圆角矩形 8"/>
          <p:cNvSpPr/>
          <p:nvPr/>
        </p:nvSpPr>
        <p:spPr>
          <a:xfrm>
            <a:off x="3214678" y="3357562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在</a:t>
            </a:r>
            <a:r>
              <a:rPr lang="en-US" altLang="zh-CN" sz="1400" dirty="0" err="1" smtClean="0"/>
              <a:t>BaseReportAction</a:t>
            </a:r>
            <a:r>
              <a:rPr lang="zh-CN" altLang="en-US" sz="1400" dirty="0" smtClean="0"/>
              <a:t>中已经支持通用能力，只需要在各自</a:t>
            </a:r>
            <a:r>
              <a:rPr lang="en-US" altLang="zh-CN" sz="1400" dirty="0" smtClean="0"/>
              <a:t>action</a:t>
            </a:r>
            <a:r>
              <a:rPr lang="zh-CN" altLang="en-US" sz="1400" dirty="0" smtClean="0"/>
              <a:t>中触发即可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后续可以支持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分类编辑器，模板编辑器</a:t>
            </a:r>
            <a:r>
              <a:rPr lang="en-US" altLang="zh-CN" dirty="0" smtClean="0"/>
              <a:t>(</a:t>
            </a:r>
            <a:r>
              <a:rPr lang="zh-CN" altLang="en-US" dirty="0" smtClean="0"/>
              <a:t>现有</a:t>
            </a:r>
            <a:r>
              <a:rPr lang="en-US" altLang="zh-CN" dirty="0" smtClean="0"/>
              <a:t>velocity</a:t>
            </a:r>
            <a:r>
              <a:rPr lang="zh-CN" altLang="en-US" dirty="0" smtClean="0"/>
              <a:t>编辑器可以支持语法高亮自动补全等，但不支持图形化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性能改善，即支持大数据量。并行分类，并行求和。</a:t>
            </a:r>
            <a:endParaRPr lang="en-US" altLang="zh-CN" dirty="0" smtClean="0"/>
          </a:p>
          <a:p>
            <a:r>
              <a:rPr lang="zh-CN" altLang="en-US" dirty="0" smtClean="0"/>
              <a:t>更好的编码规范。改为</a:t>
            </a:r>
            <a:r>
              <a:rPr lang="en-US" altLang="zh-CN" dirty="0" smtClean="0"/>
              <a:t>provider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adapter</a:t>
            </a:r>
            <a:r>
              <a:rPr lang="zh-CN" altLang="en-US" dirty="0" smtClean="0"/>
              <a:t>模式。</a:t>
            </a:r>
            <a:endParaRPr lang="en-US" altLang="zh-CN" dirty="0" smtClean="0"/>
          </a:p>
          <a:p>
            <a:r>
              <a:rPr lang="zh-CN" altLang="en-US" dirty="0" smtClean="0"/>
              <a:t>更多的可以配置，与插件扩展式</a:t>
            </a:r>
            <a:endParaRPr lang="en-US" altLang="zh-CN" dirty="0" smtClean="0"/>
          </a:p>
          <a:p>
            <a:r>
              <a:rPr lang="zh-CN" altLang="en-US" dirty="0" smtClean="0"/>
              <a:t>更漂亮的页面控件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关于分类器配置的使用</a:t>
            </a:r>
            <a:r>
              <a:rPr lang="en-US" altLang="zh-CN" dirty="0" smtClean="0"/>
              <a:t>(</a:t>
            </a:r>
            <a:r>
              <a:rPr lang="zh-CN" altLang="en-US" dirty="0" smtClean="0"/>
              <a:t>一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分类器针对单表单字段分类的场景</a:t>
            </a:r>
            <a:endParaRPr lang="en-US" altLang="zh-CN" dirty="0" smtClean="0"/>
          </a:p>
          <a:p>
            <a:r>
              <a:rPr lang="zh-CN" altLang="en-US" sz="1600" dirty="0" smtClean="0"/>
              <a:t>比较简单。主要需要配置</a:t>
            </a:r>
            <a:r>
              <a:rPr lang="en-US" altLang="zh-CN" sz="1600" dirty="0" err="1" smtClean="0"/>
              <a:t>DefaultClassifyStatisticsKeyFactory</a:t>
            </a:r>
            <a:r>
              <a:rPr lang="zh-CN" altLang="en-US" sz="1600" dirty="0" smtClean="0"/>
              <a:t>类中的</a:t>
            </a:r>
            <a:r>
              <a:rPr lang="en-US" altLang="zh-CN" sz="1600" dirty="0" smtClean="0"/>
              <a:t>categoryProperty2Warper</a:t>
            </a:r>
            <a:r>
              <a:rPr lang="zh-CN" altLang="en-US" sz="1600" dirty="0" smtClean="0"/>
              <a:t>属性</a:t>
            </a:r>
            <a:endParaRPr lang="en-US" altLang="zh-CN" sz="1600" dirty="0" smtClean="0"/>
          </a:p>
          <a:p>
            <a:r>
              <a:rPr lang="en-US" altLang="zh-CN" sz="1600" dirty="0" smtClean="0"/>
              <a:t>categoryProperty2Warper</a:t>
            </a:r>
            <a:r>
              <a:rPr lang="zh-CN" altLang="en-US" sz="1600" dirty="0" smtClean="0"/>
              <a:t>具体配法也很简单，改属性是一个</a:t>
            </a:r>
            <a:r>
              <a:rPr lang="en-US" altLang="zh-CN" sz="1600" dirty="0" smtClean="0"/>
              <a:t>map</a:t>
            </a:r>
          </a:p>
          <a:p>
            <a:r>
              <a:rPr lang="en-US" altLang="zh-CN" sz="1600" dirty="0" smtClean="0"/>
              <a:t>Key</a:t>
            </a:r>
            <a:r>
              <a:rPr lang="zh-CN" altLang="en-US" sz="1600" dirty="0" smtClean="0"/>
              <a:t>为类别名称，</a:t>
            </a:r>
            <a:r>
              <a:rPr lang="en-US" altLang="zh-CN" sz="1600" dirty="0" smtClean="0"/>
              <a:t>value</a:t>
            </a:r>
            <a:r>
              <a:rPr lang="zh-CN" altLang="en-US" sz="1600" dirty="0" smtClean="0"/>
              <a:t>为</a:t>
            </a:r>
            <a:r>
              <a:rPr lang="en-US" altLang="zh-CN" sz="1600" dirty="0" err="1" smtClean="0"/>
              <a:t>ClassifyStatisticsKey</a:t>
            </a:r>
            <a:r>
              <a:rPr lang="zh-CN" altLang="en-US" sz="1600" dirty="0" smtClean="0"/>
              <a:t>的实例</a:t>
            </a:r>
            <a:endParaRPr lang="en-US" altLang="zh-CN" sz="1600" dirty="0" smtClean="0"/>
          </a:p>
          <a:p>
            <a:r>
              <a:rPr lang="en-US" altLang="zh-CN" sz="1600" dirty="0" err="1" smtClean="0"/>
              <a:t>ClassifyStatisticsKey</a:t>
            </a:r>
            <a:r>
              <a:rPr lang="zh-CN" altLang="en-US" sz="1600" dirty="0" smtClean="0"/>
              <a:t>类是个关键点，是支持整个分类机制，以及快速分类的核心！</a:t>
            </a:r>
            <a:endParaRPr lang="en-US" altLang="zh-CN" sz="1600" dirty="0" smtClean="0"/>
          </a:p>
          <a:p>
            <a:r>
              <a:rPr lang="zh-CN" altLang="en-US" sz="1600" dirty="0" smtClean="0"/>
              <a:t>这个类有三个属性，别名，</a:t>
            </a:r>
            <a:r>
              <a:rPr lang="en-US" altLang="zh-CN" sz="1600" dirty="0" smtClean="0"/>
              <a:t>key</a:t>
            </a:r>
            <a:r>
              <a:rPr lang="zh-CN" altLang="en-US" sz="1600" dirty="0" smtClean="0"/>
              <a:t>，注释</a:t>
            </a:r>
            <a:endParaRPr lang="en-US" altLang="zh-CN" sz="1600" dirty="0" smtClean="0"/>
          </a:p>
          <a:p>
            <a:r>
              <a:rPr lang="zh-CN" altLang="en-US" sz="1600" dirty="0" smtClean="0"/>
              <a:t>别名用于页面显示分类名称，比如“耗材”</a:t>
            </a:r>
            <a:endParaRPr lang="en-US" altLang="zh-CN" sz="1600" dirty="0" smtClean="0"/>
          </a:p>
          <a:p>
            <a:r>
              <a:rPr lang="en-US" altLang="zh-CN" sz="1600" dirty="0" smtClean="0"/>
              <a:t>Key</a:t>
            </a:r>
            <a:r>
              <a:rPr lang="zh-CN" altLang="en-US" sz="1600" dirty="0" smtClean="0"/>
              <a:t>是真正用于分类的</a:t>
            </a:r>
            <a:r>
              <a:rPr lang="en-US" altLang="zh-CN" sz="1600" dirty="0" smtClean="0"/>
              <a:t>key,</a:t>
            </a:r>
            <a:r>
              <a:rPr lang="zh-CN" altLang="en-US" sz="1600" dirty="0" smtClean="0"/>
              <a:t>不对界面呈现</a:t>
            </a:r>
            <a:r>
              <a:rPr lang="en-US" altLang="zh-CN" sz="1600" dirty="0" smtClean="0"/>
              <a:t>(</a:t>
            </a:r>
            <a:r>
              <a:rPr lang="zh-CN" altLang="en-US" sz="1600" dirty="0" smtClean="0"/>
              <a:t>当你上面名称相同的时候，</a:t>
            </a:r>
            <a:r>
              <a:rPr lang="en-US" altLang="zh-CN" sz="1600" dirty="0" smtClean="0"/>
              <a:t>key</a:t>
            </a:r>
            <a:r>
              <a:rPr lang="zh-CN" altLang="en-US" sz="1600" dirty="0" smtClean="0"/>
              <a:t>可以加一些不可见字符用于区分，比如</a:t>
            </a:r>
            <a:r>
              <a:rPr lang="en-US" altLang="zh-CN" sz="1600" dirty="0" smtClean="0"/>
              <a:t>\b)</a:t>
            </a:r>
          </a:p>
          <a:p>
            <a:r>
              <a:rPr lang="zh-CN" altLang="en-US" sz="1600" dirty="0" smtClean="0"/>
              <a:t>注释就是解释下这个分类，同时用于展现的时候的</a:t>
            </a:r>
            <a:r>
              <a:rPr lang="en-US" altLang="zh-CN" sz="1600" dirty="0" smtClean="0"/>
              <a:t>alt</a:t>
            </a:r>
            <a:r>
              <a:rPr lang="zh-CN" altLang="en-US" sz="1600" dirty="0" smtClean="0"/>
              <a:t>或</a:t>
            </a:r>
            <a:r>
              <a:rPr lang="en-US" altLang="zh-CN" sz="1600" dirty="0" smtClean="0"/>
              <a:t>title</a:t>
            </a:r>
            <a:r>
              <a:rPr lang="zh-CN" altLang="en-US" sz="1600" dirty="0" smtClean="0"/>
              <a:t>的属性值，以实现鼠标悬浮提示</a:t>
            </a:r>
            <a:endParaRPr lang="en-US" altLang="zh-CN" sz="1600" dirty="0" smtClean="0"/>
          </a:p>
          <a:p>
            <a:r>
              <a:rPr lang="zh-CN" altLang="en-US" sz="1600" b="1" dirty="0" smtClean="0">
                <a:solidFill>
                  <a:srgbClr val="FF0000"/>
                </a:solidFill>
              </a:rPr>
              <a:t>注意这些实例在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spring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中尽量配置成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scope=“prototype”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，因为是有状态的，所以不能单例，相应用这些分类器的服务类也要非单例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关于分类器配置的使用</a:t>
            </a:r>
            <a:r>
              <a:rPr lang="en-US" altLang="zh-CN" dirty="0" smtClean="0"/>
              <a:t>(</a:t>
            </a:r>
            <a:r>
              <a:rPr lang="zh-CN" altLang="en-US" dirty="0" smtClean="0"/>
              <a:t>二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分类器针对单表多字段分类的场景</a:t>
            </a:r>
            <a:endParaRPr lang="en-US" altLang="zh-CN" dirty="0" smtClean="0"/>
          </a:p>
          <a:p>
            <a:r>
              <a:rPr lang="zh-CN" altLang="en-US" sz="1600" dirty="0" smtClean="0"/>
              <a:t>稍复杂。直接看</a:t>
            </a:r>
            <a:r>
              <a:rPr lang="en-US" altLang="zh-CN" sz="1600" dirty="0" smtClean="0"/>
              <a:t>app-report-config.xml</a:t>
            </a:r>
            <a:r>
              <a:rPr lang="zh-CN" altLang="en-US" sz="1600" dirty="0" smtClean="0"/>
              <a:t>注释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适用场景</a:t>
            </a:r>
            <a:r>
              <a:rPr lang="en-US" altLang="zh-CN" dirty="0" smtClean="0"/>
              <a:t>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小数据量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统计目标数据五万条内可以良好支持</a:t>
            </a:r>
            <a:endParaRPr lang="en-US" altLang="zh-CN" dirty="0" smtClean="0"/>
          </a:p>
          <a:p>
            <a:pPr lvl="1"/>
            <a:r>
              <a:rPr lang="zh-CN" altLang="en-US" smtClean="0"/>
              <a:t>个人分析，单一表百万条数据，问题不大，未经实际论证。</a:t>
            </a:r>
            <a:endParaRPr lang="en-US" altLang="zh-CN" dirty="0" smtClean="0"/>
          </a:p>
          <a:p>
            <a:r>
              <a:rPr lang="zh-CN" altLang="en-US" dirty="0" smtClean="0"/>
              <a:t>自定义以哪些表中的哪些字段作为分类字段</a:t>
            </a:r>
            <a:r>
              <a:rPr lang="en-US" altLang="zh-CN" dirty="0" smtClean="0"/>
              <a:t>(</a:t>
            </a:r>
            <a:r>
              <a:rPr lang="zh-CN" altLang="en-US" dirty="0" smtClean="0"/>
              <a:t>即跨表， 复合字段等等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，当然也支持单表单字段。</a:t>
            </a:r>
            <a:endParaRPr lang="en-US" altLang="zh-CN" dirty="0" smtClean="0"/>
          </a:p>
          <a:p>
            <a:r>
              <a:rPr lang="zh-CN" altLang="en-US" dirty="0" smtClean="0"/>
              <a:t>自定义哪个字段用于值字段</a:t>
            </a:r>
            <a:endParaRPr lang="en-US" altLang="zh-CN" dirty="0" smtClean="0"/>
          </a:p>
          <a:p>
            <a:r>
              <a:rPr lang="zh-CN" altLang="en-US" dirty="0" smtClean="0"/>
              <a:t>分类规则可以配置</a:t>
            </a:r>
            <a:r>
              <a:rPr lang="en-US" altLang="zh-CN" dirty="0" smtClean="0"/>
              <a:t>(</a:t>
            </a:r>
            <a:r>
              <a:rPr lang="zh-CN" altLang="en-US" dirty="0" smtClean="0"/>
              <a:t>需要</a:t>
            </a:r>
            <a:r>
              <a:rPr lang="en-US" altLang="zh-CN" dirty="0" smtClean="0"/>
              <a:t>Spring</a:t>
            </a:r>
            <a:r>
              <a:rPr lang="zh-CN" altLang="en-US" dirty="0" smtClean="0"/>
              <a:t>框架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分类后别名自定义 且可以重复</a:t>
            </a:r>
            <a:endParaRPr lang="en-US" altLang="zh-CN" dirty="0" smtClean="0"/>
          </a:p>
          <a:p>
            <a:r>
              <a:rPr lang="zh-CN" altLang="en-US" dirty="0" smtClean="0"/>
              <a:t>自定义报表展示模板，横向，纵向单元格合并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适用场景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支持自定义格式，自定义单元格合并</a:t>
            </a:r>
            <a:r>
              <a:rPr lang="en-US" altLang="zh-CN" dirty="0" smtClean="0"/>
              <a:t>(</a:t>
            </a:r>
            <a:r>
              <a:rPr lang="zh-CN" altLang="en-US" dirty="0" smtClean="0"/>
              <a:t>包含条件格式，需要代码实现，暂未做成可以配置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支持使用定义的</a:t>
            </a:r>
            <a:r>
              <a:rPr lang="en-US" altLang="zh-CN" dirty="0" err="1" smtClean="0"/>
              <a:t>jsp</a:t>
            </a:r>
            <a:r>
              <a:rPr lang="en-US" altLang="zh-CN" dirty="0" smtClean="0"/>
              <a:t> tag</a:t>
            </a:r>
            <a:r>
              <a:rPr lang="zh-CN" altLang="en-US" dirty="0" smtClean="0"/>
              <a:t>用于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页面输出</a:t>
            </a:r>
            <a:endParaRPr lang="en-US" altLang="zh-CN" dirty="0" smtClean="0"/>
          </a:p>
          <a:p>
            <a:r>
              <a:rPr lang="zh-CN" altLang="en-US" dirty="0" smtClean="0"/>
              <a:t>支持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导出</a:t>
            </a:r>
            <a:endParaRPr lang="en-US" altLang="zh-CN" dirty="0" smtClean="0"/>
          </a:p>
          <a:p>
            <a:r>
              <a:rPr lang="en-US" altLang="zh-CN" dirty="0" smtClean="0"/>
              <a:t>Excel</a:t>
            </a:r>
            <a:r>
              <a:rPr lang="zh-CN" altLang="en-US" dirty="0" smtClean="0"/>
              <a:t>导出与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页面输出公用</a:t>
            </a:r>
            <a:r>
              <a:rPr lang="en-US" altLang="zh-CN" dirty="0" err="1" smtClean="0"/>
              <a:t>url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导出仅仅需要加上参数</a:t>
            </a:r>
            <a:r>
              <a:rPr lang="en-US" altLang="zh-CN" dirty="0" smtClean="0"/>
              <a:t>format=excel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宏观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2285992"/>
            <a:ext cx="15716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分类好数据并求和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785786" y="3643314"/>
            <a:ext cx="15716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定义模板文件</a:t>
            </a:r>
            <a:r>
              <a:rPr lang="en-US" altLang="zh-CN" dirty="0" smtClean="0"/>
              <a:t>(</a:t>
            </a:r>
            <a:r>
              <a:rPr lang="zh-CN" altLang="en-US" dirty="0" smtClean="0"/>
              <a:t>合并单元格</a:t>
            </a:r>
            <a:r>
              <a:rPr lang="en-US" altLang="zh-CN" dirty="0" smtClean="0"/>
              <a:t>,</a:t>
            </a:r>
            <a:r>
              <a:rPr lang="zh-CN" altLang="en-US" dirty="0" smtClean="0"/>
              <a:t>样式等等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6429388" y="2071678"/>
            <a:ext cx="157163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Jsp</a:t>
            </a:r>
            <a:r>
              <a:rPr lang="zh-CN" altLang="en-US" dirty="0" smtClean="0"/>
              <a:t>页面输出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css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jsp</a:t>
            </a:r>
            <a:r>
              <a:rPr lang="en-US" altLang="zh-CN" dirty="0" smtClean="0"/>
              <a:t> tag)</a:t>
            </a:r>
            <a:endParaRPr lang="zh-CN" altLang="en-US" dirty="0"/>
          </a:p>
        </p:txBody>
      </p:sp>
      <p:sp>
        <p:nvSpPr>
          <p:cNvPr id="7" name="右大括号 6"/>
          <p:cNvSpPr/>
          <p:nvPr/>
        </p:nvSpPr>
        <p:spPr>
          <a:xfrm>
            <a:off x="2786050" y="2714620"/>
            <a:ext cx="285752" cy="30003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357554" y="3643314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生成中间层的表格数据模型</a:t>
            </a:r>
            <a:r>
              <a:rPr lang="en-US" altLang="zh-CN" dirty="0" smtClean="0"/>
              <a:t>(</a:t>
            </a:r>
            <a:r>
              <a:rPr lang="zh-CN" altLang="en-US" dirty="0" smtClean="0"/>
              <a:t>生成</a:t>
            </a:r>
            <a:r>
              <a:rPr lang="en-US" altLang="zh-CN" dirty="0" smtClean="0"/>
              <a:t>xml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dirty="0" smtClean="0"/>
              <a:t>)</a:t>
            </a:r>
            <a:r>
              <a:rPr lang="zh-CN" altLang="en-US" dirty="0" smtClean="0"/>
              <a:t>转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对象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785786" y="5072074"/>
            <a:ext cx="15716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定制代码</a:t>
            </a:r>
            <a:r>
              <a:rPr lang="en-US" altLang="zh-CN" dirty="0" smtClean="0"/>
              <a:t>(</a:t>
            </a:r>
            <a:r>
              <a:rPr lang="zh-CN" altLang="en-US" dirty="0" smtClean="0"/>
              <a:t>可选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6429388" y="4429132"/>
            <a:ext cx="157163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Excel</a:t>
            </a:r>
            <a:r>
              <a:rPr lang="zh-CN" altLang="en-US" dirty="0" smtClean="0"/>
              <a:t>导出</a:t>
            </a:r>
            <a:endParaRPr lang="en-US" altLang="zh-CN" dirty="0" smtClean="0"/>
          </a:p>
        </p:txBody>
      </p:sp>
      <p:cxnSp>
        <p:nvCxnSpPr>
          <p:cNvPr id="14" name="直接箭头连接符 13"/>
          <p:cNvCxnSpPr/>
          <p:nvPr/>
        </p:nvCxnSpPr>
        <p:spPr>
          <a:xfrm rot="5400000" flipH="1" flipV="1">
            <a:off x="5643570" y="2928934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5643570" y="428625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157163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分类好数据并求和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从数据库中取得要统计的目标数据集</a:t>
            </a:r>
            <a:r>
              <a:rPr lang="en-US" altLang="zh-CN" sz="1400" dirty="0" smtClean="0"/>
              <a:t>(</a:t>
            </a:r>
            <a:r>
              <a:rPr lang="zh-CN" altLang="en-US" sz="1400" dirty="0" smtClean="0"/>
              <a:t>可以多表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  <p:sp>
        <p:nvSpPr>
          <p:cNvPr id="15" name="圆角矩形 14"/>
          <p:cNvSpPr/>
          <p:nvPr/>
        </p:nvSpPr>
        <p:spPr>
          <a:xfrm>
            <a:off x="1357290" y="457200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针对你的报表逻辑定义</a:t>
            </a:r>
            <a:r>
              <a:rPr lang="en-US" altLang="zh-CN" sz="1400" dirty="0" err="1" smtClean="0"/>
              <a:t>SumStatisticsProperty</a:t>
            </a:r>
            <a:r>
              <a:rPr lang="zh-CN" altLang="en-US" sz="1400" dirty="0" smtClean="0"/>
              <a:t>实现</a:t>
            </a:r>
            <a:endParaRPr lang="zh-CN" altLang="en-US" sz="1400" dirty="0"/>
          </a:p>
        </p:txBody>
      </p:sp>
      <p:sp>
        <p:nvSpPr>
          <p:cNvPr id="19" name="圆角矩形 18"/>
          <p:cNvSpPr/>
          <p:nvPr/>
        </p:nvSpPr>
        <p:spPr>
          <a:xfrm>
            <a:off x="3000364" y="2000240"/>
            <a:ext cx="321471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在</a:t>
            </a:r>
            <a:r>
              <a:rPr lang="en-US" altLang="zh-CN" sz="1400" dirty="0" smtClean="0"/>
              <a:t>spring</a:t>
            </a:r>
            <a:r>
              <a:rPr lang="zh-CN" altLang="en-US" sz="1400" dirty="0" smtClean="0"/>
              <a:t>中配置</a:t>
            </a:r>
            <a:r>
              <a:rPr lang="en-US" altLang="zh-CN" sz="1400" dirty="0" err="1" smtClean="0"/>
              <a:t>DefaultClassifyStatisticsKeyFactory</a:t>
            </a:r>
            <a:endParaRPr lang="en-US" altLang="zh-CN" sz="1400" dirty="0" smtClean="0"/>
          </a:p>
          <a:p>
            <a:pPr algn="ctr"/>
            <a:r>
              <a:rPr lang="zh-CN" altLang="en-US" sz="1400" dirty="0" smtClean="0"/>
              <a:t>用于处理</a:t>
            </a:r>
            <a:r>
              <a:rPr lang="en-US" altLang="zh-CN" sz="1400" dirty="0" smtClean="0"/>
              <a:t>spring</a:t>
            </a:r>
            <a:r>
              <a:rPr lang="zh-CN" altLang="en-US" sz="1400" dirty="0" smtClean="0"/>
              <a:t>配置文件中配置的复杂规则</a:t>
            </a:r>
            <a:endParaRPr lang="zh-CN" altLang="en-US" sz="1400" dirty="0"/>
          </a:p>
        </p:txBody>
      </p:sp>
      <p:sp>
        <p:nvSpPr>
          <p:cNvPr id="20" name="圆角矩形 19"/>
          <p:cNvSpPr/>
          <p:nvPr/>
        </p:nvSpPr>
        <p:spPr>
          <a:xfrm>
            <a:off x="6643702" y="1714488"/>
            <a:ext cx="214314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多表多字段依赖</a:t>
            </a:r>
            <a:r>
              <a:rPr lang="en-US" altLang="zh-CN" sz="1400" dirty="0" err="1" smtClean="0"/>
              <a:t>OrginalComplexKeyRule</a:t>
            </a:r>
            <a:r>
              <a:rPr lang="zh-CN" altLang="en-US" sz="1400" dirty="0" smtClean="0"/>
              <a:t>和</a:t>
            </a:r>
            <a:r>
              <a:rPr lang="en-US" altLang="zh-CN" sz="1400" dirty="0" err="1" smtClean="0"/>
              <a:t>ClassifyStatisticsKey</a:t>
            </a:r>
            <a:endParaRPr lang="zh-CN" altLang="en-US" sz="1400" dirty="0"/>
          </a:p>
        </p:txBody>
      </p:sp>
      <p:sp>
        <p:nvSpPr>
          <p:cNvPr id="21" name="圆角矩形 20"/>
          <p:cNvSpPr/>
          <p:nvPr/>
        </p:nvSpPr>
        <p:spPr>
          <a:xfrm>
            <a:off x="5214942" y="4071942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默认求和统计器</a:t>
            </a:r>
            <a:r>
              <a:rPr lang="en-US" altLang="zh-CN" sz="1400" dirty="0" err="1" smtClean="0"/>
              <a:t>DefaultSumStatistics</a:t>
            </a:r>
            <a:endParaRPr lang="zh-CN" altLang="en-US" sz="1400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000232" y="400050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5400000" flipH="1" flipV="1">
            <a:off x="2928926" y="3500438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5357818" y="3143248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5357818" y="528638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统计</a:t>
            </a:r>
            <a:r>
              <a:rPr lang="en-US" altLang="zh-CN" sz="1400" dirty="0" smtClean="0"/>
              <a:t>ok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2857488" y="1357298"/>
            <a:ext cx="6072230" cy="1857388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157163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定义模板文件</a:t>
            </a:r>
            <a:r>
              <a:rPr lang="en-US" altLang="zh-CN" dirty="0" smtClean="0"/>
              <a:t>(</a:t>
            </a:r>
            <a:r>
              <a:rPr lang="zh-CN" altLang="en-US" dirty="0" smtClean="0"/>
              <a:t>合并单元格</a:t>
            </a:r>
            <a:r>
              <a:rPr lang="en-US" altLang="zh-CN" dirty="0" smtClean="0"/>
              <a:t>,</a:t>
            </a:r>
            <a:r>
              <a:rPr lang="zh-CN" altLang="en-US" dirty="0" smtClean="0"/>
              <a:t>样式等等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模板采用</a:t>
            </a:r>
            <a:r>
              <a:rPr lang="en-US" altLang="zh-CN" sz="1400" dirty="0" smtClean="0"/>
              <a:t>velocity</a:t>
            </a:r>
            <a:r>
              <a:rPr lang="zh-CN" altLang="en-US" sz="1400" dirty="0" smtClean="0"/>
              <a:t>填充</a:t>
            </a:r>
            <a:endParaRPr lang="zh-CN" altLang="en-US" sz="1400" dirty="0"/>
          </a:p>
        </p:txBody>
      </p:sp>
      <p:sp>
        <p:nvSpPr>
          <p:cNvPr id="15" name="圆角矩形 14"/>
          <p:cNvSpPr/>
          <p:nvPr/>
        </p:nvSpPr>
        <p:spPr>
          <a:xfrm>
            <a:off x="2714612" y="385762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模板语法与</a:t>
            </a:r>
            <a:r>
              <a:rPr lang="en-US" altLang="zh-CN" sz="1400" dirty="0" smtClean="0"/>
              <a:t>velocity</a:t>
            </a:r>
            <a:r>
              <a:rPr lang="zh-CN" altLang="en-US" sz="1400" dirty="0" smtClean="0"/>
              <a:t>同步</a:t>
            </a:r>
            <a:endParaRPr lang="zh-CN" altLang="en-US" sz="1400" dirty="0"/>
          </a:p>
        </p:txBody>
      </p:sp>
      <p:sp>
        <p:nvSpPr>
          <p:cNvPr id="21" name="圆角矩形 20"/>
          <p:cNvSpPr/>
          <p:nvPr/>
        </p:nvSpPr>
        <p:spPr>
          <a:xfrm>
            <a:off x="5500694" y="350043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模板内容受</a:t>
            </a:r>
            <a:r>
              <a:rPr lang="en-US" altLang="zh-CN" sz="1400" dirty="0" smtClean="0"/>
              <a:t>sencloudReportTemplate.xsd</a:t>
            </a:r>
            <a:r>
              <a:rPr lang="zh-CN" altLang="en-US" sz="1400" dirty="0" smtClean="0"/>
              <a:t>约束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157163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定制代码</a:t>
            </a:r>
            <a:r>
              <a:rPr lang="en-US" altLang="zh-CN" dirty="0" smtClean="0"/>
              <a:t>(</a:t>
            </a:r>
            <a:r>
              <a:rPr lang="zh-CN" altLang="en-US" dirty="0" smtClean="0"/>
              <a:t>可选</a:t>
            </a:r>
            <a:r>
              <a:rPr lang="en-US" altLang="zh-CN" dirty="0" smtClean="0"/>
              <a:t>)</a:t>
            </a:r>
            <a:endParaRPr lang="zh-CN" altLang="en-US" dirty="0" smtClean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支持值 与样式定制 </a:t>
            </a:r>
            <a:endParaRPr lang="zh-CN" altLang="en-US" sz="1400" dirty="0"/>
          </a:p>
        </p:txBody>
      </p:sp>
      <p:sp>
        <p:nvSpPr>
          <p:cNvPr id="15" name="圆角矩形 14"/>
          <p:cNvSpPr/>
          <p:nvPr/>
        </p:nvSpPr>
        <p:spPr>
          <a:xfrm>
            <a:off x="4214810" y="350043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实现</a:t>
            </a:r>
            <a:r>
              <a:rPr lang="en-US" altLang="zh-CN" sz="1400" dirty="0" err="1" smtClean="0"/>
              <a:t>ISCReportCustom</a:t>
            </a:r>
            <a:r>
              <a:rPr lang="zh-CN" altLang="en-US" sz="1400" dirty="0" smtClean="0"/>
              <a:t>接口即可以</a:t>
            </a:r>
            <a:r>
              <a:rPr lang="en-US" altLang="zh-CN" sz="1400" dirty="0" smtClean="0"/>
              <a:t>,</a:t>
            </a:r>
            <a:r>
              <a:rPr lang="zh-CN" altLang="en-US" sz="1400" dirty="0" smtClean="0"/>
              <a:t>在</a:t>
            </a:r>
            <a:r>
              <a:rPr lang="en-US" altLang="zh-CN" sz="1400" dirty="0" err="1" smtClean="0"/>
              <a:t>vm</a:t>
            </a:r>
            <a:r>
              <a:rPr lang="zh-CN" altLang="en-US" sz="1400" dirty="0" smtClean="0"/>
              <a:t>模板中做相应配置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2428892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生成中间层的表格数据模型</a:t>
            </a:r>
            <a:r>
              <a:rPr lang="en-US" altLang="zh-CN" dirty="0" smtClean="0"/>
              <a:t>(</a:t>
            </a:r>
            <a:r>
              <a:rPr lang="zh-CN" altLang="en-US" dirty="0" smtClean="0"/>
              <a:t>生成</a:t>
            </a:r>
            <a:r>
              <a:rPr lang="en-US" altLang="zh-CN" dirty="0" smtClean="0"/>
              <a:t>xml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dirty="0" smtClean="0"/>
              <a:t>)</a:t>
            </a:r>
            <a:r>
              <a:rPr lang="zh-CN" altLang="en-US" dirty="0" smtClean="0"/>
              <a:t>转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对象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 smtClean="0"/>
              <a:t>Vm</a:t>
            </a:r>
            <a:r>
              <a:rPr lang="zh-CN" altLang="en-US" sz="1400" dirty="0" smtClean="0"/>
              <a:t>模板被数据填充后生成</a:t>
            </a:r>
            <a:r>
              <a:rPr lang="en-US" altLang="zh-CN" sz="1400" dirty="0" smtClean="0"/>
              <a:t>xml</a:t>
            </a:r>
            <a:r>
              <a:rPr lang="zh-CN" altLang="en-US" sz="1400" dirty="0" smtClean="0"/>
              <a:t> </a:t>
            </a:r>
            <a:endParaRPr lang="zh-CN" altLang="en-US" sz="1400" dirty="0"/>
          </a:p>
        </p:txBody>
      </p:sp>
      <p:sp>
        <p:nvSpPr>
          <p:cNvPr id="15" name="圆角矩形 14"/>
          <p:cNvSpPr/>
          <p:nvPr/>
        </p:nvSpPr>
        <p:spPr>
          <a:xfrm>
            <a:off x="4214810" y="3500438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Xml</a:t>
            </a:r>
            <a:r>
              <a:rPr lang="zh-CN" altLang="en-US" sz="1400" dirty="0" smtClean="0"/>
              <a:t>转成</a:t>
            </a:r>
            <a:r>
              <a:rPr lang="en-US" altLang="zh-CN" sz="1400" dirty="0" smtClean="0"/>
              <a:t>Template</a:t>
            </a:r>
            <a:r>
              <a:rPr lang="zh-CN" altLang="en-US" sz="1400" dirty="0" smtClean="0"/>
              <a:t>对象，再转成</a:t>
            </a:r>
            <a:r>
              <a:rPr lang="en-US" altLang="zh-CN" sz="1400" dirty="0" smtClean="0"/>
              <a:t>Table</a:t>
            </a:r>
            <a:r>
              <a:rPr lang="zh-CN" altLang="en-US" sz="1400" dirty="0" smtClean="0"/>
              <a:t>对象或列表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具体思路</a:t>
            </a:r>
            <a:r>
              <a:rPr lang="en-US" altLang="zh-CN" dirty="0" smtClean="0"/>
              <a:t>(</a:t>
            </a:r>
            <a:r>
              <a:rPr lang="zh-CN" altLang="en-US" dirty="0" smtClean="0"/>
              <a:t>微观</a:t>
            </a:r>
            <a:r>
              <a:rPr lang="en-US" altLang="zh-CN" dirty="0" smtClean="0"/>
              <a:t>)</a:t>
            </a:r>
            <a:r>
              <a:rPr lang="zh-CN" altLang="en-US" dirty="0" smtClean="0"/>
              <a:t>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1857364"/>
            <a:ext cx="2428892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Jsp</a:t>
            </a:r>
            <a:r>
              <a:rPr lang="zh-CN" altLang="en-US" dirty="0" smtClean="0"/>
              <a:t>页面输出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71472" y="3286124"/>
            <a:ext cx="228601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基于</a:t>
            </a:r>
            <a:r>
              <a:rPr lang="en-US" altLang="zh-CN" sz="1400" dirty="0" smtClean="0"/>
              <a:t>Table</a:t>
            </a:r>
            <a:r>
              <a:rPr lang="zh-CN" altLang="en-US" sz="1400" dirty="0" smtClean="0"/>
              <a:t>数据对象</a:t>
            </a:r>
            <a:endParaRPr lang="en-US" altLang="zh-CN" sz="1400" dirty="0" smtClean="0"/>
          </a:p>
          <a:p>
            <a:pPr algn="ctr"/>
            <a:r>
              <a:rPr lang="zh-CN" altLang="en-US" sz="1400" dirty="0" smtClean="0"/>
              <a:t>自定义</a:t>
            </a:r>
            <a:r>
              <a:rPr lang="en-US" altLang="zh-CN" sz="1400" dirty="0" smtClean="0"/>
              <a:t>tag</a:t>
            </a:r>
            <a:r>
              <a:rPr lang="zh-CN" altLang="en-US" sz="1400" dirty="0" smtClean="0"/>
              <a:t>，用得不顺手可以自定迭代</a:t>
            </a:r>
            <a:r>
              <a:rPr lang="en-US" altLang="zh-CN" sz="1400" dirty="0" smtClean="0"/>
              <a:t>table</a:t>
            </a:r>
            <a:r>
              <a:rPr lang="zh-CN" altLang="en-US" sz="1400" dirty="0" smtClean="0"/>
              <a:t>对象</a:t>
            </a:r>
            <a:endParaRPr lang="zh-CN" altLang="en-US" sz="1400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642938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6000760" y="3357562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用法可以参照任意用这种方式的报表</a:t>
            </a:r>
            <a:r>
              <a:rPr lang="en-US" altLang="zh-CN" sz="1400" dirty="0" err="1" smtClean="0"/>
              <a:t>jsp</a:t>
            </a:r>
            <a:r>
              <a:rPr lang="zh-CN" altLang="en-US" sz="1400" dirty="0" smtClean="0"/>
              <a:t>页面</a:t>
            </a:r>
            <a:endParaRPr lang="zh-CN" altLang="en-US" sz="1400" dirty="0"/>
          </a:p>
        </p:txBody>
      </p:sp>
      <p:sp>
        <p:nvSpPr>
          <p:cNvPr id="9" name="圆角矩形 8"/>
          <p:cNvSpPr/>
          <p:nvPr/>
        </p:nvSpPr>
        <p:spPr>
          <a:xfrm>
            <a:off x="3214678" y="3357562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 smtClean="0"/>
              <a:t>SCTableTag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734</Words>
  <PresentationFormat>全屏显示(4:3)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小数据量复杂分类求和设计</vt:lpstr>
      <vt:lpstr>适用场景(1)</vt:lpstr>
      <vt:lpstr>适用场景(2)</vt:lpstr>
      <vt:lpstr>具体思路(宏观)</vt:lpstr>
      <vt:lpstr>具体思路(微观)一</vt:lpstr>
      <vt:lpstr>具体思路(微观)二</vt:lpstr>
      <vt:lpstr>具体思路(微观)三</vt:lpstr>
      <vt:lpstr>具体思路(微观)四</vt:lpstr>
      <vt:lpstr>具体思路(微观)五</vt:lpstr>
      <vt:lpstr>具体思路(微观)六</vt:lpstr>
      <vt:lpstr>后续可以支持</vt:lpstr>
      <vt:lpstr>关于分类器配置的使用(一)</vt:lpstr>
      <vt:lpstr>关于分类器配置的使用(二)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小数据量复杂分类求和设计</dc:title>
  <dc:creator>simon</dc:creator>
  <cp:lastModifiedBy>simon</cp:lastModifiedBy>
  <cp:revision>44</cp:revision>
  <dcterms:created xsi:type="dcterms:W3CDTF">2013-02-18T14:58:49Z</dcterms:created>
  <dcterms:modified xsi:type="dcterms:W3CDTF">2013-02-28T15:45:33Z</dcterms:modified>
</cp:coreProperties>
</file>