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257" r:id="rId3"/>
    <p:sldId id="274" r:id="rId4"/>
    <p:sldId id="275" r:id="rId5"/>
    <p:sldId id="258" r:id="rId6"/>
    <p:sldId id="276" r:id="rId7"/>
    <p:sldId id="277" r:id="rId8"/>
    <p:sldId id="278" r:id="rId9"/>
    <p:sldId id="279" r:id="rId10"/>
    <p:sldId id="259" r:id="rId11"/>
    <p:sldId id="280" r:id="rId12"/>
    <p:sldId id="281" r:id="rId13"/>
    <p:sldId id="282" r:id="rId14"/>
    <p:sldId id="283" r:id="rId15"/>
    <p:sldId id="286" r:id="rId16"/>
    <p:sldId id="287" r:id="rId17"/>
    <p:sldId id="288" r:id="rId18"/>
    <p:sldId id="284" r:id="rId19"/>
    <p:sldId id="260" r:id="rId20"/>
    <p:sldId id="285" r:id="rId21"/>
    <p:sldId id="262" r:id="rId22"/>
    <p:sldId id="289" r:id="rId23"/>
    <p:sldId id="261" r:id="rId24"/>
    <p:sldId id="290" r:id="rId25"/>
    <p:sldId id="291" r:id="rId26"/>
    <p:sldId id="292" r:id="rId27"/>
    <p:sldId id="293" r:id="rId28"/>
    <p:sldId id="296" r:id="rId29"/>
    <p:sldId id="297" r:id="rId30"/>
    <p:sldId id="263" r:id="rId31"/>
    <p:sldId id="294" r:id="rId32"/>
    <p:sldId id="295" r:id="rId33"/>
    <p:sldId id="298" r:id="rId34"/>
    <p:sldId id="299" r:id="rId35"/>
    <p:sldId id="300" r:id="rId36"/>
    <p:sldId id="301" r:id="rId37"/>
    <p:sldId id="302" r:id="rId38"/>
    <p:sldId id="264" r:id="rId39"/>
    <p:sldId id="303" r:id="rId40"/>
    <p:sldId id="304" r:id="rId41"/>
    <p:sldId id="305" r:id="rId42"/>
    <p:sldId id="265" r:id="rId43"/>
    <p:sldId id="306" r:id="rId44"/>
    <p:sldId id="307" r:id="rId45"/>
    <p:sldId id="308" r:id="rId46"/>
    <p:sldId id="311" r:id="rId47"/>
    <p:sldId id="312" r:id="rId48"/>
    <p:sldId id="313" r:id="rId49"/>
    <p:sldId id="314" r:id="rId50"/>
    <p:sldId id="315" r:id="rId51"/>
    <p:sldId id="266" r:id="rId52"/>
    <p:sldId id="316" r:id="rId53"/>
    <p:sldId id="317" r:id="rId54"/>
    <p:sldId id="318" r:id="rId55"/>
    <p:sldId id="319" r:id="rId56"/>
    <p:sldId id="321" r:id="rId57"/>
    <p:sldId id="320" r:id="rId58"/>
    <p:sldId id="324" r:id="rId59"/>
    <p:sldId id="267" r:id="rId60"/>
    <p:sldId id="322" r:id="rId61"/>
    <p:sldId id="323" r:id="rId62"/>
    <p:sldId id="325" r:id="rId63"/>
    <p:sldId id="326" r:id="rId64"/>
    <p:sldId id="327" r:id="rId65"/>
    <p:sldId id="328" r:id="rId66"/>
    <p:sldId id="329" r:id="rId67"/>
    <p:sldId id="270" r:id="rId68"/>
    <p:sldId id="330" r:id="rId69"/>
    <p:sldId id="333" r:id="rId70"/>
    <p:sldId id="331" r:id="rId71"/>
    <p:sldId id="332" r:id="rId72"/>
    <p:sldId id="334" r:id="rId73"/>
    <p:sldId id="335" r:id="rId74"/>
    <p:sldId id="336" r:id="rId75"/>
    <p:sldId id="337" r:id="rId76"/>
    <p:sldId id="338" r:id="rId77"/>
    <p:sldId id="339" r:id="rId78"/>
    <p:sldId id="340" r:id="rId79"/>
    <p:sldId id="341" r:id="rId80"/>
    <p:sldId id="342" r:id="rId81"/>
    <p:sldId id="343" r:id="rId82"/>
    <p:sldId id="344" r:id="rId83"/>
    <p:sldId id="268" r:id="rId84"/>
    <p:sldId id="345" r:id="rId85"/>
    <p:sldId id="346" r:id="rId86"/>
    <p:sldId id="347" r:id="rId87"/>
    <p:sldId id="348" r:id="rId88"/>
    <p:sldId id="349" r:id="rId89"/>
    <p:sldId id="351" r:id="rId90"/>
    <p:sldId id="352" r:id="rId91"/>
    <p:sldId id="353" r:id="rId92"/>
    <p:sldId id="350" r:id="rId93"/>
    <p:sldId id="359" r:id="rId94"/>
    <p:sldId id="269" r:id="rId95"/>
    <p:sldId id="354" r:id="rId96"/>
    <p:sldId id="355" r:id="rId97"/>
    <p:sldId id="356" r:id="rId98"/>
    <p:sldId id="357" r:id="rId99"/>
    <p:sldId id="358" r:id="rId100"/>
    <p:sldId id="360" r:id="rId101"/>
    <p:sldId id="361" r:id="rId102"/>
    <p:sldId id="362" r:id="rId103"/>
    <p:sldId id="363" r:id="rId104"/>
    <p:sldId id="364" r:id="rId105"/>
    <p:sldId id="365" r:id="rId106"/>
    <p:sldId id="366" r:id="rId107"/>
    <p:sldId id="367" r:id="rId108"/>
    <p:sldId id="368" r:id="rId109"/>
    <p:sldId id="370" r:id="rId110"/>
    <p:sldId id="271" r:id="rId111"/>
    <p:sldId id="371" r:id="rId112"/>
    <p:sldId id="372" r:id="rId113"/>
    <p:sldId id="374" r:id="rId114"/>
    <p:sldId id="375" r:id="rId115"/>
    <p:sldId id="272" r:id="rId116"/>
    <p:sldId id="376" r:id="rId117"/>
    <p:sldId id="378" r:id="rId118"/>
    <p:sldId id="377" r:id="rId119"/>
    <p:sldId id="380" r:id="rId120"/>
    <p:sldId id="379" r:id="rId121"/>
    <p:sldId id="381" r:id="rId122"/>
    <p:sldId id="382" r:id="rId123"/>
    <p:sldId id="383" r:id="rId124"/>
    <p:sldId id="384" r:id="rId125"/>
    <p:sldId id="385" r:id="rId126"/>
    <p:sldId id="386" r:id="rId127"/>
    <p:sldId id="388" r:id="rId128"/>
    <p:sldId id="389" r:id="rId129"/>
    <p:sldId id="390" r:id="rId130"/>
    <p:sldId id="391" r:id="rId131"/>
    <p:sldId id="392" r:id="rId132"/>
    <p:sldId id="393" r:id="rId133"/>
    <p:sldId id="394" r:id="rId134"/>
    <p:sldId id="395" r:id="rId135"/>
    <p:sldId id="396" r:id="rId136"/>
    <p:sldId id="397" r:id="rId137"/>
    <p:sldId id="398" r:id="rId138"/>
    <p:sldId id="387"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4" autoAdjust="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7E701-C43C-4EE7-A1AE-ECCDCDEA81A0}" type="datetimeFigureOut">
              <a:rPr lang="en-US" smtClean="0"/>
              <a:t>9/7/2014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4283B-4136-4A02-81C0-1448FB6183F0}" type="slidenum">
              <a:rPr lang="en-US" smtClean="0"/>
              <a:t>‹#›</a:t>
            </a:fld>
            <a:endParaRPr lang="en-US"/>
          </a:p>
        </p:txBody>
      </p:sp>
    </p:spTree>
    <p:extLst>
      <p:ext uri="{BB962C8B-B14F-4D97-AF65-F5344CB8AC3E}">
        <p14:creationId xmlns:p14="http://schemas.microsoft.com/office/powerpoint/2010/main" val="395283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artc.org/howto/"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tldp.org/HOWTO/Traffic-Control-HOWT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uxik.cdi.cz/~devik/qos/htb/manual/userg.htm"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有了</a:t>
            </a:r>
            <a:r>
              <a:rPr lang="en-US" altLang="zh-CN" dirty="0" err="1" smtClean="0"/>
              <a:t>Vmware</a:t>
            </a:r>
            <a:r>
              <a:rPr lang="en-US" altLang="zh-CN" dirty="0" smtClean="0"/>
              <a:t>,</a:t>
            </a:r>
            <a:r>
              <a:rPr lang="en-US" altLang="zh-CN" baseline="0" dirty="0" smtClean="0"/>
              <a:t> </a:t>
            </a:r>
            <a:r>
              <a:rPr lang="en-US" altLang="zh-CN" baseline="0" dirty="0" err="1" smtClean="0"/>
              <a:t>Xen</a:t>
            </a:r>
            <a:r>
              <a:rPr lang="en-US" altLang="zh-CN" baseline="0" dirty="0" smtClean="0"/>
              <a:t>, KVM</a:t>
            </a:r>
            <a:r>
              <a:rPr lang="zh-CN" altLang="en-US" baseline="0" dirty="0" smtClean="0"/>
              <a:t>等，计算能力虚拟化了</a:t>
            </a:r>
            <a:endParaRPr lang="en-US" altLang="zh-CN" baseline="0" dirty="0" smtClean="0"/>
          </a:p>
          <a:p>
            <a:r>
              <a:rPr lang="zh-CN" altLang="en-US" baseline="0" dirty="0" smtClean="0"/>
              <a:t>有了</a:t>
            </a:r>
            <a:r>
              <a:rPr lang="en-US" altLang="zh-CN" baseline="0" dirty="0" smtClean="0"/>
              <a:t>LVM, </a:t>
            </a:r>
            <a:r>
              <a:rPr lang="en-US" altLang="zh-CN" baseline="0" dirty="0" err="1" smtClean="0"/>
              <a:t>Ceph</a:t>
            </a:r>
            <a:r>
              <a:rPr lang="en-US" altLang="zh-CN" baseline="0" dirty="0" smtClean="0"/>
              <a:t>, GFS</a:t>
            </a:r>
            <a:r>
              <a:rPr lang="zh-CN" altLang="en-US" baseline="0" dirty="0" smtClean="0"/>
              <a:t>等，存储能力虚拟化了</a:t>
            </a:r>
            <a:endParaRPr lang="en-US" altLang="zh-CN" baseline="0" dirty="0" smtClean="0"/>
          </a:p>
          <a:p>
            <a:r>
              <a:rPr lang="zh-CN" altLang="en-US" baseline="0" dirty="0" smtClean="0"/>
              <a:t>下面轮到网络了。</a:t>
            </a:r>
            <a:endParaRPr lang="en-US" altLang="zh-CN" baseline="0" dirty="0" smtClean="0"/>
          </a:p>
          <a:p>
            <a:r>
              <a:rPr lang="zh-CN" altLang="en-US" baseline="0" dirty="0" smtClean="0"/>
              <a:t>我们希望，网络设备仅仅起到一个联通的作用，而不需要在一个个的设备上进行复杂的配置，而是通过软件的方法，让网络管理员集中，统一的配置和管理。</a:t>
            </a:r>
            <a:endParaRPr lang="en-US" altLang="zh-CN" baseline="0" dirty="0" smtClean="0"/>
          </a:p>
          <a:p>
            <a:r>
              <a:rPr lang="en-US" baseline="0" dirty="0" smtClean="0"/>
              <a:t>SDN</a:t>
            </a:r>
            <a:r>
              <a:rPr lang="zh-CN" altLang="en-US" baseline="0" dirty="0" smtClean="0"/>
              <a:t>分三层，</a:t>
            </a:r>
            <a:r>
              <a:rPr lang="en-US" altLang="zh-CN" baseline="0" dirty="0" smtClean="0"/>
              <a:t>controller</a:t>
            </a:r>
            <a:r>
              <a:rPr lang="zh-CN" altLang="en-US" baseline="0" dirty="0" smtClean="0"/>
              <a:t>层接收上面</a:t>
            </a:r>
            <a:r>
              <a:rPr lang="en-US" altLang="zh-CN" baseline="0" dirty="0" smtClean="0"/>
              <a:t>application</a:t>
            </a:r>
            <a:r>
              <a:rPr lang="zh-CN" altLang="en-US" baseline="0" dirty="0" smtClean="0"/>
              <a:t>层发送来的配置请求，通过</a:t>
            </a:r>
            <a:r>
              <a:rPr lang="en-US" altLang="zh-CN" baseline="0" dirty="0" err="1" smtClean="0"/>
              <a:t>Openflow</a:t>
            </a:r>
            <a:r>
              <a:rPr lang="zh-CN" altLang="en-US" baseline="0" dirty="0" smtClean="0"/>
              <a:t>协议，来配置各个</a:t>
            </a:r>
            <a:r>
              <a:rPr lang="en-US" altLang="zh-CN" baseline="0" dirty="0" smtClean="0"/>
              <a:t>Network Device</a:t>
            </a:r>
            <a:r>
              <a:rPr lang="zh-CN" altLang="en-US" baseline="0" dirty="0" smtClean="0"/>
              <a:t>，当然要求这些设备需要支持</a:t>
            </a:r>
            <a:r>
              <a:rPr lang="en-US" altLang="zh-CN" baseline="0" dirty="0" err="1" smtClean="0"/>
              <a:t>Openflow</a:t>
            </a:r>
            <a:r>
              <a:rPr lang="zh-CN" altLang="en-US" baseline="0" dirty="0" smtClean="0"/>
              <a:t>协议</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2</a:t>
            </a:fld>
            <a:endParaRPr lang="en-US"/>
          </a:p>
        </p:txBody>
      </p:sp>
    </p:spTree>
    <p:extLst>
      <p:ext uri="{BB962C8B-B14F-4D97-AF65-F5344CB8AC3E}">
        <p14:creationId xmlns:p14="http://schemas.microsoft.com/office/powerpoint/2010/main" val="95417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81</a:t>
            </a:fld>
            <a:endParaRPr lang="en-US"/>
          </a:p>
        </p:txBody>
      </p:sp>
    </p:spTree>
    <p:extLst>
      <p:ext uri="{BB962C8B-B14F-4D97-AF65-F5344CB8AC3E}">
        <p14:creationId xmlns:p14="http://schemas.microsoft.com/office/powerpoint/2010/main" val="223540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ovs-ofctl</a:t>
            </a:r>
            <a:r>
              <a:rPr lang="en-US" dirty="0" smtClean="0"/>
              <a:t> add-flow </a:t>
            </a:r>
            <a:r>
              <a:rPr lang="en-US" dirty="0" err="1" smtClean="0"/>
              <a:t>ubuntu_br</a:t>
            </a:r>
            <a:r>
              <a:rPr lang="en-US" dirty="0" smtClean="0"/>
              <a:t> action=normal</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82</a:t>
            </a:fld>
            <a:endParaRPr lang="en-US"/>
          </a:p>
        </p:txBody>
      </p:sp>
    </p:spTree>
    <p:extLst>
      <p:ext uri="{BB962C8B-B14F-4D97-AF65-F5344CB8AC3E}">
        <p14:creationId xmlns:p14="http://schemas.microsoft.com/office/powerpoint/2010/main" val="274244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case of a target virtual machine that the VTEP has not targeted before,  a discovery process needs to be done by originating VTEP. </a:t>
            </a:r>
          </a:p>
          <a:p>
            <a:r>
              <a:rPr lang="en-US" sz="1200" b="0" i="0" kern="1200" dirty="0" smtClean="0">
                <a:solidFill>
                  <a:schemeClr val="tx1"/>
                </a:solidFill>
                <a:effectLst/>
                <a:latin typeface="+mn-lt"/>
                <a:ea typeface="+mn-ea"/>
                <a:cs typeface="+mn-cs"/>
              </a:rPr>
              <a:t>Destination IP is replaced with the IP multicast group corresponding to the VNI of the originating virtual machine</a:t>
            </a:r>
          </a:p>
          <a:p>
            <a:r>
              <a:rPr lang="en-US" sz="1200" b="0" i="0" kern="1200" dirty="0" smtClean="0">
                <a:solidFill>
                  <a:schemeClr val="tx1"/>
                </a:solidFill>
                <a:effectLst/>
                <a:latin typeface="+mn-lt"/>
                <a:ea typeface="+mn-ea"/>
                <a:cs typeface="+mn-cs"/>
              </a:rPr>
              <a:t>All VTEPs that have subscribed to the IP multicast group receive the frame and </a:t>
            </a:r>
            <a:r>
              <a:rPr lang="en-US" sz="1200" b="0" i="0" kern="1200" dirty="0" err="1" smtClean="0">
                <a:solidFill>
                  <a:schemeClr val="tx1"/>
                </a:solidFill>
                <a:effectLst/>
                <a:latin typeface="+mn-lt"/>
                <a:ea typeface="+mn-ea"/>
                <a:cs typeface="+mn-cs"/>
              </a:rPr>
              <a:t>decapsulate</a:t>
            </a:r>
            <a:r>
              <a:rPr lang="en-US" sz="1200" b="0" i="0" kern="1200" dirty="0" smtClean="0">
                <a:solidFill>
                  <a:schemeClr val="tx1"/>
                </a:solidFill>
                <a:effectLst/>
                <a:latin typeface="+mn-lt"/>
                <a:ea typeface="+mn-ea"/>
                <a:cs typeface="+mn-cs"/>
              </a:rPr>
              <a:t> it learning the mapping of source virtual machine MAC address and host VTEP</a:t>
            </a:r>
          </a:p>
          <a:p>
            <a:r>
              <a:rPr lang="en-US" sz="1200" b="0" i="0" kern="1200" dirty="0" smtClean="0">
                <a:solidFill>
                  <a:schemeClr val="tx1"/>
                </a:solidFill>
                <a:effectLst/>
                <a:latin typeface="+mn-lt"/>
                <a:ea typeface="+mn-ea"/>
                <a:cs typeface="+mn-cs"/>
              </a:rPr>
              <a:t>The host VTEP of the destination virtual machine will then send the virtual machines response to the originating VTEP using its destination IP address as it learned this from the original multicast frame</a:t>
            </a:r>
          </a:p>
          <a:p>
            <a:r>
              <a:rPr lang="en-US" sz="1200" b="0" i="0" kern="1200" dirty="0" smtClean="0">
                <a:solidFill>
                  <a:schemeClr val="tx1"/>
                </a:solidFill>
                <a:effectLst/>
                <a:latin typeface="+mn-lt"/>
                <a:ea typeface="+mn-ea"/>
                <a:cs typeface="+mn-cs"/>
              </a:rPr>
              <a:t>The Source VTEP adds the new mapping of VTEP to virtual machine MAC address to its tables for future packets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88</a:t>
            </a:fld>
            <a:endParaRPr lang="en-US"/>
          </a:p>
        </p:txBody>
      </p:sp>
    </p:spTree>
    <p:extLst>
      <p:ext uri="{BB962C8B-B14F-4D97-AF65-F5344CB8AC3E}">
        <p14:creationId xmlns:p14="http://schemas.microsoft.com/office/powerpoint/2010/main" val="429544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VM1 wants to send a packet to VM2, it needs the MAC address of VM2 this is the process that is followed:</a:t>
            </a:r>
          </a:p>
          <a:p>
            <a:r>
              <a:rPr lang="en-US" sz="1200" b="0" i="0" kern="1200" dirty="0" smtClean="0">
                <a:solidFill>
                  <a:schemeClr val="tx1"/>
                </a:solidFill>
                <a:effectLst/>
                <a:latin typeface="+mn-lt"/>
                <a:ea typeface="+mn-ea"/>
                <a:cs typeface="+mn-cs"/>
              </a:rPr>
              <a:t>VM1 sends a ARP packet requesting the MAC address associated with 192.168.0.101</a:t>
            </a:r>
          </a:p>
          <a:p>
            <a:r>
              <a:rPr lang="en-US" sz="1200" b="0" i="0" kern="1200" dirty="0" smtClean="0">
                <a:solidFill>
                  <a:schemeClr val="tx1"/>
                </a:solidFill>
                <a:effectLst/>
                <a:latin typeface="+mn-lt"/>
                <a:ea typeface="+mn-ea"/>
                <a:cs typeface="+mn-cs"/>
              </a:rPr>
              <a:t>This ARP is encapsulated by VTEP1 into a multicast packet to the multicast group associated with VNI 864</a:t>
            </a:r>
          </a:p>
          <a:p>
            <a:r>
              <a:rPr lang="en-US" sz="1200" b="0" i="0" kern="1200" dirty="0" smtClean="0">
                <a:solidFill>
                  <a:schemeClr val="tx1"/>
                </a:solidFill>
                <a:effectLst/>
                <a:latin typeface="+mn-lt"/>
                <a:ea typeface="+mn-ea"/>
                <a:cs typeface="+mn-cs"/>
              </a:rPr>
              <a:t>All VTEPs see the multicast packet and add the association of VTEP1 and VM1 to its VXLAN tables</a:t>
            </a:r>
          </a:p>
          <a:p>
            <a:r>
              <a:rPr lang="en-US" sz="1200" b="0" i="0" kern="1200" dirty="0" smtClean="0">
                <a:solidFill>
                  <a:schemeClr val="tx1"/>
                </a:solidFill>
                <a:effectLst/>
                <a:latin typeface="+mn-lt"/>
                <a:ea typeface="+mn-ea"/>
                <a:cs typeface="+mn-cs"/>
              </a:rPr>
              <a:t>VTEP2 receives the multicast packet </a:t>
            </a:r>
            <a:r>
              <a:rPr lang="en-US" sz="1200" b="0" i="0" kern="1200" dirty="0" err="1" smtClean="0">
                <a:solidFill>
                  <a:schemeClr val="tx1"/>
                </a:solidFill>
                <a:effectLst/>
                <a:latin typeface="+mn-lt"/>
                <a:ea typeface="+mn-ea"/>
                <a:cs typeface="+mn-cs"/>
              </a:rPr>
              <a:t>decapsulates</a:t>
            </a:r>
            <a:r>
              <a:rPr lang="en-US" sz="1200" b="0" i="0" kern="1200" dirty="0" smtClean="0">
                <a:solidFill>
                  <a:schemeClr val="tx1"/>
                </a:solidFill>
                <a:effectLst/>
                <a:latin typeface="+mn-lt"/>
                <a:ea typeface="+mn-ea"/>
                <a:cs typeface="+mn-cs"/>
              </a:rPr>
              <a:t> it, and sends the original broadcast on </a:t>
            </a:r>
            <a:r>
              <a:rPr lang="en-US" sz="1200" b="0" i="0" kern="1200" dirty="0" err="1" smtClean="0">
                <a:solidFill>
                  <a:schemeClr val="tx1"/>
                </a:solidFill>
                <a:effectLst/>
                <a:latin typeface="+mn-lt"/>
                <a:ea typeface="+mn-ea"/>
                <a:cs typeface="+mn-cs"/>
              </a:rPr>
              <a:t>portgroups</a:t>
            </a:r>
            <a:r>
              <a:rPr lang="en-US" sz="1200" b="0" i="0" kern="1200" dirty="0" smtClean="0">
                <a:solidFill>
                  <a:schemeClr val="tx1"/>
                </a:solidFill>
                <a:effectLst/>
                <a:latin typeface="+mn-lt"/>
                <a:ea typeface="+mn-ea"/>
                <a:cs typeface="+mn-cs"/>
              </a:rPr>
              <a:t> associated with VNI 864</a:t>
            </a:r>
          </a:p>
          <a:p>
            <a:r>
              <a:rPr lang="en-US" sz="1200" b="0" i="0" kern="1200" dirty="0" smtClean="0">
                <a:solidFill>
                  <a:schemeClr val="tx1"/>
                </a:solidFill>
                <a:effectLst/>
                <a:latin typeface="+mn-lt"/>
                <a:ea typeface="+mn-ea"/>
                <a:cs typeface="+mn-cs"/>
              </a:rPr>
              <a:t>VM2 sees the ARP packet and responds with its MAC address</a:t>
            </a:r>
          </a:p>
          <a:p>
            <a:r>
              <a:rPr lang="en-US" sz="1200" b="0" i="0" kern="1200" dirty="0" smtClean="0">
                <a:solidFill>
                  <a:schemeClr val="tx1"/>
                </a:solidFill>
                <a:effectLst/>
                <a:latin typeface="+mn-lt"/>
                <a:ea typeface="+mn-ea"/>
                <a:cs typeface="+mn-cs"/>
              </a:rPr>
              <a:t>VTEP2 encapsulates the response as a unicast IP packet and sends it back to VTEP1 using IP routing</a:t>
            </a:r>
          </a:p>
          <a:p>
            <a:r>
              <a:rPr lang="en-US" sz="1200" b="0" i="0" kern="1200" dirty="0" smtClean="0">
                <a:solidFill>
                  <a:schemeClr val="tx1"/>
                </a:solidFill>
                <a:effectLst/>
                <a:latin typeface="+mn-lt"/>
                <a:ea typeface="+mn-ea"/>
                <a:cs typeface="+mn-cs"/>
              </a:rPr>
              <a:t>VTEP1 </a:t>
            </a:r>
            <a:r>
              <a:rPr lang="en-US" sz="1200" b="0" i="0" kern="1200" dirty="0" err="1" smtClean="0">
                <a:solidFill>
                  <a:schemeClr val="tx1"/>
                </a:solidFill>
                <a:effectLst/>
                <a:latin typeface="+mn-lt"/>
                <a:ea typeface="+mn-ea"/>
                <a:cs typeface="+mn-cs"/>
              </a:rPr>
              <a:t>decapsulates</a:t>
            </a:r>
            <a:r>
              <a:rPr lang="en-US" sz="1200" b="0" i="0" kern="1200" dirty="0" smtClean="0">
                <a:solidFill>
                  <a:schemeClr val="tx1"/>
                </a:solidFill>
                <a:effectLst/>
                <a:latin typeface="+mn-lt"/>
                <a:ea typeface="+mn-ea"/>
                <a:cs typeface="+mn-cs"/>
              </a:rPr>
              <a:t> the packet and passes it on to VM1</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this point VM1 knows the MAC address of VM2 and can send directed packets to it as shown in in </a:t>
            </a:r>
            <a:r>
              <a:rPr lang="en-US" sz="1200" b="0" i="1" kern="1200" dirty="0" smtClean="0">
                <a:solidFill>
                  <a:schemeClr val="tx1"/>
                </a:solidFill>
                <a:effectLst/>
                <a:latin typeface="+mn-lt"/>
                <a:ea typeface="+mn-ea"/>
                <a:cs typeface="+mn-cs"/>
              </a:rPr>
              <a:t>Figure 2: VM to VM communication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VM1 sends the IP packet to VM2 from IP address 192.168.0.100 to 192.168.0.101</a:t>
            </a:r>
          </a:p>
          <a:p>
            <a:r>
              <a:rPr lang="en-US" sz="1200" b="0" i="0" kern="1200" dirty="0" smtClean="0">
                <a:solidFill>
                  <a:schemeClr val="tx1"/>
                </a:solidFill>
                <a:effectLst/>
                <a:latin typeface="+mn-lt"/>
                <a:ea typeface="+mn-ea"/>
                <a:cs typeface="+mn-cs"/>
              </a:rPr>
              <a:t>VTEP1 takes the packet and encapsulates it by adding the following headers:</a:t>
            </a:r>
          </a:p>
          <a:p>
            <a:pPr lvl="1"/>
            <a:r>
              <a:rPr lang="en-US" sz="1200" b="0" i="0" kern="1200" dirty="0" smtClean="0">
                <a:solidFill>
                  <a:schemeClr val="tx1"/>
                </a:solidFill>
                <a:effectLst/>
                <a:latin typeface="+mn-lt"/>
                <a:ea typeface="+mn-ea"/>
                <a:cs typeface="+mn-cs"/>
              </a:rPr>
              <a:t>VXLAN header with VNI=864</a:t>
            </a:r>
          </a:p>
          <a:p>
            <a:pPr lvl="1"/>
            <a:r>
              <a:rPr lang="en-US" sz="1200" b="0" i="0" kern="1200" dirty="0" smtClean="0">
                <a:solidFill>
                  <a:schemeClr val="tx1"/>
                </a:solidFill>
                <a:effectLst/>
                <a:latin typeface="+mn-lt"/>
                <a:ea typeface="+mn-ea"/>
                <a:cs typeface="+mn-cs"/>
              </a:rPr>
              <a:t>Standard UDP header and sets the UDP checksum to 0×0000, and the destination port being the VXLAN IANA designated port.  Cisco N1KV is currently using port ID 8472.</a:t>
            </a:r>
          </a:p>
          <a:p>
            <a:pPr lvl="1"/>
            <a:r>
              <a:rPr lang="en-US" sz="1200" b="0" i="0" kern="1200" dirty="0" smtClean="0">
                <a:solidFill>
                  <a:schemeClr val="tx1"/>
                </a:solidFill>
                <a:effectLst/>
                <a:latin typeface="+mn-lt"/>
                <a:ea typeface="+mn-ea"/>
                <a:cs typeface="+mn-cs"/>
              </a:rPr>
              <a:t>Standard IP header with the Destination being VTEP2’s IP address and Protocol 0×011 for the UDP packet used for delivery</a:t>
            </a:r>
          </a:p>
          <a:p>
            <a:pPr lvl="1"/>
            <a:r>
              <a:rPr lang="en-US" sz="1200" b="0" i="0" kern="1200" dirty="0" smtClean="0">
                <a:solidFill>
                  <a:schemeClr val="tx1"/>
                </a:solidFill>
                <a:effectLst/>
                <a:latin typeface="+mn-lt"/>
                <a:ea typeface="+mn-ea"/>
                <a:cs typeface="+mn-cs"/>
              </a:rPr>
              <a:t>Standard MAC header with the MAC address of the next hop.  In this case it is the router Interface with MAC address 00:10:11:FE:D8:D2 which will use IP routing to send it to the destination</a:t>
            </a:r>
          </a:p>
          <a:p>
            <a:r>
              <a:rPr lang="en-US" sz="1200" b="0" i="0" kern="1200" dirty="0" smtClean="0">
                <a:solidFill>
                  <a:schemeClr val="tx1"/>
                </a:solidFill>
                <a:effectLst/>
                <a:latin typeface="+mn-lt"/>
                <a:ea typeface="+mn-ea"/>
                <a:cs typeface="+mn-cs"/>
              </a:rPr>
              <a:t>VTEP2 receives the packet as it has it’s MAC address as the destination.  The packet is </a:t>
            </a:r>
            <a:r>
              <a:rPr lang="en-US" sz="1200" b="0" i="0" kern="1200" dirty="0" err="1" smtClean="0">
                <a:solidFill>
                  <a:schemeClr val="tx1"/>
                </a:solidFill>
                <a:effectLst/>
                <a:latin typeface="+mn-lt"/>
                <a:ea typeface="+mn-ea"/>
                <a:cs typeface="+mn-cs"/>
              </a:rPr>
              <a:t>decapsulated</a:t>
            </a:r>
            <a:r>
              <a:rPr lang="en-US" sz="1200" b="0" i="0" kern="1200" dirty="0" smtClean="0">
                <a:solidFill>
                  <a:schemeClr val="tx1"/>
                </a:solidFill>
                <a:effectLst/>
                <a:latin typeface="+mn-lt"/>
                <a:ea typeface="+mn-ea"/>
                <a:cs typeface="+mn-cs"/>
              </a:rPr>
              <a:t> and found to be a VXLAN packet due to the UDP destination port.  At this point the VTEP will look up the associated </a:t>
            </a:r>
            <a:r>
              <a:rPr lang="en-US" sz="1200" b="0" i="0" kern="1200" dirty="0" err="1" smtClean="0">
                <a:solidFill>
                  <a:schemeClr val="tx1"/>
                </a:solidFill>
                <a:effectLst/>
                <a:latin typeface="+mn-lt"/>
                <a:ea typeface="+mn-ea"/>
                <a:cs typeface="+mn-cs"/>
              </a:rPr>
              <a:t>portgroups</a:t>
            </a:r>
            <a:r>
              <a:rPr lang="en-US" sz="1200" b="0" i="0" kern="1200" dirty="0" smtClean="0">
                <a:solidFill>
                  <a:schemeClr val="tx1"/>
                </a:solidFill>
                <a:effectLst/>
                <a:latin typeface="+mn-lt"/>
                <a:ea typeface="+mn-ea"/>
                <a:cs typeface="+mn-cs"/>
              </a:rPr>
              <a:t> for VNI 864 found in the VXLAN header.  It will then verify that the target, VM2 in this case, is allowed to receive frames for VNI 864 due to it’s </a:t>
            </a:r>
            <a:r>
              <a:rPr lang="en-US" sz="1200" b="0" i="0" kern="1200" dirty="0" err="1" smtClean="0">
                <a:solidFill>
                  <a:schemeClr val="tx1"/>
                </a:solidFill>
                <a:effectLst/>
                <a:latin typeface="+mn-lt"/>
                <a:ea typeface="+mn-ea"/>
                <a:cs typeface="+mn-cs"/>
              </a:rPr>
              <a:t>portgroup</a:t>
            </a:r>
            <a:r>
              <a:rPr lang="en-US" sz="1200" b="0" i="0" kern="1200" dirty="0" smtClean="0">
                <a:solidFill>
                  <a:schemeClr val="tx1"/>
                </a:solidFill>
                <a:effectLst/>
                <a:latin typeface="+mn-lt"/>
                <a:ea typeface="+mn-ea"/>
                <a:cs typeface="+mn-cs"/>
              </a:rPr>
              <a:t> membership and pass the packet on if the verification passes.</a:t>
            </a:r>
          </a:p>
          <a:p>
            <a:r>
              <a:rPr lang="en-US" sz="1200" b="0" i="0" kern="1200" dirty="0" smtClean="0">
                <a:solidFill>
                  <a:schemeClr val="tx1"/>
                </a:solidFill>
                <a:effectLst/>
                <a:latin typeface="+mn-lt"/>
                <a:ea typeface="+mn-ea"/>
                <a:cs typeface="+mn-cs"/>
              </a:rPr>
              <a:t>VM2 receives the packet and deals with it like any other IP packet.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92</a:t>
            </a:fld>
            <a:endParaRPr lang="en-US"/>
          </a:p>
        </p:txBody>
      </p:sp>
    </p:spTree>
    <p:extLst>
      <p:ext uri="{BB962C8B-B14F-4D97-AF65-F5344CB8AC3E}">
        <p14:creationId xmlns:p14="http://schemas.microsoft.com/office/powerpoint/2010/main" val="319014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97</a:t>
            </a:fld>
            <a:endParaRPr lang="en-US"/>
          </a:p>
        </p:txBody>
      </p:sp>
    </p:spTree>
    <p:extLst>
      <p:ext uri="{BB962C8B-B14F-4D97-AF65-F5344CB8AC3E}">
        <p14:creationId xmlns:p14="http://schemas.microsoft.com/office/powerpoint/2010/main" val="239529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ovs−vsctl</a:t>
            </a:r>
            <a:r>
              <a:rPr lang="en-US" sz="1200" b="1" i="0" kern="1200" dirty="0" smtClean="0">
                <a:solidFill>
                  <a:schemeClr val="tx1"/>
                </a:solidFill>
                <a:effectLst/>
                <a:latin typeface="+mn-lt"/>
                <a:ea typeface="+mn-ea"/>
                <a:cs typeface="+mn-cs"/>
              </a:rPr>
              <a:t> add−port br0 gre0 −− set Interface gre0 type=</a:t>
            </a:r>
            <a:r>
              <a:rPr lang="en-US" sz="1200" b="1" i="0" kern="1200" dirty="0" err="1" smtClean="0">
                <a:solidFill>
                  <a:schemeClr val="tx1"/>
                </a:solidFill>
                <a:effectLst/>
                <a:latin typeface="+mn-lt"/>
                <a:ea typeface="+mn-ea"/>
                <a:cs typeface="+mn-cs"/>
              </a:rPr>
              <a:t>gre</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options:remote_ip</a:t>
            </a:r>
            <a:r>
              <a:rPr lang="en-US" sz="1200" b="1" i="0" kern="1200" dirty="0" smtClean="0">
                <a:solidFill>
                  <a:schemeClr val="tx1"/>
                </a:solidFill>
                <a:effectLst/>
                <a:latin typeface="+mn-lt"/>
                <a:ea typeface="+mn-ea"/>
                <a:cs typeface="+mn-cs"/>
              </a:rPr>
              <a:t>=1.2.3.4</a:t>
            </a: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99</a:t>
            </a:fld>
            <a:endParaRPr lang="en-US"/>
          </a:p>
        </p:txBody>
      </p:sp>
    </p:spTree>
    <p:extLst>
      <p:ext uri="{BB962C8B-B14F-4D97-AF65-F5344CB8AC3E}">
        <p14:creationId xmlns:p14="http://schemas.microsoft.com/office/powerpoint/2010/main" val="252126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dl_dst</a:t>
            </a:r>
            <a:r>
              <a:rPr lang="en-US" sz="1200" b="1" i="0" kern="1200" dirty="0" smtClean="0">
                <a:solidFill>
                  <a:schemeClr val="tx1"/>
                </a:solidFill>
                <a:effectLst/>
                <a:latin typeface="+mn-lt"/>
                <a:ea typeface="+mn-ea"/>
                <a:cs typeface="+mn-cs"/>
              </a:rPr>
              <a:t>=01:00:00:00:00:00/01:00:00:00:00:00</a:t>
            </a:r>
            <a:r>
              <a:rPr lang="en-US" sz="1200" b="0" i="0" kern="1200" dirty="0" smtClean="0">
                <a:solidFill>
                  <a:schemeClr val="tx1"/>
                </a:solidFill>
                <a:effectLst/>
                <a:latin typeface="+mn-lt"/>
                <a:ea typeface="+mn-ea"/>
                <a:cs typeface="+mn-cs"/>
              </a:rPr>
              <a:t> matches all multicast (including broadcast) Ethernet packets</a:t>
            </a:r>
          </a:p>
          <a:p>
            <a:r>
              <a:rPr lang="en-US" sz="1200" b="1" i="0" kern="1200" dirty="0" err="1" smtClean="0">
                <a:solidFill>
                  <a:schemeClr val="tx1"/>
                </a:solidFill>
                <a:effectLst/>
                <a:latin typeface="+mn-lt"/>
                <a:ea typeface="+mn-ea"/>
                <a:cs typeface="+mn-cs"/>
              </a:rPr>
              <a:t>dl_dst</a:t>
            </a:r>
            <a:r>
              <a:rPr lang="en-US" sz="1200" b="1" i="0" kern="1200" dirty="0" smtClean="0">
                <a:solidFill>
                  <a:schemeClr val="tx1"/>
                </a:solidFill>
                <a:effectLst/>
                <a:latin typeface="+mn-lt"/>
                <a:ea typeface="+mn-ea"/>
                <a:cs typeface="+mn-cs"/>
              </a:rPr>
              <a:t>=00:00:00:00:00:00/01:00:00:00:00:00</a:t>
            </a:r>
            <a:r>
              <a:rPr lang="en-US" sz="1200" b="0" i="0" kern="1200" dirty="0" smtClean="0">
                <a:solidFill>
                  <a:schemeClr val="tx1"/>
                </a:solidFill>
                <a:effectLst/>
                <a:latin typeface="+mn-lt"/>
                <a:ea typeface="+mn-ea"/>
                <a:cs typeface="+mn-cs"/>
              </a:rPr>
              <a:t> matches all unicast Ethernet packets.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When </a:t>
            </a:r>
            <a:r>
              <a:rPr lang="en-US" b="1" i="0" dirty="0" err="1" smtClean="0"/>
              <a:t>dl_type</a:t>
            </a:r>
            <a:r>
              <a:rPr lang="en-US" altLang="zh-CN" b="1" i="0" dirty="0" smtClean="0"/>
              <a:t>=</a:t>
            </a:r>
            <a:r>
              <a:rPr lang="en-US" i="0" dirty="0" smtClean="0"/>
              <a:t>0x0800, </a:t>
            </a:r>
            <a:r>
              <a:rPr lang="en-US" sz="1200" b="1" i="0" kern="1200" dirty="0" err="1" smtClean="0">
                <a:solidFill>
                  <a:schemeClr val="tx1"/>
                </a:solidFill>
                <a:effectLst/>
                <a:latin typeface="+mn-lt"/>
                <a:ea typeface="+mn-ea"/>
                <a:cs typeface="+mn-cs"/>
              </a:rPr>
              <a:t>nw_src</a:t>
            </a:r>
            <a:r>
              <a:rPr lang="en-US" sz="1200" b="1"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ip</a:t>
            </a:r>
            <a:r>
              <a:rPr lang="en-US" sz="1200" b="0" i="0" kern="1200" baseline="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nw_dst</a:t>
            </a:r>
            <a:r>
              <a:rPr lang="en-US" sz="1200" b="1"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ip</a:t>
            </a:r>
            <a:r>
              <a:rPr lang="en-US"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指定</a:t>
            </a:r>
            <a:r>
              <a:rPr lang="en-US" altLang="zh-CN" sz="1200" b="0" i="0" kern="1200" dirty="0" smtClean="0">
                <a:solidFill>
                  <a:schemeClr val="tx1"/>
                </a:solidFill>
                <a:effectLst/>
                <a:latin typeface="+mn-lt"/>
                <a:ea typeface="+mn-ea"/>
                <a:cs typeface="+mn-cs"/>
              </a:rPr>
              <a:t>IP</a:t>
            </a:r>
            <a:r>
              <a:rPr lang="zh-CN" altLang="en-US" sz="1200" b="0" i="0" kern="1200" dirty="0" smtClean="0">
                <a:solidFill>
                  <a:schemeClr val="tx1"/>
                </a:solidFill>
                <a:effectLst/>
                <a:latin typeface="+mn-lt"/>
                <a:ea typeface="+mn-ea"/>
                <a:cs typeface="+mn-cs"/>
              </a:rPr>
              <a:t>地址</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t>
            </a:r>
            <a:r>
              <a:rPr lang="en-US" b="1" dirty="0" err="1" smtClean="0"/>
              <a:t>dl_type</a:t>
            </a:r>
            <a:r>
              <a:rPr lang="en-US" b="1" dirty="0" smtClean="0"/>
              <a:t>=0x0806,</a:t>
            </a:r>
            <a:r>
              <a:rPr lang="en-US" b="1" baseline="0" dirty="0" smtClean="0"/>
              <a:t> </a:t>
            </a:r>
            <a:r>
              <a:rPr lang="en-US" sz="1200" b="1" i="0" kern="1200" dirty="0" err="1" smtClean="0">
                <a:solidFill>
                  <a:schemeClr val="tx1"/>
                </a:solidFill>
                <a:effectLst/>
                <a:latin typeface="+mn-lt"/>
                <a:ea typeface="+mn-ea"/>
                <a:cs typeface="+mn-cs"/>
              </a:rPr>
              <a:t>arp_sha</a:t>
            </a:r>
            <a:r>
              <a:rPr lang="en-US" sz="1200" b="0" i="0" kern="120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arp_tha</a:t>
            </a:r>
            <a:r>
              <a:rPr lang="en-US" sz="1200" b="0" i="0" kern="1200" dirty="0" smtClean="0">
                <a:solidFill>
                  <a:schemeClr val="tx1"/>
                </a:solidFill>
                <a:effectLst/>
                <a:latin typeface="+mn-lt"/>
                <a:ea typeface="+mn-ea"/>
                <a:cs typeface="+mn-cs"/>
              </a:rPr>
              <a:t> match the source and target hardware address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a:t>
            </a:r>
            <a:r>
              <a:rPr lang="en-US" sz="1200" b="1" i="0" kern="1200" dirty="0" err="1" smtClean="0">
                <a:solidFill>
                  <a:schemeClr val="tx1"/>
                </a:solidFill>
                <a:effectLst/>
                <a:latin typeface="+mn-lt"/>
                <a:ea typeface="+mn-ea"/>
                <a:cs typeface="+mn-cs"/>
              </a:rPr>
              <a:t>dl_type</a:t>
            </a:r>
            <a:r>
              <a:rPr lang="en-US" sz="1200" b="1" i="0" kern="1200" dirty="0" smtClean="0">
                <a:solidFill>
                  <a:schemeClr val="tx1"/>
                </a:solidFill>
                <a:effectLst/>
                <a:latin typeface="+mn-lt"/>
                <a:ea typeface="+mn-ea"/>
                <a:cs typeface="+mn-cs"/>
              </a:rPr>
              <a:t>=0x0800, </a:t>
            </a:r>
            <a:r>
              <a:rPr lang="en-US" sz="1200" b="1" i="0" kern="1200" dirty="0" err="1" smtClean="0">
                <a:solidFill>
                  <a:schemeClr val="tx1"/>
                </a:solidFill>
                <a:effectLst/>
                <a:latin typeface="+mn-lt"/>
                <a:ea typeface="+mn-ea"/>
                <a:cs typeface="+mn-cs"/>
              </a:rPr>
              <a:t>nw_proto</a:t>
            </a:r>
            <a:r>
              <a:rPr lang="en-US" sz="1200" b="1"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proto,  </a:t>
            </a:r>
            <a:r>
              <a:rPr lang="en-US" sz="1200" b="0" i="0" kern="1200" dirty="0" smtClean="0">
                <a:solidFill>
                  <a:schemeClr val="tx1"/>
                </a:solidFill>
                <a:effectLst/>
                <a:latin typeface="+mn-lt"/>
                <a:ea typeface="+mn-ea"/>
                <a:cs typeface="+mn-cs"/>
              </a:rPr>
              <a:t>1 to match ICMP packets or 6 to match TCP packets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a:t>
            </a:r>
            <a:r>
              <a:rPr lang="en-US" sz="1200" b="1" i="0" kern="1200" dirty="0" err="1" smtClean="0">
                <a:solidFill>
                  <a:schemeClr val="tx1"/>
                </a:solidFill>
                <a:effectLst/>
                <a:latin typeface="+mn-lt"/>
                <a:ea typeface="+mn-ea"/>
                <a:cs typeface="+mn-cs"/>
              </a:rPr>
              <a:t>dl_type</a:t>
            </a:r>
            <a:r>
              <a:rPr lang="en-US" sz="1200" b="0" i="0" kern="120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nw_proto</a:t>
            </a:r>
            <a:r>
              <a:rPr lang="en-US" sz="1200" b="0" i="0" kern="1200" dirty="0" smtClean="0">
                <a:solidFill>
                  <a:schemeClr val="tx1"/>
                </a:solidFill>
                <a:effectLst/>
                <a:latin typeface="+mn-lt"/>
                <a:ea typeface="+mn-ea"/>
                <a:cs typeface="+mn-cs"/>
              </a:rPr>
              <a:t> specify ICMP, </a:t>
            </a:r>
            <a:r>
              <a:rPr lang="en-US" sz="1200" b="1" i="0" kern="1200" dirty="0" err="1" smtClean="0">
                <a:solidFill>
                  <a:schemeClr val="tx1"/>
                </a:solidFill>
                <a:effectLst/>
                <a:latin typeface="+mn-lt"/>
                <a:ea typeface="+mn-ea"/>
                <a:cs typeface="+mn-cs"/>
              </a:rPr>
              <a:t>icmp_type</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matches the ICMP type and </a:t>
            </a:r>
            <a:r>
              <a:rPr lang="en-US" sz="1200" b="0" i="1" kern="1200" dirty="0" smtClean="0">
                <a:solidFill>
                  <a:schemeClr val="tx1"/>
                </a:solidFill>
                <a:effectLst/>
                <a:latin typeface="+mn-lt"/>
                <a:ea typeface="+mn-ea"/>
                <a:cs typeface="+mn-cs"/>
              </a:rPr>
              <a:t>code</a:t>
            </a:r>
            <a:r>
              <a:rPr lang="en-US" sz="1200" b="0" i="0" kern="1200" dirty="0" smtClean="0">
                <a:solidFill>
                  <a:schemeClr val="tx1"/>
                </a:solidFill>
                <a:effectLst/>
                <a:latin typeface="+mn-lt"/>
                <a:ea typeface="+mn-ea"/>
                <a:cs typeface="+mn-cs"/>
              </a:rPr>
              <a:t> matches the ICMP code.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r>
              <a:rPr lang="en-US" sz="1200" b="0" i="0" kern="1200" dirty="0" smtClean="0">
                <a:solidFill>
                  <a:schemeClr val="tx1"/>
                </a:solidFill>
                <a:effectLst/>
                <a:latin typeface="+mn-lt"/>
                <a:ea typeface="+mn-ea"/>
                <a:cs typeface="+mn-cs"/>
              </a:rPr>
              <a:t>When </a:t>
            </a:r>
            <a:r>
              <a:rPr lang="en-US" sz="1200" b="1" i="0" kern="1200" dirty="0" err="1" smtClean="0">
                <a:solidFill>
                  <a:schemeClr val="tx1"/>
                </a:solidFill>
                <a:effectLst/>
                <a:latin typeface="+mn-lt"/>
                <a:ea typeface="+mn-ea"/>
                <a:cs typeface="+mn-cs"/>
              </a:rPr>
              <a:t>dl_type</a:t>
            </a:r>
            <a:r>
              <a:rPr lang="en-US" sz="1200" b="0" i="0" kern="120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nw_proto</a:t>
            </a:r>
            <a:r>
              <a:rPr lang="en-US" sz="1200" b="0" i="0" kern="1200" dirty="0" smtClean="0">
                <a:solidFill>
                  <a:schemeClr val="tx1"/>
                </a:solidFill>
                <a:effectLst/>
                <a:latin typeface="+mn-lt"/>
                <a:ea typeface="+mn-ea"/>
                <a:cs typeface="+mn-cs"/>
              </a:rPr>
              <a:t> specify TCP or UDP, </a:t>
            </a:r>
            <a:r>
              <a:rPr lang="en-US" sz="1200" b="1" i="0" kern="1200" dirty="0" err="1" smtClean="0">
                <a:solidFill>
                  <a:schemeClr val="tx1"/>
                </a:solidFill>
                <a:effectLst/>
                <a:latin typeface="+mn-lt"/>
                <a:ea typeface="+mn-ea"/>
                <a:cs typeface="+mn-cs"/>
              </a:rPr>
              <a:t>tp_src</a:t>
            </a:r>
            <a:r>
              <a:rPr lang="en-US" sz="1200" b="0" i="0" kern="120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tp_dst</a:t>
            </a:r>
            <a:r>
              <a:rPr lang="en-US" sz="1200" b="0" i="0" kern="1200" dirty="0" smtClean="0">
                <a:solidFill>
                  <a:schemeClr val="tx1"/>
                </a:solidFill>
                <a:effectLst/>
                <a:latin typeface="+mn-lt"/>
                <a:ea typeface="+mn-ea"/>
                <a:cs typeface="+mn-cs"/>
              </a:rPr>
              <a:t> match the UDP or TCP source or destination port </a:t>
            </a:r>
            <a:r>
              <a:rPr lang="en-US" sz="1200" b="0" i="1" kern="1200" dirty="0" err="1" smtClean="0">
                <a:solidFill>
                  <a:schemeClr val="tx1"/>
                </a:solidFill>
                <a:effectLst/>
                <a:latin typeface="+mn-lt"/>
                <a:ea typeface="+mn-ea"/>
                <a:cs typeface="+mn-cs"/>
              </a:rPr>
              <a:t>port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116</a:t>
            </a:fld>
            <a:endParaRPr lang="en-US"/>
          </a:p>
        </p:txBody>
      </p:sp>
    </p:spTree>
    <p:extLst>
      <p:ext uri="{BB962C8B-B14F-4D97-AF65-F5344CB8AC3E}">
        <p14:creationId xmlns:p14="http://schemas.microsoft.com/office/powerpoint/2010/main" val="247192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output:NXM_NX_REG0[16..31]</a:t>
            </a:r>
            <a:r>
              <a:rPr lang="en-US" sz="1200" b="0" i="0" kern="1200" dirty="0" smtClean="0">
                <a:solidFill>
                  <a:schemeClr val="tx1"/>
                </a:solidFill>
                <a:effectLst/>
                <a:latin typeface="+mn-lt"/>
                <a:ea typeface="+mn-ea"/>
                <a:cs typeface="+mn-cs"/>
              </a:rPr>
              <a:t> outputs to the </a:t>
            </a:r>
            <a:r>
              <a:rPr lang="en-US" sz="1200" b="0" i="0" kern="1200" dirty="0" err="1" smtClean="0">
                <a:solidFill>
                  <a:schemeClr val="tx1"/>
                </a:solidFill>
                <a:effectLst/>
                <a:latin typeface="+mn-lt"/>
                <a:ea typeface="+mn-ea"/>
                <a:cs typeface="+mn-cs"/>
              </a:rPr>
              <a:t>OpenFlow</a:t>
            </a:r>
            <a:r>
              <a:rPr lang="en-US" sz="1200" b="0" i="0" kern="1200" dirty="0" smtClean="0">
                <a:solidFill>
                  <a:schemeClr val="tx1"/>
                </a:solidFill>
                <a:effectLst/>
                <a:latin typeface="+mn-lt"/>
                <a:ea typeface="+mn-ea"/>
                <a:cs typeface="+mn-cs"/>
              </a:rPr>
              <a:t> port number written in the upper half of register 0.</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resubmit(</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port</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table</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Re-searches this </a:t>
            </a:r>
            <a:r>
              <a:rPr lang="en-US" sz="1200" b="0" i="0" kern="1200" dirty="0" err="1" smtClean="0">
                <a:solidFill>
                  <a:schemeClr val="tx1"/>
                </a:solidFill>
                <a:effectLst/>
                <a:latin typeface="+mn-lt"/>
                <a:ea typeface="+mn-ea"/>
                <a:cs typeface="+mn-cs"/>
              </a:rPr>
              <a:t>OpenFlow</a:t>
            </a:r>
            <a:r>
              <a:rPr lang="en-US" sz="1200" b="0" i="0" kern="1200" dirty="0" smtClean="0">
                <a:solidFill>
                  <a:schemeClr val="tx1"/>
                </a:solidFill>
                <a:effectLst/>
                <a:latin typeface="+mn-lt"/>
                <a:ea typeface="+mn-ea"/>
                <a:cs typeface="+mn-cs"/>
              </a:rPr>
              <a:t> flow table (or the table whose number is specified by </a:t>
            </a:r>
            <a:r>
              <a:rPr lang="en-US" sz="1200" b="0" i="1" kern="1200" dirty="0" smtClean="0">
                <a:solidFill>
                  <a:schemeClr val="tx1"/>
                </a:solidFill>
                <a:effectLst/>
                <a:latin typeface="+mn-lt"/>
                <a:ea typeface="+mn-ea"/>
                <a:cs typeface="+mn-cs"/>
              </a:rPr>
              <a:t>table</a:t>
            </a:r>
            <a:r>
              <a:rPr lang="en-US" sz="1200" b="0" i="0" kern="1200" dirty="0" smtClean="0">
                <a:solidFill>
                  <a:schemeClr val="tx1"/>
                </a:solidFill>
                <a:effectLst/>
                <a:latin typeface="+mn-lt"/>
                <a:ea typeface="+mn-ea"/>
                <a:cs typeface="+mn-cs"/>
              </a:rPr>
              <a:t>) with the </a:t>
            </a:r>
            <a:r>
              <a:rPr lang="en-US" sz="1200" b="1" i="0" kern="1200" dirty="0" err="1" smtClean="0">
                <a:solidFill>
                  <a:schemeClr val="tx1"/>
                </a:solidFill>
                <a:effectLst/>
                <a:latin typeface="+mn-lt"/>
                <a:ea typeface="+mn-ea"/>
                <a:cs typeface="+mn-cs"/>
              </a:rPr>
              <a:t>in_port</a:t>
            </a:r>
            <a:r>
              <a:rPr lang="en-US" sz="1200" b="0" i="0" kern="1200" dirty="0" smtClean="0">
                <a:solidFill>
                  <a:schemeClr val="tx1"/>
                </a:solidFill>
                <a:effectLst/>
                <a:latin typeface="+mn-lt"/>
                <a:ea typeface="+mn-ea"/>
                <a:cs typeface="+mn-cs"/>
              </a:rPr>
              <a:t> field replaced by </a:t>
            </a:r>
            <a:r>
              <a:rPr lang="en-US" sz="1200" b="0" i="1" kern="1200" dirty="0" smtClean="0">
                <a:solidFill>
                  <a:schemeClr val="tx1"/>
                </a:solidFill>
                <a:effectLst/>
                <a:latin typeface="+mn-lt"/>
                <a:ea typeface="+mn-ea"/>
                <a:cs typeface="+mn-cs"/>
              </a:rPr>
              <a:t>port</a:t>
            </a:r>
          </a:p>
          <a:p>
            <a:endParaRPr lang="en-US" sz="1200" b="0" i="1"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move:</a:t>
            </a:r>
            <a:r>
              <a:rPr lang="en-US" sz="1200" b="0" i="1" kern="1200" dirty="0" err="1" smtClean="0">
                <a:solidFill>
                  <a:schemeClr val="tx1"/>
                </a:solidFill>
                <a:effectLst/>
                <a:latin typeface="+mn-lt"/>
                <a:ea typeface="+mn-ea"/>
                <a:cs typeface="+mn-cs"/>
              </a:rPr>
              <a:t>src</a:t>
            </a:r>
            <a:r>
              <a:rPr lang="en-US" sz="1200" b="1" i="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start</a:t>
            </a:r>
            <a:r>
              <a:rPr lang="en-US" sz="1200" b="1" i="0" kern="1200" dirty="0" err="1"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end</a:t>
            </a:r>
            <a:r>
              <a:rPr lang="en-US" sz="1200" b="1" i="0" kern="1200" dirty="0" smtClean="0">
                <a:solidFill>
                  <a:schemeClr val="tx1"/>
                </a:solidFill>
                <a:effectLst/>
                <a:latin typeface="+mn-lt"/>
                <a:ea typeface="+mn-ea"/>
                <a:cs typeface="+mn-cs"/>
              </a:rPr>
              <a:t>]−&gt;</a:t>
            </a:r>
            <a:r>
              <a:rPr lang="en-US" sz="1200" b="0" i="1" kern="1200" dirty="0" err="1" smtClean="0">
                <a:solidFill>
                  <a:schemeClr val="tx1"/>
                </a:solidFill>
                <a:effectLst/>
                <a:latin typeface="+mn-lt"/>
                <a:ea typeface="+mn-ea"/>
                <a:cs typeface="+mn-cs"/>
              </a:rPr>
              <a:t>dst</a:t>
            </a:r>
            <a:r>
              <a:rPr lang="en-US" sz="1200" b="1" i="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start</a:t>
            </a:r>
            <a:r>
              <a:rPr lang="en-US" sz="1200" b="1" i="0" kern="1200" dirty="0" err="1"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end</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Copies the named bits from field </a:t>
            </a:r>
            <a:r>
              <a:rPr lang="en-US" sz="1200" b="0" i="1"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 to field </a:t>
            </a:r>
            <a:r>
              <a:rPr lang="en-US" sz="1200" b="0" i="1" kern="1200" dirty="0" err="1" smtClean="0">
                <a:solidFill>
                  <a:schemeClr val="tx1"/>
                </a:solidFill>
                <a:effectLst/>
                <a:latin typeface="+mn-lt"/>
                <a:ea typeface="+mn-ea"/>
                <a:cs typeface="+mn-cs"/>
              </a:rPr>
              <a:t>dst</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 and </a:t>
            </a:r>
            <a:r>
              <a:rPr lang="en-US" sz="1200" b="0" i="1" kern="1200" dirty="0" err="1" smtClean="0">
                <a:solidFill>
                  <a:schemeClr val="tx1"/>
                </a:solidFill>
                <a:effectLst/>
                <a:latin typeface="+mn-lt"/>
                <a:ea typeface="+mn-ea"/>
                <a:cs typeface="+mn-cs"/>
              </a:rPr>
              <a:t>dst</a:t>
            </a:r>
            <a:r>
              <a:rPr lang="en-US" sz="1200" b="0" i="0" kern="1200" dirty="0" smtClean="0">
                <a:solidFill>
                  <a:schemeClr val="tx1"/>
                </a:solidFill>
                <a:effectLst/>
                <a:latin typeface="+mn-lt"/>
                <a:ea typeface="+mn-ea"/>
                <a:cs typeface="+mn-cs"/>
              </a:rPr>
              <a:t> must be NXM field names as defined in </a:t>
            </a:r>
            <a:r>
              <a:rPr lang="en-US" sz="1200" b="1" i="0" kern="1200" dirty="0" err="1" smtClean="0">
                <a:solidFill>
                  <a:schemeClr val="tx1"/>
                </a:solidFill>
                <a:effectLst/>
                <a:latin typeface="+mn-lt"/>
                <a:ea typeface="+mn-ea"/>
                <a:cs typeface="+mn-cs"/>
              </a:rPr>
              <a:t>nicira−ext.h</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load:</a:t>
            </a:r>
            <a:r>
              <a:rPr lang="en-US" sz="1200" b="0" i="1" kern="1200" dirty="0" err="1" smtClean="0">
                <a:solidFill>
                  <a:schemeClr val="tx1"/>
                </a:solidFill>
                <a:effectLst/>
                <a:latin typeface="+mn-lt"/>
                <a:ea typeface="+mn-ea"/>
                <a:cs typeface="+mn-cs"/>
              </a:rPr>
              <a:t>value</a:t>
            </a:r>
            <a:r>
              <a:rPr lang="en-US" sz="1200" b="1" i="0" kern="1200" dirty="0" smtClean="0">
                <a:solidFill>
                  <a:schemeClr val="tx1"/>
                </a:solidFill>
                <a:effectLst/>
                <a:latin typeface="+mn-lt"/>
                <a:ea typeface="+mn-ea"/>
                <a:cs typeface="+mn-cs"/>
              </a:rPr>
              <a:t>−&gt;</a:t>
            </a:r>
            <a:r>
              <a:rPr lang="en-US" sz="1200" b="0" i="1" kern="1200" dirty="0" err="1" smtClean="0">
                <a:solidFill>
                  <a:schemeClr val="tx1"/>
                </a:solidFill>
                <a:effectLst/>
                <a:latin typeface="+mn-lt"/>
                <a:ea typeface="+mn-ea"/>
                <a:cs typeface="+mn-cs"/>
              </a:rPr>
              <a:t>dst</a:t>
            </a:r>
            <a:r>
              <a:rPr lang="en-US" sz="1200" b="1" i="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start</a:t>
            </a:r>
            <a:r>
              <a:rPr lang="en-US" sz="1200" b="1" i="0" kern="1200" dirty="0" err="1"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end</a:t>
            </a:r>
            <a:r>
              <a:rPr lang="en-US" sz="1200" b="1" i="0" kern="1200" dirty="0" smtClean="0">
                <a:solidFill>
                  <a:schemeClr val="tx1"/>
                </a:solidFill>
                <a:effectLst/>
                <a:latin typeface="+mn-lt"/>
                <a:ea typeface="+mn-ea"/>
                <a:cs typeface="+mn-cs"/>
              </a:rPr>
              <a:t>] load:55−&gt;NXM_NX_REG2[0..5]</a:t>
            </a:r>
            <a:r>
              <a:rPr lang="en-US" sz="1200" b="0" i="0" kern="1200" dirty="0" smtClean="0">
                <a:solidFill>
                  <a:schemeClr val="tx1"/>
                </a:solidFill>
                <a:effectLst/>
                <a:latin typeface="+mn-lt"/>
                <a:ea typeface="+mn-ea"/>
                <a:cs typeface="+mn-cs"/>
              </a:rPr>
              <a:t> loads value 55 (bit pattern </a:t>
            </a:r>
            <a:r>
              <a:rPr lang="en-US" sz="1200" b="1" i="0" kern="1200" dirty="0" smtClean="0">
                <a:solidFill>
                  <a:schemeClr val="tx1"/>
                </a:solidFill>
                <a:effectLst/>
                <a:latin typeface="+mn-lt"/>
                <a:ea typeface="+mn-ea"/>
                <a:cs typeface="+mn-cs"/>
              </a:rPr>
              <a:t>110111</a:t>
            </a:r>
            <a:r>
              <a:rPr lang="en-US" sz="1200" b="0" i="0" kern="1200" dirty="0" smtClean="0">
                <a:solidFill>
                  <a:schemeClr val="tx1"/>
                </a:solidFill>
                <a:effectLst/>
                <a:latin typeface="+mn-lt"/>
                <a:ea typeface="+mn-ea"/>
                <a:cs typeface="+mn-cs"/>
              </a:rPr>
              <a:t>) into bits 0 through 5, inclusive, in register 2.</a:t>
            </a:r>
          </a:p>
          <a:p>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learn(argument[,argument]...)</a:t>
            </a:r>
            <a:r>
              <a:rPr lang="en-US" sz="1200" b="0" i="0" kern="1200" dirty="0" smtClean="0">
                <a:solidFill>
                  <a:schemeClr val="tx1"/>
                </a:solidFill>
                <a:effectLst/>
                <a:latin typeface="+mn-lt"/>
                <a:ea typeface="+mn-ea"/>
                <a:cs typeface="+mn-cs"/>
              </a:rPr>
              <a:t> This action adds or modifies a flow in an </a:t>
            </a:r>
            <a:r>
              <a:rPr lang="en-US" sz="1200" b="0" i="0" kern="1200" dirty="0" err="1" smtClean="0">
                <a:solidFill>
                  <a:schemeClr val="tx1"/>
                </a:solidFill>
                <a:effectLst/>
                <a:latin typeface="+mn-lt"/>
                <a:ea typeface="+mn-ea"/>
                <a:cs typeface="+mn-cs"/>
              </a:rPr>
              <a:t>OpenFlow</a:t>
            </a:r>
            <a:r>
              <a:rPr lang="en-US" sz="1200" b="0" i="0" kern="1200" dirty="0" smtClean="0">
                <a:solidFill>
                  <a:schemeClr val="tx1"/>
                </a:solidFill>
                <a:effectLst/>
                <a:latin typeface="+mn-lt"/>
                <a:ea typeface="+mn-ea"/>
                <a:cs typeface="+mn-cs"/>
              </a:rPr>
              <a:t> table, similar to </a:t>
            </a:r>
            <a:r>
              <a:rPr lang="en-US" sz="1200" b="1" i="0" kern="1200" dirty="0" err="1" smtClean="0">
                <a:solidFill>
                  <a:schemeClr val="tx1"/>
                </a:solidFill>
                <a:effectLst/>
                <a:latin typeface="+mn-lt"/>
                <a:ea typeface="+mn-ea"/>
                <a:cs typeface="+mn-cs"/>
              </a:rPr>
              <a:t>ovs−ofctl</a:t>
            </a:r>
            <a:r>
              <a:rPr lang="en-US" sz="1200" b="1" i="0" kern="1200" dirty="0" smtClean="0">
                <a:solidFill>
                  <a:schemeClr val="tx1"/>
                </a:solidFill>
                <a:effectLst/>
                <a:latin typeface="+mn-lt"/>
                <a:ea typeface="+mn-ea"/>
                <a:cs typeface="+mn-cs"/>
              </a:rPr>
              <a:t> −−strict mod−flows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b="1" dirty="0" smtClean="0"/>
              <a:t>table=</a:t>
            </a:r>
            <a:r>
              <a:rPr lang="en-US" i="1" dirty="0" smtClean="0"/>
              <a:t>number</a:t>
            </a:r>
            <a:endParaRPr lang="en-US" dirty="0" smtClean="0"/>
          </a:p>
          <a:p>
            <a:r>
              <a:rPr lang="en-US" dirty="0" smtClean="0"/>
              <a:t>The table in which the new flow should be inserted. Specify a decimal number between 0 and 254.</a:t>
            </a: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117</a:t>
            </a:fld>
            <a:endParaRPr lang="en-US"/>
          </a:p>
        </p:txBody>
      </p:sp>
    </p:spTree>
    <p:extLst>
      <p:ext uri="{BB962C8B-B14F-4D97-AF65-F5344CB8AC3E}">
        <p14:creationId xmlns:p14="http://schemas.microsoft.com/office/powerpoint/2010/main" val="247646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0</a:t>
            </a:r>
          </a:p>
          <a:p>
            <a:r>
              <a:rPr lang="zh-CN" altLang="en-US" dirty="0" smtClean="0"/>
              <a:t>删除所有的</a:t>
            </a:r>
            <a:r>
              <a:rPr lang="en-US" dirty="0" smtClean="0"/>
              <a:t>Flow</a:t>
            </a:r>
          </a:p>
          <a:p>
            <a:r>
              <a:rPr lang="en-US" dirty="0" err="1" smtClean="0"/>
              <a:t>ovs-ofctl</a:t>
            </a:r>
            <a:r>
              <a:rPr lang="en-US" dirty="0" smtClean="0"/>
              <a:t> del-flows </a:t>
            </a:r>
            <a:r>
              <a:rPr lang="en-US" dirty="0" err="1" smtClean="0"/>
              <a:t>br-tun</a:t>
            </a:r>
            <a:endParaRPr lang="en-US" dirty="0" smtClean="0"/>
          </a:p>
          <a:p>
            <a:r>
              <a:rPr lang="zh-CN" altLang="en-US" dirty="0" smtClean="0"/>
              <a:t>从</a:t>
            </a:r>
            <a:r>
              <a:rPr lang="en-US" dirty="0" smtClean="0"/>
              <a:t>port 1</a:t>
            </a:r>
            <a:r>
              <a:rPr lang="zh-CN" altLang="en-US" dirty="0" smtClean="0"/>
              <a:t>进来的，由</a:t>
            </a:r>
            <a:r>
              <a:rPr lang="en-US" dirty="0" smtClean="0"/>
              <a:t>table 1</a:t>
            </a:r>
            <a:r>
              <a:rPr lang="zh-CN" altLang="en-US" dirty="0" smtClean="0"/>
              <a:t>处理</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a:t>
            </a:r>
            <a:r>
              <a:rPr lang="en-US" dirty="0" err="1" smtClean="0"/>
              <a:t>in_port</a:t>
            </a:r>
            <a:r>
              <a:rPr lang="en-US" dirty="0" smtClean="0"/>
              <a:t>=1 actions=resubmit(,1)"</a:t>
            </a:r>
          </a:p>
          <a:p>
            <a:r>
              <a:rPr lang="zh-CN" altLang="en-US" dirty="0" smtClean="0"/>
              <a:t>从</a:t>
            </a:r>
            <a:r>
              <a:rPr lang="en-US" dirty="0" smtClean="0"/>
              <a:t>port 2</a:t>
            </a:r>
            <a:r>
              <a:rPr lang="zh-CN" altLang="en-US" dirty="0" smtClean="0"/>
              <a:t>进来的，由</a:t>
            </a:r>
            <a:r>
              <a:rPr lang="en-US" dirty="0" smtClean="0"/>
              <a:t>Table 3</a:t>
            </a:r>
            <a:r>
              <a:rPr lang="zh-CN" altLang="en-US" dirty="0" smtClean="0"/>
              <a:t>处理</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a:t>
            </a:r>
            <a:r>
              <a:rPr lang="en-US" dirty="0" err="1" smtClean="0"/>
              <a:t>in_port</a:t>
            </a:r>
            <a:r>
              <a:rPr lang="en-US" dirty="0" smtClean="0"/>
              <a:t>=2 actions=resubmit(,3)"</a:t>
            </a:r>
          </a:p>
          <a:p>
            <a:r>
              <a:rPr lang="zh-CN" altLang="en-US" dirty="0" smtClean="0"/>
              <a:t>默认丢弃</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actions=drop"</a:t>
            </a:r>
          </a:p>
          <a:p>
            <a:endParaRPr lang="en-US" dirty="0" smtClean="0"/>
          </a:p>
          <a:p>
            <a:r>
              <a:rPr lang="en-US" dirty="0" smtClean="0"/>
              <a:t>/////////table 1</a:t>
            </a:r>
          </a:p>
          <a:p>
            <a:r>
              <a:rPr lang="zh-CN" altLang="en-US" dirty="0" smtClean="0"/>
              <a:t>对于单播，由</a:t>
            </a:r>
            <a:r>
              <a:rPr lang="en-US" dirty="0" smtClean="0"/>
              <a:t>table 20</a:t>
            </a:r>
            <a:r>
              <a:rPr lang="zh-CN" altLang="en-US" dirty="0" smtClean="0"/>
              <a:t>处理</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 </a:t>
            </a:r>
            <a:r>
              <a:rPr lang="en-US" dirty="0" err="1" smtClean="0"/>
              <a:t>dl_dst</a:t>
            </a:r>
            <a:r>
              <a:rPr lang="en-US" dirty="0" smtClean="0"/>
              <a:t>=00:00:00:00:00:00/01:00:00:00:00:00 actions=resubmit(,20)"</a:t>
            </a:r>
          </a:p>
          <a:p>
            <a:r>
              <a:rPr lang="zh-CN" altLang="en-US" dirty="0" smtClean="0"/>
              <a:t>对于多播，由</a:t>
            </a:r>
            <a:r>
              <a:rPr lang="en-US" dirty="0" smtClean="0"/>
              <a:t>table 21</a:t>
            </a:r>
            <a:r>
              <a:rPr lang="zh-CN" altLang="en-US" dirty="0" smtClean="0"/>
              <a:t>处理</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 </a:t>
            </a:r>
            <a:r>
              <a:rPr lang="en-US" dirty="0" err="1" smtClean="0"/>
              <a:t>dl_dst</a:t>
            </a:r>
            <a:r>
              <a:rPr lang="en-US" dirty="0" smtClean="0"/>
              <a:t>=01:00:00:00:00:00/01:00:00:00:00:00 actions=resubmit(,21)"</a:t>
            </a:r>
          </a:p>
          <a:p>
            <a:r>
              <a:rPr lang="en-US" dirty="0" smtClean="0"/>
              <a:t>////////table 2</a:t>
            </a:r>
          </a:p>
          <a:p>
            <a:r>
              <a:rPr lang="zh-CN" altLang="en-US" dirty="0" smtClean="0"/>
              <a:t>默认丢弃</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 actions=drop"</a:t>
            </a:r>
          </a:p>
          <a:p>
            <a:r>
              <a:rPr lang="en-US" dirty="0" smtClean="0"/>
              <a:t>///////table 3</a:t>
            </a:r>
          </a:p>
          <a:p>
            <a:r>
              <a:rPr lang="zh-CN" altLang="en-US" dirty="0" smtClean="0"/>
              <a:t>默认丢弃</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table=3 actions=drop"</a:t>
            </a:r>
          </a:p>
          <a:p>
            <a:endParaRPr lang="en-US" dirty="0" smtClean="0"/>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table=3 </a:t>
            </a:r>
            <a:r>
              <a:rPr lang="en-US" dirty="0" err="1" smtClean="0"/>
              <a:t>tun_id</a:t>
            </a:r>
            <a:r>
              <a:rPr lang="en-US" dirty="0" smtClean="0"/>
              <a:t>=0x1 actions=mod_vlan_vid:1,resubmit(,10)"</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table=3 </a:t>
            </a:r>
            <a:r>
              <a:rPr lang="en-US" dirty="0" err="1" smtClean="0"/>
              <a:t>tun_id</a:t>
            </a:r>
            <a:r>
              <a:rPr lang="en-US" dirty="0" smtClean="0"/>
              <a:t>=0x2 actions=mod_vlan_vid:2,resubmit(,10)"</a:t>
            </a:r>
          </a:p>
          <a:p>
            <a:endParaRPr lang="en-US" dirty="0" smtClean="0"/>
          </a:p>
          <a:p>
            <a:r>
              <a:rPr lang="en-US" dirty="0" smtClean="0"/>
              <a:t>//////table 10</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table=10  actions=learn(table=20,priority=1,hard_timeout=300,NXM_OF_VLAN_TCI[0..11],NXM_OF_ETH_DST[]=NXM_OF_ETH_SRC[],load:0-&gt;NXM_OF_VLAN_TCI[],</a:t>
            </a:r>
            <a:r>
              <a:rPr lang="en-US" dirty="0" err="1" smtClean="0"/>
              <a:t>load:NXM_NX_TUN_ID</a:t>
            </a:r>
            <a:r>
              <a:rPr lang="en-US" dirty="0" smtClean="0"/>
              <a:t>[]-&gt;NXM_NX_TUN_ID[],</a:t>
            </a:r>
            <a:r>
              <a:rPr lang="en-US" dirty="0" err="1" smtClean="0"/>
              <a:t>output:NXM_OF_IN_PORT</a:t>
            </a:r>
            <a:r>
              <a:rPr lang="en-US" dirty="0" smtClean="0"/>
              <a:t>[]),output:1"</a:t>
            </a:r>
          </a:p>
          <a:p>
            <a:endParaRPr lang="en-US" dirty="0" smtClean="0"/>
          </a:p>
          <a:p>
            <a:endParaRPr lang="en-US" dirty="0" smtClean="0"/>
          </a:p>
          <a:p>
            <a:r>
              <a:rPr lang="en-US" dirty="0" smtClean="0"/>
              <a:t>//////table 20</a:t>
            </a:r>
          </a:p>
          <a:p>
            <a:r>
              <a:rPr lang="zh-CN" altLang="en-US" dirty="0" smtClean="0"/>
              <a:t>如果没有学习到什么，直接到</a:t>
            </a:r>
            <a:r>
              <a:rPr lang="en-US" altLang="zh-CN" dirty="0" smtClean="0"/>
              <a:t>21</a:t>
            </a:r>
            <a:r>
              <a:rPr lang="zh-CN" altLang="en-US" dirty="0" smtClean="0"/>
              <a:t>，如果原来学习到一些规则，则按照规则处理</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table=20 actions=resubmit(,21)"</a:t>
            </a:r>
          </a:p>
          <a:p>
            <a:endParaRPr lang="en-US" dirty="0" smtClean="0"/>
          </a:p>
          <a:p>
            <a:r>
              <a:rPr lang="en-US" dirty="0" smtClean="0"/>
              <a:t>/////table 21</a:t>
            </a:r>
          </a:p>
          <a:p>
            <a:r>
              <a:rPr lang="zh-CN" altLang="en-US" dirty="0" smtClean="0"/>
              <a:t>默认丢弃</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table=21 actions=drop"</a:t>
            </a:r>
          </a:p>
          <a:p>
            <a:endParaRPr lang="en-US" dirty="0" smtClean="0"/>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table=21 </a:t>
            </a:r>
            <a:r>
              <a:rPr lang="en-US" dirty="0" err="1" smtClean="0"/>
              <a:t>dl_vlan</a:t>
            </a:r>
            <a:r>
              <a:rPr lang="en-US" dirty="0" smtClean="0"/>
              <a:t>=1 actions=strip_vlan,set_tunnel:0x1,output:2"</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table=21 </a:t>
            </a:r>
            <a:r>
              <a:rPr lang="en-US" dirty="0" err="1" smtClean="0"/>
              <a:t>dl_vlan</a:t>
            </a:r>
            <a:r>
              <a:rPr lang="en-US" dirty="0" smtClean="0"/>
              <a:t>=2 actions=strip_vlan,set_tunnel:0x2,output:2"</a:t>
            </a:r>
          </a:p>
          <a:p>
            <a:endParaRPr lang="en-US" dirty="0" smtClean="0"/>
          </a:p>
          <a:p>
            <a:endParaRPr lang="en-US" dirty="0" smtClean="0"/>
          </a:p>
          <a:p>
            <a:endParaRPr lang="en-US" dirty="0" smtClean="0"/>
          </a:p>
          <a:p>
            <a:r>
              <a:rPr lang="zh-CN" altLang="en-US" dirty="0" smtClean="0"/>
              <a:t>我们再来分析一个实践中，</a:t>
            </a:r>
            <a:r>
              <a:rPr lang="en-US" dirty="0" err="1" smtClean="0"/>
              <a:t>openstack</a:t>
            </a:r>
            <a:r>
              <a:rPr lang="zh-CN" altLang="en-US" dirty="0" smtClean="0"/>
              <a:t>中使用</a:t>
            </a:r>
            <a:r>
              <a:rPr lang="en-US" dirty="0" err="1" smtClean="0"/>
              <a:t>openvswitch</a:t>
            </a:r>
            <a:r>
              <a:rPr lang="zh-CN" altLang="en-US" dirty="0" smtClean="0"/>
              <a:t>的情况，这是</a:t>
            </a:r>
            <a:r>
              <a:rPr lang="en-US" dirty="0" err="1" smtClean="0"/>
              <a:t>br-tun</a:t>
            </a:r>
            <a:r>
              <a:rPr lang="zh-CN" altLang="en-US" dirty="0" smtClean="0"/>
              <a:t>上的规则。</a:t>
            </a:r>
          </a:p>
          <a:p>
            <a:endParaRPr lang="zh-CN" altLang="en-US" dirty="0" smtClean="0"/>
          </a:p>
          <a:p>
            <a:r>
              <a:rPr lang="en-US" dirty="0" smtClean="0"/>
              <a:t>cookie=0x0, duration=802188.071s, table=10, </a:t>
            </a:r>
            <a:r>
              <a:rPr lang="en-US" dirty="0" err="1" smtClean="0"/>
              <a:t>n_packets</a:t>
            </a:r>
            <a:r>
              <a:rPr lang="en-US" dirty="0" smtClean="0"/>
              <a:t>=4885, </a:t>
            </a:r>
            <a:r>
              <a:rPr lang="en-US" dirty="0" err="1" smtClean="0"/>
              <a:t>n_bytes</a:t>
            </a:r>
            <a:r>
              <a:rPr lang="en-US" dirty="0" smtClean="0"/>
              <a:t>=347789, </a:t>
            </a:r>
            <a:r>
              <a:rPr lang="en-US" dirty="0" err="1" smtClean="0"/>
              <a:t>idle_age</a:t>
            </a:r>
            <a:r>
              <a:rPr lang="en-US" dirty="0" smtClean="0"/>
              <a:t>=730, </a:t>
            </a:r>
            <a:r>
              <a:rPr lang="en-US" dirty="0" err="1" smtClean="0"/>
              <a:t>hard_age</a:t>
            </a:r>
            <a:r>
              <a:rPr lang="en-US" dirty="0" smtClean="0"/>
              <a:t>=65534, priority=1 actions=learn(table=20,hard_timeout=300,priority=1,NXM_OF_VLAN_TCI[0..11],NXM_OF_ETH_DST[]=NXM_OF_ETH_SRC[],load:0-&gt;NXM_OF_VLAN_TCI[],</a:t>
            </a:r>
            <a:r>
              <a:rPr lang="en-US" dirty="0" err="1" smtClean="0"/>
              <a:t>load:NXM_NX_TUN_ID</a:t>
            </a:r>
            <a:r>
              <a:rPr lang="en-US" dirty="0" smtClean="0"/>
              <a:t>[]-&gt;NXM_NX_TUN_ID[],</a:t>
            </a:r>
            <a:r>
              <a:rPr lang="en-US" dirty="0" err="1" smtClean="0"/>
              <a:t>output:NXM_OF_IN_PORT</a:t>
            </a:r>
            <a:r>
              <a:rPr lang="en-US" dirty="0" smtClean="0"/>
              <a:t>[]),output:1 </a:t>
            </a:r>
          </a:p>
          <a:p>
            <a:r>
              <a:rPr lang="en-US" dirty="0" smtClean="0"/>
              <a:t>cookie=0x0, duration=802187.786s, table=20, </a:t>
            </a:r>
            <a:r>
              <a:rPr lang="en-US" dirty="0" err="1" smtClean="0"/>
              <a:t>n_packets</a:t>
            </a:r>
            <a:r>
              <a:rPr lang="en-US" dirty="0" smtClean="0"/>
              <a:t>=0, </a:t>
            </a:r>
            <a:r>
              <a:rPr lang="en-US" dirty="0" err="1" smtClean="0"/>
              <a:t>n_bytes</a:t>
            </a:r>
            <a:r>
              <a:rPr lang="en-US" dirty="0" smtClean="0"/>
              <a:t>=0, </a:t>
            </a:r>
            <a:r>
              <a:rPr lang="en-US" dirty="0" err="1" smtClean="0"/>
              <a:t>idle_age</a:t>
            </a:r>
            <a:r>
              <a:rPr lang="en-US" dirty="0" smtClean="0"/>
              <a:t>=65534, </a:t>
            </a:r>
            <a:r>
              <a:rPr lang="en-US" dirty="0" err="1" smtClean="0"/>
              <a:t>hard_age</a:t>
            </a:r>
            <a:r>
              <a:rPr lang="en-US" dirty="0" smtClean="0"/>
              <a:t>=65534, priority=0 actions=resubmit(,21) </a:t>
            </a:r>
          </a:p>
          <a:p>
            <a:r>
              <a:rPr lang="en-US" dirty="0" smtClean="0"/>
              <a:t> cookie=0x0, duration=802038.514s, table=20, </a:t>
            </a:r>
            <a:r>
              <a:rPr lang="en-US" dirty="0" err="1" smtClean="0"/>
              <a:t>n_packets</a:t>
            </a:r>
            <a:r>
              <a:rPr lang="en-US" dirty="0" smtClean="0"/>
              <a:t>=1239, </a:t>
            </a:r>
            <a:r>
              <a:rPr lang="en-US" dirty="0" err="1" smtClean="0"/>
              <a:t>n_bytes</a:t>
            </a:r>
            <a:r>
              <a:rPr lang="en-US" dirty="0" smtClean="0"/>
              <a:t>=83620, </a:t>
            </a:r>
            <a:r>
              <a:rPr lang="en-US" dirty="0" err="1" smtClean="0"/>
              <a:t>idle_age</a:t>
            </a:r>
            <a:r>
              <a:rPr lang="en-US" dirty="0" smtClean="0"/>
              <a:t>=735, </a:t>
            </a:r>
            <a:r>
              <a:rPr lang="en-US" dirty="0" err="1" smtClean="0"/>
              <a:t>hard_age</a:t>
            </a:r>
            <a:r>
              <a:rPr lang="en-US" dirty="0" smtClean="0"/>
              <a:t>=65534, priority=2,dl_vlan=1,dl_dst=fa:16:3e:7e:ab:cc actions=strip_vlan,set_tunnel:0x3e9,output:2 </a:t>
            </a:r>
          </a:p>
          <a:p>
            <a:r>
              <a:rPr lang="en-US" dirty="0" smtClean="0"/>
              <a:t>cookie=0x0, duration=802187.653s, table=21, </a:t>
            </a:r>
            <a:r>
              <a:rPr lang="en-US" dirty="0" err="1" smtClean="0"/>
              <a:t>n_packets</a:t>
            </a:r>
            <a:r>
              <a:rPr lang="en-US" dirty="0" smtClean="0"/>
              <a:t>=17, </a:t>
            </a:r>
            <a:r>
              <a:rPr lang="en-US" dirty="0" err="1" smtClean="0"/>
              <a:t>n_bytes</a:t>
            </a:r>
            <a:r>
              <a:rPr lang="en-US" dirty="0" smtClean="0"/>
              <a:t>=1426, </a:t>
            </a:r>
            <a:r>
              <a:rPr lang="en-US" dirty="0" err="1" smtClean="0"/>
              <a:t>idle_age</a:t>
            </a:r>
            <a:r>
              <a:rPr lang="en-US" dirty="0" smtClean="0"/>
              <a:t>=65534, </a:t>
            </a:r>
            <a:r>
              <a:rPr lang="en-US" dirty="0" err="1" smtClean="0"/>
              <a:t>hard_age</a:t>
            </a:r>
            <a:r>
              <a:rPr lang="en-US" dirty="0" smtClean="0"/>
              <a:t>=65534, priority=0 actions=drop </a:t>
            </a:r>
          </a:p>
          <a:p>
            <a:r>
              <a:rPr lang="en-US" dirty="0" smtClean="0"/>
              <a:t>cookie=0x0, duration=802055.878s, table=21, </a:t>
            </a:r>
            <a:r>
              <a:rPr lang="en-US" dirty="0" err="1" smtClean="0"/>
              <a:t>n_packets</a:t>
            </a:r>
            <a:r>
              <a:rPr lang="en-US" dirty="0" smtClean="0"/>
              <a:t>=40, </a:t>
            </a:r>
            <a:r>
              <a:rPr lang="en-US" dirty="0" err="1" smtClean="0"/>
              <a:t>n_bytes</a:t>
            </a:r>
            <a:r>
              <a:rPr lang="en-US" dirty="0" smtClean="0"/>
              <a:t>=1736, </a:t>
            </a:r>
            <a:r>
              <a:rPr lang="en-US" dirty="0" err="1" smtClean="0"/>
              <a:t>idle_age</a:t>
            </a:r>
            <a:r>
              <a:rPr lang="en-US" dirty="0" smtClean="0"/>
              <a:t>=65534, </a:t>
            </a:r>
            <a:r>
              <a:rPr lang="en-US" dirty="0" err="1" smtClean="0"/>
              <a:t>hard_age</a:t>
            </a:r>
            <a:r>
              <a:rPr lang="en-US" dirty="0" smtClean="0"/>
              <a:t>=65534, </a:t>
            </a:r>
            <a:r>
              <a:rPr lang="en-US" dirty="0" err="1" smtClean="0"/>
              <a:t>dl_vlan</a:t>
            </a:r>
            <a:r>
              <a:rPr lang="en-US" dirty="0" smtClean="0"/>
              <a:t>=1 actions=strip_vlan,set_tunnel:0x3e9,output:2</a:t>
            </a:r>
          </a:p>
          <a:p>
            <a:endParaRPr lang="en-US" dirty="0" smtClean="0"/>
          </a:p>
          <a:p>
            <a:r>
              <a:rPr lang="zh-CN" altLang="en-US" dirty="0" smtClean="0"/>
              <a:t>这里</a:t>
            </a:r>
            <a:r>
              <a:rPr lang="en-US" dirty="0" smtClean="0"/>
              <a:t>table 10</a:t>
            </a:r>
            <a:r>
              <a:rPr lang="zh-CN" altLang="en-US" dirty="0" smtClean="0"/>
              <a:t>是用来学习的。</a:t>
            </a:r>
            <a:r>
              <a:rPr lang="en-US" dirty="0" smtClean="0"/>
              <a:t>table 20</a:t>
            </a:r>
            <a:r>
              <a:rPr lang="zh-CN" altLang="en-US" dirty="0" smtClean="0"/>
              <a:t>是</a:t>
            </a:r>
            <a:r>
              <a:rPr lang="en-US" dirty="0" smtClean="0"/>
              <a:t>learning table。</a:t>
            </a:r>
            <a:r>
              <a:rPr lang="zh-CN" altLang="en-US" dirty="0" smtClean="0"/>
              <a:t>如果</a:t>
            </a:r>
            <a:r>
              <a:rPr lang="en-US" dirty="0" smtClean="0"/>
              <a:t>table 20</a:t>
            </a:r>
            <a:r>
              <a:rPr lang="zh-CN" altLang="en-US" dirty="0" smtClean="0"/>
              <a:t>是空的，也即还没有学到什么，则会通过</a:t>
            </a:r>
            <a:r>
              <a:rPr lang="en-US" dirty="0" smtClean="0"/>
              <a:t>priority=0</a:t>
            </a:r>
            <a:r>
              <a:rPr lang="zh-CN" altLang="en-US" dirty="0" smtClean="0"/>
              <a:t>的规则</a:t>
            </a:r>
            <a:r>
              <a:rPr lang="en-US" dirty="0" smtClean="0"/>
              <a:t>resubmit</a:t>
            </a:r>
            <a:r>
              <a:rPr lang="zh-CN" altLang="en-US" dirty="0" smtClean="0"/>
              <a:t>到</a:t>
            </a:r>
            <a:r>
              <a:rPr lang="en-US" dirty="0" smtClean="0"/>
              <a:t>table 21.</a:t>
            </a:r>
          </a:p>
          <a:p>
            <a:endParaRPr lang="en-US" dirty="0" smtClean="0"/>
          </a:p>
          <a:p>
            <a:r>
              <a:rPr lang="en-US" dirty="0" smtClean="0"/>
              <a:t>table 21</a:t>
            </a:r>
            <a:r>
              <a:rPr lang="zh-CN" altLang="en-US" dirty="0" smtClean="0"/>
              <a:t>是发送规则，将</a:t>
            </a:r>
            <a:r>
              <a:rPr lang="en-US" dirty="0" err="1" smtClean="0"/>
              <a:t>br-int</a:t>
            </a:r>
            <a:r>
              <a:rPr lang="zh-CN" altLang="en-US" dirty="0" smtClean="0"/>
              <a:t>上的</a:t>
            </a:r>
            <a:r>
              <a:rPr lang="en-US" dirty="0" err="1" smtClean="0"/>
              <a:t>vlan</a:t>
            </a:r>
            <a:r>
              <a:rPr lang="en-US" dirty="0" smtClean="0"/>
              <a:t> tag</a:t>
            </a:r>
            <a:r>
              <a:rPr lang="zh-CN" altLang="en-US" dirty="0" smtClean="0"/>
              <a:t>消除，然后打上</a:t>
            </a:r>
            <a:r>
              <a:rPr lang="en-US" dirty="0" err="1" smtClean="0"/>
              <a:t>gre</a:t>
            </a:r>
            <a:r>
              <a:rPr lang="en-US" dirty="0" smtClean="0"/>
              <a:t> tunnel</a:t>
            </a:r>
            <a:r>
              <a:rPr lang="zh-CN" altLang="en-US" dirty="0" smtClean="0"/>
              <a:t>的</a:t>
            </a:r>
            <a:r>
              <a:rPr lang="en-US" dirty="0" smtClean="0"/>
              <a:t>id。</a:t>
            </a:r>
          </a:p>
          <a:p>
            <a:endParaRPr lang="en-US" dirty="0" smtClean="0"/>
          </a:p>
          <a:p>
            <a:r>
              <a:rPr lang="zh-CN" altLang="en-US" dirty="0" smtClean="0"/>
              <a:t>上面的情况中，</a:t>
            </a:r>
            <a:r>
              <a:rPr lang="en-US" dirty="0" smtClean="0"/>
              <a:t>table 20</a:t>
            </a:r>
            <a:r>
              <a:rPr lang="zh-CN" altLang="en-US" dirty="0" smtClean="0"/>
              <a:t>不是空的，也即发送给</a:t>
            </a:r>
            <a:r>
              <a:rPr lang="en-US" dirty="0" err="1" smtClean="0"/>
              <a:t>dl_dst</a:t>
            </a:r>
            <a:r>
              <a:rPr lang="en-US" dirty="0" smtClean="0"/>
              <a:t>=fa:16:3e:7e:ab:cc</a:t>
            </a:r>
            <a:r>
              <a:rPr lang="zh-CN" altLang="en-US" dirty="0" smtClean="0"/>
              <a:t>的包不用走默认规则，直接通过</a:t>
            </a:r>
            <a:r>
              <a:rPr lang="en-US" dirty="0" smtClean="0"/>
              <a:t>table 20</a:t>
            </a:r>
            <a:r>
              <a:rPr lang="zh-CN" altLang="en-US" dirty="0" smtClean="0"/>
              <a:t>就发送出去了。</a:t>
            </a:r>
          </a:p>
          <a:p>
            <a:endParaRPr lang="zh-CN" altLang="en-US" dirty="0" smtClean="0"/>
          </a:p>
          <a:p>
            <a:r>
              <a:rPr lang="en-US" dirty="0" smtClean="0"/>
              <a:t>table 20</a:t>
            </a:r>
            <a:r>
              <a:rPr lang="zh-CN" altLang="en-US" dirty="0" smtClean="0"/>
              <a:t>的规则是通过</a:t>
            </a:r>
            <a:r>
              <a:rPr lang="en-US" dirty="0" smtClean="0"/>
              <a:t>table 10</a:t>
            </a:r>
            <a:r>
              <a:rPr lang="zh-CN" altLang="en-US" dirty="0" smtClean="0"/>
              <a:t>学习得到的，</a:t>
            </a:r>
            <a:r>
              <a:rPr lang="en-US" dirty="0" smtClean="0"/>
              <a:t>table 10</a:t>
            </a:r>
            <a:r>
              <a:rPr lang="zh-CN" altLang="en-US" dirty="0" smtClean="0"/>
              <a:t>是一个接受规则。最终</a:t>
            </a:r>
            <a:r>
              <a:rPr lang="en-US" dirty="0" smtClean="0"/>
              <a:t>output 1，</a:t>
            </a:r>
            <a:r>
              <a:rPr lang="zh-CN" altLang="en-US" dirty="0" smtClean="0"/>
              <a:t>发送给了</a:t>
            </a:r>
            <a:r>
              <a:rPr lang="en-US" dirty="0" err="1" smtClean="0"/>
              <a:t>br-int</a:t>
            </a:r>
            <a:endParaRPr lang="en-US" dirty="0" smtClean="0"/>
          </a:p>
          <a:p>
            <a:endParaRPr lang="en-US" dirty="0" smtClean="0"/>
          </a:p>
          <a:p>
            <a:r>
              <a:rPr lang="en-US" dirty="0" smtClean="0"/>
              <a:t>NXM_OF_VLAN_TCI[0..11]</a:t>
            </a:r>
            <a:r>
              <a:rPr lang="zh-CN" altLang="en-US" dirty="0" smtClean="0"/>
              <a:t>是记录</a:t>
            </a:r>
            <a:r>
              <a:rPr lang="en-US" dirty="0" err="1" smtClean="0"/>
              <a:t>vlan</a:t>
            </a:r>
            <a:r>
              <a:rPr lang="en-US" dirty="0" smtClean="0"/>
              <a:t> tag，</a:t>
            </a:r>
            <a:r>
              <a:rPr lang="zh-CN" altLang="en-US" dirty="0" smtClean="0"/>
              <a:t>所以学习结果中有</a:t>
            </a:r>
            <a:r>
              <a:rPr lang="en-US" dirty="0" err="1" smtClean="0"/>
              <a:t>dl_vlan</a:t>
            </a:r>
            <a:r>
              <a:rPr lang="en-US" dirty="0" smtClean="0"/>
              <a:t>=1</a:t>
            </a:r>
          </a:p>
          <a:p>
            <a:endParaRPr lang="en-US" dirty="0" smtClean="0"/>
          </a:p>
          <a:p>
            <a:r>
              <a:rPr lang="en-US" dirty="0" smtClean="0"/>
              <a:t>NXM_OF_ETH_DST[]=NXM_OF_ETH_SRC[]</a:t>
            </a:r>
            <a:r>
              <a:rPr lang="zh-CN" altLang="en-US" dirty="0" smtClean="0"/>
              <a:t>是将</a:t>
            </a:r>
            <a:r>
              <a:rPr lang="en-US" dirty="0" smtClean="0"/>
              <a:t>mac source address</a:t>
            </a:r>
            <a:r>
              <a:rPr lang="zh-CN" altLang="en-US" dirty="0" smtClean="0"/>
              <a:t>记录，所以结果中有</a:t>
            </a:r>
            <a:r>
              <a:rPr lang="en-US" dirty="0" err="1" smtClean="0"/>
              <a:t>dl_dst</a:t>
            </a:r>
            <a:r>
              <a:rPr lang="en-US" dirty="0" smtClean="0"/>
              <a:t>=fa:16:3e:7e:ab:cc</a:t>
            </a:r>
          </a:p>
          <a:p>
            <a:endParaRPr lang="en-US" dirty="0" smtClean="0"/>
          </a:p>
          <a:p>
            <a:r>
              <a:rPr lang="en-US" dirty="0" smtClean="0"/>
              <a:t>load:0-&gt;NXM_OF_VLAN_TCI[]</a:t>
            </a:r>
            <a:r>
              <a:rPr lang="zh-CN" altLang="en-US" dirty="0" smtClean="0"/>
              <a:t>意思是发送出去的时候，</a:t>
            </a:r>
            <a:r>
              <a:rPr lang="en-US" dirty="0" err="1" smtClean="0"/>
              <a:t>vlan</a:t>
            </a:r>
            <a:r>
              <a:rPr lang="en-US" dirty="0" smtClean="0"/>
              <a:t> tag</a:t>
            </a:r>
            <a:r>
              <a:rPr lang="zh-CN" altLang="en-US" dirty="0" smtClean="0"/>
              <a:t>设为</a:t>
            </a:r>
            <a:r>
              <a:rPr lang="en-US" altLang="zh-CN" dirty="0" smtClean="0"/>
              <a:t>0</a:t>
            </a:r>
            <a:r>
              <a:rPr lang="zh-CN" altLang="en-US" dirty="0" smtClean="0"/>
              <a:t>，所以结果中有</a:t>
            </a:r>
            <a:r>
              <a:rPr lang="en-US" dirty="0" smtClean="0"/>
              <a:t>actions=</a:t>
            </a:r>
            <a:r>
              <a:rPr lang="en-US" dirty="0" err="1" smtClean="0"/>
              <a:t>strip_vlan</a:t>
            </a:r>
            <a:endParaRPr lang="en-US" dirty="0" smtClean="0"/>
          </a:p>
          <a:p>
            <a:endParaRPr lang="en-US" dirty="0" smtClean="0"/>
          </a:p>
          <a:p>
            <a:r>
              <a:rPr lang="en-US" dirty="0" err="1" smtClean="0"/>
              <a:t>load:NXM_NX_TUN_ID</a:t>
            </a:r>
            <a:r>
              <a:rPr lang="en-US" dirty="0" smtClean="0"/>
              <a:t>[]-&gt;NXM_NX_TUN_ID[]</a:t>
            </a:r>
            <a:r>
              <a:rPr lang="zh-CN" altLang="en-US" dirty="0" smtClean="0"/>
              <a:t>意思是发出去的时候，设置</a:t>
            </a:r>
            <a:r>
              <a:rPr lang="en-US" dirty="0" err="1" smtClean="0"/>
              <a:t>tunnul</a:t>
            </a:r>
            <a:r>
              <a:rPr lang="en-US" dirty="0" smtClean="0"/>
              <a:t> id，</a:t>
            </a:r>
            <a:r>
              <a:rPr lang="zh-CN" altLang="en-US" dirty="0" smtClean="0"/>
              <a:t>所以结果中有</a:t>
            </a:r>
            <a:r>
              <a:rPr lang="en-US" dirty="0" smtClean="0"/>
              <a:t>set_tunnel:0x3e9</a:t>
            </a:r>
          </a:p>
          <a:p>
            <a:endParaRPr lang="en-US" dirty="0" smtClean="0"/>
          </a:p>
          <a:p>
            <a:r>
              <a:rPr lang="en-US" dirty="0" err="1" smtClean="0"/>
              <a:t>output:NXM_OF_IN_PORT</a:t>
            </a:r>
            <a:r>
              <a:rPr lang="en-US" dirty="0" smtClean="0"/>
              <a:t>[]</a:t>
            </a:r>
            <a:r>
              <a:rPr lang="zh-CN" altLang="en-US" dirty="0" smtClean="0"/>
              <a:t>意思是发送给哪个</a:t>
            </a:r>
            <a:r>
              <a:rPr lang="en-US" dirty="0" smtClean="0"/>
              <a:t>port，</a:t>
            </a:r>
            <a:r>
              <a:rPr lang="zh-CN" altLang="en-US" dirty="0" smtClean="0"/>
              <a:t>由于是从</a:t>
            </a:r>
            <a:r>
              <a:rPr lang="en-US" dirty="0" smtClean="0"/>
              <a:t>port2</a:t>
            </a:r>
            <a:r>
              <a:rPr lang="zh-CN" altLang="en-US" dirty="0" smtClean="0"/>
              <a:t>进来的，因而结果中有</a:t>
            </a:r>
            <a:r>
              <a:rPr lang="en-US" dirty="0" smtClean="0"/>
              <a:t>output:2</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118</a:t>
            </a:fld>
            <a:endParaRPr lang="en-US"/>
          </a:p>
        </p:txBody>
      </p:sp>
    </p:spTree>
    <p:extLst>
      <p:ext uri="{BB962C8B-B14F-4D97-AF65-F5344CB8AC3E}">
        <p14:creationId xmlns:p14="http://schemas.microsoft.com/office/powerpoint/2010/main" val="57318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ovs-ofctl</a:t>
            </a:r>
            <a:r>
              <a:rPr lang="en-US" dirty="0" smtClean="0"/>
              <a:t> del-flows </a:t>
            </a:r>
            <a:r>
              <a:rPr lang="en-US" dirty="0" err="1" smtClean="0"/>
              <a:t>br-tun</a:t>
            </a:r>
            <a:endParaRPr lang="en-US" dirty="0" smtClean="0"/>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a:t>
            </a:r>
            <a:r>
              <a:rPr lang="en-US" dirty="0" err="1" smtClean="0"/>
              <a:t>in_port</a:t>
            </a:r>
            <a:r>
              <a:rPr lang="en-US" dirty="0" smtClean="0"/>
              <a:t>=1 actions=resubmit(,1)"</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a:t>
            </a:r>
            <a:r>
              <a:rPr lang="en-US" dirty="0" err="1" smtClean="0"/>
              <a:t>in_port</a:t>
            </a:r>
            <a:r>
              <a:rPr lang="en-US" dirty="0" smtClean="0"/>
              <a:t>=2 actions=resubmit(,3)"</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a:t>
            </a:r>
            <a:r>
              <a:rPr lang="en-US" dirty="0" err="1" smtClean="0"/>
              <a:t>in_port</a:t>
            </a:r>
            <a:r>
              <a:rPr lang="en-US" dirty="0" smtClean="0"/>
              <a:t>=3 actions=resubmit(,3)"</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actions=drop"</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 </a:t>
            </a:r>
            <a:r>
              <a:rPr lang="en-US" dirty="0" err="1" smtClean="0"/>
              <a:t>dl_dst</a:t>
            </a:r>
            <a:r>
              <a:rPr lang="en-US" dirty="0" smtClean="0"/>
              <a:t>=00:00:00:00:00:00/01:00:00:00:00:00 actions=resubmit(,20)"</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 </a:t>
            </a:r>
            <a:r>
              <a:rPr lang="en-US" dirty="0" err="1" smtClean="0"/>
              <a:t>dl_dst</a:t>
            </a:r>
            <a:r>
              <a:rPr lang="en-US" dirty="0" smtClean="0"/>
              <a:t>=01:00:00:00:00:00/01:00:00:00:00:00 actions=resubmit(,21)"</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 actions=drop"</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table=3 actions=drop"</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table=3 </a:t>
            </a:r>
            <a:r>
              <a:rPr lang="en-US" dirty="0" err="1" smtClean="0"/>
              <a:t>tun_id</a:t>
            </a:r>
            <a:r>
              <a:rPr lang="en-US" dirty="0" smtClean="0"/>
              <a:t>=0x1 actions=mod_vlan_vid:1,resubmit(,10)"</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table=3 </a:t>
            </a:r>
            <a:r>
              <a:rPr lang="en-US" dirty="0" err="1" smtClean="0"/>
              <a:t>tun_id</a:t>
            </a:r>
            <a:r>
              <a:rPr lang="en-US" dirty="0" smtClean="0"/>
              <a:t>=0x2 actions=mod_vlan_vid:2,resubmit(,10)"</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table=10  actions=learn(table=20,priority=1,hard_timeout=300,NXM_OF_VLAN_TCI[0..11],NXM_OF_ETH_DST[]=NXM_OF_ETH_SRC[],load:0-&gt;NXM_OF_VLAN_TCI[],</a:t>
            </a:r>
            <a:r>
              <a:rPr lang="en-US" dirty="0" err="1" smtClean="0"/>
              <a:t>load:NXM_NX_TUN_ID</a:t>
            </a:r>
            <a:r>
              <a:rPr lang="en-US" dirty="0" smtClean="0"/>
              <a:t>[]-&gt;NXM_NX_TUN_ID[],</a:t>
            </a:r>
            <a:r>
              <a:rPr lang="en-US" dirty="0" err="1" smtClean="0"/>
              <a:t>output:NXM_OF_IN_PORT</a:t>
            </a:r>
            <a:r>
              <a:rPr lang="en-US" dirty="0" smtClean="0"/>
              <a:t>[]),output:1"</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table=20 actions=resubmit(,21)"</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priority=0 table=21 actions=drop"</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table=21 </a:t>
            </a:r>
            <a:r>
              <a:rPr lang="en-US" dirty="0" err="1" smtClean="0"/>
              <a:t>dl_vlan</a:t>
            </a:r>
            <a:r>
              <a:rPr lang="en-US" dirty="0" smtClean="0"/>
              <a:t>=1 actions=strip_vlan,set_tunnel:0x1,output:2,output:3"</a:t>
            </a:r>
          </a:p>
          <a:p>
            <a:r>
              <a:rPr lang="en-US" dirty="0" err="1" smtClean="0"/>
              <a:t>ovs-ofctl</a:t>
            </a:r>
            <a:r>
              <a:rPr lang="en-US" dirty="0" smtClean="0"/>
              <a:t> add-flow </a:t>
            </a:r>
            <a:r>
              <a:rPr lang="en-US" dirty="0" err="1" smtClean="0"/>
              <a:t>br-tun</a:t>
            </a:r>
            <a:r>
              <a:rPr lang="en-US" dirty="0" smtClean="0"/>
              <a:t> "</a:t>
            </a:r>
            <a:r>
              <a:rPr lang="en-US" dirty="0" err="1" smtClean="0"/>
              <a:t>hard_timeout</a:t>
            </a:r>
            <a:r>
              <a:rPr lang="en-US" dirty="0" smtClean="0"/>
              <a:t>=0 </a:t>
            </a:r>
            <a:r>
              <a:rPr lang="en-US" dirty="0" err="1" smtClean="0"/>
              <a:t>idle_timeout</a:t>
            </a:r>
            <a:r>
              <a:rPr lang="en-US" dirty="0" smtClean="0"/>
              <a:t>=0 priority=1 table=21 </a:t>
            </a:r>
            <a:r>
              <a:rPr lang="en-US" dirty="0" err="1" smtClean="0"/>
              <a:t>dl_vlan</a:t>
            </a:r>
            <a:r>
              <a:rPr lang="en-US" dirty="0" smtClean="0"/>
              <a:t>=2 actions=strip_vlan,set_tunnel:0x2,output:2,output:3"</a:t>
            </a:r>
          </a:p>
          <a:p>
            <a:r>
              <a:rPr lang="en-US" dirty="0" err="1" smtClean="0"/>
              <a:t>ovs-ofctl</a:t>
            </a:r>
            <a:r>
              <a:rPr lang="en-US" dirty="0" smtClean="0"/>
              <a:t> dump-flows </a:t>
            </a:r>
            <a:r>
              <a:rPr lang="en-US" dirty="0" err="1" smtClean="0"/>
              <a:t>br-tun</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125</a:t>
            </a:fld>
            <a:endParaRPr lang="en-US"/>
          </a:p>
        </p:txBody>
      </p:sp>
    </p:spTree>
    <p:extLst>
      <p:ext uri="{BB962C8B-B14F-4D97-AF65-F5344CB8AC3E}">
        <p14:creationId xmlns:p14="http://schemas.microsoft.com/office/powerpoint/2010/main" val="374862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Each flow table entry contains:</a:t>
            </a:r>
          </a:p>
          <a:p>
            <a:pPr latinLnBrk="1"/>
            <a:r>
              <a:rPr lang="en-US" sz="1200" b="0" i="0" kern="1200" dirty="0" smtClean="0">
                <a:solidFill>
                  <a:schemeClr val="tx1"/>
                </a:solidFill>
                <a:effectLst/>
                <a:latin typeface="+mn-lt"/>
                <a:ea typeface="+mn-ea"/>
                <a:cs typeface="+mn-cs"/>
              </a:rPr>
              <a:t>match fields: to match against packets. These consist of the ingress port and packet headers, and optionally metadata specified by a previous table.</a:t>
            </a:r>
          </a:p>
          <a:p>
            <a:pPr latinLnBrk="1"/>
            <a:r>
              <a:rPr lang="en-US" sz="1200" b="0" i="0" kern="1200" dirty="0" smtClean="0">
                <a:solidFill>
                  <a:schemeClr val="tx1"/>
                </a:solidFill>
                <a:effectLst/>
                <a:latin typeface="+mn-lt"/>
                <a:ea typeface="+mn-ea"/>
                <a:cs typeface="+mn-cs"/>
              </a:rPr>
              <a:t>priority: matching precedence of the flow entry.</a:t>
            </a:r>
          </a:p>
          <a:p>
            <a:pPr latinLnBrk="1"/>
            <a:r>
              <a:rPr lang="en-US" sz="1200" b="0" i="0" kern="1200" dirty="0" smtClean="0">
                <a:solidFill>
                  <a:schemeClr val="tx1"/>
                </a:solidFill>
                <a:effectLst/>
                <a:latin typeface="+mn-lt"/>
                <a:ea typeface="+mn-ea"/>
                <a:cs typeface="+mn-cs"/>
              </a:rPr>
              <a:t>counters: updated when packets are matched.</a:t>
            </a:r>
          </a:p>
          <a:p>
            <a:pPr latinLnBrk="1"/>
            <a:r>
              <a:rPr lang="en-US" sz="1200" b="0" i="0" kern="1200" dirty="0" smtClean="0">
                <a:solidFill>
                  <a:schemeClr val="tx1"/>
                </a:solidFill>
                <a:effectLst/>
                <a:latin typeface="+mn-lt"/>
                <a:ea typeface="+mn-ea"/>
                <a:cs typeface="+mn-cs"/>
              </a:rPr>
              <a:t>instructions: to modify the action set or pipeline processing.</a:t>
            </a:r>
          </a:p>
          <a:p>
            <a:pPr latinLnBrk="1"/>
            <a:r>
              <a:rPr lang="en-US" sz="1200" b="0" i="0" kern="1200" dirty="0" smtClean="0">
                <a:solidFill>
                  <a:schemeClr val="tx1"/>
                </a:solidFill>
                <a:effectLst/>
                <a:latin typeface="+mn-lt"/>
                <a:ea typeface="+mn-ea"/>
                <a:cs typeface="+mn-cs"/>
              </a:rPr>
              <a:t>timeouts: maximum amount of time or idle time before flow is expired by the switch.</a:t>
            </a:r>
          </a:p>
          <a:p>
            <a:pPr latinLnBrk="1"/>
            <a:r>
              <a:rPr lang="en-US" sz="1200" b="0" i="0" kern="1200" dirty="0" smtClean="0">
                <a:solidFill>
                  <a:schemeClr val="tx1"/>
                </a:solidFill>
                <a:effectLst/>
                <a:latin typeface="+mn-lt"/>
                <a:ea typeface="+mn-ea"/>
                <a:cs typeface="+mn-cs"/>
              </a:rPr>
              <a:t>cookie: opaque data value chosen by the controller. May be used by the controller to filter flow statistics, flow modification and flow deletion. Not used when processing packets.</a:t>
            </a:r>
          </a:p>
          <a:p>
            <a:pPr latinLnBrk="1"/>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Instructions associated with each flow entry either contain actions or modify pipeline processing</a:t>
            </a:r>
          </a:p>
          <a:p>
            <a:pPr latinLnBrk="1"/>
            <a:r>
              <a:rPr lang="en-US" sz="1200" b="0" i="0" kern="1200" dirty="0" smtClean="0">
                <a:solidFill>
                  <a:schemeClr val="tx1"/>
                </a:solidFill>
                <a:effectLst/>
                <a:latin typeface="+mn-lt"/>
                <a:ea typeface="+mn-ea"/>
                <a:cs typeface="+mn-cs"/>
              </a:rPr>
              <a:t>Actions describe packet forwarding, packet </a:t>
            </a:r>
            <a:r>
              <a:rPr lang="en-US" sz="1200" b="0" i="0" kern="1200" dirty="0" err="1" smtClean="0">
                <a:solidFill>
                  <a:schemeClr val="tx1"/>
                </a:solidFill>
                <a:effectLst/>
                <a:latin typeface="+mn-lt"/>
                <a:ea typeface="+mn-ea"/>
                <a:cs typeface="+mn-cs"/>
              </a:rPr>
              <a:t>modi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cation</a:t>
            </a:r>
            <a:r>
              <a:rPr lang="en-US" sz="1200" b="0" i="0" kern="1200" dirty="0" smtClean="0">
                <a:solidFill>
                  <a:schemeClr val="tx1"/>
                </a:solidFill>
                <a:effectLst/>
                <a:latin typeface="+mn-lt"/>
                <a:ea typeface="+mn-ea"/>
                <a:cs typeface="+mn-cs"/>
              </a:rPr>
              <a:t> and group table processing.</a:t>
            </a:r>
          </a:p>
          <a:p>
            <a:pPr latinLnBrk="1"/>
            <a:r>
              <a:rPr lang="en-US" sz="1200" b="0" i="0" kern="1200" dirty="0" smtClean="0">
                <a:solidFill>
                  <a:schemeClr val="tx1"/>
                </a:solidFill>
                <a:effectLst/>
                <a:latin typeface="+mn-lt"/>
                <a:ea typeface="+mn-ea"/>
                <a:cs typeface="+mn-cs"/>
              </a:rPr>
              <a:t>Pipeline processing instructions allow packets to be sent to subsequent tables for further processing and allow metadata to be communicated between tables.</a:t>
            </a:r>
          </a:p>
          <a:p>
            <a:pPr latinLnBrk="1"/>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3</a:t>
            </a:fld>
            <a:endParaRPr lang="en-US"/>
          </a:p>
        </p:txBody>
      </p:sp>
    </p:spTree>
    <p:extLst>
      <p:ext uri="{BB962C8B-B14F-4D97-AF65-F5344CB8AC3E}">
        <p14:creationId xmlns:p14="http://schemas.microsoft.com/office/powerpoint/2010/main" val="191671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126</a:t>
            </a:fld>
            <a:endParaRPr lang="en-US"/>
          </a:p>
        </p:txBody>
      </p:sp>
    </p:spTree>
    <p:extLst>
      <p:ext uri="{BB962C8B-B14F-4D97-AF65-F5344CB8AC3E}">
        <p14:creationId xmlns:p14="http://schemas.microsoft.com/office/powerpoint/2010/main" val="361544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129</a:t>
            </a:fld>
            <a:endParaRPr lang="en-US"/>
          </a:p>
        </p:txBody>
      </p:sp>
    </p:spTree>
    <p:extLst>
      <p:ext uri="{BB962C8B-B14F-4D97-AF65-F5344CB8AC3E}">
        <p14:creationId xmlns:p14="http://schemas.microsoft.com/office/powerpoint/2010/main" val="39015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Actions:</a:t>
            </a:r>
          </a:p>
          <a:p>
            <a:pPr latinLnBrk="1"/>
            <a:r>
              <a:rPr lang="en-US" sz="1200" b="0" i="0" kern="1200" dirty="0" smtClean="0">
                <a:solidFill>
                  <a:schemeClr val="tx1"/>
                </a:solidFill>
                <a:effectLst/>
                <a:latin typeface="+mn-lt"/>
                <a:ea typeface="+mn-ea"/>
                <a:cs typeface="+mn-cs"/>
              </a:rPr>
              <a:t>Output. The Output action forwards a packet to a </a:t>
            </a:r>
            <a:r>
              <a:rPr lang="en-US" sz="1200" b="0" i="0" kern="1200" dirty="0" err="1" smtClean="0">
                <a:solidFill>
                  <a:schemeClr val="tx1"/>
                </a:solidFill>
                <a:effectLst/>
                <a:latin typeface="+mn-lt"/>
                <a:ea typeface="+mn-ea"/>
                <a:cs typeface="+mn-cs"/>
              </a:rPr>
              <a:t>speci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OpenFlow</a:t>
            </a:r>
            <a:r>
              <a:rPr lang="en-US" sz="1200" b="0" i="0" kern="1200" dirty="0" smtClean="0">
                <a:solidFill>
                  <a:schemeClr val="tx1"/>
                </a:solidFill>
                <a:effectLst/>
                <a:latin typeface="+mn-lt"/>
                <a:ea typeface="+mn-ea"/>
                <a:cs typeface="+mn-cs"/>
              </a:rPr>
              <a:t> port</a:t>
            </a:r>
          </a:p>
          <a:p>
            <a:pPr latinLnBrk="1"/>
            <a:r>
              <a:rPr lang="en-US" sz="1200" b="0" i="0" kern="1200" dirty="0" smtClean="0">
                <a:solidFill>
                  <a:schemeClr val="tx1"/>
                </a:solidFill>
                <a:effectLst/>
                <a:latin typeface="+mn-lt"/>
                <a:ea typeface="+mn-ea"/>
                <a:cs typeface="+mn-cs"/>
              </a:rPr>
              <a:t>Set-Queue. The set-queue action sets the queue id for a packet. When the packet is forwarded to a port using the output action, the queue id determines which queue attached to this port is used for scheduling and forwarding the packet.</a:t>
            </a:r>
          </a:p>
          <a:p>
            <a:pPr latinLnBrk="1"/>
            <a:r>
              <a:rPr lang="en-US" sz="1200" b="0" i="0" kern="1200" dirty="0" smtClean="0">
                <a:solidFill>
                  <a:schemeClr val="tx1"/>
                </a:solidFill>
                <a:effectLst/>
                <a:latin typeface="+mn-lt"/>
                <a:ea typeface="+mn-ea"/>
                <a:cs typeface="+mn-cs"/>
              </a:rPr>
              <a:t>Drop. There is no explicit action to represent drops.</a:t>
            </a:r>
          </a:p>
          <a:p>
            <a:pPr latinLnBrk="1"/>
            <a:r>
              <a:rPr lang="en-US" sz="1200" b="0" i="0" kern="1200" dirty="0" smtClean="0">
                <a:solidFill>
                  <a:schemeClr val="tx1"/>
                </a:solidFill>
                <a:effectLst/>
                <a:latin typeface="+mn-lt"/>
                <a:ea typeface="+mn-ea"/>
                <a:cs typeface="+mn-cs"/>
              </a:rPr>
              <a:t>Group. Process the packet through the specified group.</a:t>
            </a:r>
          </a:p>
          <a:p>
            <a:pPr latinLnBrk="1"/>
            <a:r>
              <a:rPr lang="en-US" sz="1200" b="0" i="0" kern="1200" dirty="0" smtClean="0">
                <a:solidFill>
                  <a:schemeClr val="tx1"/>
                </a:solidFill>
                <a:effectLst/>
                <a:latin typeface="+mn-lt"/>
                <a:ea typeface="+mn-ea"/>
                <a:cs typeface="+mn-cs"/>
              </a:rPr>
              <a:t>Push-Tag/Pop-Tag. Switches may support the ability to push/pop tags</a:t>
            </a: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5</a:t>
            </a:fld>
            <a:endParaRPr lang="en-US"/>
          </a:p>
        </p:txBody>
      </p:sp>
    </p:spTree>
    <p:extLst>
      <p:ext uri="{BB962C8B-B14F-4D97-AF65-F5344CB8AC3E}">
        <p14:creationId xmlns:p14="http://schemas.microsoft.com/office/powerpoint/2010/main" val="403471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three daemons started by </a:t>
            </a:r>
            <a:r>
              <a:rPr lang="en-US" sz="1200" b="0" i="0" kern="1200" dirty="0" err="1" smtClean="0">
                <a:solidFill>
                  <a:schemeClr val="tx1"/>
                </a:solidFill>
                <a:effectLst/>
                <a:latin typeface="+mn-lt"/>
                <a:ea typeface="+mn-ea"/>
                <a:cs typeface="+mn-cs"/>
              </a:rPr>
              <a:t>openvswitch</a:t>
            </a:r>
            <a:r>
              <a:rPr lang="en-US" sz="1200" b="0" i="0" kern="1200" dirty="0" smtClean="0">
                <a:solidFill>
                  <a:schemeClr val="tx1"/>
                </a:solidFill>
                <a:effectLst/>
                <a:latin typeface="+mn-lt"/>
                <a:ea typeface="+mn-ea"/>
                <a:cs typeface="+mn-cs"/>
              </a:rPr>
              <a:t> service: </a:t>
            </a:r>
            <a:r>
              <a:rPr lang="en-US" sz="1200" b="0" i="0" kern="1200" dirty="0" err="1" smtClean="0">
                <a:solidFill>
                  <a:schemeClr val="tx1"/>
                </a:solidFill>
                <a:effectLst/>
                <a:latin typeface="+mn-lt"/>
                <a:ea typeface="+mn-ea"/>
                <a:cs typeface="+mn-cs"/>
              </a:rPr>
              <a:t>ovs-vswitchd</a:t>
            </a:r>
            <a:r>
              <a:rPr lang="en-US" sz="1200" b="0" i="0" kern="1200" dirty="0" smtClean="0">
                <a:solidFill>
                  <a:schemeClr val="tx1"/>
                </a:solidFill>
                <a:effectLst/>
                <a:latin typeface="+mn-lt"/>
                <a:ea typeface="+mn-ea"/>
                <a:cs typeface="+mn-cs"/>
              </a:rPr>
              <a:t>, which is the core implementation of the switch; </a:t>
            </a:r>
            <a:r>
              <a:rPr lang="en-US" sz="1200" b="0" i="0" kern="1200" dirty="0" err="1" smtClean="0">
                <a:solidFill>
                  <a:schemeClr val="tx1"/>
                </a:solidFill>
                <a:effectLst/>
                <a:latin typeface="+mn-lt"/>
                <a:ea typeface="+mn-ea"/>
                <a:cs typeface="+mn-cs"/>
              </a:rPr>
              <a:t>ovsdb</a:t>
            </a:r>
            <a:r>
              <a:rPr lang="en-US" sz="1200" b="0" i="0" kern="1200" dirty="0" smtClean="0">
                <a:solidFill>
                  <a:schemeClr val="tx1"/>
                </a:solidFill>
                <a:effectLst/>
                <a:latin typeface="+mn-lt"/>
                <a:ea typeface="+mn-ea"/>
                <a:cs typeface="+mn-cs"/>
              </a:rPr>
              <a:t>-server, which manipulates the database of the </a:t>
            </a:r>
            <a:r>
              <a:rPr lang="en-US" sz="1200" b="0" i="0" kern="1200" dirty="0" err="1" smtClean="0">
                <a:solidFill>
                  <a:schemeClr val="tx1"/>
                </a:solidFill>
                <a:effectLst/>
                <a:latin typeface="+mn-lt"/>
                <a:ea typeface="+mn-ea"/>
                <a:cs typeface="+mn-cs"/>
              </a:rPr>
              <a:t>vswitch</a:t>
            </a:r>
            <a:r>
              <a:rPr lang="en-US" sz="1200" b="0" i="0" kern="1200" dirty="0" smtClean="0">
                <a:solidFill>
                  <a:schemeClr val="tx1"/>
                </a:solidFill>
                <a:effectLst/>
                <a:latin typeface="+mn-lt"/>
                <a:ea typeface="+mn-ea"/>
                <a:cs typeface="+mn-cs"/>
              </a:rPr>
              <a:t> configuration and flows; and </a:t>
            </a:r>
            <a:r>
              <a:rPr lang="en-US" sz="1200" b="0" i="0" kern="1200" dirty="0" err="1" smtClean="0">
                <a:solidFill>
                  <a:schemeClr val="tx1"/>
                </a:solidFill>
                <a:effectLst/>
                <a:latin typeface="+mn-lt"/>
                <a:ea typeface="+mn-ea"/>
                <a:cs typeface="+mn-cs"/>
              </a:rPr>
              <a:t>ovs-brcompatd</a:t>
            </a:r>
            <a:r>
              <a:rPr lang="en-US" sz="1200" b="0" i="0" kern="1200" dirty="0" smtClean="0">
                <a:solidFill>
                  <a:schemeClr val="tx1"/>
                </a:solidFill>
                <a:effectLst/>
                <a:latin typeface="+mn-lt"/>
                <a:ea typeface="+mn-ea"/>
                <a:cs typeface="+mn-cs"/>
              </a:rPr>
              <a:t> which keeps the compatibility with the traditional bridges (that is the one you create with ‘</a:t>
            </a:r>
            <a:r>
              <a:rPr lang="en-US" sz="1200" b="0" i="0" kern="1200" dirty="0" err="1" smtClean="0">
                <a:solidFill>
                  <a:schemeClr val="tx1"/>
                </a:solidFill>
                <a:effectLst/>
                <a:latin typeface="+mn-lt"/>
                <a:ea typeface="+mn-ea"/>
                <a:cs typeface="+mn-cs"/>
              </a:rPr>
              <a:t>brctl</a:t>
            </a:r>
            <a:r>
              <a:rPr lang="en-US" sz="1200" b="0" i="0" kern="1200" dirty="0" smtClean="0">
                <a:solidFill>
                  <a:schemeClr val="tx1"/>
                </a:solidFill>
                <a:effectLst/>
                <a:latin typeface="+mn-lt"/>
                <a:ea typeface="+mn-ea"/>
                <a:cs typeface="+mn-cs"/>
              </a:rPr>
              <a:t>’ command)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11</a:t>
            </a:fld>
            <a:endParaRPr lang="en-US"/>
          </a:p>
        </p:txBody>
      </p:sp>
    </p:spTree>
    <p:extLst>
      <p:ext uri="{BB962C8B-B14F-4D97-AF65-F5344CB8AC3E}">
        <p14:creationId xmlns:p14="http://schemas.microsoft.com/office/powerpoint/2010/main" val="132288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ovs-vsctl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db</a:t>
            </a:r>
            <a:r>
              <a:rPr lang="en-US" sz="1200" b="0" i="0" kern="1200" dirty="0" smtClean="0">
                <a:solidFill>
                  <a:schemeClr val="tx1"/>
                </a:solidFill>
                <a:effectLst/>
                <a:latin typeface="+mn-lt"/>
                <a:ea typeface="+mn-ea"/>
                <a:cs typeface="+mn-cs"/>
              </a:rPr>
              <a:t>=tcp:10.10.50.215:6633 -- remove bridge br0 mirrors </a:t>
            </a:r>
            <a:r>
              <a:rPr lang="en-US" sz="1200" b="0" i="0" kern="1200" dirty="0" err="1" smtClean="0">
                <a:solidFill>
                  <a:schemeClr val="tx1"/>
                </a:solidFill>
                <a:effectLst/>
                <a:latin typeface="+mn-lt"/>
                <a:ea typeface="+mn-ea"/>
                <a:cs typeface="+mn-cs"/>
              </a:rPr>
              <a:t>mymirror</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47</a:t>
            </a:fld>
            <a:endParaRPr lang="en-US"/>
          </a:p>
        </p:txBody>
      </p:sp>
    </p:spTree>
    <p:extLst>
      <p:ext uri="{BB962C8B-B14F-4D97-AF65-F5344CB8AC3E}">
        <p14:creationId xmlns:p14="http://schemas.microsoft.com/office/powerpoint/2010/main" val="343221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ovs-vsctl</a:t>
            </a:r>
            <a:r>
              <a:rPr lang="en-US" dirty="0" smtClean="0"/>
              <a:t> del-port bond0</a:t>
            </a:r>
          </a:p>
          <a:p>
            <a:r>
              <a:rPr lang="en-US" dirty="0" err="1" smtClean="0"/>
              <a:t>ovs-vsctl</a:t>
            </a:r>
            <a:r>
              <a:rPr lang="en-US" dirty="0" smtClean="0"/>
              <a:t> del-port bond1</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66</a:t>
            </a:fld>
            <a:endParaRPr lang="en-US"/>
          </a:p>
        </p:txBody>
      </p:sp>
    </p:spTree>
    <p:extLst>
      <p:ext uri="{BB962C8B-B14F-4D97-AF65-F5344CB8AC3E}">
        <p14:creationId xmlns:p14="http://schemas.microsoft.com/office/powerpoint/2010/main" val="396884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http://lartc.org/howto/</a:t>
            </a:r>
            <a:endParaRPr lang="en-US" dirty="0" smtClean="0"/>
          </a:p>
          <a:p>
            <a:r>
              <a:rPr lang="en-US" dirty="0" smtClean="0">
                <a:hlinkClick r:id="rId4"/>
              </a:rPr>
              <a:t>http://tldp.org/HOWTO/Traffic-Control-HOWTO/</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67</a:t>
            </a:fld>
            <a:endParaRPr lang="en-US"/>
          </a:p>
        </p:txBody>
      </p:sp>
    </p:spTree>
    <p:extLst>
      <p:ext uri="{BB962C8B-B14F-4D97-AF65-F5344CB8AC3E}">
        <p14:creationId xmlns:p14="http://schemas.microsoft.com/office/powerpoint/2010/main" val="383052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http://luxik.cdi.cz/~devik/qos/htb/manual/userg.htm</a:t>
            </a:r>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71</a:t>
            </a:fld>
            <a:endParaRPr lang="en-US"/>
          </a:p>
        </p:txBody>
      </p:sp>
    </p:spTree>
    <p:extLst>
      <p:ext uri="{BB962C8B-B14F-4D97-AF65-F5344CB8AC3E}">
        <p14:creationId xmlns:p14="http://schemas.microsoft.com/office/powerpoint/2010/main" val="285705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4283B-4136-4A02-81C0-1448FB6183F0}" type="slidenum">
              <a:rPr lang="en-US" smtClean="0"/>
              <a:t>76</a:t>
            </a:fld>
            <a:endParaRPr lang="en-US"/>
          </a:p>
        </p:txBody>
      </p:sp>
    </p:spTree>
    <p:extLst>
      <p:ext uri="{BB962C8B-B14F-4D97-AF65-F5344CB8AC3E}">
        <p14:creationId xmlns:p14="http://schemas.microsoft.com/office/powerpoint/2010/main" val="239301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4D8C7-A64D-4AD1-9C33-E87718AC8AE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259715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4D8C7-A64D-4AD1-9C33-E87718AC8AE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338128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4D8C7-A64D-4AD1-9C33-E87718AC8AE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312072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447"/>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838200" y="1011504"/>
            <a:ext cx="10515600" cy="5165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4D8C7-A64D-4AD1-9C33-E87718AC8AE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174612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D8C7-A64D-4AD1-9C33-E87718AC8AE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27353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4D8C7-A64D-4AD1-9C33-E87718AC8AE5}"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160293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4D8C7-A64D-4AD1-9C33-E87718AC8AE5}"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169504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4D8C7-A64D-4AD1-9C33-E87718AC8AE5}"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180886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4D8C7-A64D-4AD1-9C33-E87718AC8AE5}"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65156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D8C7-A64D-4AD1-9C33-E87718AC8AE5}"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242759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D8C7-A64D-4AD1-9C33-E87718AC8AE5}"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F024-B5DA-42F9-8337-13C3DACCC018}" type="slidenum">
              <a:rPr lang="en-US" smtClean="0"/>
              <a:t>‹#›</a:t>
            </a:fld>
            <a:endParaRPr lang="en-US"/>
          </a:p>
        </p:txBody>
      </p:sp>
    </p:spTree>
    <p:extLst>
      <p:ext uri="{BB962C8B-B14F-4D97-AF65-F5344CB8AC3E}">
        <p14:creationId xmlns:p14="http://schemas.microsoft.com/office/powerpoint/2010/main" val="360332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4D8C7-A64D-4AD1-9C33-E87718AC8AE5}" type="datetimeFigureOut">
              <a:rPr lang="en-US" smtClean="0"/>
              <a:t>9/7/2014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EF024-B5DA-42F9-8337-13C3DACCC018}" type="slidenum">
              <a:rPr lang="en-US" smtClean="0"/>
              <a:t>‹#›</a:t>
            </a:fld>
            <a:endParaRPr lang="en-US"/>
          </a:p>
        </p:txBody>
      </p:sp>
    </p:spTree>
    <p:extLst>
      <p:ext uri="{BB962C8B-B14F-4D97-AF65-F5344CB8AC3E}">
        <p14:creationId xmlns:p14="http://schemas.microsoft.com/office/powerpoint/2010/main" val="4149962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0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0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127.xml.rels><?xml version="1.0" encoding="UTF-8" standalone="yes"?>
<Relationships xmlns="http://schemas.openxmlformats.org/package/2006/relationships"><Relationship Id="rId2" Type="http://schemas.openxmlformats.org/officeDocument/2006/relationships/hyperlink" Target="http://git.openvswitch.org/cgi-bin/gitweb.cgi?p=openvswitch;a=blob_plain;f=tutorial/Tutorial;hb=HEAD"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noxrepo.org/" TargetMode="External"/><Relationship Id="rId3" Type="http://schemas.openxmlformats.org/officeDocument/2006/relationships/hyperlink" Target="https://openflow.stanford.edu/display/Beacon/Home" TargetMode="External"/><Relationship Id="rId7" Type="http://schemas.openxmlformats.org/officeDocument/2006/relationships/hyperlink" Target="http://groups.geni.net/geni/wiki/OpenFlow" TargetMode="External"/><Relationship Id="rId2" Type="http://schemas.openxmlformats.org/officeDocument/2006/relationships/hyperlink" Target="http://groups.geni.net/geni/wiki/OpenFlow/Controllers" TargetMode="External"/><Relationship Id="rId1" Type="http://schemas.openxmlformats.org/officeDocument/2006/relationships/slideLayout" Target="../slideLayouts/slideLayout2.xml"/><Relationship Id="rId6" Type="http://schemas.openxmlformats.org/officeDocument/2006/relationships/hyperlink" Target="http://garyberger.net/?p=537" TargetMode="External"/><Relationship Id="rId5" Type="http://schemas.openxmlformats.org/officeDocument/2006/relationships/hyperlink" Target="https://code.google.com/p/maestro-platform/" TargetMode="External"/><Relationship Id="rId4" Type="http://schemas.openxmlformats.org/officeDocument/2006/relationships/hyperlink" Target="http://floodlight.openflowhub.org/" TargetMode="External"/><Relationship Id="rId9" Type="http://schemas.openxmlformats.org/officeDocument/2006/relationships/hyperlink" Target="http://trema.github.com/trem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projectfloodlight.org/getting-starte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16.158.166.150:8080/ui/index.html" TargetMode="Externa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docs.projectfloodlight.org/display/floodlightcontroller/Floodlight+REST+AP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16.158.165.102:8080/wm/staticflowentrypusher/json"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hyperlink" Target="http://16.158.165.102:8080/wm/staticflowentrypusher/json" TargetMode="External"/><Relationship Id="rId2" Type="http://schemas.openxmlformats.org/officeDocument/2006/relationships/hyperlink" Target="http://16.158.166.150:8080/wm/staticflowentrypusher/js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16.158.165.102:8080/wm/staticflowentrypusher/js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olarwinds.com/products/freetools/netflow-analyzer.aspx" TargetMode="External"/><Relationship Id="rId2" Type="http://schemas.openxmlformats.org/officeDocument/2006/relationships/hyperlink" Target="http://www.inmon.com/products/sFlowTrend.php"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8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8.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Openvswitch</a:t>
            </a:r>
            <a:endParaRPr lang="en-US" dirty="0"/>
          </a:p>
        </p:txBody>
      </p:sp>
      <p:sp>
        <p:nvSpPr>
          <p:cNvPr id="3" name="Subtitle 2"/>
          <p:cNvSpPr>
            <a:spLocks noGrp="1"/>
          </p:cNvSpPr>
          <p:nvPr>
            <p:ph type="subTitle" idx="1"/>
          </p:nvPr>
        </p:nvSpPr>
        <p:spPr/>
        <p:txBody>
          <a:bodyPr/>
          <a:lstStyle/>
          <a:p>
            <a:r>
              <a:rPr lang="en-US" dirty="0" err="1" smtClean="0"/>
              <a:t>Popsuper</a:t>
            </a:r>
            <a:endParaRPr lang="en-US" dirty="0"/>
          </a:p>
        </p:txBody>
      </p:sp>
    </p:spTree>
    <p:extLst>
      <p:ext uri="{BB962C8B-B14F-4D97-AF65-F5344CB8AC3E}">
        <p14:creationId xmlns:p14="http://schemas.microsoft.com/office/powerpoint/2010/main" val="2189487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zh-CN" altLang="en-US" dirty="0" smtClean="0"/>
              <a:t>架构</a:t>
            </a:r>
            <a:endParaRPr lang="en-US" dirty="0"/>
          </a:p>
        </p:txBody>
      </p:sp>
      <p:pic>
        <p:nvPicPr>
          <p:cNvPr id="5" name="Picture 4"/>
          <p:cNvPicPr>
            <a:picLocks noChangeAspect="1"/>
          </p:cNvPicPr>
          <p:nvPr/>
        </p:nvPicPr>
        <p:blipFill>
          <a:blip r:embed="rId2"/>
          <a:stretch>
            <a:fillRect/>
          </a:stretch>
        </p:blipFill>
        <p:spPr>
          <a:xfrm>
            <a:off x="1913255" y="1169987"/>
            <a:ext cx="8629650" cy="5229225"/>
          </a:xfrm>
          <a:prstGeom prst="rect">
            <a:avLst/>
          </a:prstGeom>
        </p:spPr>
      </p:pic>
    </p:spTree>
    <p:extLst>
      <p:ext uri="{BB962C8B-B14F-4D97-AF65-F5344CB8AC3E}">
        <p14:creationId xmlns:p14="http://schemas.microsoft.com/office/powerpoint/2010/main" val="36440317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实验十一：创建</a:t>
            </a:r>
            <a:r>
              <a:rPr lang="en-US" altLang="zh-CN" dirty="0"/>
              <a:t>Tunnel</a:t>
            </a:r>
            <a:endParaRPr lang="en-US" dirty="0"/>
          </a:p>
        </p:txBody>
      </p:sp>
      <p:sp>
        <p:nvSpPr>
          <p:cNvPr id="3" name="Content Placeholder 2"/>
          <p:cNvSpPr>
            <a:spLocks noGrp="1"/>
          </p:cNvSpPr>
          <p:nvPr>
            <p:ph idx="1"/>
          </p:nvPr>
        </p:nvSpPr>
        <p:spPr/>
        <p:txBody>
          <a:bodyPr/>
          <a:lstStyle/>
          <a:p>
            <a:r>
              <a:rPr lang="zh-CN" altLang="en-US" dirty="0" smtClean="0"/>
              <a:t>在虚拟机</a:t>
            </a:r>
            <a:r>
              <a:rPr lang="en-US" altLang="zh-CN" dirty="0" smtClean="0"/>
              <a:t>Instance01</a:t>
            </a:r>
            <a:r>
              <a:rPr lang="zh-CN" altLang="en-US" dirty="0" smtClean="0"/>
              <a:t>上</a:t>
            </a:r>
            <a:endParaRPr lang="en-US" altLang="zh-CN" dirty="0" smtClean="0"/>
          </a:p>
          <a:p>
            <a:endParaRPr lang="en-US" altLang="zh-CN" dirty="0" smtClean="0"/>
          </a:p>
          <a:p>
            <a:endParaRPr lang="en-US" altLang="zh-CN" dirty="0" smtClean="0"/>
          </a:p>
          <a:p>
            <a:r>
              <a:rPr lang="zh-CN" altLang="en-US" dirty="0" smtClean="0"/>
              <a:t>在虚拟机</a:t>
            </a:r>
            <a:r>
              <a:rPr lang="en-US" altLang="zh-CN" dirty="0" smtClean="0"/>
              <a:t>Instance02</a:t>
            </a:r>
            <a:r>
              <a:rPr lang="zh-CN" altLang="en-US" dirty="0" smtClean="0"/>
              <a:t>上</a:t>
            </a:r>
            <a:endParaRPr lang="en-US" altLang="zh-CN" dirty="0" smtClean="0"/>
          </a:p>
          <a:p>
            <a:endParaRPr lang="en-US" altLang="zh-CN" dirty="0" smtClean="0"/>
          </a:p>
          <a:p>
            <a:endParaRPr lang="en-US" altLang="zh-CN" dirty="0" smtClean="0"/>
          </a:p>
          <a:p>
            <a:endParaRPr lang="en-US" altLang="zh-CN" dirty="0" smtClean="0"/>
          </a:p>
          <a:p>
            <a:r>
              <a:rPr lang="zh-CN" altLang="en-US" dirty="0" smtClean="0"/>
              <a:t>在虚拟机</a:t>
            </a:r>
            <a:r>
              <a:rPr lang="en-US" altLang="zh-CN" dirty="0" smtClean="0"/>
              <a:t>Instance03</a:t>
            </a:r>
            <a:r>
              <a:rPr lang="zh-CN" altLang="en-US" dirty="0" smtClean="0"/>
              <a:t>上</a:t>
            </a:r>
            <a:endParaRPr lang="en-US" dirty="0"/>
          </a:p>
        </p:txBody>
      </p:sp>
      <p:sp>
        <p:nvSpPr>
          <p:cNvPr id="4" name="Rectangle 3"/>
          <p:cNvSpPr/>
          <p:nvPr/>
        </p:nvSpPr>
        <p:spPr>
          <a:xfrm>
            <a:off x="838200" y="1493788"/>
            <a:ext cx="10315576" cy="954107"/>
          </a:xfrm>
          <a:prstGeom prst="rect">
            <a:avLst/>
          </a:prstGeom>
        </p:spPr>
        <p:txBody>
          <a:bodyPr wrap="square">
            <a:spAutoFit/>
          </a:bodyPr>
          <a:lstStyle/>
          <a:p>
            <a:r>
              <a:rPr lang="en-US" sz="1400" dirty="0" err="1"/>
              <a:t>ovs-vsctl</a:t>
            </a:r>
            <a:r>
              <a:rPr lang="en-US" sz="1400" dirty="0"/>
              <a:t> add-</a:t>
            </a:r>
            <a:r>
              <a:rPr lang="en-US" sz="1400" dirty="0" err="1"/>
              <a:t>br</a:t>
            </a:r>
            <a:r>
              <a:rPr lang="en-US" sz="1400" dirty="0"/>
              <a:t> </a:t>
            </a:r>
            <a:r>
              <a:rPr lang="en-US" sz="1400" dirty="0" err="1"/>
              <a:t>testbr</a:t>
            </a:r>
            <a:endParaRPr lang="en-US" sz="1400" dirty="0"/>
          </a:p>
          <a:p>
            <a:r>
              <a:rPr lang="en-US" sz="1400" dirty="0" err="1"/>
              <a:t>ifconfig</a:t>
            </a:r>
            <a:r>
              <a:rPr lang="en-US" sz="1400" dirty="0"/>
              <a:t> </a:t>
            </a:r>
            <a:r>
              <a:rPr lang="en-US" sz="1400" dirty="0" err="1"/>
              <a:t>testbr</a:t>
            </a:r>
            <a:r>
              <a:rPr lang="en-US" sz="1400" dirty="0"/>
              <a:t> 10.0.0.1/24</a:t>
            </a:r>
          </a:p>
          <a:p>
            <a:r>
              <a:rPr lang="en-US" sz="1400" dirty="0" err="1"/>
              <a:t>ovs-vsctl</a:t>
            </a:r>
            <a:r>
              <a:rPr lang="en-US" sz="1400" dirty="0"/>
              <a:t> add-port </a:t>
            </a:r>
            <a:r>
              <a:rPr lang="en-US" sz="1400" dirty="0" err="1"/>
              <a:t>testbr</a:t>
            </a:r>
            <a:r>
              <a:rPr lang="en-US" sz="1400" dirty="0"/>
              <a:t> gre0 -- set Interface gre0 type=</a:t>
            </a:r>
            <a:r>
              <a:rPr lang="en-US" sz="1400" dirty="0" err="1"/>
              <a:t>gre</a:t>
            </a:r>
            <a:r>
              <a:rPr lang="en-US" sz="1400" dirty="0"/>
              <a:t> </a:t>
            </a:r>
            <a:r>
              <a:rPr lang="en-US" sz="1400" dirty="0" err="1"/>
              <a:t>options:local_ip</a:t>
            </a:r>
            <a:r>
              <a:rPr lang="en-US" sz="1400" dirty="0"/>
              <a:t>=192.168.100.100 </a:t>
            </a:r>
            <a:r>
              <a:rPr lang="en-US" sz="1400" dirty="0" err="1"/>
              <a:t>options:remote_ip</a:t>
            </a:r>
            <a:r>
              <a:rPr lang="en-US" sz="1400" dirty="0"/>
              <a:t>=192.168.100.101</a:t>
            </a:r>
          </a:p>
          <a:p>
            <a:r>
              <a:rPr lang="en-US" sz="1400" dirty="0" err="1"/>
              <a:t>ovs-vsctl</a:t>
            </a:r>
            <a:r>
              <a:rPr lang="en-US" sz="1400" dirty="0"/>
              <a:t> add-port </a:t>
            </a:r>
            <a:r>
              <a:rPr lang="en-US" sz="1400" dirty="0" err="1"/>
              <a:t>testbr</a:t>
            </a:r>
            <a:r>
              <a:rPr lang="en-US" sz="1400" dirty="0"/>
              <a:t> vxlan0 -- set Interface vxlan0 type=</a:t>
            </a:r>
            <a:r>
              <a:rPr lang="en-US" sz="1400" dirty="0" err="1"/>
              <a:t>vxlan</a:t>
            </a:r>
            <a:r>
              <a:rPr lang="en-US" sz="1400" dirty="0"/>
              <a:t> </a:t>
            </a:r>
            <a:r>
              <a:rPr lang="en-US" sz="1400" dirty="0" err="1"/>
              <a:t>options:local_ip</a:t>
            </a:r>
            <a:r>
              <a:rPr lang="en-US" sz="1400" dirty="0"/>
              <a:t>=192.168.100.100 </a:t>
            </a:r>
            <a:r>
              <a:rPr lang="en-US" sz="1400" dirty="0" err="1"/>
              <a:t>options:remote_ip</a:t>
            </a:r>
            <a:r>
              <a:rPr lang="en-US" sz="1400" dirty="0"/>
              <a:t>=192.168.100.102</a:t>
            </a:r>
          </a:p>
        </p:txBody>
      </p:sp>
      <p:sp>
        <p:nvSpPr>
          <p:cNvPr id="5" name="Rectangle 4"/>
          <p:cNvSpPr/>
          <p:nvPr/>
        </p:nvSpPr>
        <p:spPr>
          <a:xfrm>
            <a:off x="838200" y="3142877"/>
            <a:ext cx="10172700" cy="1169551"/>
          </a:xfrm>
          <a:prstGeom prst="rect">
            <a:avLst/>
          </a:prstGeom>
        </p:spPr>
        <p:txBody>
          <a:bodyPr wrap="square">
            <a:spAutoFit/>
          </a:bodyPr>
          <a:lstStyle/>
          <a:p>
            <a:r>
              <a:rPr lang="en-US" sz="1400" dirty="0" err="1"/>
              <a:t>ovs-vsctl</a:t>
            </a:r>
            <a:r>
              <a:rPr lang="en-US" sz="1400" dirty="0"/>
              <a:t> add-</a:t>
            </a:r>
            <a:r>
              <a:rPr lang="en-US" sz="1400" dirty="0" err="1"/>
              <a:t>br</a:t>
            </a:r>
            <a:r>
              <a:rPr lang="en-US" sz="1400" dirty="0"/>
              <a:t> </a:t>
            </a:r>
            <a:r>
              <a:rPr lang="en-US" sz="1400" dirty="0" err="1"/>
              <a:t>testbr</a:t>
            </a:r>
            <a:endParaRPr lang="en-US" sz="1400" dirty="0"/>
          </a:p>
          <a:p>
            <a:r>
              <a:rPr lang="en-US" sz="1400" dirty="0" err="1"/>
              <a:t>ifconfig</a:t>
            </a:r>
            <a:r>
              <a:rPr lang="en-US" sz="1400" dirty="0"/>
              <a:t> </a:t>
            </a:r>
            <a:r>
              <a:rPr lang="en-US" sz="1400" dirty="0" err="1"/>
              <a:t>testbr</a:t>
            </a:r>
            <a:r>
              <a:rPr lang="en-US" sz="1400" dirty="0"/>
              <a:t> 10.0.0.2/24</a:t>
            </a:r>
          </a:p>
          <a:p>
            <a:r>
              <a:rPr lang="en-US" sz="1400" dirty="0" err="1"/>
              <a:t>ovs-vsctl</a:t>
            </a:r>
            <a:r>
              <a:rPr lang="en-US" sz="1400" dirty="0"/>
              <a:t> add-port </a:t>
            </a:r>
            <a:r>
              <a:rPr lang="en-US" sz="1400" dirty="0" err="1"/>
              <a:t>testbr</a:t>
            </a:r>
            <a:r>
              <a:rPr lang="en-US" sz="1400" dirty="0"/>
              <a:t> gre0 -- set Interface gre0 type=</a:t>
            </a:r>
            <a:r>
              <a:rPr lang="en-US" sz="1400" dirty="0" err="1"/>
              <a:t>gre</a:t>
            </a:r>
            <a:r>
              <a:rPr lang="en-US" sz="1400" dirty="0"/>
              <a:t> </a:t>
            </a:r>
            <a:r>
              <a:rPr lang="en-US" sz="1400" dirty="0" err="1"/>
              <a:t>options:local_ip</a:t>
            </a:r>
            <a:r>
              <a:rPr lang="en-US" sz="1400" dirty="0"/>
              <a:t>=192.168.100.101 </a:t>
            </a:r>
            <a:r>
              <a:rPr lang="en-US" sz="1400" dirty="0" err="1"/>
              <a:t>options:remote_ip</a:t>
            </a:r>
            <a:r>
              <a:rPr lang="en-US" sz="1400" dirty="0"/>
              <a:t>=192.168.100.100</a:t>
            </a:r>
          </a:p>
          <a:p>
            <a:r>
              <a:rPr lang="en-US" sz="1400" dirty="0" err="1"/>
              <a:t>ovs-vsctl</a:t>
            </a:r>
            <a:r>
              <a:rPr lang="en-US" sz="1400" dirty="0"/>
              <a:t> add-port </a:t>
            </a:r>
            <a:r>
              <a:rPr lang="en-US" sz="1400" dirty="0" err="1"/>
              <a:t>testbr</a:t>
            </a:r>
            <a:r>
              <a:rPr lang="en-US" sz="1400" dirty="0"/>
              <a:t> ipsec0 -- set Interface ipsec0 type=</a:t>
            </a:r>
            <a:r>
              <a:rPr lang="en-US" sz="1400" dirty="0" err="1"/>
              <a:t>ipsec_gre</a:t>
            </a:r>
            <a:r>
              <a:rPr lang="en-US" sz="1400" dirty="0"/>
              <a:t> </a:t>
            </a:r>
            <a:r>
              <a:rPr lang="en-US" sz="1400" dirty="0" err="1"/>
              <a:t>options:local_ip</a:t>
            </a:r>
            <a:r>
              <a:rPr lang="en-US" sz="1400" dirty="0"/>
              <a:t>=192.168.100.101 </a:t>
            </a:r>
            <a:r>
              <a:rPr lang="en-US" sz="1400" dirty="0" err="1"/>
              <a:t>options:remote_ip</a:t>
            </a:r>
            <a:r>
              <a:rPr lang="en-US" sz="1400" dirty="0"/>
              <a:t>=192.168.100.102 </a:t>
            </a:r>
            <a:r>
              <a:rPr lang="en-US" sz="1400" dirty="0" err="1"/>
              <a:t>options:psk</a:t>
            </a:r>
            <a:r>
              <a:rPr lang="en-US" sz="1400" dirty="0"/>
              <a:t>=password</a:t>
            </a:r>
          </a:p>
        </p:txBody>
      </p:sp>
      <p:sp>
        <p:nvSpPr>
          <p:cNvPr id="6" name="Rectangle 5"/>
          <p:cNvSpPr/>
          <p:nvPr/>
        </p:nvSpPr>
        <p:spPr>
          <a:xfrm>
            <a:off x="838199" y="5099001"/>
            <a:ext cx="10925175" cy="1169551"/>
          </a:xfrm>
          <a:prstGeom prst="rect">
            <a:avLst/>
          </a:prstGeom>
        </p:spPr>
        <p:txBody>
          <a:bodyPr wrap="square">
            <a:spAutoFit/>
          </a:bodyPr>
          <a:lstStyle/>
          <a:p>
            <a:r>
              <a:rPr lang="en-US" sz="1400" dirty="0" err="1"/>
              <a:t>ovs-vsctl</a:t>
            </a:r>
            <a:r>
              <a:rPr lang="en-US" sz="1400" dirty="0"/>
              <a:t> add-</a:t>
            </a:r>
            <a:r>
              <a:rPr lang="en-US" sz="1400" dirty="0" err="1"/>
              <a:t>br</a:t>
            </a:r>
            <a:r>
              <a:rPr lang="en-US" sz="1400" dirty="0"/>
              <a:t> </a:t>
            </a:r>
            <a:r>
              <a:rPr lang="en-US" sz="1400" dirty="0" err="1"/>
              <a:t>testbr</a:t>
            </a:r>
            <a:endParaRPr lang="en-US" sz="1400" dirty="0"/>
          </a:p>
          <a:p>
            <a:r>
              <a:rPr lang="en-US" sz="1400" dirty="0" err="1"/>
              <a:t>ifconfig</a:t>
            </a:r>
            <a:r>
              <a:rPr lang="en-US" sz="1400" dirty="0"/>
              <a:t> </a:t>
            </a:r>
            <a:r>
              <a:rPr lang="en-US" sz="1400" dirty="0" err="1"/>
              <a:t>testbr</a:t>
            </a:r>
            <a:r>
              <a:rPr lang="en-US" sz="1400" dirty="0"/>
              <a:t> 10.0.0.3/24</a:t>
            </a:r>
          </a:p>
          <a:p>
            <a:r>
              <a:rPr lang="en-US" sz="1400" dirty="0" err="1"/>
              <a:t>ovs-vsctl</a:t>
            </a:r>
            <a:r>
              <a:rPr lang="en-US" sz="1400" dirty="0"/>
              <a:t> add-port </a:t>
            </a:r>
            <a:r>
              <a:rPr lang="en-US" sz="1400" dirty="0" err="1"/>
              <a:t>testbr</a:t>
            </a:r>
            <a:r>
              <a:rPr lang="en-US" sz="1400" dirty="0"/>
              <a:t> vxlan0 -- set Interface vxlan0 type=</a:t>
            </a:r>
            <a:r>
              <a:rPr lang="en-US" sz="1400" dirty="0" err="1"/>
              <a:t>vxlan</a:t>
            </a:r>
            <a:r>
              <a:rPr lang="en-US" sz="1400" dirty="0"/>
              <a:t> </a:t>
            </a:r>
            <a:r>
              <a:rPr lang="en-US" sz="1400" dirty="0" err="1"/>
              <a:t>options:local_ip</a:t>
            </a:r>
            <a:r>
              <a:rPr lang="en-US" sz="1400" dirty="0"/>
              <a:t>=192.168.100.102 </a:t>
            </a:r>
            <a:r>
              <a:rPr lang="en-US" sz="1400" dirty="0" err="1"/>
              <a:t>options:remote_ip</a:t>
            </a:r>
            <a:r>
              <a:rPr lang="en-US" sz="1400" dirty="0"/>
              <a:t>=192.168.100.100</a:t>
            </a:r>
          </a:p>
          <a:p>
            <a:r>
              <a:rPr lang="en-US" sz="1400" dirty="0" err="1"/>
              <a:t>ovs-vsctl</a:t>
            </a:r>
            <a:r>
              <a:rPr lang="en-US" sz="1400" dirty="0"/>
              <a:t> add-port </a:t>
            </a:r>
            <a:r>
              <a:rPr lang="en-US" sz="1400" dirty="0" err="1"/>
              <a:t>testbr</a:t>
            </a:r>
            <a:r>
              <a:rPr lang="en-US" sz="1400" dirty="0"/>
              <a:t> ipsec0 -- set Interface ipsec0 type=</a:t>
            </a:r>
            <a:r>
              <a:rPr lang="en-US" sz="1400" dirty="0" err="1"/>
              <a:t>ipsec_gre</a:t>
            </a:r>
            <a:r>
              <a:rPr lang="en-US" sz="1400" dirty="0"/>
              <a:t> </a:t>
            </a:r>
            <a:r>
              <a:rPr lang="en-US" sz="1400" dirty="0" err="1"/>
              <a:t>options:local_ip</a:t>
            </a:r>
            <a:r>
              <a:rPr lang="en-US" sz="1400" dirty="0"/>
              <a:t>=192.168.100.102 </a:t>
            </a:r>
            <a:r>
              <a:rPr lang="en-US" sz="1400" dirty="0" err="1"/>
              <a:t>options:remote_ip</a:t>
            </a:r>
            <a:r>
              <a:rPr lang="en-US" sz="1400" dirty="0"/>
              <a:t>=192.168.100.101 </a:t>
            </a:r>
            <a:r>
              <a:rPr lang="en-US" sz="1400" dirty="0" err="1"/>
              <a:t>options:psk</a:t>
            </a:r>
            <a:r>
              <a:rPr lang="en-US" sz="1400" dirty="0"/>
              <a:t>=password</a:t>
            </a:r>
          </a:p>
        </p:txBody>
      </p:sp>
    </p:spTree>
    <p:extLst>
      <p:ext uri="{BB962C8B-B14F-4D97-AF65-F5344CB8AC3E}">
        <p14:creationId xmlns:p14="http://schemas.microsoft.com/office/powerpoint/2010/main" val="18959423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实验十一：创建</a:t>
            </a:r>
            <a:r>
              <a:rPr lang="en-US" altLang="zh-CN" dirty="0"/>
              <a:t>Tunnel</a:t>
            </a:r>
            <a:endParaRPr lang="en-US" dirty="0"/>
          </a:p>
        </p:txBody>
      </p:sp>
      <p:sp>
        <p:nvSpPr>
          <p:cNvPr id="3" name="Content Placeholder 2"/>
          <p:cNvSpPr>
            <a:spLocks noGrp="1"/>
          </p:cNvSpPr>
          <p:nvPr>
            <p:ph idx="1"/>
          </p:nvPr>
        </p:nvSpPr>
        <p:spPr/>
        <p:txBody>
          <a:bodyPr/>
          <a:lstStyle/>
          <a:p>
            <a:r>
              <a:rPr lang="zh-CN" altLang="en-US" dirty="0" smtClean="0"/>
              <a:t>不好，出现了环，没关系</a:t>
            </a:r>
            <a:r>
              <a:rPr lang="en-US" altLang="zh-CN" dirty="0" smtClean="0"/>
              <a:t>enable STP</a:t>
            </a:r>
          </a:p>
          <a:p>
            <a:endParaRPr lang="en-US" dirty="0"/>
          </a:p>
          <a:p>
            <a:r>
              <a:rPr lang="zh-CN" altLang="en-US" dirty="0"/>
              <a:t>监</a:t>
            </a:r>
            <a:r>
              <a:rPr lang="zh-CN" altLang="en-US" dirty="0" smtClean="0"/>
              <a:t>听</a:t>
            </a:r>
            <a:r>
              <a:rPr lang="en-US" altLang="zh-CN" dirty="0" smtClean="0"/>
              <a:t>Instance01</a:t>
            </a:r>
            <a:r>
              <a:rPr lang="zh-CN" altLang="en-US" dirty="0" smtClean="0"/>
              <a:t>的</a:t>
            </a:r>
            <a:r>
              <a:rPr lang="en-US" altLang="zh-CN" dirty="0" smtClean="0"/>
              <a:t>eth0: </a:t>
            </a:r>
            <a:r>
              <a:rPr lang="pt-BR" altLang="zh-CN" dirty="0"/>
              <a:t>tcpdump -n -e -i </a:t>
            </a:r>
            <a:r>
              <a:rPr lang="pt-BR" altLang="zh-CN" dirty="0" smtClean="0"/>
              <a:t>eth0</a:t>
            </a:r>
          </a:p>
          <a:p>
            <a:endParaRPr lang="pt-BR" dirty="0"/>
          </a:p>
          <a:p>
            <a:endParaRPr lang="pt-BR" dirty="0" smtClean="0"/>
          </a:p>
          <a:p>
            <a:r>
              <a:rPr lang="zh-CN" altLang="en-US" dirty="0"/>
              <a:t>监听</a:t>
            </a:r>
            <a:r>
              <a:rPr lang="en-US" altLang="zh-CN" dirty="0" smtClean="0"/>
              <a:t>Instance02</a:t>
            </a:r>
            <a:r>
              <a:rPr lang="zh-CN" altLang="en-US" dirty="0" smtClean="0"/>
              <a:t>的</a:t>
            </a:r>
            <a:r>
              <a:rPr lang="en-US" altLang="zh-CN" dirty="0"/>
              <a:t>eth0: </a:t>
            </a:r>
            <a:r>
              <a:rPr lang="pt-BR" altLang="zh-CN" dirty="0"/>
              <a:t>tcpdump -n -e -i </a:t>
            </a:r>
            <a:r>
              <a:rPr lang="pt-BR" altLang="zh-CN" dirty="0" smtClean="0"/>
              <a:t>eth0</a:t>
            </a:r>
          </a:p>
          <a:p>
            <a:endParaRPr lang="pt-BR" dirty="0"/>
          </a:p>
          <a:p>
            <a:endParaRPr lang="pt-BR" dirty="0" smtClean="0"/>
          </a:p>
          <a:p>
            <a:r>
              <a:rPr lang="zh-CN" altLang="en-US" dirty="0"/>
              <a:t>监听</a:t>
            </a:r>
            <a:r>
              <a:rPr lang="en-US" altLang="zh-CN" dirty="0" smtClean="0"/>
              <a:t>Instance03</a:t>
            </a:r>
            <a:r>
              <a:rPr lang="zh-CN" altLang="en-US" dirty="0" smtClean="0"/>
              <a:t>的</a:t>
            </a:r>
            <a:r>
              <a:rPr lang="en-US" altLang="zh-CN" dirty="0"/>
              <a:t>eth0: </a:t>
            </a:r>
            <a:r>
              <a:rPr lang="pt-BR" altLang="zh-CN" dirty="0"/>
              <a:t>tcpdump -n -e -i eth0</a:t>
            </a:r>
          </a:p>
          <a:p>
            <a:endParaRPr lang="en-US" dirty="0"/>
          </a:p>
          <a:p>
            <a:endParaRPr lang="pt-BR" dirty="0"/>
          </a:p>
        </p:txBody>
      </p:sp>
      <p:sp>
        <p:nvSpPr>
          <p:cNvPr id="4" name="Rectangle 3"/>
          <p:cNvSpPr/>
          <p:nvPr/>
        </p:nvSpPr>
        <p:spPr>
          <a:xfrm>
            <a:off x="838200" y="1510784"/>
            <a:ext cx="4189545" cy="369332"/>
          </a:xfrm>
          <a:prstGeom prst="rect">
            <a:avLst/>
          </a:prstGeom>
        </p:spPr>
        <p:txBody>
          <a:bodyPr wrap="none">
            <a:spAutoFit/>
          </a:bodyPr>
          <a:lstStyle/>
          <a:p>
            <a:r>
              <a:rPr lang="en-US" dirty="0" err="1"/>
              <a:t>ovs-vsctl</a:t>
            </a:r>
            <a:r>
              <a:rPr lang="en-US" dirty="0"/>
              <a:t> set Bridge </a:t>
            </a:r>
            <a:r>
              <a:rPr lang="en-US" dirty="0" err="1"/>
              <a:t>testbr</a:t>
            </a:r>
            <a:r>
              <a:rPr lang="en-US" dirty="0"/>
              <a:t> </a:t>
            </a:r>
            <a:r>
              <a:rPr lang="en-US" dirty="0" err="1"/>
              <a:t>stp_enable</a:t>
            </a:r>
            <a:r>
              <a:rPr lang="en-US" dirty="0"/>
              <a:t>=true</a:t>
            </a:r>
          </a:p>
        </p:txBody>
      </p:sp>
      <p:pic>
        <p:nvPicPr>
          <p:cNvPr id="5" name="Picture 4"/>
          <p:cNvPicPr>
            <a:picLocks noChangeAspect="1"/>
          </p:cNvPicPr>
          <p:nvPr/>
        </p:nvPicPr>
        <p:blipFill>
          <a:blip r:embed="rId2"/>
          <a:stretch>
            <a:fillRect/>
          </a:stretch>
        </p:blipFill>
        <p:spPr>
          <a:xfrm>
            <a:off x="186042" y="2466288"/>
            <a:ext cx="12005958" cy="1018306"/>
          </a:xfrm>
          <a:prstGeom prst="rect">
            <a:avLst/>
          </a:prstGeom>
        </p:spPr>
      </p:pic>
      <p:pic>
        <p:nvPicPr>
          <p:cNvPr id="6" name="Picture 5"/>
          <p:cNvPicPr>
            <a:picLocks noChangeAspect="1"/>
          </p:cNvPicPr>
          <p:nvPr/>
        </p:nvPicPr>
        <p:blipFill>
          <a:blip r:embed="rId3"/>
          <a:stretch>
            <a:fillRect/>
          </a:stretch>
        </p:blipFill>
        <p:spPr>
          <a:xfrm>
            <a:off x="186043" y="4114365"/>
            <a:ext cx="12005958" cy="738926"/>
          </a:xfrm>
          <a:prstGeom prst="rect">
            <a:avLst/>
          </a:prstGeom>
        </p:spPr>
      </p:pic>
      <p:pic>
        <p:nvPicPr>
          <p:cNvPr id="7" name="Picture 6"/>
          <p:cNvPicPr>
            <a:picLocks noChangeAspect="1"/>
          </p:cNvPicPr>
          <p:nvPr/>
        </p:nvPicPr>
        <p:blipFill>
          <a:blip r:embed="rId4"/>
          <a:stretch>
            <a:fillRect/>
          </a:stretch>
        </p:blipFill>
        <p:spPr>
          <a:xfrm>
            <a:off x="186042" y="5631589"/>
            <a:ext cx="12005958" cy="860259"/>
          </a:xfrm>
          <a:prstGeom prst="rect">
            <a:avLst/>
          </a:prstGeom>
        </p:spPr>
      </p:pic>
    </p:spTree>
    <p:extLst>
      <p:ext uri="{BB962C8B-B14F-4D97-AF65-F5344CB8AC3E}">
        <p14:creationId xmlns:p14="http://schemas.microsoft.com/office/powerpoint/2010/main" val="628398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smtClean="0"/>
              <a:t>: STP</a:t>
            </a:r>
            <a:endParaRPr lang="en-US" dirty="0"/>
          </a:p>
        </p:txBody>
      </p:sp>
      <p:sp>
        <p:nvSpPr>
          <p:cNvPr id="3" name="Content Placeholder 2"/>
          <p:cNvSpPr>
            <a:spLocks noGrp="1"/>
          </p:cNvSpPr>
          <p:nvPr>
            <p:ph idx="1"/>
          </p:nvPr>
        </p:nvSpPr>
        <p:spPr/>
        <p:txBody>
          <a:bodyPr/>
          <a:lstStyle/>
          <a:p>
            <a:r>
              <a:rPr lang="en-US" dirty="0"/>
              <a:t>The Spanning Tree </a:t>
            </a:r>
            <a:r>
              <a:rPr lang="en-US" dirty="0" smtClean="0"/>
              <a:t>Protocol (</a:t>
            </a:r>
            <a:r>
              <a:rPr lang="en-US" altLang="zh-CN" dirty="0" smtClean="0"/>
              <a:t>STP</a:t>
            </a:r>
            <a:r>
              <a:rPr lang="en-US" dirty="0" smtClean="0"/>
              <a:t>)</a:t>
            </a:r>
            <a:endParaRPr lang="en-US" dirty="0"/>
          </a:p>
        </p:txBody>
      </p:sp>
      <p:pic>
        <p:nvPicPr>
          <p:cNvPr id="5" name="Picture 4"/>
          <p:cNvPicPr>
            <a:picLocks noChangeAspect="1"/>
          </p:cNvPicPr>
          <p:nvPr/>
        </p:nvPicPr>
        <p:blipFill>
          <a:blip r:embed="rId2"/>
          <a:stretch>
            <a:fillRect/>
          </a:stretch>
        </p:blipFill>
        <p:spPr>
          <a:xfrm>
            <a:off x="3024187" y="1612057"/>
            <a:ext cx="6462713" cy="4188667"/>
          </a:xfrm>
          <a:prstGeom prst="rect">
            <a:avLst/>
          </a:prstGeom>
        </p:spPr>
      </p:pic>
    </p:spTree>
    <p:extLst>
      <p:ext uri="{BB962C8B-B14F-4D97-AF65-F5344CB8AC3E}">
        <p14:creationId xmlns:p14="http://schemas.microsoft.com/office/powerpoint/2010/main" val="34917228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STP</a:t>
            </a:r>
          </a:p>
        </p:txBody>
      </p:sp>
      <p:pic>
        <p:nvPicPr>
          <p:cNvPr id="4" name="Picture 3"/>
          <p:cNvPicPr>
            <a:picLocks noChangeAspect="1"/>
          </p:cNvPicPr>
          <p:nvPr/>
        </p:nvPicPr>
        <p:blipFill>
          <a:blip r:embed="rId2"/>
          <a:stretch>
            <a:fillRect/>
          </a:stretch>
        </p:blipFill>
        <p:spPr>
          <a:xfrm>
            <a:off x="2271713" y="1045775"/>
            <a:ext cx="7424738" cy="5301120"/>
          </a:xfrm>
          <a:prstGeom prst="rect">
            <a:avLst/>
          </a:prstGeom>
        </p:spPr>
      </p:pic>
    </p:spTree>
    <p:extLst>
      <p:ext uri="{BB962C8B-B14F-4D97-AF65-F5344CB8AC3E}">
        <p14:creationId xmlns:p14="http://schemas.microsoft.com/office/powerpoint/2010/main" val="8846609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STP</a:t>
            </a:r>
          </a:p>
        </p:txBody>
      </p:sp>
      <p:sp>
        <p:nvSpPr>
          <p:cNvPr id="3" name="Content Placeholder 2"/>
          <p:cNvSpPr>
            <a:spLocks noGrp="1"/>
          </p:cNvSpPr>
          <p:nvPr>
            <p:ph idx="1"/>
          </p:nvPr>
        </p:nvSpPr>
        <p:spPr/>
        <p:txBody>
          <a:bodyPr/>
          <a:lstStyle/>
          <a:p>
            <a:r>
              <a:rPr lang="en-US" dirty="0" smtClean="0"/>
              <a:t>Root Bridge: </a:t>
            </a:r>
            <a:r>
              <a:rPr lang="zh-CN" altLang="en-US" dirty="0" smtClean="0"/>
              <a:t>树根，整棵</a:t>
            </a:r>
            <a:r>
              <a:rPr lang="en-US" altLang="zh-CN" dirty="0" smtClean="0"/>
              <a:t>STP</a:t>
            </a:r>
            <a:r>
              <a:rPr lang="zh-CN" altLang="en-US" dirty="0" smtClean="0"/>
              <a:t>树的老大，是掌门，最大的大哥</a:t>
            </a:r>
            <a:endParaRPr lang="en-US" altLang="zh-CN" dirty="0" smtClean="0"/>
          </a:p>
          <a:p>
            <a:r>
              <a:rPr lang="en-US" altLang="zh-CN" dirty="0"/>
              <a:t>Designated </a:t>
            </a:r>
            <a:r>
              <a:rPr lang="en-US" altLang="zh-CN" dirty="0" smtClean="0"/>
              <a:t>Bridges: </a:t>
            </a:r>
            <a:r>
              <a:rPr lang="zh-CN" altLang="en-US" dirty="0" smtClean="0"/>
              <a:t>我拜谁做大哥</a:t>
            </a:r>
            <a:endParaRPr lang="en-US" altLang="zh-CN" dirty="0" smtClean="0"/>
          </a:p>
          <a:p>
            <a:r>
              <a:rPr lang="en-US" dirty="0"/>
              <a:t>Bridge </a:t>
            </a:r>
            <a:r>
              <a:rPr lang="en-US" dirty="0" smtClean="0"/>
              <a:t>Protocol </a:t>
            </a:r>
            <a:r>
              <a:rPr lang="en-US" dirty="0"/>
              <a:t>Data Units (BPDUs</a:t>
            </a:r>
            <a:r>
              <a:rPr lang="en-US" dirty="0" smtClean="0"/>
              <a:t>) </a:t>
            </a:r>
            <a:r>
              <a:rPr lang="zh-CN" altLang="en-US" dirty="0" smtClean="0"/>
              <a:t>相互比较实力的协议</a:t>
            </a:r>
            <a:endParaRPr lang="en-US" dirty="0" smtClean="0"/>
          </a:p>
          <a:p>
            <a:pPr lvl="1"/>
            <a:r>
              <a:rPr lang="en-US" dirty="0" smtClean="0"/>
              <a:t>STP (802.1D-1998)</a:t>
            </a:r>
          </a:p>
          <a:p>
            <a:pPr lvl="1"/>
            <a:r>
              <a:rPr lang="en-US" dirty="0" smtClean="0"/>
              <a:t>RSTP (802.1D-2002 or 802.1w) </a:t>
            </a:r>
          </a:p>
          <a:p>
            <a:pPr lvl="1"/>
            <a:r>
              <a:rPr lang="en-US" dirty="0" smtClean="0"/>
              <a:t>MSTP (802.1Q-2002 or 802.1s)</a:t>
            </a:r>
          </a:p>
          <a:p>
            <a:r>
              <a:rPr lang="en-US" dirty="0"/>
              <a:t>Priority </a:t>
            </a:r>
            <a:r>
              <a:rPr lang="en-US" dirty="0" smtClean="0"/>
              <a:t>Vector </a:t>
            </a:r>
            <a:r>
              <a:rPr lang="zh-CN" altLang="en-US" dirty="0" smtClean="0"/>
              <a:t>实力 </a:t>
            </a:r>
            <a:r>
              <a:rPr lang="en-US" altLang="zh-CN" dirty="0" smtClean="0"/>
              <a:t>(</a:t>
            </a:r>
            <a:r>
              <a:rPr lang="zh-CN" altLang="en-US" dirty="0" smtClean="0"/>
              <a:t>值越小越牛</a:t>
            </a:r>
            <a:r>
              <a:rPr lang="en-US" altLang="zh-CN" dirty="0" smtClean="0"/>
              <a:t>)</a:t>
            </a:r>
            <a:endParaRPr lang="en-US" dirty="0"/>
          </a:p>
          <a:p>
            <a:pPr lvl="1"/>
            <a:r>
              <a:rPr lang="en-US" altLang="zh-CN" dirty="0" smtClean="0"/>
              <a:t>[</a:t>
            </a:r>
            <a:r>
              <a:rPr lang="en-US" dirty="0" smtClean="0"/>
              <a:t>Root </a:t>
            </a:r>
            <a:r>
              <a:rPr lang="en-US" dirty="0"/>
              <a:t>Bridge ID, Root Path Cost, Bridge ID, and Port ID</a:t>
            </a:r>
            <a:r>
              <a:rPr lang="en-US" altLang="zh-CN" dirty="0" smtClean="0"/>
              <a:t>]</a:t>
            </a:r>
          </a:p>
          <a:p>
            <a:pPr lvl="1"/>
            <a:r>
              <a:rPr lang="en-US" dirty="0" smtClean="0"/>
              <a:t>Root Bridge ID</a:t>
            </a:r>
            <a:r>
              <a:rPr lang="zh-CN" altLang="en-US" dirty="0" smtClean="0"/>
              <a:t>我当前的老大的</a:t>
            </a:r>
            <a:r>
              <a:rPr lang="en-US" altLang="zh-CN" dirty="0" smtClean="0"/>
              <a:t>ID</a:t>
            </a:r>
            <a:r>
              <a:rPr lang="zh-CN" altLang="en-US" dirty="0" smtClean="0"/>
              <a:t>，先拿掌门比</a:t>
            </a:r>
            <a:endParaRPr lang="en-US" altLang="zh-CN" dirty="0"/>
          </a:p>
          <a:p>
            <a:pPr lvl="1"/>
            <a:r>
              <a:rPr lang="en-US" dirty="0" smtClean="0"/>
              <a:t>Root Path Cost</a:t>
            </a:r>
            <a:r>
              <a:rPr lang="zh-CN" altLang="en-US" dirty="0" smtClean="0"/>
              <a:t>我距离我当前的老大的距离，再拿和掌门关系比</a:t>
            </a:r>
            <a:endParaRPr lang="en-US" altLang="zh-CN" dirty="0" smtClean="0"/>
          </a:p>
          <a:p>
            <a:pPr lvl="1"/>
            <a:r>
              <a:rPr lang="en-US" dirty="0" smtClean="0"/>
              <a:t>Bridge ID</a:t>
            </a:r>
            <a:r>
              <a:rPr lang="zh-CN" altLang="en-US" dirty="0" smtClean="0"/>
              <a:t>我自己的</a:t>
            </a:r>
            <a:r>
              <a:rPr lang="en-US" altLang="zh-CN" dirty="0" smtClean="0"/>
              <a:t>ID</a:t>
            </a:r>
            <a:r>
              <a:rPr lang="zh-CN" altLang="en-US" dirty="0" smtClean="0"/>
              <a:t>，再拿自己的本事比</a:t>
            </a:r>
            <a:endParaRPr lang="en-US" altLang="zh-CN" dirty="0" smtClean="0"/>
          </a:p>
          <a:p>
            <a:pPr lvl="1"/>
            <a:endParaRPr lang="en-US" dirty="0"/>
          </a:p>
        </p:txBody>
      </p:sp>
    </p:spTree>
    <p:extLst>
      <p:ext uri="{BB962C8B-B14F-4D97-AF65-F5344CB8AC3E}">
        <p14:creationId xmlns:p14="http://schemas.microsoft.com/office/powerpoint/2010/main" val="35290739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STP</a:t>
            </a:r>
          </a:p>
        </p:txBody>
      </p:sp>
      <p:sp>
        <p:nvSpPr>
          <p:cNvPr id="3" name="Content Placeholder 2"/>
          <p:cNvSpPr>
            <a:spLocks noGrp="1"/>
          </p:cNvSpPr>
          <p:nvPr>
            <p:ph idx="1"/>
          </p:nvPr>
        </p:nvSpPr>
        <p:spPr/>
        <p:txBody>
          <a:bodyPr>
            <a:normAutofit lnSpcReduction="10000"/>
          </a:bodyPr>
          <a:lstStyle/>
          <a:p>
            <a:r>
              <a:rPr lang="en-US" dirty="0" smtClean="0"/>
              <a:t>STP</a:t>
            </a:r>
            <a:r>
              <a:rPr lang="zh-CN" altLang="en-US" dirty="0"/>
              <a:t>协</a:t>
            </a:r>
            <a:r>
              <a:rPr lang="zh-CN" altLang="en-US" dirty="0" smtClean="0"/>
              <a:t>商过程，选举武林盟主</a:t>
            </a:r>
            <a:endParaRPr lang="en-US" altLang="zh-CN" dirty="0" smtClean="0"/>
          </a:p>
          <a:p>
            <a:pPr lvl="1"/>
            <a:r>
              <a:rPr lang="en-US" dirty="0" smtClean="0"/>
              <a:t>BPDU</a:t>
            </a:r>
            <a:r>
              <a:rPr lang="zh-CN" altLang="en-US" dirty="0" smtClean="0"/>
              <a:t>只有掌门发，已经隶属于某个掌门的</a:t>
            </a:r>
            <a:r>
              <a:rPr lang="en-US" altLang="zh-CN" dirty="0" smtClean="0"/>
              <a:t>bridge</a:t>
            </a:r>
            <a:r>
              <a:rPr lang="zh-CN" altLang="en-US" dirty="0" smtClean="0"/>
              <a:t>不发，仅仅传达掌门指示</a:t>
            </a:r>
            <a:endParaRPr lang="en-US" altLang="zh-CN" dirty="0" smtClean="0"/>
          </a:p>
          <a:p>
            <a:pPr lvl="1"/>
            <a:r>
              <a:rPr lang="zh-CN" altLang="en-US" dirty="0"/>
              <a:t>开</a:t>
            </a:r>
            <a:r>
              <a:rPr lang="zh-CN" altLang="en-US" dirty="0" smtClean="0"/>
              <a:t>始启动的时候，都认为自己是掌门，向周围展现实力</a:t>
            </a:r>
            <a:endParaRPr lang="en-US" altLang="zh-CN" dirty="0" smtClean="0"/>
          </a:p>
          <a:p>
            <a:pPr lvl="1"/>
            <a:r>
              <a:rPr lang="zh-CN" altLang="en-US" dirty="0"/>
              <a:t>掌门</a:t>
            </a:r>
            <a:r>
              <a:rPr lang="zh-CN" altLang="en-US" dirty="0" smtClean="0"/>
              <a:t>与掌门相遇：</a:t>
            </a:r>
            <a:endParaRPr lang="en-US" altLang="zh-CN" dirty="0" smtClean="0"/>
          </a:p>
          <a:p>
            <a:pPr lvl="2"/>
            <a:r>
              <a:rPr lang="zh-CN" altLang="en-US" dirty="0" smtClean="0"/>
              <a:t>赢得当掌门，输的当小弟，小弟的小弟也跟随新的掌门</a:t>
            </a:r>
            <a:endParaRPr lang="en-US" altLang="zh-CN" dirty="0" smtClean="0"/>
          </a:p>
          <a:p>
            <a:pPr lvl="1"/>
            <a:r>
              <a:rPr lang="zh-CN" altLang="en-US" dirty="0"/>
              <a:t>掌门</a:t>
            </a:r>
            <a:r>
              <a:rPr lang="zh-CN" altLang="en-US" dirty="0" smtClean="0"/>
              <a:t>与自己小弟相遇：已经顺从，无需处理</a:t>
            </a:r>
            <a:endParaRPr lang="en-US" altLang="zh-CN" dirty="0" smtClean="0"/>
          </a:p>
          <a:p>
            <a:pPr lvl="1"/>
            <a:r>
              <a:rPr lang="zh-CN" altLang="en-US" dirty="0"/>
              <a:t>掌门</a:t>
            </a:r>
            <a:r>
              <a:rPr lang="zh-CN" altLang="en-US" dirty="0" smtClean="0"/>
              <a:t>与其他帮派小弟相遇：</a:t>
            </a:r>
            <a:endParaRPr lang="en-US" altLang="zh-CN" dirty="0" smtClean="0"/>
          </a:p>
          <a:p>
            <a:pPr lvl="2"/>
            <a:r>
              <a:rPr lang="zh-CN" altLang="en-US" dirty="0"/>
              <a:t>小</a:t>
            </a:r>
            <a:r>
              <a:rPr lang="zh-CN" altLang="en-US" dirty="0" smtClean="0"/>
              <a:t>弟拿本帮掌门和这个掌门比较，赢了，这个掌门拜入门来</a:t>
            </a:r>
            <a:endParaRPr lang="en-US" altLang="zh-CN" dirty="0" smtClean="0"/>
          </a:p>
          <a:p>
            <a:pPr lvl="2"/>
            <a:r>
              <a:rPr lang="zh-CN" altLang="en-US" dirty="0"/>
              <a:t>输</a:t>
            </a:r>
            <a:r>
              <a:rPr lang="zh-CN" altLang="en-US" dirty="0" smtClean="0"/>
              <a:t>了，会拜入新掌门，并且逐渐的将与自己连接的兄弟弃暗投明，最终原来的掌门也拜入门</a:t>
            </a:r>
            <a:endParaRPr lang="en-US" altLang="zh-CN" dirty="0" smtClean="0"/>
          </a:p>
          <a:p>
            <a:pPr lvl="1"/>
            <a:r>
              <a:rPr lang="zh-CN" altLang="en-US" dirty="0" smtClean="0"/>
              <a:t>同门小弟相遇，比较和掌门的关系，近的当大哥</a:t>
            </a:r>
            <a:endParaRPr lang="en-US" altLang="zh-CN" dirty="0" smtClean="0"/>
          </a:p>
          <a:p>
            <a:pPr lvl="1"/>
            <a:r>
              <a:rPr lang="zh-CN" altLang="en-US" dirty="0"/>
              <a:t>不</a:t>
            </a:r>
            <a:r>
              <a:rPr lang="zh-CN" altLang="en-US" dirty="0" smtClean="0"/>
              <a:t>同门小弟相遇</a:t>
            </a:r>
            <a:endParaRPr lang="en-US" altLang="zh-CN" dirty="0" smtClean="0"/>
          </a:p>
          <a:p>
            <a:pPr lvl="2"/>
            <a:r>
              <a:rPr lang="zh-CN" altLang="en-US" dirty="0"/>
              <a:t>各</a:t>
            </a:r>
            <a:r>
              <a:rPr lang="zh-CN" altLang="en-US" dirty="0" smtClean="0"/>
              <a:t>自拿掌门比较，输了的拜入赢得掌门门派，</a:t>
            </a:r>
            <a:r>
              <a:rPr lang="zh-CN" altLang="en-US" dirty="0"/>
              <a:t>并且逐渐的将与自己连接的兄弟弃暗投明，最终原来的掌门也拜入门</a:t>
            </a:r>
            <a:endParaRPr lang="en-US" dirty="0"/>
          </a:p>
        </p:txBody>
      </p:sp>
    </p:spTree>
    <p:extLst>
      <p:ext uri="{BB962C8B-B14F-4D97-AF65-F5344CB8AC3E}">
        <p14:creationId xmlns:p14="http://schemas.microsoft.com/office/powerpoint/2010/main" val="40714194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8327050" y="246564"/>
            <a:ext cx="2868873" cy="2651760"/>
            <a:chOff x="578485" y="3414713"/>
            <a:chExt cx="3562350" cy="3292753"/>
          </a:xfrm>
        </p:grpSpPr>
        <p:sp>
          <p:nvSpPr>
            <p:cNvPr id="5" name="Oval 4"/>
            <p:cNvSpPr/>
            <p:nvPr/>
          </p:nvSpPr>
          <p:spPr>
            <a:xfrm>
              <a:off x="1759585" y="341471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5784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24072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9" name="Oval 8"/>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10" name="Oval 9"/>
            <p:cNvSpPr/>
            <p:nvPr/>
          </p:nvSpPr>
          <p:spPr>
            <a:xfrm>
              <a:off x="1492885" y="5681663"/>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11" name="Straight Connector 10"/>
            <p:cNvCxnSpPr>
              <a:stCxn id="6" idx="7"/>
              <a:endCxn id="5" idx="3"/>
            </p:cNvCxnSpPr>
            <p:nvPr/>
          </p:nvCxnSpPr>
          <p:spPr>
            <a:xfrm flipV="1">
              <a:off x="1001250" y="3837478"/>
              <a:ext cx="830870" cy="738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5"/>
              <a:endCxn id="7" idx="0"/>
            </p:cNvCxnSpPr>
            <p:nvPr/>
          </p:nvCxnSpPr>
          <p:spPr>
            <a:xfrm>
              <a:off x="2182350" y="3837478"/>
              <a:ext cx="472585" cy="66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3"/>
              <a:endCxn id="10" idx="7"/>
            </p:cNvCxnSpPr>
            <p:nvPr/>
          </p:nvCxnSpPr>
          <p:spPr>
            <a:xfrm flipH="1">
              <a:off x="1915650" y="4926636"/>
              <a:ext cx="564170" cy="82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4"/>
              <a:endCxn id="10" idx="0"/>
            </p:cNvCxnSpPr>
            <p:nvPr/>
          </p:nvCxnSpPr>
          <p:spPr>
            <a:xfrm flipH="1">
              <a:off x="1740535" y="3910013"/>
              <a:ext cx="266700" cy="17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1073785" y="4751521"/>
              <a:ext cx="133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6"/>
              <a:endCxn id="8" idx="1"/>
            </p:cNvCxnSpPr>
            <p:nvPr/>
          </p:nvCxnSpPr>
          <p:spPr>
            <a:xfrm>
              <a:off x="2254885" y="3662363"/>
              <a:ext cx="1463185" cy="9140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9"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19" name="TextBox 18"/>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1130384" y="3961435"/>
              <a:ext cx="301686" cy="369332"/>
            </a:xfrm>
            <a:prstGeom prst="rect">
              <a:avLst/>
            </a:prstGeom>
            <a:noFill/>
          </p:spPr>
          <p:txBody>
            <a:bodyPr wrap="none" rtlCol="0">
              <a:spAutoFit/>
            </a:bodyPr>
            <a:lstStyle/>
            <a:p>
              <a:r>
                <a:rPr lang="en-US" dirty="0"/>
                <a:t>3</a:t>
              </a:r>
            </a:p>
          </p:txBody>
        </p:sp>
        <p:sp>
          <p:nvSpPr>
            <p:cNvPr id="21" name="TextBox 20"/>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22" name="TextBox 21"/>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23" name="TextBox 22"/>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24" name="TextBox 23"/>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25" name="TextBox 24"/>
            <p:cNvSpPr txBox="1"/>
            <p:nvPr/>
          </p:nvSpPr>
          <p:spPr>
            <a:xfrm>
              <a:off x="2084419" y="6338134"/>
              <a:ext cx="442750" cy="369332"/>
            </a:xfrm>
            <a:prstGeom prst="rect">
              <a:avLst/>
            </a:prstGeom>
            <a:noFill/>
          </p:spPr>
          <p:txBody>
            <a:bodyPr wrap="none" rtlCol="0">
              <a:spAutoFit/>
            </a:bodyPr>
            <a:lstStyle/>
            <a:p>
              <a:r>
                <a:rPr lang="en-US" dirty="0" smtClean="0"/>
                <a:t>(3)</a:t>
              </a:r>
              <a:endParaRPr lang="en-US" dirty="0"/>
            </a:p>
          </p:txBody>
        </p:sp>
      </p:grpSp>
      <p:grpSp>
        <p:nvGrpSpPr>
          <p:cNvPr id="26" name="Group 25"/>
          <p:cNvGrpSpPr>
            <a:grpSpLocks noChangeAspect="1"/>
          </p:cNvGrpSpPr>
          <p:nvPr/>
        </p:nvGrpSpPr>
        <p:grpSpPr>
          <a:xfrm>
            <a:off x="552484" y="3532639"/>
            <a:ext cx="2868873" cy="2723657"/>
            <a:chOff x="578485" y="3414713"/>
            <a:chExt cx="3562350" cy="3382029"/>
          </a:xfrm>
        </p:grpSpPr>
        <p:sp>
          <p:nvSpPr>
            <p:cNvPr id="27" name="Oval 26"/>
            <p:cNvSpPr/>
            <p:nvPr/>
          </p:nvSpPr>
          <p:spPr>
            <a:xfrm>
              <a:off x="1759585" y="341471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8" name="Oval 27"/>
            <p:cNvSpPr/>
            <p:nvPr/>
          </p:nvSpPr>
          <p:spPr>
            <a:xfrm>
              <a:off x="5784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9" name="Oval 28"/>
            <p:cNvSpPr/>
            <p:nvPr/>
          </p:nvSpPr>
          <p:spPr>
            <a:xfrm>
              <a:off x="24072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0" name="Oval 29"/>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31" name="Oval 30"/>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32" name="Oval 31"/>
            <p:cNvSpPr/>
            <p:nvPr/>
          </p:nvSpPr>
          <p:spPr>
            <a:xfrm>
              <a:off x="149288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33" name="Straight Connector 32"/>
            <p:cNvCxnSpPr>
              <a:stCxn id="28" idx="7"/>
              <a:endCxn id="27" idx="3"/>
            </p:cNvCxnSpPr>
            <p:nvPr/>
          </p:nvCxnSpPr>
          <p:spPr>
            <a:xfrm flipV="1">
              <a:off x="1001250" y="3837478"/>
              <a:ext cx="830870" cy="738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5"/>
              <a:endCxn id="29" idx="0"/>
            </p:cNvCxnSpPr>
            <p:nvPr/>
          </p:nvCxnSpPr>
          <p:spPr>
            <a:xfrm>
              <a:off x="2182350" y="3837478"/>
              <a:ext cx="472585" cy="66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3"/>
              <a:endCxn id="32" idx="7"/>
            </p:cNvCxnSpPr>
            <p:nvPr/>
          </p:nvCxnSpPr>
          <p:spPr>
            <a:xfrm flipH="1">
              <a:off x="1915650" y="4926636"/>
              <a:ext cx="564170" cy="82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7" idx="4"/>
              <a:endCxn id="32" idx="0"/>
            </p:cNvCxnSpPr>
            <p:nvPr/>
          </p:nvCxnSpPr>
          <p:spPr>
            <a:xfrm flipH="1">
              <a:off x="1740535" y="3910013"/>
              <a:ext cx="266700" cy="1771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6"/>
              <a:endCxn id="29" idx="2"/>
            </p:cNvCxnSpPr>
            <p:nvPr/>
          </p:nvCxnSpPr>
          <p:spPr>
            <a:xfrm>
              <a:off x="1073785" y="4751521"/>
              <a:ext cx="133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6"/>
              <a:endCxn id="30" idx="1"/>
            </p:cNvCxnSpPr>
            <p:nvPr/>
          </p:nvCxnSpPr>
          <p:spPr>
            <a:xfrm>
              <a:off x="2254885" y="3662363"/>
              <a:ext cx="1463185" cy="9140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4"/>
              <a:endCxn id="31"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41" name="TextBox 40"/>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42" name="TextBox 41"/>
            <p:cNvSpPr txBox="1"/>
            <p:nvPr/>
          </p:nvSpPr>
          <p:spPr>
            <a:xfrm>
              <a:off x="1130384" y="3961435"/>
              <a:ext cx="301686" cy="369332"/>
            </a:xfrm>
            <a:prstGeom prst="rect">
              <a:avLst/>
            </a:prstGeom>
            <a:noFill/>
          </p:spPr>
          <p:txBody>
            <a:bodyPr wrap="none" rtlCol="0">
              <a:spAutoFit/>
            </a:bodyPr>
            <a:lstStyle/>
            <a:p>
              <a:r>
                <a:rPr lang="en-US" dirty="0"/>
                <a:t>3</a:t>
              </a:r>
            </a:p>
          </p:txBody>
        </p:sp>
        <p:sp>
          <p:nvSpPr>
            <p:cNvPr id="43" name="TextBox 42"/>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44" name="TextBox 43"/>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45" name="TextBox 44"/>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47" name="TextBox 46"/>
            <p:cNvSpPr txBox="1"/>
            <p:nvPr/>
          </p:nvSpPr>
          <p:spPr>
            <a:xfrm>
              <a:off x="2084419" y="6338134"/>
              <a:ext cx="549774" cy="458608"/>
            </a:xfrm>
            <a:prstGeom prst="rect">
              <a:avLst/>
            </a:prstGeom>
            <a:noFill/>
          </p:spPr>
          <p:txBody>
            <a:bodyPr wrap="none" rtlCol="0">
              <a:spAutoFit/>
            </a:bodyPr>
            <a:lstStyle/>
            <a:p>
              <a:r>
                <a:rPr lang="en-US" dirty="0" smtClean="0"/>
                <a:t>(4)</a:t>
              </a:r>
              <a:endParaRPr lang="en-US" dirty="0"/>
            </a:p>
          </p:txBody>
        </p:sp>
      </p:grpSp>
      <p:grpSp>
        <p:nvGrpSpPr>
          <p:cNvPr id="48" name="Group 47"/>
          <p:cNvGrpSpPr>
            <a:grpSpLocks noChangeAspect="1"/>
          </p:cNvGrpSpPr>
          <p:nvPr/>
        </p:nvGrpSpPr>
        <p:grpSpPr>
          <a:xfrm>
            <a:off x="4562017" y="3537831"/>
            <a:ext cx="2868873" cy="2723657"/>
            <a:chOff x="578485" y="3414713"/>
            <a:chExt cx="3562350" cy="3382029"/>
          </a:xfrm>
        </p:grpSpPr>
        <p:sp>
          <p:nvSpPr>
            <p:cNvPr id="49" name="Oval 48"/>
            <p:cNvSpPr/>
            <p:nvPr/>
          </p:nvSpPr>
          <p:spPr>
            <a:xfrm>
              <a:off x="1759585" y="341471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0" name="Oval 49"/>
            <p:cNvSpPr/>
            <p:nvPr/>
          </p:nvSpPr>
          <p:spPr>
            <a:xfrm>
              <a:off x="5784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1" name="Oval 50"/>
            <p:cNvSpPr/>
            <p:nvPr/>
          </p:nvSpPr>
          <p:spPr>
            <a:xfrm>
              <a:off x="240728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2" name="Oval 51"/>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53" name="Oval 52"/>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54" name="Oval 53"/>
            <p:cNvSpPr/>
            <p:nvPr/>
          </p:nvSpPr>
          <p:spPr>
            <a:xfrm>
              <a:off x="149288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55" name="Straight Connector 54"/>
            <p:cNvCxnSpPr>
              <a:stCxn id="50" idx="7"/>
              <a:endCxn id="49" idx="3"/>
            </p:cNvCxnSpPr>
            <p:nvPr/>
          </p:nvCxnSpPr>
          <p:spPr>
            <a:xfrm flipV="1">
              <a:off x="1001250" y="3837478"/>
              <a:ext cx="830870" cy="738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9" idx="5"/>
              <a:endCxn id="51" idx="0"/>
            </p:cNvCxnSpPr>
            <p:nvPr/>
          </p:nvCxnSpPr>
          <p:spPr>
            <a:xfrm>
              <a:off x="2182350" y="3837478"/>
              <a:ext cx="472585" cy="6663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1" idx="3"/>
              <a:endCxn id="54" idx="7"/>
            </p:cNvCxnSpPr>
            <p:nvPr/>
          </p:nvCxnSpPr>
          <p:spPr>
            <a:xfrm flipH="1">
              <a:off x="1915650" y="4926636"/>
              <a:ext cx="564170" cy="827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9" idx="4"/>
              <a:endCxn id="54" idx="0"/>
            </p:cNvCxnSpPr>
            <p:nvPr/>
          </p:nvCxnSpPr>
          <p:spPr>
            <a:xfrm flipH="1">
              <a:off x="1740535" y="3910013"/>
              <a:ext cx="266700" cy="177165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0" idx="6"/>
              <a:endCxn id="51" idx="2"/>
            </p:cNvCxnSpPr>
            <p:nvPr/>
          </p:nvCxnSpPr>
          <p:spPr>
            <a:xfrm>
              <a:off x="1073785" y="4751521"/>
              <a:ext cx="133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9" idx="6"/>
              <a:endCxn id="52" idx="1"/>
            </p:cNvCxnSpPr>
            <p:nvPr/>
          </p:nvCxnSpPr>
          <p:spPr>
            <a:xfrm>
              <a:off x="2254885" y="3662363"/>
              <a:ext cx="1463185" cy="9140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4"/>
              <a:endCxn id="53"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63" name="TextBox 62"/>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64" name="TextBox 63"/>
            <p:cNvSpPr txBox="1"/>
            <p:nvPr/>
          </p:nvSpPr>
          <p:spPr>
            <a:xfrm>
              <a:off x="1130384" y="3961435"/>
              <a:ext cx="301686" cy="369332"/>
            </a:xfrm>
            <a:prstGeom prst="rect">
              <a:avLst/>
            </a:prstGeom>
            <a:noFill/>
          </p:spPr>
          <p:txBody>
            <a:bodyPr wrap="none" rtlCol="0">
              <a:spAutoFit/>
            </a:bodyPr>
            <a:lstStyle/>
            <a:p>
              <a:r>
                <a:rPr lang="en-US" dirty="0"/>
                <a:t>3</a:t>
              </a:r>
            </a:p>
          </p:txBody>
        </p:sp>
        <p:sp>
          <p:nvSpPr>
            <p:cNvPr id="65" name="TextBox 64"/>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66" name="TextBox 65"/>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67" name="TextBox 66"/>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68" name="TextBox 67"/>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69" name="TextBox 68"/>
            <p:cNvSpPr txBox="1"/>
            <p:nvPr/>
          </p:nvSpPr>
          <p:spPr>
            <a:xfrm>
              <a:off x="2084419" y="6338134"/>
              <a:ext cx="549774" cy="458608"/>
            </a:xfrm>
            <a:prstGeom prst="rect">
              <a:avLst/>
            </a:prstGeom>
            <a:noFill/>
          </p:spPr>
          <p:txBody>
            <a:bodyPr wrap="none" rtlCol="0">
              <a:spAutoFit/>
            </a:bodyPr>
            <a:lstStyle/>
            <a:p>
              <a:r>
                <a:rPr lang="en-US" dirty="0" smtClean="0"/>
                <a:t>(5)</a:t>
              </a:r>
              <a:endParaRPr lang="en-US" dirty="0"/>
            </a:p>
          </p:txBody>
        </p:sp>
      </p:grpSp>
      <p:grpSp>
        <p:nvGrpSpPr>
          <p:cNvPr id="71" name="Group 70"/>
          <p:cNvGrpSpPr>
            <a:grpSpLocks noChangeAspect="1"/>
          </p:cNvGrpSpPr>
          <p:nvPr/>
        </p:nvGrpSpPr>
        <p:grpSpPr>
          <a:xfrm>
            <a:off x="8279550" y="3536341"/>
            <a:ext cx="2868873" cy="2723657"/>
            <a:chOff x="578485" y="3414713"/>
            <a:chExt cx="3562350" cy="3382029"/>
          </a:xfrm>
        </p:grpSpPr>
        <p:sp>
          <p:nvSpPr>
            <p:cNvPr id="72" name="Oval 71"/>
            <p:cNvSpPr/>
            <p:nvPr/>
          </p:nvSpPr>
          <p:spPr>
            <a:xfrm>
              <a:off x="1759585" y="341471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3" name="Oval 72"/>
            <p:cNvSpPr/>
            <p:nvPr/>
          </p:nvSpPr>
          <p:spPr>
            <a:xfrm>
              <a:off x="57848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4" name="Oval 73"/>
            <p:cNvSpPr/>
            <p:nvPr/>
          </p:nvSpPr>
          <p:spPr>
            <a:xfrm>
              <a:off x="240728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5" name="Oval 74"/>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76" name="Oval 75"/>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77" name="Oval 76"/>
            <p:cNvSpPr/>
            <p:nvPr/>
          </p:nvSpPr>
          <p:spPr>
            <a:xfrm>
              <a:off x="149288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78" name="Straight Connector 77"/>
            <p:cNvCxnSpPr>
              <a:stCxn id="73" idx="7"/>
              <a:endCxn id="72" idx="3"/>
            </p:cNvCxnSpPr>
            <p:nvPr/>
          </p:nvCxnSpPr>
          <p:spPr>
            <a:xfrm flipV="1">
              <a:off x="1001250" y="3837478"/>
              <a:ext cx="830870" cy="738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2" idx="5"/>
              <a:endCxn id="74" idx="0"/>
            </p:cNvCxnSpPr>
            <p:nvPr/>
          </p:nvCxnSpPr>
          <p:spPr>
            <a:xfrm>
              <a:off x="2182350" y="3837478"/>
              <a:ext cx="472585" cy="6663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3"/>
              <a:endCxn id="77" idx="7"/>
            </p:cNvCxnSpPr>
            <p:nvPr/>
          </p:nvCxnSpPr>
          <p:spPr>
            <a:xfrm flipH="1">
              <a:off x="1915650" y="4926636"/>
              <a:ext cx="564170" cy="827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2" idx="4"/>
              <a:endCxn id="77" idx="0"/>
            </p:cNvCxnSpPr>
            <p:nvPr/>
          </p:nvCxnSpPr>
          <p:spPr>
            <a:xfrm flipH="1">
              <a:off x="1740535" y="3910013"/>
              <a:ext cx="266700" cy="177165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3" idx="6"/>
              <a:endCxn id="74" idx="2"/>
            </p:cNvCxnSpPr>
            <p:nvPr/>
          </p:nvCxnSpPr>
          <p:spPr>
            <a:xfrm>
              <a:off x="1073785" y="4751521"/>
              <a:ext cx="13335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2" idx="6"/>
              <a:endCxn id="75" idx="1"/>
            </p:cNvCxnSpPr>
            <p:nvPr/>
          </p:nvCxnSpPr>
          <p:spPr>
            <a:xfrm>
              <a:off x="2254885" y="3662363"/>
              <a:ext cx="1463185" cy="9140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5" idx="4"/>
              <a:endCxn id="76"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86" name="TextBox 85"/>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87" name="TextBox 86"/>
            <p:cNvSpPr txBox="1"/>
            <p:nvPr/>
          </p:nvSpPr>
          <p:spPr>
            <a:xfrm>
              <a:off x="1130384" y="3961435"/>
              <a:ext cx="301686" cy="369332"/>
            </a:xfrm>
            <a:prstGeom prst="rect">
              <a:avLst/>
            </a:prstGeom>
            <a:noFill/>
          </p:spPr>
          <p:txBody>
            <a:bodyPr wrap="none" rtlCol="0">
              <a:spAutoFit/>
            </a:bodyPr>
            <a:lstStyle/>
            <a:p>
              <a:r>
                <a:rPr lang="en-US" dirty="0"/>
                <a:t>3</a:t>
              </a:r>
            </a:p>
          </p:txBody>
        </p:sp>
        <p:sp>
          <p:nvSpPr>
            <p:cNvPr id="88" name="TextBox 87"/>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89" name="TextBox 88"/>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90" name="TextBox 89"/>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91" name="TextBox 90"/>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92" name="TextBox 91"/>
            <p:cNvSpPr txBox="1"/>
            <p:nvPr/>
          </p:nvSpPr>
          <p:spPr>
            <a:xfrm>
              <a:off x="2084419" y="6338134"/>
              <a:ext cx="549774" cy="458608"/>
            </a:xfrm>
            <a:prstGeom prst="rect">
              <a:avLst/>
            </a:prstGeom>
            <a:noFill/>
          </p:spPr>
          <p:txBody>
            <a:bodyPr wrap="none" rtlCol="0">
              <a:spAutoFit/>
            </a:bodyPr>
            <a:lstStyle/>
            <a:p>
              <a:r>
                <a:rPr lang="en-US" dirty="0" smtClean="0"/>
                <a:t>(6)</a:t>
              </a:r>
              <a:endParaRPr lang="en-US" dirty="0"/>
            </a:p>
          </p:txBody>
        </p:sp>
      </p:grpSp>
      <p:grpSp>
        <p:nvGrpSpPr>
          <p:cNvPr id="93" name="Group 92"/>
          <p:cNvGrpSpPr>
            <a:grpSpLocks noChangeAspect="1"/>
          </p:cNvGrpSpPr>
          <p:nvPr/>
        </p:nvGrpSpPr>
        <p:grpSpPr>
          <a:xfrm>
            <a:off x="537430" y="376238"/>
            <a:ext cx="2868873" cy="2651760"/>
            <a:chOff x="578485" y="3414713"/>
            <a:chExt cx="3562350" cy="3292753"/>
          </a:xfrm>
        </p:grpSpPr>
        <p:sp>
          <p:nvSpPr>
            <p:cNvPr id="94" name="Oval 93"/>
            <p:cNvSpPr/>
            <p:nvPr/>
          </p:nvSpPr>
          <p:spPr>
            <a:xfrm>
              <a:off x="1759585" y="3414713"/>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5" name="Oval 94"/>
            <p:cNvSpPr/>
            <p:nvPr/>
          </p:nvSpPr>
          <p:spPr>
            <a:xfrm>
              <a:off x="5784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6" name="Oval 95"/>
            <p:cNvSpPr/>
            <p:nvPr/>
          </p:nvSpPr>
          <p:spPr>
            <a:xfrm>
              <a:off x="24072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7" name="Oval 96"/>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98" name="Oval 97"/>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99" name="Oval 98"/>
            <p:cNvSpPr/>
            <p:nvPr/>
          </p:nvSpPr>
          <p:spPr>
            <a:xfrm>
              <a:off x="1492885" y="5681663"/>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100" name="Straight Connector 99"/>
            <p:cNvCxnSpPr>
              <a:stCxn id="95" idx="7"/>
              <a:endCxn id="94" idx="3"/>
            </p:cNvCxnSpPr>
            <p:nvPr/>
          </p:nvCxnSpPr>
          <p:spPr>
            <a:xfrm flipV="1">
              <a:off x="1001250" y="3837478"/>
              <a:ext cx="830870" cy="738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4" idx="5"/>
              <a:endCxn id="96" idx="0"/>
            </p:cNvCxnSpPr>
            <p:nvPr/>
          </p:nvCxnSpPr>
          <p:spPr>
            <a:xfrm>
              <a:off x="2182350" y="3837478"/>
              <a:ext cx="472585" cy="66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3"/>
              <a:endCxn id="99" idx="7"/>
            </p:cNvCxnSpPr>
            <p:nvPr/>
          </p:nvCxnSpPr>
          <p:spPr>
            <a:xfrm flipH="1">
              <a:off x="1915650" y="4926636"/>
              <a:ext cx="564170" cy="82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4" idx="4"/>
              <a:endCxn id="99" idx="0"/>
            </p:cNvCxnSpPr>
            <p:nvPr/>
          </p:nvCxnSpPr>
          <p:spPr>
            <a:xfrm flipH="1">
              <a:off x="1740535" y="3910013"/>
              <a:ext cx="266700" cy="17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5" idx="6"/>
              <a:endCxn id="96" idx="2"/>
            </p:cNvCxnSpPr>
            <p:nvPr/>
          </p:nvCxnSpPr>
          <p:spPr>
            <a:xfrm>
              <a:off x="1073785" y="4751521"/>
              <a:ext cx="133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4" idx="6"/>
              <a:endCxn id="97" idx="1"/>
            </p:cNvCxnSpPr>
            <p:nvPr/>
          </p:nvCxnSpPr>
          <p:spPr>
            <a:xfrm>
              <a:off x="2254885" y="3662363"/>
              <a:ext cx="1463185" cy="914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7" idx="4"/>
              <a:endCxn id="98"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108" name="TextBox 107"/>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109" name="TextBox 108"/>
            <p:cNvSpPr txBox="1"/>
            <p:nvPr/>
          </p:nvSpPr>
          <p:spPr>
            <a:xfrm>
              <a:off x="1130384" y="3961435"/>
              <a:ext cx="301686" cy="369332"/>
            </a:xfrm>
            <a:prstGeom prst="rect">
              <a:avLst/>
            </a:prstGeom>
            <a:noFill/>
          </p:spPr>
          <p:txBody>
            <a:bodyPr wrap="none" rtlCol="0">
              <a:spAutoFit/>
            </a:bodyPr>
            <a:lstStyle/>
            <a:p>
              <a:r>
                <a:rPr lang="en-US" dirty="0"/>
                <a:t>3</a:t>
              </a:r>
            </a:p>
          </p:txBody>
        </p:sp>
        <p:sp>
          <p:nvSpPr>
            <p:cNvPr id="110" name="TextBox 109"/>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111" name="TextBox 110"/>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112" name="TextBox 111"/>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113" name="TextBox 112"/>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114" name="TextBox 113"/>
            <p:cNvSpPr txBox="1"/>
            <p:nvPr/>
          </p:nvSpPr>
          <p:spPr>
            <a:xfrm>
              <a:off x="2084419" y="6338134"/>
              <a:ext cx="442750" cy="369332"/>
            </a:xfrm>
            <a:prstGeom prst="rect">
              <a:avLst/>
            </a:prstGeom>
            <a:noFill/>
          </p:spPr>
          <p:txBody>
            <a:bodyPr wrap="none" rtlCol="0">
              <a:spAutoFit/>
            </a:bodyPr>
            <a:lstStyle/>
            <a:p>
              <a:r>
                <a:rPr lang="en-US" dirty="0" smtClean="0"/>
                <a:t>(1)</a:t>
              </a:r>
              <a:endParaRPr lang="en-US" dirty="0"/>
            </a:p>
          </p:txBody>
        </p:sp>
      </p:grpSp>
      <p:grpSp>
        <p:nvGrpSpPr>
          <p:cNvPr id="115" name="Group 114"/>
          <p:cNvGrpSpPr>
            <a:grpSpLocks noChangeAspect="1"/>
          </p:cNvGrpSpPr>
          <p:nvPr/>
        </p:nvGrpSpPr>
        <p:grpSpPr>
          <a:xfrm>
            <a:off x="4515445" y="376238"/>
            <a:ext cx="2868873" cy="2651760"/>
            <a:chOff x="578485" y="3414713"/>
            <a:chExt cx="3562350" cy="3292753"/>
          </a:xfrm>
        </p:grpSpPr>
        <p:sp>
          <p:nvSpPr>
            <p:cNvPr id="116" name="Oval 115"/>
            <p:cNvSpPr/>
            <p:nvPr/>
          </p:nvSpPr>
          <p:spPr>
            <a:xfrm>
              <a:off x="1759585" y="341471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7" name="Oval 116"/>
            <p:cNvSpPr/>
            <p:nvPr/>
          </p:nvSpPr>
          <p:spPr>
            <a:xfrm>
              <a:off x="5784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8" name="Oval 117"/>
            <p:cNvSpPr/>
            <p:nvPr/>
          </p:nvSpPr>
          <p:spPr>
            <a:xfrm>
              <a:off x="2407285" y="4503871"/>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9" name="Oval 118"/>
            <p:cNvSpPr/>
            <p:nvPr/>
          </p:nvSpPr>
          <p:spPr>
            <a:xfrm>
              <a:off x="3645535" y="4503871"/>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120" name="Oval 119"/>
            <p:cNvSpPr/>
            <p:nvPr/>
          </p:nvSpPr>
          <p:spPr>
            <a:xfrm>
              <a:off x="3531235" y="5681663"/>
              <a:ext cx="495300" cy="495300"/>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121" name="Oval 120"/>
            <p:cNvSpPr/>
            <p:nvPr/>
          </p:nvSpPr>
          <p:spPr>
            <a:xfrm>
              <a:off x="1492885" y="5681663"/>
              <a:ext cx="4953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cxnSp>
          <p:nvCxnSpPr>
            <p:cNvPr id="122" name="Straight Connector 121"/>
            <p:cNvCxnSpPr>
              <a:stCxn id="117" idx="7"/>
              <a:endCxn id="116" idx="3"/>
            </p:cNvCxnSpPr>
            <p:nvPr/>
          </p:nvCxnSpPr>
          <p:spPr>
            <a:xfrm flipV="1">
              <a:off x="1001250" y="3837478"/>
              <a:ext cx="830870" cy="738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6" idx="5"/>
              <a:endCxn id="118" idx="0"/>
            </p:cNvCxnSpPr>
            <p:nvPr/>
          </p:nvCxnSpPr>
          <p:spPr>
            <a:xfrm>
              <a:off x="2182350" y="3837478"/>
              <a:ext cx="472585" cy="66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8" idx="3"/>
              <a:endCxn id="121" idx="7"/>
            </p:cNvCxnSpPr>
            <p:nvPr/>
          </p:nvCxnSpPr>
          <p:spPr>
            <a:xfrm flipH="1">
              <a:off x="1915650" y="4926636"/>
              <a:ext cx="564170" cy="82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6" idx="4"/>
              <a:endCxn id="121" idx="0"/>
            </p:cNvCxnSpPr>
            <p:nvPr/>
          </p:nvCxnSpPr>
          <p:spPr>
            <a:xfrm flipH="1">
              <a:off x="1740535" y="3910013"/>
              <a:ext cx="266700" cy="17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7" idx="6"/>
              <a:endCxn id="118" idx="2"/>
            </p:cNvCxnSpPr>
            <p:nvPr/>
          </p:nvCxnSpPr>
          <p:spPr>
            <a:xfrm>
              <a:off x="1073785" y="4751521"/>
              <a:ext cx="1333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6" idx="6"/>
              <a:endCxn id="119" idx="1"/>
            </p:cNvCxnSpPr>
            <p:nvPr/>
          </p:nvCxnSpPr>
          <p:spPr>
            <a:xfrm>
              <a:off x="2254885" y="3662363"/>
              <a:ext cx="1463185" cy="9140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9" idx="4"/>
              <a:endCxn id="120" idx="0"/>
            </p:cNvCxnSpPr>
            <p:nvPr/>
          </p:nvCxnSpPr>
          <p:spPr>
            <a:xfrm flipH="1">
              <a:off x="3778885" y="4999171"/>
              <a:ext cx="114300" cy="682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3836035" y="5186363"/>
              <a:ext cx="301686" cy="369332"/>
            </a:xfrm>
            <a:prstGeom prst="rect">
              <a:avLst/>
            </a:prstGeom>
            <a:noFill/>
          </p:spPr>
          <p:txBody>
            <a:bodyPr wrap="none" rtlCol="0">
              <a:spAutoFit/>
            </a:bodyPr>
            <a:lstStyle/>
            <a:p>
              <a:r>
                <a:rPr lang="en-US" dirty="0" smtClean="0"/>
                <a:t>3</a:t>
              </a:r>
              <a:endParaRPr lang="en-US" dirty="0"/>
            </a:p>
          </p:txBody>
        </p:sp>
        <p:sp>
          <p:nvSpPr>
            <p:cNvPr id="130" name="TextBox 129"/>
            <p:cNvSpPr txBox="1"/>
            <p:nvPr/>
          </p:nvSpPr>
          <p:spPr>
            <a:xfrm>
              <a:off x="2986477" y="3837478"/>
              <a:ext cx="301686" cy="369332"/>
            </a:xfrm>
            <a:prstGeom prst="rect">
              <a:avLst/>
            </a:prstGeom>
            <a:noFill/>
          </p:spPr>
          <p:txBody>
            <a:bodyPr wrap="none" rtlCol="0">
              <a:spAutoFit/>
            </a:bodyPr>
            <a:lstStyle/>
            <a:p>
              <a:r>
                <a:rPr lang="en-US" dirty="0" smtClean="0"/>
                <a:t>2</a:t>
              </a:r>
              <a:endParaRPr lang="en-US" dirty="0"/>
            </a:p>
          </p:txBody>
        </p:sp>
        <p:sp>
          <p:nvSpPr>
            <p:cNvPr id="131" name="TextBox 130"/>
            <p:cNvSpPr txBox="1"/>
            <p:nvPr/>
          </p:nvSpPr>
          <p:spPr>
            <a:xfrm>
              <a:off x="1130384" y="3961435"/>
              <a:ext cx="301686" cy="369332"/>
            </a:xfrm>
            <a:prstGeom prst="rect">
              <a:avLst/>
            </a:prstGeom>
            <a:noFill/>
          </p:spPr>
          <p:txBody>
            <a:bodyPr wrap="none" rtlCol="0">
              <a:spAutoFit/>
            </a:bodyPr>
            <a:lstStyle/>
            <a:p>
              <a:r>
                <a:rPr lang="en-US" dirty="0"/>
                <a:t>3</a:t>
              </a:r>
            </a:p>
          </p:txBody>
        </p:sp>
        <p:sp>
          <p:nvSpPr>
            <p:cNvPr id="132" name="TextBox 131"/>
            <p:cNvSpPr txBox="1"/>
            <p:nvPr/>
          </p:nvSpPr>
          <p:spPr>
            <a:xfrm>
              <a:off x="2376326" y="3968975"/>
              <a:ext cx="301686" cy="369332"/>
            </a:xfrm>
            <a:prstGeom prst="rect">
              <a:avLst/>
            </a:prstGeom>
            <a:noFill/>
          </p:spPr>
          <p:txBody>
            <a:bodyPr wrap="none" rtlCol="0">
              <a:spAutoFit/>
            </a:bodyPr>
            <a:lstStyle/>
            <a:p>
              <a:r>
                <a:rPr lang="en-US" dirty="0" smtClean="0"/>
                <a:t>2</a:t>
              </a:r>
              <a:endParaRPr lang="en-US" dirty="0"/>
            </a:p>
          </p:txBody>
        </p:sp>
        <p:sp>
          <p:nvSpPr>
            <p:cNvPr id="133" name="TextBox 132"/>
            <p:cNvSpPr txBox="1"/>
            <p:nvPr/>
          </p:nvSpPr>
          <p:spPr>
            <a:xfrm>
              <a:off x="1314749" y="4716462"/>
              <a:ext cx="301686" cy="369332"/>
            </a:xfrm>
            <a:prstGeom prst="rect">
              <a:avLst/>
            </a:prstGeom>
            <a:noFill/>
          </p:spPr>
          <p:txBody>
            <a:bodyPr wrap="none" rtlCol="0">
              <a:spAutoFit/>
            </a:bodyPr>
            <a:lstStyle/>
            <a:p>
              <a:r>
                <a:rPr lang="en-US" dirty="0" smtClean="0"/>
                <a:t>2</a:t>
              </a:r>
              <a:endParaRPr lang="en-US" dirty="0"/>
            </a:p>
          </p:txBody>
        </p:sp>
        <p:sp>
          <p:nvSpPr>
            <p:cNvPr id="134" name="TextBox 133"/>
            <p:cNvSpPr txBox="1"/>
            <p:nvPr/>
          </p:nvSpPr>
          <p:spPr>
            <a:xfrm>
              <a:off x="2225483" y="5222609"/>
              <a:ext cx="301686" cy="369332"/>
            </a:xfrm>
            <a:prstGeom prst="rect">
              <a:avLst/>
            </a:prstGeom>
            <a:noFill/>
          </p:spPr>
          <p:txBody>
            <a:bodyPr wrap="none" rtlCol="0">
              <a:spAutoFit/>
            </a:bodyPr>
            <a:lstStyle/>
            <a:p>
              <a:r>
                <a:rPr lang="en-US" dirty="0" smtClean="0"/>
                <a:t>1</a:t>
              </a:r>
              <a:endParaRPr lang="en-US" dirty="0"/>
            </a:p>
          </p:txBody>
        </p:sp>
        <p:sp>
          <p:nvSpPr>
            <p:cNvPr id="135" name="TextBox 134"/>
            <p:cNvSpPr txBox="1"/>
            <p:nvPr/>
          </p:nvSpPr>
          <p:spPr>
            <a:xfrm>
              <a:off x="1907540" y="4255838"/>
              <a:ext cx="301686" cy="369332"/>
            </a:xfrm>
            <a:prstGeom prst="rect">
              <a:avLst/>
            </a:prstGeom>
            <a:noFill/>
          </p:spPr>
          <p:txBody>
            <a:bodyPr wrap="none" rtlCol="0">
              <a:spAutoFit/>
            </a:bodyPr>
            <a:lstStyle/>
            <a:p>
              <a:r>
                <a:rPr lang="en-US" dirty="0" smtClean="0"/>
                <a:t>5</a:t>
              </a:r>
              <a:endParaRPr lang="en-US" dirty="0"/>
            </a:p>
          </p:txBody>
        </p:sp>
        <p:sp>
          <p:nvSpPr>
            <p:cNvPr id="136" name="TextBox 135"/>
            <p:cNvSpPr txBox="1"/>
            <p:nvPr/>
          </p:nvSpPr>
          <p:spPr>
            <a:xfrm>
              <a:off x="2084419" y="6338134"/>
              <a:ext cx="442750" cy="369332"/>
            </a:xfrm>
            <a:prstGeom prst="rect">
              <a:avLst/>
            </a:prstGeom>
            <a:noFill/>
          </p:spPr>
          <p:txBody>
            <a:bodyPr wrap="none" rtlCol="0">
              <a:spAutoFit/>
            </a:bodyPr>
            <a:lstStyle/>
            <a:p>
              <a:r>
                <a:rPr lang="en-US" dirty="0" smtClean="0"/>
                <a:t>(2)</a:t>
              </a:r>
              <a:endParaRPr lang="en-US" dirty="0"/>
            </a:p>
          </p:txBody>
        </p:sp>
      </p:grpSp>
    </p:spTree>
    <p:extLst>
      <p:ext uri="{BB962C8B-B14F-4D97-AF65-F5344CB8AC3E}">
        <p14:creationId xmlns:p14="http://schemas.microsoft.com/office/powerpoint/2010/main" val="14562983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a:t>
            </a:r>
            <a:r>
              <a:rPr lang="zh-CN" altLang="en-US" dirty="0" smtClean="0"/>
              <a:t>十二：测试</a:t>
            </a:r>
            <a:r>
              <a:rPr lang="en-US" altLang="zh-CN" dirty="0" smtClean="0"/>
              <a:t>STP</a:t>
            </a:r>
            <a:endParaRPr lang="en-US" dirty="0"/>
          </a:p>
        </p:txBody>
      </p:sp>
      <p:sp>
        <p:nvSpPr>
          <p:cNvPr id="3" name="Content Placeholder 2"/>
          <p:cNvSpPr>
            <a:spLocks noGrp="1"/>
          </p:cNvSpPr>
          <p:nvPr>
            <p:ph idx="1"/>
          </p:nvPr>
        </p:nvSpPr>
        <p:spPr/>
        <p:txBody>
          <a:bodyPr/>
          <a:lstStyle/>
          <a:p>
            <a:r>
              <a:rPr lang="zh-CN" altLang="en-US" dirty="0" smtClean="0"/>
              <a:t>在</a:t>
            </a:r>
            <a:r>
              <a:rPr lang="en-US" altLang="zh-CN" dirty="0" smtClean="0"/>
              <a:t>Instance01</a:t>
            </a:r>
            <a:r>
              <a:rPr lang="zh-CN" altLang="en-US" dirty="0" smtClean="0"/>
              <a:t>上</a:t>
            </a:r>
            <a:endParaRPr lang="en-US" altLang="zh-CN" dirty="0" smtClean="0"/>
          </a:p>
          <a:p>
            <a:endParaRPr lang="en-US" dirty="0"/>
          </a:p>
          <a:p>
            <a:endParaRPr lang="en-US" dirty="0" smtClean="0"/>
          </a:p>
          <a:p>
            <a:endParaRPr lang="en-US" dirty="0"/>
          </a:p>
          <a:p>
            <a:endParaRPr lang="en-US" dirty="0" smtClean="0"/>
          </a:p>
          <a:p>
            <a:endParaRPr lang="en-US" dirty="0"/>
          </a:p>
          <a:p>
            <a:r>
              <a:rPr lang="zh-CN" altLang="en-US" dirty="0" smtClean="0"/>
              <a:t>在</a:t>
            </a:r>
            <a:r>
              <a:rPr lang="en-US" altLang="zh-CN" dirty="0" smtClean="0"/>
              <a:t>Instance02</a:t>
            </a:r>
            <a:r>
              <a:rPr lang="zh-CN" altLang="en-US" dirty="0" smtClean="0"/>
              <a:t>上</a:t>
            </a:r>
            <a:endParaRPr lang="en-US" altLang="zh-CN" dirty="0" smtClean="0"/>
          </a:p>
          <a:p>
            <a:endParaRPr lang="en-US" dirty="0"/>
          </a:p>
          <a:p>
            <a:r>
              <a:rPr lang="zh-CN" altLang="en-US" dirty="0" smtClean="0"/>
              <a:t>在</a:t>
            </a:r>
            <a:r>
              <a:rPr lang="en-US" altLang="zh-CN" dirty="0" smtClean="0"/>
              <a:t>Instance03</a:t>
            </a:r>
            <a:r>
              <a:rPr lang="zh-CN" altLang="en-US" dirty="0" smtClean="0"/>
              <a:t>上</a:t>
            </a:r>
            <a:endParaRPr lang="en-US" dirty="0"/>
          </a:p>
        </p:txBody>
      </p:sp>
      <p:pic>
        <p:nvPicPr>
          <p:cNvPr id="4" name="Picture 3"/>
          <p:cNvPicPr>
            <a:picLocks noChangeAspect="1"/>
          </p:cNvPicPr>
          <p:nvPr/>
        </p:nvPicPr>
        <p:blipFill>
          <a:blip r:embed="rId2"/>
          <a:stretch>
            <a:fillRect/>
          </a:stretch>
        </p:blipFill>
        <p:spPr>
          <a:xfrm>
            <a:off x="838200" y="1420576"/>
            <a:ext cx="10956092" cy="2694223"/>
          </a:xfrm>
          <a:prstGeom prst="rect">
            <a:avLst/>
          </a:prstGeom>
        </p:spPr>
      </p:pic>
      <p:pic>
        <p:nvPicPr>
          <p:cNvPr id="5" name="Picture 4"/>
          <p:cNvPicPr>
            <a:picLocks noChangeAspect="1"/>
          </p:cNvPicPr>
          <p:nvPr/>
        </p:nvPicPr>
        <p:blipFill>
          <a:blip r:embed="rId3"/>
          <a:stretch>
            <a:fillRect/>
          </a:stretch>
        </p:blipFill>
        <p:spPr>
          <a:xfrm>
            <a:off x="838201" y="4654903"/>
            <a:ext cx="10956092" cy="307118"/>
          </a:xfrm>
          <a:prstGeom prst="rect">
            <a:avLst/>
          </a:prstGeom>
        </p:spPr>
      </p:pic>
      <p:pic>
        <p:nvPicPr>
          <p:cNvPr id="6" name="Picture 5"/>
          <p:cNvPicPr>
            <a:picLocks noChangeAspect="1"/>
          </p:cNvPicPr>
          <p:nvPr/>
        </p:nvPicPr>
        <p:blipFill>
          <a:blip r:embed="rId4"/>
          <a:stretch>
            <a:fillRect/>
          </a:stretch>
        </p:blipFill>
        <p:spPr>
          <a:xfrm>
            <a:off x="838199" y="5697104"/>
            <a:ext cx="10956093" cy="314791"/>
          </a:xfrm>
          <a:prstGeom prst="rect">
            <a:avLst/>
          </a:prstGeom>
        </p:spPr>
      </p:pic>
    </p:spTree>
    <p:extLst>
      <p:ext uri="{BB962C8B-B14F-4D97-AF65-F5344CB8AC3E}">
        <p14:creationId xmlns:p14="http://schemas.microsoft.com/office/powerpoint/2010/main" val="12410803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实验十二：测试</a:t>
            </a:r>
            <a:r>
              <a:rPr lang="en-US" altLang="zh-CN" dirty="0"/>
              <a:t>STP</a:t>
            </a:r>
            <a:endParaRPr lang="en-US" dirty="0"/>
          </a:p>
        </p:txBody>
      </p:sp>
      <p:sp>
        <p:nvSpPr>
          <p:cNvPr id="4" name="Rectangle 3"/>
          <p:cNvSpPr/>
          <p:nvPr/>
        </p:nvSpPr>
        <p:spPr>
          <a:xfrm>
            <a:off x="689583" y="1191649"/>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Instance01</a:t>
            </a:r>
            <a:endParaRPr lang="en-US" dirty="0"/>
          </a:p>
        </p:txBody>
      </p:sp>
      <p:sp>
        <p:nvSpPr>
          <p:cNvPr id="5" name="Rectangle 4"/>
          <p:cNvSpPr/>
          <p:nvPr/>
        </p:nvSpPr>
        <p:spPr>
          <a:xfrm>
            <a:off x="1026160" y="1734452"/>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testbr</a:t>
            </a:r>
            <a:endParaRPr lang="en-US" sz="1600" dirty="0"/>
          </a:p>
        </p:txBody>
      </p:sp>
      <p:sp>
        <p:nvSpPr>
          <p:cNvPr id="6" name="Rectangle 5"/>
          <p:cNvSpPr/>
          <p:nvPr/>
        </p:nvSpPr>
        <p:spPr>
          <a:xfrm>
            <a:off x="3564863" y="1191649"/>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Instance02</a:t>
            </a:r>
            <a:endParaRPr lang="en-US" dirty="0"/>
          </a:p>
        </p:txBody>
      </p:sp>
      <p:sp>
        <p:nvSpPr>
          <p:cNvPr id="7" name="Rectangle 6"/>
          <p:cNvSpPr/>
          <p:nvPr/>
        </p:nvSpPr>
        <p:spPr>
          <a:xfrm>
            <a:off x="3901440" y="1734452"/>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testbr</a:t>
            </a:r>
            <a:endParaRPr lang="en-US" sz="1600" dirty="0"/>
          </a:p>
        </p:txBody>
      </p:sp>
      <p:sp>
        <p:nvSpPr>
          <p:cNvPr id="8" name="Rectangle 7"/>
          <p:cNvSpPr/>
          <p:nvPr/>
        </p:nvSpPr>
        <p:spPr>
          <a:xfrm>
            <a:off x="2083773" y="3744825"/>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Instance03</a:t>
            </a:r>
            <a:endParaRPr lang="en-US" dirty="0"/>
          </a:p>
        </p:txBody>
      </p:sp>
      <p:sp>
        <p:nvSpPr>
          <p:cNvPr id="9" name="Rectangle 8"/>
          <p:cNvSpPr/>
          <p:nvPr/>
        </p:nvSpPr>
        <p:spPr>
          <a:xfrm>
            <a:off x="2430510" y="3911708"/>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err="1" smtClean="0"/>
              <a:t>testbr</a:t>
            </a:r>
            <a:endParaRPr lang="en-US" sz="1600" dirty="0"/>
          </a:p>
        </p:txBody>
      </p:sp>
      <p:cxnSp>
        <p:nvCxnSpPr>
          <p:cNvPr id="11" name="Straight Connector 10"/>
          <p:cNvCxnSpPr>
            <a:stCxn id="5" idx="2"/>
            <a:endCxn id="9" idx="0"/>
          </p:cNvCxnSpPr>
          <p:nvPr/>
        </p:nvCxnSpPr>
        <p:spPr>
          <a:xfrm>
            <a:off x="1498600" y="1998612"/>
            <a:ext cx="1404350" cy="19130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a:endCxn id="7" idx="1"/>
          </p:cNvCxnSpPr>
          <p:nvPr/>
        </p:nvCxnSpPr>
        <p:spPr>
          <a:xfrm>
            <a:off x="1971040" y="1866532"/>
            <a:ext cx="1930400"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a:endCxn id="9" idx="0"/>
          </p:cNvCxnSpPr>
          <p:nvPr/>
        </p:nvCxnSpPr>
        <p:spPr>
          <a:xfrm flipH="1">
            <a:off x="2902950" y="1998612"/>
            <a:ext cx="1470930" cy="19130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9510" y="5840037"/>
            <a:ext cx="5373459" cy="369332"/>
          </a:xfrm>
          <a:prstGeom prst="rect">
            <a:avLst/>
          </a:prstGeom>
          <a:noFill/>
        </p:spPr>
        <p:txBody>
          <a:bodyPr wrap="none" rtlCol="0">
            <a:spAutoFit/>
          </a:bodyPr>
          <a:lstStyle/>
          <a:p>
            <a:r>
              <a:rPr lang="zh-CN" altLang="en-US" dirty="0" smtClean="0"/>
              <a:t>从</a:t>
            </a:r>
            <a:r>
              <a:rPr lang="en-US" altLang="zh-CN" dirty="0" smtClean="0"/>
              <a:t>Instance01 ping Instance03</a:t>
            </a:r>
            <a:r>
              <a:rPr lang="zh-CN" altLang="en-US" dirty="0" smtClean="0"/>
              <a:t>，不需要经过</a:t>
            </a:r>
            <a:r>
              <a:rPr lang="en-US" altLang="zh-CN" dirty="0" smtClean="0"/>
              <a:t>Instance02</a:t>
            </a:r>
            <a:endParaRPr lang="en-US" dirty="0"/>
          </a:p>
        </p:txBody>
      </p:sp>
      <p:pic>
        <p:nvPicPr>
          <p:cNvPr id="17" name="Picture 16"/>
          <p:cNvPicPr>
            <a:picLocks noChangeAspect="1"/>
          </p:cNvPicPr>
          <p:nvPr/>
        </p:nvPicPr>
        <p:blipFill>
          <a:blip r:embed="rId2"/>
          <a:stretch>
            <a:fillRect/>
          </a:stretch>
        </p:blipFill>
        <p:spPr>
          <a:xfrm>
            <a:off x="260876" y="5303609"/>
            <a:ext cx="11796159" cy="444672"/>
          </a:xfrm>
          <a:prstGeom prst="rect">
            <a:avLst/>
          </a:prstGeom>
        </p:spPr>
      </p:pic>
      <p:sp>
        <p:nvSpPr>
          <p:cNvPr id="19" name="Rectangle 18"/>
          <p:cNvSpPr/>
          <p:nvPr/>
        </p:nvSpPr>
        <p:spPr>
          <a:xfrm>
            <a:off x="260876" y="4894836"/>
            <a:ext cx="5835124" cy="369332"/>
          </a:xfrm>
          <a:prstGeom prst="rect">
            <a:avLst/>
          </a:prstGeom>
        </p:spPr>
        <p:txBody>
          <a:bodyPr wrap="none">
            <a:spAutoFit/>
          </a:bodyPr>
          <a:lstStyle/>
          <a:p>
            <a:r>
              <a:rPr lang="zh-CN" altLang="en-US" dirty="0"/>
              <a:t>验证：从</a:t>
            </a:r>
            <a:r>
              <a:rPr lang="en-US" altLang="zh-CN" dirty="0"/>
              <a:t>Instance01 ping Instance02</a:t>
            </a:r>
            <a:r>
              <a:rPr lang="zh-CN" altLang="en-US" dirty="0"/>
              <a:t>，需要经过</a:t>
            </a:r>
            <a:r>
              <a:rPr lang="en-US" altLang="zh-CN" dirty="0"/>
              <a:t>Instance03</a:t>
            </a:r>
          </a:p>
        </p:txBody>
      </p:sp>
      <p:sp>
        <p:nvSpPr>
          <p:cNvPr id="20" name="TextBox 19"/>
          <p:cNvSpPr txBox="1"/>
          <p:nvPr/>
        </p:nvSpPr>
        <p:spPr>
          <a:xfrm>
            <a:off x="1783044" y="2843667"/>
            <a:ext cx="418704" cy="369332"/>
          </a:xfrm>
          <a:prstGeom prst="rect">
            <a:avLst/>
          </a:prstGeom>
          <a:noFill/>
        </p:spPr>
        <p:txBody>
          <a:bodyPr wrap="none" rtlCol="0">
            <a:spAutoFit/>
          </a:bodyPr>
          <a:lstStyle/>
          <a:p>
            <a:r>
              <a:rPr lang="en-US" dirty="0" smtClean="0"/>
              <a:t>19</a:t>
            </a:r>
            <a:endParaRPr lang="en-US" dirty="0"/>
          </a:p>
        </p:txBody>
      </p:sp>
      <p:sp>
        <p:nvSpPr>
          <p:cNvPr id="22" name="TextBox 21"/>
          <p:cNvSpPr txBox="1"/>
          <p:nvPr/>
        </p:nvSpPr>
        <p:spPr>
          <a:xfrm>
            <a:off x="3692088" y="2843667"/>
            <a:ext cx="418704" cy="369332"/>
          </a:xfrm>
          <a:prstGeom prst="rect">
            <a:avLst/>
          </a:prstGeom>
          <a:noFill/>
        </p:spPr>
        <p:txBody>
          <a:bodyPr wrap="none" rtlCol="0">
            <a:spAutoFit/>
          </a:bodyPr>
          <a:lstStyle/>
          <a:p>
            <a:r>
              <a:rPr lang="en-US" dirty="0" smtClean="0"/>
              <a:t>19</a:t>
            </a:r>
            <a:endParaRPr lang="en-US" dirty="0"/>
          </a:p>
        </p:txBody>
      </p:sp>
      <p:sp>
        <p:nvSpPr>
          <p:cNvPr id="23" name="Rectangle 22"/>
          <p:cNvSpPr/>
          <p:nvPr/>
        </p:nvSpPr>
        <p:spPr>
          <a:xfrm>
            <a:off x="6623023" y="1191649"/>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Instance01</a:t>
            </a:r>
            <a:endParaRPr lang="en-US" dirty="0"/>
          </a:p>
        </p:txBody>
      </p:sp>
      <p:sp>
        <p:nvSpPr>
          <p:cNvPr id="24" name="Rectangle 23"/>
          <p:cNvSpPr/>
          <p:nvPr/>
        </p:nvSpPr>
        <p:spPr>
          <a:xfrm>
            <a:off x="6959600" y="1734452"/>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testbr</a:t>
            </a:r>
            <a:endParaRPr lang="en-US" sz="1600" dirty="0"/>
          </a:p>
        </p:txBody>
      </p:sp>
      <p:sp>
        <p:nvSpPr>
          <p:cNvPr id="25" name="Rectangle 24"/>
          <p:cNvSpPr/>
          <p:nvPr/>
        </p:nvSpPr>
        <p:spPr>
          <a:xfrm>
            <a:off x="9498303" y="1191649"/>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Instance02</a:t>
            </a:r>
            <a:endParaRPr lang="en-US" dirty="0"/>
          </a:p>
        </p:txBody>
      </p:sp>
      <p:sp>
        <p:nvSpPr>
          <p:cNvPr id="26" name="Rectangle 25"/>
          <p:cNvSpPr/>
          <p:nvPr/>
        </p:nvSpPr>
        <p:spPr>
          <a:xfrm>
            <a:off x="9834880" y="1734452"/>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testbr</a:t>
            </a:r>
            <a:endParaRPr lang="en-US" sz="1600" dirty="0"/>
          </a:p>
        </p:txBody>
      </p:sp>
      <p:sp>
        <p:nvSpPr>
          <p:cNvPr id="27" name="Rectangle 26"/>
          <p:cNvSpPr/>
          <p:nvPr/>
        </p:nvSpPr>
        <p:spPr>
          <a:xfrm>
            <a:off x="8017213" y="3744825"/>
            <a:ext cx="1643974" cy="953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Instance03</a:t>
            </a:r>
            <a:endParaRPr lang="en-US" dirty="0"/>
          </a:p>
        </p:txBody>
      </p:sp>
      <p:sp>
        <p:nvSpPr>
          <p:cNvPr id="28" name="Rectangle 27"/>
          <p:cNvSpPr/>
          <p:nvPr/>
        </p:nvSpPr>
        <p:spPr>
          <a:xfrm>
            <a:off x="8363950" y="3911708"/>
            <a:ext cx="944880" cy="2641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err="1" smtClean="0"/>
              <a:t>testbr</a:t>
            </a:r>
            <a:endParaRPr lang="en-US" sz="1600" dirty="0"/>
          </a:p>
        </p:txBody>
      </p:sp>
      <p:cxnSp>
        <p:nvCxnSpPr>
          <p:cNvPr id="29" name="Straight Connector 28"/>
          <p:cNvCxnSpPr>
            <a:stCxn id="24" idx="2"/>
            <a:endCxn id="28" idx="0"/>
          </p:cNvCxnSpPr>
          <p:nvPr/>
        </p:nvCxnSpPr>
        <p:spPr>
          <a:xfrm>
            <a:off x="7432040" y="1998612"/>
            <a:ext cx="1404350" cy="19130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3"/>
            <a:endCxn id="26" idx="1"/>
          </p:cNvCxnSpPr>
          <p:nvPr/>
        </p:nvCxnSpPr>
        <p:spPr>
          <a:xfrm>
            <a:off x="7904480" y="1866532"/>
            <a:ext cx="1930400" cy="0"/>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2"/>
            <a:endCxn id="28" idx="0"/>
          </p:cNvCxnSpPr>
          <p:nvPr/>
        </p:nvCxnSpPr>
        <p:spPr>
          <a:xfrm flipH="1">
            <a:off x="8836390" y="1998612"/>
            <a:ext cx="1470930" cy="1913096"/>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6484" y="2843667"/>
            <a:ext cx="418704" cy="369332"/>
          </a:xfrm>
          <a:prstGeom prst="rect">
            <a:avLst/>
          </a:prstGeom>
          <a:noFill/>
        </p:spPr>
        <p:txBody>
          <a:bodyPr wrap="none" rtlCol="0">
            <a:spAutoFit/>
          </a:bodyPr>
          <a:lstStyle/>
          <a:p>
            <a:r>
              <a:rPr lang="en-US" dirty="0" smtClean="0"/>
              <a:t>19</a:t>
            </a:r>
            <a:endParaRPr lang="en-US" dirty="0"/>
          </a:p>
        </p:txBody>
      </p:sp>
      <p:sp>
        <p:nvSpPr>
          <p:cNvPr id="33" name="TextBox 32"/>
          <p:cNvSpPr txBox="1"/>
          <p:nvPr/>
        </p:nvSpPr>
        <p:spPr>
          <a:xfrm>
            <a:off x="9625528" y="2843667"/>
            <a:ext cx="1061509" cy="369332"/>
          </a:xfrm>
          <a:prstGeom prst="rect">
            <a:avLst/>
          </a:prstGeom>
          <a:noFill/>
        </p:spPr>
        <p:txBody>
          <a:bodyPr wrap="none" rtlCol="0">
            <a:spAutoFit/>
          </a:bodyPr>
          <a:lstStyle/>
          <a:p>
            <a:r>
              <a:rPr lang="en-US" dirty="0" smtClean="0"/>
              <a:t>19 -&gt; 190</a:t>
            </a:r>
            <a:endParaRPr lang="en-US" dirty="0"/>
          </a:p>
        </p:txBody>
      </p:sp>
      <p:sp>
        <p:nvSpPr>
          <p:cNvPr id="34" name="Right Arrow 33"/>
          <p:cNvSpPr/>
          <p:nvPr/>
        </p:nvSpPr>
        <p:spPr>
          <a:xfrm>
            <a:off x="5435600" y="2915920"/>
            <a:ext cx="1310640" cy="680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498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实验十二：测试</a:t>
            </a:r>
            <a:r>
              <a:rPr lang="en-US" altLang="zh-CN" dirty="0"/>
              <a:t>STP</a:t>
            </a:r>
            <a:endParaRPr lang="en-US" dirty="0"/>
          </a:p>
        </p:txBody>
      </p:sp>
      <p:sp>
        <p:nvSpPr>
          <p:cNvPr id="15" name="Rectangle 14"/>
          <p:cNvSpPr/>
          <p:nvPr/>
        </p:nvSpPr>
        <p:spPr>
          <a:xfrm>
            <a:off x="558800" y="1111370"/>
            <a:ext cx="10795000" cy="646331"/>
          </a:xfrm>
          <a:prstGeom prst="rect">
            <a:avLst/>
          </a:prstGeom>
        </p:spPr>
        <p:txBody>
          <a:bodyPr wrap="square">
            <a:spAutoFit/>
          </a:bodyPr>
          <a:lstStyle/>
          <a:p>
            <a:r>
              <a:rPr lang="zh-CN" altLang="en-US" dirty="0" smtClean="0"/>
              <a:t>在</a:t>
            </a:r>
            <a:r>
              <a:rPr lang="en-US" altLang="zh-CN" dirty="0" smtClean="0"/>
              <a:t>Instance02</a:t>
            </a:r>
            <a:r>
              <a:rPr lang="zh-CN" altLang="en-US" dirty="0" smtClean="0"/>
              <a:t>和</a:t>
            </a:r>
            <a:r>
              <a:rPr lang="en-US" altLang="zh-CN" dirty="0" smtClean="0"/>
              <a:t>Instance3</a:t>
            </a:r>
            <a:r>
              <a:rPr lang="zh-CN" altLang="en-US" dirty="0" smtClean="0"/>
              <a:t>上运行</a:t>
            </a:r>
            <a:endParaRPr lang="en-US" dirty="0" smtClean="0"/>
          </a:p>
          <a:p>
            <a:r>
              <a:rPr lang="en-US" dirty="0" err="1" smtClean="0"/>
              <a:t>ovs-vsctl</a:t>
            </a:r>
            <a:r>
              <a:rPr lang="en-US" dirty="0" smtClean="0"/>
              <a:t> </a:t>
            </a:r>
            <a:r>
              <a:rPr lang="en-US" dirty="0"/>
              <a:t>set Port ipsec0 </a:t>
            </a:r>
            <a:r>
              <a:rPr lang="en-US" dirty="0" err="1"/>
              <a:t>other_config:stp-path-cost</a:t>
            </a:r>
            <a:r>
              <a:rPr lang="en-US" dirty="0"/>
              <a:t>=190</a:t>
            </a:r>
          </a:p>
        </p:txBody>
      </p:sp>
      <p:sp>
        <p:nvSpPr>
          <p:cNvPr id="17" name="TextBox 16"/>
          <p:cNvSpPr txBox="1"/>
          <p:nvPr/>
        </p:nvSpPr>
        <p:spPr>
          <a:xfrm>
            <a:off x="558800" y="1757701"/>
            <a:ext cx="1205202" cy="369332"/>
          </a:xfrm>
          <a:prstGeom prst="rect">
            <a:avLst/>
          </a:prstGeom>
          <a:noFill/>
        </p:spPr>
        <p:txBody>
          <a:bodyPr wrap="none" rtlCol="0">
            <a:spAutoFit/>
          </a:bodyPr>
          <a:lstStyle/>
          <a:p>
            <a:r>
              <a:rPr lang="en-US" dirty="0" smtClean="0"/>
              <a:t>Instance01</a:t>
            </a:r>
            <a:endParaRPr lang="en-US" dirty="0"/>
          </a:p>
        </p:txBody>
      </p:sp>
      <p:pic>
        <p:nvPicPr>
          <p:cNvPr id="18" name="Picture 17"/>
          <p:cNvPicPr>
            <a:picLocks noChangeAspect="1"/>
          </p:cNvPicPr>
          <p:nvPr/>
        </p:nvPicPr>
        <p:blipFill>
          <a:blip r:embed="rId2"/>
          <a:stretch>
            <a:fillRect/>
          </a:stretch>
        </p:blipFill>
        <p:spPr>
          <a:xfrm>
            <a:off x="558800" y="2127033"/>
            <a:ext cx="11191116" cy="2752223"/>
          </a:xfrm>
          <a:prstGeom prst="rect">
            <a:avLst/>
          </a:prstGeom>
        </p:spPr>
      </p:pic>
      <p:pic>
        <p:nvPicPr>
          <p:cNvPr id="19" name="Picture 18"/>
          <p:cNvPicPr>
            <a:picLocks noChangeAspect="1"/>
          </p:cNvPicPr>
          <p:nvPr/>
        </p:nvPicPr>
        <p:blipFill>
          <a:blip r:embed="rId3"/>
          <a:stretch>
            <a:fillRect/>
          </a:stretch>
        </p:blipFill>
        <p:spPr>
          <a:xfrm>
            <a:off x="558800" y="5248587"/>
            <a:ext cx="11191116" cy="320143"/>
          </a:xfrm>
          <a:prstGeom prst="rect">
            <a:avLst/>
          </a:prstGeom>
        </p:spPr>
      </p:pic>
      <p:sp>
        <p:nvSpPr>
          <p:cNvPr id="20" name="TextBox 19"/>
          <p:cNvSpPr txBox="1"/>
          <p:nvPr/>
        </p:nvSpPr>
        <p:spPr>
          <a:xfrm>
            <a:off x="558800" y="4879255"/>
            <a:ext cx="1205202" cy="369332"/>
          </a:xfrm>
          <a:prstGeom prst="rect">
            <a:avLst/>
          </a:prstGeom>
          <a:noFill/>
        </p:spPr>
        <p:txBody>
          <a:bodyPr wrap="none" rtlCol="0">
            <a:spAutoFit/>
          </a:bodyPr>
          <a:lstStyle/>
          <a:p>
            <a:r>
              <a:rPr lang="en-US" dirty="0" smtClean="0"/>
              <a:t>Instance02</a:t>
            </a:r>
            <a:endParaRPr lang="en-US" dirty="0"/>
          </a:p>
        </p:txBody>
      </p:sp>
      <p:pic>
        <p:nvPicPr>
          <p:cNvPr id="21" name="Picture 20"/>
          <p:cNvPicPr>
            <a:picLocks noChangeAspect="1"/>
          </p:cNvPicPr>
          <p:nvPr/>
        </p:nvPicPr>
        <p:blipFill>
          <a:blip r:embed="rId4"/>
          <a:stretch>
            <a:fillRect/>
          </a:stretch>
        </p:blipFill>
        <p:spPr>
          <a:xfrm>
            <a:off x="558800" y="5938060"/>
            <a:ext cx="11191116" cy="323565"/>
          </a:xfrm>
          <a:prstGeom prst="rect">
            <a:avLst/>
          </a:prstGeom>
        </p:spPr>
      </p:pic>
      <p:sp>
        <p:nvSpPr>
          <p:cNvPr id="22" name="TextBox 21"/>
          <p:cNvSpPr txBox="1"/>
          <p:nvPr/>
        </p:nvSpPr>
        <p:spPr>
          <a:xfrm>
            <a:off x="558800" y="5568728"/>
            <a:ext cx="1205202" cy="369332"/>
          </a:xfrm>
          <a:prstGeom prst="rect">
            <a:avLst/>
          </a:prstGeom>
          <a:noFill/>
        </p:spPr>
        <p:txBody>
          <a:bodyPr wrap="none" rtlCol="0">
            <a:spAutoFit/>
          </a:bodyPr>
          <a:lstStyle/>
          <a:p>
            <a:r>
              <a:rPr lang="en-US" dirty="0" smtClean="0"/>
              <a:t>Instance03</a:t>
            </a:r>
            <a:endParaRPr lang="en-US" dirty="0"/>
          </a:p>
        </p:txBody>
      </p:sp>
    </p:spTree>
    <p:extLst>
      <p:ext uri="{BB962C8B-B14F-4D97-AF65-F5344CB8AC3E}">
        <p14:creationId xmlns:p14="http://schemas.microsoft.com/office/powerpoint/2010/main" val="152338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zh-CN" altLang="en-US" dirty="0"/>
              <a:t>架构</a:t>
            </a:r>
            <a:endParaRPr lang="en-US" dirty="0"/>
          </a:p>
        </p:txBody>
      </p:sp>
      <p:pic>
        <p:nvPicPr>
          <p:cNvPr id="4" name="Picture 3"/>
          <p:cNvPicPr>
            <a:picLocks noChangeAspect="1"/>
          </p:cNvPicPr>
          <p:nvPr/>
        </p:nvPicPr>
        <p:blipFill>
          <a:blip r:embed="rId3"/>
          <a:stretch>
            <a:fillRect/>
          </a:stretch>
        </p:blipFill>
        <p:spPr>
          <a:xfrm>
            <a:off x="1988503" y="990993"/>
            <a:ext cx="7785418" cy="5492039"/>
          </a:xfrm>
          <a:prstGeom prst="rect">
            <a:avLst/>
          </a:prstGeom>
        </p:spPr>
      </p:pic>
    </p:spTree>
    <p:extLst>
      <p:ext uri="{BB962C8B-B14F-4D97-AF65-F5344CB8AC3E}">
        <p14:creationId xmlns:p14="http://schemas.microsoft.com/office/powerpoint/2010/main" val="33399598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a:t>
            </a:r>
            <a:r>
              <a:rPr lang="zh-CN" altLang="en-US" dirty="0" smtClean="0"/>
              <a:t>直接操作</a:t>
            </a:r>
            <a:r>
              <a:rPr lang="en-US" altLang="zh-CN" dirty="0" smtClean="0"/>
              <a:t>DB</a:t>
            </a:r>
            <a:endParaRPr lang="en-US" dirty="0"/>
          </a:p>
        </p:txBody>
      </p:sp>
      <p:sp>
        <p:nvSpPr>
          <p:cNvPr id="3" name="Content Placeholder 2"/>
          <p:cNvSpPr>
            <a:spLocks noGrp="1"/>
          </p:cNvSpPr>
          <p:nvPr>
            <p:ph idx="1"/>
          </p:nvPr>
        </p:nvSpPr>
        <p:spPr/>
        <p:txBody>
          <a:bodyPr/>
          <a:lstStyle/>
          <a:p>
            <a:r>
              <a:rPr lang="zh-CN" altLang="en-US" dirty="0"/>
              <a:t>尽</a:t>
            </a:r>
            <a:r>
              <a:rPr lang="zh-CN" altLang="en-US" dirty="0" smtClean="0"/>
              <a:t>管</a:t>
            </a:r>
            <a:r>
              <a:rPr lang="en-US" altLang="zh-CN" dirty="0" err="1" smtClean="0"/>
              <a:t>ovs-vsctl</a:t>
            </a:r>
            <a:r>
              <a:rPr lang="zh-CN" altLang="en-US" dirty="0" smtClean="0"/>
              <a:t>提供了很多命令直接操作</a:t>
            </a:r>
            <a:r>
              <a:rPr lang="en-US" altLang="zh-CN" dirty="0" smtClean="0"/>
              <a:t>Bridge, Port, Interface, Controller, Manager, SSL</a:t>
            </a:r>
            <a:r>
              <a:rPr lang="zh-CN" altLang="en-US" dirty="0" smtClean="0"/>
              <a:t>等，还是有很多的属性，没有直接命令去操作，需要通过修改和查看数据库来进行</a:t>
            </a:r>
            <a:endParaRPr lang="en-US" altLang="zh-CN" dirty="0" smtClean="0"/>
          </a:p>
          <a:p>
            <a:r>
              <a:rPr lang="zh-CN" altLang="en-US" dirty="0"/>
              <a:t>数</a:t>
            </a:r>
            <a:r>
              <a:rPr lang="zh-CN" altLang="en-US" dirty="0" smtClean="0"/>
              <a:t>据库的</a:t>
            </a:r>
            <a:r>
              <a:rPr lang="en-US" altLang="zh-CN" dirty="0" smtClean="0"/>
              <a:t>schema</a:t>
            </a:r>
            <a:r>
              <a:rPr lang="zh-CN" altLang="en-US" dirty="0" smtClean="0"/>
              <a:t>可以通过</a:t>
            </a:r>
            <a:r>
              <a:rPr lang="en-US" altLang="zh-CN" dirty="0" err="1" smtClean="0"/>
              <a:t>ovsdb</a:t>
            </a:r>
            <a:r>
              <a:rPr lang="en-US" altLang="zh-CN" dirty="0" smtClean="0"/>
              <a:t>-client</a:t>
            </a:r>
            <a:r>
              <a:rPr lang="zh-CN" altLang="en-US" dirty="0" smtClean="0"/>
              <a:t>查看</a:t>
            </a:r>
            <a:endParaRPr lang="en-US" altLang="zh-CN" dirty="0" smtClean="0"/>
          </a:p>
          <a:p>
            <a:r>
              <a:rPr lang="zh-CN" altLang="en-US" dirty="0"/>
              <a:t>修</a:t>
            </a:r>
            <a:r>
              <a:rPr lang="zh-CN" altLang="en-US" dirty="0" smtClean="0"/>
              <a:t>改数据库内容通过</a:t>
            </a:r>
            <a:r>
              <a:rPr lang="en-US" altLang="zh-CN" dirty="0" err="1" smtClean="0"/>
              <a:t>ovs-vsctl</a:t>
            </a:r>
            <a:r>
              <a:rPr lang="zh-CN" altLang="en-US" dirty="0" smtClean="0"/>
              <a:t>来进行</a:t>
            </a:r>
            <a:endParaRPr lang="en-US" dirty="0"/>
          </a:p>
        </p:txBody>
      </p:sp>
    </p:spTree>
    <p:extLst>
      <p:ext uri="{BB962C8B-B14F-4D97-AF65-F5344CB8AC3E}">
        <p14:creationId xmlns:p14="http://schemas.microsoft.com/office/powerpoint/2010/main" val="34420271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a:t>
            </a:r>
            <a:r>
              <a:rPr lang="zh-CN" altLang="en-US" dirty="0" smtClean="0"/>
              <a:t>十</a:t>
            </a:r>
            <a:r>
              <a:rPr lang="zh-CN" altLang="en-US" dirty="0"/>
              <a:t>三</a:t>
            </a:r>
            <a:r>
              <a:rPr lang="zh-CN" altLang="en-US" dirty="0" smtClean="0"/>
              <a:t>：</a:t>
            </a:r>
            <a:r>
              <a:rPr lang="zh-CN" altLang="en-US" dirty="0"/>
              <a:t>查</a:t>
            </a:r>
            <a:r>
              <a:rPr lang="zh-CN" altLang="en-US" dirty="0" smtClean="0"/>
              <a:t>看</a:t>
            </a:r>
            <a:r>
              <a:rPr lang="en-US" altLang="zh-CN" dirty="0" smtClean="0"/>
              <a:t>DB</a:t>
            </a:r>
            <a:r>
              <a:rPr lang="zh-CN" altLang="en-US" dirty="0" smtClean="0"/>
              <a:t>的</a:t>
            </a:r>
            <a:r>
              <a:rPr lang="en-US" altLang="zh-CN" dirty="0" smtClean="0"/>
              <a:t>schema</a:t>
            </a:r>
            <a:endParaRPr lang="en-US" dirty="0"/>
          </a:p>
        </p:txBody>
      </p:sp>
      <p:pic>
        <p:nvPicPr>
          <p:cNvPr id="4" name="Picture 3"/>
          <p:cNvPicPr>
            <a:picLocks noChangeAspect="1"/>
          </p:cNvPicPr>
          <p:nvPr/>
        </p:nvPicPr>
        <p:blipFill>
          <a:blip r:embed="rId2"/>
          <a:stretch>
            <a:fillRect/>
          </a:stretch>
        </p:blipFill>
        <p:spPr>
          <a:xfrm>
            <a:off x="531813" y="972701"/>
            <a:ext cx="9303067" cy="5608577"/>
          </a:xfrm>
          <a:prstGeom prst="rect">
            <a:avLst/>
          </a:prstGeom>
        </p:spPr>
      </p:pic>
    </p:spTree>
    <p:extLst>
      <p:ext uri="{BB962C8B-B14F-4D97-AF65-F5344CB8AC3E}">
        <p14:creationId xmlns:p14="http://schemas.microsoft.com/office/powerpoint/2010/main" val="16829380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a:t>
            </a:r>
            <a:r>
              <a:rPr lang="zh-CN" altLang="en-US" dirty="0" smtClean="0"/>
              <a:t>十三：</a:t>
            </a:r>
            <a:r>
              <a:rPr lang="zh-CN" altLang="en-US" dirty="0"/>
              <a:t>查看</a:t>
            </a:r>
            <a:r>
              <a:rPr lang="en-US" altLang="zh-CN" dirty="0"/>
              <a:t>DB</a:t>
            </a:r>
            <a:r>
              <a:rPr lang="zh-CN" altLang="en-US" dirty="0"/>
              <a:t>的</a:t>
            </a:r>
            <a:r>
              <a:rPr lang="en-US" altLang="zh-CN" dirty="0"/>
              <a:t>schema</a:t>
            </a:r>
            <a:endParaRPr lang="en-US" dirty="0"/>
          </a:p>
        </p:txBody>
      </p:sp>
      <p:sp>
        <p:nvSpPr>
          <p:cNvPr id="3" name="Content Placeholder 2"/>
          <p:cNvSpPr>
            <a:spLocks noGrp="1"/>
          </p:cNvSpPr>
          <p:nvPr>
            <p:ph idx="1"/>
          </p:nvPr>
        </p:nvSpPr>
        <p:spPr/>
        <p:txBody>
          <a:bodyPr/>
          <a:lstStyle/>
          <a:p>
            <a:r>
              <a:rPr lang="en-US" dirty="0" err="1"/>
              <a:t>ovsdb</a:t>
            </a:r>
            <a:r>
              <a:rPr lang="en-US" dirty="0"/>
              <a:t>-client get-schema </a:t>
            </a:r>
            <a:r>
              <a:rPr lang="en-US" dirty="0" err="1" smtClean="0"/>
              <a:t>Open_vSwitch</a:t>
            </a:r>
            <a:endParaRPr lang="en-US" dirty="0" smtClean="0"/>
          </a:p>
          <a:p>
            <a:r>
              <a:rPr lang="en-US" dirty="0" err="1"/>
              <a:t>ovsdb</a:t>
            </a:r>
            <a:r>
              <a:rPr lang="en-US" dirty="0"/>
              <a:t>-client dump</a:t>
            </a:r>
          </a:p>
        </p:txBody>
      </p:sp>
    </p:spTree>
    <p:extLst>
      <p:ext uri="{BB962C8B-B14F-4D97-AF65-F5344CB8AC3E}">
        <p14:creationId xmlns:p14="http://schemas.microsoft.com/office/powerpoint/2010/main" val="9974397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实验十四：查看和修改</a:t>
            </a:r>
            <a:r>
              <a:rPr lang="en-US" altLang="zh-CN" dirty="0" smtClean="0"/>
              <a:t>DB</a:t>
            </a:r>
            <a:r>
              <a:rPr lang="zh-CN" altLang="en-US" dirty="0" smtClean="0"/>
              <a:t>的内容</a:t>
            </a:r>
            <a:endParaRPr lang="en-US" dirty="0"/>
          </a:p>
        </p:txBody>
      </p:sp>
      <p:sp>
        <p:nvSpPr>
          <p:cNvPr id="3" name="Content Placeholder 2"/>
          <p:cNvSpPr>
            <a:spLocks noGrp="1"/>
          </p:cNvSpPr>
          <p:nvPr>
            <p:ph idx="1"/>
          </p:nvPr>
        </p:nvSpPr>
        <p:spPr/>
        <p:txBody>
          <a:bodyPr>
            <a:normAutofit fontScale="85000" lnSpcReduction="20000"/>
          </a:bodyPr>
          <a:lstStyle/>
          <a:p>
            <a:r>
              <a:rPr lang="zh-CN" altLang="en-US" dirty="0" smtClean="0"/>
              <a:t>准备环境</a:t>
            </a:r>
            <a:endParaRPr lang="en-US" altLang="zh-CN" dirty="0" smtClean="0"/>
          </a:p>
          <a:p>
            <a:pPr lvl="1"/>
            <a:r>
              <a:rPr lang="en-US" dirty="0" err="1"/>
              <a:t>ovs-vsctl</a:t>
            </a:r>
            <a:r>
              <a:rPr lang="en-US" dirty="0"/>
              <a:t> add-</a:t>
            </a:r>
            <a:r>
              <a:rPr lang="en-US" dirty="0" err="1"/>
              <a:t>br</a:t>
            </a:r>
            <a:r>
              <a:rPr lang="en-US" dirty="0"/>
              <a:t> </a:t>
            </a:r>
            <a:r>
              <a:rPr lang="en-US" dirty="0" err="1" smtClean="0"/>
              <a:t>helloworld</a:t>
            </a:r>
            <a:endParaRPr lang="en-US" dirty="0" smtClean="0"/>
          </a:p>
          <a:p>
            <a:pPr lvl="1"/>
            <a:r>
              <a:rPr lang="en-US" dirty="0" err="1"/>
              <a:t>ip</a:t>
            </a:r>
            <a:r>
              <a:rPr lang="en-US" dirty="0"/>
              <a:t> link add </a:t>
            </a:r>
            <a:r>
              <a:rPr lang="en-US" dirty="0" err="1"/>
              <a:t>first_br</a:t>
            </a:r>
            <a:r>
              <a:rPr lang="en-US" dirty="0"/>
              <a:t> type </a:t>
            </a:r>
            <a:r>
              <a:rPr lang="en-US" dirty="0" err="1"/>
              <a:t>veth</a:t>
            </a:r>
            <a:r>
              <a:rPr lang="en-US" dirty="0"/>
              <a:t> peer name </a:t>
            </a:r>
            <a:r>
              <a:rPr lang="en-US" dirty="0" err="1" smtClean="0"/>
              <a:t>first_if</a:t>
            </a:r>
            <a:endParaRPr lang="en-US" dirty="0" smtClean="0"/>
          </a:p>
          <a:p>
            <a:pPr lvl="1"/>
            <a:r>
              <a:rPr lang="en-US" dirty="0" err="1"/>
              <a:t>ip</a:t>
            </a:r>
            <a:r>
              <a:rPr lang="en-US" dirty="0"/>
              <a:t> link set </a:t>
            </a:r>
            <a:r>
              <a:rPr lang="en-US" dirty="0" err="1"/>
              <a:t>first_br</a:t>
            </a:r>
            <a:r>
              <a:rPr lang="en-US" dirty="0"/>
              <a:t> </a:t>
            </a:r>
            <a:r>
              <a:rPr lang="en-US" dirty="0" smtClean="0"/>
              <a:t>up</a:t>
            </a:r>
          </a:p>
          <a:p>
            <a:pPr lvl="1"/>
            <a:r>
              <a:rPr lang="en-US" dirty="0" err="1"/>
              <a:t>ip</a:t>
            </a:r>
            <a:r>
              <a:rPr lang="en-US" dirty="0"/>
              <a:t> link set </a:t>
            </a:r>
            <a:r>
              <a:rPr lang="en-US" dirty="0" err="1"/>
              <a:t>first_if</a:t>
            </a:r>
            <a:r>
              <a:rPr lang="en-US" dirty="0"/>
              <a:t> </a:t>
            </a:r>
            <a:r>
              <a:rPr lang="en-US" dirty="0" smtClean="0"/>
              <a:t>up</a:t>
            </a:r>
          </a:p>
          <a:p>
            <a:pPr lvl="1"/>
            <a:r>
              <a:rPr lang="en-US" dirty="0" err="1"/>
              <a:t>ovs-vsctl</a:t>
            </a:r>
            <a:r>
              <a:rPr lang="en-US" dirty="0"/>
              <a:t> add-port </a:t>
            </a:r>
            <a:r>
              <a:rPr lang="en-US" dirty="0" err="1"/>
              <a:t>helloworld</a:t>
            </a:r>
            <a:r>
              <a:rPr lang="en-US" dirty="0"/>
              <a:t> </a:t>
            </a:r>
            <a:r>
              <a:rPr lang="en-US" dirty="0" err="1" smtClean="0"/>
              <a:t>first_br</a:t>
            </a:r>
            <a:endParaRPr lang="en-US" dirty="0"/>
          </a:p>
          <a:p>
            <a:r>
              <a:rPr lang="en-US" dirty="0" smtClean="0"/>
              <a:t>list table</a:t>
            </a:r>
          </a:p>
          <a:p>
            <a:pPr lvl="1"/>
            <a:r>
              <a:rPr lang="en-US" dirty="0" err="1"/>
              <a:t>ovs-vsctl</a:t>
            </a:r>
            <a:r>
              <a:rPr lang="en-US" dirty="0"/>
              <a:t> list Bridge</a:t>
            </a:r>
            <a:endParaRPr lang="en-US" dirty="0" smtClean="0"/>
          </a:p>
          <a:p>
            <a:r>
              <a:rPr lang="en-US" dirty="0"/>
              <a:t>list table [record</a:t>
            </a:r>
            <a:r>
              <a:rPr lang="en-US" dirty="0" smtClean="0"/>
              <a:t>]</a:t>
            </a:r>
          </a:p>
          <a:p>
            <a:pPr lvl="1"/>
            <a:r>
              <a:rPr lang="en-US" dirty="0" err="1"/>
              <a:t>ovs-vsctl</a:t>
            </a:r>
            <a:r>
              <a:rPr lang="en-US" dirty="0"/>
              <a:t> list Bridge </a:t>
            </a:r>
            <a:r>
              <a:rPr lang="en-US" dirty="0" err="1"/>
              <a:t>helloworld</a:t>
            </a:r>
            <a:endParaRPr lang="en-US" dirty="0" smtClean="0"/>
          </a:p>
          <a:p>
            <a:r>
              <a:rPr lang="en-US" dirty="0" smtClean="0"/>
              <a:t>get table record [column[:key]]</a:t>
            </a:r>
          </a:p>
          <a:p>
            <a:pPr lvl="1"/>
            <a:r>
              <a:rPr lang="en-US" dirty="0" err="1"/>
              <a:t>ovs-vsctl</a:t>
            </a:r>
            <a:r>
              <a:rPr lang="en-US" dirty="0"/>
              <a:t> get Bridge </a:t>
            </a:r>
            <a:r>
              <a:rPr lang="en-US" dirty="0" err="1"/>
              <a:t>helloworld</a:t>
            </a:r>
            <a:r>
              <a:rPr lang="en-US" dirty="0"/>
              <a:t> </a:t>
            </a:r>
            <a:r>
              <a:rPr lang="en-US" dirty="0" smtClean="0"/>
              <a:t>ports</a:t>
            </a:r>
          </a:p>
          <a:p>
            <a:r>
              <a:rPr lang="en-US" dirty="0"/>
              <a:t>set table record column[:key]=</a:t>
            </a:r>
            <a:r>
              <a:rPr lang="en-US" dirty="0" smtClean="0"/>
              <a:t>value</a:t>
            </a:r>
          </a:p>
          <a:p>
            <a:pPr lvl="1"/>
            <a:r>
              <a:rPr lang="en-US" dirty="0" err="1"/>
              <a:t>ovs-vsctl</a:t>
            </a:r>
            <a:r>
              <a:rPr lang="en-US" dirty="0"/>
              <a:t> set Port </a:t>
            </a:r>
            <a:r>
              <a:rPr lang="en-US" dirty="0" err="1"/>
              <a:t>first_br</a:t>
            </a:r>
            <a:r>
              <a:rPr lang="en-US" dirty="0"/>
              <a:t> </a:t>
            </a:r>
            <a:r>
              <a:rPr lang="en-US" dirty="0" smtClean="0"/>
              <a:t>tag=100</a:t>
            </a:r>
          </a:p>
          <a:p>
            <a:r>
              <a:rPr lang="en-US" dirty="0"/>
              <a:t>add table record column [key=]</a:t>
            </a:r>
            <a:r>
              <a:rPr lang="en-US" dirty="0" smtClean="0"/>
              <a:t>value</a:t>
            </a:r>
          </a:p>
          <a:p>
            <a:pPr lvl="1"/>
            <a:r>
              <a:rPr lang="en-US" dirty="0" err="1"/>
              <a:t>ovs-vsctl</a:t>
            </a:r>
            <a:r>
              <a:rPr lang="en-US" dirty="0"/>
              <a:t> add Port </a:t>
            </a:r>
            <a:r>
              <a:rPr lang="en-US" dirty="0" err="1"/>
              <a:t>first_br</a:t>
            </a:r>
            <a:r>
              <a:rPr lang="en-US" dirty="0"/>
              <a:t> trunks 110</a:t>
            </a:r>
          </a:p>
        </p:txBody>
      </p:sp>
    </p:spTree>
    <p:extLst>
      <p:ext uri="{BB962C8B-B14F-4D97-AF65-F5344CB8AC3E}">
        <p14:creationId xmlns:p14="http://schemas.microsoft.com/office/powerpoint/2010/main" val="1787225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实验十四：查看和修改</a:t>
            </a:r>
            <a:r>
              <a:rPr lang="en-US" altLang="zh-CN" dirty="0"/>
              <a:t>DB</a:t>
            </a:r>
            <a:r>
              <a:rPr lang="zh-CN" altLang="en-US" dirty="0"/>
              <a:t>的内容</a:t>
            </a:r>
            <a:endParaRPr lang="en-US" dirty="0"/>
          </a:p>
        </p:txBody>
      </p:sp>
      <p:sp>
        <p:nvSpPr>
          <p:cNvPr id="3" name="Content Placeholder 2"/>
          <p:cNvSpPr>
            <a:spLocks noGrp="1"/>
          </p:cNvSpPr>
          <p:nvPr>
            <p:ph idx="1"/>
          </p:nvPr>
        </p:nvSpPr>
        <p:spPr/>
        <p:txBody>
          <a:bodyPr/>
          <a:lstStyle/>
          <a:p>
            <a:r>
              <a:rPr lang="en-US" dirty="0"/>
              <a:t>remove table record column </a:t>
            </a:r>
            <a:r>
              <a:rPr lang="en-US" dirty="0" smtClean="0"/>
              <a:t>key</a:t>
            </a:r>
          </a:p>
          <a:p>
            <a:pPr lvl="1"/>
            <a:r>
              <a:rPr lang="en-US" dirty="0" err="1"/>
              <a:t>ovs-vsctl</a:t>
            </a:r>
            <a:r>
              <a:rPr lang="en-US" dirty="0"/>
              <a:t> remove Port </a:t>
            </a:r>
            <a:r>
              <a:rPr lang="en-US" dirty="0" err="1"/>
              <a:t>first_br</a:t>
            </a:r>
            <a:r>
              <a:rPr lang="en-US" dirty="0"/>
              <a:t> trunks </a:t>
            </a:r>
            <a:r>
              <a:rPr lang="en-US" dirty="0" smtClean="0"/>
              <a:t>100</a:t>
            </a:r>
          </a:p>
          <a:p>
            <a:r>
              <a:rPr lang="en-US" dirty="0"/>
              <a:t>clear table record </a:t>
            </a:r>
            <a:r>
              <a:rPr lang="en-US" dirty="0" smtClean="0"/>
              <a:t>column</a:t>
            </a:r>
          </a:p>
          <a:p>
            <a:pPr lvl="1"/>
            <a:r>
              <a:rPr lang="en-US" dirty="0" err="1"/>
              <a:t>ovs-vsctl</a:t>
            </a:r>
            <a:r>
              <a:rPr lang="en-US" dirty="0"/>
              <a:t> clear Port </a:t>
            </a:r>
            <a:r>
              <a:rPr lang="en-US" dirty="0" err="1"/>
              <a:t>first_br</a:t>
            </a:r>
            <a:r>
              <a:rPr lang="en-US" dirty="0"/>
              <a:t> trunks</a:t>
            </a:r>
          </a:p>
        </p:txBody>
      </p:sp>
    </p:spTree>
    <p:extLst>
      <p:ext uri="{BB962C8B-B14F-4D97-AF65-F5344CB8AC3E}">
        <p14:creationId xmlns:p14="http://schemas.microsoft.com/office/powerpoint/2010/main" val="37039654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Flow Table</a:t>
            </a:r>
            <a:endParaRPr lang="en-US" dirty="0"/>
          </a:p>
        </p:txBody>
      </p:sp>
      <p:sp>
        <p:nvSpPr>
          <p:cNvPr id="3" name="Content Placeholder 2"/>
          <p:cNvSpPr>
            <a:spLocks noGrp="1"/>
          </p:cNvSpPr>
          <p:nvPr>
            <p:ph idx="1"/>
          </p:nvPr>
        </p:nvSpPr>
        <p:spPr/>
        <p:txBody>
          <a:bodyPr/>
          <a:lstStyle/>
          <a:p>
            <a:r>
              <a:rPr lang="zh-CN" altLang="en-US" dirty="0"/>
              <a:t>对</a:t>
            </a:r>
            <a:r>
              <a:rPr lang="zh-CN" altLang="en-US" dirty="0" smtClean="0"/>
              <a:t>于</a:t>
            </a:r>
            <a:r>
              <a:rPr lang="en-US" altLang="zh-CN" dirty="0" smtClean="0"/>
              <a:t>Flow Table</a:t>
            </a:r>
            <a:r>
              <a:rPr lang="zh-CN" altLang="en-US" dirty="0" smtClean="0"/>
              <a:t>的管理，由</a:t>
            </a:r>
            <a:r>
              <a:rPr lang="en-US" altLang="zh-CN" dirty="0" err="1" smtClean="0"/>
              <a:t>ovs-ofctl</a:t>
            </a:r>
            <a:r>
              <a:rPr lang="zh-CN" altLang="en-US" dirty="0" smtClean="0"/>
              <a:t>来控制</a:t>
            </a:r>
            <a:endParaRPr lang="en-US" altLang="zh-CN" dirty="0" smtClean="0"/>
          </a:p>
          <a:p>
            <a:pPr lvl="1"/>
            <a:r>
              <a:rPr lang="en-US" b="1" dirty="0"/>
              <a:t>add−flow</a:t>
            </a:r>
            <a:r>
              <a:rPr lang="en-US" dirty="0"/>
              <a:t> </a:t>
            </a:r>
            <a:r>
              <a:rPr lang="en-US" i="1" dirty="0"/>
              <a:t>switch </a:t>
            </a:r>
            <a:r>
              <a:rPr lang="en-US" i="1" dirty="0" smtClean="0"/>
              <a:t>flow</a:t>
            </a:r>
          </a:p>
          <a:p>
            <a:pPr lvl="1"/>
            <a:r>
              <a:rPr lang="en-US" b="1" dirty="0"/>
              <a:t>mod−flows</a:t>
            </a:r>
            <a:r>
              <a:rPr lang="en-US" dirty="0"/>
              <a:t> </a:t>
            </a:r>
            <a:r>
              <a:rPr lang="en-US" i="1" dirty="0"/>
              <a:t>switch </a:t>
            </a:r>
            <a:r>
              <a:rPr lang="en-US" i="1" dirty="0" smtClean="0"/>
              <a:t>flow</a:t>
            </a:r>
          </a:p>
          <a:p>
            <a:pPr lvl="1"/>
            <a:r>
              <a:rPr lang="en-US" b="1" dirty="0"/>
              <a:t>del−flows</a:t>
            </a:r>
            <a:r>
              <a:rPr lang="en-US" dirty="0"/>
              <a:t> </a:t>
            </a:r>
            <a:r>
              <a:rPr lang="en-US" i="1" dirty="0"/>
              <a:t>switch</a:t>
            </a:r>
            <a:r>
              <a:rPr lang="en-US" dirty="0"/>
              <a:t> [</a:t>
            </a:r>
            <a:r>
              <a:rPr lang="en-US" i="1" dirty="0"/>
              <a:t>flow</a:t>
            </a:r>
            <a:r>
              <a:rPr lang="en-US" dirty="0" smtClean="0"/>
              <a:t>]</a:t>
            </a:r>
          </a:p>
          <a:p>
            <a:pPr lvl="1"/>
            <a:endParaRPr lang="en-US" dirty="0"/>
          </a:p>
          <a:p>
            <a:pPr lvl="1"/>
            <a:endParaRPr lang="en-US" dirty="0" smtClean="0"/>
          </a:p>
          <a:p>
            <a:pPr lvl="1"/>
            <a:endParaRPr lang="en-US" dirty="0"/>
          </a:p>
          <a:p>
            <a:r>
              <a:rPr lang="en-US" dirty="0" smtClean="0"/>
              <a:t>Match Field</a:t>
            </a:r>
          </a:p>
          <a:p>
            <a:r>
              <a:rPr lang="en-US" dirty="0" smtClean="0"/>
              <a:t>Actions</a:t>
            </a:r>
          </a:p>
          <a:p>
            <a:pPr lvl="1"/>
            <a:endParaRPr lang="en-US" dirty="0"/>
          </a:p>
        </p:txBody>
      </p:sp>
      <p:pic>
        <p:nvPicPr>
          <p:cNvPr id="4" name="Picture 3"/>
          <p:cNvPicPr>
            <a:picLocks noChangeAspect="1"/>
          </p:cNvPicPr>
          <p:nvPr/>
        </p:nvPicPr>
        <p:blipFill>
          <a:blip r:embed="rId2"/>
          <a:stretch>
            <a:fillRect/>
          </a:stretch>
        </p:blipFill>
        <p:spPr>
          <a:xfrm>
            <a:off x="838200" y="2738755"/>
            <a:ext cx="7219950" cy="933450"/>
          </a:xfrm>
          <a:prstGeom prst="rect">
            <a:avLst/>
          </a:prstGeom>
        </p:spPr>
      </p:pic>
    </p:spTree>
    <p:extLst>
      <p:ext uri="{BB962C8B-B14F-4D97-AF65-F5344CB8AC3E}">
        <p14:creationId xmlns:p14="http://schemas.microsoft.com/office/powerpoint/2010/main" val="13377348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Flow Table</a:t>
            </a:r>
          </a:p>
        </p:txBody>
      </p:sp>
      <p:pic>
        <p:nvPicPr>
          <p:cNvPr id="4" name="Picture 3"/>
          <p:cNvPicPr>
            <a:picLocks noChangeAspect="1"/>
          </p:cNvPicPr>
          <p:nvPr/>
        </p:nvPicPr>
        <p:blipFill>
          <a:blip r:embed="rId3"/>
          <a:stretch>
            <a:fillRect/>
          </a:stretch>
        </p:blipFill>
        <p:spPr>
          <a:xfrm>
            <a:off x="208280" y="1146820"/>
            <a:ext cx="6841370" cy="5063479"/>
          </a:xfrm>
          <a:prstGeom prst="rect">
            <a:avLst/>
          </a:prstGeom>
        </p:spPr>
      </p:pic>
      <p:sp>
        <p:nvSpPr>
          <p:cNvPr id="5" name="Rectangle 4"/>
          <p:cNvSpPr/>
          <p:nvPr/>
        </p:nvSpPr>
        <p:spPr>
          <a:xfrm>
            <a:off x="7047110" y="5824080"/>
            <a:ext cx="1391728" cy="369332"/>
          </a:xfrm>
          <a:prstGeom prst="rect">
            <a:avLst/>
          </a:prstGeom>
        </p:spPr>
        <p:txBody>
          <a:bodyPr wrap="none">
            <a:spAutoFit/>
          </a:bodyPr>
          <a:lstStyle/>
          <a:p>
            <a:r>
              <a:rPr lang="en-US" dirty="0" err="1"/>
              <a:t>in_port</a:t>
            </a:r>
            <a:r>
              <a:rPr lang="en-US" dirty="0"/>
              <a:t>=port</a:t>
            </a:r>
          </a:p>
        </p:txBody>
      </p:sp>
      <p:sp>
        <p:nvSpPr>
          <p:cNvPr id="6" name="Rectangle 5"/>
          <p:cNvSpPr/>
          <p:nvPr/>
        </p:nvSpPr>
        <p:spPr>
          <a:xfrm>
            <a:off x="7047110" y="5300265"/>
            <a:ext cx="1369286" cy="369332"/>
          </a:xfrm>
          <a:prstGeom prst="rect">
            <a:avLst/>
          </a:prstGeom>
        </p:spPr>
        <p:txBody>
          <a:bodyPr wrap="none">
            <a:spAutoFit/>
          </a:bodyPr>
          <a:lstStyle/>
          <a:p>
            <a:r>
              <a:rPr lang="en-US" dirty="0" err="1"/>
              <a:t>dl_vlan</a:t>
            </a:r>
            <a:r>
              <a:rPr lang="en-US" dirty="0"/>
              <a:t>=</a:t>
            </a:r>
            <a:r>
              <a:rPr lang="en-US" dirty="0" err="1"/>
              <a:t>vlan</a:t>
            </a:r>
            <a:endParaRPr lang="en-US" dirty="0"/>
          </a:p>
        </p:txBody>
      </p:sp>
      <p:cxnSp>
        <p:nvCxnSpPr>
          <p:cNvPr id="8" name="Straight Connector 7"/>
          <p:cNvCxnSpPr/>
          <p:nvPr/>
        </p:nvCxnSpPr>
        <p:spPr>
          <a:xfrm>
            <a:off x="342900" y="2124075"/>
            <a:ext cx="112496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 y="3455035"/>
            <a:ext cx="112496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2900" y="4653915"/>
            <a:ext cx="112496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2206" y="5800962"/>
            <a:ext cx="112496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51040" y="4689891"/>
            <a:ext cx="4053840" cy="646331"/>
          </a:xfrm>
          <a:prstGeom prst="rect">
            <a:avLst/>
          </a:prstGeom>
        </p:spPr>
        <p:txBody>
          <a:bodyPr wrap="square">
            <a:spAutoFit/>
          </a:bodyPr>
          <a:lstStyle/>
          <a:p>
            <a:r>
              <a:rPr lang="en-US" dirty="0" err="1"/>
              <a:t>dl_src</a:t>
            </a:r>
            <a:r>
              <a:rPr lang="en-US" dirty="0"/>
              <a:t>=</a:t>
            </a:r>
            <a:r>
              <a:rPr lang="en-US" dirty="0" err="1"/>
              <a:t>xx:xx:xx:xx:xx:xx</a:t>
            </a:r>
            <a:r>
              <a:rPr lang="en-US" dirty="0"/>
              <a:t>/</a:t>
            </a:r>
            <a:r>
              <a:rPr lang="en-US" dirty="0" err="1"/>
              <a:t>xx:xx:xx:xx:xx:xx</a:t>
            </a:r>
            <a:endParaRPr lang="en-US" dirty="0"/>
          </a:p>
          <a:p>
            <a:r>
              <a:rPr lang="en-US" dirty="0" err="1" smtClean="0"/>
              <a:t>dl_dst</a:t>
            </a:r>
            <a:r>
              <a:rPr lang="en-US" dirty="0" smtClean="0"/>
              <a:t>=</a:t>
            </a:r>
            <a:r>
              <a:rPr lang="en-US" dirty="0" err="1" smtClean="0"/>
              <a:t>xx:xx:xx:xx:xx:xx</a:t>
            </a:r>
            <a:r>
              <a:rPr lang="en-US" dirty="0" smtClean="0"/>
              <a:t>/</a:t>
            </a:r>
            <a:r>
              <a:rPr lang="en-US" dirty="0" err="1" smtClean="0"/>
              <a:t>xx:xx:xx:xx:xx:xx</a:t>
            </a:r>
            <a:endParaRPr lang="en-US" dirty="0"/>
          </a:p>
        </p:txBody>
      </p:sp>
      <p:sp>
        <p:nvSpPr>
          <p:cNvPr id="14" name="Rectangle 13"/>
          <p:cNvSpPr/>
          <p:nvPr/>
        </p:nvSpPr>
        <p:spPr>
          <a:xfrm>
            <a:off x="2316923" y="4601329"/>
            <a:ext cx="893193" cy="369332"/>
          </a:xfrm>
          <a:prstGeom prst="rect">
            <a:avLst/>
          </a:prstGeom>
        </p:spPr>
        <p:txBody>
          <a:bodyPr wrap="none">
            <a:spAutoFit/>
          </a:bodyPr>
          <a:lstStyle/>
          <a:p>
            <a:r>
              <a:rPr lang="en-US" dirty="0" err="1"/>
              <a:t>dl_type</a:t>
            </a:r>
            <a:endParaRPr lang="en-US" dirty="0"/>
          </a:p>
        </p:txBody>
      </p:sp>
      <p:sp>
        <p:nvSpPr>
          <p:cNvPr id="15" name="Rectangle 14"/>
          <p:cNvSpPr/>
          <p:nvPr/>
        </p:nvSpPr>
        <p:spPr>
          <a:xfrm>
            <a:off x="2328944" y="4333792"/>
            <a:ext cx="869149" cy="369332"/>
          </a:xfrm>
          <a:prstGeom prst="rect">
            <a:avLst/>
          </a:prstGeom>
        </p:spPr>
        <p:txBody>
          <a:bodyPr wrap="none">
            <a:spAutoFit/>
          </a:bodyPr>
          <a:lstStyle/>
          <a:p>
            <a:r>
              <a:rPr lang="en-US" dirty="0"/>
              <a:t>0x0800</a:t>
            </a:r>
          </a:p>
        </p:txBody>
      </p:sp>
      <p:sp>
        <p:nvSpPr>
          <p:cNvPr id="16" name="Rectangle 15"/>
          <p:cNvSpPr/>
          <p:nvPr/>
        </p:nvSpPr>
        <p:spPr>
          <a:xfrm>
            <a:off x="1092417" y="4333792"/>
            <a:ext cx="869149" cy="369332"/>
          </a:xfrm>
          <a:prstGeom prst="rect">
            <a:avLst/>
          </a:prstGeom>
        </p:spPr>
        <p:txBody>
          <a:bodyPr wrap="none">
            <a:spAutoFit/>
          </a:bodyPr>
          <a:lstStyle/>
          <a:p>
            <a:r>
              <a:rPr lang="en-US" dirty="0"/>
              <a:t>0x0806</a:t>
            </a:r>
          </a:p>
        </p:txBody>
      </p:sp>
      <p:sp>
        <p:nvSpPr>
          <p:cNvPr id="17" name="Rectangle 16"/>
          <p:cNvSpPr/>
          <p:nvPr/>
        </p:nvSpPr>
        <p:spPr>
          <a:xfrm>
            <a:off x="9698653" y="3930643"/>
            <a:ext cx="2440734" cy="646331"/>
          </a:xfrm>
          <a:prstGeom prst="rect">
            <a:avLst/>
          </a:prstGeom>
        </p:spPr>
        <p:txBody>
          <a:bodyPr wrap="square">
            <a:spAutoFit/>
          </a:bodyPr>
          <a:lstStyle/>
          <a:p>
            <a:r>
              <a:rPr lang="en-US" dirty="0" err="1"/>
              <a:t>nw_src</a:t>
            </a:r>
            <a:r>
              <a:rPr lang="en-US" dirty="0"/>
              <a:t>=</a:t>
            </a:r>
            <a:r>
              <a:rPr lang="en-US" dirty="0" err="1"/>
              <a:t>ip</a:t>
            </a:r>
            <a:r>
              <a:rPr lang="en-US" dirty="0"/>
              <a:t>[/</a:t>
            </a:r>
            <a:r>
              <a:rPr lang="en-US" dirty="0" err="1"/>
              <a:t>netmask</a:t>
            </a:r>
            <a:r>
              <a:rPr lang="en-US" dirty="0"/>
              <a:t>]</a:t>
            </a:r>
          </a:p>
          <a:p>
            <a:r>
              <a:rPr lang="en-US" dirty="0" err="1" smtClean="0"/>
              <a:t>nw_dst</a:t>
            </a:r>
            <a:r>
              <a:rPr lang="en-US" dirty="0" smtClean="0"/>
              <a:t>=</a:t>
            </a:r>
            <a:r>
              <a:rPr lang="en-US" dirty="0" err="1" smtClean="0"/>
              <a:t>ip</a:t>
            </a:r>
            <a:r>
              <a:rPr lang="en-US" dirty="0"/>
              <a:t>[/</a:t>
            </a:r>
            <a:r>
              <a:rPr lang="en-US" dirty="0" err="1"/>
              <a:t>netmask</a:t>
            </a:r>
            <a:r>
              <a:rPr lang="en-US" dirty="0"/>
              <a:t>]</a:t>
            </a:r>
          </a:p>
        </p:txBody>
      </p:sp>
      <p:sp>
        <p:nvSpPr>
          <p:cNvPr id="18" name="Rectangle 17"/>
          <p:cNvSpPr/>
          <p:nvPr/>
        </p:nvSpPr>
        <p:spPr>
          <a:xfrm>
            <a:off x="2212501" y="3340416"/>
            <a:ext cx="1102033" cy="369332"/>
          </a:xfrm>
          <a:prstGeom prst="rect">
            <a:avLst/>
          </a:prstGeom>
        </p:spPr>
        <p:txBody>
          <a:bodyPr wrap="none">
            <a:spAutoFit/>
          </a:bodyPr>
          <a:lstStyle/>
          <a:p>
            <a:r>
              <a:rPr lang="en-US" dirty="0" err="1"/>
              <a:t>nw_proto</a:t>
            </a:r>
            <a:endParaRPr lang="en-US" dirty="0"/>
          </a:p>
        </p:txBody>
      </p:sp>
      <p:sp>
        <p:nvSpPr>
          <p:cNvPr id="19" name="Rectangle 18"/>
          <p:cNvSpPr/>
          <p:nvPr/>
        </p:nvSpPr>
        <p:spPr>
          <a:xfrm>
            <a:off x="672470" y="3128571"/>
            <a:ext cx="301686" cy="369332"/>
          </a:xfrm>
          <a:prstGeom prst="rect">
            <a:avLst/>
          </a:prstGeom>
        </p:spPr>
        <p:txBody>
          <a:bodyPr wrap="none">
            <a:spAutoFit/>
          </a:bodyPr>
          <a:lstStyle/>
          <a:p>
            <a:r>
              <a:rPr lang="en-US" dirty="0"/>
              <a:t>1</a:t>
            </a:r>
          </a:p>
        </p:txBody>
      </p:sp>
      <p:sp>
        <p:nvSpPr>
          <p:cNvPr id="20" name="Rectangle 19"/>
          <p:cNvSpPr/>
          <p:nvPr/>
        </p:nvSpPr>
        <p:spPr>
          <a:xfrm>
            <a:off x="2795718" y="3119775"/>
            <a:ext cx="301686" cy="369332"/>
          </a:xfrm>
          <a:prstGeom prst="rect">
            <a:avLst/>
          </a:prstGeom>
        </p:spPr>
        <p:txBody>
          <a:bodyPr wrap="none">
            <a:spAutoFit/>
          </a:bodyPr>
          <a:lstStyle/>
          <a:p>
            <a:r>
              <a:rPr lang="en-US" dirty="0"/>
              <a:t>6</a:t>
            </a:r>
          </a:p>
        </p:txBody>
      </p:sp>
      <p:sp>
        <p:nvSpPr>
          <p:cNvPr id="21" name="Rectangle 20"/>
          <p:cNvSpPr/>
          <p:nvPr/>
        </p:nvSpPr>
        <p:spPr>
          <a:xfrm>
            <a:off x="9216036" y="2639556"/>
            <a:ext cx="1440396" cy="646331"/>
          </a:xfrm>
          <a:prstGeom prst="rect">
            <a:avLst/>
          </a:prstGeom>
        </p:spPr>
        <p:txBody>
          <a:bodyPr wrap="square">
            <a:spAutoFit/>
          </a:bodyPr>
          <a:lstStyle/>
          <a:p>
            <a:r>
              <a:rPr lang="en-US" dirty="0" err="1" smtClean="0"/>
              <a:t>tp_src</a:t>
            </a:r>
            <a:r>
              <a:rPr lang="en-US" dirty="0" smtClean="0"/>
              <a:t>=port</a:t>
            </a:r>
            <a:endParaRPr lang="en-US" dirty="0"/>
          </a:p>
          <a:p>
            <a:r>
              <a:rPr lang="en-US" dirty="0" err="1" smtClean="0"/>
              <a:t>tp_dst</a:t>
            </a:r>
            <a:r>
              <a:rPr lang="en-US" dirty="0" smtClean="0"/>
              <a:t>=port</a:t>
            </a:r>
            <a:endParaRPr lang="en-US" dirty="0"/>
          </a:p>
        </p:txBody>
      </p:sp>
      <p:sp>
        <p:nvSpPr>
          <p:cNvPr id="22" name="Rectangle 21"/>
          <p:cNvSpPr/>
          <p:nvPr/>
        </p:nvSpPr>
        <p:spPr>
          <a:xfrm>
            <a:off x="7047110" y="2633757"/>
            <a:ext cx="1937924" cy="646331"/>
          </a:xfrm>
          <a:prstGeom prst="rect">
            <a:avLst/>
          </a:prstGeom>
        </p:spPr>
        <p:txBody>
          <a:bodyPr wrap="square">
            <a:spAutoFit/>
          </a:bodyPr>
          <a:lstStyle/>
          <a:p>
            <a:r>
              <a:rPr lang="en-US" dirty="0" err="1"/>
              <a:t>icmp_type</a:t>
            </a:r>
            <a:r>
              <a:rPr lang="en-US" dirty="0"/>
              <a:t>=type</a:t>
            </a:r>
          </a:p>
          <a:p>
            <a:r>
              <a:rPr lang="en-US" dirty="0" err="1" smtClean="0"/>
              <a:t>icmp_code</a:t>
            </a:r>
            <a:r>
              <a:rPr lang="en-US" dirty="0" smtClean="0"/>
              <a:t>=code</a:t>
            </a:r>
            <a:endParaRPr lang="en-US" dirty="0"/>
          </a:p>
        </p:txBody>
      </p:sp>
      <p:sp>
        <p:nvSpPr>
          <p:cNvPr id="23" name="Rectangle 22"/>
          <p:cNvSpPr/>
          <p:nvPr/>
        </p:nvSpPr>
        <p:spPr>
          <a:xfrm>
            <a:off x="7047110" y="3939681"/>
            <a:ext cx="2597150" cy="646331"/>
          </a:xfrm>
          <a:prstGeom prst="rect">
            <a:avLst/>
          </a:prstGeom>
        </p:spPr>
        <p:txBody>
          <a:bodyPr wrap="square">
            <a:spAutoFit/>
          </a:bodyPr>
          <a:lstStyle/>
          <a:p>
            <a:r>
              <a:rPr lang="en-US" dirty="0" err="1"/>
              <a:t>arp_sha</a:t>
            </a:r>
            <a:r>
              <a:rPr lang="en-US" dirty="0"/>
              <a:t>=</a:t>
            </a:r>
            <a:r>
              <a:rPr lang="en-US" dirty="0" err="1"/>
              <a:t>xx:xx:xx:xx:xx:xx</a:t>
            </a:r>
            <a:endParaRPr lang="en-US" dirty="0"/>
          </a:p>
          <a:p>
            <a:r>
              <a:rPr lang="en-US" dirty="0" err="1" smtClean="0"/>
              <a:t>arp_tha</a:t>
            </a:r>
            <a:r>
              <a:rPr lang="en-US" dirty="0" smtClean="0"/>
              <a:t>=</a:t>
            </a:r>
            <a:r>
              <a:rPr lang="en-US" dirty="0" err="1" smtClean="0"/>
              <a:t>xx:xx:xx:xx:xx:xx</a:t>
            </a:r>
            <a:endParaRPr lang="en-US" dirty="0"/>
          </a:p>
        </p:txBody>
      </p:sp>
    </p:spTree>
    <p:extLst>
      <p:ext uri="{BB962C8B-B14F-4D97-AF65-F5344CB8AC3E}">
        <p14:creationId xmlns:p14="http://schemas.microsoft.com/office/powerpoint/2010/main" val="10564371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Flow Table</a:t>
            </a:r>
          </a:p>
        </p:txBody>
      </p:sp>
      <p:sp>
        <p:nvSpPr>
          <p:cNvPr id="3" name="Content Placeholder 2"/>
          <p:cNvSpPr>
            <a:spLocks noGrp="1"/>
          </p:cNvSpPr>
          <p:nvPr>
            <p:ph idx="1"/>
          </p:nvPr>
        </p:nvSpPr>
        <p:spPr/>
        <p:txBody>
          <a:bodyPr>
            <a:normAutofit lnSpcReduction="10000"/>
          </a:bodyPr>
          <a:lstStyle/>
          <a:p>
            <a:r>
              <a:rPr lang="en-US" dirty="0" smtClean="0"/>
              <a:t>Actions:</a:t>
            </a:r>
          </a:p>
          <a:p>
            <a:pPr lvl="1"/>
            <a:r>
              <a:rPr lang="en-US" dirty="0" err="1" smtClean="0"/>
              <a:t>output:port</a:t>
            </a:r>
            <a:r>
              <a:rPr lang="en-US" dirty="0" smtClean="0"/>
              <a:t> </a:t>
            </a:r>
            <a:r>
              <a:rPr lang="zh-CN" altLang="en-US" dirty="0" smtClean="0"/>
              <a:t>和 </a:t>
            </a:r>
            <a:r>
              <a:rPr lang="en-US" altLang="zh-CN" dirty="0"/>
              <a:t>output:NXM_NX_REG0[16..31]</a:t>
            </a:r>
            <a:endParaRPr lang="en-US" dirty="0" smtClean="0"/>
          </a:p>
          <a:p>
            <a:pPr lvl="1"/>
            <a:r>
              <a:rPr lang="en-US" dirty="0" err="1" smtClean="0"/>
              <a:t>enqueue:port:queue</a:t>
            </a:r>
            <a:endParaRPr lang="en-US" dirty="0" smtClean="0"/>
          </a:p>
          <a:p>
            <a:pPr lvl="1"/>
            <a:r>
              <a:rPr lang="en-US" dirty="0" err="1" smtClean="0"/>
              <a:t>mod_vlan_vid:vlan_vid</a:t>
            </a:r>
            <a:endParaRPr lang="en-US" dirty="0" smtClean="0"/>
          </a:p>
          <a:p>
            <a:pPr lvl="1"/>
            <a:r>
              <a:rPr lang="en-US" dirty="0" err="1" smtClean="0"/>
              <a:t>strip_vlan</a:t>
            </a:r>
            <a:endParaRPr lang="en-US" dirty="0" smtClean="0"/>
          </a:p>
          <a:p>
            <a:pPr lvl="1"/>
            <a:r>
              <a:rPr lang="en-US" dirty="0" err="1" smtClean="0"/>
              <a:t>mod_dl_src:mac</a:t>
            </a:r>
            <a:r>
              <a:rPr lang="en-US" dirty="0" smtClean="0"/>
              <a:t> </a:t>
            </a:r>
            <a:r>
              <a:rPr lang="zh-CN" altLang="en-US" dirty="0" smtClean="0"/>
              <a:t>和 </a:t>
            </a:r>
            <a:r>
              <a:rPr lang="en-US" altLang="zh-CN" dirty="0" err="1" smtClean="0"/>
              <a:t>mod_dl_dst:mac</a:t>
            </a:r>
            <a:endParaRPr lang="en-US" altLang="zh-CN" dirty="0" smtClean="0"/>
          </a:p>
          <a:p>
            <a:pPr lvl="1"/>
            <a:r>
              <a:rPr lang="en-US" dirty="0" err="1" smtClean="0"/>
              <a:t>mod_nw_src:ip</a:t>
            </a:r>
            <a:r>
              <a:rPr lang="en-US" dirty="0" smtClean="0"/>
              <a:t> </a:t>
            </a:r>
            <a:r>
              <a:rPr lang="zh-CN" altLang="en-US" dirty="0" smtClean="0"/>
              <a:t>和 </a:t>
            </a:r>
            <a:r>
              <a:rPr lang="en-US" altLang="zh-CN" dirty="0" err="1" smtClean="0"/>
              <a:t>mod_nw_dst:ip</a:t>
            </a:r>
            <a:endParaRPr lang="en-US" altLang="zh-CN" dirty="0" smtClean="0"/>
          </a:p>
          <a:p>
            <a:pPr lvl="1"/>
            <a:r>
              <a:rPr lang="en-US" dirty="0" err="1" smtClean="0"/>
              <a:t>mod_tp_src:port</a:t>
            </a:r>
            <a:r>
              <a:rPr lang="en-US" dirty="0" smtClean="0"/>
              <a:t> </a:t>
            </a:r>
            <a:r>
              <a:rPr lang="zh-CN" altLang="en-US" dirty="0" smtClean="0"/>
              <a:t>和 </a:t>
            </a:r>
            <a:r>
              <a:rPr lang="en-US" altLang="zh-CN" dirty="0" err="1" smtClean="0"/>
              <a:t>mod_tp_dst:port</a:t>
            </a:r>
            <a:endParaRPr lang="en-US" altLang="zh-CN" dirty="0" smtClean="0"/>
          </a:p>
          <a:p>
            <a:pPr lvl="1"/>
            <a:r>
              <a:rPr lang="en-US" dirty="0" err="1" smtClean="0"/>
              <a:t>set_tunnel:id</a:t>
            </a:r>
            <a:endParaRPr lang="en-US" dirty="0" smtClean="0"/>
          </a:p>
          <a:p>
            <a:pPr lvl="1"/>
            <a:r>
              <a:rPr lang="en-US" dirty="0"/>
              <a:t>resubmit([port],[table</a:t>
            </a:r>
            <a:r>
              <a:rPr lang="en-US" dirty="0" smtClean="0"/>
              <a:t>])</a:t>
            </a:r>
          </a:p>
          <a:p>
            <a:pPr lvl="1"/>
            <a:r>
              <a:rPr lang="en-US" dirty="0" err="1"/>
              <a:t>move:src</a:t>
            </a:r>
            <a:r>
              <a:rPr lang="en-US" dirty="0"/>
              <a:t>[</a:t>
            </a:r>
            <a:r>
              <a:rPr lang="en-US" dirty="0" err="1"/>
              <a:t>start..end</a:t>
            </a:r>
            <a:r>
              <a:rPr lang="en-US" dirty="0"/>
              <a:t>]−&gt;</a:t>
            </a:r>
            <a:r>
              <a:rPr lang="en-US" dirty="0" err="1"/>
              <a:t>dst</a:t>
            </a:r>
            <a:r>
              <a:rPr lang="en-US" dirty="0"/>
              <a:t>[</a:t>
            </a:r>
            <a:r>
              <a:rPr lang="en-US" dirty="0" err="1"/>
              <a:t>start..end</a:t>
            </a:r>
            <a:r>
              <a:rPr lang="en-US" dirty="0" smtClean="0"/>
              <a:t>]</a:t>
            </a:r>
          </a:p>
          <a:p>
            <a:pPr lvl="1"/>
            <a:r>
              <a:rPr lang="en-US" dirty="0" err="1"/>
              <a:t>load:value</a:t>
            </a:r>
            <a:r>
              <a:rPr lang="en-US" dirty="0"/>
              <a:t>−&gt;</a:t>
            </a:r>
            <a:r>
              <a:rPr lang="en-US" dirty="0" err="1"/>
              <a:t>dst</a:t>
            </a:r>
            <a:r>
              <a:rPr lang="en-US" dirty="0"/>
              <a:t>[</a:t>
            </a:r>
            <a:r>
              <a:rPr lang="en-US" dirty="0" err="1"/>
              <a:t>start..end</a:t>
            </a:r>
            <a:r>
              <a:rPr lang="en-US" dirty="0" smtClean="0"/>
              <a:t>]</a:t>
            </a:r>
          </a:p>
          <a:p>
            <a:pPr lvl="1"/>
            <a:r>
              <a:rPr lang="en-US" dirty="0"/>
              <a:t>learn(argument[,argument]...)</a:t>
            </a:r>
          </a:p>
        </p:txBody>
      </p:sp>
    </p:spTree>
    <p:extLst>
      <p:ext uri="{BB962C8B-B14F-4D97-AF65-F5344CB8AC3E}">
        <p14:creationId xmlns:p14="http://schemas.microsoft.com/office/powerpoint/2010/main" val="22893314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实验十五：模拟</a:t>
            </a:r>
            <a:r>
              <a:rPr lang="en-US" altLang="zh-CN" dirty="0" err="1" smtClean="0"/>
              <a:t>Openstack</a:t>
            </a:r>
            <a:r>
              <a:rPr lang="zh-CN" altLang="en-US" dirty="0" smtClean="0"/>
              <a:t>中</a:t>
            </a:r>
            <a:r>
              <a:rPr lang="en-US" altLang="zh-CN" dirty="0" smtClean="0"/>
              <a:t>Flow</a:t>
            </a:r>
            <a:r>
              <a:rPr lang="zh-CN" altLang="en-US" dirty="0" smtClean="0"/>
              <a:t>的操作</a:t>
            </a:r>
            <a:endParaRPr lang="en-US" dirty="0"/>
          </a:p>
        </p:txBody>
      </p:sp>
      <p:sp>
        <p:nvSpPr>
          <p:cNvPr id="7" name="Rectangle 6"/>
          <p:cNvSpPr/>
          <p:nvPr/>
        </p:nvSpPr>
        <p:spPr>
          <a:xfrm>
            <a:off x="1428749" y="4428396"/>
            <a:ext cx="120015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t>
            </a:r>
            <a:r>
              <a:rPr lang="en-US" dirty="0" err="1" smtClean="0"/>
              <a:t>r-tun</a:t>
            </a:r>
            <a:endParaRPr lang="en-US" dirty="0"/>
          </a:p>
        </p:txBody>
      </p:sp>
      <p:sp>
        <p:nvSpPr>
          <p:cNvPr id="9" name="Rectangle 8"/>
          <p:cNvSpPr/>
          <p:nvPr/>
        </p:nvSpPr>
        <p:spPr>
          <a:xfrm>
            <a:off x="1833562" y="4100291"/>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Rectangle 9"/>
          <p:cNvSpPr/>
          <p:nvPr/>
        </p:nvSpPr>
        <p:spPr>
          <a:xfrm>
            <a:off x="1560987" y="4746382"/>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 name="Rectangle 3"/>
          <p:cNvSpPr/>
          <p:nvPr/>
        </p:nvSpPr>
        <p:spPr>
          <a:xfrm>
            <a:off x="689292" y="997633"/>
            <a:ext cx="2707640" cy="425508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Instance01</a:t>
            </a:r>
            <a:endParaRPr lang="en-US" dirty="0">
              <a:solidFill>
                <a:schemeClr val="tx1"/>
              </a:solidFill>
            </a:endParaRPr>
          </a:p>
        </p:txBody>
      </p:sp>
      <p:cxnSp>
        <p:nvCxnSpPr>
          <p:cNvPr id="15" name="Curved Connector 14"/>
          <p:cNvCxnSpPr>
            <a:stCxn id="93" idx="2"/>
            <a:endCxn id="46" idx="2"/>
          </p:cNvCxnSpPr>
          <p:nvPr/>
        </p:nvCxnSpPr>
        <p:spPr>
          <a:xfrm rot="16200000" flipH="1">
            <a:off x="3608735" y="3779245"/>
            <a:ext cx="10552" cy="2592525"/>
          </a:xfrm>
          <a:prstGeom prst="curvedConnector3">
            <a:avLst>
              <a:gd name="adj1" fmla="val 351813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38224" y="3143887"/>
            <a:ext cx="198120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br-int</a:t>
            </a:r>
            <a:endParaRPr lang="en-US" dirty="0"/>
          </a:p>
        </p:txBody>
      </p:sp>
      <p:sp>
        <p:nvSpPr>
          <p:cNvPr id="28" name="Rectangle 27"/>
          <p:cNvSpPr/>
          <p:nvPr/>
        </p:nvSpPr>
        <p:spPr>
          <a:xfrm>
            <a:off x="1833562" y="3450686"/>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8" idx="2"/>
            <a:endCxn id="9" idx="0"/>
          </p:cNvCxnSpPr>
          <p:nvPr/>
        </p:nvCxnSpPr>
        <p:spPr>
          <a:xfrm>
            <a:off x="2028825" y="3774536"/>
            <a:ext cx="0" cy="325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33486" y="2820037"/>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1</a:t>
            </a:r>
            <a:endParaRPr lang="en-US" sz="1200" dirty="0"/>
          </a:p>
        </p:txBody>
      </p:sp>
      <p:sp>
        <p:nvSpPr>
          <p:cNvPr id="33" name="Rectangle 32"/>
          <p:cNvSpPr/>
          <p:nvPr/>
        </p:nvSpPr>
        <p:spPr>
          <a:xfrm>
            <a:off x="2382519" y="2820037"/>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2</a:t>
            </a:r>
            <a:endParaRPr lang="en-US" sz="1200" dirty="0"/>
          </a:p>
        </p:txBody>
      </p:sp>
      <p:sp>
        <p:nvSpPr>
          <p:cNvPr id="34" name="Rectangle 33"/>
          <p:cNvSpPr/>
          <p:nvPr/>
        </p:nvSpPr>
        <p:spPr>
          <a:xfrm>
            <a:off x="1236661" y="2146813"/>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379979" y="2146813"/>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stCxn id="34" idx="2"/>
            <a:endCxn id="32" idx="0"/>
          </p:cNvCxnSpPr>
          <p:nvPr/>
        </p:nvCxnSpPr>
        <p:spPr>
          <a:xfrm flipH="1">
            <a:off x="1428749" y="2470663"/>
            <a:ext cx="3175" cy="3493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2"/>
            <a:endCxn id="33" idx="0"/>
          </p:cNvCxnSpPr>
          <p:nvPr/>
        </p:nvCxnSpPr>
        <p:spPr>
          <a:xfrm>
            <a:off x="2575242" y="2470663"/>
            <a:ext cx="2540" cy="3493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57304" y="1797439"/>
            <a:ext cx="942887" cy="369332"/>
          </a:xfrm>
          <a:prstGeom prst="rect">
            <a:avLst/>
          </a:prstGeom>
          <a:noFill/>
        </p:spPr>
        <p:txBody>
          <a:bodyPr wrap="none" rtlCol="0">
            <a:spAutoFit/>
          </a:bodyPr>
          <a:lstStyle/>
          <a:p>
            <a:r>
              <a:rPr lang="en-US" dirty="0" smtClean="0"/>
              <a:t>10.0.0.1</a:t>
            </a:r>
            <a:endParaRPr lang="en-US" dirty="0"/>
          </a:p>
        </p:txBody>
      </p:sp>
      <p:sp>
        <p:nvSpPr>
          <p:cNvPr id="43" name="TextBox 42"/>
          <p:cNvSpPr txBox="1"/>
          <p:nvPr/>
        </p:nvSpPr>
        <p:spPr>
          <a:xfrm>
            <a:off x="2157455" y="1797439"/>
            <a:ext cx="942887" cy="369332"/>
          </a:xfrm>
          <a:prstGeom prst="rect">
            <a:avLst/>
          </a:prstGeom>
          <a:noFill/>
        </p:spPr>
        <p:txBody>
          <a:bodyPr wrap="none" rtlCol="0">
            <a:spAutoFit/>
          </a:bodyPr>
          <a:lstStyle/>
          <a:p>
            <a:r>
              <a:rPr lang="en-US" dirty="0" smtClean="0"/>
              <a:t>10.0.1.1</a:t>
            </a:r>
            <a:endParaRPr lang="en-US" dirty="0"/>
          </a:p>
        </p:txBody>
      </p:sp>
      <p:sp>
        <p:nvSpPr>
          <p:cNvPr id="44" name="Rectangle 43"/>
          <p:cNvSpPr/>
          <p:nvPr/>
        </p:nvSpPr>
        <p:spPr>
          <a:xfrm>
            <a:off x="4554219" y="4427129"/>
            <a:ext cx="120015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t>
            </a:r>
            <a:r>
              <a:rPr lang="en-US" dirty="0" err="1" smtClean="0"/>
              <a:t>r-tun</a:t>
            </a:r>
            <a:endParaRPr lang="en-US" dirty="0"/>
          </a:p>
        </p:txBody>
      </p:sp>
      <p:sp>
        <p:nvSpPr>
          <p:cNvPr id="45" name="Rectangle 44"/>
          <p:cNvSpPr/>
          <p:nvPr/>
        </p:nvSpPr>
        <p:spPr>
          <a:xfrm>
            <a:off x="4959032" y="4099024"/>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6" name="Rectangle 45"/>
          <p:cNvSpPr/>
          <p:nvPr/>
        </p:nvSpPr>
        <p:spPr>
          <a:xfrm>
            <a:off x="4715011" y="4756934"/>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7" name="Rectangle 46"/>
          <p:cNvSpPr/>
          <p:nvPr/>
        </p:nvSpPr>
        <p:spPr>
          <a:xfrm>
            <a:off x="3814762" y="996366"/>
            <a:ext cx="2707640" cy="425508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Instance02</a:t>
            </a:r>
            <a:endParaRPr lang="en-US" dirty="0">
              <a:solidFill>
                <a:schemeClr val="tx1"/>
              </a:solidFill>
            </a:endParaRPr>
          </a:p>
        </p:txBody>
      </p:sp>
      <p:sp>
        <p:nvSpPr>
          <p:cNvPr id="48" name="Rectangle 47"/>
          <p:cNvSpPr/>
          <p:nvPr/>
        </p:nvSpPr>
        <p:spPr>
          <a:xfrm>
            <a:off x="4163694" y="3142620"/>
            <a:ext cx="198120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br-int</a:t>
            </a:r>
            <a:endParaRPr lang="en-US" dirty="0"/>
          </a:p>
        </p:txBody>
      </p:sp>
      <p:sp>
        <p:nvSpPr>
          <p:cNvPr id="49" name="Rectangle 48"/>
          <p:cNvSpPr/>
          <p:nvPr/>
        </p:nvSpPr>
        <p:spPr>
          <a:xfrm>
            <a:off x="4959032" y="3449419"/>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a:stCxn id="49" idx="2"/>
            <a:endCxn id="45" idx="0"/>
          </p:cNvCxnSpPr>
          <p:nvPr/>
        </p:nvCxnSpPr>
        <p:spPr>
          <a:xfrm>
            <a:off x="5154295" y="3773269"/>
            <a:ext cx="0" cy="325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358956" y="2818770"/>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1</a:t>
            </a:r>
            <a:endParaRPr lang="en-US" sz="1200" dirty="0"/>
          </a:p>
        </p:txBody>
      </p:sp>
      <p:sp>
        <p:nvSpPr>
          <p:cNvPr id="52" name="Rectangle 51"/>
          <p:cNvSpPr/>
          <p:nvPr/>
        </p:nvSpPr>
        <p:spPr>
          <a:xfrm>
            <a:off x="5507989" y="2818770"/>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2</a:t>
            </a:r>
            <a:endParaRPr lang="en-US" sz="1200" dirty="0"/>
          </a:p>
        </p:txBody>
      </p:sp>
      <p:sp>
        <p:nvSpPr>
          <p:cNvPr id="53" name="Rectangle 52"/>
          <p:cNvSpPr/>
          <p:nvPr/>
        </p:nvSpPr>
        <p:spPr>
          <a:xfrm>
            <a:off x="4362131" y="2145546"/>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5505449" y="2145546"/>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p:cNvCxnSpPr>
            <a:stCxn id="53" idx="2"/>
            <a:endCxn id="51" idx="0"/>
          </p:cNvCxnSpPr>
          <p:nvPr/>
        </p:nvCxnSpPr>
        <p:spPr>
          <a:xfrm flipH="1">
            <a:off x="4554219" y="2469396"/>
            <a:ext cx="3175" cy="3493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4" idx="2"/>
            <a:endCxn id="52" idx="0"/>
          </p:cNvCxnSpPr>
          <p:nvPr/>
        </p:nvCxnSpPr>
        <p:spPr>
          <a:xfrm>
            <a:off x="5700712" y="2469396"/>
            <a:ext cx="2540" cy="3493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82774" y="1796172"/>
            <a:ext cx="942887" cy="369332"/>
          </a:xfrm>
          <a:prstGeom prst="rect">
            <a:avLst/>
          </a:prstGeom>
          <a:noFill/>
        </p:spPr>
        <p:txBody>
          <a:bodyPr wrap="none" rtlCol="0">
            <a:spAutoFit/>
          </a:bodyPr>
          <a:lstStyle/>
          <a:p>
            <a:r>
              <a:rPr lang="en-US" dirty="0" smtClean="0"/>
              <a:t>10.0.0.2</a:t>
            </a:r>
            <a:endParaRPr lang="en-US" dirty="0"/>
          </a:p>
        </p:txBody>
      </p:sp>
      <p:sp>
        <p:nvSpPr>
          <p:cNvPr id="58" name="TextBox 57"/>
          <p:cNvSpPr txBox="1"/>
          <p:nvPr/>
        </p:nvSpPr>
        <p:spPr>
          <a:xfrm>
            <a:off x="5282925" y="1796172"/>
            <a:ext cx="942887" cy="369332"/>
          </a:xfrm>
          <a:prstGeom prst="rect">
            <a:avLst/>
          </a:prstGeom>
          <a:noFill/>
        </p:spPr>
        <p:txBody>
          <a:bodyPr wrap="none" rtlCol="0">
            <a:spAutoFit/>
          </a:bodyPr>
          <a:lstStyle/>
          <a:p>
            <a:r>
              <a:rPr lang="en-US" dirty="0" smtClean="0"/>
              <a:t>10.0.1.2</a:t>
            </a:r>
            <a:endParaRPr lang="en-US" dirty="0"/>
          </a:p>
        </p:txBody>
      </p:sp>
      <p:sp>
        <p:nvSpPr>
          <p:cNvPr id="62" name="TextBox 61"/>
          <p:cNvSpPr txBox="1"/>
          <p:nvPr/>
        </p:nvSpPr>
        <p:spPr>
          <a:xfrm>
            <a:off x="4817503" y="5332186"/>
            <a:ext cx="567784" cy="369332"/>
          </a:xfrm>
          <a:prstGeom prst="rect">
            <a:avLst/>
          </a:prstGeom>
          <a:noFill/>
        </p:spPr>
        <p:txBody>
          <a:bodyPr wrap="none" rtlCol="0">
            <a:spAutoFit/>
          </a:bodyPr>
          <a:lstStyle/>
          <a:p>
            <a:r>
              <a:rPr lang="en-US" dirty="0" smtClean="0"/>
              <a:t>GRE</a:t>
            </a:r>
            <a:endParaRPr lang="en-US" dirty="0"/>
          </a:p>
        </p:txBody>
      </p:sp>
      <p:sp>
        <p:nvSpPr>
          <p:cNvPr id="77" name="Rectangle 76"/>
          <p:cNvSpPr/>
          <p:nvPr/>
        </p:nvSpPr>
        <p:spPr>
          <a:xfrm>
            <a:off x="7484383" y="4428396"/>
            <a:ext cx="120015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t>
            </a:r>
            <a:r>
              <a:rPr lang="en-US" dirty="0" err="1" smtClean="0"/>
              <a:t>r-tun</a:t>
            </a:r>
            <a:endParaRPr lang="en-US" dirty="0"/>
          </a:p>
        </p:txBody>
      </p:sp>
      <p:sp>
        <p:nvSpPr>
          <p:cNvPr id="78" name="Rectangle 77"/>
          <p:cNvSpPr/>
          <p:nvPr/>
        </p:nvSpPr>
        <p:spPr>
          <a:xfrm>
            <a:off x="7889196" y="4100291"/>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9" name="Rectangle 78"/>
          <p:cNvSpPr/>
          <p:nvPr/>
        </p:nvSpPr>
        <p:spPr>
          <a:xfrm>
            <a:off x="7693976" y="4756786"/>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0" name="Rectangle 79"/>
          <p:cNvSpPr/>
          <p:nvPr/>
        </p:nvSpPr>
        <p:spPr>
          <a:xfrm>
            <a:off x="6744926" y="997633"/>
            <a:ext cx="2707640" cy="425508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Instance03</a:t>
            </a:r>
            <a:endParaRPr lang="en-US" dirty="0">
              <a:solidFill>
                <a:schemeClr val="tx1"/>
              </a:solidFill>
            </a:endParaRPr>
          </a:p>
        </p:txBody>
      </p:sp>
      <p:sp>
        <p:nvSpPr>
          <p:cNvPr id="81" name="Rectangle 80"/>
          <p:cNvSpPr/>
          <p:nvPr/>
        </p:nvSpPr>
        <p:spPr>
          <a:xfrm>
            <a:off x="7093858" y="3143887"/>
            <a:ext cx="1981200" cy="323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br-int</a:t>
            </a:r>
            <a:endParaRPr lang="en-US" dirty="0"/>
          </a:p>
        </p:txBody>
      </p:sp>
      <p:sp>
        <p:nvSpPr>
          <p:cNvPr id="82" name="Rectangle 81"/>
          <p:cNvSpPr/>
          <p:nvPr/>
        </p:nvSpPr>
        <p:spPr>
          <a:xfrm>
            <a:off x="7889196" y="3450686"/>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p:cNvCxnSpPr>
            <a:stCxn id="82" idx="2"/>
            <a:endCxn id="78" idx="0"/>
          </p:cNvCxnSpPr>
          <p:nvPr/>
        </p:nvCxnSpPr>
        <p:spPr>
          <a:xfrm>
            <a:off x="8084459" y="3774536"/>
            <a:ext cx="0" cy="325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289120" y="2820037"/>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1</a:t>
            </a:r>
            <a:endParaRPr lang="en-US" sz="1200" dirty="0"/>
          </a:p>
        </p:txBody>
      </p:sp>
      <p:sp>
        <p:nvSpPr>
          <p:cNvPr id="85" name="Rectangle 84"/>
          <p:cNvSpPr/>
          <p:nvPr/>
        </p:nvSpPr>
        <p:spPr>
          <a:xfrm>
            <a:off x="8438153" y="2820037"/>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Tag 2</a:t>
            </a:r>
            <a:endParaRPr lang="en-US" sz="1200" dirty="0"/>
          </a:p>
        </p:txBody>
      </p:sp>
      <p:sp>
        <p:nvSpPr>
          <p:cNvPr id="86" name="Rectangle 85"/>
          <p:cNvSpPr/>
          <p:nvPr/>
        </p:nvSpPr>
        <p:spPr>
          <a:xfrm>
            <a:off x="7292295" y="2146813"/>
            <a:ext cx="390525" cy="323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8435613" y="2146813"/>
            <a:ext cx="390525"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Connector 87"/>
          <p:cNvCxnSpPr>
            <a:stCxn id="86" idx="2"/>
            <a:endCxn id="84" idx="0"/>
          </p:cNvCxnSpPr>
          <p:nvPr/>
        </p:nvCxnSpPr>
        <p:spPr>
          <a:xfrm flipH="1">
            <a:off x="7484383" y="2470663"/>
            <a:ext cx="3175" cy="3493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7" idx="2"/>
            <a:endCxn id="85" idx="0"/>
          </p:cNvCxnSpPr>
          <p:nvPr/>
        </p:nvCxnSpPr>
        <p:spPr>
          <a:xfrm>
            <a:off x="8630876" y="2470663"/>
            <a:ext cx="2540" cy="3493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12938" y="1797439"/>
            <a:ext cx="942887" cy="369332"/>
          </a:xfrm>
          <a:prstGeom prst="rect">
            <a:avLst/>
          </a:prstGeom>
          <a:noFill/>
        </p:spPr>
        <p:txBody>
          <a:bodyPr wrap="none" rtlCol="0">
            <a:spAutoFit/>
          </a:bodyPr>
          <a:lstStyle/>
          <a:p>
            <a:r>
              <a:rPr lang="en-US" dirty="0" smtClean="0"/>
              <a:t>10.0.0.3</a:t>
            </a:r>
            <a:endParaRPr lang="en-US" dirty="0"/>
          </a:p>
        </p:txBody>
      </p:sp>
      <p:sp>
        <p:nvSpPr>
          <p:cNvPr id="91" name="TextBox 90"/>
          <p:cNvSpPr txBox="1"/>
          <p:nvPr/>
        </p:nvSpPr>
        <p:spPr>
          <a:xfrm>
            <a:off x="8213089" y="1797439"/>
            <a:ext cx="942887" cy="369332"/>
          </a:xfrm>
          <a:prstGeom prst="rect">
            <a:avLst/>
          </a:prstGeom>
          <a:noFill/>
        </p:spPr>
        <p:txBody>
          <a:bodyPr wrap="none" rtlCol="0">
            <a:spAutoFit/>
          </a:bodyPr>
          <a:lstStyle/>
          <a:p>
            <a:r>
              <a:rPr lang="en-US" dirty="0" smtClean="0"/>
              <a:t>10.0.1.3</a:t>
            </a:r>
            <a:endParaRPr lang="en-US" dirty="0"/>
          </a:p>
        </p:txBody>
      </p:sp>
      <p:sp>
        <p:nvSpPr>
          <p:cNvPr id="93" name="Rectangle 92"/>
          <p:cNvSpPr/>
          <p:nvPr/>
        </p:nvSpPr>
        <p:spPr>
          <a:xfrm>
            <a:off x="2122486" y="4746382"/>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4" name="Rectangle 93"/>
          <p:cNvSpPr/>
          <p:nvPr/>
        </p:nvSpPr>
        <p:spPr>
          <a:xfrm>
            <a:off x="5243431" y="4755234"/>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5" name="Rectangle 94"/>
          <p:cNvSpPr/>
          <p:nvPr/>
        </p:nvSpPr>
        <p:spPr>
          <a:xfrm>
            <a:off x="8189254" y="4755234"/>
            <a:ext cx="390525" cy="323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99" name="Curved Connector 98"/>
          <p:cNvCxnSpPr>
            <a:stCxn id="10" idx="2"/>
            <a:endCxn id="95" idx="2"/>
          </p:cNvCxnSpPr>
          <p:nvPr/>
        </p:nvCxnSpPr>
        <p:spPr>
          <a:xfrm rot="16200000" flipH="1">
            <a:off x="5065957" y="1760524"/>
            <a:ext cx="8852" cy="6628267"/>
          </a:xfrm>
          <a:prstGeom prst="curvedConnector3">
            <a:avLst>
              <a:gd name="adj1" fmla="val 727352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stCxn id="94" idx="2"/>
            <a:endCxn id="79" idx="2"/>
          </p:cNvCxnSpPr>
          <p:nvPr/>
        </p:nvCxnSpPr>
        <p:spPr>
          <a:xfrm rot="16200000" flipH="1">
            <a:off x="6663190" y="3854587"/>
            <a:ext cx="1552" cy="2450545"/>
          </a:xfrm>
          <a:prstGeom prst="curvedConnector3">
            <a:avLst>
              <a:gd name="adj1" fmla="val 2203041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080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2446" y="121395"/>
            <a:ext cx="3398520" cy="127820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0</a:t>
            </a:r>
            <a:endParaRPr lang="en-US" dirty="0">
              <a:solidFill>
                <a:schemeClr val="tx1"/>
              </a:solidFill>
            </a:endParaRPr>
          </a:p>
        </p:txBody>
      </p:sp>
      <p:sp>
        <p:nvSpPr>
          <p:cNvPr id="5" name="Diamond 4"/>
          <p:cNvSpPr/>
          <p:nvPr/>
        </p:nvSpPr>
        <p:spPr>
          <a:xfrm>
            <a:off x="6142610" y="198584"/>
            <a:ext cx="650240" cy="293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96448" y="765013"/>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T1</a:t>
            </a:r>
            <a:endParaRPr lang="en-US" dirty="0"/>
          </a:p>
        </p:txBody>
      </p:sp>
      <p:sp>
        <p:nvSpPr>
          <p:cNvPr id="7" name="Rectangle 6"/>
          <p:cNvSpPr/>
          <p:nvPr/>
        </p:nvSpPr>
        <p:spPr>
          <a:xfrm>
            <a:off x="7321488" y="765011"/>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T3</a:t>
            </a:r>
            <a:endParaRPr lang="en-US" dirty="0"/>
          </a:p>
        </p:txBody>
      </p:sp>
      <p:sp>
        <p:nvSpPr>
          <p:cNvPr id="8" name="Rectangle 7"/>
          <p:cNvSpPr/>
          <p:nvPr/>
        </p:nvSpPr>
        <p:spPr>
          <a:xfrm>
            <a:off x="6200950" y="765012"/>
            <a:ext cx="548640" cy="51129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drop</a:t>
            </a:r>
            <a:endParaRPr lang="en-US" dirty="0"/>
          </a:p>
        </p:txBody>
      </p:sp>
      <p:cxnSp>
        <p:nvCxnSpPr>
          <p:cNvPr id="9" name="Straight Arrow Connector 8"/>
          <p:cNvCxnSpPr>
            <a:stCxn id="5" idx="1"/>
            <a:endCxn id="6" idx="0"/>
          </p:cNvCxnSpPr>
          <p:nvPr/>
        </p:nvCxnSpPr>
        <p:spPr>
          <a:xfrm flipH="1">
            <a:off x="5370768" y="345567"/>
            <a:ext cx="771842" cy="419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8" idx="0"/>
          </p:cNvCxnSpPr>
          <p:nvPr/>
        </p:nvCxnSpPr>
        <p:spPr>
          <a:xfrm>
            <a:off x="6467730" y="492549"/>
            <a:ext cx="7540" cy="272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7" idx="0"/>
          </p:cNvCxnSpPr>
          <p:nvPr/>
        </p:nvCxnSpPr>
        <p:spPr>
          <a:xfrm>
            <a:off x="6792850" y="345567"/>
            <a:ext cx="802958" cy="419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34614" y="395681"/>
            <a:ext cx="1107996" cy="369332"/>
          </a:xfrm>
          <a:prstGeom prst="rect">
            <a:avLst/>
          </a:prstGeom>
        </p:spPr>
        <p:txBody>
          <a:bodyPr wrap="none">
            <a:spAutoFit/>
          </a:bodyPr>
          <a:lstStyle/>
          <a:p>
            <a:r>
              <a:rPr lang="en-US" dirty="0" err="1"/>
              <a:t>in_port</a:t>
            </a:r>
            <a:r>
              <a:rPr lang="en-US" dirty="0"/>
              <a:t>=1</a:t>
            </a:r>
          </a:p>
        </p:txBody>
      </p:sp>
      <p:sp>
        <p:nvSpPr>
          <p:cNvPr id="13" name="Rectangle 12"/>
          <p:cNvSpPr/>
          <p:nvPr/>
        </p:nvSpPr>
        <p:spPr>
          <a:xfrm>
            <a:off x="6762132" y="414993"/>
            <a:ext cx="1314784" cy="369332"/>
          </a:xfrm>
          <a:prstGeom prst="rect">
            <a:avLst/>
          </a:prstGeom>
        </p:spPr>
        <p:txBody>
          <a:bodyPr wrap="none">
            <a:spAutoFit/>
          </a:bodyPr>
          <a:lstStyle/>
          <a:p>
            <a:r>
              <a:rPr lang="en-US" dirty="0" err="1" smtClean="0"/>
              <a:t>in_port</a:t>
            </a:r>
            <a:r>
              <a:rPr lang="en-US" dirty="0" smtClean="0"/>
              <a:t>=2/3</a:t>
            </a:r>
            <a:endParaRPr lang="en-US" dirty="0"/>
          </a:p>
        </p:txBody>
      </p:sp>
      <p:sp>
        <p:nvSpPr>
          <p:cNvPr id="20" name="Rectangle 19"/>
          <p:cNvSpPr/>
          <p:nvPr/>
        </p:nvSpPr>
        <p:spPr>
          <a:xfrm>
            <a:off x="1620520" y="1723761"/>
            <a:ext cx="3398520" cy="127820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1</a:t>
            </a:r>
            <a:endParaRPr lang="en-US" dirty="0">
              <a:solidFill>
                <a:schemeClr val="tx1"/>
              </a:solidFill>
            </a:endParaRPr>
          </a:p>
        </p:txBody>
      </p:sp>
      <p:sp>
        <p:nvSpPr>
          <p:cNvPr id="22" name="Diamond 21"/>
          <p:cNvSpPr/>
          <p:nvPr/>
        </p:nvSpPr>
        <p:spPr>
          <a:xfrm>
            <a:off x="2933144" y="1790360"/>
            <a:ext cx="650240" cy="293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86982" y="2356789"/>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T20</a:t>
            </a:r>
            <a:endParaRPr lang="en-US" dirty="0"/>
          </a:p>
        </p:txBody>
      </p:sp>
      <p:sp>
        <p:nvSpPr>
          <p:cNvPr id="24" name="Rectangle 23"/>
          <p:cNvSpPr/>
          <p:nvPr/>
        </p:nvSpPr>
        <p:spPr>
          <a:xfrm>
            <a:off x="4112022" y="2356787"/>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T21</a:t>
            </a:r>
            <a:endParaRPr lang="en-US" dirty="0"/>
          </a:p>
        </p:txBody>
      </p:sp>
      <p:sp>
        <p:nvSpPr>
          <p:cNvPr id="25" name="Rectangle 24"/>
          <p:cNvSpPr/>
          <p:nvPr/>
        </p:nvSpPr>
        <p:spPr>
          <a:xfrm>
            <a:off x="2983944" y="3218266"/>
            <a:ext cx="548640" cy="51129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drop</a:t>
            </a:r>
            <a:endParaRPr lang="en-US" dirty="0"/>
          </a:p>
        </p:txBody>
      </p:sp>
      <p:cxnSp>
        <p:nvCxnSpPr>
          <p:cNvPr id="26" name="Straight Arrow Connector 25"/>
          <p:cNvCxnSpPr>
            <a:stCxn id="22" idx="1"/>
            <a:endCxn id="23" idx="0"/>
          </p:cNvCxnSpPr>
          <p:nvPr/>
        </p:nvCxnSpPr>
        <p:spPr>
          <a:xfrm flipH="1">
            <a:off x="2161302" y="1937343"/>
            <a:ext cx="771842" cy="419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2"/>
            <a:endCxn id="25" idx="0"/>
          </p:cNvCxnSpPr>
          <p:nvPr/>
        </p:nvCxnSpPr>
        <p:spPr>
          <a:xfrm>
            <a:off x="3258264" y="2084325"/>
            <a:ext cx="0" cy="1133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3"/>
            <a:endCxn id="24" idx="0"/>
          </p:cNvCxnSpPr>
          <p:nvPr/>
        </p:nvCxnSpPr>
        <p:spPr>
          <a:xfrm>
            <a:off x="3583384" y="1937343"/>
            <a:ext cx="802958" cy="419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44148" y="1962400"/>
            <a:ext cx="851836" cy="369332"/>
          </a:xfrm>
          <a:prstGeom prst="rect">
            <a:avLst/>
          </a:prstGeom>
        </p:spPr>
        <p:txBody>
          <a:bodyPr wrap="none">
            <a:spAutoFit/>
          </a:bodyPr>
          <a:lstStyle/>
          <a:p>
            <a:r>
              <a:rPr lang="en-US" dirty="0" smtClean="0"/>
              <a:t>unicast</a:t>
            </a:r>
            <a:endParaRPr lang="en-US" dirty="0"/>
          </a:p>
        </p:txBody>
      </p:sp>
      <p:sp>
        <p:nvSpPr>
          <p:cNvPr id="30" name="Rectangle 29"/>
          <p:cNvSpPr/>
          <p:nvPr/>
        </p:nvSpPr>
        <p:spPr>
          <a:xfrm>
            <a:off x="3540124" y="1962399"/>
            <a:ext cx="1044197" cy="369332"/>
          </a:xfrm>
          <a:prstGeom prst="rect">
            <a:avLst/>
          </a:prstGeom>
        </p:spPr>
        <p:txBody>
          <a:bodyPr wrap="none">
            <a:spAutoFit/>
          </a:bodyPr>
          <a:lstStyle/>
          <a:p>
            <a:r>
              <a:rPr lang="en-US" dirty="0" smtClean="0"/>
              <a:t>multicast</a:t>
            </a:r>
            <a:endParaRPr lang="en-US" dirty="0"/>
          </a:p>
        </p:txBody>
      </p:sp>
      <p:sp>
        <p:nvSpPr>
          <p:cNvPr id="31" name="Rectangle 30"/>
          <p:cNvSpPr/>
          <p:nvPr/>
        </p:nvSpPr>
        <p:spPr>
          <a:xfrm>
            <a:off x="1620520" y="3140549"/>
            <a:ext cx="3398520" cy="710743"/>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2</a:t>
            </a:r>
            <a:endParaRPr lang="en-US" dirty="0">
              <a:solidFill>
                <a:schemeClr val="tx1"/>
              </a:solidFill>
            </a:endParaRPr>
          </a:p>
        </p:txBody>
      </p:sp>
      <p:sp>
        <p:nvSpPr>
          <p:cNvPr id="33" name="Rectangle 32"/>
          <p:cNvSpPr/>
          <p:nvPr/>
        </p:nvSpPr>
        <p:spPr>
          <a:xfrm>
            <a:off x="8122920" y="1689154"/>
            <a:ext cx="3022600" cy="127820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3</a:t>
            </a:r>
            <a:endParaRPr lang="en-US" dirty="0">
              <a:solidFill>
                <a:schemeClr val="tx1"/>
              </a:solidFill>
            </a:endParaRPr>
          </a:p>
        </p:txBody>
      </p:sp>
      <p:sp>
        <p:nvSpPr>
          <p:cNvPr id="34" name="Diamond 33"/>
          <p:cNvSpPr/>
          <p:nvPr/>
        </p:nvSpPr>
        <p:spPr>
          <a:xfrm>
            <a:off x="8874124" y="1790358"/>
            <a:ext cx="650240" cy="293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228254" y="2337471"/>
            <a:ext cx="972385"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t>根</a:t>
            </a:r>
            <a:r>
              <a:rPr lang="zh-CN" altLang="en-US" sz="1400" dirty="0" smtClean="0"/>
              <a:t>据</a:t>
            </a:r>
            <a:r>
              <a:rPr lang="en-US" altLang="zh-CN" sz="1400" dirty="0" err="1" smtClean="0"/>
              <a:t>tunid</a:t>
            </a:r>
            <a:r>
              <a:rPr lang="zh-CN" altLang="en-US" sz="1400" dirty="0" smtClean="0"/>
              <a:t>设置</a:t>
            </a:r>
            <a:r>
              <a:rPr lang="en-US" altLang="zh-CN" sz="1400" dirty="0" err="1" smtClean="0"/>
              <a:t>vlanid</a:t>
            </a:r>
            <a:endParaRPr lang="en-US" sz="1400" dirty="0"/>
          </a:p>
        </p:txBody>
      </p:sp>
      <p:sp>
        <p:nvSpPr>
          <p:cNvPr id="36" name="Rectangle 35"/>
          <p:cNvSpPr/>
          <p:nvPr/>
        </p:nvSpPr>
        <p:spPr>
          <a:xfrm>
            <a:off x="8383151" y="2356786"/>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drop</a:t>
            </a:r>
            <a:endParaRPr lang="en-US" dirty="0"/>
          </a:p>
        </p:txBody>
      </p:sp>
      <p:cxnSp>
        <p:nvCxnSpPr>
          <p:cNvPr id="37" name="Straight Arrow Connector 36"/>
          <p:cNvCxnSpPr>
            <a:stCxn id="34" idx="1"/>
            <a:endCxn id="36" idx="0"/>
          </p:cNvCxnSpPr>
          <p:nvPr/>
        </p:nvCxnSpPr>
        <p:spPr>
          <a:xfrm flipH="1">
            <a:off x="8657471" y="1937341"/>
            <a:ext cx="216653" cy="419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a:endCxn id="35" idx="0"/>
          </p:cNvCxnSpPr>
          <p:nvPr/>
        </p:nvCxnSpPr>
        <p:spPr>
          <a:xfrm>
            <a:off x="9524364" y="1937341"/>
            <a:ext cx="190083" cy="4001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0475703" y="2337471"/>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T10</a:t>
            </a:r>
            <a:endParaRPr lang="en-US" dirty="0"/>
          </a:p>
        </p:txBody>
      </p:sp>
      <p:cxnSp>
        <p:nvCxnSpPr>
          <p:cNvPr id="48" name="Straight Arrow Connector 47"/>
          <p:cNvCxnSpPr>
            <a:stCxn id="35" idx="3"/>
            <a:endCxn id="47" idx="1"/>
          </p:cNvCxnSpPr>
          <p:nvPr/>
        </p:nvCxnSpPr>
        <p:spPr>
          <a:xfrm>
            <a:off x="10200639" y="2593121"/>
            <a:ext cx="275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118531" y="3140549"/>
            <a:ext cx="3026989" cy="113496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10</a:t>
            </a:r>
            <a:endParaRPr lang="en-US" dirty="0">
              <a:solidFill>
                <a:schemeClr val="tx1"/>
              </a:solidFill>
            </a:endParaRPr>
          </a:p>
        </p:txBody>
      </p:sp>
      <p:sp>
        <p:nvSpPr>
          <p:cNvPr id="53" name="Rectangle 52"/>
          <p:cNvSpPr/>
          <p:nvPr/>
        </p:nvSpPr>
        <p:spPr>
          <a:xfrm>
            <a:off x="8387931" y="3605185"/>
            <a:ext cx="972385"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smtClean="0"/>
              <a:t>学习</a:t>
            </a:r>
            <a:r>
              <a:rPr lang="en-US" altLang="zh-CN" sz="1400" dirty="0" smtClean="0"/>
              <a:t>MAC</a:t>
            </a:r>
            <a:endParaRPr lang="en-US" sz="1400" dirty="0"/>
          </a:p>
        </p:txBody>
      </p:sp>
      <p:sp>
        <p:nvSpPr>
          <p:cNvPr id="57" name="Rectangle 56"/>
          <p:cNvSpPr/>
          <p:nvPr/>
        </p:nvSpPr>
        <p:spPr>
          <a:xfrm>
            <a:off x="9718890" y="3615287"/>
            <a:ext cx="836714" cy="51129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发</a:t>
            </a:r>
            <a:r>
              <a:rPr lang="zh-CN" altLang="en-US" dirty="0" smtClean="0"/>
              <a:t>送</a:t>
            </a:r>
            <a:r>
              <a:rPr lang="en-US" altLang="zh-CN" dirty="0" smtClean="0"/>
              <a:t>port 1</a:t>
            </a:r>
            <a:endParaRPr lang="en-US" dirty="0"/>
          </a:p>
        </p:txBody>
      </p:sp>
      <p:cxnSp>
        <p:nvCxnSpPr>
          <p:cNvPr id="58" name="Straight Arrow Connector 57"/>
          <p:cNvCxnSpPr>
            <a:stCxn id="53" idx="3"/>
            <a:endCxn id="57" idx="1"/>
          </p:cNvCxnSpPr>
          <p:nvPr/>
        </p:nvCxnSpPr>
        <p:spPr>
          <a:xfrm>
            <a:off x="9360316" y="3860835"/>
            <a:ext cx="358574" cy="10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635497" y="3989873"/>
            <a:ext cx="3383543" cy="113496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20</a:t>
            </a:r>
            <a:endParaRPr lang="en-US" dirty="0">
              <a:solidFill>
                <a:schemeClr val="tx1"/>
              </a:solidFill>
            </a:endParaRPr>
          </a:p>
        </p:txBody>
      </p:sp>
      <p:sp>
        <p:nvSpPr>
          <p:cNvPr id="67" name="Diamond 66"/>
          <p:cNvSpPr/>
          <p:nvPr/>
        </p:nvSpPr>
        <p:spPr>
          <a:xfrm>
            <a:off x="2513624" y="4038822"/>
            <a:ext cx="650240" cy="293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904324" y="4489228"/>
            <a:ext cx="972385"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t>根</a:t>
            </a:r>
            <a:r>
              <a:rPr lang="zh-CN" altLang="en-US" sz="1400" dirty="0" smtClean="0"/>
              <a:t>据</a:t>
            </a:r>
            <a:r>
              <a:rPr lang="en-US" altLang="zh-CN" sz="1400" dirty="0" err="1" smtClean="0"/>
              <a:t>vlanid</a:t>
            </a:r>
            <a:r>
              <a:rPr lang="zh-CN" altLang="en-US" sz="1400" dirty="0" smtClean="0"/>
              <a:t>设置</a:t>
            </a:r>
            <a:r>
              <a:rPr lang="en-US" altLang="zh-CN" sz="1400" dirty="0" err="1" smtClean="0"/>
              <a:t>tunid</a:t>
            </a:r>
            <a:endParaRPr lang="en-US" sz="1400" dirty="0"/>
          </a:p>
        </p:txBody>
      </p:sp>
      <p:sp>
        <p:nvSpPr>
          <p:cNvPr id="69" name="Rectangle 68"/>
          <p:cNvSpPr/>
          <p:nvPr/>
        </p:nvSpPr>
        <p:spPr>
          <a:xfrm>
            <a:off x="1930892" y="4509687"/>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To T21</a:t>
            </a:r>
            <a:endParaRPr lang="en-US" dirty="0"/>
          </a:p>
        </p:txBody>
      </p:sp>
      <p:cxnSp>
        <p:nvCxnSpPr>
          <p:cNvPr id="70" name="Straight Arrow Connector 69"/>
          <p:cNvCxnSpPr>
            <a:stCxn id="67" idx="1"/>
            <a:endCxn id="69" idx="0"/>
          </p:cNvCxnSpPr>
          <p:nvPr/>
        </p:nvCxnSpPr>
        <p:spPr>
          <a:xfrm flipH="1">
            <a:off x="2205212" y="4185805"/>
            <a:ext cx="308412" cy="323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3"/>
            <a:endCxn id="68" idx="0"/>
          </p:cNvCxnSpPr>
          <p:nvPr/>
        </p:nvCxnSpPr>
        <p:spPr>
          <a:xfrm>
            <a:off x="3163864" y="4185805"/>
            <a:ext cx="226653" cy="3034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3068324" y="4129817"/>
            <a:ext cx="1329146" cy="369332"/>
          </a:xfrm>
          <a:prstGeom prst="rect">
            <a:avLst/>
          </a:prstGeom>
        </p:spPr>
        <p:txBody>
          <a:bodyPr wrap="none">
            <a:spAutoFit/>
          </a:bodyPr>
          <a:lstStyle/>
          <a:p>
            <a:r>
              <a:rPr lang="zh-CN" altLang="en-US" dirty="0" smtClean="0"/>
              <a:t>有</a:t>
            </a:r>
            <a:r>
              <a:rPr lang="en-US" altLang="zh-CN" dirty="0" smtClean="0"/>
              <a:t>MAC</a:t>
            </a:r>
            <a:r>
              <a:rPr lang="zh-CN" altLang="en-US" dirty="0" smtClean="0"/>
              <a:t>规则</a:t>
            </a:r>
            <a:endParaRPr lang="en-US" dirty="0"/>
          </a:p>
        </p:txBody>
      </p:sp>
      <p:sp>
        <p:nvSpPr>
          <p:cNvPr id="79" name="Rectangle 78"/>
          <p:cNvSpPr/>
          <p:nvPr/>
        </p:nvSpPr>
        <p:spPr>
          <a:xfrm>
            <a:off x="4052252" y="4489227"/>
            <a:ext cx="836714" cy="51129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发</a:t>
            </a:r>
            <a:r>
              <a:rPr lang="zh-CN" altLang="en-US" dirty="0" smtClean="0"/>
              <a:t>送</a:t>
            </a:r>
            <a:r>
              <a:rPr lang="en-US" altLang="zh-CN" dirty="0" smtClean="0"/>
              <a:t>port 2/3</a:t>
            </a:r>
            <a:endParaRPr lang="en-US" dirty="0"/>
          </a:p>
        </p:txBody>
      </p:sp>
      <p:cxnSp>
        <p:nvCxnSpPr>
          <p:cNvPr id="80" name="Straight Arrow Connector 79"/>
          <p:cNvCxnSpPr>
            <a:stCxn id="68" idx="3"/>
            <a:endCxn id="79" idx="1"/>
          </p:cNvCxnSpPr>
          <p:nvPr/>
        </p:nvCxnSpPr>
        <p:spPr>
          <a:xfrm flipV="1">
            <a:off x="3876709" y="4744877"/>
            <a:ext cx="17554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638062" y="5256763"/>
            <a:ext cx="3380978" cy="1278207"/>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Table 21</a:t>
            </a:r>
            <a:endParaRPr lang="en-US" dirty="0">
              <a:solidFill>
                <a:schemeClr val="tx1"/>
              </a:solidFill>
            </a:endParaRPr>
          </a:p>
        </p:txBody>
      </p:sp>
      <p:sp>
        <p:nvSpPr>
          <p:cNvPr id="84" name="Diamond 83"/>
          <p:cNvSpPr/>
          <p:nvPr/>
        </p:nvSpPr>
        <p:spPr>
          <a:xfrm>
            <a:off x="2389266" y="5357967"/>
            <a:ext cx="650240" cy="293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743396" y="5905080"/>
            <a:ext cx="972385"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dirty="0"/>
              <a:t>根</a:t>
            </a:r>
            <a:r>
              <a:rPr lang="zh-CN" altLang="en-US" sz="1400" dirty="0" smtClean="0"/>
              <a:t>据</a:t>
            </a:r>
            <a:r>
              <a:rPr lang="en-US" altLang="zh-CN" sz="1400" dirty="0" err="1" smtClean="0"/>
              <a:t>vlanid</a:t>
            </a:r>
            <a:r>
              <a:rPr lang="zh-CN" altLang="en-US" sz="1400" dirty="0" smtClean="0"/>
              <a:t>设置</a:t>
            </a:r>
            <a:r>
              <a:rPr lang="en-US" altLang="zh-CN" sz="1400" dirty="0" err="1" smtClean="0"/>
              <a:t>tunid</a:t>
            </a:r>
            <a:endParaRPr lang="en-US" sz="1400" dirty="0"/>
          </a:p>
        </p:txBody>
      </p:sp>
      <p:sp>
        <p:nvSpPr>
          <p:cNvPr id="86" name="Rectangle 85"/>
          <p:cNvSpPr/>
          <p:nvPr/>
        </p:nvSpPr>
        <p:spPr>
          <a:xfrm>
            <a:off x="1898293" y="5924395"/>
            <a:ext cx="548640" cy="51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drop</a:t>
            </a:r>
            <a:endParaRPr lang="en-US" dirty="0"/>
          </a:p>
        </p:txBody>
      </p:sp>
      <p:cxnSp>
        <p:nvCxnSpPr>
          <p:cNvPr id="87" name="Straight Arrow Connector 86"/>
          <p:cNvCxnSpPr>
            <a:stCxn id="84" idx="1"/>
            <a:endCxn id="86" idx="0"/>
          </p:cNvCxnSpPr>
          <p:nvPr/>
        </p:nvCxnSpPr>
        <p:spPr>
          <a:xfrm flipH="1">
            <a:off x="2172613" y="5504950"/>
            <a:ext cx="216653" cy="419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4" idx="3"/>
            <a:endCxn id="85" idx="0"/>
          </p:cNvCxnSpPr>
          <p:nvPr/>
        </p:nvCxnSpPr>
        <p:spPr>
          <a:xfrm>
            <a:off x="3039506" y="5504950"/>
            <a:ext cx="190083" cy="4001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5" idx="3"/>
            <a:endCxn id="55" idx="1"/>
          </p:cNvCxnSpPr>
          <p:nvPr/>
        </p:nvCxnSpPr>
        <p:spPr>
          <a:xfrm>
            <a:off x="3715781" y="6160730"/>
            <a:ext cx="2699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85732" y="5905080"/>
            <a:ext cx="836714" cy="511299"/>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发</a:t>
            </a:r>
            <a:r>
              <a:rPr lang="zh-CN" altLang="en-US" dirty="0" smtClean="0"/>
              <a:t>送</a:t>
            </a:r>
            <a:r>
              <a:rPr lang="en-US" altLang="zh-CN" dirty="0" smtClean="0"/>
              <a:t>port 2/3</a:t>
            </a:r>
            <a:endParaRPr lang="en-US" dirty="0"/>
          </a:p>
        </p:txBody>
      </p:sp>
      <p:cxnSp>
        <p:nvCxnSpPr>
          <p:cNvPr id="59" name="Straight Arrow Connector 58"/>
          <p:cNvCxnSpPr>
            <a:stCxn id="6" idx="1"/>
            <a:endCxn id="22" idx="0"/>
          </p:cNvCxnSpPr>
          <p:nvPr/>
        </p:nvCxnSpPr>
        <p:spPr>
          <a:xfrm flipH="1">
            <a:off x="3258264" y="1020663"/>
            <a:ext cx="1838184" cy="769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7" idx="3"/>
            <a:endCxn id="34" idx="0"/>
          </p:cNvCxnSpPr>
          <p:nvPr/>
        </p:nvCxnSpPr>
        <p:spPr>
          <a:xfrm>
            <a:off x="7870128" y="1020661"/>
            <a:ext cx="1329116" cy="769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7" idx="2"/>
          </p:cNvCxnSpPr>
          <p:nvPr/>
        </p:nvCxnSpPr>
        <p:spPr>
          <a:xfrm>
            <a:off x="10750023" y="2848770"/>
            <a:ext cx="0" cy="29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23" idx="1"/>
            <a:endCxn id="67" idx="0"/>
          </p:cNvCxnSpPr>
          <p:nvPr/>
        </p:nvCxnSpPr>
        <p:spPr>
          <a:xfrm rot="10800000" flipH="1" flipV="1">
            <a:off x="1886982" y="2612438"/>
            <a:ext cx="951762" cy="1426383"/>
          </a:xfrm>
          <a:prstGeom prst="curvedConnector4">
            <a:avLst>
              <a:gd name="adj1" fmla="val -47037"/>
              <a:gd name="adj2" fmla="val 9034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69" idx="2"/>
            <a:endCxn id="84" idx="0"/>
          </p:cNvCxnSpPr>
          <p:nvPr/>
        </p:nvCxnSpPr>
        <p:spPr>
          <a:xfrm rot="16200000" flipH="1">
            <a:off x="2291309" y="4934889"/>
            <a:ext cx="336981" cy="5091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24" idx="3"/>
            <a:endCxn id="84" idx="0"/>
          </p:cNvCxnSpPr>
          <p:nvPr/>
        </p:nvCxnSpPr>
        <p:spPr>
          <a:xfrm flipH="1">
            <a:off x="2714386" y="2612437"/>
            <a:ext cx="1946276" cy="2745530"/>
          </a:xfrm>
          <a:prstGeom prst="curvedConnector4">
            <a:avLst>
              <a:gd name="adj1" fmla="val -50375"/>
              <a:gd name="adj2" fmla="val 9832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3" idx="1"/>
            <a:endCxn id="75" idx="3"/>
          </p:cNvCxnSpPr>
          <p:nvPr/>
        </p:nvCxnSpPr>
        <p:spPr>
          <a:xfrm flipH="1">
            <a:off x="4397470" y="3860835"/>
            <a:ext cx="3990461" cy="45364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94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实验一：查看</a:t>
            </a:r>
            <a:r>
              <a:rPr lang="en-US" altLang="zh-CN" dirty="0" err="1" smtClean="0"/>
              <a:t>Openvswitch</a:t>
            </a:r>
            <a:r>
              <a:rPr lang="zh-CN" altLang="en-US" dirty="0" smtClean="0"/>
              <a:t>的架构</a:t>
            </a:r>
            <a:endParaRPr lang="en-US" dirty="0"/>
          </a:p>
        </p:txBody>
      </p:sp>
      <p:sp>
        <p:nvSpPr>
          <p:cNvPr id="5" name="Rectangle 4"/>
          <p:cNvSpPr/>
          <p:nvPr/>
        </p:nvSpPr>
        <p:spPr>
          <a:xfrm>
            <a:off x="257175" y="1028343"/>
            <a:ext cx="11458575" cy="2308324"/>
          </a:xfrm>
          <a:prstGeom prst="rect">
            <a:avLst/>
          </a:prstGeom>
        </p:spPr>
        <p:txBody>
          <a:bodyPr wrap="square">
            <a:spAutoFit/>
          </a:bodyPr>
          <a:lstStyle/>
          <a:p>
            <a:r>
              <a:rPr lang="en-US" dirty="0"/>
              <a:t>root@popsuper1982:~# </a:t>
            </a:r>
            <a:r>
              <a:rPr lang="en-US" dirty="0" err="1"/>
              <a:t>ps</a:t>
            </a:r>
            <a:r>
              <a:rPr lang="en-US" dirty="0"/>
              <a:t> aux | </a:t>
            </a:r>
            <a:r>
              <a:rPr lang="en-US" dirty="0" err="1"/>
              <a:t>grep</a:t>
            </a:r>
            <a:r>
              <a:rPr lang="en-US" dirty="0"/>
              <a:t> </a:t>
            </a:r>
            <a:r>
              <a:rPr lang="en-US" dirty="0" err="1"/>
              <a:t>openvswitch</a:t>
            </a:r>
            <a:endParaRPr lang="en-US" dirty="0"/>
          </a:p>
          <a:p>
            <a:r>
              <a:rPr lang="en-US" dirty="0"/>
              <a:t>root       985  0.0  0.0  21172  2120 ?        S&lt;   Aug06   1:20 </a:t>
            </a:r>
            <a:r>
              <a:rPr lang="en-US" dirty="0" err="1">
                <a:solidFill>
                  <a:srgbClr val="FF0000"/>
                </a:solidFill>
              </a:rPr>
              <a:t>ovsdb</a:t>
            </a:r>
            <a:r>
              <a:rPr lang="en-US" dirty="0">
                <a:solidFill>
                  <a:srgbClr val="FF0000"/>
                </a:solidFill>
              </a:rPr>
              <a:t>-server</a:t>
            </a:r>
            <a:r>
              <a:rPr lang="en-US" dirty="0"/>
              <a:t> /</a:t>
            </a:r>
            <a:r>
              <a:rPr lang="en-US" dirty="0" err="1"/>
              <a:t>etc</a:t>
            </a:r>
            <a:r>
              <a:rPr lang="en-US" dirty="0"/>
              <a:t>/</a:t>
            </a:r>
            <a:r>
              <a:rPr lang="en-US" dirty="0" err="1"/>
              <a:t>openvswitch</a:t>
            </a:r>
            <a:r>
              <a:rPr lang="en-US" dirty="0"/>
              <a:t>/</a:t>
            </a:r>
            <a:r>
              <a:rPr lang="en-US" dirty="0" err="1"/>
              <a:t>conf.db</a:t>
            </a:r>
            <a:r>
              <a:rPr lang="en-US" dirty="0"/>
              <a:t> -</a:t>
            </a:r>
            <a:r>
              <a:rPr lang="en-US" dirty="0" err="1"/>
              <a:t>vconsole:emer</a:t>
            </a:r>
            <a:r>
              <a:rPr lang="en-US" dirty="0"/>
              <a:t> -</a:t>
            </a:r>
            <a:r>
              <a:rPr lang="en-US" dirty="0" err="1"/>
              <a:t>vsyslog:err</a:t>
            </a:r>
            <a:r>
              <a:rPr lang="en-US" dirty="0"/>
              <a:t> -</a:t>
            </a:r>
            <a:r>
              <a:rPr lang="en-US" dirty="0" err="1"/>
              <a:t>vfile:info</a:t>
            </a:r>
            <a:r>
              <a:rPr lang="en-US" dirty="0"/>
              <a:t> --remote=</a:t>
            </a:r>
            <a:r>
              <a:rPr lang="en-US" dirty="0" err="1"/>
              <a:t>punix</a:t>
            </a:r>
            <a:r>
              <a:rPr lang="en-US" dirty="0"/>
              <a:t>:/</a:t>
            </a:r>
            <a:r>
              <a:rPr lang="en-US" dirty="0" err="1"/>
              <a:t>var</a:t>
            </a:r>
            <a:r>
              <a:rPr lang="en-US" dirty="0"/>
              <a:t>/run/</a:t>
            </a:r>
            <a:r>
              <a:rPr lang="en-US" dirty="0" err="1"/>
              <a:t>openvswitch</a:t>
            </a:r>
            <a:r>
              <a:rPr lang="en-US" dirty="0"/>
              <a:t>/</a:t>
            </a:r>
            <a:r>
              <a:rPr lang="en-US" dirty="0" err="1"/>
              <a:t>db.sock</a:t>
            </a:r>
            <a:r>
              <a:rPr lang="en-US" dirty="0"/>
              <a:t> --private-key=</a:t>
            </a:r>
            <a:r>
              <a:rPr lang="en-US" dirty="0" err="1"/>
              <a:t>db:Open_vSwitch,SSL,private_key</a:t>
            </a:r>
            <a:r>
              <a:rPr lang="en-US" dirty="0"/>
              <a:t> --certificate=</a:t>
            </a:r>
            <a:r>
              <a:rPr lang="en-US" dirty="0" err="1"/>
              <a:t>db:Open_vSwitch,SSL,certificate</a:t>
            </a:r>
            <a:r>
              <a:rPr lang="en-US" dirty="0"/>
              <a:t> --bootstrap-</a:t>
            </a:r>
            <a:r>
              <a:rPr lang="en-US" dirty="0" err="1"/>
              <a:t>ca</a:t>
            </a:r>
            <a:r>
              <a:rPr lang="en-US" dirty="0"/>
              <a:t>-cert=</a:t>
            </a:r>
            <a:r>
              <a:rPr lang="en-US" dirty="0" err="1"/>
              <a:t>db:Open_vSwitch,SSL,ca_cert</a:t>
            </a:r>
            <a:r>
              <a:rPr lang="en-US" dirty="0"/>
              <a:t> --no-</a:t>
            </a:r>
            <a:r>
              <a:rPr lang="en-US" dirty="0" err="1"/>
              <a:t>chdir</a:t>
            </a:r>
            <a:r>
              <a:rPr lang="en-US" dirty="0"/>
              <a:t> --log-file=/</a:t>
            </a:r>
            <a:r>
              <a:rPr lang="en-US" dirty="0" err="1"/>
              <a:t>var</a:t>
            </a:r>
            <a:r>
              <a:rPr lang="en-US" dirty="0"/>
              <a:t>/log/</a:t>
            </a:r>
            <a:r>
              <a:rPr lang="en-US" dirty="0" err="1"/>
              <a:t>openvswitch</a:t>
            </a:r>
            <a:r>
              <a:rPr lang="en-US" dirty="0"/>
              <a:t>/ovsdb-server.log --</a:t>
            </a:r>
            <a:r>
              <a:rPr lang="en-US" dirty="0" err="1"/>
              <a:t>pidfile</a:t>
            </a:r>
            <a:r>
              <a:rPr lang="en-US" dirty="0"/>
              <a:t>=/</a:t>
            </a:r>
            <a:r>
              <a:rPr lang="en-US" dirty="0" err="1"/>
              <a:t>var</a:t>
            </a:r>
            <a:r>
              <a:rPr lang="en-US" dirty="0"/>
              <a:t>/run/</a:t>
            </a:r>
            <a:r>
              <a:rPr lang="en-US" dirty="0" err="1"/>
              <a:t>openvswitch</a:t>
            </a:r>
            <a:r>
              <a:rPr lang="en-US" dirty="0"/>
              <a:t>/</a:t>
            </a:r>
            <a:r>
              <a:rPr lang="en-US" dirty="0" err="1"/>
              <a:t>ovsdb-server.pid</a:t>
            </a:r>
            <a:r>
              <a:rPr lang="en-US" dirty="0"/>
              <a:t> --detach --monitor</a:t>
            </a:r>
          </a:p>
          <a:p>
            <a:r>
              <a:rPr lang="en-US" dirty="0"/>
              <a:t>root      1008  0.1  0.8 242948 31712 ?        S&lt;</a:t>
            </a:r>
            <a:r>
              <a:rPr lang="en-US" dirty="0" err="1"/>
              <a:t>Ll</a:t>
            </a:r>
            <a:r>
              <a:rPr lang="en-US" dirty="0"/>
              <a:t> Aug06  32:17 </a:t>
            </a:r>
            <a:r>
              <a:rPr lang="en-US" dirty="0" err="1">
                <a:solidFill>
                  <a:srgbClr val="FF0000"/>
                </a:solidFill>
              </a:rPr>
              <a:t>ovs-vswitchd</a:t>
            </a:r>
            <a:r>
              <a:rPr lang="en-US" dirty="0"/>
              <a:t> </a:t>
            </a:r>
            <a:r>
              <a:rPr lang="en-US" dirty="0" err="1"/>
              <a:t>unix</a:t>
            </a:r>
            <a:r>
              <a:rPr lang="en-US" dirty="0"/>
              <a:t>:/</a:t>
            </a:r>
            <a:r>
              <a:rPr lang="en-US" dirty="0" err="1"/>
              <a:t>var</a:t>
            </a:r>
            <a:r>
              <a:rPr lang="en-US" dirty="0"/>
              <a:t>/run/</a:t>
            </a:r>
            <a:r>
              <a:rPr lang="en-US" dirty="0" err="1"/>
              <a:t>openvswitch</a:t>
            </a:r>
            <a:r>
              <a:rPr lang="en-US" dirty="0"/>
              <a:t>/</a:t>
            </a:r>
            <a:r>
              <a:rPr lang="en-US" dirty="0" err="1"/>
              <a:t>db.sock</a:t>
            </a:r>
            <a:r>
              <a:rPr lang="en-US" dirty="0"/>
              <a:t> -</a:t>
            </a:r>
            <a:r>
              <a:rPr lang="en-US" dirty="0" err="1"/>
              <a:t>vconsole:emer</a:t>
            </a:r>
            <a:r>
              <a:rPr lang="en-US" dirty="0"/>
              <a:t> -</a:t>
            </a:r>
            <a:r>
              <a:rPr lang="en-US" dirty="0" err="1"/>
              <a:t>vsyslog:err</a:t>
            </a:r>
            <a:r>
              <a:rPr lang="en-US" dirty="0"/>
              <a:t> -</a:t>
            </a:r>
            <a:r>
              <a:rPr lang="en-US" dirty="0" err="1"/>
              <a:t>vfile:info</a:t>
            </a:r>
            <a:r>
              <a:rPr lang="en-US" dirty="0"/>
              <a:t> --</a:t>
            </a:r>
            <a:r>
              <a:rPr lang="en-US" dirty="0" err="1"/>
              <a:t>mlockall</a:t>
            </a:r>
            <a:r>
              <a:rPr lang="en-US" dirty="0"/>
              <a:t> --no-</a:t>
            </a:r>
            <a:r>
              <a:rPr lang="en-US" dirty="0" err="1"/>
              <a:t>chdir</a:t>
            </a:r>
            <a:r>
              <a:rPr lang="en-US" dirty="0"/>
              <a:t> --log-file=/</a:t>
            </a:r>
            <a:r>
              <a:rPr lang="en-US" dirty="0" err="1"/>
              <a:t>var</a:t>
            </a:r>
            <a:r>
              <a:rPr lang="en-US" dirty="0"/>
              <a:t>/log/</a:t>
            </a:r>
            <a:r>
              <a:rPr lang="en-US" dirty="0" err="1"/>
              <a:t>openvswitch</a:t>
            </a:r>
            <a:r>
              <a:rPr lang="en-US" dirty="0"/>
              <a:t>/ovs-vswitchd.log --</a:t>
            </a:r>
            <a:r>
              <a:rPr lang="en-US" dirty="0" err="1"/>
              <a:t>pidfile</a:t>
            </a:r>
            <a:r>
              <a:rPr lang="en-US" dirty="0"/>
              <a:t>=/</a:t>
            </a:r>
            <a:r>
              <a:rPr lang="en-US" dirty="0" err="1"/>
              <a:t>var</a:t>
            </a:r>
            <a:r>
              <a:rPr lang="en-US" dirty="0"/>
              <a:t>/run/</a:t>
            </a:r>
            <a:r>
              <a:rPr lang="en-US" dirty="0" err="1"/>
              <a:t>openvswitch</a:t>
            </a:r>
            <a:r>
              <a:rPr lang="en-US" dirty="0"/>
              <a:t>/</a:t>
            </a:r>
            <a:r>
              <a:rPr lang="en-US" dirty="0" err="1"/>
              <a:t>ovs-vswitchd.pid</a:t>
            </a:r>
            <a:r>
              <a:rPr lang="en-US" dirty="0"/>
              <a:t> --detach --monitor</a:t>
            </a:r>
          </a:p>
        </p:txBody>
      </p:sp>
      <p:sp>
        <p:nvSpPr>
          <p:cNvPr id="6" name="Rectangle 5"/>
          <p:cNvSpPr/>
          <p:nvPr/>
        </p:nvSpPr>
        <p:spPr>
          <a:xfrm>
            <a:off x="257175" y="3661886"/>
            <a:ext cx="6096000" cy="1477328"/>
          </a:xfrm>
          <a:prstGeom prst="rect">
            <a:avLst/>
          </a:prstGeom>
        </p:spPr>
        <p:txBody>
          <a:bodyPr>
            <a:spAutoFit/>
          </a:bodyPr>
          <a:lstStyle/>
          <a:p>
            <a:r>
              <a:rPr lang="en-US" dirty="0"/>
              <a:t>root@popsuper1982:~# </a:t>
            </a:r>
            <a:r>
              <a:rPr lang="en-US" dirty="0" err="1"/>
              <a:t>lsmod</a:t>
            </a:r>
            <a:r>
              <a:rPr lang="en-US" dirty="0"/>
              <a:t>  | </a:t>
            </a:r>
            <a:r>
              <a:rPr lang="en-US" dirty="0" err="1"/>
              <a:t>grep</a:t>
            </a:r>
            <a:r>
              <a:rPr lang="en-US" dirty="0"/>
              <a:t> </a:t>
            </a:r>
            <a:r>
              <a:rPr lang="en-US" dirty="0" err="1"/>
              <a:t>openvswitch</a:t>
            </a:r>
            <a:endParaRPr lang="en-US" dirty="0"/>
          </a:p>
          <a:p>
            <a:r>
              <a:rPr lang="en-US" dirty="0" err="1"/>
              <a:t>openvswitch</a:t>
            </a:r>
            <a:r>
              <a:rPr lang="en-US" dirty="0"/>
              <a:t>            66901  0 </a:t>
            </a:r>
          </a:p>
          <a:p>
            <a:r>
              <a:rPr lang="en-US" dirty="0" err="1"/>
              <a:t>gre</a:t>
            </a:r>
            <a:r>
              <a:rPr lang="en-US" dirty="0"/>
              <a:t>                    13808  1 </a:t>
            </a:r>
            <a:r>
              <a:rPr lang="en-US" dirty="0" err="1"/>
              <a:t>openvswitch</a:t>
            </a:r>
            <a:endParaRPr lang="en-US" dirty="0"/>
          </a:p>
          <a:p>
            <a:r>
              <a:rPr lang="en-US" dirty="0" err="1"/>
              <a:t>vxlan</a:t>
            </a:r>
            <a:r>
              <a:rPr lang="en-US" dirty="0"/>
              <a:t>                  37619  1 </a:t>
            </a:r>
            <a:r>
              <a:rPr lang="en-US" dirty="0" err="1"/>
              <a:t>openvswitch</a:t>
            </a:r>
            <a:endParaRPr lang="en-US" dirty="0"/>
          </a:p>
          <a:p>
            <a:r>
              <a:rPr lang="en-US" dirty="0"/>
              <a:t>libcrc32c              12644  2 </a:t>
            </a:r>
            <a:r>
              <a:rPr lang="en-US" dirty="0" err="1"/>
              <a:t>btrfs,openvswitch</a:t>
            </a:r>
            <a:endParaRPr lang="en-US" dirty="0"/>
          </a:p>
        </p:txBody>
      </p:sp>
    </p:spTree>
    <p:extLst>
      <p:ext uri="{BB962C8B-B14F-4D97-AF65-F5344CB8AC3E}">
        <p14:creationId xmlns:p14="http://schemas.microsoft.com/office/powerpoint/2010/main" val="18202551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zh-CN" altLang="en-US" dirty="0" smtClean="0"/>
              <a:t>配置拓扑结构：在三台机器上都运行</a:t>
            </a:r>
            <a:endParaRPr lang="en-US" dirty="0"/>
          </a:p>
        </p:txBody>
      </p:sp>
      <p:sp>
        <p:nvSpPr>
          <p:cNvPr id="4" name="Rectangle 3"/>
          <p:cNvSpPr/>
          <p:nvPr/>
        </p:nvSpPr>
        <p:spPr>
          <a:xfrm>
            <a:off x="467360" y="1522292"/>
            <a:ext cx="11257280" cy="5047536"/>
          </a:xfrm>
          <a:prstGeom prst="rect">
            <a:avLst/>
          </a:prstGeom>
        </p:spPr>
        <p:txBody>
          <a:bodyPr wrap="square">
            <a:spAutoFit/>
          </a:bodyPr>
          <a:lstStyle/>
          <a:p>
            <a:r>
              <a:rPr lang="en-US" sz="1400" dirty="0" err="1"/>
              <a:t>ovs-vsctl</a:t>
            </a:r>
            <a:r>
              <a:rPr lang="en-US" sz="1400" dirty="0"/>
              <a:t> add-</a:t>
            </a:r>
            <a:r>
              <a:rPr lang="en-US" sz="1400" dirty="0" err="1"/>
              <a:t>br</a:t>
            </a:r>
            <a:r>
              <a:rPr lang="en-US" sz="1400" dirty="0"/>
              <a:t> </a:t>
            </a:r>
            <a:r>
              <a:rPr lang="en-US" sz="1400" dirty="0" err="1"/>
              <a:t>br-int</a:t>
            </a:r>
            <a:endParaRPr lang="en-US" sz="1400" dirty="0"/>
          </a:p>
          <a:p>
            <a:r>
              <a:rPr lang="en-US" sz="1400" dirty="0" err="1"/>
              <a:t>ovs-vsctl</a:t>
            </a:r>
            <a:r>
              <a:rPr lang="en-US" sz="1400" dirty="0"/>
              <a:t> add-</a:t>
            </a:r>
            <a:r>
              <a:rPr lang="en-US" sz="1400" dirty="0" err="1"/>
              <a:t>br</a:t>
            </a:r>
            <a:r>
              <a:rPr lang="en-US" sz="1400" dirty="0"/>
              <a:t> </a:t>
            </a:r>
            <a:r>
              <a:rPr lang="en-US" sz="1400" dirty="0" err="1"/>
              <a:t>br-tun</a:t>
            </a:r>
            <a:endParaRPr lang="en-US" sz="1400" dirty="0"/>
          </a:p>
          <a:p>
            <a:r>
              <a:rPr lang="en-US" sz="1400" dirty="0" err="1"/>
              <a:t>ip</a:t>
            </a:r>
            <a:r>
              <a:rPr lang="en-US" sz="1400" dirty="0"/>
              <a:t> link add </a:t>
            </a:r>
            <a:r>
              <a:rPr lang="en-US" sz="1400" dirty="0" err="1"/>
              <a:t>br</a:t>
            </a:r>
            <a:r>
              <a:rPr lang="en-US" sz="1400" dirty="0"/>
              <a:t>-</a:t>
            </a:r>
            <a:r>
              <a:rPr lang="en-US" sz="1400" dirty="0" err="1"/>
              <a:t>int</a:t>
            </a:r>
            <a:r>
              <a:rPr lang="en-US" sz="1400" dirty="0"/>
              <a:t>-pair type </a:t>
            </a:r>
            <a:r>
              <a:rPr lang="en-US" sz="1400" dirty="0" err="1"/>
              <a:t>veth</a:t>
            </a:r>
            <a:r>
              <a:rPr lang="en-US" sz="1400" dirty="0"/>
              <a:t> peer name </a:t>
            </a:r>
            <a:r>
              <a:rPr lang="en-US" sz="1400" dirty="0" err="1"/>
              <a:t>br</a:t>
            </a:r>
            <a:r>
              <a:rPr lang="en-US" sz="1400" dirty="0"/>
              <a:t>-</a:t>
            </a:r>
            <a:r>
              <a:rPr lang="en-US" sz="1400" dirty="0" err="1"/>
              <a:t>tun</a:t>
            </a:r>
            <a:r>
              <a:rPr lang="en-US" sz="1400" dirty="0"/>
              <a:t>-pair</a:t>
            </a:r>
          </a:p>
          <a:p>
            <a:r>
              <a:rPr lang="en-US" sz="1400" dirty="0" err="1"/>
              <a:t>ip</a:t>
            </a:r>
            <a:r>
              <a:rPr lang="en-US" sz="1400" dirty="0"/>
              <a:t> link set </a:t>
            </a:r>
            <a:r>
              <a:rPr lang="en-US" sz="1400" dirty="0" err="1"/>
              <a:t>br</a:t>
            </a:r>
            <a:r>
              <a:rPr lang="en-US" sz="1400" dirty="0"/>
              <a:t>-</a:t>
            </a:r>
            <a:r>
              <a:rPr lang="en-US" sz="1400" dirty="0" err="1"/>
              <a:t>int</a:t>
            </a:r>
            <a:r>
              <a:rPr lang="en-US" sz="1400" dirty="0"/>
              <a:t>-pair up</a:t>
            </a:r>
          </a:p>
          <a:p>
            <a:r>
              <a:rPr lang="en-US" sz="1400" dirty="0" err="1"/>
              <a:t>ip</a:t>
            </a:r>
            <a:r>
              <a:rPr lang="en-US" sz="1400" dirty="0"/>
              <a:t> link set </a:t>
            </a:r>
            <a:r>
              <a:rPr lang="en-US" sz="1400" dirty="0" err="1"/>
              <a:t>br</a:t>
            </a:r>
            <a:r>
              <a:rPr lang="en-US" sz="1400" dirty="0"/>
              <a:t>-</a:t>
            </a:r>
            <a:r>
              <a:rPr lang="en-US" sz="1400" dirty="0" err="1"/>
              <a:t>tun</a:t>
            </a:r>
            <a:r>
              <a:rPr lang="en-US" sz="1400" dirty="0"/>
              <a:t>-pair up</a:t>
            </a:r>
          </a:p>
          <a:p>
            <a:r>
              <a:rPr lang="en-US" sz="1400" dirty="0" err="1"/>
              <a:t>ovs-vsctl</a:t>
            </a:r>
            <a:r>
              <a:rPr lang="en-US" sz="1400" dirty="0"/>
              <a:t> add-port </a:t>
            </a:r>
            <a:r>
              <a:rPr lang="en-US" sz="1400" dirty="0" err="1"/>
              <a:t>br-int</a:t>
            </a:r>
            <a:r>
              <a:rPr lang="en-US" sz="1400" dirty="0"/>
              <a:t> </a:t>
            </a:r>
            <a:r>
              <a:rPr lang="en-US" sz="1400" dirty="0" err="1"/>
              <a:t>br</a:t>
            </a:r>
            <a:r>
              <a:rPr lang="en-US" sz="1400" dirty="0"/>
              <a:t>-</a:t>
            </a:r>
            <a:r>
              <a:rPr lang="en-US" sz="1400" dirty="0" err="1"/>
              <a:t>int</a:t>
            </a:r>
            <a:r>
              <a:rPr lang="en-US" sz="1400" dirty="0"/>
              <a:t>-pair</a:t>
            </a:r>
          </a:p>
          <a:p>
            <a:r>
              <a:rPr lang="en-US" sz="1400" dirty="0" err="1"/>
              <a:t>ovs-vsctl</a:t>
            </a:r>
            <a:r>
              <a:rPr lang="en-US" sz="1400" dirty="0"/>
              <a:t> add-port </a:t>
            </a:r>
            <a:r>
              <a:rPr lang="en-US" sz="1400" dirty="0" err="1"/>
              <a:t>br-tun</a:t>
            </a:r>
            <a:r>
              <a:rPr lang="en-US" sz="1400" dirty="0"/>
              <a:t> </a:t>
            </a:r>
            <a:r>
              <a:rPr lang="en-US" sz="1400" dirty="0" err="1"/>
              <a:t>br</a:t>
            </a:r>
            <a:r>
              <a:rPr lang="en-US" sz="1400" dirty="0"/>
              <a:t>-</a:t>
            </a:r>
            <a:r>
              <a:rPr lang="en-US" sz="1400" dirty="0" err="1"/>
              <a:t>tun</a:t>
            </a:r>
            <a:r>
              <a:rPr lang="en-US" sz="1400" dirty="0"/>
              <a:t>-pair</a:t>
            </a:r>
          </a:p>
          <a:p>
            <a:r>
              <a:rPr lang="en-US" sz="1400" dirty="0" err="1"/>
              <a:t>ip</a:t>
            </a:r>
            <a:r>
              <a:rPr lang="en-US" sz="1400" dirty="0"/>
              <a:t> link add vnic0 type </a:t>
            </a:r>
            <a:r>
              <a:rPr lang="en-US" sz="1400" dirty="0" err="1"/>
              <a:t>veth</a:t>
            </a:r>
            <a:r>
              <a:rPr lang="en-US" sz="1400" dirty="0"/>
              <a:t> peer name vnic0-br-int</a:t>
            </a:r>
          </a:p>
          <a:p>
            <a:r>
              <a:rPr lang="en-US" sz="1400" dirty="0" err="1"/>
              <a:t>ip</a:t>
            </a:r>
            <a:r>
              <a:rPr lang="en-US" sz="1400" dirty="0"/>
              <a:t> link set vnic0 up</a:t>
            </a:r>
          </a:p>
          <a:p>
            <a:r>
              <a:rPr lang="en-US" sz="1400" dirty="0" err="1"/>
              <a:t>ip</a:t>
            </a:r>
            <a:r>
              <a:rPr lang="en-US" sz="1400" dirty="0"/>
              <a:t> link set vnic0-br-int up</a:t>
            </a:r>
          </a:p>
          <a:p>
            <a:r>
              <a:rPr lang="en-US" sz="1400" dirty="0" err="1"/>
              <a:t>ovs-vsctl</a:t>
            </a:r>
            <a:r>
              <a:rPr lang="en-US" sz="1400" dirty="0"/>
              <a:t> add-port </a:t>
            </a:r>
            <a:r>
              <a:rPr lang="en-US" sz="1400" dirty="0" err="1"/>
              <a:t>br-int</a:t>
            </a:r>
            <a:r>
              <a:rPr lang="en-US" sz="1400" dirty="0"/>
              <a:t> vnic0-br-int</a:t>
            </a:r>
          </a:p>
          <a:p>
            <a:r>
              <a:rPr lang="en-US" sz="1400" dirty="0" err="1"/>
              <a:t>ifconfig</a:t>
            </a:r>
            <a:r>
              <a:rPr lang="en-US" sz="1400" dirty="0"/>
              <a:t> vnic0 10.0.0.1/24</a:t>
            </a:r>
          </a:p>
          <a:p>
            <a:r>
              <a:rPr lang="en-US" sz="1400" dirty="0" err="1"/>
              <a:t>ip</a:t>
            </a:r>
            <a:r>
              <a:rPr lang="en-US" sz="1400" dirty="0"/>
              <a:t> link add vnic1 type </a:t>
            </a:r>
            <a:r>
              <a:rPr lang="en-US" sz="1400" dirty="0" err="1"/>
              <a:t>veth</a:t>
            </a:r>
            <a:r>
              <a:rPr lang="en-US" sz="1400" dirty="0"/>
              <a:t> peer name vnic1-br-int</a:t>
            </a:r>
          </a:p>
          <a:p>
            <a:r>
              <a:rPr lang="en-US" sz="1400" dirty="0" err="1"/>
              <a:t>ip</a:t>
            </a:r>
            <a:r>
              <a:rPr lang="en-US" sz="1400" dirty="0"/>
              <a:t> link set vnic1 up</a:t>
            </a:r>
          </a:p>
          <a:p>
            <a:r>
              <a:rPr lang="en-US" sz="1400" dirty="0" err="1"/>
              <a:t>ip</a:t>
            </a:r>
            <a:r>
              <a:rPr lang="en-US" sz="1400" dirty="0"/>
              <a:t> link set vnic1-br-int up</a:t>
            </a:r>
          </a:p>
          <a:p>
            <a:r>
              <a:rPr lang="en-US" sz="1400" dirty="0" err="1"/>
              <a:t>ovs-vsctl</a:t>
            </a:r>
            <a:r>
              <a:rPr lang="en-US" sz="1400" dirty="0"/>
              <a:t> add-port </a:t>
            </a:r>
            <a:r>
              <a:rPr lang="en-US" sz="1400" dirty="0" err="1"/>
              <a:t>br-int</a:t>
            </a:r>
            <a:r>
              <a:rPr lang="en-US" sz="1400" dirty="0"/>
              <a:t> vnic1-br-int</a:t>
            </a:r>
          </a:p>
          <a:p>
            <a:r>
              <a:rPr lang="en-US" sz="1400" dirty="0" err="1"/>
              <a:t>ifconfig</a:t>
            </a:r>
            <a:r>
              <a:rPr lang="en-US" sz="1400" dirty="0"/>
              <a:t> vnic1 10.0.1.1/24</a:t>
            </a:r>
          </a:p>
          <a:p>
            <a:r>
              <a:rPr lang="en-US" sz="1400" dirty="0" err="1"/>
              <a:t>ovs-vsctl</a:t>
            </a:r>
            <a:r>
              <a:rPr lang="en-US" sz="1400" dirty="0"/>
              <a:t> set Port vnic0-br-int tag=1</a:t>
            </a:r>
          </a:p>
          <a:p>
            <a:r>
              <a:rPr lang="en-US" sz="1400" dirty="0" err="1"/>
              <a:t>ovs-vsctl</a:t>
            </a:r>
            <a:r>
              <a:rPr lang="en-US" sz="1400" dirty="0"/>
              <a:t> set Port vnic1-br-int tag=2</a:t>
            </a:r>
          </a:p>
          <a:p>
            <a:r>
              <a:rPr lang="en-US" sz="1400" dirty="0" err="1"/>
              <a:t>ovs-vsctl</a:t>
            </a:r>
            <a:r>
              <a:rPr lang="en-US" sz="1400" dirty="0"/>
              <a:t> add-port </a:t>
            </a:r>
            <a:r>
              <a:rPr lang="en-US" sz="1400" dirty="0" err="1"/>
              <a:t>br-tun</a:t>
            </a:r>
            <a:r>
              <a:rPr lang="en-US" sz="1400" dirty="0"/>
              <a:t> gre0 -- set Interface gre0 type=</a:t>
            </a:r>
            <a:r>
              <a:rPr lang="en-US" sz="1400" dirty="0" err="1"/>
              <a:t>gre</a:t>
            </a:r>
            <a:r>
              <a:rPr lang="en-US" sz="1400" dirty="0"/>
              <a:t> </a:t>
            </a:r>
            <a:r>
              <a:rPr lang="en-US" sz="1400" dirty="0" err="1"/>
              <a:t>options:local_ip</a:t>
            </a:r>
            <a:r>
              <a:rPr lang="en-US" sz="1400" dirty="0"/>
              <a:t>=192.168.100.100 </a:t>
            </a:r>
            <a:r>
              <a:rPr lang="en-US" sz="1400" dirty="0" err="1"/>
              <a:t>options:in_key</a:t>
            </a:r>
            <a:r>
              <a:rPr lang="en-US" sz="1400" dirty="0"/>
              <a:t>=flow </a:t>
            </a:r>
            <a:r>
              <a:rPr lang="en-US" sz="1400" dirty="0" err="1"/>
              <a:t>options:remote_ip</a:t>
            </a:r>
            <a:r>
              <a:rPr lang="en-US" sz="1400" dirty="0"/>
              <a:t>=192.168.100.101 </a:t>
            </a:r>
            <a:r>
              <a:rPr lang="en-US" sz="1400" dirty="0" err="1"/>
              <a:t>options:out_key</a:t>
            </a:r>
            <a:r>
              <a:rPr lang="en-US" sz="1400" dirty="0"/>
              <a:t>=flow</a:t>
            </a:r>
          </a:p>
          <a:p>
            <a:r>
              <a:rPr lang="en-US" sz="1400" dirty="0" err="1"/>
              <a:t>ovs-vsctl</a:t>
            </a:r>
            <a:r>
              <a:rPr lang="en-US" sz="1400" dirty="0"/>
              <a:t> add-port </a:t>
            </a:r>
            <a:r>
              <a:rPr lang="en-US" sz="1400" dirty="0" err="1"/>
              <a:t>br-tun</a:t>
            </a:r>
            <a:r>
              <a:rPr lang="en-US" sz="1400" dirty="0"/>
              <a:t> gre1 -- set Interface gre1 type=</a:t>
            </a:r>
            <a:r>
              <a:rPr lang="en-US" sz="1400" dirty="0" err="1"/>
              <a:t>gre</a:t>
            </a:r>
            <a:r>
              <a:rPr lang="en-US" sz="1400" dirty="0"/>
              <a:t> </a:t>
            </a:r>
            <a:r>
              <a:rPr lang="en-US" sz="1400" dirty="0" err="1"/>
              <a:t>options:local_ip</a:t>
            </a:r>
            <a:r>
              <a:rPr lang="en-US" sz="1400" dirty="0"/>
              <a:t>=192.168.100.100 </a:t>
            </a:r>
            <a:r>
              <a:rPr lang="en-US" sz="1400" dirty="0" err="1"/>
              <a:t>options:in_key</a:t>
            </a:r>
            <a:r>
              <a:rPr lang="en-US" sz="1400" dirty="0"/>
              <a:t>=flow </a:t>
            </a:r>
            <a:r>
              <a:rPr lang="en-US" sz="1400" dirty="0" err="1"/>
              <a:t>options:remote_ip</a:t>
            </a:r>
            <a:r>
              <a:rPr lang="en-US" sz="1400" dirty="0"/>
              <a:t>=192.168.100.102 </a:t>
            </a:r>
            <a:r>
              <a:rPr lang="en-US" sz="1400" dirty="0" err="1"/>
              <a:t>options:out_key</a:t>
            </a:r>
            <a:r>
              <a:rPr lang="en-US" sz="1400" dirty="0"/>
              <a:t>=flow</a:t>
            </a:r>
          </a:p>
        </p:txBody>
      </p:sp>
      <p:pic>
        <p:nvPicPr>
          <p:cNvPr id="5" name="Picture 4"/>
          <p:cNvPicPr>
            <a:picLocks noChangeAspect="1"/>
          </p:cNvPicPr>
          <p:nvPr/>
        </p:nvPicPr>
        <p:blipFill>
          <a:blip r:embed="rId2"/>
          <a:stretch>
            <a:fillRect/>
          </a:stretch>
        </p:blipFill>
        <p:spPr>
          <a:xfrm>
            <a:off x="5086668" y="1615439"/>
            <a:ext cx="5508152" cy="3626485"/>
          </a:xfrm>
          <a:prstGeom prst="rect">
            <a:avLst/>
          </a:prstGeom>
        </p:spPr>
      </p:pic>
    </p:spTree>
    <p:extLst>
      <p:ext uri="{BB962C8B-B14F-4D97-AF65-F5344CB8AC3E}">
        <p14:creationId xmlns:p14="http://schemas.microsoft.com/office/powerpoint/2010/main" val="419669236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zh-CN" altLang="en-US" dirty="0" smtClean="0"/>
              <a:t>配置</a:t>
            </a:r>
            <a:r>
              <a:rPr lang="en-US" altLang="zh-CN" dirty="0" smtClean="0"/>
              <a:t>Flow</a:t>
            </a:r>
          </a:p>
          <a:p>
            <a:pPr lvl="1"/>
            <a:r>
              <a:rPr lang="zh-CN" altLang="en-US" dirty="0"/>
              <a:t>删</a:t>
            </a:r>
            <a:r>
              <a:rPr lang="zh-CN" altLang="en-US" dirty="0" smtClean="0"/>
              <a:t>除所有的</a:t>
            </a:r>
            <a:r>
              <a:rPr lang="en-US" altLang="zh-CN" dirty="0" smtClean="0"/>
              <a:t>Flow</a:t>
            </a:r>
          </a:p>
          <a:p>
            <a:pPr lvl="1"/>
            <a:endParaRPr lang="en-US" dirty="0"/>
          </a:p>
          <a:p>
            <a:pPr lvl="1"/>
            <a:r>
              <a:rPr lang="en-US" dirty="0" smtClean="0"/>
              <a:t>Table 0</a:t>
            </a:r>
          </a:p>
          <a:p>
            <a:pPr lvl="2"/>
            <a:r>
              <a:rPr lang="zh-CN" altLang="en-US" dirty="0"/>
              <a:t>从</a:t>
            </a:r>
            <a:r>
              <a:rPr lang="en-US" altLang="zh-CN" dirty="0"/>
              <a:t>port 1</a:t>
            </a:r>
            <a:r>
              <a:rPr lang="zh-CN" altLang="en-US" dirty="0"/>
              <a:t>进来的，由</a:t>
            </a:r>
            <a:r>
              <a:rPr lang="en-US" altLang="zh-CN" dirty="0"/>
              <a:t>table 1</a:t>
            </a:r>
            <a:r>
              <a:rPr lang="zh-CN" altLang="en-US" dirty="0"/>
              <a:t>处</a:t>
            </a:r>
            <a:r>
              <a:rPr lang="zh-CN" altLang="en-US" dirty="0" smtClean="0"/>
              <a:t>理</a:t>
            </a:r>
            <a:endParaRPr lang="en-US" altLang="zh-CN" dirty="0" smtClean="0"/>
          </a:p>
          <a:p>
            <a:pPr lvl="2"/>
            <a:endParaRPr lang="en-US" altLang="zh-CN" dirty="0" smtClean="0"/>
          </a:p>
          <a:p>
            <a:pPr lvl="2"/>
            <a:r>
              <a:rPr lang="zh-CN" altLang="en-US" dirty="0"/>
              <a:t>从</a:t>
            </a:r>
            <a:r>
              <a:rPr lang="en-US" altLang="zh-CN" dirty="0"/>
              <a:t>port </a:t>
            </a:r>
            <a:r>
              <a:rPr lang="en-US" altLang="zh-CN" dirty="0" smtClean="0"/>
              <a:t>2/3</a:t>
            </a:r>
            <a:r>
              <a:rPr lang="zh-CN" altLang="en-US" dirty="0" smtClean="0"/>
              <a:t>进</a:t>
            </a:r>
            <a:r>
              <a:rPr lang="zh-CN" altLang="en-US" dirty="0"/>
              <a:t>来的，由</a:t>
            </a:r>
            <a:r>
              <a:rPr lang="en-US" altLang="zh-CN" dirty="0"/>
              <a:t>Table 3</a:t>
            </a:r>
            <a:r>
              <a:rPr lang="zh-CN" altLang="en-US" dirty="0"/>
              <a:t>处</a:t>
            </a:r>
            <a:r>
              <a:rPr lang="zh-CN" altLang="en-US" dirty="0" smtClean="0"/>
              <a:t>理</a:t>
            </a:r>
            <a:endParaRPr lang="en-US" altLang="zh-CN" dirty="0" smtClean="0"/>
          </a:p>
          <a:p>
            <a:pPr lvl="2"/>
            <a:endParaRPr lang="en-US" dirty="0"/>
          </a:p>
          <a:p>
            <a:pPr lvl="2"/>
            <a:endParaRPr lang="en-US" dirty="0" smtClean="0"/>
          </a:p>
          <a:p>
            <a:pPr lvl="2"/>
            <a:r>
              <a:rPr lang="zh-CN" altLang="en-US" dirty="0"/>
              <a:t>默认丢弃</a:t>
            </a:r>
            <a:endParaRPr lang="en-US" dirty="0"/>
          </a:p>
        </p:txBody>
      </p:sp>
      <p:sp>
        <p:nvSpPr>
          <p:cNvPr id="5" name="Rectangle 4"/>
          <p:cNvSpPr/>
          <p:nvPr/>
        </p:nvSpPr>
        <p:spPr>
          <a:xfrm>
            <a:off x="1503364" y="1811774"/>
            <a:ext cx="2540632" cy="369332"/>
          </a:xfrm>
          <a:prstGeom prst="rect">
            <a:avLst/>
          </a:prstGeom>
        </p:spPr>
        <p:txBody>
          <a:bodyPr wrap="none">
            <a:spAutoFit/>
          </a:bodyPr>
          <a:lstStyle/>
          <a:p>
            <a:r>
              <a:rPr lang="en-US" dirty="0" err="1"/>
              <a:t>ovs-ofctl</a:t>
            </a:r>
            <a:r>
              <a:rPr lang="en-US" dirty="0"/>
              <a:t> del-flows </a:t>
            </a:r>
            <a:r>
              <a:rPr lang="en-US" dirty="0" err="1"/>
              <a:t>br-tun</a:t>
            </a:r>
            <a:endParaRPr lang="en-US" dirty="0"/>
          </a:p>
        </p:txBody>
      </p:sp>
      <p:sp>
        <p:nvSpPr>
          <p:cNvPr id="6" name="Rectangle 5"/>
          <p:cNvSpPr/>
          <p:nvPr/>
        </p:nvSpPr>
        <p:spPr>
          <a:xfrm>
            <a:off x="1955800" y="2981376"/>
            <a:ext cx="1023620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a:t>
            </a:r>
            <a:r>
              <a:rPr lang="en-US" dirty="0" err="1"/>
              <a:t>in_port</a:t>
            </a:r>
            <a:r>
              <a:rPr lang="en-US" dirty="0"/>
              <a:t>=1 actions=resubmit(,1)"</a:t>
            </a:r>
          </a:p>
        </p:txBody>
      </p:sp>
      <p:sp>
        <p:nvSpPr>
          <p:cNvPr id="7" name="Rectangle 6"/>
          <p:cNvSpPr/>
          <p:nvPr/>
        </p:nvSpPr>
        <p:spPr>
          <a:xfrm>
            <a:off x="1955800" y="3594233"/>
            <a:ext cx="9931400" cy="646331"/>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a:t>
            </a:r>
            <a:r>
              <a:rPr lang="en-US" dirty="0" err="1"/>
              <a:t>in_port</a:t>
            </a:r>
            <a:r>
              <a:rPr lang="en-US" dirty="0"/>
              <a:t>=2 actions=resubmit(,3</a:t>
            </a:r>
            <a:r>
              <a:rPr lang="en-US" dirty="0" smtClean="0"/>
              <a:t>)"</a:t>
            </a:r>
          </a:p>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a:t>
            </a:r>
            <a:r>
              <a:rPr lang="en-US" dirty="0" err="1" smtClean="0"/>
              <a:t>in_port</a:t>
            </a:r>
            <a:r>
              <a:rPr lang="en-US" dirty="0" smtClean="0"/>
              <a:t>=3 </a:t>
            </a:r>
            <a:r>
              <a:rPr lang="en-US" dirty="0"/>
              <a:t>actions=resubmit(,3)"</a:t>
            </a:r>
          </a:p>
        </p:txBody>
      </p:sp>
      <p:sp>
        <p:nvSpPr>
          <p:cNvPr id="8" name="Rectangle 7"/>
          <p:cNvSpPr/>
          <p:nvPr/>
        </p:nvSpPr>
        <p:spPr>
          <a:xfrm>
            <a:off x="1955800" y="4674249"/>
            <a:ext cx="939800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priority=0 actions=drop"</a:t>
            </a:r>
          </a:p>
        </p:txBody>
      </p:sp>
    </p:spTree>
    <p:extLst>
      <p:ext uri="{BB962C8B-B14F-4D97-AF65-F5344CB8AC3E}">
        <p14:creationId xmlns:p14="http://schemas.microsoft.com/office/powerpoint/2010/main" val="11940357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en-US" dirty="0" smtClean="0"/>
              <a:t>Table 1:</a:t>
            </a:r>
          </a:p>
          <a:p>
            <a:pPr lvl="1"/>
            <a:r>
              <a:rPr lang="zh-CN" altLang="en-US" dirty="0"/>
              <a:t>对于单播，由</a:t>
            </a:r>
            <a:r>
              <a:rPr lang="en-US" altLang="zh-CN" dirty="0"/>
              <a:t>table 20</a:t>
            </a:r>
            <a:r>
              <a:rPr lang="zh-CN" altLang="en-US" dirty="0"/>
              <a:t>处</a:t>
            </a:r>
            <a:r>
              <a:rPr lang="zh-CN" altLang="en-US" dirty="0" smtClean="0"/>
              <a:t>理</a:t>
            </a:r>
            <a:endParaRPr lang="en-US" altLang="zh-CN" dirty="0" smtClean="0"/>
          </a:p>
          <a:p>
            <a:pPr lvl="1"/>
            <a:endParaRPr lang="en-US" altLang="zh-CN" dirty="0"/>
          </a:p>
          <a:p>
            <a:pPr lvl="1"/>
            <a:endParaRPr lang="en-US" altLang="zh-CN" dirty="0" smtClean="0"/>
          </a:p>
          <a:p>
            <a:pPr lvl="1"/>
            <a:r>
              <a:rPr lang="zh-CN" altLang="en-US" dirty="0"/>
              <a:t>对于多播，由</a:t>
            </a:r>
            <a:r>
              <a:rPr lang="en-US" dirty="0"/>
              <a:t>table 21</a:t>
            </a:r>
            <a:r>
              <a:rPr lang="zh-CN" altLang="en-US" dirty="0"/>
              <a:t>处</a:t>
            </a:r>
            <a:r>
              <a:rPr lang="zh-CN" altLang="en-US" dirty="0" smtClean="0"/>
              <a:t>理</a:t>
            </a:r>
            <a:endParaRPr lang="en-US" altLang="zh-CN" dirty="0" smtClean="0"/>
          </a:p>
          <a:p>
            <a:pPr lvl="1"/>
            <a:endParaRPr lang="en-US" dirty="0"/>
          </a:p>
          <a:p>
            <a:pPr lvl="1"/>
            <a:endParaRPr lang="en-US" dirty="0" smtClean="0"/>
          </a:p>
          <a:p>
            <a:r>
              <a:rPr lang="en-US" dirty="0" smtClean="0"/>
              <a:t>Table 2:</a:t>
            </a:r>
          </a:p>
          <a:p>
            <a:pPr lvl="1"/>
            <a:r>
              <a:rPr lang="zh-CN" altLang="en-US" dirty="0"/>
              <a:t>默认丢弃</a:t>
            </a:r>
            <a:endParaRPr lang="en-US" dirty="0"/>
          </a:p>
        </p:txBody>
      </p:sp>
      <p:sp>
        <p:nvSpPr>
          <p:cNvPr id="4" name="Rectangle 3"/>
          <p:cNvSpPr/>
          <p:nvPr/>
        </p:nvSpPr>
        <p:spPr>
          <a:xfrm>
            <a:off x="1178560" y="1859895"/>
            <a:ext cx="10353040" cy="646331"/>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table=1 </a:t>
            </a:r>
            <a:r>
              <a:rPr lang="en-US" dirty="0" err="1"/>
              <a:t>dl_dst</a:t>
            </a:r>
            <a:r>
              <a:rPr lang="en-US" dirty="0"/>
              <a:t>=00:00:00:00:00:00/01:00:00:00:00:00 actions=resubmit(,20)"</a:t>
            </a:r>
          </a:p>
        </p:txBody>
      </p:sp>
      <p:sp>
        <p:nvSpPr>
          <p:cNvPr id="5" name="Rectangle 4"/>
          <p:cNvSpPr/>
          <p:nvPr/>
        </p:nvSpPr>
        <p:spPr>
          <a:xfrm>
            <a:off x="1178560" y="3062884"/>
            <a:ext cx="10353040" cy="646331"/>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table=1 </a:t>
            </a:r>
            <a:r>
              <a:rPr lang="en-US" dirty="0" err="1"/>
              <a:t>dl_dst</a:t>
            </a:r>
            <a:r>
              <a:rPr lang="en-US" dirty="0"/>
              <a:t>=01:00:00:00:00:00/01:00:00:00:00:00 actions=resubmit(,21)"</a:t>
            </a:r>
          </a:p>
        </p:txBody>
      </p:sp>
      <p:sp>
        <p:nvSpPr>
          <p:cNvPr id="6" name="Rectangle 5"/>
          <p:cNvSpPr/>
          <p:nvPr/>
        </p:nvSpPr>
        <p:spPr>
          <a:xfrm>
            <a:off x="1178560" y="4772075"/>
            <a:ext cx="1017524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priority=0 table=2 actions=drop"</a:t>
            </a:r>
          </a:p>
        </p:txBody>
      </p:sp>
    </p:spTree>
    <p:extLst>
      <p:ext uri="{BB962C8B-B14F-4D97-AF65-F5344CB8AC3E}">
        <p14:creationId xmlns:p14="http://schemas.microsoft.com/office/powerpoint/2010/main" val="779461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en-US" dirty="0" smtClean="0"/>
              <a:t>Table 3:</a:t>
            </a:r>
          </a:p>
          <a:p>
            <a:pPr lvl="1"/>
            <a:r>
              <a:rPr lang="zh-CN" altLang="en-US" dirty="0"/>
              <a:t>默认丢</a:t>
            </a:r>
            <a:r>
              <a:rPr lang="zh-CN" altLang="en-US" dirty="0" smtClean="0"/>
              <a:t>弃</a:t>
            </a:r>
            <a:endParaRPr lang="en-US" altLang="zh-CN" dirty="0" smtClean="0"/>
          </a:p>
          <a:p>
            <a:pPr lvl="1"/>
            <a:endParaRPr lang="en-US" dirty="0"/>
          </a:p>
          <a:p>
            <a:pPr lvl="1"/>
            <a:r>
              <a:rPr lang="en-US" dirty="0" smtClean="0"/>
              <a:t>Tunnel ID -&gt; VLAN ID</a:t>
            </a:r>
          </a:p>
          <a:p>
            <a:pPr lvl="1"/>
            <a:endParaRPr lang="en-US" dirty="0"/>
          </a:p>
          <a:p>
            <a:pPr lvl="1"/>
            <a:endParaRPr lang="en-US" dirty="0" smtClean="0"/>
          </a:p>
          <a:p>
            <a:pPr lvl="1"/>
            <a:endParaRPr lang="en-US" dirty="0"/>
          </a:p>
          <a:p>
            <a:r>
              <a:rPr lang="en-US" dirty="0" smtClean="0"/>
              <a:t>Table 10:</a:t>
            </a:r>
          </a:p>
          <a:p>
            <a:pPr lvl="1"/>
            <a:r>
              <a:rPr lang="en-US" dirty="0" smtClean="0"/>
              <a:t>MAC</a:t>
            </a:r>
            <a:r>
              <a:rPr lang="zh-CN" altLang="en-US" dirty="0" smtClean="0"/>
              <a:t>地址学习</a:t>
            </a:r>
            <a:endParaRPr lang="en-US" dirty="0"/>
          </a:p>
        </p:txBody>
      </p:sp>
      <p:sp>
        <p:nvSpPr>
          <p:cNvPr id="4" name="Rectangle 3"/>
          <p:cNvSpPr/>
          <p:nvPr/>
        </p:nvSpPr>
        <p:spPr>
          <a:xfrm>
            <a:off x="1137920" y="1845995"/>
            <a:ext cx="1021588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priority=0 table=3 actions=drop"</a:t>
            </a:r>
          </a:p>
        </p:txBody>
      </p:sp>
      <p:sp>
        <p:nvSpPr>
          <p:cNvPr id="5" name="Rectangle 4"/>
          <p:cNvSpPr/>
          <p:nvPr/>
        </p:nvSpPr>
        <p:spPr>
          <a:xfrm>
            <a:off x="1137920" y="2551837"/>
            <a:ext cx="10215880" cy="1200329"/>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table=3 </a:t>
            </a:r>
            <a:r>
              <a:rPr lang="en-US" dirty="0" err="1"/>
              <a:t>tun_id</a:t>
            </a:r>
            <a:r>
              <a:rPr lang="en-US" dirty="0"/>
              <a:t>=0x1 actions=mod_vlan_vid:1,resubmit(,10)"</a:t>
            </a:r>
          </a:p>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table=3 </a:t>
            </a:r>
            <a:r>
              <a:rPr lang="en-US" dirty="0" err="1"/>
              <a:t>tun_id</a:t>
            </a:r>
            <a:r>
              <a:rPr lang="en-US" dirty="0"/>
              <a:t>=0x2 actions=mod_vlan_vid:2,resubmit(,10)"</a:t>
            </a:r>
          </a:p>
        </p:txBody>
      </p:sp>
      <p:sp>
        <p:nvSpPr>
          <p:cNvPr id="6" name="Rectangle 5"/>
          <p:cNvSpPr/>
          <p:nvPr/>
        </p:nvSpPr>
        <p:spPr>
          <a:xfrm>
            <a:off x="1137920" y="4757872"/>
            <a:ext cx="10215880" cy="1200329"/>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priority=1 table=10  actions=learn(table=20,priority=1,hard_timeout=300,NXM_OF_VLAN_TCI[0..11],NXM_OF_ETH_DST[]=NXM_OF_ETH_SRC[],load:0-&gt;NXM_OF_VLAN_TCI[],</a:t>
            </a:r>
            <a:r>
              <a:rPr lang="en-US" dirty="0" err="1"/>
              <a:t>load:NXM_NX_TUN_ID</a:t>
            </a:r>
            <a:r>
              <a:rPr lang="en-US" dirty="0"/>
              <a:t>[]-&gt;NXM_NX_TUN_ID[],</a:t>
            </a:r>
            <a:r>
              <a:rPr lang="en-US" dirty="0" err="1"/>
              <a:t>output:NXM_OF_IN_PORT</a:t>
            </a:r>
            <a:r>
              <a:rPr lang="en-US" dirty="0"/>
              <a:t>[]),output:1"</a:t>
            </a:r>
          </a:p>
        </p:txBody>
      </p:sp>
    </p:spTree>
    <p:extLst>
      <p:ext uri="{BB962C8B-B14F-4D97-AF65-F5344CB8AC3E}">
        <p14:creationId xmlns:p14="http://schemas.microsoft.com/office/powerpoint/2010/main" val="20354912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3009"/>
            <a:ext cx="10957560" cy="2585323"/>
          </a:xfrm>
          <a:prstGeom prst="rect">
            <a:avLst/>
          </a:prstGeom>
        </p:spPr>
        <p:txBody>
          <a:bodyPr wrap="square">
            <a:spAutoFit/>
          </a:bodyPr>
          <a:lstStyle/>
          <a:p>
            <a:r>
              <a:rPr lang="en-US" dirty="0" smtClean="0"/>
              <a:t>table=10, priority=1 actions=learn(</a:t>
            </a:r>
          </a:p>
          <a:p>
            <a:r>
              <a:rPr lang="en-US" dirty="0" smtClean="0"/>
              <a:t>table=20,</a:t>
            </a:r>
          </a:p>
          <a:p>
            <a:r>
              <a:rPr lang="en-US" dirty="0" err="1" smtClean="0"/>
              <a:t>hard_timeout</a:t>
            </a:r>
            <a:r>
              <a:rPr lang="en-US" dirty="0" smtClean="0"/>
              <a:t>=300,priority=1,</a:t>
            </a:r>
          </a:p>
          <a:p>
            <a:r>
              <a:rPr lang="en-US" dirty="0" smtClean="0"/>
              <a:t>NXM_OF_VLAN_TCI[0</a:t>
            </a:r>
            <a:r>
              <a:rPr lang="en-US" dirty="0"/>
              <a:t>..11</a:t>
            </a:r>
            <a:r>
              <a:rPr lang="en-US" dirty="0" smtClean="0"/>
              <a:t>],</a:t>
            </a:r>
          </a:p>
          <a:p>
            <a:r>
              <a:rPr lang="en-US" dirty="0" smtClean="0"/>
              <a:t>NXM_OF_ETH_DST</a:t>
            </a:r>
            <a:r>
              <a:rPr lang="en-US" dirty="0"/>
              <a:t>[]=NXM_OF_ETH_SRC</a:t>
            </a:r>
            <a:r>
              <a:rPr lang="en-US" dirty="0" smtClean="0"/>
              <a:t>[],</a:t>
            </a:r>
          </a:p>
          <a:p>
            <a:r>
              <a:rPr lang="en-US" dirty="0" smtClean="0"/>
              <a:t>load:0-</a:t>
            </a:r>
            <a:r>
              <a:rPr lang="en-US" dirty="0"/>
              <a:t>&gt;NXM_OF_VLAN_TCI</a:t>
            </a:r>
            <a:r>
              <a:rPr lang="en-US" dirty="0" smtClean="0"/>
              <a:t>[],</a:t>
            </a:r>
          </a:p>
          <a:p>
            <a:r>
              <a:rPr lang="en-US" dirty="0" err="1" smtClean="0"/>
              <a:t>load:NXM_NX_TUN_ID</a:t>
            </a:r>
            <a:r>
              <a:rPr lang="en-US" dirty="0"/>
              <a:t>[]-&gt;NXM_NX_TUN_ID</a:t>
            </a:r>
            <a:r>
              <a:rPr lang="en-US" dirty="0" smtClean="0"/>
              <a:t>[],</a:t>
            </a:r>
          </a:p>
          <a:p>
            <a:r>
              <a:rPr lang="en-US" dirty="0" err="1" smtClean="0"/>
              <a:t>output:NXM_OF_IN_PORT</a:t>
            </a:r>
            <a:r>
              <a:rPr lang="en-US" dirty="0" smtClean="0"/>
              <a:t>[]),</a:t>
            </a:r>
          </a:p>
          <a:p>
            <a:r>
              <a:rPr lang="en-US" dirty="0" smtClean="0"/>
              <a:t>output:1</a:t>
            </a:r>
            <a:endParaRPr lang="en-US" dirty="0"/>
          </a:p>
        </p:txBody>
      </p:sp>
      <p:sp>
        <p:nvSpPr>
          <p:cNvPr id="5" name="Rectangle 4"/>
          <p:cNvSpPr/>
          <p:nvPr/>
        </p:nvSpPr>
        <p:spPr>
          <a:xfrm>
            <a:off x="7802880" y="258745"/>
            <a:ext cx="2860040" cy="2308324"/>
          </a:xfrm>
          <a:prstGeom prst="rect">
            <a:avLst/>
          </a:prstGeom>
        </p:spPr>
        <p:txBody>
          <a:bodyPr wrap="square">
            <a:spAutoFit/>
          </a:bodyPr>
          <a:lstStyle/>
          <a:p>
            <a:r>
              <a:rPr lang="en-US" dirty="0" smtClean="0"/>
              <a:t>table=20,</a:t>
            </a:r>
          </a:p>
          <a:p>
            <a:r>
              <a:rPr lang="en-US" dirty="0" smtClean="0"/>
              <a:t>priority=2,</a:t>
            </a:r>
          </a:p>
          <a:p>
            <a:r>
              <a:rPr lang="en-US" dirty="0" err="1" smtClean="0"/>
              <a:t>dl_vlan</a:t>
            </a:r>
            <a:r>
              <a:rPr lang="en-US" dirty="0" smtClean="0"/>
              <a:t>=1,</a:t>
            </a:r>
          </a:p>
          <a:p>
            <a:r>
              <a:rPr lang="en-US" dirty="0" err="1" smtClean="0"/>
              <a:t>dl_dst</a:t>
            </a:r>
            <a:r>
              <a:rPr lang="en-US" dirty="0" smtClean="0"/>
              <a:t>=fa:16:3e:7e:ab:cc </a:t>
            </a:r>
          </a:p>
          <a:p>
            <a:r>
              <a:rPr lang="en-US" dirty="0" smtClean="0"/>
              <a:t>actions=</a:t>
            </a:r>
          </a:p>
          <a:p>
            <a:r>
              <a:rPr lang="en-US" dirty="0" err="1" smtClean="0"/>
              <a:t>strip_vlan</a:t>
            </a:r>
            <a:r>
              <a:rPr lang="en-US" dirty="0" smtClean="0"/>
              <a:t>,</a:t>
            </a:r>
          </a:p>
          <a:p>
            <a:r>
              <a:rPr lang="en-US" dirty="0" smtClean="0"/>
              <a:t>set_tunnel:0x3e9,</a:t>
            </a:r>
          </a:p>
          <a:p>
            <a:r>
              <a:rPr lang="en-US" dirty="0" smtClean="0"/>
              <a:t>output:2</a:t>
            </a:r>
            <a:endParaRPr lang="en-US" dirty="0"/>
          </a:p>
        </p:txBody>
      </p:sp>
      <p:sp>
        <p:nvSpPr>
          <p:cNvPr id="7" name="Rectangle 6"/>
          <p:cNvSpPr/>
          <p:nvPr/>
        </p:nvSpPr>
        <p:spPr>
          <a:xfrm>
            <a:off x="838200" y="3239086"/>
            <a:ext cx="10825480" cy="3139321"/>
          </a:xfrm>
          <a:prstGeom prst="rect">
            <a:avLst/>
          </a:prstGeom>
        </p:spPr>
        <p:txBody>
          <a:bodyPr wrap="square">
            <a:spAutoFit/>
          </a:bodyPr>
          <a:lstStyle/>
          <a:p>
            <a:pPr marL="285750" indent="-285750">
              <a:buFont typeface="Arial" panose="020B0604020202020204" pitchFamily="34" charset="0"/>
              <a:buChar char="•"/>
            </a:pPr>
            <a:r>
              <a:rPr lang="en-US" altLang="zh-CN" dirty="0"/>
              <a:t>Table 10</a:t>
            </a:r>
            <a:r>
              <a:rPr lang="zh-CN" altLang="en-US" dirty="0"/>
              <a:t>是用来学习</a:t>
            </a:r>
            <a:r>
              <a:rPr lang="en-US" altLang="zh-CN" dirty="0"/>
              <a:t>MAC</a:t>
            </a:r>
            <a:r>
              <a:rPr lang="zh-CN" altLang="en-US" dirty="0"/>
              <a:t>地址的，学习的结果放在</a:t>
            </a:r>
            <a:r>
              <a:rPr lang="en-US" altLang="zh-CN" dirty="0"/>
              <a:t>Table 20</a:t>
            </a:r>
            <a:r>
              <a:rPr lang="zh-CN" altLang="en-US" dirty="0"/>
              <a:t>里</a:t>
            </a:r>
            <a:r>
              <a:rPr lang="zh-CN" altLang="en-US" dirty="0" smtClean="0"/>
              <a:t>面，</a:t>
            </a:r>
            <a:r>
              <a:rPr lang="en-US" altLang="zh-CN" dirty="0" smtClean="0"/>
              <a:t>Table20</a:t>
            </a:r>
            <a:r>
              <a:rPr lang="zh-CN" altLang="en-US" dirty="0" smtClean="0"/>
              <a:t>被称为</a:t>
            </a:r>
            <a:r>
              <a:rPr lang="en-US" dirty="0" smtClean="0"/>
              <a:t>MAC </a:t>
            </a:r>
            <a:r>
              <a:rPr lang="en-US" dirty="0"/>
              <a:t>learning </a:t>
            </a:r>
            <a:r>
              <a:rPr lang="en-US" dirty="0" smtClean="0"/>
              <a:t>table</a:t>
            </a:r>
          </a:p>
          <a:p>
            <a:pPr marL="285750" indent="-285750">
              <a:buFont typeface="Arial" panose="020B0604020202020204" pitchFamily="34" charset="0"/>
              <a:buChar char="•"/>
            </a:pPr>
            <a:r>
              <a:rPr lang="en-US" dirty="0"/>
              <a:t>NXM_OF_VLAN_TCI</a:t>
            </a:r>
            <a:r>
              <a:rPr lang="zh-CN" altLang="en-US" dirty="0"/>
              <a:t>这个是</a:t>
            </a:r>
            <a:r>
              <a:rPr lang="en-US" dirty="0"/>
              <a:t>VLAN Tag，</a:t>
            </a:r>
            <a:r>
              <a:rPr lang="zh-CN" altLang="en-US" dirty="0"/>
              <a:t>在</a:t>
            </a:r>
            <a:r>
              <a:rPr lang="en-US" dirty="0"/>
              <a:t>MAC Learning table</a:t>
            </a:r>
            <a:r>
              <a:rPr lang="zh-CN" altLang="en-US" dirty="0"/>
              <a:t>中，每一个</a:t>
            </a:r>
            <a:r>
              <a:rPr lang="en-US" dirty="0"/>
              <a:t>entry</a:t>
            </a:r>
            <a:r>
              <a:rPr lang="zh-CN" altLang="en-US" dirty="0"/>
              <a:t>都是仅仅对某一个</a:t>
            </a:r>
            <a:r>
              <a:rPr lang="en-US" dirty="0"/>
              <a:t>VLAN</a:t>
            </a:r>
            <a:r>
              <a:rPr lang="zh-CN" altLang="en-US" dirty="0"/>
              <a:t>来说的，不同</a:t>
            </a:r>
            <a:r>
              <a:rPr lang="en-US" dirty="0"/>
              <a:t>VLAN</a:t>
            </a:r>
            <a:r>
              <a:rPr lang="zh-CN" altLang="en-US" dirty="0"/>
              <a:t>的</a:t>
            </a:r>
            <a:r>
              <a:rPr lang="en-US" dirty="0"/>
              <a:t>learning table</a:t>
            </a:r>
            <a:r>
              <a:rPr lang="zh-CN" altLang="en-US" dirty="0"/>
              <a:t>是分开的。在学习的结果的</a:t>
            </a:r>
            <a:r>
              <a:rPr lang="en-US" dirty="0"/>
              <a:t>entry</a:t>
            </a:r>
            <a:r>
              <a:rPr lang="zh-CN" altLang="en-US" dirty="0"/>
              <a:t>中，会标出这个</a:t>
            </a:r>
            <a:r>
              <a:rPr lang="en-US" dirty="0"/>
              <a:t>entry</a:t>
            </a:r>
            <a:r>
              <a:rPr lang="zh-CN" altLang="en-US" dirty="0"/>
              <a:t>是对于哪个</a:t>
            </a:r>
            <a:r>
              <a:rPr lang="en-US" dirty="0"/>
              <a:t>VLAN</a:t>
            </a:r>
            <a:r>
              <a:rPr lang="zh-CN" altLang="en-US" dirty="0"/>
              <a:t>的</a:t>
            </a:r>
            <a:r>
              <a:rPr lang="zh-CN" altLang="en-US" dirty="0" smtClean="0"/>
              <a:t>。</a:t>
            </a:r>
            <a:endParaRPr lang="en-US" altLang="zh-CN" dirty="0" smtClean="0"/>
          </a:p>
          <a:p>
            <a:pPr marL="285750" indent="-285750">
              <a:buFont typeface="Arial" panose="020B0604020202020204" pitchFamily="34" charset="0"/>
              <a:buChar char="•"/>
            </a:pPr>
            <a:r>
              <a:rPr lang="en-US" dirty="0"/>
              <a:t>NXM_OF_ETH_DST[]=NXM_OF_ETH_SRC[]</a:t>
            </a:r>
            <a:r>
              <a:rPr lang="zh-CN" altLang="en-US" dirty="0"/>
              <a:t>这个的意思是当前包里面的</a:t>
            </a:r>
            <a:r>
              <a:rPr lang="en-US" dirty="0"/>
              <a:t>MAC Source Address</a:t>
            </a:r>
            <a:r>
              <a:rPr lang="zh-CN" altLang="en-US" dirty="0"/>
              <a:t>会被放在学习结果的</a:t>
            </a:r>
            <a:r>
              <a:rPr lang="en-US" dirty="0"/>
              <a:t>entry</a:t>
            </a:r>
            <a:r>
              <a:rPr lang="zh-CN" altLang="en-US" dirty="0"/>
              <a:t>里面的</a:t>
            </a:r>
            <a:r>
              <a:rPr lang="en-US" dirty="0" err="1"/>
              <a:t>dl_dst</a:t>
            </a:r>
            <a:r>
              <a:rPr lang="zh-CN" altLang="en-US" dirty="0"/>
              <a:t>里面。这是因为每个</a:t>
            </a:r>
            <a:r>
              <a:rPr lang="en-US" dirty="0"/>
              <a:t>switch</a:t>
            </a:r>
            <a:r>
              <a:rPr lang="zh-CN" altLang="en-US" dirty="0"/>
              <a:t>都是通过</a:t>
            </a:r>
            <a:r>
              <a:rPr lang="en-US" dirty="0"/>
              <a:t>Ingress</a:t>
            </a:r>
            <a:r>
              <a:rPr lang="zh-CN" altLang="en-US" dirty="0"/>
              <a:t>包来学习，某个</a:t>
            </a:r>
            <a:r>
              <a:rPr lang="en-US" dirty="0"/>
              <a:t>MAC</a:t>
            </a:r>
            <a:r>
              <a:rPr lang="zh-CN" altLang="en-US" dirty="0"/>
              <a:t>从某个</a:t>
            </a:r>
            <a:r>
              <a:rPr lang="en-US" dirty="0"/>
              <a:t>port</a:t>
            </a:r>
            <a:r>
              <a:rPr lang="zh-CN" altLang="en-US" dirty="0"/>
              <a:t>进来，</a:t>
            </a:r>
            <a:r>
              <a:rPr lang="en-US" dirty="0"/>
              <a:t>switch</a:t>
            </a:r>
            <a:r>
              <a:rPr lang="zh-CN" altLang="en-US" dirty="0"/>
              <a:t>就应该记住以后发往这个</a:t>
            </a:r>
            <a:r>
              <a:rPr lang="en-US" dirty="0"/>
              <a:t>MAC</a:t>
            </a:r>
            <a:r>
              <a:rPr lang="zh-CN" altLang="en-US" dirty="0"/>
              <a:t>的包要从这个</a:t>
            </a:r>
            <a:r>
              <a:rPr lang="en-US" dirty="0"/>
              <a:t>port</a:t>
            </a:r>
            <a:r>
              <a:rPr lang="zh-CN" altLang="en-US" dirty="0"/>
              <a:t>出去，因而</a:t>
            </a:r>
            <a:r>
              <a:rPr lang="en-US" dirty="0"/>
              <a:t>MAC source address</a:t>
            </a:r>
            <a:r>
              <a:rPr lang="zh-CN" altLang="en-US" dirty="0"/>
              <a:t>就被放在了</a:t>
            </a:r>
            <a:r>
              <a:rPr lang="en-US" dirty="0"/>
              <a:t>Mac destination address</a:t>
            </a:r>
            <a:r>
              <a:rPr lang="zh-CN" altLang="en-US" dirty="0"/>
              <a:t>里面，因为这是为发送用的</a:t>
            </a:r>
            <a:r>
              <a:rPr lang="zh-CN" altLang="en-US" dirty="0" smtClean="0"/>
              <a:t>。</a:t>
            </a:r>
            <a:endParaRPr lang="en-US" altLang="zh-CN" dirty="0" smtClean="0"/>
          </a:p>
          <a:p>
            <a:pPr marL="285750" indent="-285750">
              <a:buFont typeface="Arial" panose="020B0604020202020204" pitchFamily="34" charset="0"/>
              <a:buChar char="•"/>
            </a:pPr>
            <a:r>
              <a:rPr lang="en-US" altLang="zh-CN" dirty="0"/>
              <a:t>load:0-&gt;NXM_OF_VLAN_TCI[]</a:t>
            </a:r>
            <a:r>
              <a:rPr lang="zh-CN" altLang="en-US" dirty="0"/>
              <a:t>意思是发送出去的时候，</a:t>
            </a:r>
            <a:r>
              <a:rPr lang="en-US" altLang="zh-CN" dirty="0" err="1"/>
              <a:t>vlan</a:t>
            </a:r>
            <a:r>
              <a:rPr lang="en-US" altLang="zh-CN" dirty="0"/>
              <a:t> tag</a:t>
            </a:r>
            <a:r>
              <a:rPr lang="zh-CN" altLang="en-US" dirty="0"/>
              <a:t>设为</a:t>
            </a:r>
            <a:r>
              <a:rPr lang="en-US" altLang="zh-CN" dirty="0"/>
              <a:t>0</a:t>
            </a:r>
            <a:r>
              <a:rPr lang="zh-CN" altLang="en-US" dirty="0"/>
              <a:t>，所以结果中有</a:t>
            </a:r>
            <a:r>
              <a:rPr lang="en-US" altLang="zh-CN" dirty="0"/>
              <a:t>actions=</a:t>
            </a:r>
            <a:r>
              <a:rPr lang="en-US" altLang="zh-CN" dirty="0" err="1"/>
              <a:t>strip_vlan</a:t>
            </a:r>
            <a:endParaRPr lang="en-US" altLang="zh-CN" dirty="0"/>
          </a:p>
          <a:p>
            <a:pPr marL="285750" indent="-285750">
              <a:buFont typeface="Arial" panose="020B0604020202020204" pitchFamily="34" charset="0"/>
              <a:buChar char="•"/>
            </a:pPr>
            <a:r>
              <a:rPr lang="en-US" altLang="zh-CN" dirty="0" err="1" smtClean="0"/>
              <a:t>load:NXM_NX_TUN_ID</a:t>
            </a:r>
            <a:r>
              <a:rPr lang="en-US" altLang="zh-CN" dirty="0"/>
              <a:t>[]-&gt;NXM_NX_TUN_ID[]</a:t>
            </a:r>
            <a:r>
              <a:rPr lang="zh-CN" altLang="en-US" dirty="0"/>
              <a:t>意思是发出去的时候，设置</a:t>
            </a:r>
            <a:r>
              <a:rPr lang="en-US" altLang="zh-CN" dirty="0" smtClean="0"/>
              <a:t>tunnel </a:t>
            </a:r>
            <a:r>
              <a:rPr lang="en-US" altLang="zh-CN" dirty="0"/>
              <a:t>id</a:t>
            </a:r>
            <a:r>
              <a:rPr lang="zh-CN" altLang="en-US" dirty="0" smtClean="0"/>
              <a:t>，进来的时候是多少，发送的时候就是多少，所</a:t>
            </a:r>
            <a:r>
              <a:rPr lang="zh-CN" altLang="en-US" dirty="0"/>
              <a:t>以结果中有</a:t>
            </a:r>
            <a:r>
              <a:rPr lang="en-US" altLang="zh-CN" dirty="0"/>
              <a:t>set_tunnel:0x3e9</a:t>
            </a:r>
          </a:p>
          <a:p>
            <a:pPr marL="285750" indent="-285750">
              <a:buFont typeface="Arial" panose="020B0604020202020204" pitchFamily="34" charset="0"/>
              <a:buChar char="•"/>
            </a:pPr>
            <a:r>
              <a:rPr lang="en-US" altLang="zh-CN" dirty="0" err="1" smtClean="0"/>
              <a:t>output:NXM_OF_IN_PORT</a:t>
            </a:r>
            <a:r>
              <a:rPr lang="en-US" altLang="zh-CN" dirty="0"/>
              <a:t>[]</a:t>
            </a:r>
            <a:r>
              <a:rPr lang="zh-CN" altLang="en-US" dirty="0"/>
              <a:t>意思是发送给哪个</a:t>
            </a:r>
            <a:r>
              <a:rPr lang="en-US" altLang="zh-CN" dirty="0"/>
              <a:t>port</a:t>
            </a:r>
            <a:r>
              <a:rPr lang="zh-CN" altLang="en-US" dirty="0"/>
              <a:t>，由于是从</a:t>
            </a:r>
            <a:r>
              <a:rPr lang="en-US" altLang="zh-CN" dirty="0"/>
              <a:t>port2</a:t>
            </a:r>
            <a:r>
              <a:rPr lang="zh-CN" altLang="en-US" dirty="0"/>
              <a:t>进来的，因而结果中有</a:t>
            </a:r>
            <a:r>
              <a:rPr lang="en-US" altLang="zh-CN" dirty="0"/>
              <a:t>output:2</a:t>
            </a:r>
            <a:endParaRPr lang="zh-CN" altLang="en-US" dirty="0"/>
          </a:p>
        </p:txBody>
      </p:sp>
      <p:cxnSp>
        <p:nvCxnSpPr>
          <p:cNvPr id="8" name="Straight Arrow Connector 7"/>
          <p:cNvCxnSpPr/>
          <p:nvPr/>
        </p:nvCxnSpPr>
        <p:spPr>
          <a:xfrm flipV="1">
            <a:off x="1879600" y="477521"/>
            <a:ext cx="6004560" cy="1320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74720" y="1026160"/>
            <a:ext cx="4328160" cy="17016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88560" y="1304566"/>
            <a:ext cx="2814320" cy="10834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50640" y="1720345"/>
            <a:ext cx="3952240" cy="12792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44160" y="2011680"/>
            <a:ext cx="2458720" cy="13878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67760" y="2284945"/>
            <a:ext cx="4135120" cy="8341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34160" y="2752442"/>
            <a:ext cx="1107996" cy="369332"/>
          </a:xfrm>
          <a:prstGeom prst="rect">
            <a:avLst/>
          </a:prstGeom>
          <a:noFill/>
        </p:spPr>
        <p:txBody>
          <a:bodyPr wrap="none" rtlCol="0">
            <a:spAutoFit/>
          </a:bodyPr>
          <a:lstStyle/>
          <a:p>
            <a:r>
              <a:rPr lang="zh-CN" altLang="en-US" dirty="0" smtClean="0"/>
              <a:t>学习指令</a:t>
            </a:r>
            <a:endParaRPr lang="en-US" dirty="0"/>
          </a:p>
        </p:txBody>
      </p:sp>
      <p:sp>
        <p:nvSpPr>
          <p:cNvPr id="25" name="TextBox 24"/>
          <p:cNvSpPr txBox="1"/>
          <p:nvPr/>
        </p:nvSpPr>
        <p:spPr>
          <a:xfrm>
            <a:off x="7802880" y="2752442"/>
            <a:ext cx="1107996" cy="369332"/>
          </a:xfrm>
          <a:prstGeom prst="rect">
            <a:avLst/>
          </a:prstGeom>
          <a:noFill/>
        </p:spPr>
        <p:txBody>
          <a:bodyPr wrap="none" rtlCol="0">
            <a:spAutoFit/>
          </a:bodyPr>
          <a:lstStyle/>
          <a:p>
            <a:r>
              <a:rPr lang="zh-CN" altLang="en-US" dirty="0" smtClean="0"/>
              <a:t>学习结果</a:t>
            </a:r>
            <a:endParaRPr lang="en-US" dirty="0"/>
          </a:p>
        </p:txBody>
      </p:sp>
    </p:spTree>
    <p:extLst>
      <p:ext uri="{BB962C8B-B14F-4D97-AF65-F5344CB8AC3E}">
        <p14:creationId xmlns:p14="http://schemas.microsoft.com/office/powerpoint/2010/main" val="16012548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en-US" dirty="0" smtClean="0"/>
              <a:t>Table 20:</a:t>
            </a:r>
          </a:p>
          <a:p>
            <a:pPr lvl="1"/>
            <a:r>
              <a:rPr lang="zh-CN" altLang="en-US" dirty="0"/>
              <a:t>这</a:t>
            </a:r>
            <a:r>
              <a:rPr lang="zh-CN" altLang="en-US" dirty="0" smtClean="0"/>
              <a:t>个是</a:t>
            </a:r>
            <a:r>
              <a:rPr lang="en-US" altLang="zh-CN" dirty="0" smtClean="0"/>
              <a:t>MAC Address Learning Table</a:t>
            </a:r>
            <a:r>
              <a:rPr lang="zh-CN" altLang="en-US" dirty="0" smtClean="0"/>
              <a:t>，如果不空就按照规则处理</a:t>
            </a:r>
            <a:endParaRPr lang="en-US" altLang="zh-CN" dirty="0" smtClean="0"/>
          </a:p>
          <a:p>
            <a:pPr lvl="1"/>
            <a:r>
              <a:rPr lang="zh-CN" altLang="en-US" dirty="0"/>
              <a:t>如</a:t>
            </a:r>
            <a:r>
              <a:rPr lang="zh-CN" altLang="en-US" dirty="0" smtClean="0"/>
              <a:t>果为空，就使用默认规则，交给</a:t>
            </a:r>
            <a:r>
              <a:rPr lang="en-US" altLang="zh-CN" dirty="0" smtClean="0"/>
              <a:t>Table 21</a:t>
            </a:r>
            <a:r>
              <a:rPr lang="zh-CN" altLang="en-US" dirty="0" smtClean="0"/>
              <a:t>处理</a:t>
            </a:r>
            <a:endParaRPr lang="en-US" altLang="zh-CN" dirty="0" smtClean="0"/>
          </a:p>
          <a:p>
            <a:pPr lvl="1"/>
            <a:endParaRPr lang="en-US" dirty="0"/>
          </a:p>
          <a:p>
            <a:r>
              <a:rPr lang="en-US" dirty="0" smtClean="0"/>
              <a:t>Table 21:</a:t>
            </a:r>
          </a:p>
          <a:p>
            <a:pPr lvl="1"/>
            <a:r>
              <a:rPr lang="zh-CN" altLang="en-US" dirty="0"/>
              <a:t>默认丢</a:t>
            </a:r>
            <a:r>
              <a:rPr lang="zh-CN" altLang="en-US" dirty="0" smtClean="0"/>
              <a:t>弃</a:t>
            </a:r>
            <a:endParaRPr lang="en-US" altLang="zh-CN" dirty="0" smtClean="0"/>
          </a:p>
          <a:p>
            <a:pPr lvl="1"/>
            <a:endParaRPr lang="en-US" altLang="zh-CN" dirty="0" smtClean="0"/>
          </a:p>
          <a:p>
            <a:pPr lvl="1"/>
            <a:r>
              <a:rPr lang="en-US" dirty="0" smtClean="0"/>
              <a:t>VLAN ID -&gt; Tunnel ID</a:t>
            </a:r>
            <a:endParaRPr lang="en-US" dirty="0"/>
          </a:p>
        </p:txBody>
      </p:sp>
      <p:sp>
        <p:nvSpPr>
          <p:cNvPr id="4" name="Rectangle 3"/>
          <p:cNvSpPr/>
          <p:nvPr/>
        </p:nvSpPr>
        <p:spPr>
          <a:xfrm>
            <a:off x="838200" y="2232075"/>
            <a:ext cx="987044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priority=0 table=20 actions=resubmit(,21)"</a:t>
            </a:r>
          </a:p>
        </p:txBody>
      </p:sp>
      <p:sp>
        <p:nvSpPr>
          <p:cNvPr id="5" name="Rectangle 4"/>
          <p:cNvSpPr/>
          <p:nvPr/>
        </p:nvSpPr>
        <p:spPr>
          <a:xfrm>
            <a:off x="838200" y="3498812"/>
            <a:ext cx="9870440" cy="369332"/>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priority=0 table=21 actions=drop"</a:t>
            </a:r>
          </a:p>
        </p:txBody>
      </p:sp>
      <p:sp>
        <p:nvSpPr>
          <p:cNvPr id="6" name="Rectangle 5"/>
          <p:cNvSpPr/>
          <p:nvPr/>
        </p:nvSpPr>
        <p:spPr>
          <a:xfrm>
            <a:off x="838200" y="4309517"/>
            <a:ext cx="10515600" cy="1200329"/>
          </a:xfrm>
          <a:prstGeom prst="rect">
            <a:avLst/>
          </a:prstGeom>
        </p:spPr>
        <p:txBody>
          <a:bodyPr wrap="square">
            <a:spAutoFit/>
          </a:bodyPr>
          <a:lstStyle/>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a:t>
            </a:r>
            <a:r>
              <a:rPr lang="en-US" dirty="0" smtClean="0"/>
              <a:t>priority=1 </a:t>
            </a:r>
            <a:r>
              <a:rPr lang="en-US" dirty="0"/>
              <a:t>table=21 </a:t>
            </a:r>
            <a:r>
              <a:rPr lang="en-US" dirty="0" err="1"/>
              <a:t>dl_vlan</a:t>
            </a:r>
            <a:r>
              <a:rPr lang="en-US" dirty="0"/>
              <a:t>=1 </a:t>
            </a:r>
            <a:r>
              <a:rPr lang="en-US" dirty="0" smtClean="0"/>
              <a:t>actions=strip_vlan,set_tunnel:0x1,output:2,output:3"</a:t>
            </a:r>
            <a:endParaRPr lang="en-US" dirty="0"/>
          </a:p>
          <a:p>
            <a:r>
              <a:rPr lang="en-US" dirty="0" err="1"/>
              <a:t>ovs-ofctl</a:t>
            </a:r>
            <a:r>
              <a:rPr lang="en-US" dirty="0"/>
              <a:t> add-flow </a:t>
            </a:r>
            <a:r>
              <a:rPr lang="en-US" dirty="0" err="1"/>
              <a:t>br-tun</a:t>
            </a:r>
            <a:r>
              <a:rPr lang="en-US" dirty="0"/>
              <a:t> "</a:t>
            </a:r>
            <a:r>
              <a:rPr lang="en-US" dirty="0" err="1"/>
              <a:t>hard_timeout</a:t>
            </a:r>
            <a:r>
              <a:rPr lang="en-US" dirty="0"/>
              <a:t>=0 </a:t>
            </a:r>
            <a:r>
              <a:rPr lang="en-US" dirty="0" err="1"/>
              <a:t>idle_timeout</a:t>
            </a:r>
            <a:r>
              <a:rPr lang="en-US" dirty="0"/>
              <a:t>=0 </a:t>
            </a:r>
            <a:r>
              <a:rPr lang="en-US" dirty="0" smtClean="0"/>
              <a:t>priority=1 </a:t>
            </a:r>
            <a:r>
              <a:rPr lang="en-US" dirty="0"/>
              <a:t>table=21 </a:t>
            </a:r>
            <a:r>
              <a:rPr lang="en-US" dirty="0" err="1"/>
              <a:t>dl_vlan</a:t>
            </a:r>
            <a:r>
              <a:rPr lang="en-US" dirty="0"/>
              <a:t>=2 </a:t>
            </a:r>
            <a:r>
              <a:rPr lang="en-US" dirty="0" smtClean="0"/>
              <a:t>actions=strip_vlan,set_tunnel:0x2,output:2,output:3"</a:t>
            </a:r>
          </a:p>
        </p:txBody>
      </p:sp>
    </p:spTree>
    <p:extLst>
      <p:ext uri="{BB962C8B-B14F-4D97-AF65-F5344CB8AC3E}">
        <p14:creationId xmlns:p14="http://schemas.microsoft.com/office/powerpoint/2010/main" val="21392521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实验十五：模拟</a:t>
            </a:r>
            <a:r>
              <a:rPr lang="en-US" altLang="zh-CN" dirty="0" err="1"/>
              <a:t>Openstack</a:t>
            </a:r>
            <a:r>
              <a:rPr lang="zh-CN" altLang="en-US" dirty="0"/>
              <a:t>中</a:t>
            </a:r>
            <a:r>
              <a:rPr lang="en-US" altLang="zh-CN" dirty="0"/>
              <a:t>Flow</a:t>
            </a:r>
            <a:r>
              <a:rPr lang="zh-CN" altLang="en-US" dirty="0"/>
              <a:t>的操作</a:t>
            </a:r>
            <a:endParaRPr lang="en-US" dirty="0"/>
          </a:p>
        </p:txBody>
      </p:sp>
      <p:sp>
        <p:nvSpPr>
          <p:cNvPr id="3" name="Content Placeholder 2"/>
          <p:cNvSpPr>
            <a:spLocks noGrp="1"/>
          </p:cNvSpPr>
          <p:nvPr>
            <p:ph idx="1"/>
          </p:nvPr>
        </p:nvSpPr>
        <p:spPr/>
        <p:txBody>
          <a:bodyPr/>
          <a:lstStyle/>
          <a:p>
            <a:r>
              <a:rPr lang="zh-CN" altLang="en-US" dirty="0" smtClean="0"/>
              <a:t>从</a:t>
            </a:r>
            <a:r>
              <a:rPr lang="en-US" altLang="zh-CN" dirty="0" smtClean="0"/>
              <a:t>10.0.0.1 ping 10.0.0.2</a:t>
            </a:r>
          </a:p>
          <a:p>
            <a:pPr lvl="1"/>
            <a:r>
              <a:rPr lang="zh-CN" altLang="en-US" dirty="0" smtClean="0"/>
              <a:t>在</a:t>
            </a:r>
            <a:r>
              <a:rPr lang="en-US" altLang="zh-CN" dirty="0" smtClean="0"/>
              <a:t>Instance01</a:t>
            </a:r>
            <a:r>
              <a:rPr lang="zh-CN" altLang="en-US" dirty="0" smtClean="0"/>
              <a:t>上监听</a:t>
            </a:r>
            <a:r>
              <a:rPr lang="en-US" altLang="zh-CN" dirty="0" err="1" smtClean="0"/>
              <a:t>br-int</a:t>
            </a:r>
            <a:r>
              <a:rPr lang="zh-CN" altLang="en-US" dirty="0" smtClean="0"/>
              <a:t>上的端口</a:t>
            </a:r>
            <a:endParaRPr lang="en-US" altLang="zh-CN" dirty="0" smtClean="0"/>
          </a:p>
          <a:p>
            <a:pPr lvl="1"/>
            <a:endParaRPr lang="en-US" dirty="0"/>
          </a:p>
          <a:p>
            <a:pPr lvl="1"/>
            <a:endParaRPr lang="en-US" dirty="0" smtClean="0"/>
          </a:p>
          <a:p>
            <a:pPr lvl="1"/>
            <a:endParaRPr lang="en-US" dirty="0"/>
          </a:p>
          <a:p>
            <a:pPr lvl="1"/>
            <a:r>
              <a:rPr lang="zh-CN" altLang="en-US" dirty="0" smtClean="0"/>
              <a:t>在</a:t>
            </a:r>
            <a:r>
              <a:rPr lang="en-US" altLang="zh-CN" dirty="0" smtClean="0"/>
              <a:t>Instance01</a:t>
            </a:r>
            <a:r>
              <a:rPr lang="zh-CN" altLang="en-US" dirty="0" smtClean="0"/>
              <a:t>上监听</a:t>
            </a:r>
            <a:r>
              <a:rPr lang="en-US" altLang="zh-CN" dirty="0" smtClean="0"/>
              <a:t>eth0</a:t>
            </a:r>
          </a:p>
          <a:p>
            <a:pPr lvl="1"/>
            <a:endParaRPr lang="en-US" dirty="0"/>
          </a:p>
          <a:p>
            <a:pPr lvl="1"/>
            <a:endParaRPr lang="en-US" dirty="0" smtClean="0"/>
          </a:p>
          <a:p>
            <a:pPr lvl="1"/>
            <a:r>
              <a:rPr lang="zh-CN" altLang="en-US" dirty="0" smtClean="0"/>
              <a:t>在</a:t>
            </a:r>
            <a:r>
              <a:rPr lang="en-US" altLang="zh-CN" dirty="0" smtClean="0"/>
              <a:t>Instance02</a:t>
            </a:r>
            <a:r>
              <a:rPr lang="zh-CN" altLang="en-US" dirty="0" smtClean="0"/>
              <a:t>上监听</a:t>
            </a:r>
            <a:r>
              <a:rPr lang="en-US" altLang="zh-CN" dirty="0" smtClean="0"/>
              <a:t>eth0</a:t>
            </a:r>
          </a:p>
          <a:p>
            <a:pPr lvl="1"/>
            <a:endParaRPr lang="en-US" dirty="0"/>
          </a:p>
          <a:p>
            <a:pPr lvl="1"/>
            <a:endParaRPr lang="en-US" dirty="0" smtClean="0"/>
          </a:p>
          <a:p>
            <a:pPr lvl="1"/>
            <a:r>
              <a:rPr lang="zh-CN" altLang="en-US" dirty="0" smtClean="0"/>
              <a:t>在</a:t>
            </a:r>
            <a:r>
              <a:rPr lang="en-US" altLang="zh-CN" dirty="0" smtClean="0"/>
              <a:t>Instance02</a:t>
            </a:r>
            <a:r>
              <a:rPr lang="zh-CN" altLang="en-US" dirty="0" smtClean="0"/>
              <a:t>上监听</a:t>
            </a:r>
            <a:r>
              <a:rPr lang="en-US" altLang="zh-CN" dirty="0" err="1" smtClean="0"/>
              <a:t>br-int</a:t>
            </a:r>
            <a:r>
              <a:rPr lang="zh-CN" altLang="en-US" dirty="0" smtClean="0"/>
              <a:t>上的端口</a:t>
            </a:r>
            <a:endParaRPr lang="en-US" dirty="0"/>
          </a:p>
        </p:txBody>
      </p:sp>
      <p:pic>
        <p:nvPicPr>
          <p:cNvPr id="4" name="Picture 3"/>
          <p:cNvPicPr>
            <a:picLocks noChangeAspect="1"/>
          </p:cNvPicPr>
          <p:nvPr/>
        </p:nvPicPr>
        <p:blipFill>
          <a:blip r:embed="rId3"/>
          <a:stretch>
            <a:fillRect/>
          </a:stretch>
        </p:blipFill>
        <p:spPr>
          <a:xfrm>
            <a:off x="288925" y="1931105"/>
            <a:ext cx="11669395" cy="846675"/>
          </a:xfrm>
          <a:prstGeom prst="rect">
            <a:avLst/>
          </a:prstGeom>
        </p:spPr>
      </p:pic>
      <p:pic>
        <p:nvPicPr>
          <p:cNvPr id="5" name="Picture 4"/>
          <p:cNvPicPr>
            <a:picLocks noChangeAspect="1"/>
          </p:cNvPicPr>
          <p:nvPr/>
        </p:nvPicPr>
        <p:blipFill>
          <a:blip r:embed="rId4"/>
          <a:stretch>
            <a:fillRect/>
          </a:stretch>
        </p:blipFill>
        <p:spPr>
          <a:xfrm>
            <a:off x="261302" y="3544662"/>
            <a:ext cx="11669395" cy="471677"/>
          </a:xfrm>
          <a:prstGeom prst="rect">
            <a:avLst/>
          </a:prstGeom>
        </p:spPr>
      </p:pic>
      <p:pic>
        <p:nvPicPr>
          <p:cNvPr id="6" name="Picture 5"/>
          <p:cNvPicPr>
            <a:picLocks noChangeAspect="1"/>
          </p:cNvPicPr>
          <p:nvPr/>
        </p:nvPicPr>
        <p:blipFill>
          <a:blip r:embed="rId5"/>
          <a:stretch>
            <a:fillRect/>
          </a:stretch>
        </p:blipFill>
        <p:spPr>
          <a:xfrm>
            <a:off x="288925" y="4741676"/>
            <a:ext cx="11683696" cy="435913"/>
          </a:xfrm>
          <a:prstGeom prst="rect">
            <a:avLst/>
          </a:prstGeom>
        </p:spPr>
      </p:pic>
      <p:pic>
        <p:nvPicPr>
          <p:cNvPr id="7" name="Picture 6"/>
          <p:cNvPicPr>
            <a:picLocks noChangeAspect="1"/>
          </p:cNvPicPr>
          <p:nvPr/>
        </p:nvPicPr>
        <p:blipFill>
          <a:blip r:embed="rId6"/>
          <a:stretch>
            <a:fillRect/>
          </a:stretch>
        </p:blipFill>
        <p:spPr>
          <a:xfrm>
            <a:off x="288925" y="5810266"/>
            <a:ext cx="11705394" cy="866384"/>
          </a:xfrm>
          <a:prstGeom prst="rect">
            <a:avLst/>
          </a:prstGeom>
        </p:spPr>
      </p:pic>
    </p:spTree>
    <p:extLst>
      <p:ext uri="{BB962C8B-B14F-4D97-AF65-F5344CB8AC3E}">
        <p14:creationId xmlns:p14="http://schemas.microsoft.com/office/powerpoint/2010/main" val="11408320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fontScale="92500" lnSpcReduction="10000"/>
          </a:bodyPr>
          <a:lstStyle/>
          <a:p>
            <a:r>
              <a:rPr lang="en-US" dirty="0"/>
              <a:t>Open </a:t>
            </a:r>
            <a:r>
              <a:rPr lang="en-US" dirty="0" err="1"/>
              <a:t>vSwitch</a:t>
            </a:r>
            <a:r>
              <a:rPr lang="en-US" dirty="0"/>
              <a:t> Advanced Features </a:t>
            </a:r>
            <a:r>
              <a:rPr lang="en-US" dirty="0" smtClean="0"/>
              <a:t>Tutorial</a:t>
            </a:r>
          </a:p>
          <a:p>
            <a:pPr lvl="1"/>
            <a:r>
              <a:rPr lang="en-US" dirty="0">
                <a:hlinkClick r:id="rId2"/>
              </a:rPr>
              <a:t>http://</a:t>
            </a:r>
            <a:r>
              <a:rPr lang="en-US" dirty="0" smtClean="0">
                <a:hlinkClick r:id="rId2"/>
              </a:rPr>
              <a:t>git.openvswitch.org/cgi-bin/gitweb.cgi?p=openvswitch;a=blob_plain;f=tutorial/Tutorial;hb=HEAD</a:t>
            </a:r>
            <a:endParaRPr lang="en-US" dirty="0" smtClean="0"/>
          </a:p>
          <a:p>
            <a:r>
              <a:rPr lang="zh-CN" altLang="en-US" dirty="0"/>
              <a:t>创建一个</a:t>
            </a:r>
            <a:r>
              <a:rPr lang="en-US" dirty="0"/>
              <a:t>Virtual </a:t>
            </a:r>
            <a:r>
              <a:rPr lang="en-US" dirty="0" smtClean="0"/>
              <a:t>Switch</a:t>
            </a:r>
            <a:endParaRPr lang="en-US" dirty="0"/>
          </a:p>
          <a:p>
            <a:r>
              <a:rPr lang="zh-CN" altLang="en-US" dirty="0"/>
              <a:t>包含下面四个</a:t>
            </a:r>
            <a:r>
              <a:rPr lang="en-US" dirty="0"/>
              <a:t>Port：</a:t>
            </a:r>
          </a:p>
          <a:p>
            <a:pPr lvl="1" latinLnBrk="1"/>
            <a:r>
              <a:rPr lang="en-US" dirty="0"/>
              <a:t>P1, truck port</a:t>
            </a:r>
          </a:p>
          <a:p>
            <a:pPr lvl="1" latinLnBrk="1"/>
            <a:r>
              <a:rPr lang="en-US" dirty="0"/>
              <a:t>P2, VLAN 20</a:t>
            </a:r>
          </a:p>
          <a:p>
            <a:pPr lvl="1" latinLnBrk="1"/>
            <a:r>
              <a:rPr lang="en-US" dirty="0"/>
              <a:t>P3, P4 VLAN 30</a:t>
            </a:r>
          </a:p>
          <a:p>
            <a:r>
              <a:rPr lang="zh-CN" altLang="en-US" dirty="0"/>
              <a:t>包含五个</a:t>
            </a:r>
            <a:r>
              <a:rPr lang="en-US" dirty="0"/>
              <a:t>flow table:</a:t>
            </a:r>
          </a:p>
          <a:p>
            <a:pPr lvl="1"/>
            <a:r>
              <a:rPr lang="en-US" dirty="0" smtClean="0"/>
              <a:t>Table </a:t>
            </a:r>
            <a:r>
              <a:rPr lang="en-US" dirty="0"/>
              <a:t>0: Admission control.</a:t>
            </a:r>
          </a:p>
          <a:p>
            <a:pPr lvl="1"/>
            <a:r>
              <a:rPr lang="en-US" dirty="0" smtClean="0"/>
              <a:t>Table </a:t>
            </a:r>
            <a:r>
              <a:rPr lang="en-US" dirty="0"/>
              <a:t>1: VLAN input processing.</a:t>
            </a:r>
          </a:p>
          <a:p>
            <a:pPr lvl="1"/>
            <a:r>
              <a:rPr lang="en-US" dirty="0" smtClean="0"/>
              <a:t>Table </a:t>
            </a:r>
            <a:r>
              <a:rPr lang="en-US" dirty="0"/>
              <a:t>2: Learn source MAC and VLAN for ingress port.</a:t>
            </a:r>
          </a:p>
          <a:p>
            <a:pPr lvl="1"/>
            <a:r>
              <a:rPr lang="en-US" dirty="0" smtClean="0"/>
              <a:t>Table </a:t>
            </a:r>
            <a:r>
              <a:rPr lang="en-US" dirty="0"/>
              <a:t>3: Look up learned port for destination MAC and VLAN.</a:t>
            </a:r>
          </a:p>
          <a:p>
            <a:pPr lvl="1"/>
            <a:r>
              <a:rPr lang="en-US" dirty="0" smtClean="0"/>
              <a:t>Table </a:t>
            </a:r>
            <a:r>
              <a:rPr lang="en-US" dirty="0"/>
              <a:t>4: Output processing</a:t>
            </a:r>
          </a:p>
        </p:txBody>
      </p:sp>
    </p:spTree>
    <p:extLst>
      <p:ext uri="{BB962C8B-B14F-4D97-AF65-F5344CB8AC3E}">
        <p14:creationId xmlns:p14="http://schemas.microsoft.com/office/powerpoint/2010/main" val="37843151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a:bodyPr>
          <a:lstStyle/>
          <a:p>
            <a:r>
              <a:rPr lang="zh-CN" altLang="en-US" sz="2000" dirty="0"/>
              <a:t>创建一个</a:t>
            </a:r>
            <a:r>
              <a:rPr lang="en-US" sz="2000" dirty="0" smtClean="0"/>
              <a:t>bridge</a:t>
            </a:r>
          </a:p>
          <a:p>
            <a:endParaRPr lang="en-US" sz="2000" dirty="0"/>
          </a:p>
          <a:p>
            <a:r>
              <a:rPr lang="zh-CN" altLang="en-US" sz="2000" dirty="0"/>
              <a:t>创建四个</a:t>
            </a:r>
            <a:r>
              <a:rPr lang="en-US" sz="2000" dirty="0" err="1"/>
              <a:t>veth</a:t>
            </a:r>
            <a:r>
              <a:rPr lang="en-US" sz="2000" dirty="0"/>
              <a:t> </a:t>
            </a:r>
            <a:r>
              <a:rPr lang="en-US" sz="2000" dirty="0" smtClean="0"/>
              <a:t>pair</a:t>
            </a:r>
          </a:p>
          <a:p>
            <a:endParaRPr lang="en-US" sz="2000" dirty="0"/>
          </a:p>
          <a:p>
            <a:endParaRPr lang="en-US" sz="2000" dirty="0" smtClean="0"/>
          </a:p>
          <a:p>
            <a:endParaRPr lang="en-US" sz="2000" dirty="0"/>
          </a:p>
          <a:p>
            <a:r>
              <a:rPr lang="zh-CN" altLang="en-US" sz="2000" dirty="0"/>
              <a:t>添加四个端口</a:t>
            </a:r>
            <a:r>
              <a:rPr lang="en-US" sz="2000" dirty="0" smtClean="0"/>
              <a:t>port</a:t>
            </a:r>
            <a:r>
              <a:rPr lang="zh-CN" altLang="en-US" sz="2000" dirty="0" smtClean="0"/>
              <a:t>，</a:t>
            </a:r>
            <a:r>
              <a:rPr lang="en-US" sz="2000" dirty="0" err="1"/>
              <a:t>ofport_request</a:t>
            </a:r>
            <a:r>
              <a:rPr lang="zh-CN" altLang="en-US" sz="2000" dirty="0"/>
              <a:t>是指定端口号</a:t>
            </a:r>
            <a:endParaRPr lang="en-US" sz="2000" dirty="0"/>
          </a:p>
        </p:txBody>
      </p:sp>
      <p:sp>
        <p:nvSpPr>
          <p:cNvPr id="5" name="Rectangle 4"/>
          <p:cNvSpPr/>
          <p:nvPr/>
        </p:nvSpPr>
        <p:spPr>
          <a:xfrm>
            <a:off x="838200" y="1384607"/>
            <a:ext cx="2725746" cy="369332"/>
          </a:xfrm>
          <a:prstGeom prst="rect">
            <a:avLst/>
          </a:prstGeom>
        </p:spPr>
        <p:txBody>
          <a:bodyPr wrap="none">
            <a:spAutoFit/>
          </a:bodyPr>
          <a:lstStyle/>
          <a:p>
            <a:r>
              <a:rPr lang="en-US" dirty="0" err="1"/>
              <a:t>ovs-vsctl</a:t>
            </a:r>
            <a:r>
              <a:rPr lang="en-US" dirty="0"/>
              <a:t> add-</a:t>
            </a:r>
            <a:r>
              <a:rPr lang="en-US" dirty="0" err="1"/>
              <a:t>br</a:t>
            </a:r>
            <a:r>
              <a:rPr lang="en-US" dirty="0"/>
              <a:t> </a:t>
            </a:r>
            <a:r>
              <a:rPr lang="en-US" dirty="0" err="1"/>
              <a:t>helloworld</a:t>
            </a:r>
            <a:endParaRPr lang="en-US" dirty="0"/>
          </a:p>
        </p:txBody>
      </p:sp>
      <p:sp>
        <p:nvSpPr>
          <p:cNvPr id="6" name="Rectangle 5"/>
          <p:cNvSpPr/>
          <p:nvPr/>
        </p:nvSpPr>
        <p:spPr>
          <a:xfrm>
            <a:off x="838200" y="2223954"/>
            <a:ext cx="6096000" cy="1200329"/>
          </a:xfrm>
          <a:prstGeom prst="rect">
            <a:avLst/>
          </a:prstGeom>
        </p:spPr>
        <p:txBody>
          <a:bodyPr>
            <a:spAutoFit/>
          </a:bodyPr>
          <a:lstStyle/>
          <a:p>
            <a:r>
              <a:rPr lang="en-US" dirty="0" err="1"/>
              <a:t>ip</a:t>
            </a:r>
            <a:r>
              <a:rPr lang="en-US" dirty="0"/>
              <a:t> link add </a:t>
            </a:r>
            <a:r>
              <a:rPr lang="en-US" dirty="0" err="1"/>
              <a:t>first_br</a:t>
            </a:r>
            <a:r>
              <a:rPr lang="en-US" dirty="0"/>
              <a:t> type </a:t>
            </a:r>
            <a:r>
              <a:rPr lang="en-US" dirty="0" err="1"/>
              <a:t>veth</a:t>
            </a:r>
            <a:r>
              <a:rPr lang="en-US" dirty="0"/>
              <a:t> peer name </a:t>
            </a:r>
            <a:r>
              <a:rPr lang="en-US" dirty="0" err="1"/>
              <a:t>first_if</a:t>
            </a:r>
            <a:endParaRPr lang="en-US" dirty="0"/>
          </a:p>
          <a:p>
            <a:r>
              <a:rPr lang="en-US" dirty="0" err="1"/>
              <a:t>ip</a:t>
            </a:r>
            <a:r>
              <a:rPr lang="en-US" dirty="0"/>
              <a:t> link add </a:t>
            </a:r>
            <a:r>
              <a:rPr lang="en-US" dirty="0" err="1"/>
              <a:t>second_br</a:t>
            </a:r>
            <a:r>
              <a:rPr lang="en-US" dirty="0"/>
              <a:t> type </a:t>
            </a:r>
            <a:r>
              <a:rPr lang="en-US" dirty="0" err="1"/>
              <a:t>veth</a:t>
            </a:r>
            <a:r>
              <a:rPr lang="en-US" dirty="0"/>
              <a:t> peer name </a:t>
            </a:r>
            <a:r>
              <a:rPr lang="en-US" dirty="0" err="1"/>
              <a:t>second_if</a:t>
            </a:r>
            <a:endParaRPr lang="en-US" dirty="0"/>
          </a:p>
          <a:p>
            <a:r>
              <a:rPr lang="en-US" dirty="0" err="1"/>
              <a:t>ip</a:t>
            </a:r>
            <a:r>
              <a:rPr lang="en-US" dirty="0"/>
              <a:t> link add </a:t>
            </a:r>
            <a:r>
              <a:rPr lang="en-US" dirty="0" err="1"/>
              <a:t>third_br</a:t>
            </a:r>
            <a:r>
              <a:rPr lang="en-US" dirty="0"/>
              <a:t> type </a:t>
            </a:r>
            <a:r>
              <a:rPr lang="en-US" dirty="0" err="1"/>
              <a:t>veth</a:t>
            </a:r>
            <a:r>
              <a:rPr lang="en-US" dirty="0"/>
              <a:t> peer name </a:t>
            </a:r>
            <a:r>
              <a:rPr lang="en-US" dirty="0" err="1"/>
              <a:t>third_if</a:t>
            </a:r>
            <a:endParaRPr lang="en-US" dirty="0"/>
          </a:p>
          <a:p>
            <a:r>
              <a:rPr lang="en-US" dirty="0" err="1"/>
              <a:t>ip</a:t>
            </a:r>
            <a:r>
              <a:rPr lang="en-US" dirty="0"/>
              <a:t> link add </a:t>
            </a:r>
            <a:r>
              <a:rPr lang="en-US" dirty="0" err="1"/>
              <a:t>forth_br</a:t>
            </a:r>
            <a:r>
              <a:rPr lang="en-US" dirty="0"/>
              <a:t> type </a:t>
            </a:r>
            <a:r>
              <a:rPr lang="en-US" dirty="0" err="1"/>
              <a:t>veth</a:t>
            </a:r>
            <a:r>
              <a:rPr lang="en-US" dirty="0"/>
              <a:t> peer name </a:t>
            </a:r>
            <a:r>
              <a:rPr lang="en-US" dirty="0" err="1"/>
              <a:t>forth_if</a:t>
            </a:r>
            <a:endParaRPr lang="en-US" dirty="0"/>
          </a:p>
        </p:txBody>
      </p:sp>
      <p:sp>
        <p:nvSpPr>
          <p:cNvPr id="7" name="Rectangle 6"/>
          <p:cNvSpPr/>
          <p:nvPr/>
        </p:nvSpPr>
        <p:spPr>
          <a:xfrm>
            <a:off x="838200" y="3798532"/>
            <a:ext cx="9118600" cy="1200329"/>
          </a:xfrm>
          <a:prstGeom prst="rect">
            <a:avLst/>
          </a:prstGeom>
        </p:spPr>
        <p:txBody>
          <a:bodyPr wrap="square">
            <a:spAutoFit/>
          </a:bodyPr>
          <a:lstStyle/>
          <a:p>
            <a:r>
              <a:rPr lang="en-US" dirty="0" err="1"/>
              <a:t>ovs-vsctl</a:t>
            </a:r>
            <a:r>
              <a:rPr lang="en-US" dirty="0"/>
              <a:t> add-port </a:t>
            </a:r>
            <a:r>
              <a:rPr lang="en-US" dirty="0" err="1"/>
              <a:t>helloworld</a:t>
            </a:r>
            <a:r>
              <a:rPr lang="en-US" dirty="0"/>
              <a:t> </a:t>
            </a:r>
            <a:r>
              <a:rPr lang="en-US" dirty="0" err="1"/>
              <a:t>first_br</a:t>
            </a:r>
            <a:r>
              <a:rPr lang="en-US" dirty="0"/>
              <a:t> -- set Interface </a:t>
            </a:r>
            <a:r>
              <a:rPr lang="en-US" dirty="0" err="1"/>
              <a:t>first_br</a:t>
            </a:r>
            <a:r>
              <a:rPr lang="en-US" dirty="0"/>
              <a:t> </a:t>
            </a:r>
            <a:r>
              <a:rPr lang="en-US" dirty="0" err="1"/>
              <a:t>ofport_request</a:t>
            </a:r>
            <a:r>
              <a:rPr lang="en-US" dirty="0"/>
              <a:t>=1</a:t>
            </a:r>
          </a:p>
          <a:p>
            <a:r>
              <a:rPr lang="en-US" dirty="0" err="1"/>
              <a:t>ovs-vsctl</a:t>
            </a:r>
            <a:r>
              <a:rPr lang="en-US" dirty="0"/>
              <a:t> add-port </a:t>
            </a:r>
            <a:r>
              <a:rPr lang="en-US" dirty="0" err="1"/>
              <a:t>helloworld</a:t>
            </a:r>
            <a:r>
              <a:rPr lang="en-US" dirty="0"/>
              <a:t> </a:t>
            </a:r>
            <a:r>
              <a:rPr lang="en-US" dirty="0" err="1"/>
              <a:t>second_br</a:t>
            </a:r>
            <a:r>
              <a:rPr lang="en-US" dirty="0"/>
              <a:t> -- set Interface </a:t>
            </a:r>
            <a:r>
              <a:rPr lang="en-US" dirty="0" err="1"/>
              <a:t>second_br</a:t>
            </a:r>
            <a:r>
              <a:rPr lang="en-US" dirty="0"/>
              <a:t> </a:t>
            </a:r>
            <a:r>
              <a:rPr lang="en-US" dirty="0" err="1"/>
              <a:t>ofport_request</a:t>
            </a:r>
            <a:r>
              <a:rPr lang="en-US" dirty="0"/>
              <a:t>=2</a:t>
            </a:r>
          </a:p>
          <a:p>
            <a:r>
              <a:rPr lang="en-US" dirty="0" err="1"/>
              <a:t>ovs-vsctl</a:t>
            </a:r>
            <a:r>
              <a:rPr lang="en-US" dirty="0"/>
              <a:t> add-port </a:t>
            </a:r>
            <a:r>
              <a:rPr lang="en-US" dirty="0" err="1"/>
              <a:t>helloworld</a:t>
            </a:r>
            <a:r>
              <a:rPr lang="en-US" dirty="0"/>
              <a:t> </a:t>
            </a:r>
            <a:r>
              <a:rPr lang="en-US" dirty="0" err="1"/>
              <a:t>third_br</a:t>
            </a:r>
            <a:r>
              <a:rPr lang="en-US" dirty="0"/>
              <a:t> -- set Interface </a:t>
            </a:r>
            <a:r>
              <a:rPr lang="en-US" dirty="0" err="1"/>
              <a:t>third_br</a:t>
            </a:r>
            <a:r>
              <a:rPr lang="en-US" dirty="0"/>
              <a:t> </a:t>
            </a:r>
            <a:r>
              <a:rPr lang="en-US" dirty="0" err="1"/>
              <a:t>ofport_request</a:t>
            </a:r>
            <a:r>
              <a:rPr lang="en-US" dirty="0"/>
              <a:t>=3</a:t>
            </a:r>
          </a:p>
          <a:p>
            <a:r>
              <a:rPr lang="en-US" dirty="0" err="1"/>
              <a:t>ovs-vsctl</a:t>
            </a:r>
            <a:r>
              <a:rPr lang="en-US" dirty="0"/>
              <a:t> add-port </a:t>
            </a:r>
            <a:r>
              <a:rPr lang="en-US" dirty="0" err="1"/>
              <a:t>helloworld</a:t>
            </a:r>
            <a:r>
              <a:rPr lang="en-US" dirty="0"/>
              <a:t> </a:t>
            </a:r>
            <a:r>
              <a:rPr lang="en-US" dirty="0" err="1"/>
              <a:t>forth_br</a:t>
            </a:r>
            <a:r>
              <a:rPr lang="en-US" dirty="0"/>
              <a:t> -- set Interface </a:t>
            </a:r>
            <a:r>
              <a:rPr lang="en-US" dirty="0" err="1"/>
              <a:t>forth_br</a:t>
            </a:r>
            <a:r>
              <a:rPr lang="en-US" dirty="0"/>
              <a:t> </a:t>
            </a:r>
            <a:r>
              <a:rPr lang="en-US" dirty="0" err="1"/>
              <a:t>ofport_request</a:t>
            </a:r>
            <a:r>
              <a:rPr lang="en-US" dirty="0"/>
              <a:t>=4</a:t>
            </a:r>
          </a:p>
        </p:txBody>
      </p:sp>
    </p:spTree>
    <p:extLst>
      <p:ext uri="{BB962C8B-B14F-4D97-AF65-F5344CB8AC3E}">
        <p14:creationId xmlns:p14="http://schemas.microsoft.com/office/powerpoint/2010/main" val="4284057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lstStyle/>
          <a:p>
            <a:r>
              <a:rPr lang="zh-CN" altLang="en-US" dirty="0"/>
              <a:t>新添加的</a:t>
            </a:r>
            <a:r>
              <a:rPr lang="en-US" altLang="zh-CN" dirty="0"/>
              <a:t>port</a:t>
            </a:r>
            <a:r>
              <a:rPr lang="zh-CN" altLang="en-US" dirty="0"/>
              <a:t>都是出于</a:t>
            </a:r>
            <a:r>
              <a:rPr lang="en-US" altLang="zh-CN" dirty="0"/>
              <a:t>DOWN</a:t>
            </a:r>
            <a:r>
              <a:rPr lang="zh-CN" altLang="en-US" dirty="0"/>
              <a:t>的状</a:t>
            </a:r>
            <a:r>
              <a:rPr lang="zh-CN" altLang="en-US" dirty="0" smtClean="0"/>
              <a:t>态，设成</a:t>
            </a:r>
            <a:r>
              <a:rPr lang="en-US" altLang="zh-CN" dirty="0" smtClean="0"/>
              <a:t>up</a:t>
            </a:r>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838200" y="1522363"/>
            <a:ext cx="2581275" cy="2308324"/>
          </a:xfrm>
          <a:prstGeom prst="rect">
            <a:avLst/>
          </a:prstGeom>
        </p:spPr>
        <p:txBody>
          <a:bodyPr wrap="square">
            <a:spAutoFit/>
          </a:bodyPr>
          <a:lstStyle/>
          <a:p>
            <a:r>
              <a:rPr lang="en-US" dirty="0" err="1"/>
              <a:t>ip</a:t>
            </a:r>
            <a:r>
              <a:rPr lang="en-US" dirty="0"/>
              <a:t> link set </a:t>
            </a:r>
            <a:r>
              <a:rPr lang="en-US" dirty="0" err="1"/>
              <a:t>first_if</a:t>
            </a:r>
            <a:r>
              <a:rPr lang="en-US" dirty="0"/>
              <a:t> up</a:t>
            </a:r>
          </a:p>
          <a:p>
            <a:r>
              <a:rPr lang="en-US" dirty="0" err="1"/>
              <a:t>ip</a:t>
            </a:r>
            <a:r>
              <a:rPr lang="en-US" dirty="0"/>
              <a:t> link set </a:t>
            </a:r>
            <a:r>
              <a:rPr lang="en-US" dirty="0" err="1"/>
              <a:t>first_br</a:t>
            </a:r>
            <a:r>
              <a:rPr lang="en-US" dirty="0"/>
              <a:t> up</a:t>
            </a:r>
          </a:p>
          <a:p>
            <a:r>
              <a:rPr lang="en-US" dirty="0" err="1"/>
              <a:t>ip</a:t>
            </a:r>
            <a:r>
              <a:rPr lang="en-US" dirty="0"/>
              <a:t> link set </a:t>
            </a:r>
            <a:r>
              <a:rPr lang="en-US" dirty="0" err="1"/>
              <a:t>second_br</a:t>
            </a:r>
            <a:r>
              <a:rPr lang="en-US" dirty="0"/>
              <a:t> up</a:t>
            </a:r>
          </a:p>
          <a:p>
            <a:r>
              <a:rPr lang="en-US" dirty="0" err="1"/>
              <a:t>ip</a:t>
            </a:r>
            <a:r>
              <a:rPr lang="en-US" dirty="0"/>
              <a:t> link set </a:t>
            </a:r>
            <a:r>
              <a:rPr lang="en-US" dirty="0" err="1"/>
              <a:t>second_if</a:t>
            </a:r>
            <a:r>
              <a:rPr lang="en-US" dirty="0"/>
              <a:t> up</a:t>
            </a:r>
          </a:p>
          <a:p>
            <a:r>
              <a:rPr lang="en-US" dirty="0" err="1"/>
              <a:t>ip</a:t>
            </a:r>
            <a:r>
              <a:rPr lang="en-US" dirty="0"/>
              <a:t> link set </a:t>
            </a:r>
            <a:r>
              <a:rPr lang="en-US" dirty="0" err="1"/>
              <a:t>third_if</a:t>
            </a:r>
            <a:r>
              <a:rPr lang="en-US" dirty="0"/>
              <a:t> up</a:t>
            </a:r>
          </a:p>
          <a:p>
            <a:r>
              <a:rPr lang="en-US" dirty="0" err="1"/>
              <a:t>ip</a:t>
            </a:r>
            <a:r>
              <a:rPr lang="en-US" dirty="0"/>
              <a:t> link set </a:t>
            </a:r>
            <a:r>
              <a:rPr lang="en-US" dirty="0" err="1"/>
              <a:t>third_br</a:t>
            </a:r>
            <a:r>
              <a:rPr lang="en-US" dirty="0"/>
              <a:t> up</a:t>
            </a:r>
          </a:p>
          <a:p>
            <a:r>
              <a:rPr lang="en-US" dirty="0" err="1"/>
              <a:t>ip</a:t>
            </a:r>
            <a:r>
              <a:rPr lang="en-US" dirty="0"/>
              <a:t> link set </a:t>
            </a:r>
            <a:r>
              <a:rPr lang="en-US" dirty="0" err="1"/>
              <a:t>forth_br</a:t>
            </a:r>
            <a:r>
              <a:rPr lang="en-US" dirty="0"/>
              <a:t> up</a:t>
            </a:r>
          </a:p>
          <a:p>
            <a:r>
              <a:rPr lang="en-US" dirty="0" err="1"/>
              <a:t>ip</a:t>
            </a:r>
            <a:r>
              <a:rPr lang="en-US" dirty="0"/>
              <a:t> link set </a:t>
            </a:r>
            <a:r>
              <a:rPr lang="en-US" dirty="0" err="1"/>
              <a:t>forth_if</a:t>
            </a:r>
            <a:r>
              <a:rPr lang="en-US" dirty="0"/>
              <a:t> up</a:t>
            </a:r>
          </a:p>
        </p:txBody>
      </p:sp>
    </p:spTree>
    <p:extLst>
      <p:ext uri="{BB962C8B-B14F-4D97-AF65-F5344CB8AC3E}">
        <p14:creationId xmlns:p14="http://schemas.microsoft.com/office/powerpoint/2010/main" val="373292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实验一：查看</a:t>
            </a:r>
            <a:r>
              <a:rPr lang="en-US" altLang="zh-CN" dirty="0" err="1"/>
              <a:t>Openvswitch</a:t>
            </a:r>
            <a:r>
              <a:rPr lang="zh-CN" altLang="en-US" dirty="0"/>
              <a:t>的架构</a:t>
            </a:r>
            <a:endParaRPr lang="en-US" dirty="0"/>
          </a:p>
        </p:txBody>
      </p:sp>
      <p:pic>
        <p:nvPicPr>
          <p:cNvPr id="5" name="Picture 4"/>
          <p:cNvPicPr>
            <a:picLocks noChangeAspect="1"/>
          </p:cNvPicPr>
          <p:nvPr/>
        </p:nvPicPr>
        <p:blipFill>
          <a:blip r:embed="rId2"/>
          <a:stretch>
            <a:fillRect/>
          </a:stretch>
        </p:blipFill>
        <p:spPr>
          <a:xfrm>
            <a:off x="1862137" y="1133475"/>
            <a:ext cx="8467725" cy="5029200"/>
          </a:xfrm>
          <a:prstGeom prst="rect">
            <a:avLst/>
          </a:prstGeom>
        </p:spPr>
      </p:pic>
    </p:spTree>
    <p:extLst>
      <p:ext uri="{BB962C8B-B14F-4D97-AF65-F5344CB8AC3E}">
        <p14:creationId xmlns:p14="http://schemas.microsoft.com/office/powerpoint/2010/main" val="373048861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a:bodyPr>
          <a:lstStyle/>
          <a:p>
            <a:r>
              <a:rPr lang="zh-CN" altLang="en-US" sz="2400" dirty="0"/>
              <a:t>实现第一个</a:t>
            </a:r>
            <a:r>
              <a:rPr lang="en-US" sz="2400" dirty="0"/>
              <a:t>Table 0，Admission control</a:t>
            </a:r>
          </a:p>
          <a:p>
            <a:pPr lvl="1"/>
            <a:r>
              <a:rPr lang="zh-CN" altLang="en-US" sz="2000" dirty="0"/>
              <a:t>包进入</a:t>
            </a:r>
            <a:r>
              <a:rPr lang="en-US" altLang="zh-CN" sz="2000" dirty="0" err="1"/>
              <a:t>vswitch</a:t>
            </a:r>
            <a:r>
              <a:rPr lang="zh-CN" altLang="en-US" sz="2000" dirty="0"/>
              <a:t>的时候首先进入</a:t>
            </a:r>
            <a:r>
              <a:rPr lang="en-US" altLang="zh-CN" sz="2000" dirty="0"/>
              <a:t>Table 0</a:t>
            </a:r>
            <a:r>
              <a:rPr lang="zh-CN" altLang="en-US" sz="2000" dirty="0"/>
              <a:t>，我们在这里可以设定规则，控制那些包可以进入，那些包不可以进入</a:t>
            </a:r>
            <a:r>
              <a:rPr lang="zh-CN" altLang="en-US" sz="2000" dirty="0" smtClean="0"/>
              <a:t>。</a:t>
            </a:r>
            <a:endParaRPr lang="en-US" altLang="zh-CN" sz="2000" dirty="0" smtClean="0"/>
          </a:p>
          <a:p>
            <a:pPr lvl="1"/>
            <a:r>
              <a:rPr lang="en-US" sz="2000" dirty="0"/>
              <a:t>multicast</a:t>
            </a:r>
            <a:r>
              <a:rPr lang="zh-CN" altLang="en-US" sz="2000" dirty="0" smtClean="0"/>
              <a:t>的不</a:t>
            </a:r>
            <a:r>
              <a:rPr lang="zh-CN" altLang="en-US" sz="2000" dirty="0"/>
              <a:t>允许进</a:t>
            </a:r>
            <a:r>
              <a:rPr lang="zh-CN" altLang="en-US" sz="2000" dirty="0" smtClean="0"/>
              <a:t>入</a:t>
            </a:r>
            <a:endParaRPr lang="en-US" altLang="zh-CN" sz="2000" dirty="0" smtClean="0"/>
          </a:p>
          <a:p>
            <a:pPr lvl="1"/>
            <a:endParaRPr lang="en-US" sz="2000" dirty="0"/>
          </a:p>
          <a:p>
            <a:pPr lvl="1"/>
            <a:r>
              <a:rPr lang="en-US" sz="2000" dirty="0"/>
              <a:t>STP</a:t>
            </a:r>
            <a:r>
              <a:rPr lang="zh-CN" altLang="en-US" sz="2000" dirty="0"/>
              <a:t>的也不接</a:t>
            </a:r>
            <a:r>
              <a:rPr lang="zh-CN" altLang="en-US" sz="2000" dirty="0" smtClean="0"/>
              <a:t>受</a:t>
            </a:r>
            <a:endParaRPr lang="en-US" altLang="zh-CN" sz="2000" dirty="0" smtClean="0"/>
          </a:p>
          <a:p>
            <a:pPr lvl="1"/>
            <a:endParaRPr lang="en-US" sz="2000" dirty="0"/>
          </a:p>
          <a:p>
            <a:pPr lvl="1"/>
            <a:r>
              <a:rPr lang="zh-CN" altLang="en-US" sz="2000" dirty="0"/>
              <a:t>添加最后一个</a:t>
            </a:r>
            <a:r>
              <a:rPr lang="en-US" altLang="zh-CN" sz="2000" dirty="0"/>
              <a:t>flow</a:t>
            </a:r>
            <a:r>
              <a:rPr lang="zh-CN" altLang="en-US" sz="2000" dirty="0"/>
              <a:t>，这个</a:t>
            </a:r>
            <a:r>
              <a:rPr lang="en-US" altLang="zh-CN" sz="2000" dirty="0"/>
              <a:t>flow</a:t>
            </a:r>
            <a:r>
              <a:rPr lang="zh-CN" altLang="en-US" sz="2000" dirty="0"/>
              <a:t>的</a:t>
            </a:r>
            <a:r>
              <a:rPr lang="en-US" altLang="zh-CN" sz="2000" dirty="0"/>
              <a:t>priority</a:t>
            </a:r>
            <a:r>
              <a:rPr lang="zh-CN" altLang="en-US" sz="2000" dirty="0"/>
              <a:t>低于</a:t>
            </a:r>
            <a:r>
              <a:rPr lang="en-US" altLang="zh-CN" sz="2000" dirty="0"/>
              <a:t>default</a:t>
            </a:r>
            <a:r>
              <a:rPr lang="zh-CN" altLang="en-US" sz="2000" dirty="0"/>
              <a:t>，如果上面两个不匹配，则我们进入</a:t>
            </a:r>
            <a:r>
              <a:rPr lang="en-US" altLang="zh-CN" sz="2000" dirty="0"/>
              <a:t>table </a:t>
            </a:r>
            <a:r>
              <a:rPr lang="en-US" altLang="zh-CN" sz="2000" dirty="0" smtClean="0"/>
              <a:t>1</a:t>
            </a:r>
          </a:p>
          <a:p>
            <a:pPr lvl="1"/>
            <a:endParaRPr lang="en-US" sz="2000" dirty="0"/>
          </a:p>
          <a:p>
            <a:r>
              <a:rPr lang="zh-CN" altLang="en-US" sz="2400" dirty="0"/>
              <a:t>测试</a:t>
            </a:r>
            <a:r>
              <a:rPr lang="en-US" sz="2400" dirty="0"/>
              <a:t>Table </a:t>
            </a:r>
            <a:r>
              <a:rPr lang="en-US" sz="2400" dirty="0" smtClean="0"/>
              <a:t>0</a:t>
            </a:r>
          </a:p>
          <a:p>
            <a:pPr lvl="1"/>
            <a:r>
              <a:rPr lang="zh-CN" altLang="en-US" sz="2000" dirty="0"/>
              <a:t>不满足条件</a:t>
            </a:r>
            <a:r>
              <a:rPr lang="en-US" sz="2000" dirty="0" smtClean="0"/>
              <a:t>DROP</a:t>
            </a:r>
          </a:p>
          <a:p>
            <a:pPr lvl="1"/>
            <a:endParaRPr lang="en-US" sz="2000" dirty="0"/>
          </a:p>
          <a:p>
            <a:pPr lvl="1"/>
            <a:r>
              <a:rPr lang="zh-CN" altLang="en-US" sz="2000" dirty="0"/>
              <a:t>满足条件</a:t>
            </a:r>
            <a:r>
              <a:rPr lang="en-US" sz="2000" dirty="0"/>
              <a:t>RESUBMIT</a:t>
            </a:r>
            <a:endParaRPr lang="en-US" sz="2000" dirty="0" smtClean="0"/>
          </a:p>
          <a:p>
            <a:pPr lvl="1"/>
            <a:endParaRPr lang="en-US" sz="2000" dirty="0"/>
          </a:p>
        </p:txBody>
      </p:sp>
      <p:sp>
        <p:nvSpPr>
          <p:cNvPr id="5" name="Rectangle 4"/>
          <p:cNvSpPr/>
          <p:nvPr/>
        </p:nvSpPr>
        <p:spPr>
          <a:xfrm>
            <a:off x="838200" y="2324785"/>
            <a:ext cx="10115550" cy="369332"/>
          </a:xfrm>
          <a:prstGeom prst="rect">
            <a:avLst/>
          </a:prstGeom>
        </p:spPr>
        <p:txBody>
          <a:bodyPr wrap="square">
            <a:spAutoFit/>
          </a:bodyPr>
          <a:lstStyle/>
          <a:p>
            <a:r>
              <a:rPr lang="en-US" dirty="0" err="1"/>
              <a:t>ovs-ofctl</a:t>
            </a:r>
            <a:r>
              <a:rPr lang="en-US" dirty="0"/>
              <a:t> add-flow </a:t>
            </a:r>
            <a:r>
              <a:rPr lang="en-US" dirty="0" err="1"/>
              <a:t>helloworld</a:t>
            </a:r>
            <a:r>
              <a:rPr lang="en-US" dirty="0"/>
              <a:t> "table=0, </a:t>
            </a:r>
            <a:r>
              <a:rPr lang="en-US" dirty="0" err="1"/>
              <a:t>dl_src</a:t>
            </a:r>
            <a:r>
              <a:rPr lang="en-US" dirty="0"/>
              <a:t>=01:00:00:00:00:00/01:00:00:00:00:00, actions=drop"</a:t>
            </a:r>
          </a:p>
        </p:txBody>
      </p:sp>
      <p:sp>
        <p:nvSpPr>
          <p:cNvPr id="7" name="Rectangle 6"/>
          <p:cNvSpPr/>
          <p:nvPr/>
        </p:nvSpPr>
        <p:spPr>
          <a:xfrm>
            <a:off x="838200" y="3009618"/>
            <a:ext cx="9601200" cy="369332"/>
          </a:xfrm>
          <a:prstGeom prst="rect">
            <a:avLst/>
          </a:prstGeom>
        </p:spPr>
        <p:txBody>
          <a:bodyPr wrap="square">
            <a:spAutoFit/>
          </a:bodyPr>
          <a:lstStyle/>
          <a:p>
            <a:r>
              <a:rPr lang="en-US" dirty="0" err="1"/>
              <a:t>ovs-ofctl</a:t>
            </a:r>
            <a:r>
              <a:rPr lang="en-US" dirty="0"/>
              <a:t> add-flow </a:t>
            </a:r>
            <a:r>
              <a:rPr lang="en-US" dirty="0" err="1"/>
              <a:t>helloworld</a:t>
            </a:r>
            <a:r>
              <a:rPr lang="en-US" dirty="0"/>
              <a:t> "table=0, </a:t>
            </a:r>
            <a:r>
              <a:rPr lang="en-US" dirty="0" err="1"/>
              <a:t>dl_dst</a:t>
            </a:r>
            <a:r>
              <a:rPr lang="en-US" dirty="0"/>
              <a:t>=01:80:c2:00:00:00/ff:ff:ff:ff:ff:f0, actions=drop"</a:t>
            </a:r>
          </a:p>
        </p:txBody>
      </p:sp>
      <p:sp>
        <p:nvSpPr>
          <p:cNvPr id="9" name="Rectangle 8"/>
          <p:cNvSpPr/>
          <p:nvPr/>
        </p:nvSpPr>
        <p:spPr>
          <a:xfrm>
            <a:off x="838200" y="3987485"/>
            <a:ext cx="9601200" cy="369332"/>
          </a:xfrm>
          <a:prstGeom prst="rect">
            <a:avLst/>
          </a:prstGeom>
        </p:spPr>
        <p:txBody>
          <a:bodyPr wrap="square">
            <a:spAutoFit/>
          </a:bodyPr>
          <a:lstStyle/>
          <a:p>
            <a:r>
              <a:rPr lang="en-US" dirty="0" err="1"/>
              <a:t>ovs-ofctl</a:t>
            </a:r>
            <a:r>
              <a:rPr lang="en-US" dirty="0"/>
              <a:t> add-flow </a:t>
            </a:r>
            <a:r>
              <a:rPr lang="en-US" dirty="0" err="1"/>
              <a:t>helloworld</a:t>
            </a:r>
            <a:r>
              <a:rPr lang="en-US" dirty="0"/>
              <a:t> "table=0, priority=0, actions=resubmit(,1)"</a:t>
            </a:r>
          </a:p>
        </p:txBody>
      </p:sp>
      <p:sp>
        <p:nvSpPr>
          <p:cNvPr id="11" name="Rectangle 10"/>
          <p:cNvSpPr/>
          <p:nvPr/>
        </p:nvSpPr>
        <p:spPr>
          <a:xfrm>
            <a:off x="838200" y="5040094"/>
            <a:ext cx="8305800" cy="369332"/>
          </a:xfrm>
          <a:prstGeom prst="rect">
            <a:avLst/>
          </a:prstGeom>
        </p:spPr>
        <p:txBody>
          <a:bodyPr wrap="squar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=1,dl_dst=01:80:c2:00:00:05</a:t>
            </a:r>
          </a:p>
        </p:txBody>
      </p:sp>
      <p:sp>
        <p:nvSpPr>
          <p:cNvPr id="12" name="Rectangle 11"/>
          <p:cNvSpPr/>
          <p:nvPr/>
        </p:nvSpPr>
        <p:spPr>
          <a:xfrm>
            <a:off x="838199" y="5740962"/>
            <a:ext cx="8010525" cy="369332"/>
          </a:xfrm>
          <a:prstGeom prst="rect">
            <a:avLst/>
          </a:prstGeom>
        </p:spPr>
        <p:txBody>
          <a:bodyPr wrap="squar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=1,dl_dst=01:80:c2:00:00:10</a:t>
            </a:r>
          </a:p>
        </p:txBody>
      </p:sp>
    </p:spTree>
    <p:extLst>
      <p:ext uri="{BB962C8B-B14F-4D97-AF65-F5344CB8AC3E}">
        <p14:creationId xmlns:p14="http://schemas.microsoft.com/office/powerpoint/2010/main" val="23906533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a:bodyPr>
          <a:lstStyle/>
          <a:p>
            <a:r>
              <a:rPr lang="zh-CN" altLang="en-US" sz="2400" dirty="0"/>
              <a:t>实现第二个</a:t>
            </a:r>
            <a:r>
              <a:rPr lang="en-US" sz="2400" dirty="0"/>
              <a:t>Table 1：VLAN Input </a:t>
            </a:r>
            <a:r>
              <a:rPr lang="en-US" sz="2400" dirty="0" smtClean="0"/>
              <a:t>Processing</a:t>
            </a:r>
          </a:p>
          <a:p>
            <a:pPr lvl="1"/>
            <a:r>
              <a:rPr lang="zh-CN" altLang="en-US" sz="2000" dirty="0"/>
              <a:t>添加一个最低优先级的</a:t>
            </a:r>
            <a:r>
              <a:rPr lang="en-US" altLang="zh-CN" sz="2000" dirty="0"/>
              <a:t>DROP</a:t>
            </a:r>
            <a:r>
              <a:rPr lang="zh-CN" altLang="en-US" sz="2000" dirty="0"/>
              <a:t>的规</a:t>
            </a:r>
            <a:r>
              <a:rPr lang="zh-CN" altLang="en-US" sz="2000" dirty="0" smtClean="0"/>
              <a:t>则</a:t>
            </a:r>
            <a:endParaRPr lang="en-US" altLang="zh-CN" sz="2000" dirty="0" smtClean="0"/>
          </a:p>
          <a:p>
            <a:pPr lvl="1"/>
            <a:endParaRPr lang="en-US" sz="2000" dirty="0"/>
          </a:p>
          <a:p>
            <a:pPr lvl="1"/>
            <a:r>
              <a:rPr lang="zh-CN" altLang="en-US" sz="2000" dirty="0"/>
              <a:t>对于</a:t>
            </a:r>
            <a:r>
              <a:rPr lang="en-US" sz="2000" dirty="0"/>
              <a:t>port 1，</a:t>
            </a:r>
            <a:r>
              <a:rPr lang="zh-CN" altLang="en-US" sz="2000" dirty="0"/>
              <a:t>是</a:t>
            </a:r>
            <a:r>
              <a:rPr lang="en-US" sz="2000" dirty="0"/>
              <a:t>trunk</a:t>
            </a:r>
            <a:r>
              <a:rPr lang="zh-CN" altLang="en-US" sz="2000" dirty="0"/>
              <a:t>口，无论有没有</a:t>
            </a:r>
            <a:r>
              <a:rPr lang="en-US" sz="2000" dirty="0"/>
              <a:t>VLAN Header</a:t>
            </a:r>
            <a:r>
              <a:rPr lang="zh-CN" altLang="en-US" sz="2000" dirty="0"/>
              <a:t>都接</a:t>
            </a:r>
            <a:r>
              <a:rPr lang="zh-CN" altLang="en-US" sz="2000" dirty="0" smtClean="0"/>
              <a:t>受</a:t>
            </a:r>
            <a:endParaRPr lang="en-US" altLang="zh-CN" sz="2000" dirty="0" smtClean="0"/>
          </a:p>
          <a:p>
            <a:pPr lvl="1"/>
            <a:endParaRPr lang="en-US" sz="2000" dirty="0"/>
          </a:p>
          <a:p>
            <a:pPr lvl="1"/>
            <a:r>
              <a:rPr lang="zh-CN" altLang="en-US" sz="2000" dirty="0"/>
              <a:t>对于</a:t>
            </a:r>
            <a:r>
              <a:rPr lang="en-US" sz="2000" dirty="0"/>
              <a:t>port 2, 3, 4, </a:t>
            </a:r>
            <a:r>
              <a:rPr lang="zh-CN" altLang="en-US" sz="2000" dirty="0"/>
              <a:t>我们希望没有</a:t>
            </a:r>
            <a:r>
              <a:rPr lang="en-US" sz="2000" dirty="0"/>
              <a:t>VLAN Tag，</a:t>
            </a:r>
            <a:r>
              <a:rPr lang="zh-CN" altLang="en-US" sz="2000" dirty="0"/>
              <a:t>然后我们给打上</a:t>
            </a:r>
            <a:r>
              <a:rPr lang="en-US" sz="2000" dirty="0"/>
              <a:t>VLAN </a:t>
            </a:r>
            <a:r>
              <a:rPr lang="en-US" sz="2000" dirty="0" smtClean="0"/>
              <a:t>Tag</a:t>
            </a:r>
          </a:p>
          <a:p>
            <a:pPr lvl="1"/>
            <a:endParaRPr lang="en-US" sz="2000" dirty="0"/>
          </a:p>
          <a:p>
            <a:pPr lvl="1"/>
            <a:endParaRPr lang="en-US" sz="2000" dirty="0" smtClean="0"/>
          </a:p>
          <a:p>
            <a:pPr lvl="1"/>
            <a:endParaRPr lang="en-US" sz="2000" dirty="0"/>
          </a:p>
          <a:p>
            <a:endParaRPr lang="en-US" altLang="zh-CN" sz="2400" dirty="0" smtClean="0"/>
          </a:p>
          <a:p>
            <a:r>
              <a:rPr lang="zh-CN" altLang="en-US" sz="2400" dirty="0" smtClean="0"/>
              <a:t>测试</a:t>
            </a:r>
            <a:r>
              <a:rPr lang="en-US" altLang="zh-CN" sz="2400" dirty="0" smtClean="0"/>
              <a:t>Table 1</a:t>
            </a:r>
          </a:p>
          <a:p>
            <a:pPr lvl="1"/>
            <a:r>
              <a:rPr lang="zh-CN" altLang="en-US" sz="2000" dirty="0"/>
              <a:t>从</a:t>
            </a:r>
            <a:r>
              <a:rPr lang="en-US" altLang="zh-CN" sz="2000" dirty="0"/>
              <a:t>port 1</a:t>
            </a:r>
            <a:r>
              <a:rPr lang="zh-CN" altLang="en-US" sz="2000" dirty="0"/>
              <a:t>进入，</a:t>
            </a:r>
            <a:r>
              <a:rPr lang="en-US" altLang="zh-CN" sz="2000" dirty="0"/>
              <a:t>tag</a:t>
            </a:r>
            <a:r>
              <a:rPr lang="zh-CN" altLang="en-US" sz="2000" dirty="0"/>
              <a:t>为</a:t>
            </a:r>
            <a:r>
              <a:rPr lang="en-US" altLang="zh-CN" sz="2000" dirty="0" smtClean="0"/>
              <a:t>5</a:t>
            </a:r>
          </a:p>
          <a:p>
            <a:pPr lvl="1"/>
            <a:r>
              <a:rPr lang="zh-CN" altLang="en-US" sz="2000" dirty="0"/>
              <a:t>从</a:t>
            </a:r>
            <a:r>
              <a:rPr lang="en-US" altLang="zh-CN" sz="2000" dirty="0"/>
              <a:t>port 2</a:t>
            </a:r>
            <a:r>
              <a:rPr lang="zh-CN" altLang="en-US" sz="2000" dirty="0"/>
              <a:t>进入，没有打</a:t>
            </a:r>
            <a:r>
              <a:rPr lang="en-US" altLang="zh-CN" sz="2000" dirty="0"/>
              <a:t>Tag</a:t>
            </a:r>
            <a:r>
              <a:rPr lang="zh-CN" altLang="en-US" sz="2000" dirty="0" smtClean="0"/>
              <a:t>的</a:t>
            </a:r>
            <a:endParaRPr lang="en-US" altLang="zh-CN" sz="2000" dirty="0" smtClean="0"/>
          </a:p>
          <a:p>
            <a:pPr lvl="1"/>
            <a:r>
              <a:rPr lang="zh-CN" altLang="en-US" sz="2000" dirty="0"/>
              <a:t>从</a:t>
            </a:r>
            <a:r>
              <a:rPr lang="en-US" altLang="zh-CN" sz="2000" dirty="0" smtClean="0"/>
              <a:t>port 2</a:t>
            </a:r>
            <a:r>
              <a:rPr lang="zh-CN" altLang="en-US" sz="2000" dirty="0" smtClean="0"/>
              <a:t>进</a:t>
            </a:r>
            <a:r>
              <a:rPr lang="zh-CN" altLang="en-US" sz="2000" dirty="0"/>
              <a:t>入，带</a:t>
            </a:r>
            <a:r>
              <a:rPr lang="en-US" altLang="zh-CN" sz="2000" dirty="0"/>
              <a:t>Tag 5</a:t>
            </a:r>
            <a:r>
              <a:rPr lang="zh-CN" altLang="en-US" sz="2000" dirty="0"/>
              <a:t>的</a:t>
            </a:r>
            <a:endParaRPr lang="en-US" sz="2000" dirty="0"/>
          </a:p>
        </p:txBody>
      </p:sp>
      <p:sp>
        <p:nvSpPr>
          <p:cNvPr id="4" name="Rectangle 3"/>
          <p:cNvSpPr/>
          <p:nvPr/>
        </p:nvSpPr>
        <p:spPr>
          <a:xfrm>
            <a:off x="838198" y="1712223"/>
            <a:ext cx="7448550" cy="369332"/>
          </a:xfrm>
          <a:prstGeom prst="rect">
            <a:avLst/>
          </a:prstGeom>
        </p:spPr>
        <p:txBody>
          <a:bodyPr wrap="square">
            <a:spAutoFit/>
          </a:bodyPr>
          <a:lstStyle/>
          <a:p>
            <a:r>
              <a:rPr lang="en-US" dirty="0" err="1"/>
              <a:t>ovs-ofctl</a:t>
            </a:r>
            <a:r>
              <a:rPr lang="en-US" dirty="0"/>
              <a:t> add-flow </a:t>
            </a:r>
            <a:r>
              <a:rPr lang="en-US" dirty="0" err="1"/>
              <a:t>helloworld</a:t>
            </a:r>
            <a:r>
              <a:rPr lang="en-US" dirty="0"/>
              <a:t> "table=1, priority=0, actions=drop"</a:t>
            </a:r>
          </a:p>
        </p:txBody>
      </p:sp>
      <p:sp>
        <p:nvSpPr>
          <p:cNvPr id="5" name="Rectangle 4"/>
          <p:cNvSpPr/>
          <p:nvPr/>
        </p:nvSpPr>
        <p:spPr>
          <a:xfrm>
            <a:off x="838198" y="2422423"/>
            <a:ext cx="8772525" cy="369332"/>
          </a:xfrm>
          <a:prstGeom prst="rect">
            <a:avLst/>
          </a:prstGeom>
        </p:spPr>
        <p:txBody>
          <a:bodyPr wrap="square">
            <a:spAutoFit/>
          </a:bodyPr>
          <a:lstStyle/>
          <a:p>
            <a:r>
              <a:rPr lang="en-US" dirty="0" err="1"/>
              <a:t>ovs-ofctl</a:t>
            </a:r>
            <a:r>
              <a:rPr lang="en-US" dirty="0"/>
              <a:t> add-flow </a:t>
            </a:r>
            <a:r>
              <a:rPr lang="en-US" dirty="0" err="1"/>
              <a:t>helloworld</a:t>
            </a:r>
            <a:r>
              <a:rPr lang="en-US" dirty="0"/>
              <a:t> "table=1, priority=99, </a:t>
            </a:r>
            <a:r>
              <a:rPr lang="en-US" dirty="0" err="1"/>
              <a:t>in_port</a:t>
            </a:r>
            <a:r>
              <a:rPr lang="en-US" dirty="0"/>
              <a:t>=1, actions=resubmit(,2)"</a:t>
            </a:r>
          </a:p>
        </p:txBody>
      </p:sp>
      <p:sp>
        <p:nvSpPr>
          <p:cNvPr id="6" name="Rectangle 5"/>
          <p:cNvSpPr/>
          <p:nvPr/>
        </p:nvSpPr>
        <p:spPr>
          <a:xfrm>
            <a:off x="838198" y="3064181"/>
            <a:ext cx="9048751" cy="1477328"/>
          </a:xfrm>
          <a:prstGeom prst="rect">
            <a:avLst/>
          </a:prstGeom>
        </p:spPr>
        <p:txBody>
          <a:bodyPr wrap="square">
            <a:spAutoFit/>
          </a:bodyPr>
          <a:lstStyle/>
          <a:p>
            <a:r>
              <a:rPr lang="en-US" dirty="0" err="1"/>
              <a:t>ovs-ofctl</a:t>
            </a:r>
            <a:r>
              <a:rPr lang="en-US" dirty="0"/>
              <a:t> add-flows </a:t>
            </a:r>
            <a:r>
              <a:rPr lang="en-US" dirty="0" err="1"/>
              <a:t>helloworld</a:t>
            </a:r>
            <a:r>
              <a:rPr lang="en-US" dirty="0"/>
              <a:t> - &lt;&lt;'EOF' </a:t>
            </a:r>
          </a:p>
          <a:p>
            <a:r>
              <a:rPr lang="en-US" dirty="0"/>
              <a:t>table=1, priority=99, </a:t>
            </a:r>
            <a:r>
              <a:rPr lang="en-US" dirty="0" err="1"/>
              <a:t>in_port</a:t>
            </a:r>
            <a:r>
              <a:rPr lang="en-US" dirty="0"/>
              <a:t>=2, </a:t>
            </a:r>
            <a:r>
              <a:rPr lang="en-US" dirty="0" err="1"/>
              <a:t>vlan_tci</a:t>
            </a:r>
            <a:r>
              <a:rPr lang="en-US" dirty="0"/>
              <a:t>=0, actions=mod_vlan_vid:20, resubmit(,2) </a:t>
            </a:r>
          </a:p>
          <a:p>
            <a:r>
              <a:rPr lang="en-US" dirty="0"/>
              <a:t>table=1, priority=99, </a:t>
            </a:r>
            <a:r>
              <a:rPr lang="en-US" dirty="0" err="1"/>
              <a:t>in_port</a:t>
            </a:r>
            <a:r>
              <a:rPr lang="en-US" dirty="0"/>
              <a:t>=3, </a:t>
            </a:r>
            <a:r>
              <a:rPr lang="en-US" dirty="0" err="1"/>
              <a:t>vlan_tci</a:t>
            </a:r>
            <a:r>
              <a:rPr lang="en-US" dirty="0"/>
              <a:t>=0, actions=mod_vlan_vid:30, resubmit(,2) </a:t>
            </a:r>
          </a:p>
          <a:p>
            <a:r>
              <a:rPr lang="en-US" dirty="0"/>
              <a:t>table=1, priority=99, </a:t>
            </a:r>
            <a:r>
              <a:rPr lang="en-US" dirty="0" err="1"/>
              <a:t>in_port</a:t>
            </a:r>
            <a:r>
              <a:rPr lang="en-US" dirty="0"/>
              <a:t>=4, </a:t>
            </a:r>
            <a:r>
              <a:rPr lang="en-US" dirty="0" err="1"/>
              <a:t>vlan_tci</a:t>
            </a:r>
            <a:r>
              <a:rPr lang="en-US" dirty="0"/>
              <a:t>=0, actions=mod_vlan_vid:30, resubmit(,2) </a:t>
            </a:r>
          </a:p>
          <a:p>
            <a:r>
              <a:rPr lang="en-US" dirty="0" smtClean="0"/>
              <a:t>EOF</a:t>
            </a:r>
            <a:endParaRPr lang="en-US" dirty="0"/>
          </a:p>
        </p:txBody>
      </p:sp>
      <p:sp>
        <p:nvSpPr>
          <p:cNvPr id="7" name="Rectangle 6"/>
          <p:cNvSpPr/>
          <p:nvPr/>
        </p:nvSpPr>
        <p:spPr>
          <a:xfrm>
            <a:off x="4735636" y="4989904"/>
            <a:ext cx="5531322" cy="369332"/>
          </a:xfrm>
          <a:prstGeom prst="rect">
            <a:avLst/>
          </a:prstGeom>
        </p:spPr>
        <p:txBody>
          <a:bodyPr wrap="non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=1,vlan_tci=5</a:t>
            </a:r>
          </a:p>
        </p:txBody>
      </p:sp>
      <p:sp>
        <p:nvSpPr>
          <p:cNvPr id="8" name="Rectangle 7"/>
          <p:cNvSpPr/>
          <p:nvPr/>
        </p:nvSpPr>
        <p:spPr>
          <a:xfrm>
            <a:off x="4735636" y="5344502"/>
            <a:ext cx="4511428" cy="369332"/>
          </a:xfrm>
          <a:prstGeom prst="rect">
            <a:avLst/>
          </a:prstGeom>
        </p:spPr>
        <p:txBody>
          <a:bodyPr wrap="non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=2</a:t>
            </a:r>
          </a:p>
        </p:txBody>
      </p:sp>
      <p:sp>
        <p:nvSpPr>
          <p:cNvPr id="9" name="Rectangle 8"/>
          <p:cNvSpPr/>
          <p:nvPr/>
        </p:nvSpPr>
        <p:spPr>
          <a:xfrm>
            <a:off x="4735636" y="5700750"/>
            <a:ext cx="5531322" cy="369332"/>
          </a:xfrm>
          <a:prstGeom prst="rect">
            <a:avLst/>
          </a:prstGeom>
        </p:spPr>
        <p:txBody>
          <a:bodyPr wrap="non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=2,vlan_tci=5</a:t>
            </a:r>
          </a:p>
        </p:txBody>
      </p:sp>
    </p:spTree>
    <p:extLst>
      <p:ext uri="{BB962C8B-B14F-4D97-AF65-F5344CB8AC3E}">
        <p14:creationId xmlns:p14="http://schemas.microsoft.com/office/powerpoint/2010/main" val="7752819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a:bodyPr>
          <a:lstStyle/>
          <a:p>
            <a:r>
              <a:rPr lang="zh-CN" altLang="en-US" sz="2400" dirty="0"/>
              <a:t>实现第三个</a:t>
            </a:r>
            <a:r>
              <a:rPr lang="en-US" sz="2400" dirty="0"/>
              <a:t>Table 2: MAC, VLAN learning for ingress </a:t>
            </a:r>
            <a:r>
              <a:rPr lang="en-US" sz="2400" dirty="0" smtClean="0"/>
              <a:t>port</a:t>
            </a:r>
          </a:p>
          <a:p>
            <a:pPr lvl="1"/>
            <a:r>
              <a:rPr lang="zh-CN" altLang="en-US" sz="2000" dirty="0"/>
              <a:t>对于普通的</a:t>
            </a:r>
            <a:r>
              <a:rPr lang="en-US" altLang="zh-CN" sz="2000" dirty="0"/>
              <a:t>switch</a:t>
            </a:r>
            <a:r>
              <a:rPr lang="zh-CN" altLang="en-US" sz="2000" dirty="0"/>
              <a:t>，都会有这个学习的过程，当一个包到来的时候，由于包里面有</a:t>
            </a:r>
            <a:r>
              <a:rPr lang="en-US" altLang="zh-CN" sz="2000" dirty="0"/>
              <a:t>MAC</a:t>
            </a:r>
            <a:r>
              <a:rPr lang="zh-CN" altLang="en-US" sz="2000" dirty="0"/>
              <a:t>，</a:t>
            </a:r>
            <a:r>
              <a:rPr lang="en-US" altLang="zh-CN" sz="2000" dirty="0"/>
              <a:t>VLAN Tag</a:t>
            </a:r>
            <a:r>
              <a:rPr lang="zh-CN" altLang="en-US" sz="2000" dirty="0"/>
              <a:t>，以及从哪个口进来的这个信息</a:t>
            </a:r>
            <a:r>
              <a:rPr lang="zh-CN" altLang="en-US" sz="2000" dirty="0" smtClean="0"/>
              <a:t>。</a:t>
            </a:r>
            <a:endParaRPr lang="en-US" altLang="zh-CN" sz="2000" dirty="0" smtClean="0"/>
          </a:p>
          <a:p>
            <a:pPr lvl="1"/>
            <a:r>
              <a:rPr lang="zh-CN" altLang="en-US" sz="2000" dirty="0" smtClean="0"/>
              <a:t>于</a:t>
            </a:r>
            <a:r>
              <a:rPr lang="zh-CN" altLang="en-US" sz="2000" dirty="0"/>
              <a:t>是</a:t>
            </a:r>
            <a:r>
              <a:rPr lang="en-US" altLang="zh-CN" sz="2000" dirty="0"/>
              <a:t>switch</a:t>
            </a:r>
            <a:r>
              <a:rPr lang="zh-CN" altLang="en-US" sz="2000" dirty="0"/>
              <a:t>学习后，维护了一个表格</a:t>
            </a:r>
            <a:r>
              <a:rPr lang="en-US" altLang="zh-CN" sz="2000" dirty="0"/>
              <a:t>port –&gt; MAC –&gt; VLAN Tag</a:t>
            </a:r>
            <a:r>
              <a:rPr lang="zh-CN" altLang="en-US" sz="2000" dirty="0"/>
              <a:t>。</a:t>
            </a:r>
          </a:p>
          <a:p>
            <a:pPr lvl="1"/>
            <a:r>
              <a:rPr lang="zh-CN" altLang="en-US" sz="2000" dirty="0"/>
              <a:t>这样以后如果有需要发给这个</a:t>
            </a:r>
            <a:r>
              <a:rPr lang="en-US" altLang="zh-CN" sz="2000" dirty="0"/>
              <a:t>MAC</a:t>
            </a:r>
            <a:r>
              <a:rPr lang="zh-CN" altLang="en-US" sz="2000" dirty="0"/>
              <a:t>的包，不用</a:t>
            </a:r>
            <a:r>
              <a:rPr lang="en-US" altLang="zh-CN" sz="2000" dirty="0"/>
              <a:t>ARP</a:t>
            </a:r>
            <a:r>
              <a:rPr lang="zh-CN" altLang="en-US" sz="2000" dirty="0"/>
              <a:t>，</a:t>
            </a:r>
            <a:r>
              <a:rPr lang="en-US" altLang="zh-CN" sz="2000" dirty="0"/>
              <a:t>switch</a:t>
            </a:r>
            <a:r>
              <a:rPr lang="zh-CN" altLang="en-US" sz="2000" dirty="0"/>
              <a:t>自然之道应该发给哪个</a:t>
            </a:r>
            <a:r>
              <a:rPr lang="en-US" altLang="zh-CN" sz="2000" dirty="0"/>
              <a:t>port</a:t>
            </a:r>
            <a:r>
              <a:rPr lang="zh-CN" altLang="en-US" sz="2000" dirty="0"/>
              <a:t>，应该打什么</a:t>
            </a:r>
            <a:r>
              <a:rPr lang="en-US" altLang="zh-CN" sz="2000" dirty="0"/>
              <a:t>VLAN Tag</a:t>
            </a:r>
            <a:r>
              <a:rPr lang="zh-CN" altLang="en-US" sz="2000" dirty="0"/>
              <a:t>。</a:t>
            </a:r>
          </a:p>
          <a:p>
            <a:pPr lvl="1"/>
            <a:r>
              <a:rPr lang="en-US" altLang="zh-CN" sz="2000" dirty="0"/>
              <a:t>OVS</a:t>
            </a:r>
            <a:r>
              <a:rPr lang="zh-CN" altLang="en-US" sz="2000" dirty="0"/>
              <a:t>也要学习这个，并维护三个之间的</a:t>
            </a:r>
            <a:r>
              <a:rPr lang="en-US" altLang="zh-CN" sz="2000" dirty="0"/>
              <a:t>mapping</a:t>
            </a:r>
            <a:r>
              <a:rPr lang="zh-CN" altLang="en-US" sz="2000" dirty="0"/>
              <a:t>关系。</a:t>
            </a:r>
          </a:p>
          <a:p>
            <a:pPr lvl="1"/>
            <a:endParaRPr lang="en-US" sz="2000" dirty="0"/>
          </a:p>
        </p:txBody>
      </p:sp>
      <p:sp>
        <p:nvSpPr>
          <p:cNvPr id="4" name="Rectangle 3"/>
          <p:cNvSpPr/>
          <p:nvPr/>
        </p:nvSpPr>
        <p:spPr>
          <a:xfrm>
            <a:off x="838198" y="3366611"/>
            <a:ext cx="10753725" cy="646331"/>
          </a:xfrm>
          <a:prstGeom prst="rect">
            <a:avLst/>
          </a:prstGeom>
        </p:spPr>
        <p:txBody>
          <a:bodyPr wrap="square">
            <a:spAutoFit/>
          </a:bodyPr>
          <a:lstStyle/>
          <a:p>
            <a:r>
              <a:rPr lang="en-US" dirty="0" err="1"/>
              <a:t>ovs-ofctl</a:t>
            </a:r>
            <a:r>
              <a:rPr lang="en-US" dirty="0"/>
              <a:t> add-flow </a:t>
            </a:r>
            <a:r>
              <a:rPr lang="en-US" dirty="0" err="1"/>
              <a:t>helloworld</a:t>
            </a:r>
            <a:r>
              <a:rPr lang="en-US" dirty="0"/>
              <a:t> "table=2 actions=learn(table=10, NXM_OF_VLAN_TCI[0..11], NXM_OF_ETH_DST[]=NXM_OF_ETH_SRC[], </a:t>
            </a:r>
            <a:r>
              <a:rPr lang="en-US" dirty="0" err="1"/>
              <a:t>load:NXM_OF_IN_PORT</a:t>
            </a:r>
            <a:r>
              <a:rPr lang="en-US" dirty="0"/>
              <a:t>[]-&gt;NXM_NX_REG0[0..15]), resubmit(,3)"</a:t>
            </a:r>
          </a:p>
        </p:txBody>
      </p:sp>
      <p:sp>
        <p:nvSpPr>
          <p:cNvPr id="5" name="Rectangle 4"/>
          <p:cNvSpPr/>
          <p:nvPr/>
        </p:nvSpPr>
        <p:spPr>
          <a:xfrm>
            <a:off x="838197" y="4108669"/>
            <a:ext cx="10753725" cy="2616101"/>
          </a:xfrm>
          <a:prstGeom prst="rect">
            <a:avLst/>
          </a:prstGeom>
        </p:spPr>
        <p:txBody>
          <a:bodyPr wrap="square">
            <a:spAutoFit/>
          </a:bodyPr>
          <a:lstStyle/>
          <a:p>
            <a:pPr marL="285750" indent="-285750">
              <a:buFont typeface="Arial" panose="020B0604020202020204" pitchFamily="34" charset="0"/>
              <a:buChar char="•"/>
            </a:pPr>
            <a:r>
              <a:rPr lang="en-US" sz="1600" dirty="0"/>
              <a:t>learn</a:t>
            </a:r>
            <a:r>
              <a:rPr lang="zh-CN" altLang="en-US" sz="1600" dirty="0"/>
              <a:t>表示这是一个学习的</a:t>
            </a:r>
            <a:r>
              <a:rPr lang="en-US" sz="1600" dirty="0"/>
              <a:t>action</a:t>
            </a:r>
          </a:p>
          <a:p>
            <a:pPr marL="285750" indent="-285750">
              <a:buFont typeface="Arial" panose="020B0604020202020204" pitchFamily="34" charset="0"/>
              <a:buChar char="•"/>
            </a:pPr>
            <a:r>
              <a:rPr lang="en-US" sz="1600" dirty="0" smtClean="0"/>
              <a:t>table </a:t>
            </a:r>
            <a:r>
              <a:rPr lang="en-US" sz="1600" dirty="0"/>
              <a:t>10，</a:t>
            </a:r>
            <a:r>
              <a:rPr lang="zh-CN" altLang="en-US" sz="1600" dirty="0"/>
              <a:t>这是一个</a:t>
            </a:r>
            <a:r>
              <a:rPr lang="en-US" sz="1600" dirty="0"/>
              <a:t>MAC learning table，</a:t>
            </a:r>
            <a:r>
              <a:rPr lang="zh-CN" altLang="en-US" sz="1600" dirty="0"/>
              <a:t>学习的结果会放在这个</a:t>
            </a:r>
            <a:r>
              <a:rPr lang="en-US" sz="1600" dirty="0"/>
              <a:t>table</a:t>
            </a:r>
            <a:r>
              <a:rPr lang="zh-CN" altLang="en-US" sz="1600" dirty="0"/>
              <a:t>中。</a:t>
            </a:r>
          </a:p>
          <a:p>
            <a:pPr marL="285750" indent="-285750">
              <a:buFont typeface="Arial" panose="020B0604020202020204" pitchFamily="34" charset="0"/>
              <a:buChar char="•"/>
            </a:pPr>
            <a:r>
              <a:rPr lang="en-US" sz="1600" dirty="0" smtClean="0"/>
              <a:t>NXM_OF_VLAN_TCI</a:t>
            </a:r>
            <a:r>
              <a:rPr lang="zh-CN" altLang="en-US" sz="1600" dirty="0"/>
              <a:t>这个是</a:t>
            </a:r>
            <a:r>
              <a:rPr lang="en-US" sz="1600" dirty="0"/>
              <a:t>VLAN Tag，</a:t>
            </a:r>
            <a:r>
              <a:rPr lang="zh-CN" altLang="en-US" sz="1600" dirty="0"/>
              <a:t>在</a:t>
            </a:r>
            <a:r>
              <a:rPr lang="en-US" sz="1600" dirty="0"/>
              <a:t>MAC Learning table</a:t>
            </a:r>
            <a:r>
              <a:rPr lang="zh-CN" altLang="en-US" sz="1600" dirty="0"/>
              <a:t>中，每一个</a:t>
            </a:r>
            <a:r>
              <a:rPr lang="en-US" sz="1600" dirty="0"/>
              <a:t>entry</a:t>
            </a:r>
            <a:r>
              <a:rPr lang="zh-CN" altLang="en-US" sz="1600" dirty="0"/>
              <a:t>都是仅仅对某一个</a:t>
            </a:r>
            <a:r>
              <a:rPr lang="en-US" sz="1600" dirty="0"/>
              <a:t>VLAN</a:t>
            </a:r>
            <a:r>
              <a:rPr lang="zh-CN" altLang="en-US" sz="1600" dirty="0"/>
              <a:t>来说的，不同</a:t>
            </a:r>
            <a:r>
              <a:rPr lang="en-US" sz="1600" dirty="0"/>
              <a:t>VLAN</a:t>
            </a:r>
            <a:r>
              <a:rPr lang="zh-CN" altLang="en-US" sz="1600" dirty="0"/>
              <a:t>的</a:t>
            </a:r>
            <a:r>
              <a:rPr lang="en-US" sz="1600" dirty="0"/>
              <a:t>learning table</a:t>
            </a:r>
            <a:r>
              <a:rPr lang="zh-CN" altLang="en-US" sz="1600" dirty="0"/>
              <a:t>是分开的。在学习的结果的</a:t>
            </a:r>
            <a:r>
              <a:rPr lang="en-US" sz="1600" dirty="0"/>
              <a:t>entry</a:t>
            </a:r>
            <a:r>
              <a:rPr lang="zh-CN" altLang="en-US" sz="1600" dirty="0"/>
              <a:t>中，会标出这个</a:t>
            </a:r>
            <a:r>
              <a:rPr lang="en-US" sz="1600" dirty="0"/>
              <a:t>entry</a:t>
            </a:r>
            <a:r>
              <a:rPr lang="zh-CN" altLang="en-US" sz="1600" dirty="0"/>
              <a:t>是对于哪个</a:t>
            </a:r>
            <a:r>
              <a:rPr lang="en-US" sz="1600" dirty="0"/>
              <a:t>VLAN</a:t>
            </a:r>
            <a:r>
              <a:rPr lang="zh-CN" altLang="en-US" sz="1600" dirty="0"/>
              <a:t>的。</a:t>
            </a:r>
          </a:p>
          <a:p>
            <a:pPr marL="285750" indent="-285750">
              <a:buFont typeface="Arial" panose="020B0604020202020204" pitchFamily="34" charset="0"/>
              <a:buChar char="•"/>
            </a:pPr>
            <a:r>
              <a:rPr lang="en-US" sz="1600" dirty="0" smtClean="0"/>
              <a:t>NXM_OF_ETH_DST</a:t>
            </a:r>
            <a:r>
              <a:rPr lang="en-US" sz="1600" dirty="0"/>
              <a:t>[]=NXM_OF_ETH_SRC[]</a:t>
            </a:r>
            <a:r>
              <a:rPr lang="zh-CN" altLang="en-US" sz="1600" dirty="0"/>
              <a:t>这个的意思是当前包里面的</a:t>
            </a:r>
            <a:r>
              <a:rPr lang="en-US" sz="1600" dirty="0"/>
              <a:t>MAC Source Address</a:t>
            </a:r>
            <a:r>
              <a:rPr lang="zh-CN" altLang="en-US" sz="1600" dirty="0"/>
              <a:t>会被放在学习结果的</a:t>
            </a:r>
            <a:r>
              <a:rPr lang="en-US" sz="1600" dirty="0"/>
              <a:t>entry</a:t>
            </a:r>
            <a:r>
              <a:rPr lang="zh-CN" altLang="en-US" sz="1600" dirty="0"/>
              <a:t>里面的</a:t>
            </a:r>
            <a:r>
              <a:rPr lang="en-US" sz="1600" dirty="0" err="1"/>
              <a:t>dl_dst</a:t>
            </a:r>
            <a:r>
              <a:rPr lang="zh-CN" altLang="en-US" sz="1600" dirty="0"/>
              <a:t>里面。这是因为每个</a:t>
            </a:r>
            <a:r>
              <a:rPr lang="en-US" sz="1600" dirty="0"/>
              <a:t>switch</a:t>
            </a:r>
            <a:r>
              <a:rPr lang="zh-CN" altLang="en-US" sz="1600" dirty="0"/>
              <a:t>都是通过</a:t>
            </a:r>
            <a:r>
              <a:rPr lang="en-US" sz="1600" dirty="0"/>
              <a:t>Ingress</a:t>
            </a:r>
            <a:r>
              <a:rPr lang="zh-CN" altLang="en-US" sz="1600" dirty="0"/>
              <a:t>包来学习，某个</a:t>
            </a:r>
            <a:r>
              <a:rPr lang="en-US" sz="1600" dirty="0"/>
              <a:t>MAC</a:t>
            </a:r>
            <a:r>
              <a:rPr lang="zh-CN" altLang="en-US" sz="1600" dirty="0"/>
              <a:t>从某个</a:t>
            </a:r>
            <a:r>
              <a:rPr lang="en-US" sz="1600" dirty="0"/>
              <a:t>port</a:t>
            </a:r>
            <a:r>
              <a:rPr lang="zh-CN" altLang="en-US" sz="1600" dirty="0"/>
              <a:t>进来，</a:t>
            </a:r>
            <a:r>
              <a:rPr lang="en-US" sz="1600" dirty="0"/>
              <a:t>switch</a:t>
            </a:r>
            <a:r>
              <a:rPr lang="zh-CN" altLang="en-US" sz="1600" dirty="0"/>
              <a:t>就应该记住以后发往这个</a:t>
            </a:r>
            <a:r>
              <a:rPr lang="en-US" sz="1600" dirty="0"/>
              <a:t>MAC</a:t>
            </a:r>
            <a:r>
              <a:rPr lang="zh-CN" altLang="en-US" sz="1600" dirty="0"/>
              <a:t>的包要从这个</a:t>
            </a:r>
            <a:r>
              <a:rPr lang="en-US" sz="1600" dirty="0"/>
              <a:t>port</a:t>
            </a:r>
            <a:r>
              <a:rPr lang="zh-CN" altLang="en-US" sz="1600" dirty="0"/>
              <a:t>出去，因而</a:t>
            </a:r>
            <a:r>
              <a:rPr lang="en-US" sz="1600" dirty="0"/>
              <a:t>MAC source address</a:t>
            </a:r>
            <a:r>
              <a:rPr lang="zh-CN" altLang="en-US" sz="1600" dirty="0"/>
              <a:t>就被放在了</a:t>
            </a:r>
            <a:r>
              <a:rPr lang="en-US" sz="1600" dirty="0"/>
              <a:t>Mac destination address</a:t>
            </a:r>
            <a:r>
              <a:rPr lang="zh-CN" altLang="en-US" sz="1600" dirty="0"/>
              <a:t>里面，因为这是为发送用的。</a:t>
            </a:r>
          </a:p>
          <a:p>
            <a:pPr marL="285750" indent="-285750">
              <a:buFont typeface="Arial" panose="020B0604020202020204" pitchFamily="34" charset="0"/>
              <a:buChar char="•"/>
            </a:pPr>
            <a:r>
              <a:rPr lang="en-US" sz="1600" dirty="0" smtClean="0"/>
              <a:t>NXM_OF_IN_PORT</a:t>
            </a:r>
            <a:r>
              <a:rPr lang="en-US" sz="1600" dirty="0"/>
              <a:t>[]-&gt;NXM_NX_REG0</a:t>
            </a:r>
            <a:r>
              <a:rPr lang="zh-CN" altLang="en-US" sz="1600" dirty="0"/>
              <a:t>将</a:t>
            </a:r>
            <a:r>
              <a:rPr lang="en-US" sz="1600" dirty="0" err="1"/>
              <a:t>portf</a:t>
            </a:r>
            <a:r>
              <a:rPr lang="zh-CN" altLang="en-US" sz="1600" dirty="0"/>
              <a:t>放入</a:t>
            </a:r>
            <a:r>
              <a:rPr lang="en-US" sz="1600" dirty="0"/>
              <a:t>register.</a:t>
            </a:r>
          </a:p>
          <a:p>
            <a:pPr marL="285750" indent="-285750">
              <a:buFont typeface="Arial" panose="020B0604020202020204" pitchFamily="34" charset="0"/>
              <a:buChar char="•"/>
            </a:pPr>
            <a:r>
              <a:rPr lang="zh-CN" altLang="en-US" sz="1600" dirty="0" smtClean="0"/>
              <a:t>一</a:t>
            </a:r>
            <a:r>
              <a:rPr lang="zh-CN" altLang="en-US" sz="1600" dirty="0"/>
              <a:t>般对于学习的</a:t>
            </a:r>
            <a:r>
              <a:rPr lang="en-US" sz="1600" dirty="0"/>
              <a:t>entry</a:t>
            </a:r>
            <a:r>
              <a:rPr lang="zh-CN" altLang="en-US" sz="1600" dirty="0"/>
              <a:t>还需要有</a:t>
            </a:r>
            <a:r>
              <a:rPr lang="en-US" sz="1600" dirty="0" err="1"/>
              <a:t>hard_timeout</a:t>
            </a:r>
            <a:r>
              <a:rPr lang="en-US" sz="1600" dirty="0"/>
              <a:t>，</a:t>
            </a:r>
            <a:r>
              <a:rPr lang="zh-CN" altLang="en-US" sz="1600" dirty="0"/>
              <a:t>这是的每个学习结果都会</a:t>
            </a:r>
            <a:r>
              <a:rPr lang="en-US" sz="1600" dirty="0"/>
              <a:t>expire，</a:t>
            </a:r>
            <a:r>
              <a:rPr lang="zh-CN" altLang="en-US" sz="1600" dirty="0"/>
              <a:t>需要重新学习。</a:t>
            </a:r>
            <a:endParaRPr lang="en-US" sz="1600" dirty="0"/>
          </a:p>
        </p:txBody>
      </p:sp>
    </p:spTree>
    <p:extLst>
      <p:ext uri="{BB962C8B-B14F-4D97-AF65-F5344CB8AC3E}">
        <p14:creationId xmlns:p14="http://schemas.microsoft.com/office/powerpoint/2010/main" val="33786413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lstStyle/>
          <a:p>
            <a:r>
              <a:rPr lang="zh-CN" altLang="en-US" dirty="0" smtClean="0"/>
              <a:t>测试</a:t>
            </a:r>
            <a:r>
              <a:rPr lang="en-US" altLang="zh-CN" dirty="0" smtClean="0"/>
              <a:t>Table 2:</a:t>
            </a:r>
          </a:p>
          <a:p>
            <a:pPr lvl="1"/>
            <a:r>
              <a:rPr lang="zh-CN" altLang="en-US" dirty="0"/>
              <a:t>从</a:t>
            </a:r>
            <a:r>
              <a:rPr lang="en-US" altLang="zh-CN" dirty="0"/>
              <a:t>port 1</a:t>
            </a:r>
            <a:r>
              <a:rPr lang="zh-CN" altLang="en-US" dirty="0"/>
              <a:t>来一个</a:t>
            </a:r>
            <a:r>
              <a:rPr lang="en-US" altLang="zh-CN" dirty="0" err="1"/>
              <a:t>vlan</a:t>
            </a:r>
            <a:r>
              <a:rPr lang="zh-CN" altLang="en-US" dirty="0"/>
              <a:t>为</a:t>
            </a:r>
            <a:r>
              <a:rPr lang="en-US" altLang="zh-CN" dirty="0"/>
              <a:t>20</a:t>
            </a:r>
            <a:r>
              <a:rPr lang="zh-CN" altLang="en-US" dirty="0"/>
              <a:t>的</a:t>
            </a:r>
            <a:r>
              <a:rPr lang="en-US" altLang="zh-CN" dirty="0"/>
              <a:t>mac</a:t>
            </a:r>
            <a:r>
              <a:rPr lang="zh-CN" altLang="en-US" dirty="0"/>
              <a:t>为</a:t>
            </a:r>
            <a:r>
              <a:rPr lang="en-US" altLang="zh-CN" dirty="0"/>
              <a:t>50:00:00:00:00:01</a:t>
            </a:r>
            <a:r>
              <a:rPr lang="zh-CN" altLang="en-US" dirty="0"/>
              <a:t>的</a:t>
            </a:r>
            <a:r>
              <a:rPr lang="zh-CN" altLang="en-US" dirty="0" smtClean="0"/>
              <a:t>包</a:t>
            </a:r>
            <a:endParaRPr lang="en-US" altLang="zh-CN" dirty="0" smtClean="0"/>
          </a:p>
          <a:p>
            <a:pPr lvl="1"/>
            <a:endParaRPr lang="en-US" dirty="0"/>
          </a:p>
          <a:p>
            <a:pPr lvl="1"/>
            <a:endParaRPr lang="en-US" dirty="0" smtClean="0"/>
          </a:p>
          <a:p>
            <a:pPr lvl="1"/>
            <a:endParaRPr lang="en-US" dirty="0"/>
          </a:p>
          <a:p>
            <a:pPr lvl="1"/>
            <a:r>
              <a:rPr lang="zh-CN" altLang="en-US" dirty="0"/>
              <a:t>从</a:t>
            </a:r>
            <a:r>
              <a:rPr lang="en-US" altLang="zh-CN" dirty="0"/>
              <a:t>port 2</a:t>
            </a:r>
            <a:r>
              <a:rPr lang="zh-CN" altLang="en-US" dirty="0"/>
              <a:t>进来，被打上了</a:t>
            </a:r>
            <a:r>
              <a:rPr lang="en-US" altLang="zh-CN" dirty="0" err="1"/>
              <a:t>vlan</a:t>
            </a:r>
            <a:r>
              <a:rPr lang="en-US" altLang="zh-CN" dirty="0"/>
              <a:t> 20</a:t>
            </a:r>
            <a:r>
              <a:rPr lang="zh-CN" altLang="en-US" dirty="0"/>
              <a:t>，</a:t>
            </a:r>
            <a:r>
              <a:rPr lang="en-US" altLang="zh-CN" dirty="0"/>
              <a:t>mac</a:t>
            </a:r>
            <a:r>
              <a:rPr lang="zh-CN" altLang="en-US" dirty="0"/>
              <a:t>为</a:t>
            </a:r>
            <a:r>
              <a:rPr lang="en-US" altLang="zh-CN" dirty="0"/>
              <a:t>50:00:00:00:00:02</a:t>
            </a:r>
            <a:endParaRPr lang="en-US" dirty="0"/>
          </a:p>
        </p:txBody>
      </p:sp>
      <p:sp>
        <p:nvSpPr>
          <p:cNvPr id="4" name="Rectangle 3"/>
          <p:cNvSpPr/>
          <p:nvPr/>
        </p:nvSpPr>
        <p:spPr>
          <a:xfrm>
            <a:off x="838199" y="1877110"/>
            <a:ext cx="9896475" cy="369332"/>
          </a:xfrm>
          <a:prstGeom prst="rect">
            <a:avLst/>
          </a:prstGeom>
        </p:spPr>
        <p:txBody>
          <a:bodyPr wrap="squar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=1,vlan_tci=20,dl_src=50:00:00:00:00:01 -generate</a:t>
            </a:r>
          </a:p>
        </p:txBody>
      </p:sp>
      <p:sp>
        <p:nvSpPr>
          <p:cNvPr id="5" name="Rectangle 4"/>
          <p:cNvSpPr/>
          <p:nvPr/>
        </p:nvSpPr>
        <p:spPr>
          <a:xfrm>
            <a:off x="838199" y="2252834"/>
            <a:ext cx="3210879" cy="369332"/>
          </a:xfrm>
          <a:prstGeom prst="rect">
            <a:avLst/>
          </a:prstGeom>
        </p:spPr>
        <p:txBody>
          <a:bodyPr wrap="none">
            <a:spAutoFit/>
          </a:bodyPr>
          <a:lstStyle/>
          <a:p>
            <a:r>
              <a:rPr lang="en-US" dirty="0" err="1"/>
              <a:t>ovs-ofctl</a:t>
            </a:r>
            <a:r>
              <a:rPr lang="en-US" dirty="0"/>
              <a:t> dump-flows </a:t>
            </a:r>
            <a:r>
              <a:rPr lang="en-US" dirty="0" err="1"/>
              <a:t>helloworld</a:t>
            </a:r>
            <a:endParaRPr lang="en-US" dirty="0"/>
          </a:p>
        </p:txBody>
      </p:sp>
      <p:sp>
        <p:nvSpPr>
          <p:cNvPr id="6" name="Rectangle 5"/>
          <p:cNvSpPr/>
          <p:nvPr/>
        </p:nvSpPr>
        <p:spPr>
          <a:xfrm>
            <a:off x="838199" y="2661597"/>
            <a:ext cx="8810626" cy="369332"/>
          </a:xfrm>
          <a:prstGeom prst="rect">
            <a:avLst/>
          </a:prstGeom>
        </p:spPr>
        <p:txBody>
          <a:bodyPr wrap="square">
            <a:spAutoFit/>
          </a:bodyPr>
          <a:lstStyle/>
          <a:p>
            <a:r>
              <a:rPr lang="en-US" altLang="zh-CN" dirty="0"/>
              <a:t>table 10</a:t>
            </a:r>
            <a:r>
              <a:rPr lang="zh-CN" altLang="en-US" dirty="0"/>
              <a:t>多了一条，</a:t>
            </a:r>
            <a:r>
              <a:rPr lang="en-US" altLang="zh-CN" dirty="0" err="1"/>
              <a:t>vlan</a:t>
            </a:r>
            <a:r>
              <a:rPr lang="zh-CN" altLang="en-US" dirty="0"/>
              <a:t>为</a:t>
            </a:r>
            <a:r>
              <a:rPr lang="en-US" altLang="zh-CN" dirty="0"/>
              <a:t>20</a:t>
            </a:r>
            <a:r>
              <a:rPr lang="zh-CN" altLang="en-US" dirty="0"/>
              <a:t>，</a:t>
            </a:r>
            <a:r>
              <a:rPr lang="en-US" altLang="zh-CN" dirty="0" err="1"/>
              <a:t>dl_dst</a:t>
            </a:r>
            <a:r>
              <a:rPr lang="zh-CN" altLang="en-US" dirty="0"/>
              <a:t>为</a:t>
            </a:r>
            <a:r>
              <a:rPr lang="en-US" altLang="zh-CN" dirty="0"/>
              <a:t>50:00:00:00:00:01</a:t>
            </a:r>
            <a:r>
              <a:rPr lang="zh-CN" altLang="en-US" dirty="0"/>
              <a:t>，发送的时候从</a:t>
            </a:r>
            <a:r>
              <a:rPr lang="en-US" altLang="zh-CN" dirty="0"/>
              <a:t>port 1</a:t>
            </a:r>
            <a:r>
              <a:rPr lang="zh-CN" altLang="en-US" dirty="0"/>
              <a:t>出去</a:t>
            </a:r>
            <a:endParaRPr lang="en-US" dirty="0"/>
          </a:p>
        </p:txBody>
      </p:sp>
      <p:sp>
        <p:nvSpPr>
          <p:cNvPr id="7" name="Rectangle 6"/>
          <p:cNvSpPr/>
          <p:nvPr/>
        </p:nvSpPr>
        <p:spPr>
          <a:xfrm>
            <a:off x="838198" y="3446084"/>
            <a:ext cx="9525001" cy="369332"/>
          </a:xfrm>
          <a:prstGeom prst="rect">
            <a:avLst/>
          </a:prstGeom>
        </p:spPr>
        <p:txBody>
          <a:bodyPr wrap="square">
            <a:spAutoFit/>
          </a:bodyPr>
          <a:lstStyle/>
          <a:p>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=2,dl_src=50:00:00:00:00:02 -generate</a:t>
            </a:r>
          </a:p>
        </p:txBody>
      </p:sp>
    </p:spTree>
    <p:extLst>
      <p:ext uri="{BB962C8B-B14F-4D97-AF65-F5344CB8AC3E}">
        <p14:creationId xmlns:p14="http://schemas.microsoft.com/office/powerpoint/2010/main" val="3064638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lstStyle/>
          <a:p>
            <a:r>
              <a:rPr lang="zh-CN" altLang="en-US" dirty="0"/>
              <a:t>实现第四个</a:t>
            </a:r>
            <a:r>
              <a:rPr lang="en-US" dirty="0"/>
              <a:t>table 3: Look Up Destination </a:t>
            </a:r>
            <a:r>
              <a:rPr lang="en-US" dirty="0" smtClean="0"/>
              <a:t>Port</a:t>
            </a:r>
          </a:p>
          <a:p>
            <a:pPr lvl="1"/>
            <a:r>
              <a:rPr lang="zh-CN" altLang="en-US" dirty="0"/>
              <a:t>在</a:t>
            </a:r>
            <a:r>
              <a:rPr lang="en-US" dirty="0"/>
              <a:t>table 2</a:t>
            </a:r>
            <a:r>
              <a:rPr lang="zh-CN" altLang="en-US" dirty="0"/>
              <a:t>中，</a:t>
            </a:r>
            <a:r>
              <a:rPr lang="en-US" dirty="0" err="1"/>
              <a:t>vswtich</a:t>
            </a:r>
            <a:r>
              <a:rPr lang="zh-CN" altLang="en-US" dirty="0"/>
              <a:t>通过进入的包，学习了</a:t>
            </a:r>
            <a:r>
              <a:rPr lang="en-US" dirty="0" err="1"/>
              <a:t>vlanid</a:t>
            </a:r>
            <a:r>
              <a:rPr lang="en-US" dirty="0"/>
              <a:t> –&gt; mac –&gt; port</a:t>
            </a:r>
            <a:r>
              <a:rPr lang="zh-CN" altLang="en-US" dirty="0"/>
              <a:t>的映射后，对于要发送的包，可以根据学习到的</a:t>
            </a:r>
            <a:r>
              <a:rPr lang="en-US" dirty="0"/>
              <a:t>table 10</a:t>
            </a:r>
            <a:r>
              <a:rPr lang="zh-CN" altLang="en-US" dirty="0"/>
              <a:t>里面的内容，根据</a:t>
            </a:r>
            <a:r>
              <a:rPr lang="en-US" dirty="0"/>
              <a:t>destination mac</a:t>
            </a:r>
            <a:r>
              <a:rPr lang="zh-CN" altLang="en-US" dirty="0"/>
              <a:t>和</a:t>
            </a:r>
            <a:r>
              <a:rPr lang="en-US" dirty="0" err="1"/>
              <a:t>vlan</a:t>
            </a:r>
            <a:r>
              <a:rPr lang="en-US" dirty="0"/>
              <a:t>，</a:t>
            </a:r>
            <a:r>
              <a:rPr lang="zh-CN" altLang="en-US" dirty="0"/>
              <a:t>来找到相应的</a:t>
            </a:r>
            <a:r>
              <a:rPr lang="en-US" dirty="0"/>
              <a:t>port</a:t>
            </a:r>
            <a:r>
              <a:rPr lang="zh-CN" altLang="en-US" dirty="0"/>
              <a:t>发送出去，而不用每次都</a:t>
            </a:r>
            <a:r>
              <a:rPr lang="en-US" dirty="0" smtClean="0"/>
              <a:t>flood</a:t>
            </a:r>
          </a:p>
          <a:p>
            <a:pPr lvl="1"/>
            <a:r>
              <a:rPr lang="en-US" dirty="0" err="1"/>
              <a:t>ovs-ofctl</a:t>
            </a:r>
            <a:r>
              <a:rPr lang="en-US" dirty="0"/>
              <a:t> add-flow </a:t>
            </a:r>
            <a:r>
              <a:rPr lang="en-US" dirty="0" err="1"/>
              <a:t>helloworld</a:t>
            </a:r>
            <a:r>
              <a:rPr lang="en-US" dirty="0"/>
              <a:t> "table=3 priority=50 actions=resubmit(,10), resubmit(,4</a:t>
            </a:r>
            <a:r>
              <a:rPr lang="en-US" dirty="0" smtClean="0"/>
              <a:t>)"</a:t>
            </a:r>
          </a:p>
          <a:p>
            <a:pPr lvl="1"/>
            <a:r>
              <a:rPr lang="zh-CN" altLang="en-US" dirty="0"/>
              <a:t>添加这条规则，首先到</a:t>
            </a:r>
            <a:r>
              <a:rPr lang="en-US" dirty="0"/>
              <a:t>table 10</a:t>
            </a:r>
            <a:r>
              <a:rPr lang="zh-CN" altLang="en-US" dirty="0"/>
              <a:t>中查找</a:t>
            </a:r>
            <a:r>
              <a:rPr lang="en-US" dirty="0"/>
              <a:t>learn table entry，</a:t>
            </a:r>
            <a:r>
              <a:rPr lang="zh-CN" altLang="en-US" dirty="0"/>
              <a:t>如果找不到则到</a:t>
            </a:r>
            <a:r>
              <a:rPr lang="en-US" dirty="0"/>
              <a:t>table </a:t>
            </a:r>
            <a:r>
              <a:rPr lang="en-US" dirty="0" smtClean="0"/>
              <a:t>4</a:t>
            </a:r>
          </a:p>
          <a:p>
            <a:pPr lvl="1"/>
            <a:r>
              <a:rPr lang="zh-CN" altLang="en-US" dirty="0"/>
              <a:t>如果包本身就是</a:t>
            </a:r>
            <a:r>
              <a:rPr lang="en-US" dirty="0"/>
              <a:t>multicast</a:t>
            </a:r>
            <a:r>
              <a:rPr lang="zh-CN" altLang="en-US" dirty="0"/>
              <a:t>的或者</a:t>
            </a:r>
            <a:r>
              <a:rPr lang="en-US" dirty="0"/>
              <a:t>broadcast</a:t>
            </a:r>
            <a:r>
              <a:rPr lang="zh-CN" altLang="en-US" dirty="0"/>
              <a:t>的，则不用去</a:t>
            </a:r>
            <a:r>
              <a:rPr lang="en-US" dirty="0"/>
              <a:t>table 10</a:t>
            </a:r>
            <a:r>
              <a:rPr lang="zh-CN" altLang="en-US" dirty="0"/>
              <a:t>里面取查</a:t>
            </a:r>
            <a:r>
              <a:rPr lang="zh-CN" altLang="en-US" dirty="0" smtClean="0"/>
              <a:t>找</a:t>
            </a:r>
            <a:endParaRPr lang="en-US" altLang="zh-CN" dirty="0" smtClean="0"/>
          </a:p>
          <a:p>
            <a:pPr lvl="1"/>
            <a:r>
              <a:rPr lang="en-US" dirty="0" err="1"/>
              <a:t>ovs-ofctl</a:t>
            </a:r>
            <a:r>
              <a:rPr lang="en-US" dirty="0"/>
              <a:t> add-flow </a:t>
            </a:r>
            <a:r>
              <a:rPr lang="en-US" dirty="0" err="1"/>
              <a:t>helloworld</a:t>
            </a:r>
            <a:r>
              <a:rPr lang="en-US" dirty="0"/>
              <a:t> "table=3 priority=99 </a:t>
            </a:r>
            <a:r>
              <a:rPr lang="en-US" dirty="0" err="1"/>
              <a:t>dl_dst</a:t>
            </a:r>
            <a:r>
              <a:rPr lang="en-US" dirty="0"/>
              <a:t>=01:00:00:00:00:00/01:00:00:00:00:00 actions=resubmit(,4)"</a:t>
            </a:r>
          </a:p>
        </p:txBody>
      </p:sp>
    </p:spTree>
    <p:extLst>
      <p:ext uri="{BB962C8B-B14F-4D97-AF65-F5344CB8AC3E}">
        <p14:creationId xmlns:p14="http://schemas.microsoft.com/office/powerpoint/2010/main" val="23438642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lnSpcReduction="10000"/>
          </a:bodyPr>
          <a:lstStyle/>
          <a:p>
            <a:r>
              <a:rPr lang="zh-CN" altLang="en-US" dirty="0" smtClean="0"/>
              <a:t>测试</a:t>
            </a:r>
            <a:r>
              <a:rPr lang="en-US" altLang="zh-CN" dirty="0" smtClean="0"/>
              <a:t>Table 3:</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=1,dl_vlan=20,dl_src=f0:00:00:00:00:01,dl_dst=90:00:00:00:00:01 </a:t>
            </a:r>
            <a:r>
              <a:rPr lang="en-US" dirty="0" smtClean="0"/>
              <a:t>-generate</a:t>
            </a:r>
          </a:p>
          <a:p>
            <a:pPr lvl="1"/>
            <a:r>
              <a:rPr lang="zh-CN" altLang="en-US" dirty="0"/>
              <a:t>由于目标地址</a:t>
            </a:r>
            <a:r>
              <a:rPr lang="en-US" dirty="0"/>
              <a:t>f0:00:00:00:00:01</a:t>
            </a:r>
            <a:r>
              <a:rPr lang="zh-CN" altLang="en-US" dirty="0"/>
              <a:t>没有在</a:t>
            </a:r>
            <a:r>
              <a:rPr lang="en-US" dirty="0"/>
              <a:t>table 10</a:t>
            </a:r>
            <a:r>
              <a:rPr lang="zh-CN" altLang="en-US" dirty="0"/>
              <a:t>中找到，因而到达</a:t>
            </a:r>
            <a:r>
              <a:rPr lang="en-US" dirty="0"/>
              <a:t>table 4.</a:t>
            </a:r>
          </a:p>
          <a:p>
            <a:pPr lvl="1"/>
            <a:r>
              <a:rPr lang="zh-CN" altLang="en-US" dirty="0" smtClean="0"/>
              <a:t>但是这</a:t>
            </a:r>
            <a:r>
              <a:rPr lang="zh-CN" altLang="en-US" dirty="0"/>
              <a:t>次测试使得</a:t>
            </a:r>
            <a:r>
              <a:rPr lang="en-US" dirty="0"/>
              <a:t>table 10</a:t>
            </a:r>
            <a:r>
              <a:rPr lang="zh-CN" altLang="en-US" dirty="0"/>
              <a:t>中学习到了</a:t>
            </a:r>
            <a:r>
              <a:rPr lang="en-US" dirty="0"/>
              <a:t>mac</a:t>
            </a:r>
            <a:r>
              <a:rPr lang="zh-CN" altLang="en-US" dirty="0"/>
              <a:t>地址</a:t>
            </a:r>
            <a:r>
              <a:rPr lang="en-US" altLang="zh-CN" dirty="0" smtClean="0"/>
              <a:t>90:00:00:00:00:01</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=2,dl_src=90:00:00:00:00:01,dl_dst=f0:00:00:00:00:01 </a:t>
            </a:r>
            <a:r>
              <a:rPr lang="en-US" dirty="0" smtClean="0"/>
              <a:t>-generate</a:t>
            </a:r>
          </a:p>
          <a:p>
            <a:pPr lvl="1"/>
            <a:r>
              <a:rPr lang="zh-CN" altLang="en-US" dirty="0"/>
              <a:t>因为刚才学习到了</a:t>
            </a:r>
            <a:r>
              <a:rPr lang="en-US" altLang="zh-CN" dirty="0"/>
              <a:t>mac</a:t>
            </a:r>
            <a:r>
              <a:rPr lang="zh-CN" altLang="en-US" dirty="0"/>
              <a:t>地址</a:t>
            </a:r>
            <a:r>
              <a:rPr lang="en-US" altLang="zh-CN" dirty="0"/>
              <a:t>f0:00:00:00:00:01</a:t>
            </a:r>
            <a:r>
              <a:rPr lang="zh-CN" altLang="en-US" dirty="0"/>
              <a:t>，所以这次在</a:t>
            </a:r>
            <a:r>
              <a:rPr lang="en-US" altLang="zh-CN" dirty="0"/>
              <a:t>table 10</a:t>
            </a:r>
            <a:r>
              <a:rPr lang="zh-CN" altLang="en-US" dirty="0"/>
              <a:t>中找到了这条记录，这次同时也学习到了</a:t>
            </a:r>
            <a:r>
              <a:rPr lang="en-US" altLang="zh-CN" dirty="0"/>
              <a:t>mac</a:t>
            </a:r>
            <a:r>
              <a:rPr lang="zh-CN" altLang="en-US" dirty="0"/>
              <a:t>地址</a:t>
            </a:r>
            <a:r>
              <a:rPr lang="en-US" altLang="zh-CN" dirty="0" smtClean="0"/>
              <a:t>90:00:00:00:00:01</a:t>
            </a:r>
          </a:p>
          <a:p>
            <a:pPr lvl="1"/>
            <a:r>
              <a:rPr lang="zh-CN" altLang="en-US" dirty="0"/>
              <a:t>再发送第一次的</a:t>
            </a:r>
            <a:r>
              <a:rPr lang="zh-CN" altLang="en-US" dirty="0" smtClean="0"/>
              <a:t>包</a:t>
            </a:r>
            <a:endParaRPr lang="en-US" altLang="zh-CN" dirty="0" smtClean="0"/>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=1,dl_vlan=20,dl_src=f0:00:00:00:00:01,dl_dst=90:00:00:00:00:01 </a:t>
            </a:r>
            <a:r>
              <a:rPr lang="en-US" dirty="0" smtClean="0"/>
              <a:t>-generate</a:t>
            </a:r>
          </a:p>
          <a:p>
            <a:pPr lvl="1"/>
            <a:r>
              <a:rPr lang="zh-CN" altLang="en-US" dirty="0"/>
              <a:t>也在</a:t>
            </a:r>
            <a:r>
              <a:rPr lang="en-US" dirty="0"/>
              <a:t>table 10</a:t>
            </a:r>
            <a:r>
              <a:rPr lang="zh-CN" altLang="en-US" dirty="0"/>
              <a:t>中找到了记录</a:t>
            </a:r>
            <a:endParaRPr lang="en-US" dirty="0"/>
          </a:p>
        </p:txBody>
      </p:sp>
    </p:spTree>
    <p:extLst>
      <p:ext uri="{BB962C8B-B14F-4D97-AF65-F5344CB8AC3E}">
        <p14:creationId xmlns:p14="http://schemas.microsoft.com/office/powerpoint/2010/main" val="41150908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a:t>
            </a:r>
            <a:r>
              <a:rPr lang="zh-CN" altLang="en-US" dirty="0" smtClean="0"/>
              <a:t>综合实例</a:t>
            </a:r>
            <a:endParaRPr lang="en-US" dirty="0"/>
          </a:p>
        </p:txBody>
      </p:sp>
      <p:sp>
        <p:nvSpPr>
          <p:cNvPr id="3" name="Content Placeholder 2"/>
          <p:cNvSpPr>
            <a:spLocks noGrp="1"/>
          </p:cNvSpPr>
          <p:nvPr>
            <p:ph idx="1"/>
          </p:nvPr>
        </p:nvSpPr>
        <p:spPr/>
        <p:txBody>
          <a:bodyPr>
            <a:normAutofit lnSpcReduction="10000"/>
          </a:bodyPr>
          <a:lstStyle/>
          <a:p>
            <a:r>
              <a:rPr lang="zh-CN" altLang="en-US" sz="2000" dirty="0"/>
              <a:t>实现第五个</a:t>
            </a:r>
            <a:r>
              <a:rPr lang="en-US" sz="2000" dirty="0"/>
              <a:t>table 4: Output </a:t>
            </a:r>
            <a:r>
              <a:rPr lang="en-US" sz="2000" dirty="0" smtClean="0"/>
              <a:t>Processing</a:t>
            </a:r>
          </a:p>
          <a:p>
            <a:pPr lvl="1"/>
            <a:r>
              <a:rPr lang="zh-CN" altLang="en-US" sz="1800" dirty="0"/>
              <a:t>这个时候，</a:t>
            </a:r>
            <a:r>
              <a:rPr lang="en-US" sz="1800" dirty="0"/>
              <a:t>register 0</a:t>
            </a:r>
            <a:r>
              <a:rPr lang="zh-CN" altLang="en-US" sz="1800" dirty="0"/>
              <a:t>中包含了</a:t>
            </a:r>
            <a:r>
              <a:rPr lang="en-US" sz="1800" dirty="0"/>
              <a:t>output port，</a:t>
            </a:r>
            <a:r>
              <a:rPr lang="zh-CN" altLang="en-US" sz="1800" dirty="0"/>
              <a:t>如果是</a:t>
            </a:r>
            <a:r>
              <a:rPr lang="en-US" altLang="zh-CN" sz="1800" dirty="0"/>
              <a:t>0</a:t>
            </a:r>
            <a:r>
              <a:rPr lang="zh-CN" altLang="en-US" sz="1800" dirty="0"/>
              <a:t>则说明是</a:t>
            </a:r>
            <a:r>
              <a:rPr lang="en-US" sz="1800" dirty="0" smtClean="0"/>
              <a:t>flood</a:t>
            </a:r>
            <a:endParaRPr lang="en-US" sz="1800" dirty="0"/>
          </a:p>
          <a:p>
            <a:pPr lvl="1"/>
            <a:r>
              <a:rPr lang="zh-CN" altLang="en-US" sz="1800" dirty="0" smtClean="0"/>
              <a:t>对</a:t>
            </a:r>
            <a:r>
              <a:rPr lang="zh-CN" altLang="en-US" sz="1800" dirty="0"/>
              <a:t>于</a:t>
            </a:r>
            <a:r>
              <a:rPr lang="en-US" sz="1800" dirty="0"/>
              <a:t>port 1</a:t>
            </a:r>
            <a:r>
              <a:rPr lang="zh-CN" altLang="en-US" sz="1800" dirty="0"/>
              <a:t>来讲，是</a:t>
            </a:r>
            <a:r>
              <a:rPr lang="en-US" sz="1800" dirty="0"/>
              <a:t>trunk port，</a:t>
            </a:r>
            <a:r>
              <a:rPr lang="zh-CN" altLang="en-US" sz="1800" dirty="0"/>
              <a:t>所以携带的</a:t>
            </a:r>
            <a:r>
              <a:rPr lang="en-US" sz="1800" dirty="0" err="1"/>
              <a:t>vlan</a:t>
            </a:r>
            <a:r>
              <a:rPr lang="en-US" sz="1800" dirty="0"/>
              <a:t> tag</a:t>
            </a:r>
            <a:r>
              <a:rPr lang="zh-CN" altLang="en-US" sz="1800" dirty="0"/>
              <a:t>就让他带着，从</a:t>
            </a:r>
            <a:r>
              <a:rPr lang="en-US" sz="1800" dirty="0"/>
              <a:t>port 1</a:t>
            </a:r>
            <a:r>
              <a:rPr lang="zh-CN" altLang="en-US" sz="1800" dirty="0"/>
              <a:t>出</a:t>
            </a:r>
            <a:r>
              <a:rPr lang="zh-CN" altLang="en-US" sz="1800" dirty="0" smtClean="0"/>
              <a:t>去</a:t>
            </a:r>
            <a:endParaRPr lang="en-US" altLang="zh-CN" sz="1800" dirty="0" smtClean="0"/>
          </a:p>
          <a:p>
            <a:pPr lvl="1"/>
            <a:r>
              <a:rPr lang="en-US" sz="1800" dirty="0" err="1"/>
              <a:t>ovs-ofctl</a:t>
            </a:r>
            <a:r>
              <a:rPr lang="en-US" sz="1800" dirty="0"/>
              <a:t> add-flow </a:t>
            </a:r>
            <a:r>
              <a:rPr lang="en-US" sz="1800" dirty="0" err="1"/>
              <a:t>helloworld</a:t>
            </a:r>
            <a:r>
              <a:rPr lang="en-US" sz="1800" dirty="0"/>
              <a:t> "table=4 reg0=1 </a:t>
            </a:r>
            <a:r>
              <a:rPr lang="en-US" sz="1800" dirty="0" smtClean="0"/>
              <a:t>actions=1"</a:t>
            </a:r>
          </a:p>
          <a:p>
            <a:pPr lvl="1"/>
            <a:r>
              <a:rPr lang="zh-CN" altLang="en-US" sz="1800" dirty="0"/>
              <a:t>对于</a:t>
            </a:r>
            <a:r>
              <a:rPr lang="en-US" sz="1800" dirty="0"/>
              <a:t>port 2</a:t>
            </a:r>
            <a:r>
              <a:rPr lang="zh-CN" altLang="en-US" sz="1800" dirty="0"/>
              <a:t>来讲，是</a:t>
            </a:r>
            <a:r>
              <a:rPr lang="en-US" sz="1800" dirty="0" err="1"/>
              <a:t>vlan</a:t>
            </a:r>
            <a:r>
              <a:rPr lang="en-US" sz="1800" dirty="0"/>
              <a:t> 20</a:t>
            </a:r>
            <a:r>
              <a:rPr lang="zh-CN" altLang="en-US" sz="1800" dirty="0"/>
              <a:t>的，然而出去的时候，</a:t>
            </a:r>
            <a:r>
              <a:rPr lang="en-US" sz="1800" dirty="0" err="1"/>
              <a:t>vlan</a:t>
            </a:r>
            <a:r>
              <a:rPr lang="en-US" sz="1800" dirty="0"/>
              <a:t> tag</a:t>
            </a:r>
            <a:r>
              <a:rPr lang="zh-CN" altLang="en-US" sz="1800" dirty="0"/>
              <a:t>会被抹掉，从</a:t>
            </a:r>
            <a:r>
              <a:rPr lang="en-US" sz="1800" dirty="0"/>
              <a:t>port 2</a:t>
            </a:r>
            <a:r>
              <a:rPr lang="zh-CN" altLang="en-US" sz="1800" dirty="0"/>
              <a:t>发出去</a:t>
            </a:r>
          </a:p>
          <a:p>
            <a:pPr lvl="1"/>
            <a:r>
              <a:rPr lang="zh-CN" altLang="en-US" sz="1800" dirty="0" smtClean="0"/>
              <a:t>对</a:t>
            </a:r>
            <a:r>
              <a:rPr lang="zh-CN" altLang="en-US" sz="1800" dirty="0"/>
              <a:t>于</a:t>
            </a:r>
            <a:r>
              <a:rPr lang="en-US" sz="1800" dirty="0"/>
              <a:t>port 3， 4</a:t>
            </a:r>
            <a:r>
              <a:rPr lang="zh-CN" altLang="en-US" sz="1800" dirty="0"/>
              <a:t>来讲，是</a:t>
            </a:r>
            <a:r>
              <a:rPr lang="en-US" sz="1800" dirty="0" err="1"/>
              <a:t>vlan</a:t>
            </a:r>
            <a:r>
              <a:rPr lang="en-US" sz="1800" dirty="0"/>
              <a:t> 30</a:t>
            </a:r>
            <a:r>
              <a:rPr lang="zh-CN" altLang="en-US" sz="1800" dirty="0"/>
              <a:t>的，然而出去的时候，</a:t>
            </a:r>
            <a:r>
              <a:rPr lang="en-US" sz="1800" dirty="0" err="1"/>
              <a:t>vlan</a:t>
            </a:r>
            <a:r>
              <a:rPr lang="en-US" sz="1800" dirty="0"/>
              <a:t> tag</a:t>
            </a:r>
            <a:r>
              <a:rPr lang="zh-CN" altLang="en-US" sz="1800" dirty="0"/>
              <a:t>会被抹掉，从</a:t>
            </a:r>
            <a:r>
              <a:rPr lang="en-US" sz="1800" dirty="0"/>
              <a:t>port 3, 4</a:t>
            </a:r>
            <a:r>
              <a:rPr lang="zh-CN" altLang="en-US" sz="1800" dirty="0"/>
              <a:t>出</a:t>
            </a:r>
            <a:r>
              <a:rPr lang="zh-CN" altLang="en-US" sz="1800" dirty="0" smtClean="0"/>
              <a:t>去</a:t>
            </a:r>
            <a:endParaRPr lang="en-US" altLang="zh-CN" sz="1800" dirty="0" smtClean="0"/>
          </a:p>
          <a:p>
            <a:pPr lvl="1"/>
            <a:endParaRPr lang="en-US" sz="1800" dirty="0" smtClean="0"/>
          </a:p>
          <a:p>
            <a:pPr lvl="1"/>
            <a:endParaRPr lang="en-US" sz="1800" dirty="0"/>
          </a:p>
          <a:p>
            <a:pPr lvl="1"/>
            <a:endParaRPr lang="en-US" sz="1800" dirty="0" smtClean="0"/>
          </a:p>
          <a:p>
            <a:pPr lvl="1"/>
            <a:endParaRPr lang="en-US" sz="1800" dirty="0"/>
          </a:p>
          <a:p>
            <a:pPr lvl="1"/>
            <a:r>
              <a:rPr lang="zh-CN" altLang="en-US" sz="1800" dirty="0"/>
              <a:t>对于</a:t>
            </a:r>
            <a:r>
              <a:rPr lang="en-US" altLang="zh-CN" sz="1800" dirty="0"/>
              <a:t>broadcast</a:t>
            </a:r>
            <a:r>
              <a:rPr lang="zh-CN" altLang="en-US" sz="1800" dirty="0"/>
              <a:t>来讲，我们希望一个</a:t>
            </a:r>
            <a:r>
              <a:rPr lang="en-US" altLang="zh-CN" sz="1800" dirty="0" err="1"/>
              <a:t>vlan</a:t>
            </a:r>
            <a:r>
              <a:rPr lang="zh-CN" altLang="en-US" sz="1800" dirty="0"/>
              <a:t>的</a:t>
            </a:r>
            <a:r>
              <a:rPr lang="en-US" altLang="zh-CN" sz="1800" dirty="0"/>
              <a:t>broadcast</a:t>
            </a:r>
            <a:r>
              <a:rPr lang="zh-CN" altLang="en-US" sz="1800" dirty="0"/>
              <a:t>仅仅在这个</a:t>
            </a:r>
            <a:r>
              <a:rPr lang="en-US" altLang="zh-CN" sz="1800" dirty="0" err="1"/>
              <a:t>vlan</a:t>
            </a:r>
            <a:r>
              <a:rPr lang="zh-CN" altLang="en-US" sz="1800" dirty="0"/>
              <a:t>里面发送，不影响其他的</a:t>
            </a:r>
            <a:r>
              <a:rPr lang="en-US" altLang="zh-CN" sz="1800" dirty="0" err="1" smtClean="0"/>
              <a:t>vlan</a:t>
            </a:r>
            <a:endParaRPr lang="en-US" altLang="zh-CN"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r>
              <a:rPr lang="zh-CN" altLang="en-US" sz="1800" dirty="0"/>
              <a:t>所以对于</a:t>
            </a:r>
            <a:r>
              <a:rPr lang="en-US" sz="1800" dirty="0"/>
              <a:t>register = 0</a:t>
            </a:r>
            <a:r>
              <a:rPr lang="zh-CN" altLang="en-US" sz="1800" dirty="0"/>
              <a:t>的，也即是</a:t>
            </a:r>
            <a:r>
              <a:rPr lang="en-US" sz="1800" dirty="0"/>
              <a:t>broadcast</a:t>
            </a:r>
            <a:r>
              <a:rPr lang="zh-CN" altLang="en-US" sz="1800" dirty="0"/>
              <a:t>的，属于</a:t>
            </a:r>
            <a:r>
              <a:rPr lang="en-US" sz="1800" dirty="0" err="1"/>
              <a:t>vlan</a:t>
            </a:r>
            <a:r>
              <a:rPr lang="en-US" sz="1800" dirty="0"/>
              <a:t> 20</a:t>
            </a:r>
            <a:r>
              <a:rPr lang="zh-CN" altLang="en-US" sz="1800" dirty="0"/>
              <a:t>的，则从</a:t>
            </a:r>
            <a:r>
              <a:rPr lang="en-US" sz="1800" dirty="0"/>
              <a:t>port 1, 2</a:t>
            </a:r>
            <a:r>
              <a:rPr lang="zh-CN" altLang="en-US" sz="1800" dirty="0"/>
              <a:t>出去，属于</a:t>
            </a:r>
            <a:r>
              <a:rPr lang="en-US" sz="1800" dirty="0" err="1"/>
              <a:t>vlan</a:t>
            </a:r>
            <a:r>
              <a:rPr lang="en-US" sz="1800" dirty="0"/>
              <a:t> 30</a:t>
            </a:r>
            <a:r>
              <a:rPr lang="zh-CN" altLang="en-US" sz="1800" dirty="0"/>
              <a:t>的，则从</a:t>
            </a:r>
            <a:r>
              <a:rPr lang="en-US" sz="1800" dirty="0"/>
              <a:t>port 1, 3, 4</a:t>
            </a:r>
            <a:r>
              <a:rPr lang="zh-CN" altLang="en-US" sz="1800" dirty="0"/>
              <a:t>出去。</a:t>
            </a:r>
            <a:endParaRPr lang="en-US" sz="1800" dirty="0"/>
          </a:p>
          <a:p>
            <a:pPr lvl="1"/>
            <a:endParaRPr lang="en-US" sz="1800" dirty="0"/>
          </a:p>
        </p:txBody>
      </p:sp>
      <p:sp>
        <p:nvSpPr>
          <p:cNvPr id="4" name="Rectangle 3"/>
          <p:cNvSpPr/>
          <p:nvPr/>
        </p:nvSpPr>
        <p:spPr>
          <a:xfrm>
            <a:off x="838200" y="2703169"/>
            <a:ext cx="6096000" cy="1354217"/>
          </a:xfrm>
          <a:prstGeom prst="rect">
            <a:avLst/>
          </a:prstGeom>
        </p:spPr>
        <p:txBody>
          <a:bodyPr>
            <a:spAutoFit/>
          </a:bodyPr>
          <a:lstStyle/>
          <a:p>
            <a:r>
              <a:rPr lang="en-US" sz="1600" dirty="0" err="1"/>
              <a:t>ovs-ofctl</a:t>
            </a:r>
            <a:r>
              <a:rPr lang="en-US" sz="1600" dirty="0"/>
              <a:t> add-flows </a:t>
            </a:r>
            <a:r>
              <a:rPr lang="en-US" sz="1600" dirty="0" err="1"/>
              <a:t>helloworld</a:t>
            </a:r>
            <a:r>
              <a:rPr lang="en-US" sz="1600" dirty="0"/>
              <a:t> - &lt;&lt;'EOF'   </a:t>
            </a:r>
          </a:p>
          <a:p>
            <a:r>
              <a:rPr lang="en-US" sz="1600" dirty="0"/>
              <a:t>        table=4 reg0=2 actions=strip_vlan,2 </a:t>
            </a:r>
          </a:p>
          <a:p>
            <a:r>
              <a:rPr lang="en-US" sz="1600" dirty="0"/>
              <a:t>        table=4 reg0=3 actions=strip_vlan,3 </a:t>
            </a:r>
          </a:p>
          <a:p>
            <a:r>
              <a:rPr lang="en-US" sz="1600" dirty="0"/>
              <a:t>        table=4 reg0=4 actions=strip_vlan,4 </a:t>
            </a:r>
          </a:p>
          <a:p>
            <a:r>
              <a:rPr lang="en-US" sz="1600" dirty="0"/>
              <a:t>EOF</a:t>
            </a:r>
          </a:p>
        </p:txBody>
      </p:sp>
      <p:sp>
        <p:nvSpPr>
          <p:cNvPr id="5" name="Rectangle 4"/>
          <p:cNvSpPr/>
          <p:nvPr/>
        </p:nvSpPr>
        <p:spPr>
          <a:xfrm>
            <a:off x="838200" y="4227318"/>
            <a:ext cx="7543800" cy="1354217"/>
          </a:xfrm>
          <a:prstGeom prst="rect">
            <a:avLst/>
          </a:prstGeom>
        </p:spPr>
        <p:txBody>
          <a:bodyPr wrap="square">
            <a:spAutoFit/>
          </a:bodyPr>
          <a:lstStyle/>
          <a:p>
            <a:r>
              <a:rPr lang="en-US" sz="1600" dirty="0" err="1"/>
              <a:t>ovs-ofctl</a:t>
            </a:r>
            <a:r>
              <a:rPr lang="en-US" sz="1600" dirty="0"/>
              <a:t> add-flows </a:t>
            </a:r>
            <a:r>
              <a:rPr lang="en-US" sz="1600" dirty="0" err="1"/>
              <a:t>helloworld</a:t>
            </a:r>
            <a:r>
              <a:rPr lang="en-US" sz="1600" dirty="0"/>
              <a:t> - &lt;&lt;'EOF'   </a:t>
            </a:r>
          </a:p>
          <a:p>
            <a:r>
              <a:rPr lang="en-US" sz="1600" dirty="0"/>
              <a:t>        table=4 reg0=0 priority=99 </a:t>
            </a:r>
            <a:r>
              <a:rPr lang="en-US" sz="1600" dirty="0" err="1"/>
              <a:t>dl_vlan</a:t>
            </a:r>
            <a:r>
              <a:rPr lang="en-US" sz="1600" dirty="0"/>
              <a:t>=20 actions=1,strip_vlan,2 </a:t>
            </a:r>
          </a:p>
          <a:p>
            <a:r>
              <a:rPr lang="en-US" sz="1600" dirty="0"/>
              <a:t>        table=4 reg0=0 priority=99 </a:t>
            </a:r>
            <a:r>
              <a:rPr lang="en-US" sz="1600" dirty="0" err="1"/>
              <a:t>dl_vlan</a:t>
            </a:r>
            <a:r>
              <a:rPr lang="en-US" sz="1600" dirty="0"/>
              <a:t>=30 actions=1,strip_vlan,3,4 </a:t>
            </a:r>
          </a:p>
          <a:p>
            <a:r>
              <a:rPr lang="en-US" sz="1600" dirty="0"/>
              <a:t>        table=4 reg0=0 priority=50 </a:t>
            </a:r>
            <a:r>
              <a:rPr lang="en-US" sz="1600" dirty="0" smtClean="0"/>
              <a:t>actions=1 </a:t>
            </a:r>
            <a:endParaRPr lang="en-US" sz="1600" dirty="0"/>
          </a:p>
          <a:p>
            <a:r>
              <a:rPr lang="en-US" sz="1600" dirty="0"/>
              <a:t>EOF</a:t>
            </a:r>
          </a:p>
        </p:txBody>
      </p:sp>
    </p:spTree>
    <p:extLst>
      <p:ext uri="{BB962C8B-B14F-4D97-AF65-F5344CB8AC3E}">
        <p14:creationId xmlns:p14="http://schemas.microsoft.com/office/powerpoint/2010/main" val="760262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zh-CN" altLang="en-US" dirty="0"/>
              <a:t>综合实例</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测</a:t>
            </a:r>
            <a:r>
              <a:rPr lang="zh-CN" altLang="en-US" dirty="0" smtClean="0"/>
              <a:t>试</a:t>
            </a:r>
            <a:r>
              <a:rPr lang="en-US" altLang="zh-CN" dirty="0" smtClean="0"/>
              <a:t>Table 4</a:t>
            </a:r>
          </a:p>
          <a:p>
            <a:pPr lvl="1"/>
            <a:r>
              <a:rPr lang="zh-CN" altLang="en-US" dirty="0"/>
              <a:t>如果是一个</a:t>
            </a:r>
            <a:r>
              <a:rPr lang="en-US" dirty="0"/>
              <a:t>port 1</a:t>
            </a:r>
            <a:r>
              <a:rPr lang="zh-CN" altLang="en-US" dirty="0"/>
              <a:t>来的</a:t>
            </a:r>
            <a:r>
              <a:rPr lang="en-US" dirty="0" err="1"/>
              <a:t>vlan</a:t>
            </a:r>
            <a:r>
              <a:rPr lang="en-US" dirty="0"/>
              <a:t> 30</a:t>
            </a:r>
            <a:r>
              <a:rPr lang="zh-CN" altLang="en-US" dirty="0"/>
              <a:t>的</a:t>
            </a:r>
            <a:r>
              <a:rPr lang="en-US" dirty="0" smtClean="0"/>
              <a:t>broadcast</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smtClean="0"/>
              <a:t>in_port</a:t>
            </a:r>
            <a:r>
              <a:rPr lang="en-US" dirty="0" smtClean="0"/>
              <a:t>=1,dl_dst=</a:t>
            </a:r>
            <a:r>
              <a:rPr lang="en-US" dirty="0" err="1" smtClean="0"/>
              <a:t>ff:ff:ff:ff:ff:ff,dl_vlan</a:t>
            </a:r>
            <a:r>
              <a:rPr lang="en-US" dirty="0" smtClean="0"/>
              <a:t>=30</a:t>
            </a:r>
          </a:p>
          <a:p>
            <a:pPr lvl="1"/>
            <a:r>
              <a:rPr lang="zh-CN" altLang="en-US" dirty="0"/>
              <a:t>结果是</a:t>
            </a:r>
            <a:r>
              <a:rPr lang="en-US" altLang="zh-CN" dirty="0"/>
              <a:t>port 1</a:t>
            </a:r>
            <a:r>
              <a:rPr lang="zh-CN" altLang="en-US" dirty="0"/>
              <a:t>就不发送了，发送给了</a:t>
            </a:r>
            <a:r>
              <a:rPr lang="en-US" altLang="zh-CN" dirty="0"/>
              <a:t>port 3, </a:t>
            </a:r>
            <a:r>
              <a:rPr lang="en-US" altLang="zh-CN" dirty="0" smtClean="0"/>
              <a:t>4</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smtClean="0"/>
              <a:t>in_port</a:t>
            </a:r>
            <a:r>
              <a:rPr lang="en-US" dirty="0" smtClean="0"/>
              <a:t>=3,dl_dst=</a:t>
            </a:r>
            <a:r>
              <a:rPr lang="en-US" dirty="0" err="1" smtClean="0"/>
              <a:t>ff:ff:ff:ff:ff:ff</a:t>
            </a:r>
            <a:endParaRPr lang="en-US" dirty="0" smtClean="0"/>
          </a:p>
          <a:p>
            <a:pPr lvl="1"/>
            <a:r>
              <a:rPr lang="zh-CN" altLang="en-US" dirty="0"/>
              <a:t>接</a:t>
            </a:r>
            <a:r>
              <a:rPr lang="zh-CN" altLang="en-US" dirty="0" smtClean="0"/>
              <a:t>着测</a:t>
            </a:r>
            <a:r>
              <a:rPr lang="zh-CN" altLang="en-US" dirty="0"/>
              <a:t>试</a:t>
            </a:r>
            <a:r>
              <a:rPr lang="en-US" dirty="0"/>
              <a:t>mac </a:t>
            </a:r>
            <a:r>
              <a:rPr lang="en-US" dirty="0" smtClean="0"/>
              <a:t>learning</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=1,dl_vlan=30,dl_src=10:00:00:00:00:01,dl_dst=20:00:00:00:00:01 </a:t>
            </a:r>
            <a:r>
              <a:rPr lang="en-US" dirty="0" smtClean="0"/>
              <a:t>-generate</a:t>
            </a:r>
          </a:p>
          <a:p>
            <a:pPr lvl="1"/>
            <a:r>
              <a:rPr lang="zh-CN" altLang="en-US" dirty="0"/>
              <a:t>由于这两个地址没有出现过，则除了进行学习以外，广播发送给</a:t>
            </a:r>
            <a:r>
              <a:rPr lang="en-US" altLang="zh-CN" dirty="0"/>
              <a:t>port 3</a:t>
            </a:r>
            <a:r>
              <a:rPr lang="zh-CN" altLang="en-US" dirty="0"/>
              <a:t>，</a:t>
            </a:r>
            <a:r>
              <a:rPr lang="en-US" altLang="zh-CN" dirty="0" smtClean="0"/>
              <a:t>4</a:t>
            </a:r>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=4,dl_src=20:00:00:00:00:01,dl_dst=10:00:00:00:00:01 </a:t>
            </a:r>
            <a:r>
              <a:rPr lang="en-US" dirty="0" smtClean="0"/>
              <a:t>-generate</a:t>
            </a:r>
          </a:p>
          <a:p>
            <a:pPr lvl="1"/>
            <a:r>
              <a:rPr lang="zh-CN" altLang="en-US" dirty="0"/>
              <a:t>回复的时候，由于学习过了，则仅仅从</a:t>
            </a:r>
            <a:r>
              <a:rPr lang="en-US" altLang="zh-CN" dirty="0"/>
              <a:t>port 1</a:t>
            </a:r>
            <a:r>
              <a:rPr lang="zh-CN" altLang="en-US" dirty="0"/>
              <a:t>发送出</a:t>
            </a:r>
            <a:r>
              <a:rPr lang="zh-CN" altLang="en-US" dirty="0" smtClean="0"/>
              <a:t>去</a:t>
            </a:r>
            <a:endParaRPr lang="en-US" altLang="zh-CN" dirty="0" smtClean="0"/>
          </a:p>
          <a:p>
            <a:pPr lvl="1"/>
            <a:r>
              <a:rPr lang="en-US" dirty="0" err="1"/>
              <a:t>ovs-appctl</a:t>
            </a:r>
            <a:r>
              <a:rPr lang="en-US" dirty="0"/>
              <a:t> </a:t>
            </a:r>
            <a:r>
              <a:rPr lang="en-US" dirty="0" err="1"/>
              <a:t>ofproto</a:t>
            </a:r>
            <a:r>
              <a:rPr lang="en-US" dirty="0"/>
              <a:t>/trace </a:t>
            </a:r>
            <a:r>
              <a:rPr lang="en-US" dirty="0" err="1"/>
              <a:t>helloworld</a:t>
            </a:r>
            <a:r>
              <a:rPr lang="en-US" dirty="0"/>
              <a:t> </a:t>
            </a:r>
            <a:r>
              <a:rPr lang="en-US" dirty="0" err="1"/>
              <a:t>in_port</a:t>
            </a:r>
            <a:r>
              <a:rPr lang="en-US" dirty="0"/>
              <a:t>=1,dl_vlan=30,dl_src=10:00:00:00:00:01,dl_dst=20:00:00:00:00:01 </a:t>
            </a:r>
            <a:r>
              <a:rPr lang="en-US" dirty="0" smtClean="0"/>
              <a:t>-generate</a:t>
            </a:r>
          </a:p>
          <a:p>
            <a:pPr lvl="1"/>
            <a:r>
              <a:rPr lang="zh-CN" altLang="en-US" dirty="0"/>
              <a:t>由于在回复中进行了学习，因而发送的时候，仅仅发送</a:t>
            </a:r>
            <a:r>
              <a:rPr lang="en-US" altLang="zh-CN" dirty="0"/>
              <a:t>port 4</a:t>
            </a:r>
            <a:endParaRPr lang="en-US" dirty="0"/>
          </a:p>
        </p:txBody>
      </p:sp>
    </p:spTree>
    <p:extLst>
      <p:ext uri="{BB962C8B-B14F-4D97-AF65-F5344CB8AC3E}">
        <p14:creationId xmlns:p14="http://schemas.microsoft.com/office/powerpoint/2010/main" val="8652841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a:t>
            </a:r>
            <a:r>
              <a:rPr lang="zh-CN" altLang="en-US" dirty="0" smtClean="0"/>
              <a:t>最后的惊喜</a:t>
            </a:r>
            <a:endParaRPr lang="en-US" dirty="0"/>
          </a:p>
        </p:txBody>
      </p:sp>
      <p:pic>
        <p:nvPicPr>
          <p:cNvPr id="4" name="Picture 3"/>
          <p:cNvPicPr>
            <a:picLocks noChangeAspect="1"/>
          </p:cNvPicPr>
          <p:nvPr/>
        </p:nvPicPr>
        <p:blipFill>
          <a:blip r:embed="rId2"/>
          <a:stretch>
            <a:fillRect/>
          </a:stretch>
        </p:blipFill>
        <p:spPr>
          <a:xfrm>
            <a:off x="2260917" y="841572"/>
            <a:ext cx="7670165" cy="5516670"/>
          </a:xfrm>
          <a:prstGeom prst="rect">
            <a:avLst/>
          </a:prstGeom>
        </p:spPr>
      </p:pic>
    </p:spTree>
    <p:extLst>
      <p:ext uri="{BB962C8B-B14F-4D97-AF65-F5344CB8AC3E}">
        <p14:creationId xmlns:p14="http://schemas.microsoft.com/office/powerpoint/2010/main" val="156742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实验一：查看</a:t>
            </a:r>
            <a:r>
              <a:rPr lang="en-US" altLang="zh-CN" dirty="0" err="1"/>
              <a:t>Openvswitch</a:t>
            </a:r>
            <a:r>
              <a:rPr lang="zh-CN" altLang="en-US" dirty="0"/>
              <a:t>的架构</a:t>
            </a:r>
            <a:endParaRPr lang="en-US" dirty="0"/>
          </a:p>
        </p:txBody>
      </p:sp>
      <p:pic>
        <p:nvPicPr>
          <p:cNvPr id="4" name="Picture 3"/>
          <p:cNvPicPr>
            <a:picLocks noChangeAspect="1"/>
          </p:cNvPicPr>
          <p:nvPr/>
        </p:nvPicPr>
        <p:blipFill>
          <a:blip r:embed="rId2"/>
          <a:stretch>
            <a:fillRect/>
          </a:stretch>
        </p:blipFill>
        <p:spPr>
          <a:xfrm>
            <a:off x="2540793" y="1065776"/>
            <a:ext cx="6698457" cy="5452907"/>
          </a:xfrm>
          <a:prstGeom prst="rect">
            <a:avLst/>
          </a:prstGeom>
        </p:spPr>
      </p:pic>
    </p:spTree>
    <p:extLst>
      <p:ext uri="{BB962C8B-B14F-4D97-AF65-F5344CB8AC3E}">
        <p14:creationId xmlns:p14="http://schemas.microsoft.com/office/powerpoint/2010/main" val="45584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实验一：查看</a:t>
            </a:r>
            <a:r>
              <a:rPr lang="en-US" altLang="zh-CN" dirty="0" err="1"/>
              <a:t>Openvswitch</a:t>
            </a:r>
            <a:r>
              <a:rPr lang="zh-CN" altLang="en-US" dirty="0"/>
              <a:t>的架构</a:t>
            </a:r>
            <a:endParaRPr lang="en-US" dirty="0"/>
          </a:p>
        </p:txBody>
      </p:sp>
      <p:sp>
        <p:nvSpPr>
          <p:cNvPr id="3" name="Content Placeholder 2"/>
          <p:cNvSpPr>
            <a:spLocks noGrp="1"/>
          </p:cNvSpPr>
          <p:nvPr>
            <p:ph idx="1"/>
          </p:nvPr>
        </p:nvSpPr>
        <p:spPr/>
        <p:txBody>
          <a:bodyPr/>
          <a:lstStyle/>
          <a:p>
            <a:r>
              <a:rPr lang="en-US" dirty="0" err="1"/>
              <a:t>strace</a:t>
            </a:r>
            <a:r>
              <a:rPr lang="en-US" dirty="0"/>
              <a:t> </a:t>
            </a:r>
            <a:r>
              <a:rPr lang="en-US" dirty="0" err="1"/>
              <a:t>ovs-vsctl</a:t>
            </a:r>
            <a:r>
              <a:rPr lang="en-US" dirty="0"/>
              <a:t> show</a:t>
            </a:r>
          </a:p>
        </p:txBody>
      </p:sp>
      <p:sp>
        <p:nvSpPr>
          <p:cNvPr id="4" name="Rectangle 3"/>
          <p:cNvSpPr/>
          <p:nvPr/>
        </p:nvSpPr>
        <p:spPr>
          <a:xfrm>
            <a:off x="838199" y="1386649"/>
            <a:ext cx="10372725" cy="5016758"/>
          </a:xfrm>
          <a:prstGeom prst="rect">
            <a:avLst/>
          </a:prstGeom>
        </p:spPr>
        <p:txBody>
          <a:bodyPr wrap="square">
            <a:spAutoFit/>
          </a:bodyPr>
          <a:lstStyle/>
          <a:p>
            <a:r>
              <a:rPr lang="en-US" sz="1600" dirty="0" smtClean="0"/>
              <a:t>//</a:t>
            </a:r>
            <a:r>
              <a:rPr lang="zh-CN" altLang="en-US" sz="1600" dirty="0" smtClean="0"/>
              <a:t>建立</a:t>
            </a:r>
            <a:r>
              <a:rPr lang="en-US" altLang="zh-CN" sz="1600" dirty="0" err="1" smtClean="0"/>
              <a:t>unix</a:t>
            </a:r>
            <a:r>
              <a:rPr lang="en-US" altLang="zh-CN" sz="1600" dirty="0" smtClean="0"/>
              <a:t> socket</a:t>
            </a:r>
            <a:r>
              <a:rPr lang="zh-CN" altLang="en-US" sz="1600" dirty="0" smtClean="0"/>
              <a:t>，和</a:t>
            </a:r>
            <a:r>
              <a:rPr lang="en-US" altLang="zh-CN" sz="1600" dirty="0" err="1" smtClean="0"/>
              <a:t>ovs-dbserver</a:t>
            </a:r>
            <a:r>
              <a:rPr lang="zh-CN" altLang="en-US" sz="1600" dirty="0" smtClean="0"/>
              <a:t>进行通信</a:t>
            </a:r>
            <a:endParaRPr lang="en-US" sz="1600" dirty="0" smtClean="0"/>
          </a:p>
          <a:p>
            <a:r>
              <a:rPr lang="en-US" sz="1600" dirty="0" smtClean="0"/>
              <a:t>socket(PF_LOCAL</a:t>
            </a:r>
            <a:r>
              <a:rPr lang="en-US" sz="1600" dirty="0"/>
              <a:t>, SOCK_STREAM, 0)        = 3</a:t>
            </a:r>
          </a:p>
          <a:p>
            <a:r>
              <a:rPr lang="en-US" sz="1600" dirty="0" err="1"/>
              <a:t>fcntl</a:t>
            </a:r>
            <a:r>
              <a:rPr lang="en-US" sz="1600" dirty="0"/>
              <a:t>(3, F_GETFL)                       = 0x2 (flags O_RDWR)</a:t>
            </a:r>
          </a:p>
          <a:p>
            <a:r>
              <a:rPr lang="en-US" sz="1600" dirty="0" err="1"/>
              <a:t>fcntl</a:t>
            </a:r>
            <a:r>
              <a:rPr lang="en-US" sz="1600" dirty="0"/>
              <a:t>(3, F_SETFL, O_RDWR|O_NONBLOCK)    = 0</a:t>
            </a:r>
          </a:p>
          <a:p>
            <a:r>
              <a:rPr lang="en-US" sz="1600" dirty="0"/>
              <a:t>connect(3, {</a:t>
            </a:r>
            <a:r>
              <a:rPr lang="en-US" sz="1600" dirty="0" err="1"/>
              <a:t>sa_family</a:t>
            </a:r>
            <a:r>
              <a:rPr lang="en-US" sz="1600" dirty="0"/>
              <a:t>=AF_LOCAL, </a:t>
            </a:r>
            <a:r>
              <a:rPr lang="en-US" sz="1600" dirty="0" err="1"/>
              <a:t>sun_path</a:t>
            </a:r>
            <a:r>
              <a:rPr lang="en-US" sz="1600" dirty="0"/>
              <a:t>="/</a:t>
            </a:r>
            <a:r>
              <a:rPr lang="en-US" sz="1600" dirty="0" err="1"/>
              <a:t>var</a:t>
            </a:r>
            <a:r>
              <a:rPr lang="en-US" sz="1600" dirty="0"/>
              <a:t>/run/</a:t>
            </a:r>
            <a:r>
              <a:rPr lang="en-US" sz="1600" dirty="0" err="1"/>
              <a:t>openvswitch</a:t>
            </a:r>
            <a:r>
              <a:rPr lang="en-US" sz="1600" dirty="0"/>
              <a:t>/</a:t>
            </a:r>
            <a:r>
              <a:rPr lang="en-US" sz="1600" dirty="0" err="1"/>
              <a:t>db.sock</a:t>
            </a:r>
            <a:r>
              <a:rPr lang="en-US" sz="1600" dirty="0"/>
              <a:t>"}, 31) = </a:t>
            </a:r>
            <a:r>
              <a:rPr lang="en-US" sz="1600" dirty="0" smtClean="0"/>
              <a:t>0</a:t>
            </a:r>
          </a:p>
          <a:p>
            <a:r>
              <a:rPr lang="en-US" sz="1600" dirty="0" smtClean="0"/>
              <a:t>//</a:t>
            </a:r>
            <a:r>
              <a:rPr lang="zh-CN" altLang="en-US" sz="1600" dirty="0" smtClean="0"/>
              <a:t>写入命令</a:t>
            </a:r>
            <a:endParaRPr lang="en-US" sz="1600" dirty="0" smtClean="0"/>
          </a:p>
          <a:p>
            <a:r>
              <a:rPr lang="en-US" sz="1600" dirty="0"/>
              <a:t>write(3, "{\"method\":\"monitor\",\"id\":0,\"para"..., 409) = 409</a:t>
            </a:r>
          </a:p>
          <a:p>
            <a:r>
              <a:rPr lang="en-US" sz="1600" dirty="0" smtClean="0"/>
              <a:t>//</a:t>
            </a:r>
            <a:r>
              <a:rPr lang="zh-CN" altLang="en-US" sz="1600" dirty="0" smtClean="0"/>
              <a:t>读取结果</a:t>
            </a:r>
            <a:endParaRPr lang="en-US" sz="1600" dirty="0" smtClean="0"/>
          </a:p>
          <a:p>
            <a:r>
              <a:rPr lang="en-US" sz="1600" dirty="0"/>
              <a:t>read(3, "{\"id\":0,\"result\":{\"Port\":{\"8afee"..., 512) = 512</a:t>
            </a:r>
          </a:p>
          <a:p>
            <a:r>
              <a:rPr lang="en-US" sz="1600" dirty="0"/>
              <a:t>read(3, "7a8\"],[\"</a:t>
            </a:r>
            <a:r>
              <a:rPr lang="en-US" sz="1600" dirty="0" err="1"/>
              <a:t>uuid</a:t>
            </a:r>
            <a:r>
              <a:rPr lang="en-US" sz="1600" dirty="0"/>
              <a:t>\",\"8afee51e-6e71-4d4"..., 512) = 501</a:t>
            </a:r>
          </a:p>
          <a:p>
            <a:r>
              <a:rPr lang="en-US" sz="1600" dirty="0"/>
              <a:t>read(3, 0x24b4d05, 11)                  = -1 EAGAIN (Resource temporarily unavailable</a:t>
            </a:r>
            <a:r>
              <a:rPr lang="en-US" sz="1600" dirty="0" smtClean="0"/>
              <a:t>)</a:t>
            </a:r>
          </a:p>
          <a:p>
            <a:r>
              <a:rPr lang="zh-CN" altLang="en-US" sz="1600" dirty="0" smtClean="0"/>
              <a:t>向终端输出结果</a:t>
            </a:r>
            <a:endParaRPr lang="en-US" sz="1600" dirty="0"/>
          </a:p>
          <a:p>
            <a:r>
              <a:rPr lang="en-US" sz="1600" dirty="0"/>
              <a:t>write(1, "c1fe4192-ae6a-457f-a2e1-dfc67284"..., </a:t>
            </a:r>
            <a:r>
              <a:rPr lang="en-US" sz="1600" dirty="0" smtClean="0"/>
              <a:t>37c1fe4192-ae6a-457f-a2e1-dfc6728470eb) </a:t>
            </a:r>
            <a:r>
              <a:rPr lang="en-US" sz="1600" dirty="0"/>
              <a:t>= 37</a:t>
            </a:r>
          </a:p>
          <a:p>
            <a:r>
              <a:rPr lang="en-US" sz="1600" dirty="0"/>
              <a:t>write(1, "    Bridge </a:t>
            </a:r>
            <a:r>
              <a:rPr lang="en-US" sz="1600" dirty="0" err="1"/>
              <a:t>ubuntu_br</a:t>
            </a:r>
            <a:r>
              <a:rPr lang="en-US" sz="1600" dirty="0"/>
              <a:t>\n", 21    Bridge </a:t>
            </a:r>
            <a:r>
              <a:rPr lang="en-US" sz="1600" dirty="0" err="1" smtClean="0"/>
              <a:t>ubuntu_br</a:t>
            </a:r>
            <a:r>
              <a:rPr lang="en-US" sz="1600" dirty="0" smtClean="0"/>
              <a:t>)  </a:t>
            </a:r>
            <a:r>
              <a:rPr lang="en-US" sz="1600" dirty="0"/>
              <a:t>= 21</a:t>
            </a:r>
          </a:p>
          <a:p>
            <a:r>
              <a:rPr lang="en-US" sz="1600" dirty="0"/>
              <a:t>write(1, "        Port </a:t>
            </a:r>
            <a:r>
              <a:rPr lang="en-US" sz="1600" dirty="0" err="1"/>
              <a:t>ubuntu_br</a:t>
            </a:r>
            <a:r>
              <a:rPr lang="en-US" sz="1600" dirty="0"/>
              <a:t>\n", 23        Port </a:t>
            </a:r>
            <a:r>
              <a:rPr lang="en-US" sz="1600" dirty="0" err="1" smtClean="0"/>
              <a:t>ubuntu_br</a:t>
            </a:r>
            <a:r>
              <a:rPr lang="en-US" sz="1600" dirty="0" smtClean="0"/>
              <a:t>) </a:t>
            </a:r>
            <a:r>
              <a:rPr lang="en-US" sz="1600" dirty="0"/>
              <a:t>= 23</a:t>
            </a:r>
          </a:p>
          <a:p>
            <a:r>
              <a:rPr lang="en-US" sz="1600" dirty="0"/>
              <a:t>write(1, "            Interface </a:t>
            </a:r>
            <a:r>
              <a:rPr lang="en-US" sz="1600" dirty="0" err="1"/>
              <a:t>ubuntu_br</a:t>
            </a:r>
            <a:r>
              <a:rPr lang="en-US" sz="1600" dirty="0"/>
              <a:t>\n", 32            Interface </a:t>
            </a:r>
            <a:r>
              <a:rPr lang="en-US" sz="1600" dirty="0" err="1" smtClean="0"/>
              <a:t>ubuntu_br</a:t>
            </a:r>
            <a:r>
              <a:rPr lang="en-US" sz="1600" dirty="0" smtClean="0"/>
              <a:t>) </a:t>
            </a:r>
            <a:r>
              <a:rPr lang="en-US" sz="1600" dirty="0"/>
              <a:t>= 32</a:t>
            </a:r>
          </a:p>
          <a:p>
            <a:r>
              <a:rPr lang="en-US" sz="1600" dirty="0"/>
              <a:t>write(1, "                type: internal\n", 31                type: </a:t>
            </a:r>
            <a:r>
              <a:rPr lang="en-US" sz="1600" dirty="0" smtClean="0"/>
              <a:t>internal) </a:t>
            </a:r>
            <a:r>
              <a:rPr lang="en-US" sz="1600" dirty="0"/>
              <a:t>= 31</a:t>
            </a:r>
          </a:p>
          <a:p>
            <a:r>
              <a:rPr lang="en-US" sz="1600" dirty="0"/>
              <a:t>write(1, "        Port \"vnet0\"\n", 21        Port "vnet0</a:t>
            </a:r>
            <a:r>
              <a:rPr lang="en-US" sz="1600" dirty="0" smtClean="0"/>
              <a:t>") </a:t>
            </a:r>
            <a:r>
              <a:rPr lang="en-US" sz="1600" dirty="0"/>
              <a:t>= 21</a:t>
            </a:r>
          </a:p>
          <a:p>
            <a:r>
              <a:rPr lang="en-US" sz="1600" dirty="0"/>
              <a:t>write(1, "            Interface \"vnet0\"\n", 30            </a:t>
            </a:r>
            <a:r>
              <a:rPr lang="en-US" sz="1600" dirty="0" smtClean="0"/>
              <a:t>Interface </a:t>
            </a:r>
            <a:r>
              <a:rPr lang="en-US" sz="1600" dirty="0"/>
              <a:t>"vnet0</a:t>
            </a:r>
            <a:r>
              <a:rPr lang="en-US" sz="1600" dirty="0" smtClean="0"/>
              <a:t>") </a:t>
            </a:r>
            <a:r>
              <a:rPr lang="en-US" sz="1600" dirty="0"/>
              <a:t>= 30</a:t>
            </a:r>
          </a:p>
          <a:p>
            <a:r>
              <a:rPr lang="en-US" sz="1600" dirty="0"/>
              <a:t>write(1, "    </a:t>
            </a:r>
            <a:r>
              <a:rPr lang="en-US" sz="1600" dirty="0" err="1"/>
              <a:t>ovs_version</a:t>
            </a:r>
            <a:r>
              <a:rPr lang="en-US" sz="1600" dirty="0"/>
              <a:t>: \"2.0.1\"\n", 25    </a:t>
            </a:r>
            <a:r>
              <a:rPr lang="en-US" sz="1600" dirty="0" err="1"/>
              <a:t>ovs_version</a:t>
            </a:r>
            <a:r>
              <a:rPr lang="en-US" sz="1600" dirty="0"/>
              <a:t>: "2.0.1</a:t>
            </a:r>
            <a:r>
              <a:rPr lang="en-US" sz="1600" dirty="0" smtClean="0"/>
              <a:t>") </a:t>
            </a:r>
            <a:r>
              <a:rPr lang="en-US" sz="1600" dirty="0"/>
              <a:t>= </a:t>
            </a:r>
            <a:r>
              <a:rPr lang="en-US" sz="1600" dirty="0" smtClean="0"/>
              <a:t>25</a:t>
            </a:r>
            <a:endParaRPr lang="en-US" sz="1600" dirty="0"/>
          </a:p>
        </p:txBody>
      </p:sp>
    </p:spTree>
    <p:extLst>
      <p:ext uri="{BB962C8B-B14F-4D97-AF65-F5344CB8AC3E}">
        <p14:creationId xmlns:p14="http://schemas.microsoft.com/office/powerpoint/2010/main" val="181885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实验一：查看</a:t>
            </a:r>
            <a:r>
              <a:rPr lang="en-US" altLang="zh-CN" dirty="0" err="1"/>
              <a:t>Openvswitch</a:t>
            </a:r>
            <a:r>
              <a:rPr lang="zh-CN" altLang="en-US" dirty="0"/>
              <a:t>的架构</a:t>
            </a:r>
            <a:endParaRPr lang="en-US" dirty="0"/>
          </a:p>
        </p:txBody>
      </p:sp>
      <p:sp>
        <p:nvSpPr>
          <p:cNvPr id="3" name="Content Placeholder 2"/>
          <p:cNvSpPr>
            <a:spLocks noGrp="1"/>
          </p:cNvSpPr>
          <p:nvPr>
            <p:ph idx="1"/>
          </p:nvPr>
        </p:nvSpPr>
        <p:spPr/>
        <p:txBody>
          <a:bodyPr/>
          <a:lstStyle/>
          <a:p>
            <a:r>
              <a:rPr lang="en-US" dirty="0" err="1"/>
              <a:t>strace</a:t>
            </a:r>
            <a:r>
              <a:rPr lang="en-US" dirty="0"/>
              <a:t> </a:t>
            </a:r>
            <a:r>
              <a:rPr lang="en-US" dirty="0" err="1"/>
              <a:t>ovs-dpctl</a:t>
            </a:r>
            <a:r>
              <a:rPr lang="en-US" dirty="0"/>
              <a:t> show</a:t>
            </a:r>
          </a:p>
        </p:txBody>
      </p:sp>
      <p:pic>
        <p:nvPicPr>
          <p:cNvPr id="5" name="Picture 4"/>
          <p:cNvPicPr>
            <a:picLocks noChangeAspect="1"/>
          </p:cNvPicPr>
          <p:nvPr/>
        </p:nvPicPr>
        <p:blipFill>
          <a:blip r:embed="rId2"/>
          <a:stretch>
            <a:fillRect/>
          </a:stretch>
        </p:blipFill>
        <p:spPr>
          <a:xfrm>
            <a:off x="304800" y="1547888"/>
            <a:ext cx="11496902" cy="1004811"/>
          </a:xfrm>
          <a:prstGeom prst="rect">
            <a:avLst/>
          </a:prstGeom>
        </p:spPr>
      </p:pic>
      <p:pic>
        <p:nvPicPr>
          <p:cNvPr id="6" name="Picture 5"/>
          <p:cNvPicPr>
            <a:picLocks noChangeAspect="1"/>
          </p:cNvPicPr>
          <p:nvPr/>
        </p:nvPicPr>
        <p:blipFill>
          <a:blip r:embed="rId3"/>
          <a:stretch>
            <a:fillRect/>
          </a:stretch>
        </p:blipFill>
        <p:spPr>
          <a:xfrm>
            <a:off x="304800" y="2764215"/>
            <a:ext cx="11496902" cy="1007141"/>
          </a:xfrm>
          <a:prstGeom prst="rect">
            <a:avLst/>
          </a:prstGeom>
        </p:spPr>
      </p:pic>
      <p:pic>
        <p:nvPicPr>
          <p:cNvPr id="7" name="Picture 6"/>
          <p:cNvPicPr>
            <a:picLocks noChangeAspect="1"/>
          </p:cNvPicPr>
          <p:nvPr/>
        </p:nvPicPr>
        <p:blipFill>
          <a:blip r:embed="rId4"/>
          <a:stretch>
            <a:fillRect/>
          </a:stretch>
        </p:blipFill>
        <p:spPr>
          <a:xfrm>
            <a:off x="304800" y="3982872"/>
            <a:ext cx="5657850" cy="1071003"/>
          </a:xfrm>
          <a:prstGeom prst="rect">
            <a:avLst/>
          </a:prstGeom>
        </p:spPr>
      </p:pic>
    </p:spTree>
    <p:extLst>
      <p:ext uri="{BB962C8B-B14F-4D97-AF65-F5344CB8AC3E}">
        <p14:creationId xmlns:p14="http://schemas.microsoft.com/office/powerpoint/2010/main" val="176043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实验一：查看</a:t>
            </a:r>
            <a:r>
              <a:rPr lang="en-US" altLang="zh-CN" dirty="0" err="1"/>
              <a:t>Openvswitch</a:t>
            </a:r>
            <a:r>
              <a:rPr lang="zh-CN" altLang="en-US" dirty="0"/>
              <a:t>的架构</a:t>
            </a:r>
            <a:endParaRPr lang="en-US" dirty="0"/>
          </a:p>
        </p:txBody>
      </p:sp>
      <p:sp>
        <p:nvSpPr>
          <p:cNvPr id="3" name="Content Placeholder 2"/>
          <p:cNvSpPr>
            <a:spLocks noGrp="1"/>
          </p:cNvSpPr>
          <p:nvPr>
            <p:ph idx="1"/>
          </p:nvPr>
        </p:nvSpPr>
        <p:spPr>
          <a:xfrm>
            <a:off x="838200" y="1011505"/>
            <a:ext cx="10515600" cy="493446"/>
          </a:xfrm>
        </p:spPr>
        <p:txBody>
          <a:bodyPr/>
          <a:lstStyle/>
          <a:p>
            <a:r>
              <a:rPr lang="en-US" dirty="0"/>
              <a:t># </a:t>
            </a:r>
            <a:r>
              <a:rPr lang="en-US" dirty="0" err="1"/>
              <a:t>strace</a:t>
            </a:r>
            <a:r>
              <a:rPr lang="en-US" dirty="0"/>
              <a:t> </a:t>
            </a:r>
            <a:r>
              <a:rPr lang="en-US" dirty="0" err="1"/>
              <a:t>ovs-ofctl</a:t>
            </a:r>
            <a:r>
              <a:rPr lang="en-US" dirty="0"/>
              <a:t> show </a:t>
            </a:r>
            <a:r>
              <a:rPr lang="en-US" dirty="0" err="1"/>
              <a:t>ubuntu_br</a:t>
            </a:r>
            <a:endParaRPr lang="en-US" dirty="0"/>
          </a:p>
        </p:txBody>
      </p:sp>
      <p:sp>
        <p:nvSpPr>
          <p:cNvPr id="4" name="Rectangle 3"/>
          <p:cNvSpPr/>
          <p:nvPr/>
        </p:nvSpPr>
        <p:spPr>
          <a:xfrm>
            <a:off x="838200" y="1634609"/>
            <a:ext cx="10572190" cy="1877437"/>
          </a:xfrm>
          <a:prstGeom prst="rect">
            <a:avLst/>
          </a:prstGeom>
        </p:spPr>
        <p:txBody>
          <a:bodyPr wrap="none">
            <a:spAutoFit/>
          </a:bodyPr>
          <a:lstStyle/>
          <a:p>
            <a:r>
              <a:rPr lang="en-US" sz="1600" dirty="0"/>
              <a:t>socket(PF_LOCAL, SOCK_STREAM, 0)        = </a:t>
            </a:r>
            <a:r>
              <a:rPr lang="en-US" sz="1600" dirty="0" smtClean="0"/>
              <a:t>3</a:t>
            </a:r>
          </a:p>
          <a:p>
            <a:r>
              <a:rPr lang="en-US" sz="1600" dirty="0"/>
              <a:t>connect(3, {</a:t>
            </a:r>
            <a:r>
              <a:rPr lang="en-US" sz="1600" dirty="0" err="1"/>
              <a:t>sa_family</a:t>
            </a:r>
            <a:r>
              <a:rPr lang="en-US" sz="1600" dirty="0"/>
              <a:t>=AF_LOCAL, </a:t>
            </a:r>
            <a:r>
              <a:rPr lang="en-US" sz="1600" dirty="0" err="1"/>
              <a:t>sun_path</a:t>
            </a:r>
            <a:r>
              <a:rPr lang="en-US" sz="1600" dirty="0"/>
              <a:t>="/</a:t>
            </a:r>
            <a:r>
              <a:rPr lang="en-US" sz="1600" dirty="0" err="1"/>
              <a:t>var</a:t>
            </a:r>
            <a:r>
              <a:rPr lang="en-US" sz="1600" dirty="0"/>
              <a:t>/run/</a:t>
            </a:r>
            <a:r>
              <a:rPr lang="en-US" sz="1600" dirty="0" err="1"/>
              <a:t>openvswitch</a:t>
            </a:r>
            <a:r>
              <a:rPr lang="en-US" sz="1600" dirty="0"/>
              <a:t>/</a:t>
            </a:r>
            <a:r>
              <a:rPr lang="en-US" sz="1600" dirty="0" err="1"/>
              <a:t>ubuntu_br</a:t>
            </a:r>
            <a:r>
              <a:rPr lang="en-US" sz="1600" dirty="0"/>
              <a:t>"}, 33) = -1 ENOENT (No such file or directory</a:t>
            </a:r>
            <a:r>
              <a:rPr lang="en-US" sz="1600" dirty="0" smtClean="0"/>
              <a:t>)</a:t>
            </a:r>
          </a:p>
          <a:p>
            <a:r>
              <a:rPr lang="en-US" sz="1600" dirty="0"/>
              <a:t>close(3)                                = </a:t>
            </a:r>
            <a:r>
              <a:rPr lang="en-US" sz="1600" dirty="0" smtClean="0"/>
              <a:t>0</a:t>
            </a:r>
          </a:p>
          <a:p>
            <a:endParaRPr lang="en-US" sz="1600" dirty="0"/>
          </a:p>
          <a:p>
            <a:r>
              <a:rPr lang="en-US" sz="1600" dirty="0"/>
              <a:t>socket(PF_LOCAL, SOCK_STREAM, 0)        = </a:t>
            </a:r>
            <a:r>
              <a:rPr lang="en-US" sz="1600" dirty="0" smtClean="0"/>
              <a:t>3</a:t>
            </a:r>
          </a:p>
          <a:p>
            <a:r>
              <a:rPr lang="en-US" sz="1600" dirty="0"/>
              <a:t>connect(3, {</a:t>
            </a:r>
            <a:r>
              <a:rPr lang="en-US" sz="1600" dirty="0" err="1"/>
              <a:t>sa_family</a:t>
            </a:r>
            <a:r>
              <a:rPr lang="en-US" sz="1600" dirty="0"/>
              <a:t>=AF_LOCAL, </a:t>
            </a:r>
            <a:r>
              <a:rPr lang="en-US" sz="1600" dirty="0" err="1"/>
              <a:t>sun_path</a:t>
            </a:r>
            <a:r>
              <a:rPr lang="en-US" sz="1600" dirty="0"/>
              <a:t>="/</a:t>
            </a:r>
            <a:r>
              <a:rPr lang="en-US" sz="1600" dirty="0" err="1"/>
              <a:t>var</a:t>
            </a:r>
            <a:r>
              <a:rPr lang="en-US" sz="1600" dirty="0"/>
              <a:t>/run/</a:t>
            </a:r>
            <a:r>
              <a:rPr lang="en-US" sz="1600" dirty="0" err="1"/>
              <a:t>openvswitch</a:t>
            </a:r>
            <a:r>
              <a:rPr lang="en-US" sz="1600" dirty="0"/>
              <a:t>/</a:t>
            </a:r>
            <a:r>
              <a:rPr lang="en-US" sz="1600" dirty="0" err="1"/>
              <a:t>ubuntu_br.mgmt</a:t>
            </a:r>
            <a:r>
              <a:rPr lang="en-US" sz="1600" dirty="0"/>
              <a:t>"}, 38) = </a:t>
            </a:r>
            <a:r>
              <a:rPr lang="en-US" sz="1600" dirty="0" smtClean="0"/>
              <a:t>0</a:t>
            </a:r>
          </a:p>
          <a:p>
            <a:endParaRPr lang="en-US" sz="1600" dirty="0"/>
          </a:p>
        </p:txBody>
      </p:sp>
      <p:pic>
        <p:nvPicPr>
          <p:cNvPr id="5" name="Picture 4"/>
          <p:cNvPicPr>
            <a:picLocks noChangeAspect="1"/>
          </p:cNvPicPr>
          <p:nvPr/>
        </p:nvPicPr>
        <p:blipFill>
          <a:blip r:embed="rId2"/>
          <a:stretch>
            <a:fillRect/>
          </a:stretch>
        </p:blipFill>
        <p:spPr>
          <a:xfrm>
            <a:off x="838200" y="3543299"/>
            <a:ext cx="10660389" cy="2943225"/>
          </a:xfrm>
          <a:prstGeom prst="rect">
            <a:avLst/>
          </a:prstGeom>
        </p:spPr>
      </p:pic>
    </p:spTree>
    <p:extLst>
      <p:ext uri="{BB962C8B-B14F-4D97-AF65-F5344CB8AC3E}">
        <p14:creationId xmlns:p14="http://schemas.microsoft.com/office/powerpoint/2010/main" val="2440379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zh-CN" altLang="en-US" dirty="0"/>
              <a:t>数据库表结构</a:t>
            </a:r>
            <a:endParaRPr lang="en-US" dirty="0"/>
          </a:p>
        </p:txBody>
      </p:sp>
      <p:pic>
        <p:nvPicPr>
          <p:cNvPr id="4" name="Picture 3"/>
          <p:cNvPicPr>
            <a:picLocks noChangeAspect="1"/>
          </p:cNvPicPr>
          <p:nvPr/>
        </p:nvPicPr>
        <p:blipFill>
          <a:blip r:embed="rId2"/>
          <a:stretch>
            <a:fillRect/>
          </a:stretch>
        </p:blipFill>
        <p:spPr>
          <a:xfrm>
            <a:off x="1471612" y="1128712"/>
            <a:ext cx="9248775" cy="5076825"/>
          </a:xfrm>
          <a:prstGeom prst="rect">
            <a:avLst/>
          </a:prstGeom>
        </p:spPr>
      </p:pic>
    </p:spTree>
    <p:extLst>
      <p:ext uri="{BB962C8B-B14F-4D97-AF65-F5344CB8AC3E}">
        <p14:creationId xmlns:p14="http://schemas.microsoft.com/office/powerpoint/2010/main" val="160301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实验二：打印数据库表结构</a:t>
            </a:r>
            <a:endParaRPr lang="en-US" dirty="0"/>
          </a:p>
        </p:txBody>
      </p:sp>
      <p:sp>
        <p:nvSpPr>
          <p:cNvPr id="3" name="Content Placeholder 2"/>
          <p:cNvSpPr>
            <a:spLocks noGrp="1"/>
          </p:cNvSpPr>
          <p:nvPr>
            <p:ph idx="1"/>
          </p:nvPr>
        </p:nvSpPr>
        <p:spPr/>
        <p:txBody>
          <a:bodyPr/>
          <a:lstStyle/>
          <a:p>
            <a:r>
              <a:rPr lang="en-US" dirty="0" smtClean="0"/>
              <a:t>cat </a:t>
            </a:r>
            <a:r>
              <a:rPr lang="en-US" dirty="0"/>
              <a:t>/</a:t>
            </a:r>
            <a:r>
              <a:rPr lang="en-US" dirty="0" err="1"/>
              <a:t>etc</a:t>
            </a:r>
            <a:r>
              <a:rPr lang="en-US" dirty="0"/>
              <a:t>/</a:t>
            </a:r>
            <a:r>
              <a:rPr lang="en-US" dirty="0" err="1"/>
              <a:t>openvswitch</a:t>
            </a:r>
            <a:r>
              <a:rPr lang="en-US" dirty="0"/>
              <a:t>/</a:t>
            </a:r>
            <a:r>
              <a:rPr lang="en-US" dirty="0" err="1"/>
              <a:t>conf.db</a:t>
            </a:r>
            <a:r>
              <a:rPr lang="en-US" dirty="0"/>
              <a:t>，</a:t>
            </a:r>
            <a:r>
              <a:rPr lang="zh-CN" altLang="en-US" dirty="0"/>
              <a:t>我们会发现它是</a:t>
            </a:r>
            <a:r>
              <a:rPr lang="en-US" dirty="0" err="1"/>
              <a:t>json</a:t>
            </a:r>
            <a:r>
              <a:rPr lang="zh-CN" altLang="en-US" dirty="0"/>
              <a:t>格式</a:t>
            </a:r>
            <a:r>
              <a:rPr lang="zh-CN" altLang="en-US" dirty="0" smtClean="0"/>
              <a:t>的</a:t>
            </a:r>
            <a:endParaRPr lang="en-US" altLang="zh-CN" dirty="0" smtClean="0"/>
          </a:p>
          <a:p>
            <a:r>
              <a:rPr lang="zh-CN" altLang="en-US" dirty="0"/>
              <a:t>数据库可以通过</a:t>
            </a:r>
            <a:r>
              <a:rPr lang="en-US" altLang="zh-CN" dirty="0" err="1"/>
              <a:t>ovsdb</a:t>
            </a:r>
            <a:r>
              <a:rPr lang="en-US" altLang="zh-CN" dirty="0"/>
              <a:t>-client dump</a:t>
            </a:r>
            <a:r>
              <a:rPr lang="zh-CN" altLang="en-US" dirty="0"/>
              <a:t>将数据库内容打印出来</a:t>
            </a:r>
            <a:endParaRPr lang="en-US" dirty="0"/>
          </a:p>
        </p:txBody>
      </p:sp>
      <p:pic>
        <p:nvPicPr>
          <p:cNvPr id="4" name="Picture 3"/>
          <p:cNvPicPr>
            <a:picLocks noChangeAspect="1"/>
          </p:cNvPicPr>
          <p:nvPr/>
        </p:nvPicPr>
        <p:blipFill>
          <a:blip r:embed="rId2"/>
          <a:stretch>
            <a:fillRect/>
          </a:stretch>
        </p:blipFill>
        <p:spPr>
          <a:xfrm>
            <a:off x="838200" y="2132149"/>
            <a:ext cx="2443163" cy="4214746"/>
          </a:xfrm>
          <a:prstGeom prst="rect">
            <a:avLst/>
          </a:prstGeom>
        </p:spPr>
      </p:pic>
    </p:spTree>
    <p:extLst>
      <p:ext uri="{BB962C8B-B14F-4D97-AF65-F5344CB8AC3E}">
        <p14:creationId xmlns:p14="http://schemas.microsoft.com/office/powerpoint/2010/main" val="331097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Defined Network</a:t>
            </a:r>
            <a:endParaRPr lang="en-US" dirty="0"/>
          </a:p>
        </p:txBody>
      </p:sp>
      <p:grpSp>
        <p:nvGrpSpPr>
          <p:cNvPr id="4" name="Group 29"/>
          <p:cNvGrpSpPr>
            <a:grpSpLocks/>
          </p:cNvGrpSpPr>
          <p:nvPr/>
        </p:nvGrpSpPr>
        <p:grpSpPr bwMode="auto">
          <a:xfrm>
            <a:off x="1004888" y="1092304"/>
            <a:ext cx="3171825" cy="2840037"/>
            <a:chOff x="5364163" y="2887663"/>
            <a:chExt cx="3171825" cy="2840037"/>
          </a:xfrm>
        </p:grpSpPr>
        <p:grpSp>
          <p:nvGrpSpPr>
            <p:cNvPr id="5" name="Group 30"/>
            <p:cNvGrpSpPr>
              <a:grpSpLocks/>
            </p:cNvGrpSpPr>
            <p:nvPr/>
          </p:nvGrpSpPr>
          <p:grpSpPr bwMode="auto">
            <a:xfrm>
              <a:off x="5364163" y="2887663"/>
              <a:ext cx="3171825" cy="2840037"/>
              <a:chOff x="5364163" y="2887663"/>
              <a:chExt cx="3171825" cy="2840037"/>
            </a:xfrm>
          </p:grpSpPr>
          <p:sp>
            <p:nvSpPr>
              <p:cNvPr id="17" name="AutoShape 57"/>
              <p:cNvSpPr>
                <a:spLocks noChangeArrowheads="1"/>
              </p:cNvSpPr>
              <p:nvPr/>
            </p:nvSpPr>
            <p:spPr bwMode="auto">
              <a:xfrm>
                <a:off x="6156325" y="3695700"/>
                <a:ext cx="1668463" cy="569913"/>
              </a:xfrm>
              <a:prstGeom prst="roundRect">
                <a:avLst>
                  <a:gd name="adj" fmla="val 8495"/>
                </a:avLst>
              </a:prstGeom>
              <a:solidFill>
                <a:schemeClr val="bg2"/>
              </a:solidFill>
              <a:ln w="9525">
                <a:solidFill>
                  <a:schemeClr val="tx1"/>
                </a:solidFill>
                <a:round/>
                <a:headEnd/>
                <a:tailEnd/>
              </a:ln>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algn="ctr" eaLnBrk="1" hangingPunct="1">
                  <a:spcBef>
                    <a:spcPct val="0"/>
                  </a:spcBef>
                  <a:buClrTx/>
                  <a:buSzTx/>
                  <a:buFontTx/>
                  <a:buNone/>
                </a:pPr>
                <a:endParaRPr lang="zh-CN" altLang="en-US" sz="1800">
                  <a:latin typeface="Arial" panose="020B0604020202020204" pitchFamily="34" charset="0"/>
                  <a:cs typeface="Arial" panose="020B0604020202020204" pitchFamily="34" charset="0"/>
                </a:endParaRPr>
              </a:p>
            </p:txBody>
          </p:sp>
          <p:sp>
            <p:nvSpPr>
              <p:cNvPr id="18" name="AutoShape 55"/>
              <p:cNvSpPr>
                <a:spLocks noChangeArrowheads="1"/>
              </p:cNvSpPr>
              <p:nvPr/>
            </p:nvSpPr>
            <p:spPr bwMode="auto">
              <a:xfrm>
                <a:off x="6156325" y="4776788"/>
                <a:ext cx="1668463" cy="571500"/>
              </a:xfrm>
              <a:prstGeom prst="roundRect">
                <a:avLst>
                  <a:gd name="adj" fmla="val 8495"/>
                </a:avLst>
              </a:prstGeom>
              <a:solidFill>
                <a:schemeClr val="bg2"/>
              </a:solidFill>
              <a:ln w="9525">
                <a:solidFill>
                  <a:schemeClr val="tx1"/>
                </a:solidFill>
                <a:round/>
                <a:headEnd/>
                <a:tailEnd/>
              </a:ln>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algn="ctr" eaLnBrk="1" hangingPunct="1">
                  <a:spcBef>
                    <a:spcPct val="0"/>
                  </a:spcBef>
                  <a:buClrTx/>
                  <a:buSzTx/>
                  <a:buFontTx/>
                  <a:buNone/>
                </a:pPr>
                <a:endParaRPr lang="zh-CN" altLang="en-US" sz="1800">
                  <a:latin typeface="Arial" panose="020B0604020202020204" pitchFamily="34" charset="0"/>
                  <a:cs typeface="Arial" panose="020B0604020202020204" pitchFamily="34" charset="0"/>
                </a:endParaRPr>
              </a:p>
            </p:txBody>
          </p:sp>
          <p:sp>
            <p:nvSpPr>
              <p:cNvPr id="19" name="TextBox 76"/>
              <p:cNvSpPr txBox="1">
                <a:spLocks noChangeArrowheads="1"/>
              </p:cNvSpPr>
              <p:nvPr/>
            </p:nvSpPr>
            <p:spPr bwMode="auto">
              <a:xfrm>
                <a:off x="6372225" y="4332288"/>
                <a:ext cx="12509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algn="ctr" eaLnBrk="1" hangingPunct="1">
                  <a:spcBef>
                    <a:spcPct val="0"/>
                  </a:spcBef>
                  <a:buClrTx/>
                  <a:buSzTx/>
                  <a:buFontTx/>
                  <a:buNone/>
                </a:pPr>
                <a:r>
                  <a:rPr lang="en-US" altLang="zh-CN" sz="1700" b="1">
                    <a:latin typeface="Arial" panose="020B0604020202020204" pitchFamily="34" charset="0"/>
                    <a:cs typeface="Arial" panose="020B0604020202020204" pitchFamily="34" charset="0"/>
                  </a:rPr>
                  <a:t>CPU</a:t>
                </a:r>
                <a:r>
                  <a:rPr lang="zh-CN" altLang="en-US" sz="1700" b="1">
                    <a:latin typeface="Arial" panose="020B0604020202020204" pitchFamily="34" charset="0"/>
                    <a:cs typeface="Arial" panose="020B0604020202020204" pitchFamily="34" charset="0"/>
                  </a:rPr>
                  <a:t> </a:t>
                </a:r>
                <a:r>
                  <a:rPr lang="en-US" altLang="zh-CN" sz="1700" b="1">
                    <a:latin typeface="Arial" panose="020B0604020202020204" pitchFamily="34" charset="0"/>
                    <a:cs typeface="Arial" panose="020B0604020202020204" pitchFamily="34" charset="0"/>
                  </a:rPr>
                  <a:t>Pool</a:t>
                </a:r>
                <a:endParaRPr lang="zh-CN" altLang="en-US" sz="1700" b="1">
                  <a:latin typeface="Arial" panose="020B0604020202020204" pitchFamily="34" charset="0"/>
                  <a:cs typeface="Arial" panose="020B0604020202020204" pitchFamily="34" charset="0"/>
                </a:endParaRPr>
              </a:p>
            </p:txBody>
          </p:sp>
          <p:sp>
            <p:nvSpPr>
              <p:cNvPr id="20" name="TextBox 77"/>
              <p:cNvSpPr txBox="1">
                <a:spLocks noChangeArrowheads="1"/>
              </p:cNvSpPr>
              <p:nvPr/>
            </p:nvSpPr>
            <p:spPr bwMode="auto">
              <a:xfrm>
                <a:off x="6156325" y="5373688"/>
                <a:ext cx="17716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algn="ctr" eaLnBrk="1" hangingPunct="1">
                  <a:spcBef>
                    <a:spcPct val="0"/>
                  </a:spcBef>
                  <a:buClrTx/>
                  <a:buSzTx/>
                  <a:buFontTx/>
                  <a:buNone/>
                </a:pPr>
                <a:r>
                  <a:rPr lang="en-US" altLang="zh-CN" sz="1700" b="1">
                    <a:latin typeface="Arial" panose="020B0604020202020204" pitchFamily="34" charset="0"/>
                    <a:cs typeface="Arial" panose="020B0604020202020204" pitchFamily="34" charset="0"/>
                  </a:rPr>
                  <a:t>Storage Pool</a:t>
                </a:r>
                <a:endParaRPr lang="zh-CN" altLang="en-US" sz="1700" b="1">
                  <a:latin typeface="Arial" panose="020B0604020202020204" pitchFamily="34" charset="0"/>
                  <a:cs typeface="Arial" panose="020B0604020202020204" pitchFamily="34" charset="0"/>
                </a:endParaRPr>
              </a:p>
            </p:txBody>
          </p:sp>
          <p:grpSp>
            <p:nvGrpSpPr>
              <p:cNvPr id="21" name="Group 16"/>
              <p:cNvGrpSpPr>
                <a:grpSpLocks/>
              </p:cNvGrpSpPr>
              <p:nvPr/>
            </p:nvGrpSpPr>
            <p:grpSpPr bwMode="auto">
              <a:xfrm>
                <a:off x="5364163" y="2887663"/>
                <a:ext cx="3171825" cy="619125"/>
                <a:chOff x="1717" y="2805"/>
                <a:chExt cx="2295" cy="246"/>
              </a:xfrm>
            </p:grpSpPr>
            <p:grpSp>
              <p:nvGrpSpPr>
                <p:cNvPr id="22" name="Group 17"/>
                <p:cNvGrpSpPr>
                  <a:grpSpLocks/>
                </p:cNvGrpSpPr>
                <p:nvPr/>
              </p:nvGrpSpPr>
              <p:grpSpPr bwMode="auto">
                <a:xfrm>
                  <a:off x="1734" y="2828"/>
                  <a:ext cx="2250" cy="200"/>
                  <a:chOff x="2016" y="1410"/>
                  <a:chExt cx="1950" cy="200"/>
                </a:xfrm>
              </p:grpSpPr>
              <p:sp>
                <p:nvSpPr>
                  <p:cNvPr id="36" name="Rectangle 18"/>
                  <p:cNvSpPr>
                    <a:spLocks noChangeArrowheads="1"/>
                  </p:cNvSpPr>
                  <p:nvPr/>
                </p:nvSpPr>
                <p:spPr bwMode="auto">
                  <a:xfrm>
                    <a:off x="2016" y="1410"/>
                    <a:ext cx="1950" cy="200"/>
                  </a:xfrm>
                  <a:prstGeom prst="rect">
                    <a:avLst/>
                  </a:prstGeom>
                  <a:solidFill>
                    <a:schemeClr val="tx1"/>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sp>
                <p:nvSpPr>
                  <p:cNvPr id="37" name="Rectangle 19"/>
                  <p:cNvSpPr>
                    <a:spLocks noChangeArrowheads="1"/>
                  </p:cNvSpPr>
                  <p:nvPr/>
                </p:nvSpPr>
                <p:spPr bwMode="auto">
                  <a:xfrm>
                    <a:off x="2016" y="1434"/>
                    <a:ext cx="1950" cy="153"/>
                  </a:xfrm>
                  <a:prstGeom prst="rect">
                    <a:avLst/>
                  </a:prstGeom>
                  <a:solidFill>
                    <a:srgbClr val="477CAD"/>
                  </a:solidFill>
                  <a:ln w="22225">
                    <a:solidFill>
                      <a:srgbClr val="CBEBF3"/>
                    </a:solidFill>
                    <a:miter lim="800000"/>
                    <a:headEnd/>
                    <a:tailEnd/>
                  </a:ln>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grpSp>
            <p:sp>
              <p:nvSpPr>
                <p:cNvPr id="23" name="Text Box 20"/>
                <p:cNvSpPr txBox="1">
                  <a:spLocks noChangeArrowheads="1"/>
                </p:cNvSpPr>
                <p:nvPr/>
              </p:nvSpPr>
              <p:spPr bwMode="auto">
                <a:xfrm>
                  <a:off x="1939" y="2857"/>
                  <a:ext cx="185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algn="ctr" eaLnBrk="1" hangingPunct="1">
                    <a:spcBef>
                      <a:spcPct val="0"/>
                    </a:spcBef>
                    <a:buClrTx/>
                    <a:buSzTx/>
                    <a:buFontTx/>
                    <a:buNone/>
                  </a:pPr>
                  <a:r>
                    <a:rPr lang="en-US" altLang="zh-CN" sz="1700" b="1">
                      <a:solidFill>
                        <a:schemeClr val="bg1"/>
                      </a:solidFill>
                      <a:latin typeface="Arial" panose="020B0604020202020204" pitchFamily="34" charset="0"/>
                      <a:cs typeface="Arial" panose="020B0604020202020204" pitchFamily="34" charset="0"/>
                    </a:rPr>
                    <a:t>Virtual Infrastructure</a:t>
                  </a:r>
                  <a:endParaRPr lang="zh-CN" altLang="en-US" sz="1700" b="1">
                    <a:solidFill>
                      <a:schemeClr val="bg1"/>
                    </a:solidFill>
                    <a:latin typeface="Arial" panose="020B0604020202020204" pitchFamily="34" charset="0"/>
                    <a:cs typeface="Arial" panose="020B0604020202020204" pitchFamily="34" charset="0"/>
                  </a:endParaRPr>
                </a:p>
              </p:txBody>
            </p:sp>
            <p:grpSp>
              <p:nvGrpSpPr>
                <p:cNvPr id="24" name="Group 21"/>
                <p:cNvGrpSpPr>
                  <a:grpSpLocks/>
                </p:cNvGrpSpPr>
                <p:nvPr/>
              </p:nvGrpSpPr>
              <p:grpSpPr bwMode="auto">
                <a:xfrm>
                  <a:off x="3568" y="2805"/>
                  <a:ext cx="444" cy="246"/>
                  <a:chOff x="3440" y="1386"/>
                  <a:chExt cx="444" cy="246"/>
                </a:xfrm>
              </p:grpSpPr>
              <p:sp>
                <p:nvSpPr>
                  <p:cNvPr id="31" name="Rectangle 22"/>
                  <p:cNvSpPr>
                    <a:spLocks noChangeArrowheads="1"/>
                  </p:cNvSpPr>
                  <p:nvPr/>
                </p:nvSpPr>
                <p:spPr bwMode="auto">
                  <a:xfrm>
                    <a:off x="3440" y="1386"/>
                    <a:ext cx="444" cy="24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grpSp>
                <p:nvGrpSpPr>
                  <p:cNvPr id="32" name="Group 23"/>
                  <p:cNvGrpSpPr>
                    <a:grpSpLocks/>
                  </p:cNvGrpSpPr>
                  <p:nvPr/>
                </p:nvGrpSpPr>
                <p:grpSpPr bwMode="auto">
                  <a:xfrm>
                    <a:off x="3712" y="1491"/>
                    <a:ext cx="170" cy="37"/>
                    <a:chOff x="384" y="3265"/>
                    <a:chExt cx="211" cy="47"/>
                  </a:xfrm>
                </p:grpSpPr>
                <p:sp>
                  <p:nvSpPr>
                    <p:cNvPr id="33" name="Oval 24"/>
                    <p:cNvSpPr>
                      <a:spLocks noChangeArrowheads="1"/>
                    </p:cNvSpPr>
                    <p:nvPr/>
                  </p:nvSpPr>
                  <p:spPr bwMode="auto">
                    <a:xfrm>
                      <a:off x="384"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sp>
                  <p:nvSpPr>
                    <p:cNvPr id="34" name="Oval 25"/>
                    <p:cNvSpPr>
                      <a:spLocks noChangeArrowheads="1"/>
                    </p:cNvSpPr>
                    <p:nvPr/>
                  </p:nvSpPr>
                  <p:spPr bwMode="auto">
                    <a:xfrm>
                      <a:off x="466"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sp>
                  <p:nvSpPr>
                    <p:cNvPr id="35" name="Oval 26"/>
                    <p:cNvSpPr>
                      <a:spLocks noChangeArrowheads="1"/>
                    </p:cNvSpPr>
                    <p:nvPr/>
                  </p:nvSpPr>
                  <p:spPr bwMode="auto">
                    <a:xfrm>
                      <a:off x="548"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grpSp>
            </p:grpSp>
            <p:grpSp>
              <p:nvGrpSpPr>
                <p:cNvPr id="25" name="Group 27"/>
                <p:cNvGrpSpPr>
                  <a:grpSpLocks/>
                </p:cNvGrpSpPr>
                <p:nvPr/>
              </p:nvGrpSpPr>
              <p:grpSpPr bwMode="auto">
                <a:xfrm>
                  <a:off x="1717" y="2805"/>
                  <a:ext cx="444" cy="246"/>
                  <a:chOff x="1876" y="1386"/>
                  <a:chExt cx="444" cy="246"/>
                </a:xfrm>
              </p:grpSpPr>
              <p:sp>
                <p:nvSpPr>
                  <p:cNvPr id="26" name="Rectangle 28"/>
                  <p:cNvSpPr>
                    <a:spLocks noChangeArrowheads="1"/>
                  </p:cNvSpPr>
                  <p:nvPr/>
                </p:nvSpPr>
                <p:spPr bwMode="auto">
                  <a:xfrm rot="10800000">
                    <a:off x="1876" y="1386"/>
                    <a:ext cx="444" cy="24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grpSp>
                <p:nvGrpSpPr>
                  <p:cNvPr id="27" name="Group 29"/>
                  <p:cNvGrpSpPr>
                    <a:grpSpLocks/>
                  </p:cNvGrpSpPr>
                  <p:nvPr/>
                </p:nvGrpSpPr>
                <p:grpSpPr bwMode="auto">
                  <a:xfrm>
                    <a:off x="1878" y="1490"/>
                    <a:ext cx="170" cy="37"/>
                    <a:chOff x="384" y="3265"/>
                    <a:chExt cx="211" cy="47"/>
                  </a:xfrm>
                </p:grpSpPr>
                <p:sp>
                  <p:nvSpPr>
                    <p:cNvPr id="28" name="Oval 30"/>
                    <p:cNvSpPr>
                      <a:spLocks noChangeArrowheads="1"/>
                    </p:cNvSpPr>
                    <p:nvPr/>
                  </p:nvSpPr>
                  <p:spPr bwMode="auto">
                    <a:xfrm>
                      <a:off x="384"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sp>
                  <p:nvSpPr>
                    <p:cNvPr id="29" name="Oval 31"/>
                    <p:cNvSpPr>
                      <a:spLocks noChangeArrowheads="1"/>
                    </p:cNvSpPr>
                    <p:nvPr/>
                  </p:nvSpPr>
                  <p:spPr bwMode="auto">
                    <a:xfrm>
                      <a:off x="466"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sp>
                  <p:nvSpPr>
                    <p:cNvPr id="30" name="Oval 32"/>
                    <p:cNvSpPr>
                      <a:spLocks noChangeArrowheads="1"/>
                    </p:cNvSpPr>
                    <p:nvPr/>
                  </p:nvSpPr>
                  <p:spPr bwMode="auto">
                    <a:xfrm>
                      <a:off x="548" y="3265"/>
                      <a:ext cx="47" cy="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tx1"/>
                        </a:buClr>
                        <a:buSzPct val="55000"/>
                        <a:buFont typeface="Wingdings" panose="05000000000000000000" pitchFamily="2" charset="2"/>
                        <a:buChar char="l"/>
                        <a:defRPr sz="3200">
                          <a:solidFill>
                            <a:schemeClr val="tx1"/>
                          </a:solidFill>
                          <a:latin typeface="Franklin Gothic Book" panose="020B0503020102020204" pitchFamily="34" charset="0"/>
                          <a:ea typeface="SimSun" panose="02010600030101010101" pitchFamily="2" charset="-122"/>
                        </a:defRPr>
                      </a:lvl1pPr>
                      <a:lvl2pPr marL="742950" indent="-285750">
                        <a:spcBef>
                          <a:spcPts val="550"/>
                        </a:spcBef>
                        <a:buClr>
                          <a:schemeClr val="tx1"/>
                        </a:buClr>
                        <a:buSzPct val="50000"/>
                        <a:buFont typeface="Wingdings" panose="05000000000000000000" pitchFamily="2" charset="2"/>
                        <a:buChar char="l"/>
                        <a:defRPr sz="2800">
                          <a:solidFill>
                            <a:schemeClr val="tx1"/>
                          </a:solidFill>
                          <a:latin typeface="Franklin Gothic Book" panose="020B0503020102020204" pitchFamily="34" charset="0"/>
                          <a:ea typeface="SimSun" panose="02010600030101010101" pitchFamily="2" charset="-122"/>
                        </a:defRPr>
                      </a:lvl2pPr>
                      <a:lvl3pPr marL="1143000" indent="-228600">
                        <a:spcBef>
                          <a:spcPct val="20000"/>
                        </a:spcBef>
                        <a:buClr>
                          <a:schemeClr val="tx1"/>
                        </a:buClr>
                        <a:buSzPct val="45000"/>
                        <a:buFont typeface="Wingdings" panose="05000000000000000000" pitchFamily="2" charset="2"/>
                        <a:buChar char="l"/>
                        <a:defRPr sz="2400">
                          <a:solidFill>
                            <a:schemeClr val="tx1"/>
                          </a:solidFill>
                          <a:latin typeface="Franklin Gothic Book" panose="020B0503020102020204" pitchFamily="34" charset="0"/>
                          <a:ea typeface="SimSun" panose="02010600030101010101" pitchFamily="2" charset="-122"/>
                        </a:defRPr>
                      </a:lvl3pPr>
                      <a:lvl4pPr marL="1600200" indent="-228600">
                        <a:spcBef>
                          <a:spcPct val="20000"/>
                        </a:spcBef>
                        <a:buClr>
                          <a:schemeClr val="tx1"/>
                        </a:buClr>
                        <a:buSzPct val="40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4pPr>
                      <a:lvl5pPr marL="2057400" indent="-228600">
                        <a:spcBef>
                          <a:spcPct val="20000"/>
                        </a:spcBef>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35000"/>
                        <a:buFont typeface="Wingdings" panose="05000000000000000000" pitchFamily="2" charset="2"/>
                        <a:buChar char="l"/>
                        <a:defRPr sz="2000">
                          <a:solidFill>
                            <a:schemeClr val="tx1"/>
                          </a:solidFill>
                          <a:latin typeface="Franklin Gothic Book" panose="020B0503020102020204" pitchFamily="34" charset="0"/>
                          <a:ea typeface="SimSun" panose="02010600030101010101" pitchFamily="2" charset="-122"/>
                        </a:defRPr>
                      </a:lvl9pPr>
                    </a:lstStyle>
                    <a:p>
                      <a:pPr eaLnBrk="1" hangingPunct="1">
                        <a:spcBef>
                          <a:spcPct val="0"/>
                        </a:spcBef>
                        <a:buClrTx/>
                        <a:buSzTx/>
                        <a:buFontTx/>
                        <a:buNone/>
                      </a:pPr>
                      <a:endParaRPr lang="zh-CN" altLang="en-US" sz="2500">
                        <a:latin typeface="Arial" panose="020B0604020202020204" pitchFamily="34" charset="0"/>
                        <a:cs typeface="Arial" panose="020B0604020202020204" pitchFamily="34" charset="0"/>
                      </a:endParaRPr>
                    </a:p>
                  </p:txBody>
                </p:sp>
              </p:grpSp>
            </p:grpSp>
          </p:grpSp>
        </p:grpSp>
        <p:pic>
          <p:nvPicPr>
            <p:cNvPr id="6" name="Picture 80" descr="Storage_ic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841" y="4869160"/>
              <a:ext cx="333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torage_ic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869160"/>
              <a:ext cx="333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torage_ic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333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0" descr="Storage_ic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69160"/>
              <a:ext cx="333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0" descr="Storage_ico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869160"/>
              <a:ext cx="333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979"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035"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8" descr="CPU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3804593"/>
              <a:ext cx="2492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4451" y="4000604"/>
            <a:ext cx="24003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6"/>
          <a:stretch>
            <a:fillRect/>
          </a:stretch>
        </p:blipFill>
        <p:spPr>
          <a:xfrm>
            <a:off x="5070815" y="1150190"/>
            <a:ext cx="5905500" cy="3905250"/>
          </a:xfrm>
          <a:prstGeom prst="rect">
            <a:avLst/>
          </a:prstGeom>
        </p:spPr>
      </p:pic>
    </p:spTree>
    <p:extLst>
      <p:ext uri="{BB962C8B-B14F-4D97-AF65-F5344CB8AC3E}">
        <p14:creationId xmlns:p14="http://schemas.microsoft.com/office/powerpoint/2010/main" val="2867018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0737" y="500063"/>
            <a:ext cx="2181225" cy="5676900"/>
          </a:xfrm>
          <a:prstGeom prst="rect">
            <a:avLst/>
          </a:prstGeom>
        </p:spPr>
      </p:pic>
      <p:sp>
        <p:nvSpPr>
          <p:cNvPr id="2" name="Title 1"/>
          <p:cNvSpPr>
            <a:spLocks noGrp="1"/>
          </p:cNvSpPr>
          <p:nvPr>
            <p:ph type="title"/>
          </p:nvPr>
        </p:nvSpPr>
        <p:spPr/>
        <p:txBody>
          <a:bodyPr>
            <a:normAutofit fontScale="90000"/>
          </a:bodyPr>
          <a:lstStyle/>
          <a:p>
            <a:r>
              <a:rPr lang="en-US" altLang="zh-CN" dirty="0" err="1" smtClean="0"/>
              <a:t>Openvswitch</a:t>
            </a:r>
            <a:r>
              <a:rPr lang="en-US" altLang="zh-CN" dirty="0"/>
              <a:t>: </a:t>
            </a:r>
            <a:r>
              <a:rPr lang="en-US" altLang="zh-CN" dirty="0" err="1" smtClean="0"/>
              <a:t>Open_vSwitch</a:t>
            </a:r>
            <a:r>
              <a:rPr lang="zh-CN" altLang="en-US" dirty="0" smtClean="0"/>
              <a:t>表</a:t>
            </a:r>
            <a:endParaRPr lang="en-US" dirty="0"/>
          </a:p>
        </p:txBody>
      </p:sp>
      <p:sp>
        <p:nvSpPr>
          <p:cNvPr id="3" name="Content Placeholder 2"/>
          <p:cNvSpPr>
            <a:spLocks noGrp="1"/>
          </p:cNvSpPr>
          <p:nvPr>
            <p:ph idx="1"/>
          </p:nvPr>
        </p:nvSpPr>
        <p:spPr>
          <a:xfrm>
            <a:off x="838200" y="1011504"/>
            <a:ext cx="9458325" cy="5165459"/>
          </a:xfrm>
        </p:spPr>
        <p:txBody>
          <a:bodyPr>
            <a:normAutofit fontScale="92500" lnSpcReduction="20000"/>
          </a:bodyPr>
          <a:lstStyle/>
          <a:p>
            <a:r>
              <a:rPr lang="zh-CN" altLang="en-US" dirty="0" smtClean="0"/>
              <a:t>数据库的根</a:t>
            </a:r>
            <a:endParaRPr lang="en-US" altLang="zh-CN" dirty="0" smtClean="0"/>
          </a:p>
          <a:p>
            <a:r>
              <a:rPr lang="zh-CN" altLang="en-US" dirty="0"/>
              <a:t>全</a:t>
            </a:r>
            <a:r>
              <a:rPr lang="zh-CN" altLang="en-US" dirty="0" smtClean="0"/>
              <a:t>局的配置项</a:t>
            </a:r>
            <a:endParaRPr lang="en-US" altLang="zh-CN" dirty="0" smtClean="0"/>
          </a:p>
          <a:p>
            <a:pPr lvl="1"/>
            <a:r>
              <a:rPr lang="en-US" altLang="zh-CN" dirty="0" err="1"/>
              <a:t>other_config</a:t>
            </a:r>
            <a:r>
              <a:rPr lang="en-US" altLang="zh-CN" dirty="0"/>
              <a:t> : stats-update-interval </a:t>
            </a:r>
            <a:r>
              <a:rPr lang="zh-CN" altLang="en-US" dirty="0"/>
              <a:t>：将统计信息写入数据库的间隔时间</a:t>
            </a:r>
          </a:p>
          <a:p>
            <a:pPr lvl="1"/>
            <a:r>
              <a:rPr lang="en-US" altLang="zh-CN" dirty="0" err="1" smtClean="0"/>
              <a:t>other_config</a:t>
            </a:r>
            <a:r>
              <a:rPr lang="en-US" altLang="zh-CN" dirty="0" smtClean="0"/>
              <a:t> </a:t>
            </a:r>
            <a:r>
              <a:rPr lang="en-US" altLang="zh-CN" dirty="0"/>
              <a:t>: flow-limit </a:t>
            </a:r>
            <a:r>
              <a:rPr lang="zh-CN" altLang="en-US" dirty="0"/>
              <a:t>：在</a:t>
            </a:r>
            <a:r>
              <a:rPr lang="en-US" altLang="zh-CN" dirty="0"/>
              <a:t>flow table</a:t>
            </a:r>
            <a:r>
              <a:rPr lang="zh-CN" altLang="en-US" dirty="0"/>
              <a:t>中</a:t>
            </a:r>
            <a:r>
              <a:rPr lang="en-US" altLang="zh-CN" dirty="0"/>
              <a:t>flow entry</a:t>
            </a:r>
            <a:r>
              <a:rPr lang="zh-CN" altLang="en-US" dirty="0"/>
              <a:t>的数量</a:t>
            </a:r>
          </a:p>
          <a:p>
            <a:pPr lvl="1"/>
            <a:r>
              <a:rPr lang="en-US" altLang="zh-CN" dirty="0" err="1"/>
              <a:t>other_config</a:t>
            </a:r>
            <a:r>
              <a:rPr lang="en-US" altLang="zh-CN" dirty="0"/>
              <a:t> : n-handler-threads </a:t>
            </a:r>
            <a:r>
              <a:rPr lang="zh-CN" altLang="en-US" dirty="0"/>
              <a:t>：用于处理新</a:t>
            </a:r>
            <a:r>
              <a:rPr lang="en-US" altLang="zh-CN" dirty="0"/>
              <a:t>flow</a:t>
            </a:r>
            <a:r>
              <a:rPr lang="zh-CN" altLang="en-US" dirty="0"/>
              <a:t>的线程数</a:t>
            </a:r>
          </a:p>
          <a:p>
            <a:pPr lvl="1"/>
            <a:r>
              <a:rPr lang="en-US" altLang="zh-CN" dirty="0" err="1"/>
              <a:t>other_config</a:t>
            </a:r>
            <a:r>
              <a:rPr lang="en-US" altLang="zh-CN" dirty="0"/>
              <a:t> : n-</a:t>
            </a:r>
            <a:r>
              <a:rPr lang="en-US" altLang="zh-CN" dirty="0" err="1"/>
              <a:t>revalidator</a:t>
            </a:r>
            <a:r>
              <a:rPr lang="en-US" altLang="zh-CN" dirty="0"/>
              <a:t>-threads </a:t>
            </a:r>
            <a:r>
              <a:rPr lang="zh-CN" altLang="en-US" dirty="0"/>
              <a:t>：用于验证</a:t>
            </a:r>
            <a:r>
              <a:rPr lang="en-US" altLang="zh-CN" dirty="0"/>
              <a:t>flow</a:t>
            </a:r>
            <a:r>
              <a:rPr lang="zh-CN" altLang="en-US" dirty="0"/>
              <a:t>的线程数</a:t>
            </a:r>
            <a:r>
              <a:rPr lang="en-US" altLang="zh-CN" dirty="0"/>
              <a:t>.</a:t>
            </a:r>
          </a:p>
          <a:p>
            <a:pPr lvl="1"/>
            <a:r>
              <a:rPr lang="en-US" altLang="zh-CN" dirty="0" err="1"/>
              <a:t>other_config</a:t>
            </a:r>
            <a:r>
              <a:rPr lang="en-US" altLang="zh-CN" dirty="0"/>
              <a:t> : enable-statistics </a:t>
            </a:r>
            <a:r>
              <a:rPr lang="zh-CN" altLang="en-US" dirty="0"/>
              <a:t>是否统计</a:t>
            </a:r>
          </a:p>
          <a:p>
            <a:pPr lvl="2"/>
            <a:r>
              <a:rPr lang="en-US" altLang="zh-CN" dirty="0"/>
              <a:t>statistics : </a:t>
            </a:r>
            <a:r>
              <a:rPr lang="en-US" altLang="zh-CN" dirty="0" err="1"/>
              <a:t>cpu</a:t>
            </a:r>
            <a:r>
              <a:rPr lang="en-US" altLang="zh-CN" dirty="0"/>
              <a:t> </a:t>
            </a:r>
            <a:r>
              <a:rPr lang="zh-CN" altLang="en-US" dirty="0"/>
              <a:t>统计</a:t>
            </a:r>
            <a:r>
              <a:rPr lang="en-US" altLang="zh-CN" dirty="0" err="1"/>
              <a:t>cpu</a:t>
            </a:r>
            <a:r>
              <a:rPr lang="zh-CN" altLang="en-US" dirty="0"/>
              <a:t>数量，线程</a:t>
            </a:r>
          </a:p>
          <a:p>
            <a:pPr lvl="2"/>
            <a:r>
              <a:rPr lang="en-US" altLang="zh-CN" dirty="0"/>
              <a:t>statistics : </a:t>
            </a:r>
            <a:r>
              <a:rPr lang="en-US" altLang="zh-CN" dirty="0" err="1"/>
              <a:t>load_average</a:t>
            </a:r>
            <a:r>
              <a:rPr lang="en-US" altLang="zh-CN" dirty="0"/>
              <a:t> system load</a:t>
            </a:r>
          </a:p>
          <a:p>
            <a:pPr lvl="2"/>
            <a:r>
              <a:rPr lang="en-US" altLang="zh-CN" dirty="0"/>
              <a:t>statistics : memory </a:t>
            </a:r>
            <a:r>
              <a:rPr lang="zh-CN" altLang="en-US" dirty="0"/>
              <a:t>总</a:t>
            </a:r>
            <a:r>
              <a:rPr lang="en-US" altLang="zh-CN" dirty="0"/>
              <a:t>RAM</a:t>
            </a:r>
            <a:r>
              <a:rPr lang="zh-CN" altLang="en-US" dirty="0"/>
              <a:t>，</a:t>
            </a:r>
            <a:r>
              <a:rPr lang="en-US" altLang="zh-CN" dirty="0"/>
              <a:t>swap</a:t>
            </a:r>
          </a:p>
          <a:p>
            <a:pPr lvl="2"/>
            <a:r>
              <a:rPr lang="en-US" altLang="zh-CN" dirty="0"/>
              <a:t>statistics : </a:t>
            </a:r>
            <a:r>
              <a:rPr lang="en-US" altLang="zh-CN" dirty="0" err="1"/>
              <a:t>process_NAME</a:t>
            </a:r>
            <a:r>
              <a:rPr lang="en-US" altLang="zh-CN" dirty="0"/>
              <a:t> </a:t>
            </a:r>
            <a:r>
              <a:rPr lang="zh-CN" altLang="en-US" dirty="0"/>
              <a:t>：</a:t>
            </a:r>
            <a:r>
              <a:rPr lang="en-US" altLang="zh-CN" dirty="0"/>
              <a:t>with NAME replaced by a process name</a:t>
            </a:r>
            <a:r>
              <a:rPr lang="zh-CN" altLang="en-US" dirty="0"/>
              <a:t>，统计</a:t>
            </a:r>
            <a:r>
              <a:rPr lang="en-US" altLang="zh-CN" dirty="0"/>
              <a:t>memory size, </a:t>
            </a:r>
            <a:r>
              <a:rPr lang="en-US" altLang="zh-CN" dirty="0" err="1"/>
              <a:t>cpu</a:t>
            </a:r>
            <a:r>
              <a:rPr lang="en-US" altLang="zh-CN" dirty="0"/>
              <a:t> time</a:t>
            </a:r>
            <a:r>
              <a:rPr lang="zh-CN" altLang="en-US" dirty="0"/>
              <a:t>等 </a:t>
            </a:r>
          </a:p>
          <a:p>
            <a:pPr lvl="2"/>
            <a:r>
              <a:rPr lang="en-US" altLang="zh-CN" dirty="0"/>
              <a:t>statistics : </a:t>
            </a:r>
            <a:r>
              <a:rPr lang="en-US" altLang="zh-CN" dirty="0" err="1"/>
              <a:t>file_systems</a:t>
            </a:r>
            <a:r>
              <a:rPr lang="zh-CN" altLang="en-US" dirty="0"/>
              <a:t>：</a:t>
            </a:r>
            <a:r>
              <a:rPr lang="en-US" altLang="zh-CN" dirty="0"/>
              <a:t>mount point, size, used</a:t>
            </a:r>
            <a:endParaRPr lang="en-US" altLang="zh-CN" dirty="0" smtClean="0"/>
          </a:p>
          <a:p>
            <a:r>
              <a:rPr lang="zh-CN" altLang="en-US" dirty="0" smtClean="0"/>
              <a:t>指向其他表</a:t>
            </a:r>
            <a:endParaRPr lang="en-US" altLang="zh-CN" dirty="0" smtClean="0"/>
          </a:p>
          <a:p>
            <a:pPr lvl="1"/>
            <a:r>
              <a:rPr lang="en-US" dirty="0"/>
              <a:t>bridge</a:t>
            </a:r>
            <a:r>
              <a:rPr lang="zh-CN" altLang="en-US" dirty="0" smtClean="0"/>
              <a:t>表</a:t>
            </a:r>
            <a:endParaRPr lang="en-US" altLang="zh-CN" dirty="0" smtClean="0"/>
          </a:p>
          <a:p>
            <a:pPr lvl="1"/>
            <a:r>
              <a:rPr lang="en-US" dirty="0"/>
              <a:t>SSL</a:t>
            </a:r>
            <a:r>
              <a:rPr lang="zh-CN" altLang="en-US" dirty="0" smtClean="0"/>
              <a:t>表</a:t>
            </a:r>
            <a:endParaRPr lang="en-US" altLang="zh-CN" dirty="0" smtClean="0"/>
          </a:p>
          <a:p>
            <a:pPr lvl="1"/>
            <a:r>
              <a:rPr lang="en-US" dirty="0"/>
              <a:t>Manager</a:t>
            </a:r>
            <a:r>
              <a:rPr lang="zh-CN" altLang="en-US" dirty="0"/>
              <a:t>表</a:t>
            </a:r>
            <a:endParaRPr lang="en-US" dirty="0"/>
          </a:p>
        </p:txBody>
      </p:sp>
    </p:spTree>
    <p:extLst>
      <p:ext uri="{BB962C8B-B14F-4D97-AF65-F5344CB8AC3E}">
        <p14:creationId xmlns:p14="http://schemas.microsoft.com/office/powerpoint/2010/main" val="164784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Manager</a:t>
            </a:r>
            <a:endParaRPr lang="en-US" dirty="0"/>
          </a:p>
        </p:txBody>
      </p:sp>
      <p:sp>
        <p:nvSpPr>
          <p:cNvPr id="3" name="Content Placeholder 2"/>
          <p:cNvSpPr>
            <a:spLocks noGrp="1"/>
          </p:cNvSpPr>
          <p:nvPr>
            <p:ph idx="1"/>
          </p:nvPr>
        </p:nvSpPr>
        <p:spPr>
          <a:xfrm>
            <a:off x="838200" y="1011504"/>
            <a:ext cx="8486775" cy="5165459"/>
          </a:xfrm>
        </p:spPr>
        <p:txBody>
          <a:bodyPr/>
          <a:lstStyle/>
          <a:p>
            <a:r>
              <a:rPr lang="en-US" dirty="0"/>
              <a:t>Manager</a:t>
            </a:r>
            <a:r>
              <a:rPr lang="zh-CN" altLang="en-US" dirty="0"/>
              <a:t>表配置的是</a:t>
            </a:r>
            <a:r>
              <a:rPr lang="en-US" dirty="0" err="1"/>
              <a:t>ovsdb</a:t>
            </a:r>
            <a:r>
              <a:rPr lang="en-US" dirty="0"/>
              <a:t>-server</a:t>
            </a:r>
            <a:r>
              <a:rPr lang="zh-CN" altLang="en-US" dirty="0" smtClean="0"/>
              <a:t>的</a:t>
            </a:r>
            <a:endParaRPr lang="en-US" altLang="zh-CN" dirty="0" smtClean="0"/>
          </a:p>
          <a:p>
            <a:r>
              <a:rPr lang="en-US" dirty="0" err="1" smtClean="0"/>
              <a:t>ovsdb</a:t>
            </a:r>
            <a:r>
              <a:rPr lang="en-US" dirty="0" smtClean="0"/>
              <a:t>-server</a:t>
            </a:r>
            <a:r>
              <a:rPr lang="zh-CN" altLang="en-US" dirty="0"/>
              <a:t>使用</a:t>
            </a:r>
            <a:r>
              <a:rPr lang="en-US" dirty="0" err="1"/>
              <a:t>manager_options</a:t>
            </a:r>
            <a:r>
              <a:rPr lang="zh-CN" altLang="en-US" dirty="0"/>
              <a:t>中的配置来监听端口，等待</a:t>
            </a:r>
            <a:r>
              <a:rPr lang="en-US" dirty="0"/>
              <a:t>client</a:t>
            </a:r>
            <a:r>
              <a:rPr lang="zh-CN" altLang="en-US" dirty="0"/>
              <a:t>来连接</a:t>
            </a:r>
            <a:r>
              <a:rPr lang="zh-CN" altLang="en-US" dirty="0" smtClean="0"/>
              <a:t>。</a:t>
            </a:r>
            <a:endParaRPr lang="en-US" altLang="zh-CN" dirty="0" smtClean="0"/>
          </a:p>
          <a:p>
            <a:pPr lvl="1"/>
            <a:r>
              <a:rPr lang="en-US" dirty="0" err="1" smtClean="0"/>
              <a:t>punix:file</a:t>
            </a:r>
            <a:r>
              <a:rPr lang="en-US" dirty="0" smtClean="0"/>
              <a:t>: </a:t>
            </a:r>
            <a:r>
              <a:rPr lang="zh-CN" altLang="en-US" dirty="0"/>
              <a:t>监</a:t>
            </a:r>
            <a:r>
              <a:rPr lang="zh-CN" altLang="en-US" dirty="0" smtClean="0"/>
              <a:t>听</a:t>
            </a:r>
            <a:r>
              <a:rPr lang="en-US" altLang="zh-CN" dirty="0" err="1" smtClean="0"/>
              <a:t>unix</a:t>
            </a:r>
            <a:r>
              <a:rPr lang="en-US" altLang="zh-CN" dirty="0" smtClean="0"/>
              <a:t> socket</a:t>
            </a:r>
          </a:p>
          <a:p>
            <a:pPr lvl="1"/>
            <a:endParaRPr lang="en-US" dirty="0"/>
          </a:p>
          <a:p>
            <a:pPr lvl="1"/>
            <a:endParaRPr lang="en-US" dirty="0" smtClean="0"/>
          </a:p>
          <a:p>
            <a:pPr lvl="1"/>
            <a:endParaRPr lang="en-US" dirty="0"/>
          </a:p>
          <a:p>
            <a:pPr lvl="1"/>
            <a:endParaRPr lang="en-US" dirty="0" smtClean="0"/>
          </a:p>
          <a:p>
            <a:pPr lvl="1"/>
            <a:r>
              <a:rPr lang="en-US" dirty="0" err="1"/>
              <a:t>ptcp:port</a:t>
            </a:r>
            <a:r>
              <a:rPr lang="en-US" dirty="0"/>
              <a:t>[:</a:t>
            </a:r>
            <a:r>
              <a:rPr lang="en-US" dirty="0" err="1"/>
              <a:t>ip</a:t>
            </a:r>
            <a:r>
              <a:rPr lang="en-US" dirty="0" smtClean="0"/>
              <a:t>]: </a:t>
            </a:r>
            <a:r>
              <a:rPr lang="zh-CN" altLang="en-US" dirty="0" smtClean="0"/>
              <a:t>监听</a:t>
            </a:r>
            <a:r>
              <a:rPr lang="en-US" altLang="zh-CN" dirty="0" smtClean="0"/>
              <a:t>TCP</a:t>
            </a:r>
            <a:r>
              <a:rPr lang="zh-CN" altLang="en-US" dirty="0" smtClean="0"/>
              <a:t>连接</a:t>
            </a:r>
            <a:endParaRPr lang="en-US" altLang="zh-CN" dirty="0" smtClean="0"/>
          </a:p>
          <a:p>
            <a:pPr lvl="1"/>
            <a:r>
              <a:rPr lang="en-US" dirty="0" err="1"/>
              <a:t>pssl:port</a:t>
            </a:r>
            <a:r>
              <a:rPr lang="en-US" dirty="0"/>
              <a:t>[:</a:t>
            </a:r>
            <a:r>
              <a:rPr lang="en-US" dirty="0" err="1"/>
              <a:t>ip</a:t>
            </a:r>
            <a:r>
              <a:rPr lang="en-US" dirty="0" smtClean="0"/>
              <a:t>]: </a:t>
            </a:r>
            <a:r>
              <a:rPr lang="zh-CN" altLang="en-US" dirty="0" smtClean="0"/>
              <a:t>监听</a:t>
            </a:r>
            <a:r>
              <a:rPr lang="en-US" altLang="zh-CN" dirty="0" smtClean="0"/>
              <a:t>SSL</a:t>
            </a:r>
            <a:r>
              <a:rPr lang="zh-CN" altLang="en-US" dirty="0" smtClean="0"/>
              <a:t>连接</a:t>
            </a:r>
            <a:endParaRPr lang="en-US" dirty="0"/>
          </a:p>
        </p:txBody>
      </p:sp>
      <p:pic>
        <p:nvPicPr>
          <p:cNvPr id="6" name="Picture 5"/>
          <p:cNvPicPr>
            <a:picLocks noChangeAspect="1"/>
          </p:cNvPicPr>
          <p:nvPr/>
        </p:nvPicPr>
        <p:blipFill>
          <a:blip r:embed="rId2"/>
          <a:stretch>
            <a:fillRect/>
          </a:stretch>
        </p:blipFill>
        <p:spPr>
          <a:xfrm>
            <a:off x="615678" y="2949461"/>
            <a:ext cx="10658679" cy="1013779"/>
          </a:xfrm>
          <a:prstGeom prst="rect">
            <a:avLst/>
          </a:prstGeom>
        </p:spPr>
      </p:pic>
      <p:pic>
        <p:nvPicPr>
          <p:cNvPr id="4" name="Picture 3"/>
          <p:cNvPicPr>
            <a:picLocks noChangeAspect="1"/>
          </p:cNvPicPr>
          <p:nvPr/>
        </p:nvPicPr>
        <p:blipFill>
          <a:blip r:embed="rId3"/>
          <a:stretch>
            <a:fillRect/>
          </a:stretch>
        </p:blipFill>
        <p:spPr>
          <a:xfrm>
            <a:off x="9244012" y="1011504"/>
            <a:ext cx="2276475" cy="3457575"/>
          </a:xfrm>
          <a:prstGeom prst="rect">
            <a:avLst/>
          </a:prstGeom>
        </p:spPr>
      </p:pic>
      <p:sp>
        <p:nvSpPr>
          <p:cNvPr id="7" name="Oval 6"/>
          <p:cNvSpPr/>
          <p:nvPr/>
        </p:nvSpPr>
        <p:spPr>
          <a:xfrm>
            <a:off x="949960" y="2949461"/>
            <a:ext cx="2748280" cy="5557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3316363"/>
            <a:ext cx="2748280" cy="5557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0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实验三：设置</a:t>
            </a:r>
            <a:r>
              <a:rPr lang="en-US" altLang="zh-CN" dirty="0" smtClean="0"/>
              <a:t>Manager</a:t>
            </a:r>
            <a:r>
              <a:rPr lang="zh-CN" altLang="en-US" dirty="0" smtClean="0"/>
              <a:t>的</a:t>
            </a:r>
            <a:r>
              <a:rPr lang="en-US" altLang="zh-CN" dirty="0" smtClean="0"/>
              <a:t>TCP</a:t>
            </a:r>
            <a:r>
              <a:rPr lang="zh-CN" altLang="en-US" dirty="0" smtClean="0"/>
              <a:t>连接</a:t>
            </a:r>
            <a:endParaRPr lang="en-US" dirty="0"/>
          </a:p>
        </p:txBody>
      </p:sp>
      <p:sp>
        <p:nvSpPr>
          <p:cNvPr id="3" name="Content Placeholder 2"/>
          <p:cNvSpPr>
            <a:spLocks noGrp="1"/>
          </p:cNvSpPr>
          <p:nvPr>
            <p:ph idx="1"/>
          </p:nvPr>
        </p:nvSpPr>
        <p:spPr/>
        <p:txBody>
          <a:bodyPr/>
          <a:lstStyle/>
          <a:p>
            <a:r>
              <a:rPr lang="en-US" dirty="0" err="1"/>
              <a:t>ovs-vsctl</a:t>
            </a:r>
            <a:r>
              <a:rPr lang="en-US" dirty="0"/>
              <a:t> set-manager ptcp:8881</a:t>
            </a:r>
          </a:p>
        </p:txBody>
      </p:sp>
      <p:pic>
        <p:nvPicPr>
          <p:cNvPr id="4" name="Picture 3"/>
          <p:cNvPicPr>
            <a:picLocks noChangeAspect="1"/>
          </p:cNvPicPr>
          <p:nvPr/>
        </p:nvPicPr>
        <p:blipFill>
          <a:blip r:embed="rId2"/>
          <a:stretch>
            <a:fillRect/>
          </a:stretch>
        </p:blipFill>
        <p:spPr>
          <a:xfrm>
            <a:off x="838201" y="1622559"/>
            <a:ext cx="3848597" cy="1615942"/>
          </a:xfrm>
          <a:prstGeom prst="rect">
            <a:avLst/>
          </a:prstGeom>
        </p:spPr>
      </p:pic>
      <p:pic>
        <p:nvPicPr>
          <p:cNvPr id="5" name="Picture 4"/>
          <p:cNvPicPr>
            <a:picLocks noChangeAspect="1"/>
          </p:cNvPicPr>
          <p:nvPr/>
        </p:nvPicPr>
        <p:blipFill>
          <a:blip r:embed="rId3"/>
          <a:stretch>
            <a:fillRect/>
          </a:stretch>
        </p:blipFill>
        <p:spPr>
          <a:xfrm>
            <a:off x="6376988" y="1622559"/>
            <a:ext cx="3848596" cy="1772072"/>
          </a:xfrm>
          <a:prstGeom prst="rect">
            <a:avLst/>
          </a:prstGeom>
        </p:spPr>
      </p:pic>
      <p:sp>
        <p:nvSpPr>
          <p:cNvPr id="6" name="Right Arrow 5"/>
          <p:cNvSpPr/>
          <p:nvPr/>
        </p:nvSpPr>
        <p:spPr>
          <a:xfrm>
            <a:off x="4836568" y="2140017"/>
            <a:ext cx="1390650" cy="581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838200" y="3822052"/>
            <a:ext cx="5995988" cy="2084952"/>
          </a:xfrm>
          <a:prstGeom prst="rect">
            <a:avLst/>
          </a:prstGeom>
        </p:spPr>
      </p:pic>
      <p:sp>
        <p:nvSpPr>
          <p:cNvPr id="8" name="TextBox 7"/>
          <p:cNvSpPr txBox="1"/>
          <p:nvPr/>
        </p:nvSpPr>
        <p:spPr>
          <a:xfrm>
            <a:off x="838200" y="3452720"/>
            <a:ext cx="2031325" cy="369332"/>
          </a:xfrm>
          <a:prstGeom prst="rect">
            <a:avLst/>
          </a:prstGeom>
          <a:noFill/>
        </p:spPr>
        <p:txBody>
          <a:bodyPr wrap="none" rtlCol="0">
            <a:spAutoFit/>
          </a:bodyPr>
          <a:lstStyle/>
          <a:p>
            <a:r>
              <a:rPr lang="zh-CN" altLang="en-US" dirty="0" smtClean="0"/>
              <a:t>在另外一台机器上</a:t>
            </a:r>
            <a:endParaRPr lang="en-US" dirty="0"/>
          </a:p>
        </p:txBody>
      </p:sp>
    </p:spTree>
    <p:extLst>
      <p:ext uri="{BB962C8B-B14F-4D97-AF65-F5344CB8AC3E}">
        <p14:creationId xmlns:p14="http://schemas.microsoft.com/office/powerpoint/2010/main" val="146204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err="1" smtClean="0"/>
              <a:t>Openvswitch</a:t>
            </a:r>
            <a:r>
              <a:rPr lang="en-US" altLang="zh-CN" dirty="0" smtClean="0"/>
              <a:t>: SSL</a:t>
            </a:r>
            <a:endParaRPr lang="en-US" dirty="0"/>
          </a:p>
        </p:txBody>
      </p:sp>
      <p:sp>
        <p:nvSpPr>
          <p:cNvPr id="3" name="Content Placeholder 2"/>
          <p:cNvSpPr>
            <a:spLocks noGrp="1"/>
          </p:cNvSpPr>
          <p:nvPr>
            <p:ph idx="1"/>
          </p:nvPr>
        </p:nvSpPr>
        <p:spPr>
          <a:xfrm>
            <a:off x="838200" y="1011504"/>
            <a:ext cx="10610850" cy="5165459"/>
          </a:xfrm>
        </p:spPr>
        <p:txBody>
          <a:bodyPr>
            <a:normAutofit/>
          </a:bodyPr>
          <a:lstStyle/>
          <a:p>
            <a:r>
              <a:rPr lang="en-US" dirty="0" smtClean="0"/>
              <a:t>SSL</a:t>
            </a:r>
            <a:r>
              <a:rPr lang="zh-CN" altLang="en-US" dirty="0" smtClean="0"/>
              <a:t>的配置主要包含几个部分：</a:t>
            </a:r>
            <a:endParaRPr lang="en-US" altLang="zh-CN" dirty="0" smtClean="0"/>
          </a:p>
          <a:p>
            <a:pPr lvl="1"/>
            <a:r>
              <a:rPr lang="en-US" dirty="0" smtClean="0"/>
              <a:t>Private Key: </a:t>
            </a:r>
            <a:r>
              <a:rPr lang="zh-CN" altLang="en-US" dirty="0" smtClean="0"/>
              <a:t>私钥</a:t>
            </a:r>
            <a:endParaRPr lang="en-US" altLang="zh-CN" dirty="0" smtClean="0"/>
          </a:p>
          <a:p>
            <a:pPr lvl="1"/>
            <a:r>
              <a:rPr lang="en-US" dirty="0" smtClean="0"/>
              <a:t>Certificate: </a:t>
            </a:r>
            <a:r>
              <a:rPr lang="zh-CN" altLang="en-US" dirty="0" smtClean="0"/>
              <a:t>证书</a:t>
            </a:r>
            <a:endParaRPr lang="en-US" altLang="zh-CN" dirty="0" smtClean="0"/>
          </a:p>
          <a:p>
            <a:pPr lvl="1"/>
            <a:r>
              <a:rPr lang="en-US" altLang="zh-CN" dirty="0" smtClean="0"/>
              <a:t>CA Certificate: CA</a:t>
            </a:r>
            <a:r>
              <a:rPr lang="zh-CN" altLang="en-US" dirty="0" smtClean="0"/>
              <a:t>的证书</a:t>
            </a:r>
            <a:endParaRPr lang="en-US" altLang="zh-CN" dirty="0" smtClean="0"/>
          </a:p>
          <a:p>
            <a:pPr lvl="1"/>
            <a:r>
              <a:rPr lang="en-US" dirty="0" smtClean="0"/>
              <a:t>private </a:t>
            </a:r>
            <a:r>
              <a:rPr lang="en-US" dirty="0"/>
              <a:t>key</a:t>
            </a:r>
            <a:r>
              <a:rPr lang="zh-CN" altLang="en-US" dirty="0"/>
              <a:t>和</a:t>
            </a:r>
            <a:r>
              <a:rPr lang="en-US" dirty="0"/>
              <a:t>public key</a:t>
            </a:r>
            <a:r>
              <a:rPr lang="zh-CN" altLang="en-US" dirty="0"/>
              <a:t>对，其中</a:t>
            </a:r>
            <a:r>
              <a:rPr lang="en-US" dirty="0"/>
              <a:t>public key</a:t>
            </a:r>
            <a:r>
              <a:rPr lang="zh-CN" altLang="en-US" dirty="0"/>
              <a:t>放在</a:t>
            </a:r>
            <a:r>
              <a:rPr lang="en-US" dirty="0"/>
              <a:t>certificate</a:t>
            </a:r>
            <a:r>
              <a:rPr lang="zh-CN" altLang="en-US" dirty="0"/>
              <a:t>中，并且需要</a:t>
            </a:r>
            <a:r>
              <a:rPr lang="en-US" dirty="0"/>
              <a:t>CA</a:t>
            </a:r>
            <a:r>
              <a:rPr lang="zh-CN" altLang="en-US" dirty="0"/>
              <a:t>使用自己的</a:t>
            </a:r>
            <a:r>
              <a:rPr lang="en-US" dirty="0"/>
              <a:t>private key</a:t>
            </a:r>
            <a:r>
              <a:rPr lang="zh-CN" altLang="en-US" dirty="0"/>
              <a:t>进行签名，</a:t>
            </a:r>
            <a:r>
              <a:rPr lang="en-US" dirty="0"/>
              <a:t>CA</a:t>
            </a:r>
            <a:r>
              <a:rPr lang="zh-CN" altLang="en-US" dirty="0"/>
              <a:t>来担保这个</a:t>
            </a:r>
            <a:r>
              <a:rPr lang="en-US" dirty="0"/>
              <a:t>certificate</a:t>
            </a:r>
            <a:r>
              <a:rPr lang="zh-CN" altLang="en-US" dirty="0"/>
              <a:t>是合法的，为了验证这个</a:t>
            </a:r>
            <a:r>
              <a:rPr lang="en-US" dirty="0"/>
              <a:t>CA</a:t>
            </a:r>
            <a:r>
              <a:rPr lang="zh-CN" altLang="en-US" dirty="0"/>
              <a:t>签名，当然需要</a:t>
            </a:r>
            <a:r>
              <a:rPr lang="en-US" dirty="0"/>
              <a:t>CA</a:t>
            </a:r>
            <a:r>
              <a:rPr lang="zh-CN" altLang="en-US" dirty="0"/>
              <a:t>的</a:t>
            </a:r>
            <a:r>
              <a:rPr lang="en-US" dirty="0"/>
              <a:t>public key，</a:t>
            </a:r>
            <a:r>
              <a:rPr lang="zh-CN" altLang="en-US" dirty="0"/>
              <a:t>而</a:t>
            </a:r>
            <a:r>
              <a:rPr lang="en-US" dirty="0"/>
              <a:t>CA</a:t>
            </a:r>
            <a:r>
              <a:rPr lang="zh-CN" altLang="en-US" dirty="0"/>
              <a:t>的</a:t>
            </a:r>
            <a:r>
              <a:rPr lang="en-US" dirty="0"/>
              <a:t>public key</a:t>
            </a:r>
            <a:r>
              <a:rPr lang="zh-CN" altLang="en-US" dirty="0"/>
              <a:t>是放在</a:t>
            </a:r>
            <a:r>
              <a:rPr lang="en-US" dirty="0" err="1"/>
              <a:t>ca</a:t>
            </a:r>
            <a:r>
              <a:rPr lang="en-US" dirty="0"/>
              <a:t> cert</a:t>
            </a:r>
            <a:r>
              <a:rPr lang="zh-CN" altLang="en-US" dirty="0"/>
              <a:t>里面的，当然也需要被签名，被更高级的</a:t>
            </a:r>
            <a:r>
              <a:rPr lang="en-US" dirty="0"/>
              <a:t>CA</a:t>
            </a:r>
            <a:r>
              <a:rPr lang="zh-CN" altLang="en-US" dirty="0"/>
              <a:t>担保，或者自己担保自己。</a:t>
            </a:r>
          </a:p>
          <a:p>
            <a:pPr lvl="1"/>
            <a:r>
              <a:rPr lang="en-US" dirty="0" err="1" smtClean="0"/>
              <a:t>bootstrap_ca_cert</a:t>
            </a:r>
            <a:r>
              <a:rPr lang="zh-CN" altLang="en-US" dirty="0" smtClean="0"/>
              <a:t>是一个</a:t>
            </a:r>
            <a:r>
              <a:rPr lang="en-US" dirty="0" err="1" smtClean="0"/>
              <a:t>boolean</a:t>
            </a:r>
            <a:r>
              <a:rPr lang="en-US" dirty="0" smtClean="0"/>
              <a:t>，</a:t>
            </a:r>
            <a:r>
              <a:rPr lang="zh-CN" altLang="en-US" dirty="0" smtClean="0"/>
              <a:t>如果是</a:t>
            </a:r>
            <a:r>
              <a:rPr lang="en-US" dirty="0" smtClean="0"/>
              <a:t>true，</a:t>
            </a:r>
            <a:r>
              <a:rPr lang="zh-CN" altLang="en-US" dirty="0" smtClean="0"/>
              <a:t>则每次启动的时候，都会向</a:t>
            </a:r>
            <a:r>
              <a:rPr lang="en-US" dirty="0" smtClean="0"/>
              <a:t>controller</a:t>
            </a:r>
            <a:r>
              <a:rPr lang="zh-CN" altLang="en-US" dirty="0" smtClean="0"/>
              <a:t>去拿最新的</a:t>
            </a:r>
            <a:r>
              <a:rPr lang="en-US" dirty="0" err="1" smtClean="0"/>
              <a:t>ca</a:t>
            </a:r>
            <a:r>
              <a:rPr lang="en-US" dirty="0" smtClean="0"/>
              <a:t> cert。</a:t>
            </a:r>
          </a:p>
          <a:p>
            <a:endParaRPr lang="en-US" dirty="0"/>
          </a:p>
        </p:txBody>
      </p:sp>
      <p:pic>
        <p:nvPicPr>
          <p:cNvPr id="4" name="Picture 3"/>
          <p:cNvPicPr>
            <a:picLocks noChangeAspect="1"/>
          </p:cNvPicPr>
          <p:nvPr/>
        </p:nvPicPr>
        <p:blipFill>
          <a:blip r:embed="rId2"/>
          <a:stretch>
            <a:fillRect/>
          </a:stretch>
        </p:blipFill>
        <p:spPr>
          <a:xfrm>
            <a:off x="6143625" y="1011504"/>
            <a:ext cx="1600200" cy="1371600"/>
          </a:xfrm>
          <a:prstGeom prst="rect">
            <a:avLst/>
          </a:prstGeom>
        </p:spPr>
      </p:pic>
      <p:pic>
        <p:nvPicPr>
          <p:cNvPr id="5" name="Picture 4"/>
          <p:cNvPicPr>
            <a:picLocks noChangeAspect="1"/>
          </p:cNvPicPr>
          <p:nvPr/>
        </p:nvPicPr>
        <p:blipFill>
          <a:blip r:embed="rId3"/>
          <a:stretch>
            <a:fillRect/>
          </a:stretch>
        </p:blipFill>
        <p:spPr>
          <a:xfrm>
            <a:off x="838200" y="4927060"/>
            <a:ext cx="10802766" cy="1051295"/>
          </a:xfrm>
          <a:prstGeom prst="rect">
            <a:avLst/>
          </a:prstGeom>
        </p:spPr>
      </p:pic>
      <p:cxnSp>
        <p:nvCxnSpPr>
          <p:cNvPr id="7" name="Straight Connector 6"/>
          <p:cNvCxnSpPr/>
          <p:nvPr/>
        </p:nvCxnSpPr>
        <p:spPr>
          <a:xfrm flipV="1">
            <a:off x="3876675" y="5305425"/>
            <a:ext cx="7764291"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57250" y="5452707"/>
            <a:ext cx="253365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6056512"/>
            <a:ext cx="1569660" cy="369332"/>
          </a:xfrm>
          <a:prstGeom prst="rect">
            <a:avLst/>
          </a:prstGeom>
          <a:noFill/>
        </p:spPr>
        <p:txBody>
          <a:bodyPr wrap="none" rtlCol="0">
            <a:spAutoFit/>
          </a:bodyPr>
          <a:lstStyle/>
          <a:p>
            <a:r>
              <a:rPr lang="zh-CN" altLang="en-US" dirty="0" smtClean="0"/>
              <a:t>默认表是空的</a:t>
            </a:r>
            <a:endParaRPr lang="en-US" dirty="0"/>
          </a:p>
        </p:txBody>
      </p:sp>
    </p:spTree>
    <p:extLst>
      <p:ext uri="{BB962C8B-B14F-4D97-AF65-F5344CB8AC3E}">
        <p14:creationId xmlns:p14="http://schemas.microsoft.com/office/powerpoint/2010/main" val="15691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实验四：设置</a:t>
            </a:r>
            <a:r>
              <a:rPr lang="en-US" altLang="zh-CN" dirty="0" smtClean="0"/>
              <a:t>SSL</a:t>
            </a:r>
            <a:r>
              <a:rPr lang="zh-CN" altLang="en-US" dirty="0" smtClean="0"/>
              <a:t>连接</a:t>
            </a:r>
            <a:endParaRPr lang="en-US" dirty="0"/>
          </a:p>
        </p:txBody>
      </p:sp>
      <p:sp>
        <p:nvSpPr>
          <p:cNvPr id="3" name="Content Placeholder 2"/>
          <p:cNvSpPr>
            <a:spLocks noGrp="1"/>
          </p:cNvSpPr>
          <p:nvPr>
            <p:ph idx="1"/>
          </p:nvPr>
        </p:nvSpPr>
        <p:spPr/>
        <p:txBody>
          <a:bodyPr/>
          <a:lstStyle/>
          <a:p>
            <a:r>
              <a:rPr lang="zh-CN" altLang="en-US" dirty="0" smtClean="0"/>
              <a:t>生成</a:t>
            </a:r>
            <a:r>
              <a:rPr lang="en-US" altLang="zh-CN" dirty="0" smtClean="0"/>
              <a:t>private key, certificate, CA key, CA certificate</a:t>
            </a:r>
          </a:p>
          <a:p>
            <a:pPr marL="914400" lvl="1" indent="-457200">
              <a:buFont typeface="+mj-lt"/>
              <a:buAutoNum type="arabicPeriod"/>
            </a:pPr>
            <a:r>
              <a:rPr lang="zh-CN" altLang="en-US" dirty="0"/>
              <a:t>生成一个</a:t>
            </a:r>
            <a:r>
              <a:rPr lang="en-US" dirty="0"/>
              <a:t>CA</a:t>
            </a:r>
            <a:r>
              <a:rPr lang="zh-CN" altLang="en-US" dirty="0"/>
              <a:t>的</a:t>
            </a:r>
            <a:r>
              <a:rPr lang="en-US" dirty="0"/>
              <a:t>private key</a:t>
            </a:r>
            <a:endParaRPr lang="en-US" altLang="zh-CN" dirty="0" smtClean="0"/>
          </a:p>
          <a:p>
            <a:pPr marL="914400" lvl="1" indent="-457200">
              <a:buFont typeface="+mj-lt"/>
              <a:buAutoNum type="arabicPeriod"/>
            </a:pPr>
            <a:endParaRPr lang="en-US" altLang="zh-CN" dirty="0" smtClean="0"/>
          </a:p>
          <a:p>
            <a:pPr marL="914400" lvl="1" indent="-457200">
              <a:buFont typeface="+mj-lt"/>
              <a:buAutoNum type="arabicPeriod"/>
            </a:pPr>
            <a:endParaRPr lang="en-US" altLang="zh-CN" dirty="0"/>
          </a:p>
          <a:p>
            <a:pPr marL="914400" lvl="1" indent="-457200">
              <a:buFont typeface="+mj-lt"/>
              <a:buAutoNum type="arabicPeriod"/>
            </a:pPr>
            <a:endParaRPr lang="en-US" altLang="zh-CN" dirty="0" smtClean="0"/>
          </a:p>
          <a:p>
            <a:pPr marL="914400" lvl="1" indent="-457200">
              <a:buFont typeface="+mj-lt"/>
              <a:buAutoNum type="arabicPeriod"/>
            </a:pPr>
            <a:r>
              <a:rPr lang="en-US" dirty="0" smtClean="0"/>
              <a:t>CA</a:t>
            </a:r>
            <a:r>
              <a:rPr lang="zh-CN" altLang="en-US" dirty="0"/>
              <a:t>有一个</a:t>
            </a:r>
            <a:r>
              <a:rPr lang="en-US" dirty="0"/>
              <a:t>certificate，</a:t>
            </a:r>
            <a:r>
              <a:rPr lang="zh-CN" altLang="en-US" dirty="0"/>
              <a:t>里面放着</a:t>
            </a:r>
            <a:r>
              <a:rPr lang="en-US" dirty="0"/>
              <a:t>CA</a:t>
            </a:r>
            <a:r>
              <a:rPr lang="zh-CN" altLang="en-US" dirty="0"/>
              <a:t>的</a:t>
            </a:r>
            <a:r>
              <a:rPr lang="en-US" dirty="0"/>
              <a:t>public key，</a:t>
            </a:r>
            <a:r>
              <a:rPr lang="zh-CN" altLang="en-US" dirty="0"/>
              <a:t>要生成这个</a:t>
            </a:r>
            <a:r>
              <a:rPr lang="en-US" dirty="0"/>
              <a:t>certificate，</a:t>
            </a:r>
            <a:r>
              <a:rPr lang="zh-CN" altLang="en-US" dirty="0"/>
              <a:t>则需要写一个</a:t>
            </a:r>
            <a:r>
              <a:rPr lang="en-US" dirty="0"/>
              <a:t>certificate request</a:t>
            </a:r>
            <a:endParaRPr lang="en-US" altLang="zh-CN" dirty="0"/>
          </a:p>
          <a:p>
            <a:pPr marL="914400" lvl="1" indent="-457200">
              <a:buFont typeface="+mj-lt"/>
              <a:buAutoNum type="arabicPeriod"/>
            </a:pPr>
            <a:endParaRPr lang="en-US" altLang="zh-CN" dirty="0" smtClean="0"/>
          </a:p>
          <a:p>
            <a:pPr marL="914400" lvl="1" indent="-457200">
              <a:buFont typeface="+mj-lt"/>
              <a:buAutoNum type="arabicPeriod"/>
            </a:pPr>
            <a:endParaRPr lang="en-US" altLang="zh-CN" dirty="0"/>
          </a:p>
          <a:p>
            <a:pPr marL="914400" lvl="1" indent="-457200">
              <a:buFont typeface="+mj-lt"/>
              <a:buAutoNum type="arabicPeriod"/>
            </a:pPr>
            <a:endParaRPr lang="en-US" dirty="0"/>
          </a:p>
        </p:txBody>
      </p:sp>
      <p:sp>
        <p:nvSpPr>
          <p:cNvPr id="7" name="Rectangle 6"/>
          <p:cNvSpPr/>
          <p:nvPr/>
        </p:nvSpPr>
        <p:spPr>
          <a:xfrm>
            <a:off x="1200150" y="1806059"/>
            <a:ext cx="4211409" cy="369332"/>
          </a:xfrm>
          <a:prstGeom prst="rect">
            <a:avLst/>
          </a:prstGeom>
        </p:spPr>
        <p:txBody>
          <a:bodyPr wrap="none">
            <a:spAutoFit/>
          </a:bodyPr>
          <a:lstStyle/>
          <a:p>
            <a:r>
              <a:rPr lang="en-US" dirty="0" err="1">
                <a:solidFill>
                  <a:srgbClr val="494949"/>
                </a:solidFill>
                <a:latin typeface="Arial" panose="020B0604020202020204" pitchFamily="34" charset="0"/>
              </a:rPr>
              <a:t>openssl</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genrsa</a:t>
            </a:r>
            <a:r>
              <a:rPr lang="en-US" dirty="0">
                <a:solidFill>
                  <a:srgbClr val="494949"/>
                </a:solidFill>
                <a:latin typeface="Arial" panose="020B0604020202020204" pitchFamily="34" charset="0"/>
              </a:rPr>
              <a:t> -out </a:t>
            </a:r>
            <a:r>
              <a:rPr lang="en-US" dirty="0" err="1">
                <a:solidFill>
                  <a:srgbClr val="494949"/>
                </a:solidFill>
                <a:latin typeface="Arial" panose="020B0604020202020204" pitchFamily="34" charset="0"/>
              </a:rPr>
              <a:t>caprivate.key</a:t>
            </a:r>
            <a:r>
              <a:rPr lang="en-US" dirty="0">
                <a:solidFill>
                  <a:srgbClr val="494949"/>
                </a:solidFill>
                <a:latin typeface="Arial" panose="020B0604020202020204" pitchFamily="34" charset="0"/>
              </a:rPr>
              <a:t> 1024</a:t>
            </a:r>
            <a:endParaRPr lang="en-US" dirty="0"/>
          </a:p>
        </p:txBody>
      </p:sp>
      <p:pic>
        <p:nvPicPr>
          <p:cNvPr id="8" name="Picture 7"/>
          <p:cNvPicPr>
            <a:picLocks noChangeAspect="1"/>
          </p:cNvPicPr>
          <p:nvPr/>
        </p:nvPicPr>
        <p:blipFill>
          <a:blip r:embed="rId2"/>
          <a:stretch>
            <a:fillRect/>
          </a:stretch>
        </p:blipFill>
        <p:spPr>
          <a:xfrm>
            <a:off x="1266825" y="2175391"/>
            <a:ext cx="5667375" cy="629708"/>
          </a:xfrm>
          <a:prstGeom prst="rect">
            <a:avLst/>
          </a:prstGeom>
        </p:spPr>
      </p:pic>
      <p:pic>
        <p:nvPicPr>
          <p:cNvPr id="9" name="Picture 8"/>
          <p:cNvPicPr>
            <a:picLocks noChangeAspect="1"/>
          </p:cNvPicPr>
          <p:nvPr/>
        </p:nvPicPr>
        <p:blipFill>
          <a:blip r:embed="rId3"/>
          <a:stretch>
            <a:fillRect/>
          </a:stretch>
        </p:blipFill>
        <p:spPr>
          <a:xfrm>
            <a:off x="1266825" y="4084327"/>
            <a:ext cx="7010400" cy="2552760"/>
          </a:xfrm>
          <a:prstGeom prst="rect">
            <a:avLst/>
          </a:prstGeom>
        </p:spPr>
      </p:pic>
      <p:sp>
        <p:nvSpPr>
          <p:cNvPr id="10" name="Rectangle 9"/>
          <p:cNvSpPr/>
          <p:nvPr/>
        </p:nvSpPr>
        <p:spPr>
          <a:xfrm>
            <a:off x="1200150" y="3675854"/>
            <a:ext cx="6019597"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openssl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req</a:t>
            </a:r>
            <a:r>
              <a:rPr lang="en-US" dirty="0">
                <a:latin typeface="Arial" panose="020B0604020202020204" pitchFamily="34" charset="0"/>
                <a:cs typeface="Arial" panose="020B0604020202020204" pitchFamily="34" charset="0"/>
              </a:rPr>
              <a:t> -key </a:t>
            </a:r>
            <a:r>
              <a:rPr lang="en-US" dirty="0" err="1">
                <a:latin typeface="Arial" panose="020B0604020202020204" pitchFamily="34" charset="0"/>
                <a:cs typeface="Arial" panose="020B0604020202020204" pitchFamily="34" charset="0"/>
              </a:rPr>
              <a:t>caprivate.key</a:t>
            </a:r>
            <a:r>
              <a:rPr lang="en-US" dirty="0">
                <a:latin typeface="Arial" panose="020B0604020202020204" pitchFamily="34" charset="0"/>
                <a:cs typeface="Arial" panose="020B0604020202020204" pitchFamily="34" charset="0"/>
              </a:rPr>
              <a:t> -new -out </a:t>
            </a:r>
            <a:r>
              <a:rPr lang="en-US" dirty="0" err="1">
                <a:latin typeface="Arial" panose="020B0604020202020204" pitchFamily="34" charset="0"/>
                <a:cs typeface="Arial" panose="020B0604020202020204" pitchFamily="34" charset="0"/>
              </a:rPr>
              <a:t>cacertificate.req</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19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zh-CN" sz="2400" dirty="0" smtClean="0"/>
              <a:t>3. </a:t>
            </a:r>
            <a:r>
              <a:rPr lang="zh-CN" altLang="en-US" sz="2400" dirty="0" smtClean="0"/>
              <a:t>由</a:t>
            </a:r>
            <a:r>
              <a:rPr lang="zh-CN" altLang="en-US" sz="2400" dirty="0"/>
              <a:t>于这里的</a:t>
            </a:r>
            <a:r>
              <a:rPr lang="en-US" sz="2400" dirty="0"/>
              <a:t>CA</a:t>
            </a:r>
            <a:r>
              <a:rPr lang="zh-CN" altLang="en-US" sz="2400" dirty="0"/>
              <a:t>是</a:t>
            </a:r>
            <a:r>
              <a:rPr lang="en-US" sz="2400" dirty="0"/>
              <a:t>root CA，</a:t>
            </a:r>
            <a:r>
              <a:rPr lang="zh-CN" altLang="en-US" sz="2400" dirty="0"/>
              <a:t>没有更高级的</a:t>
            </a:r>
            <a:r>
              <a:rPr lang="en-US" sz="2400" dirty="0"/>
              <a:t>CA</a:t>
            </a:r>
            <a:r>
              <a:rPr lang="zh-CN" altLang="en-US" sz="2400" dirty="0"/>
              <a:t>了，所以要进行自签发，用自己的</a:t>
            </a:r>
            <a:r>
              <a:rPr lang="en-US" sz="2400" dirty="0"/>
              <a:t>private key</a:t>
            </a:r>
            <a:r>
              <a:rPr lang="zh-CN" altLang="en-US" sz="2400" dirty="0"/>
              <a:t>对自己的</a:t>
            </a:r>
            <a:r>
              <a:rPr lang="en-US" sz="2400" dirty="0"/>
              <a:t>certificate</a:t>
            </a:r>
            <a:r>
              <a:rPr lang="zh-CN" altLang="en-US" sz="2400" dirty="0"/>
              <a:t>请求进行签</a:t>
            </a:r>
            <a:r>
              <a:rPr lang="zh-CN" altLang="en-US" sz="2400" dirty="0" smtClean="0"/>
              <a:t>发</a:t>
            </a:r>
            <a:endParaRPr lang="en-US" altLang="zh-CN" sz="2400" dirty="0" smtClean="0"/>
          </a:p>
          <a:p>
            <a:pPr marL="0" indent="0">
              <a:buNone/>
            </a:pPr>
            <a:endParaRPr lang="en-US" sz="2400" dirty="0"/>
          </a:p>
          <a:p>
            <a:pPr marL="0" indent="0">
              <a:buNone/>
            </a:pPr>
            <a:endParaRPr lang="en-US" sz="2400" dirty="0" smtClean="0"/>
          </a:p>
          <a:p>
            <a:pPr marL="0" indent="0">
              <a:buNone/>
            </a:pPr>
            <a:r>
              <a:rPr lang="en-US" sz="2400" dirty="0"/>
              <a:t>4. </a:t>
            </a:r>
            <a:r>
              <a:rPr lang="en-US" sz="2400" dirty="0" err="1" smtClean="0">
                <a:latin typeface="宋体" panose="02010600030101010101" pitchFamily="2" charset="-122"/>
                <a:ea typeface="宋体" panose="02010600030101010101" pitchFamily="2" charset="-122"/>
              </a:rPr>
              <a:t>普通的机构需要有自己的</a:t>
            </a:r>
            <a:r>
              <a:rPr lang="en-US" sz="2400" dirty="0" err="1"/>
              <a:t>private</a:t>
            </a:r>
            <a:r>
              <a:rPr lang="en-US" sz="2400" dirty="0"/>
              <a:t> </a:t>
            </a:r>
            <a:r>
              <a:rPr lang="en-US" sz="2400" dirty="0" smtClean="0"/>
              <a:t>key</a:t>
            </a:r>
          </a:p>
          <a:p>
            <a:pPr marL="0" indent="0">
              <a:buNone/>
            </a:pPr>
            <a:endParaRPr lang="en-US" sz="2400" dirty="0"/>
          </a:p>
          <a:p>
            <a:pPr marL="0" indent="0">
              <a:buNone/>
            </a:pPr>
            <a:r>
              <a:rPr lang="en-US" sz="2400" dirty="0" smtClean="0"/>
              <a:t>5. </a:t>
            </a:r>
            <a:r>
              <a:rPr lang="zh-CN" altLang="en-US" sz="2400" dirty="0"/>
              <a:t>也需要一个证书，里面放自己的</a:t>
            </a:r>
            <a:r>
              <a:rPr lang="en-US" altLang="zh-CN" sz="2400" dirty="0"/>
              <a:t>public key</a:t>
            </a:r>
            <a:r>
              <a:rPr lang="zh-CN" altLang="en-US" sz="2400" dirty="0"/>
              <a:t>，需要一个证书请求</a:t>
            </a:r>
            <a:endParaRPr lang="en-US" sz="2400" dirty="0"/>
          </a:p>
        </p:txBody>
      </p:sp>
      <p:pic>
        <p:nvPicPr>
          <p:cNvPr id="9" name="Picture 8"/>
          <p:cNvPicPr>
            <a:picLocks noChangeAspect="1"/>
          </p:cNvPicPr>
          <p:nvPr/>
        </p:nvPicPr>
        <p:blipFill>
          <a:blip r:embed="rId2"/>
          <a:stretch>
            <a:fillRect/>
          </a:stretch>
        </p:blipFill>
        <p:spPr>
          <a:xfrm>
            <a:off x="838199" y="4335968"/>
            <a:ext cx="6515912" cy="2228616"/>
          </a:xfrm>
          <a:prstGeom prst="rect">
            <a:avLst/>
          </a:prstGeom>
        </p:spPr>
      </p:pic>
      <p:pic>
        <p:nvPicPr>
          <p:cNvPr id="8" name="Picture 7"/>
          <p:cNvPicPr>
            <a:picLocks noChangeAspect="1"/>
          </p:cNvPicPr>
          <p:nvPr/>
        </p:nvPicPr>
        <p:blipFill>
          <a:blip r:embed="rId3"/>
          <a:stretch>
            <a:fillRect/>
          </a:stretch>
        </p:blipFill>
        <p:spPr>
          <a:xfrm>
            <a:off x="5957886" y="3049882"/>
            <a:ext cx="5448199" cy="590705"/>
          </a:xfrm>
          <a:prstGeom prst="rect">
            <a:avLst/>
          </a:prstGeom>
        </p:spPr>
      </p:pic>
      <p:sp>
        <p:nvSpPr>
          <p:cNvPr id="2" name="Title 1"/>
          <p:cNvSpPr>
            <a:spLocks noGrp="1"/>
          </p:cNvSpPr>
          <p:nvPr>
            <p:ph type="title"/>
          </p:nvPr>
        </p:nvSpPr>
        <p:spPr/>
        <p:txBody>
          <a:bodyPr>
            <a:normAutofit fontScale="90000"/>
          </a:bodyPr>
          <a:lstStyle/>
          <a:p>
            <a:r>
              <a:rPr lang="zh-CN" altLang="en-US" dirty="0"/>
              <a:t>实验四：设置</a:t>
            </a:r>
            <a:r>
              <a:rPr lang="en-US" altLang="zh-CN" dirty="0"/>
              <a:t>SSL</a:t>
            </a:r>
            <a:r>
              <a:rPr lang="zh-CN" altLang="en-US" dirty="0"/>
              <a:t>连接</a:t>
            </a:r>
            <a:endParaRPr lang="en-US" dirty="0"/>
          </a:p>
        </p:txBody>
      </p:sp>
      <p:sp>
        <p:nvSpPr>
          <p:cNvPr id="4" name="Rectangle 3"/>
          <p:cNvSpPr/>
          <p:nvPr/>
        </p:nvSpPr>
        <p:spPr>
          <a:xfrm>
            <a:off x="838199" y="1692692"/>
            <a:ext cx="10239375" cy="369332"/>
          </a:xfrm>
          <a:prstGeom prst="rect">
            <a:avLst/>
          </a:prstGeom>
        </p:spPr>
        <p:txBody>
          <a:bodyPr wrap="square">
            <a:spAutoFit/>
          </a:bodyPr>
          <a:lstStyle/>
          <a:p>
            <a:r>
              <a:rPr lang="en-US" dirty="0" err="1">
                <a:solidFill>
                  <a:srgbClr val="494949"/>
                </a:solidFill>
                <a:latin typeface="Arial" panose="020B0604020202020204" pitchFamily="34" charset="0"/>
              </a:rPr>
              <a:t>openssl</a:t>
            </a:r>
            <a:r>
              <a:rPr lang="en-US" dirty="0">
                <a:solidFill>
                  <a:srgbClr val="494949"/>
                </a:solidFill>
                <a:latin typeface="Arial" panose="020B0604020202020204" pitchFamily="34" charset="0"/>
              </a:rPr>
              <a:t> x509 -</a:t>
            </a:r>
            <a:r>
              <a:rPr lang="en-US" dirty="0" err="1">
                <a:solidFill>
                  <a:srgbClr val="494949"/>
                </a:solidFill>
                <a:latin typeface="Arial" panose="020B0604020202020204" pitchFamily="34" charset="0"/>
              </a:rPr>
              <a:t>req</a:t>
            </a:r>
            <a:r>
              <a:rPr lang="en-US" dirty="0">
                <a:solidFill>
                  <a:srgbClr val="494949"/>
                </a:solidFill>
                <a:latin typeface="Arial" panose="020B0604020202020204" pitchFamily="34" charset="0"/>
              </a:rPr>
              <a:t> -in </a:t>
            </a:r>
            <a:r>
              <a:rPr lang="en-US" dirty="0" err="1">
                <a:solidFill>
                  <a:srgbClr val="494949"/>
                </a:solidFill>
                <a:latin typeface="Arial" panose="020B0604020202020204" pitchFamily="34" charset="0"/>
              </a:rPr>
              <a:t>cacertificate.req</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signkey</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caprivate.key</a:t>
            </a:r>
            <a:r>
              <a:rPr lang="en-US" dirty="0">
                <a:solidFill>
                  <a:srgbClr val="494949"/>
                </a:solidFill>
                <a:latin typeface="Arial" panose="020B0604020202020204" pitchFamily="34" charset="0"/>
              </a:rPr>
              <a:t> -out </a:t>
            </a:r>
            <a:r>
              <a:rPr lang="en-US" dirty="0" err="1">
                <a:solidFill>
                  <a:srgbClr val="494949"/>
                </a:solidFill>
                <a:latin typeface="Arial" panose="020B0604020202020204" pitchFamily="34" charset="0"/>
              </a:rPr>
              <a:t>cacertificate.pem</a:t>
            </a:r>
            <a:endParaRPr lang="en-US" dirty="0"/>
          </a:p>
        </p:txBody>
      </p:sp>
      <p:pic>
        <p:nvPicPr>
          <p:cNvPr id="5" name="Picture 4"/>
          <p:cNvPicPr>
            <a:picLocks noChangeAspect="1"/>
          </p:cNvPicPr>
          <p:nvPr/>
        </p:nvPicPr>
        <p:blipFill>
          <a:blip r:embed="rId4"/>
          <a:stretch>
            <a:fillRect/>
          </a:stretch>
        </p:blipFill>
        <p:spPr>
          <a:xfrm>
            <a:off x="838199" y="2119791"/>
            <a:ext cx="9784207" cy="545588"/>
          </a:xfrm>
          <a:prstGeom prst="rect">
            <a:avLst/>
          </a:prstGeom>
        </p:spPr>
      </p:pic>
      <p:sp>
        <p:nvSpPr>
          <p:cNvPr id="6" name="Rectangle 5"/>
          <p:cNvSpPr/>
          <p:nvPr/>
        </p:nvSpPr>
        <p:spPr>
          <a:xfrm>
            <a:off x="838199" y="3127462"/>
            <a:ext cx="4570482" cy="369332"/>
          </a:xfrm>
          <a:prstGeom prst="rect">
            <a:avLst/>
          </a:prstGeom>
        </p:spPr>
        <p:txBody>
          <a:bodyPr wrap="none">
            <a:spAutoFit/>
          </a:bodyPr>
          <a:lstStyle/>
          <a:p>
            <a:r>
              <a:rPr lang="en-US" dirty="0" err="1">
                <a:solidFill>
                  <a:srgbClr val="494949"/>
                </a:solidFill>
                <a:latin typeface="Arial" panose="020B0604020202020204" pitchFamily="34" charset="0"/>
              </a:rPr>
              <a:t>openssl</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genrsa</a:t>
            </a:r>
            <a:r>
              <a:rPr lang="en-US" dirty="0">
                <a:solidFill>
                  <a:srgbClr val="494949"/>
                </a:solidFill>
                <a:latin typeface="Arial" panose="020B0604020202020204" pitchFamily="34" charset="0"/>
              </a:rPr>
              <a:t> -out </a:t>
            </a:r>
            <a:r>
              <a:rPr lang="en-US" dirty="0" smtClean="0">
                <a:solidFill>
                  <a:srgbClr val="494949"/>
                </a:solidFill>
                <a:latin typeface="Arial" panose="020B0604020202020204" pitchFamily="34" charset="0"/>
              </a:rPr>
              <a:t>cliu8private.key </a:t>
            </a:r>
            <a:r>
              <a:rPr lang="en-US" dirty="0">
                <a:solidFill>
                  <a:srgbClr val="494949"/>
                </a:solidFill>
                <a:latin typeface="Arial" panose="020B0604020202020204" pitchFamily="34" charset="0"/>
              </a:rPr>
              <a:t>1024</a:t>
            </a:r>
            <a:endParaRPr lang="en-US" dirty="0"/>
          </a:p>
        </p:txBody>
      </p:sp>
      <p:sp>
        <p:nvSpPr>
          <p:cNvPr id="7" name="Rectangle 6"/>
          <p:cNvSpPr/>
          <p:nvPr/>
        </p:nvSpPr>
        <p:spPr>
          <a:xfrm>
            <a:off x="838199" y="3937554"/>
            <a:ext cx="7292502" cy="369332"/>
          </a:xfrm>
          <a:prstGeom prst="rect">
            <a:avLst/>
          </a:prstGeom>
        </p:spPr>
        <p:txBody>
          <a:bodyPr wrap="square">
            <a:spAutoFit/>
          </a:bodyPr>
          <a:lstStyle/>
          <a:p>
            <a:r>
              <a:rPr lang="en-US" dirty="0" err="1">
                <a:solidFill>
                  <a:srgbClr val="494949"/>
                </a:solidFill>
                <a:latin typeface="Arial" panose="020B0604020202020204" pitchFamily="34" charset="0"/>
              </a:rPr>
              <a:t>openssl</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req</a:t>
            </a:r>
            <a:r>
              <a:rPr lang="en-US" dirty="0">
                <a:solidFill>
                  <a:srgbClr val="494949"/>
                </a:solidFill>
                <a:latin typeface="Arial" panose="020B0604020202020204" pitchFamily="34" charset="0"/>
              </a:rPr>
              <a:t> -key </a:t>
            </a:r>
            <a:r>
              <a:rPr lang="en-US" dirty="0" smtClean="0">
                <a:solidFill>
                  <a:srgbClr val="494949"/>
                </a:solidFill>
                <a:latin typeface="Arial" panose="020B0604020202020204" pitchFamily="34" charset="0"/>
              </a:rPr>
              <a:t>cliu8private.key </a:t>
            </a:r>
            <a:r>
              <a:rPr lang="en-US" dirty="0">
                <a:solidFill>
                  <a:srgbClr val="494949"/>
                </a:solidFill>
                <a:latin typeface="Arial" panose="020B0604020202020204" pitchFamily="34" charset="0"/>
              </a:rPr>
              <a:t>-new -out </a:t>
            </a:r>
            <a:r>
              <a:rPr lang="en-US" dirty="0" smtClean="0">
                <a:solidFill>
                  <a:srgbClr val="494949"/>
                </a:solidFill>
                <a:latin typeface="Arial" panose="020B0604020202020204" pitchFamily="34" charset="0"/>
              </a:rPr>
              <a:t>cliu8certificate.req</a:t>
            </a:r>
            <a:endParaRPr lang="en-US" dirty="0"/>
          </a:p>
        </p:txBody>
      </p:sp>
    </p:spTree>
    <p:extLst>
      <p:ext uri="{BB962C8B-B14F-4D97-AF65-F5344CB8AC3E}">
        <p14:creationId xmlns:p14="http://schemas.microsoft.com/office/powerpoint/2010/main" val="180932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实验四：设置</a:t>
            </a:r>
            <a:r>
              <a:rPr lang="en-US" altLang="zh-CN" dirty="0"/>
              <a:t>SSL</a:t>
            </a:r>
            <a:r>
              <a:rPr lang="zh-CN" altLang="en-US" dirty="0"/>
              <a:t>连接</a:t>
            </a:r>
            <a:endParaRPr lang="en-US" dirty="0"/>
          </a:p>
        </p:txBody>
      </p:sp>
      <p:sp>
        <p:nvSpPr>
          <p:cNvPr id="3" name="Content Placeholder 2"/>
          <p:cNvSpPr>
            <a:spLocks noGrp="1"/>
          </p:cNvSpPr>
          <p:nvPr>
            <p:ph idx="1"/>
          </p:nvPr>
        </p:nvSpPr>
        <p:spPr/>
        <p:txBody>
          <a:bodyPr>
            <a:normAutofit/>
          </a:bodyPr>
          <a:lstStyle/>
          <a:p>
            <a:pPr marL="0" indent="0">
              <a:buNone/>
            </a:pPr>
            <a:r>
              <a:rPr lang="en-US" altLang="zh-CN" sz="2400" dirty="0" smtClean="0"/>
              <a:t>6. </a:t>
            </a:r>
            <a:r>
              <a:rPr lang="zh-CN" altLang="en-US" sz="2400" dirty="0" smtClean="0"/>
              <a:t>要</a:t>
            </a:r>
            <a:r>
              <a:rPr lang="zh-CN" altLang="en-US" sz="2400" dirty="0"/>
              <a:t>使得这个证书被认可，则需要一个</a:t>
            </a:r>
            <a:r>
              <a:rPr lang="en-US" altLang="zh-CN" sz="2400" dirty="0"/>
              <a:t>CA</a:t>
            </a:r>
            <a:r>
              <a:rPr lang="zh-CN" altLang="en-US" sz="2400" dirty="0"/>
              <a:t>对这个证书进行签名，我们用上面</a:t>
            </a:r>
            <a:r>
              <a:rPr lang="zh-CN" altLang="en-US" sz="2400" dirty="0" smtClean="0"/>
              <a:t>的</a:t>
            </a:r>
            <a:r>
              <a:rPr lang="en-US" altLang="zh-CN" sz="2400" dirty="0" smtClean="0"/>
              <a:t>CA</a:t>
            </a:r>
            <a:r>
              <a:rPr lang="zh-CN" altLang="en-US" sz="2400" dirty="0"/>
              <a:t>的</a:t>
            </a:r>
            <a:r>
              <a:rPr lang="en-US" altLang="zh-CN" sz="2400" dirty="0"/>
              <a:t>private key</a:t>
            </a:r>
            <a:r>
              <a:rPr lang="zh-CN" altLang="en-US" sz="2400" dirty="0"/>
              <a:t>对他进行签名</a:t>
            </a:r>
            <a:endParaRPr lang="en-US" sz="2400" dirty="0"/>
          </a:p>
        </p:txBody>
      </p:sp>
      <p:sp>
        <p:nvSpPr>
          <p:cNvPr id="4" name="Rectangle 3"/>
          <p:cNvSpPr/>
          <p:nvPr/>
        </p:nvSpPr>
        <p:spPr>
          <a:xfrm>
            <a:off x="933450" y="1719560"/>
            <a:ext cx="10553700" cy="646331"/>
          </a:xfrm>
          <a:prstGeom prst="rect">
            <a:avLst/>
          </a:prstGeom>
        </p:spPr>
        <p:txBody>
          <a:bodyPr wrap="square">
            <a:spAutoFit/>
          </a:bodyPr>
          <a:lstStyle/>
          <a:p>
            <a:r>
              <a:rPr lang="en-US" dirty="0" err="1">
                <a:solidFill>
                  <a:srgbClr val="494949"/>
                </a:solidFill>
                <a:latin typeface="Arial" panose="020B0604020202020204" pitchFamily="34" charset="0"/>
              </a:rPr>
              <a:t>openssl</a:t>
            </a:r>
            <a:r>
              <a:rPr lang="en-US" dirty="0">
                <a:solidFill>
                  <a:srgbClr val="494949"/>
                </a:solidFill>
                <a:latin typeface="Arial" panose="020B0604020202020204" pitchFamily="34" charset="0"/>
              </a:rPr>
              <a:t> x509 -</a:t>
            </a:r>
            <a:r>
              <a:rPr lang="en-US" dirty="0" err="1">
                <a:solidFill>
                  <a:srgbClr val="494949"/>
                </a:solidFill>
                <a:latin typeface="Arial" panose="020B0604020202020204" pitchFamily="34" charset="0"/>
              </a:rPr>
              <a:t>req</a:t>
            </a:r>
            <a:r>
              <a:rPr lang="en-US" dirty="0">
                <a:solidFill>
                  <a:srgbClr val="494949"/>
                </a:solidFill>
                <a:latin typeface="Arial" panose="020B0604020202020204" pitchFamily="34" charset="0"/>
              </a:rPr>
              <a:t> -in </a:t>
            </a:r>
            <a:r>
              <a:rPr lang="en-US" dirty="0" smtClean="0">
                <a:solidFill>
                  <a:srgbClr val="494949"/>
                </a:solidFill>
                <a:latin typeface="Arial" panose="020B0604020202020204" pitchFamily="34" charset="0"/>
              </a:rPr>
              <a:t>cliu8certificate.req </a:t>
            </a:r>
            <a:r>
              <a:rPr lang="en-US" dirty="0">
                <a:solidFill>
                  <a:srgbClr val="494949"/>
                </a:solidFill>
                <a:latin typeface="Arial" panose="020B0604020202020204" pitchFamily="34" charset="0"/>
              </a:rPr>
              <a:t>-CA </a:t>
            </a:r>
            <a:r>
              <a:rPr lang="en-US" dirty="0" err="1">
                <a:solidFill>
                  <a:srgbClr val="494949"/>
                </a:solidFill>
                <a:latin typeface="Arial" panose="020B0604020202020204" pitchFamily="34" charset="0"/>
              </a:rPr>
              <a:t>cacertificate.pem</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CAkey</a:t>
            </a:r>
            <a:r>
              <a:rPr lang="en-US" dirty="0">
                <a:solidFill>
                  <a:srgbClr val="494949"/>
                </a:solidFill>
                <a:latin typeface="Arial" panose="020B0604020202020204" pitchFamily="34" charset="0"/>
              </a:rPr>
              <a:t> </a:t>
            </a:r>
            <a:r>
              <a:rPr lang="en-US" dirty="0" err="1">
                <a:solidFill>
                  <a:srgbClr val="494949"/>
                </a:solidFill>
                <a:latin typeface="Arial" panose="020B0604020202020204" pitchFamily="34" charset="0"/>
              </a:rPr>
              <a:t>caprivate.key</a:t>
            </a:r>
            <a:r>
              <a:rPr lang="en-US" dirty="0">
                <a:solidFill>
                  <a:srgbClr val="494949"/>
                </a:solidFill>
                <a:latin typeface="Arial" panose="020B0604020202020204" pitchFamily="34" charset="0"/>
              </a:rPr>
              <a:t> -out </a:t>
            </a:r>
            <a:r>
              <a:rPr lang="en-US" dirty="0" smtClean="0">
                <a:solidFill>
                  <a:srgbClr val="494949"/>
                </a:solidFill>
                <a:latin typeface="Arial" panose="020B0604020202020204" pitchFamily="34" charset="0"/>
              </a:rPr>
              <a:t>cliu8certificate.pem </a:t>
            </a:r>
            <a:r>
              <a:rPr lang="en-US" dirty="0">
                <a:solidFill>
                  <a:srgbClr val="494949"/>
                </a:solidFill>
                <a:latin typeface="Arial" panose="020B0604020202020204" pitchFamily="34" charset="0"/>
              </a:rPr>
              <a:t>-</a:t>
            </a:r>
            <a:r>
              <a:rPr lang="en-US" dirty="0" err="1">
                <a:solidFill>
                  <a:srgbClr val="494949"/>
                </a:solidFill>
                <a:latin typeface="Arial" panose="020B0604020202020204" pitchFamily="34" charset="0"/>
              </a:rPr>
              <a:t>CAcreateserial</a:t>
            </a:r>
            <a:endParaRPr lang="en-US" dirty="0"/>
          </a:p>
        </p:txBody>
      </p:sp>
      <p:pic>
        <p:nvPicPr>
          <p:cNvPr id="5" name="Picture 4"/>
          <p:cNvPicPr>
            <a:picLocks noChangeAspect="1"/>
          </p:cNvPicPr>
          <p:nvPr/>
        </p:nvPicPr>
        <p:blipFill>
          <a:blip r:embed="rId2"/>
          <a:stretch>
            <a:fillRect/>
          </a:stretch>
        </p:blipFill>
        <p:spPr>
          <a:xfrm>
            <a:off x="933450" y="2527816"/>
            <a:ext cx="10903693" cy="659613"/>
          </a:xfrm>
          <a:prstGeom prst="rect">
            <a:avLst/>
          </a:prstGeom>
        </p:spPr>
      </p:pic>
    </p:spTree>
    <p:extLst>
      <p:ext uri="{BB962C8B-B14F-4D97-AF65-F5344CB8AC3E}">
        <p14:creationId xmlns:p14="http://schemas.microsoft.com/office/powerpoint/2010/main" val="327139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实验四：设置</a:t>
            </a:r>
            <a:r>
              <a:rPr lang="en-US" altLang="zh-CN" dirty="0"/>
              <a:t>SSL</a:t>
            </a:r>
            <a:r>
              <a:rPr lang="zh-CN" altLang="en-US" dirty="0"/>
              <a:t>连接</a:t>
            </a:r>
            <a:endParaRPr lang="en-US" dirty="0"/>
          </a:p>
        </p:txBody>
      </p:sp>
      <p:sp>
        <p:nvSpPr>
          <p:cNvPr id="3" name="Content Placeholder 2"/>
          <p:cNvSpPr>
            <a:spLocks noGrp="1"/>
          </p:cNvSpPr>
          <p:nvPr>
            <p:ph idx="1"/>
          </p:nvPr>
        </p:nvSpPr>
        <p:spPr/>
        <p:txBody>
          <a:bodyPr/>
          <a:lstStyle/>
          <a:p>
            <a:r>
              <a:rPr lang="zh-CN" altLang="en-US" dirty="0" smtClean="0"/>
              <a:t>设置</a:t>
            </a:r>
            <a:r>
              <a:rPr lang="en-US" altLang="zh-CN" dirty="0" smtClean="0"/>
              <a:t>manager</a:t>
            </a:r>
          </a:p>
          <a:p>
            <a:endParaRPr lang="en-US" altLang="zh-CN" dirty="0"/>
          </a:p>
          <a:p>
            <a:endParaRPr lang="en-US" altLang="zh-CN" dirty="0" smtClean="0"/>
          </a:p>
          <a:p>
            <a:endParaRPr lang="en-US" dirty="0"/>
          </a:p>
          <a:p>
            <a:endParaRPr lang="en-US" dirty="0" smtClean="0"/>
          </a:p>
          <a:p>
            <a:r>
              <a:rPr lang="zh-CN" altLang="en-US" dirty="0" smtClean="0"/>
              <a:t>在另一台机器上</a:t>
            </a:r>
            <a:endParaRPr lang="en-US" dirty="0"/>
          </a:p>
        </p:txBody>
      </p:sp>
      <p:sp>
        <p:nvSpPr>
          <p:cNvPr id="4" name="Rectangle 3"/>
          <p:cNvSpPr/>
          <p:nvPr/>
        </p:nvSpPr>
        <p:spPr>
          <a:xfrm>
            <a:off x="721769" y="1453634"/>
            <a:ext cx="11003506" cy="1200329"/>
          </a:xfrm>
          <a:prstGeom prst="rect">
            <a:avLst/>
          </a:prstGeom>
        </p:spPr>
        <p:txBody>
          <a:bodyPr wrap="square">
            <a:spAutoFit/>
          </a:bodyPr>
          <a:lstStyle/>
          <a:p>
            <a:r>
              <a:rPr lang="en-US" dirty="0" err="1"/>
              <a:t>ovs-vsctl</a:t>
            </a:r>
            <a:r>
              <a:rPr lang="en-US" dirty="0"/>
              <a:t> </a:t>
            </a:r>
            <a:r>
              <a:rPr lang="en-US" dirty="0" smtClean="0"/>
              <a:t>del-manager</a:t>
            </a:r>
          </a:p>
          <a:p>
            <a:r>
              <a:rPr lang="en-US" dirty="0" err="1"/>
              <a:t>ovs-vsctl</a:t>
            </a:r>
            <a:r>
              <a:rPr lang="en-US" dirty="0"/>
              <a:t> set-manager </a:t>
            </a:r>
            <a:r>
              <a:rPr lang="en-US" dirty="0" smtClean="0"/>
              <a:t>pssl:8881</a:t>
            </a:r>
            <a:endParaRPr lang="en-US" dirty="0"/>
          </a:p>
          <a:p>
            <a:r>
              <a:rPr lang="en-US" dirty="0" err="1"/>
              <a:t>ovs-vsctl</a:t>
            </a:r>
            <a:r>
              <a:rPr lang="en-US" dirty="0"/>
              <a:t> set-</a:t>
            </a:r>
            <a:r>
              <a:rPr lang="en-US" dirty="0" err="1"/>
              <a:t>ssl</a:t>
            </a:r>
            <a:r>
              <a:rPr lang="en-US" dirty="0"/>
              <a:t> /</a:t>
            </a:r>
            <a:r>
              <a:rPr lang="en-US" dirty="0" smtClean="0"/>
              <a:t>root/keys/</a:t>
            </a:r>
            <a:r>
              <a:rPr lang="en-US" dirty="0" err="1" smtClean="0"/>
              <a:t>openvswitch</a:t>
            </a:r>
            <a:r>
              <a:rPr lang="en-US" dirty="0" smtClean="0"/>
              <a:t>/cliu8private.key  /root/keys/</a:t>
            </a:r>
            <a:r>
              <a:rPr lang="en-US" dirty="0" err="1" smtClean="0"/>
              <a:t>openvswitch</a:t>
            </a:r>
            <a:r>
              <a:rPr lang="en-US" dirty="0" smtClean="0"/>
              <a:t>/cliu8certificate.pem   </a:t>
            </a:r>
            <a:r>
              <a:rPr lang="en-US" dirty="0"/>
              <a:t>/</a:t>
            </a:r>
            <a:r>
              <a:rPr lang="en-US" dirty="0" smtClean="0"/>
              <a:t>root/keys/</a:t>
            </a:r>
            <a:r>
              <a:rPr lang="en-US" dirty="0" err="1" smtClean="0"/>
              <a:t>openvswitch</a:t>
            </a:r>
            <a:r>
              <a:rPr lang="en-US" dirty="0" smtClean="0"/>
              <a:t>/</a:t>
            </a:r>
            <a:r>
              <a:rPr lang="en-US" dirty="0" err="1" smtClean="0"/>
              <a:t>cacertificate.pem</a:t>
            </a:r>
            <a:endParaRPr lang="en-US" dirty="0"/>
          </a:p>
        </p:txBody>
      </p:sp>
      <p:pic>
        <p:nvPicPr>
          <p:cNvPr id="6" name="Picture 5"/>
          <p:cNvPicPr>
            <a:picLocks noChangeAspect="1"/>
          </p:cNvPicPr>
          <p:nvPr/>
        </p:nvPicPr>
        <p:blipFill>
          <a:blip r:embed="rId2"/>
          <a:stretch>
            <a:fillRect/>
          </a:stretch>
        </p:blipFill>
        <p:spPr>
          <a:xfrm>
            <a:off x="721769" y="4103049"/>
            <a:ext cx="8291513" cy="734967"/>
          </a:xfrm>
          <a:prstGeom prst="rect">
            <a:avLst/>
          </a:prstGeom>
        </p:spPr>
      </p:pic>
      <p:pic>
        <p:nvPicPr>
          <p:cNvPr id="7" name="Picture 6"/>
          <p:cNvPicPr>
            <a:picLocks noChangeAspect="1"/>
          </p:cNvPicPr>
          <p:nvPr/>
        </p:nvPicPr>
        <p:blipFill>
          <a:blip r:embed="rId3"/>
          <a:stretch>
            <a:fillRect/>
          </a:stretch>
        </p:blipFill>
        <p:spPr>
          <a:xfrm>
            <a:off x="721769" y="5076264"/>
            <a:ext cx="9993856" cy="1468292"/>
          </a:xfrm>
          <a:prstGeom prst="rect">
            <a:avLst/>
          </a:prstGeom>
        </p:spPr>
      </p:pic>
      <p:pic>
        <p:nvPicPr>
          <p:cNvPr id="8" name="Picture 7"/>
          <p:cNvPicPr>
            <a:picLocks noChangeAspect="1"/>
          </p:cNvPicPr>
          <p:nvPr/>
        </p:nvPicPr>
        <p:blipFill>
          <a:blip r:embed="rId4"/>
          <a:stretch>
            <a:fillRect/>
          </a:stretch>
        </p:blipFill>
        <p:spPr>
          <a:xfrm>
            <a:off x="721769" y="2668231"/>
            <a:ext cx="9566849" cy="878845"/>
          </a:xfrm>
          <a:prstGeom prst="rect">
            <a:avLst/>
          </a:prstGeom>
        </p:spPr>
      </p:pic>
    </p:spTree>
    <p:extLst>
      <p:ext uri="{BB962C8B-B14F-4D97-AF65-F5344CB8AC3E}">
        <p14:creationId xmlns:p14="http://schemas.microsoft.com/office/powerpoint/2010/main" val="3965263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Controller</a:t>
            </a:r>
          </a:p>
        </p:txBody>
      </p:sp>
      <p:pic>
        <p:nvPicPr>
          <p:cNvPr id="4" name="Picture 3"/>
          <p:cNvPicPr>
            <a:picLocks noChangeAspect="1"/>
          </p:cNvPicPr>
          <p:nvPr/>
        </p:nvPicPr>
        <p:blipFill>
          <a:blip r:embed="rId2"/>
          <a:stretch>
            <a:fillRect/>
          </a:stretch>
        </p:blipFill>
        <p:spPr>
          <a:xfrm>
            <a:off x="838200" y="1011504"/>
            <a:ext cx="5787798" cy="5372100"/>
          </a:xfrm>
          <a:prstGeom prst="rect">
            <a:avLst/>
          </a:prstGeom>
        </p:spPr>
      </p:pic>
      <p:pic>
        <p:nvPicPr>
          <p:cNvPr id="5" name="Picture 4"/>
          <p:cNvPicPr>
            <a:picLocks noChangeAspect="1"/>
          </p:cNvPicPr>
          <p:nvPr/>
        </p:nvPicPr>
        <p:blipFill>
          <a:blip r:embed="rId3"/>
          <a:stretch>
            <a:fillRect/>
          </a:stretch>
        </p:blipFill>
        <p:spPr>
          <a:xfrm>
            <a:off x="7658100" y="161925"/>
            <a:ext cx="2305050" cy="6362700"/>
          </a:xfrm>
          <a:prstGeom prst="rect">
            <a:avLst/>
          </a:prstGeom>
        </p:spPr>
      </p:pic>
    </p:spTree>
    <p:extLst>
      <p:ext uri="{BB962C8B-B14F-4D97-AF65-F5344CB8AC3E}">
        <p14:creationId xmlns:p14="http://schemas.microsoft.com/office/powerpoint/2010/main" val="1692646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Controller</a:t>
            </a:r>
          </a:p>
        </p:txBody>
      </p:sp>
      <p:sp>
        <p:nvSpPr>
          <p:cNvPr id="3" name="Content Placeholder 2"/>
          <p:cNvSpPr>
            <a:spLocks noGrp="1"/>
          </p:cNvSpPr>
          <p:nvPr>
            <p:ph idx="1"/>
          </p:nvPr>
        </p:nvSpPr>
        <p:spPr/>
        <p:txBody>
          <a:bodyPr/>
          <a:lstStyle/>
          <a:p>
            <a:pPr latinLnBrk="1"/>
            <a:r>
              <a:rPr lang="en-US" dirty="0" err="1"/>
              <a:t>OpenFlow</a:t>
            </a:r>
            <a:r>
              <a:rPr lang="zh-CN" altLang="en-US" dirty="0"/>
              <a:t>配置项：从架构图中我们可以看出，</a:t>
            </a:r>
            <a:r>
              <a:rPr lang="en-US" dirty="0" err="1"/>
              <a:t>openvwitch</a:t>
            </a:r>
            <a:r>
              <a:rPr lang="zh-CN" altLang="en-US" dirty="0"/>
              <a:t>的一个</a:t>
            </a:r>
            <a:r>
              <a:rPr lang="en-US" dirty="0"/>
              <a:t>bridge</a:t>
            </a:r>
            <a:r>
              <a:rPr lang="zh-CN" altLang="en-US" dirty="0"/>
              <a:t>可以通过</a:t>
            </a:r>
            <a:r>
              <a:rPr lang="en-US" dirty="0" err="1"/>
              <a:t>openflow</a:t>
            </a:r>
            <a:r>
              <a:rPr lang="zh-CN" altLang="en-US" dirty="0"/>
              <a:t>协议，被一个统一的</a:t>
            </a:r>
            <a:r>
              <a:rPr lang="en-US" dirty="0"/>
              <a:t>controller</a:t>
            </a:r>
            <a:r>
              <a:rPr lang="zh-CN" altLang="en-US" dirty="0"/>
              <a:t>管理的</a:t>
            </a:r>
          </a:p>
          <a:p>
            <a:pPr lvl="1" latinLnBrk="1"/>
            <a:r>
              <a:rPr lang="en-US" dirty="0"/>
              <a:t>Controller</a:t>
            </a:r>
          </a:p>
          <a:p>
            <a:pPr lvl="1" latinLnBrk="1"/>
            <a:r>
              <a:rPr lang="en-US" dirty="0" err="1"/>
              <a:t>flow_tables</a:t>
            </a:r>
            <a:endParaRPr lang="en-US" dirty="0"/>
          </a:p>
          <a:p>
            <a:pPr lvl="1" latinLnBrk="1"/>
            <a:r>
              <a:rPr lang="en-US" dirty="0" err="1"/>
              <a:t>fail_mode</a:t>
            </a:r>
            <a:r>
              <a:rPr lang="en-US" dirty="0"/>
              <a:t>:</a:t>
            </a:r>
          </a:p>
          <a:p>
            <a:pPr lvl="2" latinLnBrk="1"/>
            <a:r>
              <a:rPr lang="zh-CN" altLang="en-US" dirty="0"/>
              <a:t>一旦一个</a:t>
            </a:r>
            <a:r>
              <a:rPr lang="en-US" dirty="0"/>
              <a:t>bridge</a:t>
            </a:r>
            <a:r>
              <a:rPr lang="zh-CN" altLang="en-US" dirty="0"/>
              <a:t>连到一个</a:t>
            </a:r>
            <a:r>
              <a:rPr lang="en-US" dirty="0" err="1"/>
              <a:t>openflow</a:t>
            </a:r>
            <a:r>
              <a:rPr lang="en-US" dirty="0"/>
              <a:t> controller，</a:t>
            </a:r>
            <a:r>
              <a:rPr lang="zh-CN" altLang="en-US" dirty="0"/>
              <a:t>则</a:t>
            </a:r>
            <a:r>
              <a:rPr lang="en-US" dirty="0"/>
              <a:t>flow table</a:t>
            </a:r>
            <a:r>
              <a:rPr lang="zh-CN" altLang="en-US" dirty="0"/>
              <a:t>就由</a:t>
            </a:r>
            <a:r>
              <a:rPr lang="en-US" dirty="0"/>
              <a:t>controller</a:t>
            </a:r>
            <a:r>
              <a:rPr lang="zh-CN" altLang="en-US" dirty="0"/>
              <a:t>统一管理，如果连接断了</a:t>
            </a:r>
          </a:p>
          <a:p>
            <a:pPr lvl="2" latinLnBrk="1"/>
            <a:r>
              <a:rPr lang="en-US" dirty="0"/>
              <a:t>secure： </a:t>
            </a:r>
            <a:r>
              <a:rPr lang="zh-CN" altLang="en-US" dirty="0"/>
              <a:t>这个</a:t>
            </a:r>
            <a:r>
              <a:rPr lang="en-US" dirty="0"/>
              <a:t>bridge</a:t>
            </a:r>
            <a:r>
              <a:rPr lang="zh-CN" altLang="en-US" dirty="0"/>
              <a:t>会试图一直连接</a:t>
            </a:r>
            <a:r>
              <a:rPr lang="en-US" dirty="0"/>
              <a:t>controller，</a:t>
            </a:r>
            <a:r>
              <a:rPr lang="zh-CN" altLang="en-US" dirty="0"/>
              <a:t>并不自己建立</a:t>
            </a:r>
            <a:r>
              <a:rPr lang="en-US" dirty="0"/>
              <a:t>flow table</a:t>
            </a:r>
          </a:p>
          <a:p>
            <a:pPr lvl="2" latinLnBrk="1"/>
            <a:r>
              <a:rPr lang="en-US" dirty="0"/>
              <a:t>standalone：</a:t>
            </a:r>
            <a:r>
              <a:rPr lang="zh-CN" altLang="en-US" dirty="0"/>
              <a:t>一旦</a:t>
            </a:r>
            <a:r>
              <a:rPr lang="en-US" dirty="0"/>
              <a:t>bridge</a:t>
            </a:r>
            <a:r>
              <a:rPr lang="zh-CN" altLang="en-US" dirty="0"/>
              <a:t>三次连不上</a:t>
            </a:r>
            <a:r>
              <a:rPr lang="en-US" dirty="0"/>
              <a:t>controller，</a:t>
            </a:r>
            <a:r>
              <a:rPr lang="zh-CN" altLang="en-US" dirty="0"/>
              <a:t>就自己建立和管理</a:t>
            </a:r>
            <a:r>
              <a:rPr lang="en-US" dirty="0"/>
              <a:t>flow table</a:t>
            </a:r>
          </a:p>
          <a:p>
            <a:pPr lvl="1" latinLnBrk="1"/>
            <a:r>
              <a:rPr lang="en-US" dirty="0" err="1"/>
              <a:t>datapath_id</a:t>
            </a:r>
            <a:r>
              <a:rPr lang="en-US" dirty="0"/>
              <a:t>：</a:t>
            </a:r>
          </a:p>
          <a:p>
            <a:endParaRPr lang="en-US" dirty="0"/>
          </a:p>
        </p:txBody>
      </p:sp>
    </p:spTree>
    <p:extLst>
      <p:ext uri="{BB962C8B-B14F-4D97-AF65-F5344CB8AC3E}">
        <p14:creationId xmlns:p14="http://schemas.microsoft.com/office/powerpoint/2010/main" val="17520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OpenFlow</a:t>
            </a:r>
            <a:r>
              <a:rPr lang="en-US" dirty="0"/>
              <a:t> Switch </a:t>
            </a:r>
            <a:r>
              <a:rPr lang="en-US" dirty="0" smtClean="0"/>
              <a:t>Components</a:t>
            </a:r>
            <a:endParaRPr lang="en-US" dirty="0"/>
          </a:p>
        </p:txBody>
      </p:sp>
      <p:sp>
        <p:nvSpPr>
          <p:cNvPr id="3" name="Content Placeholder 2"/>
          <p:cNvSpPr>
            <a:spLocks noGrp="1"/>
          </p:cNvSpPr>
          <p:nvPr>
            <p:ph idx="1"/>
          </p:nvPr>
        </p:nvSpPr>
        <p:spPr>
          <a:xfrm>
            <a:off x="838200" y="1011504"/>
            <a:ext cx="7781925" cy="5165459"/>
          </a:xfrm>
        </p:spPr>
        <p:txBody>
          <a:bodyPr>
            <a:normAutofit lnSpcReduction="10000"/>
          </a:bodyPr>
          <a:lstStyle/>
          <a:p>
            <a:r>
              <a:rPr lang="en-US" dirty="0" err="1" smtClean="0"/>
              <a:t>OpenFlow</a:t>
            </a:r>
            <a:r>
              <a:rPr lang="en-US" dirty="0" smtClean="0"/>
              <a:t> Channel</a:t>
            </a:r>
            <a:r>
              <a:rPr lang="zh-CN" altLang="en-US" dirty="0"/>
              <a:t>负</a:t>
            </a:r>
            <a:r>
              <a:rPr lang="zh-CN" altLang="en-US" dirty="0" smtClean="0"/>
              <a:t>责同</a:t>
            </a:r>
            <a:r>
              <a:rPr lang="en-US" altLang="zh-CN" dirty="0" smtClean="0"/>
              <a:t>Controller</a:t>
            </a:r>
            <a:r>
              <a:rPr lang="zh-CN" altLang="en-US" dirty="0" smtClean="0"/>
              <a:t>的交互</a:t>
            </a:r>
            <a:endParaRPr lang="en-US" altLang="zh-CN" dirty="0" smtClean="0"/>
          </a:p>
          <a:p>
            <a:r>
              <a:rPr lang="en-US" dirty="0" smtClean="0"/>
              <a:t>Flow Table</a:t>
            </a:r>
            <a:r>
              <a:rPr lang="zh-CN" altLang="en-US" dirty="0"/>
              <a:t>包</a:t>
            </a:r>
            <a:r>
              <a:rPr lang="zh-CN" altLang="en-US" dirty="0" smtClean="0"/>
              <a:t>含许多</a:t>
            </a:r>
            <a:r>
              <a:rPr lang="en-US" altLang="zh-CN" dirty="0" smtClean="0"/>
              <a:t>entry</a:t>
            </a:r>
            <a:r>
              <a:rPr lang="zh-CN" altLang="en-US" dirty="0" smtClean="0"/>
              <a:t>，每个</a:t>
            </a:r>
            <a:r>
              <a:rPr lang="en-US" altLang="zh-CN" dirty="0" smtClean="0"/>
              <a:t>entry</a:t>
            </a:r>
            <a:r>
              <a:rPr lang="zh-CN" altLang="en-US" dirty="0" smtClean="0"/>
              <a:t>是对</a:t>
            </a:r>
            <a:r>
              <a:rPr lang="en-US" altLang="zh-CN" dirty="0" smtClean="0"/>
              <a:t>packet</a:t>
            </a:r>
            <a:r>
              <a:rPr lang="zh-CN" altLang="en-US" dirty="0" smtClean="0"/>
              <a:t>进行处理的规则</a:t>
            </a:r>
            <a:endParaRPr lang="en-US" altLang="zh-CN" dirty="0" smtClean="0"/>
          </a:p>
          <a:p>
            <a:endParaRPr lang="en-US" dirty="0"/>
          </a:p>
          <a:p>
            <a:endParaRPr lang="en-US" dirty="0" smtClean="0"/>
          </a:p>
          <a:p>
            <a:endParaRPr lang="en-US" dirty="0"/>
          </a:p>
          <a:p>
            <a:endParaRPr lang="en-US" dirty="0" smtClean="0"/>
          </a:p>
          <a:p>
            <a:endParaRPr lang="en-US" dirty="0"/>
          </a:p>
          <a:p>
            <a:r>
              <a:rPr lang="en-US" dirty="0" smtClean="0"/>
              <a:t>Group Table</a:t>
            </a:r>
            <a:r>
              <a:rPr lang="zh-CN" altLang="en-US" dirty="0" smtClean="0"/>
              <a:t>：处理更复杂的转发规则</a:t>
            </a:r>
            <a:endParaRPr lang="en-US" dirty="0" smtClean="0"/>
          </a:p>
          <a:p>
            <a:pPr lvl="1"/>
            <a:r>
              <a:rPr lang="zh-CN" altLang="en-US" dirty="0"/>
              <a:t>包</a:t>
            </a:r>
            <a:r>
              <a:rPr lang="zh-CN" altLang="en-US" dirty="0" smtClean="0"/>
              <a:t>含一系列</a:t>
            </a:r>
            <a:r>
              <a:rPr lang="en-US" altLang="zh-CN" dirty="0" smtClean="0"/>
              <a:t>Group Entry</a:t>
            </a:r>
          </a:p>
          <a:p>
            <a:pPr lvl="1"/>
            <a:r>
              <a:rPr lang="zh-CN" altLang="en-US" dirty="0" smtClean="0"/>
              <a:t>每个</a:t>
            </a:r>
            <a:r>
              <a:rPr lang="en-US" altLang="zh-CN" dirty="0" smtClean="0"/>
              <a:t>Entry</a:t>
            </a:r>
            <a:r>
              <a:rPr lang="zh-CN" altLang="en-US" dirty="0" smtClean="0"/>
              <a:t>包含一系列操作集合</a:t>
            </a:r>
            <a:r>
              <a:rPr lang="en-US" altLang="zh-CN" dirty="0" smtClean="0"/>
              <a:t>(action </a:t>
            </a:r>
            <a:r>
              <a:rPr lang="en-US" dirty="0"/>
              <a:t>buckets</a:t>
            </a:r>
            <a:r>
              <a:rPr lang="en-US" altLang="zh-CN" dirty="0" smtClean="0"/>
              <a:t>)</a:t>
            </a:r>
          </a:p>
          <a:p>
            <a:pPr lvl="1"/>
            <a:r>
              <a:rPr lang="zh-CN" altLang="en-US" dirty="0"/>
              <a:t>每</a:t>
            </a:r>
            <a:r>
              <a:rPr lang="zh-CN" altLang="en-US" dirty="0" smtClean="0"/>
              <a:t>个操作集合包含一系列</a:t>
            </a:r>
            <a:r>
              <a:rPr lang="en-US" altLang="zh-CN" dirty="0" smtClean="0"/>
              <a:t>action</a:t>
            </a:r>
            <a:r>
              <a:rPr lang="zh-CN" altLang="en-US" dirty="0" smtClean="0"/>
              <a:t>，以及参数</a:t>
            </a:r>
            <a:endParaRPr lang="en-US" dirty="0"/>
          </a:p>
        </p:txBody>
      </p:sp>
      <p:pic>
        <p:nvPicPr>
          <p:cNvPr id="4" name="Picture 3"/>
          <p:cNvPicPr>
            <a:picLocks noChangeAspect="1"/>
          </p:cNvPicPr>
          <p:nvPr/>
        </p:nvPicPr>
        <p:blipFill>
          <a:blip r:embed="rId3"/>
          <a:stretch>
            <a:fillRect/>
          </a:stretch>
        </p:blipFill>
        <p:spPr>
          <a:xfrm>
            <a:off x="8329612" y="1166812"/>
            <a:ext cx="2638425" cy="3705225"/>
          </a:xfrm>
          <a:prstGeom prst="rect">
            <a:avLst/>
          </a:prstGeom>
        </p:spPr>
      </p:pic>
      <p:pic>
        <p:nvPicPr>
          <p:cNvPr id="5" name="Picture 4"/>
          <p:cNvPicPr>
            <a:picLocks noChangeAspect="1"/>
          </p:cNvPicPr>
          <p:nvPr/>
        </p:nvPicPr>
        <p:blipFill>
          <a:blip r:embed="rId4"/>
          <a:stretch>
            <a:fillRect/>
          </a:stretch>
        </p:blipFill>
        <p:spPr>
          <a:xfrm>
            <a:off x="904875" y="2142490"/>
            <a:ext cx="7219950" cy="933450"/>
          </a:xfrm>
          <a:prstGeom prst="rect">
            <a:avLst/>
          </a:prstGeom>
        </p:spPr>
      </p:pic>
      <p:sp>
        <p:nvSpPr>
          <p:cNvPr id="6" name="TextBox 5"/>
          <p:cNvSpPr txBox="1"/>
          <p:nvPr/>
        </p:nvSpPr>
        <p:spPr>
          <a:xfrm>
            <a:off x="614582" y="3075940"/>
            <a:ext cx="1607363" cy="1200329"/>
          </a:xfrm>
          <a:prstGeom prst="rect">
            <a:avLst/>
          </a:prstGeom>
          <a:noFill/>
          <a:ln w="25400">
            <a:solidFill>
              <a:schemeClr val="accent1"/>
            </a:solidFill>
          </a:ln>
        </p:spPr>
        <p:txBody>
          <a:bodyPr wrap="none" rtlCol="0">
            <a:spAutoFit/>
          </a:bodyPr>
          <a:lstStyle/>
          <a:p>
            <a:r>
              <a:rPr lang="en-US" dirty="0" smtClean="0"/>
              <a:t>Match packets:</a:t>
            </a:r>
          </a:p>
          <a:p>
            <a:pPr marL="285750" indent="-285750">
              <a:buFont typeface="Arial" panose="020B0604020202020204" pitchFamily="34" charset="0"/>
              <a:buChar char="•"/>
            </a:pPr>
            <a:r>
              <a:rPr lang="en-US" dirty="0"/>
              <a:t>ingress </a:t>
            </a:r>
            <a:r>
              <a:rPr lang="en-US" dirty="0" smtClean="0"/>
              <a:t>port</a:t>
            </a:r>
          </a:p>
          <a:p>
            <a:pPr marL="285750" indent="-285750">
              <a:buFont typeface="Arial" panose="020B0604020202020204" pitchFamily="34" charset="0"/>
              <a:buChar char="•"/>
            </a:pPr>
            <a:r>
              <a:rPr lang="en-US" dirty="0" smtClean="0"/>
              <a:t>Headers</a:t>
            </a:r>
          </a:p>
          <a:p>
            <a:pPr marL="285750" indent="-285750">
              <a:buFont typeface="Arial" panose="020B0604020202020204" pitchFamily="34" charset="0"/>
              <a:buChar char="•"/>
            </a:pPr>
            <a:r>
              <a:rPr lang="en-US" dirty="0" smtClean="0"/>
              <a:t>metadata</a:t>
            </a:r>
            <a:endParaRPr lang="en-US" dirty="0"/>
          </a:p>
        </p:txBody>
      </p:sp>
      <p:sp>
        <p:nvSpPr>
          <p:cNvPr id="8" name="Rectangle 7"/>
          <p:cNvSpPr/>
          <p:nvPr/>
        </p:nvSpPr>
        <p:spPr>
          <a:xfrm>
            <a:off x="2568744" y="3075940"/>
            <a:ext cx="1436314" cy="1200329"/>
          </a:xfrm>
          <a:prstGeom prst="rect">
            <a:avLst/>
          </a:prstGeom>
          <a:ln w="25400">
            <a:solidFill>
              <a:schemeClr val="accent1"/>
            </a:solidFill>
          </a:ln>
        </p:spPr>
        <p:txBody>
          <a:bodyPr wrap="square">
            <a:spAutoFit/>
          </a:bodyPr>
          <a:lstStyle/>
          <a:p>
            <a:r>
              <a:rPr lang="en-US" dirty="0"/>
              <a:t>Flow entries match packets in priority order</a:t>
            </a:r>
          </a:p>
        </p:txBody>
      </p:sp>
      <p:sp>
        <p:nvSpPr>
          <p:cNvPr id="9" name="TextBox 8"/>
          <p:cNvSpPr txBox="1"/>
          <p:nvPr/>
        </p:nvSpPr>
        <p:spPr>
          <a:xfrm>
            <a:off x="4710602" y="3079749"/>
            <a:ext cx="2070503" cy="1477328"/>
          </a:xfrm>
          <a:prstGeom prst="rect">
            <a:avLst/>
          </a:prstGeom>
          <a:noFill/>
          <a:ln w="25400">
            <a:solidFill>
              <a:schemeClr val="accent1"/>
            </a:solidFill>
          </a:ln>
        </p:spPr>
        <p:txBody>
          <a:bodyPr wrap="none" rtlCol="0">
            <a:spAutoFit/>
          </a:bodyPr>
          <a:lstStyle/>
          <a:p>
            <a:r>
              <a:rPr lang="zh-CN" altLang="en-US" dirty="0" smtClean="0"/>
              <a:t>对</a:t>
            </a:r>
            <a:r>
              <a:rPr lang="en-US" altLang="zh-CN" dirty="0" smtClean="0"/>
              <a:t>packet</a:t>
            </a:r>
            <a:r>
              <a:rPr lang="zh-CN" altLang="en-US" dirty="0"/>
              <a:t>处</a:t>
            </a:r>
            <a:r>
              <a:rPr lang="zh-CN" altLang="en-US" dirty="0" smtClean="0"/>
              <a:t>理</a:t>
            </a:r>
            <a:r>
              <a:rPr lang="en-US" altLang="zh-CN" dirty="0" smtClean="0"/>
              <a:t>:</a:t>
            </a:r>
          </a:p>
          <a:p>
            <a:pPr marL="285750" indent="-285750">
              <a:buFont typeface="Arial" panose="020B0604020202020204" pitchFamily="34" charset="0"/>
              <a:buChar char="•"/>
            </a:pPr>
            <a:r>
              <a:rPr lang="zh-CN" altLang="en-US" dirty="0"/>
              <a:t>转</a:t>
            </a:r>
            <a:r>
              <a:rPr lang="zh-CN" altLang="en-US" dirty="0" smtClean="0"/>
              <a:t>发</a:t>
            </a:r>
            <a:endParaRPr lang="en-US" altLang="zh-CN" dirty="0" smtClean="0"/>
          </a:p>
          <a:p>
            <a:pPr marL="285750" indent="-285750">
              <a:buFont typeface="Arial" panose="020B0604020202020204" pitchFamily="34" charset="0"/>
              <a:buChar char="•"/>
            </a:pPr>
            <a:r>
              <a:rPr lang="zh-CN" altLang="en-US" dirty="0"/>
              <a:t>修</a:t>
            </a:r>
            <a:r>
              <a:rPr lang="zh-CN" altLang="en-US" dirty="0" smtClean="0"/>
              <a:t>改</a:t>
            </a:r>
            <a:endParaRPr lang="en-US" altLang="zh-CN" dirty="0" smtClean="0"/>
          </a:p>
          <a:p>
            <a:pPr marL="285750" indent="-285750">
              <a:buFont typeface="Arial" panose="020B0604020202020204" pitchFamily="34" charset="0"/>
              <a:buChar char="•"/>
            </a:pPr>
            <a:r>
              <a:rPr lang="zh-CN" altLang="en-US" dirty="0"/>
              <a:t>交</a:t>
            </a:r>
            <a:r>
              <a:rPr lang="zh-CN" altLang="en-US" dirty="0" smtClean="0"/>
              <a:t>给</a:t>
            </a:r>
            <a:r>
              <a:rPr lang="en-US" altLang="zh-CN" dirty="0" smtClean="0"/>
              <a:t>Group Table</a:t>
            </a:r>
          </a:p>
          <a:p>
            <a:pPr marL="285750" indent="-285750">
              <a:buFont typeface="Arial" panose="020B0604020202020204" pitchFamily="34" charset="0"/>
              <a:buChar char="•"/>
            </a:pPr>
            <a:r>
              <a:rPr lang="zh-CN" altLang="en-US" dirty="0"/>
              <a:t>交</a:t>
            </a:r>
            <a:r>
              <a:rPr lang="zh-CN" altLang="en-US" dirty="0" smtClean="0"/>
              <a:t>给下个</a:t>
            </a:r>
            <a:r>
              <a:rPr lang="en-US" altLang="zh-CN" dirty="0" smtClean="0"/>
              <a:t>Table</a:t>
            </a:r>
            <a:endParaRPr lang="en-US" dirty="0"/>
          </a:p>
        </p:txBody>
      </p:sp>
      <p:cxnSp>
        <p:nvCxnSpPr>
          <p:cNvPr id="11" name="Straight Connector 10"/>
          <p:cNvCxnSpPr>
            <a:endCxn id="6" idx="0"/>
          </p:cNvCxnSpPr>
          <p:nvPr/>
        </p:nvCxnSpPr>
        <p:spPr>
          <a:xfrm flipH="1">
            <a:off x="1418264" y="2513965"/>
            <a:ext cx="296236" cy="5619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0"/>
          </p:cNvCxnSpPr>
          <p:nvPr/>
        </p:nvCxnSpPr>
        <p:spPr>
          <a:xfrm>
            <a:off x="2952750" y="2513965"/>
            <a:ext cx="334151" cy="56197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0"/>
          </p:cNvCxnSpPr>
          <p:nvPr/>
        </p:nvCxnSpPr>
        <p:spPr>
          <a:xfrm>
            <a:off x="5295900" y="2513965"/>
            <a:ext cx="449954" cy="5657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50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Controller</a:t>
            </a:r>
            <a:endParaRPr lang="en-US" dirty="0"/>
          </a:p>
        </p:txBody>
      </p:sp>
      <p:sp>
        <p:nvSpPr>
          <p:cNvPr id="3" name="Content Placeholder 2"/>
          <p:cNvSpPr>
            <a:spLocks noGrp="1"/>
          </p:cNvSpPr>
          <p:nvPr>
            <p:ph idx="1"/>
          </p:nvPr>
        </p:nvSpPr>
        <p:spPr/>
        <p:txBody>
          <a:bodyPr/>
          <a:lstStyle/>
          <a:p>
            <a:r>
              <a:rPr lang="en-US" dirty="0" err="1" smtClean="0"/>
              <a:t>OpenFlow</a:t>
            </a:r>
            <a:r>
              <a:rPr lang="en-US" dirty="0" smtClean="0"/>
              <a:t> Controller</a:t>
            </a:r>
            <a:r>
              <a:rPr lang="zh-CN" altLang="en-US" dirty="0" smtClean="0"/>
              <a:t>多种多样</a:t>
            </a:r>
            <a:endParaRPr lang="en-US" altLang="zh-CN" dirty="0" smtClean="0"/>
          </a:p>
          <a:p>
            <a:r>
              <a:rPr lang="en-US" dirty="0">
                <a:hlinkClick r:id="rId2"/>
              </a:rPr>
              <a:t>http://groups.geni.net/geni/wiki/OpenFlow/Controllers</a:t>
            </a:r>
            <a:endParaRPr lang="en-US" dirty="0"/>
          </a:p>
        </p:txBody>
      </p:sp>
      <p:sp>
        <p:nvSpPr>
          <p:cNvPr id="4" name="Rectangle 3"/>
          <p:cNvSpPr/>
          <p:nvPr/>
        </p:nvSpPr>
        <p:spPr>
          <a:xfrm>
            <a:off x="347662" y="2083535"/>
            <a:ext cx="11496675" cy="4093428"/>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BB0000"/>
                </a:solidFill>
                <a:latin typeface="Verdana" panose="020B0604030504040204" pitchFamily="34" charset="0"/>
                <a:hlinkClick r:id="rId3"/>
              </a:rPr>
              <a:t>Beacon</a:t>
            </a:r>
            <a:r>
              <a:rPr lang="en-US" sz="1600" dirty="0">
                <a:solidFill>
                  <a:srgbClr val="000000"/>
                </a:solidFill>
                <a:latin typeface="Verdana" panose="020B0604030504040204" pitchFamily="34" charset="0"/>
              </a:rPr>
              <a:t> is a Java-based controller that supports both event-based and threaded operation. Beacon was developed at Stanford.</a:t>
            </a:r>
          </a:p>
          <a:p>
            <a:pPr marL="285750" indent="-285750">
              <a:buFont typeface="Arial" panose="020B0604020202020204" pitchFamily="34" charset="0"/>
              <a:buChar char="•"/>
            </a:pPr>
            <a:r>
              <a:rPr lang="en-US" sz="1600" dirty="0" smtClean="0">
                <a:solidFill>
                  <a:srgbClr val="BB0000"/>
                </a:solidFill>
                <a:latin typeface="Verdana" panose="020B0604030504040204" pitchFamily="34" charset="0"/>
                <a:hlinkClick r:id="rId4"/>
              </a:rPr>
              <a:t>Floodlight</a:t>
            </a:r>
            <a:r>
              <a:rPr lang="en-US" sz="1600" dirty="0">
                <a:solidFill>
                  <a:srgbClr val="000000"/>
                </a:solidFill>
                <a:latin typeface="Verdana" panose="020B0604030504040204" pitchFamily="34" charset="0"/>
              </a:rPr>
              <a:t> is a Java-based controller that was forked from the Beacon controller, and now is supported by a community of developers. Floodlight is released under the Apache License.</a:t>
            </a:r>
          </a:p>
          <a:p>
            <a:pPr marL="285750" indent="-285750">
              <a:buFont typeface="Arial" panose="020B0604020202020204" pitchFamily="34" charset="0"/>
              <a:buChar char="•"/>
            </a:pPr>
            <a:r>
              <a:rPr lang="en-US" sz="1600" dirty="0" smtClean="0">
                <a:solidFill>
                  <a:srgbClr val="BB0000"/>
                </a:solidFill>
                <a:latin typeface="Verdana" panose="020B0604030504040204" pitchFamily="34" charset="0"/>
                <a:hlinkClick r:id="rId5"/>
              </a:rPr>
              <a:t>Maestro</a:t>
            </a:r>
            <a:r>
              <a:rPr lang="en-US" sz="1600" dirty="0">
                <a:solidFill>
                  <a:srgbClr val="000000"/>
                </a:solidFill>
                <a:latin typeface="Verdana" panose="020B0604030504040204" pitchFamily="34" charset="0"/>
              </a:rPr>
              <a:t> is a multi-threaded Java-based platform that allows developers to implement new </a:t>
            </a:r>
            <a:r>
              <a:rPr lang="en-US" sz="1600" dirty="0" err="1">
                <a:solidFill>
                  <a:srgbClr val="000000"/>
                </a:solidFill>
                <a:latin typeface="Verdana" panose="020B0604030504040204" pitchFamily="34" charset="0"/>
              </a:rPr>
              <a:t>OpenFlow</a:t>
            </a:r>
            <a:r>
              <a:rPr lang="en-US" sz="1600" dirty="0">
                <a:solidFill>
                  <a:srgbClr val="000000"/>
                </a:solidFill>
                <a:latin typeface="Verdana" panose="020B0604030504040204" pitchFamily="34" charset="0"/>
              </a:rPr>
              <a:t> controllers. Maestro was developed at Rice University.</a:t>
            </a:r>
          </a:p>
          <a:p>
            <a:pPr marL="285750" indent="-285750">
              <a:buFont typeface="Arial" panose="020B0604020202020204" pitchFamily="34" charset="0"/>
              <a:buChar char="•"/>
            </a:pPr>
            <a:r>
              <a:rPr lang="en-US" sz="1600" dirty="0" err="1" smtClean="0">
                <a:solidFill>
                  <a:srgbClr val="BB0000"/>
                </a:solidFill>
                <a:latin typeface="Verdana" panose="020B0604030504040204" pitchFamily="34" charset="0"/>
                <a:hlinkClick r:id="rId6"/>
              </a:rPr>
              <a:t>NodeFlow</a:t>
            </a:r>
            <a:r>
              <a:rPr lang="en-US" sz="1600" dirty="0">
                <a:solidFill>
                  <a:srgbClr val="000000"/>
                </a:solidFill>
                <a:latin typeface="Verdana" panose="020B0604030504040204" pitchFamily="34" charset="0"/>
              </a:rPr>
              <a:t> is an </a:t>
            </a:r>
            <a:r>
              <a:rPr lang="en-US" sz="1600" dirty="0" err="1">
                <a:solidFill>
                  <a:srgbClr val="BB0000"/>
                </a:solidFill>
                <a:latin typeface="Verdana" panose="020B0604030504040204" pitchFamily="34" charset="0"/>
                <a:hlinkClick r:id="rId7"/>
              </a:rPr>
              <a:t>OpenFlow</a:t>
            </a:r>
            <a:r>
              <a:rPr lang="en-US" sz="1600" dirty="0">
                <a:solidFill>
                  <a:srgbClr val="000000"/>
                </a:solidFill>
                <a:latin typeface="Verdana" panose="020B0604030504040204" pitchFamily="34" charset="0"/>
              </a:rPr>
              <a:t> controller written in pure JavaScript for Node.JS. Node.JS provides an asynchronous library over JavaScript for server side programming which is perfect for writing network based applications.</a:t>
            </a:r>
          </a:p>
          <a:p>
            <a:pPr marL="285750" indent="-285750">
              <a:buFont typeface="Arial" panose="020B0604020202020204" pitchFamily="34" charset="0"/>
              <a:buChar char="•"/>
            </a:pPr>
            <a:r>
              <a:rPr lang="en-US" sz="1600" dirty="0" smtClean="0">
                <a:solidFill>
                  <a:srgbClr val="BB0000"/>
                </a:solidFill>
                <a:latin typeface="Verdana" panose="020B0604030504040204" pitchFamily="34" charset="0"/>
                <a:hlinkClick r:id="rId8"/>
              </a:rPr>
              <a:t>NOX</a:t>
            </a:r>
            <a:r>
              <a:rPr lang="en-US" sz="1600" dirty="0">
                <a:solidFill>
                  <a:srgbClr val="000000"/>
                </a:solidFill>
                <a:latin typeface="Verdana" panose="020B0604030504040204" pitchFamily="34" charset="0"/>
              </a:rPr>
              <a:t> is a C++ based platform that gives the ability to developers to implement new controllers by writing NOX modules in either C++.</a:t>
            </a:r>
          </a:p>
          <a:p>
            <a:pPr marL="285750" indent="-285750">
              <a:buFont typeface="Arial" panose="020B0604020202020204" pitchFamily="34" charset="0"/>
              <a:buChar char="•"/>
            </a:pPr>
            <a:r>
              <a:rPr lang="en-US" sz="1600" dirty="0" smtClean="0">
                <a:solidFill>
                  <a:srgbClr val="BB0000"/>
                </a:solidFill>
                <a:latin typeface="Verdana" panose="020B0604030504040204" pitchFamily="34" charset="0"/>
                <a:hlinkClick r:id="rId8"/>
              </a:rPr>
              <a:t>POX</a:t>
            </a:r>
            <a:r>
              <a:rPr lang="en-US" sz="1600" dirty="0">
                <a:solidFill>
                  <a:srgbClr val="000000"/>
                </a:solidFill>
                <a:latin typeface="Verdana" panose="020B0604030504040204" pitchFamily="34" charset="0"/>
              </a:rPr>
              <a:t> is a Python based platform that gives the ability to developers to implement new controllers by writing NOX modules in either Python. Pox was part of what is now called </a:t>
            </a:r>
            <a:r>
              <a:rPr lang="en-US" sz="1600" dirty="0" err="1">
                <a:solidFill>
                  <a:srgbClr val="000000"/>
                </a:solidFill>
                <a:latin typeface="Verdana" panose="020B0604030504040204" pitchFamily="34" charset="0"/>
              </a:rPr>
              <a:t>Nox</a:t>
            </a:r>
            <a:r>
              <a:rPr lang="en-US" sz="1600" dirty="0">
                <a:solidFill>
                  <a:srgbClr val="000000"/>
                </a:solidFill>
                <a:latin typeface="Verdana" panose="020B0604030504040204" pitchFamily="34" charset="0"/>
              </a:rPr>
              <a:t> classic, but it was separated into a different controller platform that only supports Python.</a:t>
            </a:r>
          </a:p>
          <a:p>
            <a:pPr marL="285750" indent="-285750">
              <a:buFont typeface="Arial" panose="020B0604020202020204" pitchFamily="34" charset="0"/>
              <a:buChar char="•"/>
            </a:pPr>
            <a:r>
              <a:rPr lang="en-US" sz="1600" dirty="0" err="1" smtClean="0">
                <a:solidFill>
                  <a:srgbClr val="BB0000"/>
                </a:solidFill>
                <a:latin typeface="Verdana" panose="020B0604030504040204" pitchFamily="34" charset="0"/>
                <a:hlinkClick r:id="rId9"/>
              </a:rPr>
              <a:t>Trema</a:t>
            </a:r>
            <a:r>
              <a:rPr lang="en-US" sz="1600" dirty="0">
                <a:solidFill>
                  <a:srgbClr val="000000"/>
                </a:solidFill>
                <a:latin typeface="Verdana" panose="020B0604030504040204" pitchFamily="34" charset="0"/>
              </a:rPr>
              <a:t> is a C based platform that allows developers to write new controllers by writing </a:t>
            </a:r>
            <a:r>
              <a:rPr lang="en-US" sz="1600" dirty="0" err="1">
                <a:solidFill>
                  <a:srgbClr val="000000"/>
                </a:solidFill>
                <a:latin typeface="Verdana" panose="020B0604030504040204" pitchFamily="34" charset="0"/>
              </a:rPr>
              <a:t>Trema</a:t>
            </a:r>
            <a:r>
              <a:rPr lang="en-US" sz="1600" dirty="0">
                <a:solidFill>
                  <a:srgbClr val="000000"/>
                </a:solidFill>
                <a:latin typeface="Verdana" panose="020B0604030504040204" pitchFamily="34" charset="0"/>
              </a:rPr>
              <a:t> modules in either C or Ruby. </a:t>
            </a:r>
            <a:r>
              <a:rPr lang="en-US" sz="1600" dirty="0" err="1">
                <a:solidFill>
                  <a:srgbClr val="000000"/>
                </a:solidFill>
                <a:latin typeface="Verdana" panose="020B0604030504040204" pitchFamily="34" charset="0"/>
              </a:rPr>
              <a:t>Trema</a:t>
            </a:r>
            <a:r>
              <a:rPr lang="en-US" sz="1600" dirty="0">
                <a:solidFill>
                  <a:srgbClr val="000000"/>
                </a:solidFill>
                <a:latin typeface="Verdana" panose="020B0604030504040204" pitchFamily="34" charset="0"/>
              </a:rPr>
              <a:t> was developed by NEC.</a:t>
            </a:r>
            <a:endParaRPr lang="en-US" sz="16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665813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Controller</a:t>
            </a:r>
          </a:p>
        </p:txBody>
      </p:sp>
      <p:sp>
        <p:nvSpPr>
          <p:cNvPr id="3" name="Content Placeholder 2"/>
          <p:cNvSpPr>
            <a:spLocks noGrp="1"/>
          </p:cNvSpPr>
          <p:nvPr>
            <p:ph idx="1"/>
          </p:nvPr>
        </p:nvSpPr>
        <p:spPr/>
        <p:txBody>
          <a:bodyPr/>
          <a:lstStyle/>
          <a:p>
            <a:r>
              <a:rPr lang="zh-CN" altLang="en-US" dirty="0" smtClean="0"/>
              <a:t>使用</a:t>
            </a:r>
            <a:r>
              <a:rPr lang="en-US" altLang="zh-CN" dirty="0" smtClean="0"/>
              <a:t>Floodlight</a:t>
            </a:r>
            <a:endParaRPr lang="en-US" dirty="0"/>
          </a:p>
        </p:txBody>
      </p:sp>
      <p:pic>
        <p:nvPicPr>
          <p:cNvPr id="5" name="Picture 4"/>
          <p:cNvPicPr>
            <a:picLocks noChangeAspect="1"/>
          </p:cNvPicPr>
          <p:nvPr/>
        </p:nvPicPr>
        <p:blipFill>
          <a:blip r:embed="rId2"/>
          <a:stretch>
            <a:fillRect/>
          </a:stretch>
        </p:blipFill>
        <p:spPr>
          <a:xfrm>
            <a:off x="7724775" y="185737"/>
            <a:ext cx="3810000" cy="6162675"/>
          </a:xfrm>
          <a:prstGeom prst="rect">
            <a:avLst/>
          </a:prstGeom>
        </p:spPr>
      </p:pic>
      <p:pic>
        <p:nvPicPr>
          <p:cNvPr id="1026" name="Picture 2" descr="http://docs.projectfloodlight.org/download/attachments/3638126/Floodlight-Diagram.png?version=5&amp;modificationDate=1350964787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654116"/>
            <a:ext cx="6429375" cy="452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09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实验五：配置</a:t>
            </a:r>
            <a:r>
              <a:rPr lang="zh-CN" altLang="en-US" dirty="0"/>
              <a:t>使</a:t>
            </a:r>
            <a:r>
              <a:rPr lang="zh-CN" altLang="en-US" dirty="0" smtClean="0"/>
              <a:t>用</a:t>
            </a:r>
            <a:r>
              <a:rPr lang="en-US" altLang="zh-CN" dirty="0" err="1" smtClean="0"/>
              <a:t>OpenFlow</a:t>
            </a:r>
            <a:r>
              <a:rPr lang="en-US" altLang="zh-CN" dirty="0" smtClean="0"/>
              <a:t> Controller</a:t>
            </a:r>
            <a:endParaRPr lang="en-US" dirty="0"/>
          </a:p>
        </p:txBody>
      </p:sp>
      <p:sp>
        <p:nvSpPr>
          <p:cNvPr id="3" name="Content Placeholder 2"/>
          <p:cNvSpPr>
            <a:spLocks noGrp="1"/>
          </p:cNvSpPr>
          <p:nvPr>
            <p:ph idx="1"/>
          </p:nvPr>
        </p:nvSpPr>
        <p:spPr/>
        <p:txBody>
          <a:bodyPr/>
          <a:lstStyle/>
          <a:p>
            <a:r>
              <a:rPr lang="zh-CN" altLang="en-US" dirty="0" smtClean="0"/>
              <a:t>创建三个虚拟机</a:t>
            </a:r>
            <a:endParaRPr lang="en-US" dirty="0"/>
          </a:p>
        </p:txBody>
      </p:sp>
      <p:pic>
        <p:nvPicPr>
          <p:cNvPr id="5" name="Picture 4"/>
          <p:cNvPicPr>
            <a:picLocks noChangeAspect="1"/>
          </p:cNvPicPr>
          <p:nvPr/>
        </p:nvPicPr>
        <p:blipFill>
          <a:blip r:embed="rId2"/>
          <a:stretch>
            <a:fillRect/>
          </a:stretch>
        </p:blipFill>
        <p:spPr>
          <a:xfrm>
            <a:off x="714376" y="1515234"/>
            <a:ext cx="4419600" cy="859367"/>
          </a:xfrm>
          <a:prstGeom prst="rect">
            <a:avLst/>
          </a:prstGeom>
        </p:spPr>
      </p:pic>
      <p:pic>
        <p:nvPicPr>
          <p:cNvPr id="6" name="Picture 5"/>
          <p:cNvPicPr>
            <a:picLocks noChangeAspect="1"/>
          </p:cNvPicPr>
          <p:nvPr/>
        </p:nvPicPr>
        <p:blipFill>
          <a:blip r:embed="rId3"/>
          <a:stretch>
            <a:fillRect/>
          </a:stretch>
        </p:blipFill>
        <p:spPr>
          <a:xfrm>
            <a:off x="714375" y="2544533"/>
            <a:ext cx="6186757" cy="1285875"/>
          </a:xfrm>
          <a:prstGeom prst="rect">
            <a:avLst/>
          </a:prstGeom>
        </p:spPr>
      </p:pic>
      <p:pic>
        <p:nvPicPr>
          <p:cNvPr id="7" name="Picture 6"/>
          <p:cNvPicPr>
            <a:picLocks noChangeAspect="1"/>
          </p:cNvPicPr>
          <p:nvPr/>
        </p:nvPicPr>
        <p:blipFill>
          <a:blip r:embed="rId4"/>
          <a:stretch>
            <a:fillRect/>
          </a:stretch>
        </p:blipFill>
        <p:spPr>
          <a:xfrm>
            <a:off x="714374" y="3976959"/>
            <a:ext cx="6186757" cy="1248312"/>
          </a:xfrm>
          <a:prstGeom prst="rect">
            <a:avLst/>
          </a:prstGeom>
        </p:spPr>
      </p:pic>
      <p:pic>
        <p:nvPicPr>
          <p:cNvPr id="8" name="Picture 7"/>
          <p:cNvPicPr>
            <a:picLocks noChangeAspect="1"/>
          </p:cNvPicPr>
          <p:nvPr/>
        </p:nvPicPr>
        <p:blipFill>
          <a:blip r:embed="rId5"/>
          <a:stretch>
            <a:fillRect/>
          </a:stretch>
        </p:blipFill>
        <p:spPr>
          <a:xfrm>
            <a:off x="714375" y="5371823"/>
            <a:ext cx="6186757" cy="1286114"/>
          </a:xfrm>
          <a:prstGeom prst="rect">
            <a:avLst/>
          </a:prstGeom>
        </p:spPr>
      </p:pic>
      <p:pic>
        <p:nvPicPr>
          <p:cNvPr id="9" name="Picture 8"/>
          <p:cNvPicPr>
            <a:picLocks noChangeAspect="1"/>
          </p:cNvPicPr>
          <p:nvPr/>
        </p:nvPicPr>
        <p:blipFill>
          <a:blip r:embed="rId6"/>
          <a:stretch>
            <a:fillRect/>
          </a:stretch>
        </p:blipFill>
        <p:spPr>
          <a:xfrm>
            <a:off x="7051415" y="1011504"/>
            <a:ext cx="4533082" cy="5669755"/>
          </a:xfrm>
          <a:prstGeom prst="rect">
            <a:avLst/>
          </a:prstGeom>
        </p:spPr>
      </p:pic>
    </p:spTree>
    <p:extLst>
      <p:ext uri="{BB962C8B-B14F-4D97-AF65-F5344CB8AC3E}">
        <p14:creationId xmlns:p14="http://schemas.microsoft.com/office/powerpoint/2010/main" val="381890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实验五：配置使用</a:t>
            </a:r>
            <a:r>
              <a:rPr lang="en-US" altLang="zh-CN" dirty="0" err="1"/>
              <a:t>OpenFlow</a:t>
            </a:r>
            <a:r>
              <a:rPr lang="en-US" altLang="zh-CN" dirty="0"/>
              <a:t> Controller</a:t>
            </a:r>
            <a:endParaRPr lang="en-US" dirty="0"/>
          </a:p>
        </p:txBody>
      </p:sp>
      <p:sp>
        <p:nvSpPr>
          <p:cNvPr id="3" name="Content Placeholder 2"/>
          <p:cNvSpPr>
            <a:spLocks noGrp="1"/>
          </p:cNvSpPr>
          <p:nvPr>
            <p:ph idx="1"/>
          </p:nvPr>
        </p:nvSpPr>
        <p:spPr/>
        <p:txBody>
          <a:bodyPr>
            <a:normAutofit/>
          </a:bodyPr>
          <a:lstStyle/>
          <a:p>
            <a:r>
              <a:rPr lang="zh-CN" altLang="en-US" sz="2400" dirty="0" smtClean="0"/>
              <a:t>安装</a:t>
            </a:r>
            <a:r>
              <a:rPr lang="en-US" sz="2400" dirty="0" smtClean="0"/>
              <a:t>floodlight</a:t>
            </a:r>
          </a:p>
          <a:p>
            <a:pPr lvl="1"/>
            <a:r>
              <a:rPr lang="en-US" sz="2000" dirty="0">
                <a:hlinkClick r:id="rId2"/>
              </a:rPr>
              <a:t>http://www.projectfloodlight.org/getting-started</a:t>
            </a:r>
            <a:r>
              <a:rPr lang="en-US" sz="2000" dirty="0" smtClean="0">
                <a:hlinkClick r:id="rId2"/>
              </a:rPr>
              <a:t>/</a:t>
            </a:r>
            <a:endParaRPr lang="en-US" sz="2000" dirty="0" smtClean="0"/>
          </a:p>
          <a:p>
            <a:pPr lvl="1"/>
            <a:r>
              <a:rPr lang="en-US" sz="2000" dirty="0" err="1"/>
              <a:t>git</a:t>
            </a:r>
            <a:r>
              <a:rPr lang="en-US" sz="2000" dirty="0"/>
              <a:t> clone git://</a:t>
            </a:r>
            <a:r>
              <a:rPr lang="en-US" sz="2000" dirty="0" smtClean="0"/>
              <a:t>github.com/floodlight/floodlight.git</a:t>
            </a:r>
          </a:p>
          <a:p>
            <a:pPr lvl="1"/>
            <a:r>
              <a:rPr lang="en-US" sz="2000" dirty="0"/>
              <a:t>cd floodlight</a:t>
            </a:r>
            <a:r>
              <a:rPr lang="en-US" sz="2000" dirty="0" smtClean="0"/>
              <a:t>/</a:t>
            </a:r>
          </a:p>
          <a:p>
            <a:pPr lvl="1"/>
            <a:r>
              <a:rPr lang="en-US" sz="2000" dirty="0"/>
              <a:t>a</a:t>
            </a:r>
            <a:r>
              <a:rPr lang="en-US" sz="2000" dirty="0" smtClean="0"/>
              <a:t>nt</a:t>
            </a:r>
          </a:p>
          <a:p>
            <a:pPr lvl="1"/>
            <a:r>
              <a:rPr lang="en-US" sz="2000" dirty="0" err="1"/>
              <a:t>nohup</a:t>
            </a:r>
            <a:r>
              <a:rPr lang="en-US" sz="2000" dirty="0"/>
              <a:t> java -jar target/floodlight.jar &gt; floodlight.log 2&gt;&amp;1 </a:t>
            </a:r>
            <a:r>
              <a:rPr lang="en-US" sz="2000" dirty="0" smtClean="0"/>
              <a:t>&amp;</a:t>
            </a:r>
          </a:p>
          <a:p>
            <a:r>
              <a:rPr lang="zh-CN" altLang="en-US" sz="2400" dirty="0"/>
              <a:t>设</a:t>
            </a:r>
            <a:r>
              <a:rPr lang="zh-CN" altLang="en-US" sz="2400" dirty="0" smtClean="0"/>
              <a:t>置</a:t>
            </a:r>
            <a:r>
              <a:rPr lang="en-US" altLang="zh-CN" sz="2400" dirty="0" smtClean="0"/>
              <a:t>Controller</a:t>
            </a:r>
          </a:p>
          <a:p>
            <a:pPr lvl="1"/>
            <a:r>
              <a:rPr lang="en-US" sz="2000" dirty="0" err="1"/>
              <a:t>ovs-vsctl</a:t>
            </a:r>
            <a:r>
              <a:rPr lang="en-US" sz="2000" dirty="0"/>
              <a:t> set-controller </a:t>
            </a:r>
            <a:r>
              <a:rPr lang="en-US" sz="2000" dirty="0" err="1"/>
              <a:t>u</a:t>
            </a:r>
            <a:r>
              <a:rPr lang="en-US" sz="2000" dirty="0" err="1" smtClean="0"/>
              <a:t>buntu_br</a:t>
            </a:r>
            <a:r>
              <a:rPr lang="en-US" sz="2000" dirty="0" smtClean="0"/>
              <a:t> tcp:192.168.100.1:6633</a:t>
            </a:r>
          </a:p>
          <a:p>
            <a:pPr lvl="1"/>
            <a:endParaRPr lang="en-US" sz="2000" dirty="0"/>
          </a:p>
        </p:txBody>
      </p:sp>
      <p:pic>
        <p:nvPicPr>
          <p:cNvPr id="8" name="Picture 7"/>
          <p:cNvPicPr>
            <a:picLocks noChangeAspect="1"/>
          </p:cNvPicPr>
          <p:nvPr/>
        </p:nvPicPr>
        <p:blipFill>
          <a:blip r:embed="rId3"/>
          <a:stretch>
            <a:fillRect/>
          </a:stretch>
        </p:blipFill>
        <p:spPr>
          <a:xfrm>
            <a:off x="1243013" y="3977429"/>
            <a:ext cx="5957888" cy="2590058"/>
          </a:xfrm>
          <a:prstGeom prst="rect">
            <a:avLst/>
          </a:prstGeom>
        </p:spPr>
      </p:pic>
    </p:spTree>
    <p:extLst>
      <p:ext uri="{BB962C8B-B14F-4D97-AF65-F5344CB8AC3E}">
        <p14:creationId xmlns:p14="http://schemas.microsoft.com/office/powerpoint/2010/main" val="329559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286125"/>
            <a:ext cx="4086225" cy="3448050"/>
          </a:xfrm>
          <a:prstGeom prst="rect">
            <a:avLst/>
          </a:prstGeom>
        </p:spPr>
      </p:pic>
      <p:sp>
        <p:nvSpPr>
          <p:cNvPr id="2" name="Title 1"/>
          <p:cNvSpPr>
            <a:spLocks noGrp="1"/>
          </p:cNvSpPr>
          <p:nvPr>
            <p:ph type="title"/>
          </p:nvPr>
        </p:nvSpPr>
        <p:spPr/>
        <p:txBody>
          <a:bodyPr>
            <a:normAutofit fontScale="90000"/>
          </a:bodyPr>
          <a:lstStyle/>
          <a:p>
            <a:r>
              <a:rPr lang="zh-CN" altLang="en-US" dirty="0"/>
              <a:t>实验五：配置使用</a:t>
            </a:r>
            <a:r>
              <a:rPr lang="en-US" altLang="zh-CN" dirty="0" err="1"/>
              <a:t>OpenFlow</a:t>
            </a:r>
            <a:r>
              <a:rPr lang="en-US" altLang="zh-CN" dirty="0"/>
              <a:t> Controller</a:t>
            </a:r>
            <a:endParaRPr lang="en-US" dirty="0"/>
          </a:p>
        </p:txBody>
      </p:sp>
      <p:sp>
        <p:nvSpPr>
          <p:cNvPr id="3" name="Content Placeholder 2"/>
          <p:cNvSpPr>
            <a:spLocks noGrp="1"/>
          </p:cNvSpPr>
          <p:nvPr>
            <p:ph idx="1"/>
          </p:nvPr>
        </p:nvSpPr>
        <p:spPr/>
        <p:txBody>
          <a:bodyPr/>
          <a:lstStyle/>
          <a:p>
            <a:r>
              <a:rPr lang="zh-CN" altLang="en-US" dirty="0"/>
              <a:t>访</a:t>
            </a:r>
            <a:r>
              <a:rPr lang="zh-CN" altLang="en-US" dirty="0" smtClean="0"/>
              <a:t>问</a:t>
            </a:r>
            <a:r>
              <a:rPr lang="en-US" dirty="0"/>
              <a:t>floodlight</a:t>
            </a:r>
            <a:r>
              <a:rPr lang="zh-CN" altLang="en-US" dirty="0" smtClean="0"/>
              <a:t>的界面</a:t>
            </a:r>
            <a:endParaRPr lang="en-US" altLang="zh-CN" dirty="0" smtClean="0"/>
          </a:p>
          <a:p>
            <a:pPr lvl="1"/>
            <a:r>
              <a:rPr lang="en-US" u="sng" dirty="0">
                <a:hlinkClick r:id="rId3" tooltip="http://16.158.165.102:8080/ui/index.html"/>
              </a:rPr>
              <a:t>http://</a:t>
            </a:r>
            <a:r>
              <a:rPr lang="en-US" u="sng" dirty="0" smtClean="0">
                <a:hlinkClick r:id="rId3" tooltip="http://16.158.165.102:8080/ui/index.html"/>
              </a:rPr>
              <a:t>16.158.166.150:8080/ui/index.html</a:t>
            </a:r>
            <a:endParaRPr lang="en-US" u="sng" dirty="0" smtClean="0"/>
          </a:p>
          <a:p>
            <a:r>
              <a:rPr lang="en-US" dirty="0" smtClean="0"/>
              <a:t>Floodlight</a:t>
            </a:r>
            <a:r>
              <a:rPr lang="zh-CN" altLang="en-US" dirty="0" smtClean="0"/>
              <a:t>的</a:t>
            </a:r>
            <a:r>
              <a:rPr lang="en-US" altLang="zh-CN" dirty="0" smtClean="0"/>
              <a:t>Rest API</a:t>
            </a:r>
            <a:endParaRPr lang="en-US" u="sng" dirty="0" smtClean="0"/>
          </a:p>
          <a:p>
            <a:pPr lvl="1"/>
            <a:r>
              <a:rPr lang="en-US" dirty="0" smtClean="0">
                <a:hlinkClick r:id="rId4"/>
              </a:rPr>
              <a:t>http</a:t>
            </a:r>
            <a:r>
              <a:rPr lang="en-US" dirty="0">
                <a:hlinkClick r:id="rId4"/>
              </a:rPr>
              <a:t>://</a:t>
            </a:r>
            <a:r>
              <a:rPr lang="en-US" dirty="0" smtClean="0">
                <a:hlinkClick r:id="rId4"/>
              </a:rPr>
              <a:t>docs.projectfloodlight.org/display/floodlightcontroller/Floodlight+REST+API</a:t>
            </a:r>
            <a:endParaRPr lang="en-US" dirty="0" smtClean="0"/>
          </a:p>
          <a:p>
            <a:r>
              <a:rPr lang="zh-CN" altLang="en-US" dirty="0"/>
              <a:t>默</a:t>
            </a:r>
            <a:r>
              <a:rPr lang="zh-CN" altLang="en-US" dirty="0" smtClean="0"/>
              <a:t>认情况下，三台机器可以相互</a:t>
            </a:r>
            <a:r>
              <a:rPr lang="en-US" altLang="zh-CN" dirty="0" smtClean="0"/>
              <a:t>ping</a:t>
            </a:r>
            <a:r>
              <a:rPr lang="zh-CN" altLang="en-US" dirty="0" smtClean="0"/>
              <a:t>的通</a:t>
            </a:r>
            <a:endParaRPr lang="en-US" dirty="0"/>
          </a:p>
        </p:txBody>
      </p:sp>
      <p:sp>
        <p:nvSpPr>
          <p:cNvPr id="5" name="TextBox 4"/>
          <p:cNvSpPr txBox="1"/>
          <p:nvPr/>
        </p:nvSpPr>
        <p:spPr>
          <a:xfrm>
            <a:off x="4890798" y="4733925"/>
            <a:ext cx="1205202" cy="369332"/>
          </a:xfrm>
          <a:prstGeom prst="rect">
            <a:avLst/>
          </a:prstGeom>
          <a:noFill/>
        </p:spPr>
        <p:txBody>
          <a:bodyPr wrap="none" rtlCol="0">
            <a:spAutoFit/>
          </a:bodyPr>
          <a:lstStyle/>
          <a:p>
            <a:r>
              <a:rPr lang="en-US" dirty="0" smtClean="0"/>
              <a:t>Instance01</a:t>
            </a:r>
            <a:endParaRPr lang="en-US" dirty="0"/>
          </a:p>
        </p:txBody>
      </p:sp>
      <p:sp>
        <p:nvSpPr>
          <p:cNvPr id="6" name="TextBox 5"/>
          <p:cNvSpPr txBox="1"/>
          <p:nvPr/>
        </p:nvSpPr>
        <p:spPr>
          <a:xfrm>
            <a:off x="4500273" y="5534025"/>
            <a:ext cx="1205202" cy="369332"/>
          </a:xfrm>
          <a:prstGeom prst="rect">
            <a:avLst/>
          </a:prstGeom>
          <a:noFill/>
        </p:spPr>
        <p:txBody>
          <a:bodyPr wrap="none" rtlCol="0">
            <a:spAutoFit/>
          </a:bodyPr>
          <a:lstStyle/>
          <a:p>
            <a:r>
              <a:rPr lang="en-US" dirty="0" smtClean="0"/>
              <a:t>Instance02</a:t>
            </a:r>
            <a:endParaRPr lang="en-US" dirty="0"/>
          </a:p>
        </p:txBody>
      </p:sp>
      <p:sp>
        <p:nvSpPr>
          <p:cNvPr id="7" name="TextBox 6"/>
          <p:cNvSpPr txBox="1"/>
          <p:nvPr/>
        </p:nvSpPr>
        <p:spPr>
          <a:xfrm>
            <a:off x="3719223" y="6129100"/>
            <a:ext cx="1205202" cy="369332"/>
          </a:xfrm>
          <a:prstGeom prst="rect">
            <a:avLst/>
          </a:prstGeom>
          <a:noFill/>
        </p:spPr>
        <p:txBody>
          <a:bodyPr wrap="none" rtlCol="0">
            <a:spAutoFit/>
          </a:bodyPr>
          <a:lstStyle/>
          <a:p>
            <a:r>
              <a:rPr lang="en-US" dirty="0" smtClean="0"/>
              <a:t>Instance03</a:t>
            </a:r>
            <a:endParaRPr lang="en-US" dirty="0"/>
          </a:p>
        </p:txBody>
      </p:sp>
      <p:sp>
        <p:nvSpPr>
          <p:cNvPr id="8" name="TextBox 7"/>
          <p:cNvSpPr txBox="1"/>
          <p:nvPr/>
        </p:nvSpPr>
        <p:spPr>
          <a:xfrm>
            <a:off x="4712349" y="3807381"/>
            <a:ext cx="1186030" cy="369332"/>
          </a:xfrm>
          <a:prstGeom prst="rect">
            <a:avLst/>
          </a:prstGeom>
          <a:noFill/>
        </p:spPr>
        <p:txBody>
          <a:bodyPr wrap="none" rtlCol="0">
            <a:spAutoFit/>
          </a:bodyPr>
          <a:lstStyle/>
          <a:p>
            <a:r>
              <a:rPr lang="en-US" dirty="0" err="1"/>
              <a:t>u</a:t>
            </a:r>
            <a:r>
              <a:rPr lang="en-US" dirty="0" err="1" smtClean="0"/>
              <a:t>buntu_br</a:t>
            </a:r>
            <a:endParaRPr lang="en-US" dirty="0"/>
          </a:p>
        </p:txBody>
      </p:sp>
      <p:pic>
        <p:nvPicPr>
          <p:cNvPr id="9" name="Picture 8"/>
          <p:cNvPicPr>
            <a:picLocks noChangeAspect="1"/>
          </p:cNvPicPr>
          <p:nvPr/>
        </p:nvPicPr>
        <p:blipFill>
          <a:blip r:embed="rId5"/>
          <a:stretch>
            <a:fillRect/>
          </a:stretch>
        </p:blipFill>
        <p:spPr>
          <a:xfrm>
            <a:off x="6480560" y="3594233"/>
            <a:ext cx="5067300" cy="3122111"/>
          </a:xfrm>
          <a:prstGeom prst="rect">
            <a:avLst/>
          </a:prstGeom>
        </p:spPr>
      </p:pic>
    </p:spTree>
    <p:extLst>
      <p:ext uri="{BB962C8B-B14F-4D97-AF65-F5344CB8AC3E}">
        <p14:creationId xmlns:p14="http://schemas.microsoft.com/office/powerpoint/2010/main" val="224883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实验五：配置使用</a:t>
            </a:r>
            <a:r>
              <a:rPr lang="en-US" altLang="zh-CN" dirty="0" err="1"/>
              <a:t>OpenFlow</a:t>
            </a:r>
            <a:r>
              <a:rPr lang="en-US" altLang="zh-CN" dirty="0"/>
              <a:t> Controller</a:t>
            </a:r>
            <a:endParaRPr lang="en-US" dirty="0"/>
          </a:p>
        </p:txBody>
      </p:sp>
      <p:sp>
        <p:nvSpPr>
          <p:cNvPr id="3" name="Content Placeholder 2"/>
          <p:cNvSpPr>
            <a:spLocks noGrp="1"/>
          </p:cNvSpPr>
          <p:nvPr>
            <p:ph idx="1"/>
          </p:nvPr>
        </p:nvSpPr>
        <p:spPr/>
        <p:txBody>
          <a:bodyPr/>
          <a:lstStyle/>
          <a:p>
            <a:r>
              <a:rPr lang="zh-CN" altLang="en-US" dirty="0"/>
              <a:t>调</a:t>
            </a:r>
            <a:r>
              <a:rPr lang="zh-CN" altLang="en-US" dirty="0" smtClean="0"/>
              <a:t>用</a:t>
            </a:r>
            <a:r>
              <a:rPr lang="en-US" altLang="zh-CN" dirty="0" smtClean="0"/>
              <a:t>Rest API</a:t>
            </a:r>
            <a:r>
              <a:rPr lang="zh-CN" altLang="en-US" dirty="0" smtClean="0"/>
              <a:t>设定规则，只允许</a:t>
            </a:r>
            <a:r>
              <a:rPr lang="en-US" altLang="zh-CN" dirty="0" smtClean="0"/>
              <a:t>Instance01</a:t>
            </a:r>
            <a:r>
              <a:rPr lang="zh-CN" altLang="en-US" dirty="0" smtClean="0"/>
              <a:t>和</a:t>
            </a:r>
            <a:r>
              <a:rPr lang="en-US" altLang="zh-CN" dirty="0" smtClean="0"/>
              <a:t>Instance03</a:t>
            </a:r>
            <a:r>
              <a:rPr lang="zh-CN" altLang="en-US" dirty="0" smtClean="0"/>
              <a:t>之间相互通信</a:t>
            </a:r>
            <a:endParaRPr lang="en-US" dirty="0"/>
          </a:p>
        </p:txBody>
      </p:sp>
      <p:sp>
        <p:nvSpPr>
          <p:cNvPr id="4" name="Rectangle 3"/>
          <p:cNvSpPr/>
          <p:nvPr/>
        </p:nvSpPr>
        <p:spPr>
          <a:xfrm>
            <a:off x="838200" y="1775936"/>
            <a:ext cx="10668000" cy="954107"/>
          </a:xfrm>
          <a:prstGeom prst="rect">
            <a:avLst/>
          </a:prstGeom>
        </p:spPr>
        <p:txBody>
          <a:bodyPr wrap="square">
            <a:spAutoFit/>
          </a:bodyPr>
          <a:lstStyle/>
          <a:p>
            <a:r>
              <a:rPr lang="en-US" sz="1400" dirty="0">
                <a:solidFill>
                  <a:srgbClr val="494949"/>
                </a:solidFill>
              </a:rPr>
              <a:t>curl -d '{"switch": "00:00:2a:96:0e:c7:85:49", "name":"static-flow1", "cookie":"0", "priority":"32768", "src-mac</a:t>
            </a:r>
            <a:r>
              <a:rPr lang="en-US" sz="1400" dirty="0" smtClean="0">
                <a:solidFill>
                  <a:srgbClr val="494949"/>
                </a:solidFill>
              </a:rPr>
              <a:t>":"52:54:00:9b:d5:11</a:t>
            </a:r>
            <a:r>
              <a:rPr lang="en-US" sz="1400" dirty="0">
                <a:solidFill>
                  <a:srgbClr val="494949"/>
                </a:solidFill>
              </a:rPr>
              <a:t>","active":"true", "</a:t>
            </a:r>
            <a:r>
              <a:rPr lang="en-US" sz="1400" dirty="0" err="1">
                <a:solidFill>
                  <a:srgbClr val="494949"/>
                </a:solidFill>
              </a:rPr>
              <a:t>actions":"</a:t>
            </a:r>
            <a:r>
              <a:rPr lang="en-US" sz="1400" dirty="0" err="1" smtClean="0">
                <a:solidFill>
                  <a:srgbClr val="494949"/>
                </a:solidFill>
              </a:rPr>
              <a:t>output</a:t>
            </a:r>
            <a:r>
              <a:rPr lang="en-US" sz="1400" dirty="0" smtClean="0">
                <a:solidFill>
                  <a:srgbClr val="494949"/>
                </a:solidFill>
              </a:rPr>
              <a:t>=12"}'  </a:t>
            </a:r>
            <a:r>
              <a:rPr lang="en-US" sz="1400" u="sng" dirty="0" smtClean="0">
                <a:solidFill>
                  <a:srgbClr val="494949"/>
                </a:solidFill>
                <a:hlinkClick r:id="rId2"/>
              </a:rPr>
              <a:t>http</a:t>
            </a:r>
            <a:r>
              <a:rPr lang="en-US" sz="1400" u="sng" dirty="0">
                <a:solidFill>
                  <a:srgbClr val="494949"/>
                </a:solidFill>
                <a:hlinkClick r:id="rId2"/>
              </a:rPr>
              <a:t>://</a:t>
            </a:r>
            <a:r>
              <a:rPr lang="en-US" sz="1400" u="sng" dirty="0" smtClean="0">
                <a:solidFill>
                  <a:srgbClr val="494949"/>
                </a:solidFill>
                <a:hlinkClick r:id="rId2"/>
              </a:rPr>
              <a:t>16.158.166.150:8080/wm/staticflowentrypusher/json</a:t>
            </a:r>
            <a:endParaRPr lang="en-US" sz="1400" u="sng" dirty="0" smtClean="0">
              <a:solidFill>
                <a:srgbClr val="494949"/>
              </a:solidFill>
            </a:endParaRPr>
          </a:p>
          <a:p>
            <a:r>
              <a:rPr lang="en-US" sz="1400" dirty="0"/>
              <a:t>curl -d '{"switch": "</a:t>
            </a:r>
            <a:r>
              <a:rPr lang="en-US" sz="1400" dirty="0" smtClean="0"/>
              <a:t>00:00:</a:t>
            </a:r>
            <a:r>
              <a:rPr lang="en-US" sz="1400" dirty="0">
                <a:solidFill>
                  <a:srgbClr val="494949"/>
                </a:solidFill>
              </a:rPr>
              <a:t>2a:96:0e:c7:85:49</a:t>
            </a:r>
            <a:r>
              <a:rPr lang="en-US" sz="1400" dirty="0" smtClean="0"/>
              <a:t>", </a:t>
            </a:r>
            <a:r>
              <a:rPr lang="en-US" sz="1400" dirty="0"/>
              <a:t>"name":"static-flow2", "cookie":"0", "priority":"32768", "src-mac</a:t>
            </a:r>
            <a:r>
              <a:rPr lang="en-US" sz="1400" dirty="0" smtClean="0"/>
              <a:t>":"52:54:00:9b:d5:77</a:t>
            </a:r>
            <a:r>
              <a:rPr lang="en-US" sz="1400" dirty="0"/>
              <a:t>","active":"true", "</a:t>
            </a:r>
            <a:r>
              <a:rPr lang="en-US" sz="1400" dirty="0" err="1"/>
              <a:t>actions":"</a:t>
            </a:r>
            <a:r>
              <a:rPr lang="en-US" sz="1400" dirty="0" err="1" smtClean="0"/>
              <a:t>output</a:t>
            </a:r>
            <a:r>
              <a:rPr lang="en-US" sz="1400" dirty="0" smtClean="0"/>
              <a:t>=10"}'  </a:t>
            </a:r>
            <a:r>
              <a:rPr lang="en-US" sz="1400" dirty="0"/>
              <a:t>http://</a:t>
            </a:r>
            <a:r>
              <a:rPr lang="en-US" sz="1400" dirty="0" smtClean="0"/>
              <a:t>16.158.166.150:8080/wm/staticflowentrypusher/json</a:t>
            </a:r>
            <a:endParaRPr lang="en-US" sz="1400" dirty="0"/>
          </a:p>
        </p:txBody>
      </p:sp>
      <p:pic>
        <p:nvPicPr>
          <p:cNvPr id="7" name="Picture 6"/>
          <p:cNvPicPr>
            <a:picLocks noChangeAspect="1"/>
          </p:cNvPicPr>
          <p:nvPr/>
        </p:nvPicPr>
        <p:blipFill>
          <a:blip r:embed="rId3"/>
          <a:stretch>
            <a:fillRect/>
          </a:stretch>
        </p:blipFill>
        <p:spPr>
          <a:xfrm>
            <a:off x="112425" y="2730043"/>
            <a:ext cx="11967150" cy="625098"/>
          </a:xfrm>
          <a:prstGeom prst="rect">
            <a:avLst/>
          </a:prstGeom>
        </p:spPr>
      </p:pic>
      <p:pic>
        <p:nvPicPr>
          <p:cNvPr id="8" name="Picture 7"/>
          <p:cNvPicPr>
            <a:picLocks noChangeAspect="1"/>
          </p:cNvPicPr>
          <p:nvPr/>
        </p:nvPicPr>
        <p:blipFill>
          <a:blip r:embed="rId4"/>
          <a:stretch>
            <a:fillRect/>
          </a:stretch>
        </p:blipFill>
        <p:spPr>
          <a:xfrm>
            <a:off x="1023938" y="3494475"/>
            <a:ext cx="6643688" cy="2966811"/>
          </a:xfrm>
          <a:prstGeom prst="rect">
            <a:avLst/>
          </a:prstGeom>
        </p:spPr>
      </p:pic>
    </p:spTree>
    <p:extLst>
      <p:ext uri="{BB962C8B-B14F-4D97-AF65-F5344CB8AC3E}">
        <p14:creationId xmlns:p14="http://schemas.microsoft.com/office/powerpoint/2010/main" val="1305317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实验五：配置使用</a:t>
            </a:r>
            <a:r>
              <a:rPr lang="en-US" altLang="zh-CN" dirty="0" err="1"/>
              <a:t>OpenFlow</a:t>
            </a:r>
            <a:r>
              <a:rPr lang="en-US" altLang="zh-CN" dirty="0"/>
              <a:t> Controller</a:t>
            </a:r>
            <a:endParaRPr lang="en-US" dirty="0"/>
          </a:p>
        </p:txBody>
      </p:sp>
      <p:sp>
        <p:nvSpPr>
          <p:cNvPr id="3" name="Content Placeholder 2"/>
          <p:cNvSpPr>
            <a:spLocks noGrp="1"/>
          </p:cNvSpPr>
          <p:nvPr>
            <p:ph idx="1"/>
          </p:nvPr>
        </p:nvSpPr>
        <p:spPr/>
        <p:txBody>
          <a:bodyPr>
            <a:normAutofit/>
          </a:bodyPr>
          <a:lstStyle/>
          <a:p>
            <a:r>
              <a:rPr lang="zh-CN" altLang="en-US" dirty="0" smtClean="0"/>
              <a:t>用</a:t>
            </a:r>
            <a:r>
              <a:rPr lang="en-US" altLang="zh-CN" dirty="0" smtClean="0"/>
              <a:t>REST API</a:t>
            </a:r>
            <a:r>
              <a:rPr lang="zh-CN" altLang="en-US" dirty="0" smtClean="0"/>
              <a:t>清除所有规则</a:t>
            </a:r>
            <a:endParaRPr lang="en-US" altLang="zh-CN" dirty="0" smtClean="0"/>
          </a:p>
          <a:p>
            <a:endParaRPr lang="en-US" dirty="0"/>
          </a:p>
          <a:p>
            <a:r>
              <a:rPr lang="zh-CN" altLang="en-US" dirty="0" smtClean="0"/>
              <a:t>将正</a:t>
            </a:r>
            <a:r>
              <a:rPr lang="zh-CN" altLang="en-US" dirty="0"/>
              <a:t>确的</a:t>
            </a:r>
            <a:r>
              <a:rPr lang="en-US" dirty="0"/>
              <a:t>mac</a:t>
            </a:r>
            <a:r>
              <a:rPr lang="zh-CN" altLang="en-US" dirty="0"/>
              <a:t>导向正确的</a:t>
            </a:r>
            <a:r>
              <a:rPr lang="en-US" dirty="0" smtClean="0"/>
              <a:t>port</a:t>
            </a:r>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838199" y="1538585"/>
            <a:ext cx="9591675" cy="369332"/>
          </a:xfrm>
          <a:prstGeom prst="rect">
            <a:avLst/>
          </a:prstGeom>
        </p:spPr>
        <p:txBody>
          <a:bodyPr wrap="square">
            <a:spAutoFit/>
          </a:bodyPr>
          <a:lstStyle/>
          <a:p>
            <a:r>
              <a:rPr lang="en-US" dirty="0"/>
              <a:t>curl http://16.158.166.150:8080/wm/staticflowentrypusher/clear/00:00:2a:96:0e:c7:85:49/json</a:t>
            </a:r>
          </a:p>
        </p:txBody>
      </p:sp>
      <p:sp>
        <p:nvSpPr>
          <p:cNvPr id="5" name="Rectangle 4"/>
          <p:cNvSpPr/>
          <p:nvPr/>
        </p:nvSpPr>
        <p:spPr>
          <a:xfrm>
            <a:off x="838199" y="2456727"/>
            <a:ext cx="10620376" cy="2585323"/>
          </a:xfrm>
          <a:prstGeom prst="rect">
            <a:avLst/>
          </a:prstGeom>
        </p:spPr>
        <p:txBody>
          <a:bodyPr wrap="square">
            <a:spAutoFit/>
          </a:bodyPr>
          <a:lstStyle/>
          <a:p>
            <a:r>
              <a:rPr lang="en-US" dirty="0">
                <a:solidFill>
                  <a:srgbClr val="494949"/>
                </a:solidFill>
              </a:rPr>
              <a:t>curl -d '{"switch": "</a:t>
            </a:r>
            <a:r>
              <a:rPr lang="en-US" dirty="0" smtClean="0">
                <a:solidFill>
                  <a:srgbClr val="494949"/>
                </a:solidFill>
              </a:rPr>
              <a:t>00:00:</a:t>
            </a:r>
            <a:r>
              <a:rPr lang="en-US" dirty="0">
                <a:solidFill>
                  <a:srgbClr val="494949"/>
                </a:solidFill>
              </a:rPr>
              <a:t>2a:96:0e:c7:85:49</a:t>
            </a:r>
            <a:r>
              <a:rPr lang="en-US" dirty="0" smtClean="0">
                <a:solidFill>
                  <a:srgbClr val="494949"/>
                </a:solidFill>
              </a:rPr>
              <a:t>", </a:t>
            </a:r>
            <a:r>
              <a:rPr lang="en-US" dirty="0">
                <a:solidFill>
                  <a:srgbClr val="494949"/>
                </a:solidFill>
              </a:rPr>
              <a:t>"name":"static-flow1", "cookie":"0", "priority":"32768", "dst-mac":"52:54:00:9b:d5:11","active":"true", "</a:t>
            </a:r>
            <a:r>
              <a:rPr lang="en-US" dirty="0" err="1">
                <a:solidFill>
                  <a:srgbClr val="494949"/>
                </a:solidFill>
              </a:rPr>
              <a:t>actions":"</a:t>
            </a:r>
            <a:r>
              <a:rPr lang="en-US" dirty="0" err="1" smtClean="0">
                <a:solidFill>
                  <a:srgbClr val="494949"/>
                </a:solidFill>
              </a:rPr>
              <a:t>output</a:t>
            </a:r>
            <a:r>
              <a:rPr lang="en-US" dirty="0" smtClean="0">
                <a:solidFill>
                  <a:srgbClr val="494949"/>
                </a:solidFill>
              </a:rPr>
              <a:t>=10"}'  </a:t>
            </a:r>
            <a:r>
              <a:rPr lang="en-US" u="sng" dirty="0" smtClean="0">
                <a:solidFill>
                  <a:srgbClr val="494949"/>
                </a:solidFill>
                <a:hlinkClick r:id="rId2"/>
              </a:rPr>
              <a:t>http</a:t>
            </a:r>
            <a:r>
              <a:rPr lang="en-US" u="sng" dirty="0">
                <a:solidFill>
                  <a:srgbClr val="494949"/>
                </a:solidFill>
                <a:hlinkClick r:id="rId2"/>
              </a:rPr>
              <a:t>://</a:t>
            </a:r>
            <a:r>
              <a:rPr lang="en-US" u="sng" dirty="0" smtClean="0">
                <a:solidFill>
                  <a:srgbClr val="494949"/>
                </a:solidFill>
                <a:hlinkClick r:id="rId2"/>
              </a:rPr>
              <a:t>16.158.166.150:8080/wm/staticflowentrypusher/json</a:t>
            </a:r>
            <a:endParaRPr lang="en-US" dirty="0">
              <a:solidFill>
                <a:srgbClr val="494949"/>
              </a:solidFill>
            </a:endParaRPr>
          </a:p>
          <a:p>
            <a:r>
              <a:rPr lang="en-US" dirty="0">
                <a:solidFill>
                  <a:srgbClr val="494949"/>
                </a:solidFill>
              </a:rPr>
              <a:t>curl -d '{"switch": "</a:t>
            </a:r>
            <a:r>
              <a:rPr lang="en-US" dirty="0" smtClean="0">
                <a:solidFill>
                  <a:srgbClr val="494949"/>
                </a:solidFill>
              </a:rPr>
              <a:t>00:00:</a:t>
            </a:r>
            <a:r>
              <a:rPr lang="en-US" dirty="0">
                <a:solidFill>
                  <a:srgbClr val="494949"/>
                </a:solidFill>
              </a:rPr>
              <a:t>2a:96:0e:c7:85:49</a:t>
            </a:r>
            <a:r>
              <a:rPr lang="en-US" dirty="0" smtClean="0">
                <a:solidFill>
                  <a:srgbClr val="494949"/>
                </a:solidFill>
              </a:rPr>
              <a:t>", </a:t>
            </a:r>
            <a:r>
              <a:rPr lang="en-US" dirty="0">
                <a:solidFill>
                  <a:srgbClr val="494949"/>
                </a:solidFill>
              </a:rPr>
              <a:t>"name":"static-flow2", "cookie":"0", "priority":"32768", "dst-mac":"52:54:00:9b:d5:33","active":"true", "</a:t>
            </a:r>
            <a:r>
              <a:rPr lang="en-US" dirty="0" err="1">
                <a:solidFill>
                  <a:srgbClr val="494949"/>
                </a:solidFill>
              </a:rPr>
              <a:t>actions":"</a:t>
            </a:r>
            <a:r>
              <a:rPr lang="en-US" dirty="0" err="1" smtClean="0">
                <a:solidFill>
                  <a:srgbClr val="494949"/>
                </a:solidFill>
              </a:rPr>
              <a:t>output</a:t>
            </a:r>
            <a:r>
              <a:rPr lang="en-US" dirty="0" smtClean="0">
                <a:solidFill>
                  <a:srgbClr val="494949"/>
                </a:solidFill>
              </a:rPr>
              <a:t>=11"}'  </a:t>
            </a:r>
            <a:r>
              <a:rPr lang="en-US" u="sng" dirty="0" smtClean="0">
                <a:solidFill>
                  <a:srgbClr val="494949"/>
                </a:solidFill>
                <a:hlinkClick r:id="rId3"/>
              </a:rPr>
              <a:t>http</a:t>
            </a:r>
            <a:r>
              <a:rPr lang="en-US" u="sng" dirty="0">
                <a:solidFill>
                  <a:srgbClr val="494949"/>
                </a:solidFill>
                <a:hlinkClick r:id="rId3"/>
              </a:rPr>
              <a:t>://</a:t>
            </a:r>
            <a:r>
              <a:rPr lang="en-US" u="sng" dirty="0" smtClean="0">
                <a:solidFill>
                  <a:srgbClr val="494949"/>
                </a:solidFill>
                <a:hlinkClick r:id="rId3"/>
              </a:rPr>
              <a:t>16.158.166.150:8080/wm/staticflowentrypusher/json</a:t>
            </a:r>
            <a:endParaRPr lang="en-US" dirty="0">
              <a:solidFill>
                <a:srgbClr val="494949"/>
              </a:solidFill>
            </a:endParaRPr>
          </a:p>
          <a:p>
            <a:r>
              <a:rPr lang="en-US" dirty="0">
                <a:solidFill>
                  <a:srgbClr val="494949"/>
                </a:solidFill>
              </a:rPr>
              <a:t>curl -d '{"switch": "</a:t>
            </a:r>
            <a:r>
              <a:rPr lang="en-US" dirty="0" smtClean="0">
                <a:solidFill>
                  <a:srgbClr val="494949"/>
                </a:solidFill>
              </a:rPr>
              <a:t>00:00:</a:t>
            </a:r>
            <a:r>
              <a:rPr lang="en-US" dirty="0">
                <a:solidFill>
                  <a:srgbClr val="494949"/>
                </a:solidFill>
              </a:rPr>
              <a:t>2a:96:0e:c7:85:49</a:t>
            </a:r>
            <a:r>
              <a:rPr lang="en-US" dirty="0" smtClean="0">
                <a:solidFill>
                  <a:srgbClr val="494949"/>
                </a:solidFill>
              </a:rPr>
              <a:t>", </a:t>
            </a:r>
            <a:r>
              <a:rPr lang="en-US" dirty="0">
                <a:solidFill>
                  <a:srgbClr val="494949"/>
                </a:solidFill>
              </a:rPr>
              <a:t>"name":"static-flow3", "cookie":"0", "priority":"32768", "dst-mac":"52:54:00:9b:d5:77","active":"true", "</a:t>
            </a:r>
            <a:r>
              <a:rPr lang="en-US" dirty="0" err="1">
                <a:solidFill>
                  <a:srgbClr val="494949"/>
                </a:solidFill>
              </a:rPr>
              <a:t>actions":"</a:t>
            </a:r>
            <a:r>
              <a:rPr lang="en-US" dirty="0" err="1" smtClean="0">
                <a:solidFill>
                  <a:srgbClr val="494949"/>
                </a:solidFill>
              </a:rPr>
              <a:t>output</a:t>
            </a:r>
            <a:r>
              <a:rPr lang="en-US" dirty="0" smtClean="0">
                <a:solidFill>
                  <a:srgbClr val="494949"/>
                </a:solidFill>
              </a:rPr>
              <a:t>=12"}'  </a:t>
            </a:r>
            <a:r>
              <a:rPr lang="en-US" u="sng" dirty="0" smtClean="0">
                <a:solidFill>
                  <a:srgbClr val="494949"/>
                </a:solidFill>
                <a:hlinkClick r:id="rId3"/>
              </a:rPr>
              <a:t>http</a:t>
            </a:r>
            <a:r>
              <a:rPr lang="en-US" u="sng" dirty="0">
                <a:solidFill>
                  <a:srgbClr val="494949"/>
                </a:solidFill>
                <a:hlinkClick r:id="rId3"/>
              </a:rPr>
              <a:t>://</a:t>
            </a:r>
            <a:r>
              <a:rPr lang="en-US" u="sng" dirty="0" smtClean="0">
                <a:solidFill>
                  <a:srgbClr val="494949"/>
                </a:solidFill>
                <a:hlinkClick r:id="rId3"/>
              </a:rPr>
              <a:t>16.158.166.150:8080/wm/staticflowentrypusher/json</a:t>
            </a:r>
            <a:endParaRPr lang="en-US" b="0" i="0" dirty="0">
              <a:solidFill>
                <a:srgbClr val="494949"/>
              </a:solidFill>
              <a:effectLst/>
            </a:endParaRPr>
          </a:p>
        </p:txBody>
      </p:sp>
    </p:spTree>
    <p:extLst>
      <p:ext uri="{BB962C8B-B14F-4D97-AF65-F5344CB8AC3E}">
        <p14:creationId xmlns:p14="http://schemas.microsoft.com/office/powerpoint/2010/main" val="1836014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实验五：配置使用</a:t>
            </a:r>
            <a:r>
              <a:rPr lang="en-US" altLang="zh-CN" dirty="0" err="1"/>
              <a:t>OpenFlow</a:t>
            </a:r>
            <a:r>
              <a:rPr lang="en-US" altLang="zh-CN" dirty="0"/>
              <a:t> Controller</a:t>
            </a:r>
            <a:endParaRPr lang="en-US" dirty="0"/>
          </a:p>
        </p:txBody>
      </p:sp>
      <p:sp>
        <p:nvSpPr>
          <p:cNvPr id="3" name="Content Placeholder 2"/>
          <p:cNvSpPr>
            <a:spLocks noGrp="1"/>
          </p:cNvSpPr>
          <p:nvPr>
            <p:ph idx="1"/>
          </p:nvPr>
        </p:nvSpPr>
        <p:spPr/>
        <p:txBody>
          <a:bodyPr/>
          <a:lstStyle/>
          <a:p>
            <a:r>
              <a:rPr lang="zh-CN" altLang="en-US" dirty="0"/>
              <a:t>从</a:t>
            </a:r>
            <a:r>
              <a:rPr lang="en-US" altLang="zh-CN" dirty="0"/>
              <a:t>Instance01</a:t>
            </a:r>
            <a:r>
              <a:rPr lang="zh-CN" altLang="en-US" dirty="0"/>
              <a:t>来</a:t>
            </a:r>
            <a:r>
              <a:rPr lang="en-US" altLang="zh-CN" dirty="0"/>
              <a:t>ping Instance03</a:t>
            </a:r>
            <a:r>
              <a:rPr lang="zh-CN" altLang="en-US" dirty="0"/>
              <a:t>，用</a:t>
            </a:r>
            <a:r>
              <a:rPr lang="en-US" altLang="zh-CN" dirty="0" err="1"/>
              <a:t>tcpdump</a:t>
            </a:r>
            <a:r>
              <a:rPr lang="zh-CN" altLang="en-US" dirty="0"/>
              <a:t>监听</a:t>
            </a:r>
            <a:r>
              <a:rPr lang="en-US" altLang="zh-CN" dirty="0"/>
              <a:t>Instance02</a:t>
            </a:r>
            <a:r>
              <a:rPr lang="zh-CN" altLang="en-US" dirty="0"/>
              <a:t>和</a:t>
            </a:r>
            <a:r>
              <a:rPr lang="en-US" altLang="zh-CN" dirty="0"/>
              <a:t>Instance03</a:t>
            </a:r>
            <a:r>
              <a:rPr lang="zh-CN" altLang="en-US" dirty="0"/>
              <a:t>，在这个过程中，用</a:t>
            </a:r>
            <a:r>
              <a:rPr lang="en-US" altLang="zh-CN" dirty="0"/>
              <a:t>REST API</a:t>
            </a:r>
            <a:r>
              <a:rPr lang="zh-CN" altLang="en-US" dirty="0"/>
              <a:t>将</a:t>
            </a:r>
            <a:r>
              <a:rPr lang="en-US" altLang="zh-CN" dirty="0"/>
              <a:t>Instance03</a:t>
            </a:r>
            <a:r>
              <a:rPr lang="zh-CN" altLang="en-US" dirty="0"/>
              <a:t>的包转发给</a:t>
            </a:r>
            <a:r>
              <a:rPr lang="en-US" altLang="zh-CN" dirty="0"/>
              <a:t>Instance02</a:t>
            </a:r>
            <a:endParaRPr lang="en-US" dirty="0"/>
          </a:p>
          <a:p>
            <a:endParaRPr lang="en-US" dirty="0"/>
          </a:p>
        </p:txBody>
      </p:sp>
      <p:sp>
        <p:nvSpPr>
          <p:cNvPr id="4" name="Rectangle 3"/>
          <p:cNvSpPr/>
          <p:nvPr/>
        </p:nvSpPr>
        <p:spPr>
          <a:xfrm>
            <a:off x="647700" y="2223611"/>
            <a:ext cx="11125200" cy="923330"/>
          </a:xfrm>
          <a:prstGeom prst="rect">
            <a:avLst/>
          </a:prstGeom>
        </p:spPr>
        <p:txBody>
          <a:bodyPr wrap="square">
            <a:spAutoFit/>
          </a:bodyPr>
          <a:lstStyle/>
          <a:p>
            <a:r>
              <a:rPr lang="en-US" dirty="0">
                <a:solidFill>
                  <a:srgbClr val="494949"/>
                </a:solidFill>
              </a:rPr>
              <a:t>curl -d '{"switch": "00:00:2a:96:0e:c7:85:49", "name":"static-flow3", "cookie":"0", "priority":"32768", "dst-mac":"52:54:00:9b:d5:77","active":"true", "</a:t>
            </a:r>
            <a:r>
              <a:rPr lang="en-US" dirty="0" err="1">
                <a:solidFill>
                  <a:srgbClr val="494949"/>
                </a:solidFill>
              </a:rPr>
              <a:t>actions":"</a:t>
            </a:r>
            <a:r>
              <a:rPr lang="en-US" dirty="0" err="1" smtClean="0">
                <a:solidFill>
                  <a:srgbClr val="494949"/>
                </a:solidFill>
              </a:rPr>
              <a:t>output</a:t>
            </a:r>
            <a:r>
              <a:rPr lang="en-US" dirty="0" smtClean="0">
                <a:solidFill>
                  <a:srgbClr val="494949"/>
                </a:solidFill>
              </a:rPr>
              <a:t>=11"}'  </a:t>
            </a:r>
            <a:r>
              <a:rPr lang="en-US" u="sng" dirty="0">
                <a:solidFill>
                  <a:srgbClr val="494949"/>
                </a:solidFill>
                <a:hlinkClick r:id="rId2"/>
              </a:rPr>
              <a:t>http://16.158.166.150:8080/wm/staticflowentrypusher/json</a:t>
            </a:r>
            <a:endParaRPr lang="en-US" dirty="0">
              <a:solidFill>
                <a:srgbClr val="494949"/>
              </a:solidFill>
            </a:endParaRPr>
          </a:p>
        </p:txBody>
      </p:sp>
      <p:pic>
        <p:nvPicPr>
          <p:cNvPr id="5" name="Picture 4"/>
          <p:cNvPicPr>
            <a:picLocks noChangeAspect="1"/>
          </p:cNvPicPr>
          <p:nvPr/>
        </p:nvPicPr>
        <p:blipFill>
          <a:blip r:embed="rId3"/>
          <a:stretch>
            <a:fillRect/>
          </a:stretch>
        </p:blipFill>
        <p:spPr>
          <a:xfrm>
            <a:off x="106498" y="3431642"/>
            <a:ext cx="11904527" cy="2644752"/>
          </a:xfrm>
          <a:prstGeom prst="rect">
            <a:avLst/>
          </a:prstGeom>
        </p:spPr>
      </p:pic>
    </p:spTree>
    <p:extLst>
      <p:ext uri="{BB962C8B-B14F-4D97-AF65-F5344CB8AC3E}">
        <p14:creationId xmlns:p14="http://schemas.microsoft.com/office/powerpoint/2010/main" val="1869960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a:t>
            </a:r>
            <a:r>
              <a:rPr lang="en-US" dirty="0" err="1" smtClean="0"/>
              <a:t>sFlow</a:t>
            </a:r>
            <a:r>
              <a:rPr lang="en-US" dirty="0" smtClean="0"/>
              <a:t>, </a:t>
            </a:r>
            <a:r>
              <a:rPr lang="en-US" dirty="0" err="1" smtClean="0"/>
              <a:t>NetFlow</a:t>
            </a:r>
            <a:r>
              <a:rPr lang="en-US" dirty="0"/>
              <a:t>/</a:t>
            </a:r>
            <a:r>
              <a:rPr lang="en-US" dirty="0" smtClean="0"/>
              <a:t>IPFIX</a:t>
            </a:r>
            <a:endParaRPr lang="en-US" dirty="0"/>
          </a:p>
        </p:txBody>
      </p:sp>
      <p:sp>
        <p:nvSpPr>
          <p:cNvPr id="3" name="Content Placeholder 2"/>
          <p:cNvSpPr>
            <a:spLocks noGrp="1"/>
          </p:cNvSpPr>
          <p:nvPr>
            <p:ph idx="1"/>
          </p:nvPr>
        </p:nvSpPr>
        <p:spPr/>
        <p:txBody>
          <a:bodyPr/>
          <a:lstStyle/>
          <a:p>
            <a:r>
              <a:rPr lang="zh-CN" altLang="en-US" dirty="0"/>
              <a:t>采样流</a:t>
            </a:r>
            <a:r>
              <a:rPr lang="en-US" altLang="zh-CN" dirty="0" err="1"/>
              <a:t>sFlow</a:t>
            </a:r>
            <a:r>
              <a:rPr lang="zh-CN" altLang="en-US" dirty="0"/>
              <a:t>（</a:t>
            </a:r>
            <a:r>
              <a:rPr lang="en-US" altLang="zh-CN" dirty="0"/>
              <a:t>Sampled Flow</a:t>
            </a:r>
            <a:r>
              <a:rPr lang="zh-CN" altLang="en-US" dirty="0"/>
              <a:t>）是一种基于报文采样的网络流量监控技术，主要用于对网络流量进行统计分析</a:t>
            </a:r>
            <a:r>
              <a:rPr lang="zh-CN" altLang="en-US" dirty="0" smtClean="0"/>
              <a:t>。</a:t>
            </a:r>
            <a:endParaRPr lang="en-US" altLang="zh-CN" dirty="0" smtClean="0"/>
          </a:p>
          <a:p>
            <a:pPr lvl="1"/>
            <a:r>
              <a:rPr lang="en-US" altLang="zh-CN" dirty="0"/>
              <a:t>Flow </a:t>
            </a:r>
            <a:r>
              <a:rPr lang="zh-CN" altLang="en-US" dirty="0"/>
              <a:t>采样是</a:t>
            </a:r>
            <a:r>
              <a:rPr lang="en-US" altLang="zh-CN" dirty="0" err="1"/>
              <a:t>sFlow</a:t>
            </a:r>
            <a:r>
              <a:rPr lang="en-US" altLang="zh-CN" dirty="0"/>
              <a:t> Agent </a:t>
            </a:r>
            <a:r>
              <a:rPr lang="zh-CN" altLang="en-US" dirty="0"/>
              <a:t>设备在指定端口上按照特定的采样方向和采样比对报文进行采样分</a:t>
            </a:r>
            <a:r>
              <a:rPr lang="zh-CN" altLang="en-US" dirty="0" smtClean="0"/>
              <a:t>析</a:t>
            </a:r>
            <a:r>
              <a:rPr lang="en-US" altLang="zh-CN" dirty="0" smtClean="0"/>
              <a:t>, </a:t>
            </a:r>
            <a:r>
              <a:rPr lang="zh-CN" altLang="en-US" dirty="0"/>
              <a:t>该采样方式主要是关注流量的细节，这样就可以监控和分析网络上的流行为</a:t>
            </a:r>
            <a:r>
              <a:rPr lang="zh-CN" altLang="en-US" dirty="0" smtClean="0"/>
              <a:t>。</a:t>
            </a:r>
            <a:endParaRPr lang="en-US" altLang="zh-CN" dirty="0" smtClean="0"/>
          </a:p>
          <a:p>
            <a:pPr lvl="1"/>
            <a:r>
              <a:rPr lang="en-US" dirty="0"/>
              <a:t>Counter</a:t>
            </a:r>
            <a:r>
              <a:rPr lang="zh-CN" altLang="en-US" dirty="0"/>
              <a:t>采样是</a:t>
            </a:r>
            <a:r>
              <a:rPr lang="en-US" dirty="0" err="1"/>
              <a:t>sFlow</a:t>
            </a:r>
            <a:r>
              <a:rPr lang="en-US" dirty="0"/>
              <a:t> Agent</a:t>
            </a:r>
            <a:r>
              <a:rPr lang="zh-CN" altLang="en-US" dirty="0"/>
              <a:t>设备周期性的获取接口上的流量统计信</a:t>
            </a:r>
            <a:r>
              <a:rPr lang="zh-CN" altLang="en-US" dirty="0" smtClean="0"/>
              <a:t>息</a:t>
            </a:r>
            <a:r>
              <a:rPr lang="en-US" altLang="zh-CN" dirty="0" smtClean="0"/>
              <a:t>, </a:t>
            </a:r>
            <a:r>
              <a:rPr lang="zh-CN" altLang="en-US" dirty="0"/>
              <a:t>只关注接口上流量的量，而不关注流量的详细信息。</a:t>
            </a:r>
            <a:endParaRPr lang="en-US" dirty="0"/>
          </a:p>
        </p:txBody>
      </p:sp>
      <p:pic>
        <p:nvPicPr>
          <p:cNvPr id="4" name="Picture 3"/>
          <p:cNvPicPr>
            <a:picLocks noChangeAspect="1"/>
          </p:cNvPicPr>
          <p:nvPr/>
        </p:nvPicPr>
        <p:blipFill>
          <a:blip r:embed="rId2"/>
          <a:stretch>
            <a:fillRect/>
          </a:stretch>
        </p:blipFill>
        <p:spPr>
          <a:xfrm>
            <a:off x="533400" y="3792804"/>
            <a:ext cx="1457325" cy="1381125"/>
          </a:xfrm>
          <a:prstGeom prst="rect">
            <a:avLst/>
          </a:prstGeom>
        </p:spPr>
      </p:pic>
      <p:pic>
        <p:nvPicPr>
          <p:cNvPr id="5" name="Picture 4"/>
          <p:cNvPicPr>
            <a:picLocks noChangeAspect="1"/>
          </p:cNvPicPr>
          <p:nvPr/>
        </p:nvPicPr>
        <p:blipFill>
          <a:blip r:embed="rId3"/>
          <a:stretch>
            <a:fillRect/>
          </a:stretch>
        </p:blipFill>
        <p:spPr>
          <a:xfrm>
            <a:off x="2295525" y="3716604"/>
            <a:ext cx="7162800" cy="2914650"/>
          </a:xfrm>
          <a:prstGeom prst="rect">
            <a:avLst/>
          </a:prstGeom>
        </p:spPr>
      </p:pic>
    </p:spTree>
    <p:extLst>
      <p:ext uri="{BB962C8B-B14F-4D97-AF65-F5344CB8AC3E}">
        <p14:creationId xmlns:p14="http://schemas.microsoft.com/office/powerpoint/2010/main" val="332944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sFlow</a:t>
            </a:r>
            <a:r>
              <a:rPr lang="en-US" dirty="0"/>
              <a:t>, </a:t>
            </a:r>
            <a:r>
              <a:rPr lang="en-US" dirty="0" err="1"/>
              <a:t>NetFlow</a:t>
            </a:r>
            <a:r>
              <a:rPr lang="en-US" dirty="0"/>
              <a:t>/IPFIX</a:t>
            </a:r>
          </a:p>
        </p:txBody>
      </p:sp>
      <p:sp>
        <p:nvSpPr>
          <p:cNvPr id="3" name="Content Placeholder 2"/>
          <p:cNvSpPr>
            <a:spLocks noGrp="1"/>
          </p:cNvSpPr>
          <p:nvPr>
            <p:ph idx="1"/>
          </p:nvPr>
        </p:nvSpPr>
        <p:spPr/>
        <p:txBody>
          <a:bodyPr/>
          <a:lstStyle/>
          <a:p>
            <a:r>
              <a:rPr lang="en-US" dirty="0"/>
              <a:t>Cisco </a:t>
            </a:r>
            <a:r>
              <a:rPr lang="en-US" dirty="0" err="1"/>
              <a:t>NetFlow</a:t>
            </a:r>
            <a:r>
              <a:rPr lang="en-US" dirty="0"/>
              <a:t> and IPFIX (the IETF standard based on </a:t>
            </a:r>
            <a:r>
              <a:rPr lang="en-US" dirty="0" err="1"/>
              <a:t>NetFlow</a:t>
            </a:r>
            <a:r>
              <a:rPr lang="en-US" dirty="0"/>
              <a:t>) </a:t>
            </a:r>
            <a:r>
              <a:rPr lang="zh-CN" altLang="en-US" dirty="0"/>
              <a:t>也</a:t>
            </a:r>
            <a:r>
              <a:rPr lang="zh-CN" altLang="en-US" dirty="0" smtClean="0"/>
              <a:t>是一个协议，将流量记录发送给服务器</a:t>
            </a:r>
            <a:endParaRPr lang="en-US" dirty="0"/>
          </a:p>
        </p:txBody>
      </p:sp>
      <p:pic>
        <p:nvPicPr>
          <p:cNvPr id="4" name="Picture 3"/>
          <p:cNvPicPr>
            <a:picLocks noChangeAspect="1"/>
          </p:cNvPicPr>
          <p:nvPr/>
        </p:nvPicPr>
        <p:blipFill>
          <a:blip r:embed="rId2"/>
          <a:stretch>
            <a:fillRect/>
          </a:stretch>
        </p:blipFill>
        <p:spPr>
          <a:xfrm>
            <a:off x="838200" y="2043112"/>
            <a:ext cx="5048250" cy="2333625"/>
          </a:xfrm>
          <a:prstGeom prst="rect">
            <a:avLst/>
          </a:prstGeom>
        </p:spPr>
      </p:pic>
      <p:pic>
        <p:nvPicPr>
          <p:cNvPr id="5" name="Picture 4"/>
          <p:cNvPicPr>
            <a:picLocks noChangeAspect="1"/>
          </p:cNvPicPr>
          <p:nvPr/>
        </p:nvPicPr>
        <p:blipFill>
          <a:blip r:embed="rId3"/>
          <a:stretch>
            <a:fillRect/>
          </a:stretch>
        </p:blipFill>
        <p:spPr>
          <a:xfrm>
            <a:off x="6315075" y="2017845"/>
            <a:ext cx="5038725" cy="3152775"/>
          </a:xfrm>
          <a:prstGeom prst="rect">
            <a:avLst/>
          </a:prstGeom>
        </p:spPr>
      </p:pic>
      <p:pic>
        <p:nvPicPr>
          <p:cNvPr id="6" name="Picture 5"/>
          <p:cNvPicPr>
            <a:picLocks noChangeAspect="1"/>
          </p:cNvPicPr>
          <p:nvPr/>
        </p:nvPicPr>
        <p:blipFill>
          <a:blip r:embed="rId4"/>
          <a:stretch>
            <a:fillRect/>
          </a:stretch>
        </p:blipFill>
        <p:spPr>
          <a:xfrm>
            <a:off x="942975" y="4713020"/>
            <a:ext cx="1657350" cy="1390650"/>
          </a:xfrm>
          <a:prstGeom prst="rect">
            <a:avLst/>
          </a:prstGeom>
        </p:spPr>
      </p:pic>
    </p:spTree>
    <p:extLst>
      <p:ext uri="{BB962C8B-B14F-4D97-AF65-F5344CB8AC3E}">
        <p14:creationId xmlns:p14="http://schemas.microsoft.com/office/powerpoint/2010/main" val="217933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OpenFlow</a:t>
            </a:r>
            <a:r>
              <a:rPr lang="en-US" dirty="0" smtClean="0"/>
              <a:t> Packet Processing</a:t>
            </a:r>
            <a:endParaRPr lang="en-US" dirty="0"/>
          </a:p>
        </p:txBody>
      </p:sp>
      <p:pic>
        <p:nvPicPr>
          <p:cNvPr id="4" name="Picture 3"/>
          <p:cNvPicPr>
            <a:picLocks noChangeAspect="1"/>
          </p:cNvPicPr>
          <p:nvPr/>
        </p:nvPicPr>
        <p:blipFill>
          <a:blip r:embed="rId2"/>
          <a:stretch>
            <a:fillRect/>
          </a:stretch>
        </p:blipFill>
        <p:spPr>
          <a:xfrm>
            <a:off x="1014729" y="1011503"/>
            <a:ext cx="8666205" cy="2743200"/>
          </a:xfrm>
          <a:prstGeom prst="rect">
            <a:avLst/>
          </a:prstGeom>
        </p:spPr>
      </p:pic>
      <p:pic>
        <p:nvPicPr>
          <p:cNvPr id="5" name="Picture 4"/>
          <p:cNvPicPr>
            <a:picLocks noChangeAspect="1"/>
          </p:cNvPicPr>
          <p:nvPr/>
        </p:nvPicPr>
        <p:blipFill>
          <a:blip r:embed="rId3"/>
          <a:stretch>
            <a:fillRect/>
          </a:stretch>
        </p:blipFill>
        <p:spPr>
          <a:xfrm>
            <a:off x="1121712" y="3754703"/>
            <a:ext cx="8452237" cy="2743200"/>
          </a:xfrm>
          <a:prstGeom prst="rect">
            <a:avLst/>
          </a:prstGeom>
        </p:spPr>
      </p:pic>
    </p:spTree>
    <p:extLst>
      <p:ext uri="{BB962C8B-B14F-4D97-AF65-F5344CB8AC3E}">
        <p14:creationId xmlns:p14="http://schemas.microsoft.com/office/powerpoint/2010/main" val="609866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sFlow</a:t>
            </a:r>
            <a:r>
              <a:rPr lang="en-US" dirty="0"/>
              <a:t>, </a:t>
            </a:r>
            <a:r>
              <a:rPr lang="en-US" dirty="0" err="1"/>
              <a:t>NetFlow</a:t>
            </a:r>
            <a:r>
              <a:rPr lang="en-US" dirty="0"/>
              <a:t>/IPFIX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7212940"/>
              </p:ext>
            </p:extLst>
          </p:nvPr>
        </p:nvGraphicFramePr>
        <p:xfrm>
          <a:off x="838200" y="1011238"/>
          <a:ext cx="10515600" cy="377952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sz="1600" dirty="0" err="1" smtClean="0"/>
                        <a:t>sFlow</a:t>
                      </a:r>
                      <a:endParaRPr lang="en-US" sz="1600" dirty="0"/>
                    </a:p>
                  </a:txBody>
                  <a:tcPr/>
                </a:tc>
                <a:tc>
                  <a:txBody>
                    <a:bodyPr/>
                    <a:lstStyle/>
                    <a:p>
                      <a:r>
                        <a:rPr lang="en-US" sz="1600" dirty="0" err="1" smtClean="0"/>
                        <a:t>NetFlow</a:t>
                      </a:r>
                      <a:r>
                        <a:rPr lang="en-US" sz="1600" dirty="0" smtClean="0"/>
                        <a:t>/IPFIX</a:t>
                      </a:r>
                      <a:endParaRPr lang="en-US" sz="1600" dirty="0"/>
                    </a:p>
                  </a:txBody>
                  <a:tcPr/>
                </a:tc>
              </a:tr>
              <a:tr h="370840">
                <a:tc>
                  <a:txBody>
                    <a:bodyPr/>
                    <a:lstStyle/>
                    <a:p>
                      <a:r>
                        <a:rPr lang="en-US" sz="1600" b="0" i="0" u="sng" kern="1200" dirty="0" err="1" smtClean="0">
                          <a:solidFill>
                            <a:schemeClr val="dk1"/>
                          </a:solidFill>
                          <a:effectLst/>
                          <a:latin typeface="+mn-lt"/>
                          <a:ea typeface="+mn-ea"/>
                          <a:cs typeface="+mn-cs"/>
                          <a:hlinkClick r:id="rId2"/>
                        </a:rPr>
                        <a:t>InMon</a:t>
                      </a:r>
                      <a:r>
                        <a:rPr lang="en-US" sz="1600" b="0" i="0" u="sng" kern="1200" dirty="0" smtClean="0">
                          <a:solidFill>
                            <a:schemeClr val="dk1"/>
                          </a:solidFill>
                          <a:effectLst/>
                          <a:latin typeface="+mn-lt"/>
                          <a:ea typeface="+mn-ea"/>
                          <a:cs typeface="+mn-cs"/>
                          <a:hlinkClick r:id="rId2"/>
                        </a:rPr>
                        <a:t> </a:t>
                      </a:r>
                      <a:r>
                        <a:rPr lang="en-US" sz="1600" b="0" i="0" u="sng" kern="1200" dirty="0" err="1" smtClean="0">
                          <a:solidFill>
                            <a:schemeClr val="dk1"/>
                          </a:solidFill>
                          <a:effectLst/>
                          <a:latin typeface="+mn-lt"/>
                          <a:ea typeface="+mn-ea"/>
                          <a:cs typeface="+mn-cs"/>
                          <a:hlinkClick r:id="rId2"/>
                        </a:rPr>
                        <a:t>sFlowTrend</a:t>
                      </a:r>
                      <a:endParaRPr lang="en-US" sz="1600" dirty="0"/>
                    </a:p>
                  </a:txBody>
                  <a:tcPr/>
                </a:tc>
                <a:tc>
                  <a:txBody>
                    <a:bodyPr/>
                    <a:lstStyle/>
                    <a:p>
                      <a:r>
                        <a:rPr lang="en-US" sz="1600" b="0" i="0" u="sng" kern="1200" dirty="0" err="1" smtClean="0">
                          <a:solidFill>
                            <a:schemeClr val="dk1"/>
                          </a:solidFill>
                          <a:effectLst/>
                          <a:latin typeface="+mn-lt"/>
                          <a:ea typeface="+mn-ea"/>
                          <a:cs typeface="+mn-cs"/>
                          <a:hlinkClick r:id="rId3"/>
                        </a:rPr>
                        <a:t>SolarWinds</a:t>
                      </a:r>
                      <a:r>
                        <a:rPr lang="en-US" sz="1600" b="0" i="0" u="sng" kern="1200" dirty="0" smtClean="0">
                          <a:solidFill>
                            <a:schemeClr val="dk1"/>
                          </a:solidFill>
                          <a:effectLst/>
                          <a:latin typeface="+mn-lt"/>
                          <a:ea typeface="+mn-ea"/>
                          <a:cs typeface="+mn-cs"/>
                          <a:hlinkClick r:id="rId3"/>
                        </a:rPr>
                        <a:t> Real-Time </a:t>
                      </a:r>
                      <a:r>
                        <a:rPr lang="en-US" sz="1600" b="0" i="0" u="sng" kern="1200" dirty="0" err="1" smtClean="0">
                          <a:solidFill>
                            <a:schemeClr val="dk1"/>
                          </a:solidFill>
                          <a:effectLst/>
                          <a:latin typeface="+mn-lt"/>
                          <a:ea typeface="+mn-ea"/>
                          <a:cs typeface="+mn-cs"/>
                          <a:hlinkClick r:id="rId3"/>
                        </a:rPr>
                        <a:t>NetFlow</a:t>
                      </a:r>
                      <a:r>
                        <a:rPr lang="en-US" sz="1600" b="0" i="0" u="sng" kern="1200" dirty="0" smtClean="0">
                          <a:solidFill>
                            <a:schemeClr val="dk1"/>
                          </a:solidFill>
                          <a:effectLst/>
                          <a:latin typeface="+mn-lt"/>
                          <a:ea typeface="+mn-ea"/>
                          <a:cs typeface="+mn-cs"/>
                          <a:hlinkClick r:id="rId3"/>
                        </a:rPr>
                        <a:t> Analyzer</a:t>
                      </a:r>
                      <a:endParaRPr lang="en-US" sz="1600" dirty="0"/>
                    </a:p>
                  </a:txBody>
                  <a:tcPr/>
                </a:tc>
              </a:tr>
              <a:tr h="370840">
                <a:tc>
                  <a:txBody>
                    <a:bodyPr/>
                    <a:lstStyle/>
                    <a:p>
                      <a:r>
                        <a:rPr lang="zh-CN" altLang="en-US" sz="1600" b="0" i="0" kern="1200" dirty="0" smtClean="0">
                          <a:solidFill>
                            <a:schemeClr val="dk1"/>
                          </a:solidFill>
                          <a:effectLst/>
                          <a:latin typeface="+mn-lt"/>
                          <a:ea typeface="+mn-ea"/>
                          <a:cs typeface="+mn-cs"/>
                        </a:rPr>
                        <a:t>流量统计包括</a:t>
                      </a:r>
                      <a:r>
                        <a:rPr lang="en-US" altLang="zh-CN" sz="1600" b="0" i="0" kern="1200" dirty="0" smtClean="0">
                          <a:solidFill>
                            <a:schemeClr val="dk1"/>
                          </a:solidFill>
                          <a:effectLst/>
                          <a:latin typeface="+mn-lt"/>
                          <a:ea typeface="+mn-ea"/>
                          <a:cs typeface="+mn-cs"/>
                        </a:rPr>
                        <a:t>L2</a:t>
                      </a:r>
                      <a:endParaRPr lang="en-US" sz="1600" dirty="0"/>
                    </a:p>
                  </a:txBody>
                  <a:tcPr/>
                </a:tc>
                <a:tc>
                  <a:txBody>
                    <a:bodyPr/>
                    <a:lstStyle/>
                    <a:p>
                      <a:r>
                        <a:rPr lang="zh-CN" altLang="en-US" sz="1600" b="0" i="0" kern="1200" dirty="0" smtClean="0">
                          <a:solidFill>
                            <a:schemeClr val="dk1"/>
                          </a:solidFill>
                          <a:effectLst/>
                          <a:latin typeface="+mn-lt"/>
                          <a:ea typeface="+mn-ea"/>
                          <a:cs typeface="+mn-cs"/>
                        </a:rPr>
                        <a:t>仅仅包含</a:t>
                      </a:r>
                      <a:r>
                        <a:rPr lang="en-US" altLang="zh-CN" sz="1600" b="0" i="0" kern="1200" dirty="0" smtClean="0">
                          <a:solidFill>
                            <a:schemeClr val="dk1"/>
                          </a:solidFill>
                          <a:effectLst/>
                          <a:latin typeface="+mn-lt"/>
                          <a:ea typeface="+mn-ea"/>
                          <a:cs typeface="+mn-cs"/>
                        </a:rPr>
                        <a:t>L3</a:t>
                      </a:r>
                      <a:endParaRPr lang="en-US" sz="1600" dirty="0"/>
                    </a:p>
                  </a:txBody>
                  <a:tcPr/>
                </a:tc>
              </a:tr>
              <a:tr h="370840">
                <a:tc>
                  <a:txBody>
                    <a:bodyPr/>
                    <a:lstStyle/>
                    <a:p>
                      <a:r>
                        <a:rPr lang="en-US" sz="1600" dirty="0" smtClean="0"/>
                        <a:t>No Cache, real-time</a:t>
                      </a:r>
                      <a:endParaRPr lang="en-US" sz="1600" dirty="0"/>
                    </a:p>
                  </a:txBody>
                  <a:tcPr/>
                </a:tc>
                <a:tc>
                  <a:txBody>
                    <a:bodyPr/>
                    <a:lstStyle/>
                    <a:p>
                      <a:r>
                        <a:rPr lang="en-US" sz="1600" dirty="0" smtClean="0"/>
                        <a:t>With </a:t>
                      </a:r>
                      <a:r>
                        <a:rPr lang="en-US" sz="1600" b="0" i="0" kern="1200" dirty="0" smtClean="0">
                          <a:solidFill>
                            <a:schemeClr val="dk1"/>
                          </a:solidFill>
                          <a:effectLst/>
                          <a:latin typeface="+mn-lt"/>
                          <a:ea typeface="+mn-ea"/>
                          <a:cs typeface="+mn-cs"/>
                        </a:rPr>
                        <a:t>flow cache</a:t>
                      </a:r>
                      <a:endParaRPr lang="en-US" sz="1600" dirty="0"/>
                    </a:p>
                  </a:txBody>
                  <a:tcPr/>
                </a:tc>
              </a:tr>
              <a:tr h="370840">
                <a:tc>
                  <a:txBody>
                    <a:bodyPr/>
                    <a:lstStyle/>
                    <a:p>
                      <a:r>
                        <a:rPr lang="en-US" sz="1600" b="0" i="0" kern="1200" dirty="0" smtClean="0">
                          <a:solidFill>
                            <a:schemeClr val="dk1"/>
                          </a:solidFill>
                          <a:effectLst/>
                          <a:latin typeface="+mn-lt"/>
                          <a:ea typeface="+mn-ea"/>
                          <a:cs typeface="+mn-cs"/>
                        </a:rPr>
                        <a:t>monitor all types of traffic: ARP, IPv6, </a:t>
                      </a:r>
                      <a:r>
                        <a:rPr lang="en-US" sz="1600" b="0" i="0" u="none" kern="1200" dirty="0" smtClean="0">
                          <a:solidFill>
                            <a:schemeClr val="dk1"/>
                          </a:solidFill>
                          <a:effectLst/>
                          <a:latin typeface="+mn-lt"/>
                          <a:ea typeface="+mn-ea"/>
                          <a:cs typeface="+mn-cs"/>
                        </a:rPr>
                        <a:t>DHCP/BOOTP</a:t>
                      </a:r>
                      <a:r>
                        <a:rPr lang="en-US" sz="1600" b="0" i="0" kern="1200" dirty="0" smtClean="0">
                          <a:solidFill>
                            <a:schemeClr val="dk1"/>
                          </a:solidFill>
                          <a:effectLst/>
                          <a:latin typeface="+mn-lt"/>
                          <a:ea typeface="+mn-ea"/>
                          <a:cs typeface="+mn-cs"/>
                        </a:rPr>
                        <a:t>, </a:t>
                      </a:r>
                      <a:r>
                        <a:rPr lang="en-US" sz="1600" b="0" i="0" u="none" kern="1200" dirty="0" smtClean="0">
                          <a:solidFill>
                            <a:schemeClr val="dk1"/>
                          </a:solidFill>
                          <a:effectLst/>
                          <a:latin typeface="+mn-lt"/>
                          <a:ea typeface="+mn-ea"/>
                          <a:cs typeface="+mn-cs"/>
                        </a:rPr>
                        <a:t>STP</a:t>
                      </a:r>
                      <a:r>
                        <a:rPr lang="en-US" sz="1600" b="0" i="0" kern="1200" dirty="0" smtClean="0">
                          <a:solidFill>
                            <a:schemeClr val="dk1"/>
                          </a:solidFill>
                          <a:effectLst/>
                          <a:latin typeface="+mn-lt"/>
                          <a:ea typeface="+mn-ea"/>
                          <a:cs typeface="+mn-cs"/>
                        </a:rPr>
                        <a:t>, </a:t>
                      </a:r>
                      <a:r>
                        <a:rPr lang="en-US" sz="1600" b="0" i="0" u="none" kern="1200" dirty="0" smtClean="0">
                          <a:solidFill>
                            <a:schemeClr val="dk1"/>
                          </a:solidFill>
                          <a:effectLst/>
                          <a:latin typeface="+mn-lt"/>
                          <a:ea typeface="+mn-ea"/>
                          <a:cs typeface="+mn-cs"/>
                        </a:rPr>
                        <a:t>LLDP</a:t>
                      </a:r>
                      <a:endParaRPr lang="en-US" sz="1600" u="none" dirty="0"/>
                    </a:p>
                  </a:txBody>
                  <a:tcPr/>
                </a:tc>
                <a:tc>
                  <a:txBody>
                    <a:bodyPr/>
                    <a:lstStyle/>
                    <a:p>
                      <a:r>
                        <a:rPr lang="en-US" sz="1600" b="0" i="0" kern="1200" dirty="0" smtClean="0">
                          <a:solidFill>
                            <a:schemeClr val="dk1"/>
                          </a:solidFill>
                          <a:effectLst/>
                          <a:latin typeface="+mn-lt"/>
                          <a:ea typeface="+mn-ea"/>
                          <a:cs typeface="+mn-cs"/>
                        </a:rPr>
                        <a:t>IPv4 traffic</a:t>
                      </a:r>
                      <a:endParaRPr lang="en-US" sz="1600" dirty="0"/>
                    </a:p>
                  </a:txBody>
                  <a:tcPr/>
                </a:tc>
              </a:tr>
              <a:tr h="370840">
                <a:tc>
                  <a:txBody>
                    <a:bodyPr/>
                    <a:lstStyle/>
                    <a:p>
                      <a:r>
                        <a:rPr lang="zh-CN" altLang="en-US" sz="1600" dirty="0" smtClean="0"/>
                        <a:t>服务器负责解析包</a:t>
                      </a:r>
                      <a:endParaRPr lang="en-US" sz="1600" dirty="0"/>
                    </a:p>
                  </a:txBody>
                  <a:tcPr/>
                </a:tc>
                <a:tc>
                  <a:txBody>
                    <a:bodyPr/>
                    <a:lstStyle/>
                    <a:p>
                      <a:r>
                        <a:rPr lang="en-US" sz="1600" dirty="0" smtClean="0"/>
                        <a:t>Switch</a:t>
                      </a:r>
                      <a:r>
                        <a:rPr lang="zh-CN" altLang="en-US" sz="1600" dirty="0" smtClean="0"/>
                        <a:t>负责解析包</a:t>
                      </a:r>
                      <a:endParaRPr lang="en-US" sz="1600" dirty="0"/>
                    </a:p>
                  </a:txBody>
                  <a:tcPr/>
                </a:tc>
              </a:tr>
              <a:tr h="370840">
                <a:tc>
                  <a:txBody>
                    <a:bodyPr/>
                    <a:lstStyle/>
                    <a:p>
                      <a:r>
                        <a:rPr lang="en-US" sz="1600" b="0" i="0" kern="1200" dirty="0" err="1" smtClean="0">
                          <a:solidFill>
                            <a:schemeClr val="dk1"/>
                          </a:solidFill>
                          <a:effectLst/>
                          <a:latin typeface="+mn-lt"/>
                          <a:ea typeface="+mn-ea"/>
                          <a:cs typeface="+mn-cs"/>
                        </a:rPr>
                        <a:t>ovs-vsctl</a:t>
                      </a:r>
                      <a:r>
                        <a:rPr lang="en-US" sz="1600" b="0" i="0" kern="1200" dirty="0" smtClean="0">
                          <a:solidFill>
                            <a:schemeClr val="dk1"/>
                          </a:solidFill>
                          <a:effectLst/>
                          <a:latin typeface="+mn-lt"/>
                          <a:ea typeface="+mn-ea"/>
                          <a:cs typeface="+mn-cs"/>
                        </a:rPr>
                        <a:t> -- --id=@</a:t>
                      </a:r>
                      <a:r>
                        <a:rPr lang="en-US" sz="1600" b="0" i="0" kern="1200" dirty="0" err="1" smtClean="0">
                          <a:solidFill>
                            <a:schemeClr val="dk1"/>
                          </a:solidFill>
                          <a:effectLst/>
                          <a:latin typeface="+mn-lt"/>
                          <a:ea typeface="+mn-ea"/>
                          <a:cs typeface="+mn-cs"/>
                        </a:rPr>
                        <a:t>sflow</a:t>
                      </a:r>
                      <a:r>
                        <a:rPr lang="en-US" sz="1600" b="0" i="0" kern="1200" dirty="0" smtClean="0">
                          <a:solidFill>
                            <a:schemeClr val="dk1"/>
                          </a:solidFill>
                          <a:effectLst/>
                          <a:latin typeface="+mn-lt"/>
                          <a:ea typeface="+mn-ea"/>
                          <a:cs typeface="+mn-cs"/>
                        </a:rPr>
                        <a:t> create </a:t>
                      </a:r>
                      <a:r>
                        <a:rPr lang="en-US" sz="1600" b="0" i="0" kern="1200" dirty="0" err="1" smtClean="0">
                          <a:solidFill>
                            <a:schemeClr val="dk1"/>
                          </a:solidFill>
                          <a:effectLst/>
                          <a:latin typeface="+mn-lt"/>
                          <a:ea typeface="+mn-ea"/>
                          <a:cs typeface="+mn-cs"/>
                        </a:rPr>
                        <a:t>sflow</a:t>
                      </a:r>
                      <a:r>
                        <a:rPr lang="en-US" sz="1600" b="0" i="0" kern="1200" dirty="0" smtClean="0">
                          <a:solidFill>
                            <a:schemeClr val="dk1"/>
                          </a:solidFill>
                          <a:effectLst/>
                          <a:latin typeface="+mn-lt"/>
                          <a:ea typeface="+mn-ea"/>
                          <a:cs typeface="+mn-cs"/>
                        </a:rPr>
                        <a:t> agent=eth0  target=\"16.158.49.11:6343\" header=128 sampling=512 polling=10 -- set bridge </a:t>
                      </a:r>
                      <a:r>
                        <a:rPr lang="en-US" sz="1600" b="0" i="0" kern="1200" dirty="0" err="1" smtClean="0">
                          <a:solidFill>
                            <a:schemeClr val="dk1"/>
                          </a:solidFill>
                          <a:effectLst/>
                          <a:latin typeface="+mn-lt"/>
                          <a:ea typeface="+mn-ea"/>
                          <a:cs typeface="+mn-cs"/>
                        </a:rPr>
                        <a:t>ubuntu_br</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sflow</a:t>
                      </a:r>
                      <a:r>
                        <a:rPr lang="en-US" sz="1600" b="0" i="0" kern="1200" dirty="0" smtClean="0">
                          <a:solidFill>
                            <a:schemeClr val="dk1"/>
                          </a:solidFill>
                          <a:effectLst/>
                          <a:latin typeface="+mn-lt"/>
                          <a:ea typeface="+mn-ea"/>
                          <a:cs typeface="+mn-cs"/>
                        </a:rPr>
                        <a:t>=@</a:t>
                      </a:r>
                      <a:r>
                        <a:rPr lang="en-US" sz="1600" b="0" i="0" kern="1200" dirty="0" err="1" smtClean="0">
                          <a:solidFill>
                            <a:schemeClr val="dk1"/>
                          </a:solidFill>
                          <a:effectLst/>
                          <a:latin typeface="+mn-lt"/>
                          <a:ea typeface="+mn-ea"/>
                          <a:cs typeface="+mn-cs"/>
                        </a:rPr>
                        <a:t>sflow</a:t>
                      </a:r>
                      <a:endParaRPr lang="en-US" sz="1600" b="0" i="0" kern="1200" dirty="0" smtClean="0">
                        <a:solidFill>
                          <a:schemeClr val="dk1"/>
                        </a:solidFill>
                        <a:effectLst/>
                        <a:latin typeface="+mn-lt"/>
                        <a:ea typeface="+mn-ea"/>
                        <a:cs typeface="+mn-cs"/>
                      </a:endParaRPr>
                    </a:p>
                    <a:p>
                      <a:r>
                        <a:rPr lang="en-US" sz="1600" b="0" i="0" kern="1200" dirty="0" err="1" smtClean="0">
                          <a:solidFill>
                            <a:schemeClr val="dk1"/>
                          </a:solidFill>
                          <a:effectLst/>
                          <a:latin typeface="+mn-lt"/>
                          <a:ea typeface="+mn-ea"/>
                          <a:cs typeface="+mn-cs"/>
                        </a:rPr>
                        <a:t>ovs-vsctl</a:t>
                      </a:r>
                      <a:r>
                        <a:rPr lang="en-US" sz="1600" b="0" i="0" kern="1200" dirty="0" smtClean="0">
                          <a:solidFill>
                            <a:schemeClr val="dk1"/>
                          </a:solidFill>
                          <a:effectLst/>
                          <a:latin typeface="+mn-lt"/>
                          <a:ea typeface="+mn-ea"/>
                          <a:cs typeface="+mn-cs"/>
                        </a:rPr>
                        <a:t> list </a:t>
                      </a:r>
                      <a:r>
                        <a:rPr lang="en-US" sz="1600" b="0" i="0" kern="1200" dirty="0" err="1" smtClean="0">
                          <a:solidFill>
                            <a:schemeClr val="dk1"/>
                          </a:solidFill>
                          <a:effectLst/>
                          <a:latin typeface="+mn-lt"/>
                          <a:ea typeface="+mn-ea"/>
                          <a:cs typeface="+mn-cs"/>
                        </a:rPr>
                        <a:t>sflow</a:t>
                      </a:r>
                      <a:endParaRPr lang="en-US" sz="1600" b="0" i="0" kern="1200" dirty="0" smtClean="0">
                        <a:solidFill>
                          <a:schemeClr val="dk1"/>
                        </a:solidFill>
                        <a:effectLst/>
                        <a:latin typeface="+mn-lt"/>
                        <a:ea typeface="+mn-ea"/>
                        <a:cs typeface="+mn-cs"/>
                      </a:endParaRPr>
                    </a:p>
                    <a:p>
                      <a:r>
                        <a:rPr lang="en-US" sz="1600" b="0" i="0" kern="1200" dirty="0" err="1" smtClean="0">
                          <a:solidFill>
                            <a:schemeClr val="dk1"/>
                          </a:solidFill>
                          <a:effectLst/>
                          <a:latin typeface="+mn-lt"/>
                          <a:ea typeface="+mn-ea"/>
                          <a:cs typeface="+mn-cs"/>
                        </a:rPr>
                        <a:t>ovs-vsctl</a:t>
                      </a:r>
                      <a:r>
                        <a:rPr lang="en-US" sz="1600" b="0" i="0" kern="1200" dirty="0" smtClean="0">
                          <a:solidFill>
                            <a:schemeClr val="dk1"/>
                          </a:solidFill>
                          <a:effectLst/>
                          <a:latin typeface="+mn-lt"/>
                          <a:ea typeface="+mn-ea"/>
                          <a:cs typeface="+mn-cs"/>
                        </a:rPr>
                        <a:t> -- clear Bridge </a:t>
                      </a:r>
                      <a:r>
                        <a:rPr lang="en-US" sz="1600" b="0" i="0" kern="1200" dirty="0" err="1" smtClean="0">
                          <a:solidFill>
                            <a:schemeClr val="dk1"/>
                          </a:solidFill>
                          <a:effectLst/>
                          <a:latin typeface="+mn-lt"/>
                          <a:ea typeface="+mn-ea"/>
                          <a:cs typeface="+mn-cs"/>
                        </a:rPr>
                        <a:t>ubuntu_br</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sflow</a:t>
                      </a:r>
                      <a:endParaRPr lang="en-US" sz="1600" dirty="0"/>
                    </a:p>
                  </a:txBody>
                  <a:tcPr/>
                </a:tc>
                <a:tc>
                  <a:txBody>
                    <a:bodyPr/>
                    <a:lstStyle/>
                    <a:p>
                      <a:r>
                        <a:rPr lang="en-US" sz="1600" dirty="0" err="1" smtClean="0"/>
                        <a:t>ovs-vsctl</a:t>
                      </a:r>
                      <a:r>
                        <a:rPr lang="en-US" sz="1600" dirty="0" smtClean="0"/>
                        <a:t> -- --id=@</a:t>
                      </a:r>
                      <a:r>
                        <a:rPr lang="en-US" sz="1600" dirty="0" err="1" smtClean="0"/>
                        <a:t>nf</a:t>
                      </a:r>
                      <a:r>
                        <a:rPr lang="en-US" sz="1600" dirty="0" smtClean="0"/>
                        <a:t> create </a:t>
                      </a:r>
                      <a:r>
                        <a:rPr lang="en-US" sz="1600" dirty="0" err="1" smtClean="0"/>
                        <a:t>NetFlow</a:t>
                      </a:r>
                      <a:r>
                        <a:rPr lang="en-US" sz="1600" dirty="0" smtClean="0"/>
                        <a:t> targets=\"16.158.49.11:2055\" active-timeout=60 -- set Bridge </a:t>
                      </a:r>
                      <a:r>
                        <a:rPr lang="en-US" sz="1600" dirty="0" err="1" smtClean="0"/>
                        <a:t>ubuntu_br</a:t>
                      </a:r>
                      <a:r>
                        <a:rPr lang="en-US" sz="1600" dirty="0" smtClean="0"/>
                        <a:t> </a:t>
                      </a:r>
                      <a:r>
                        <a:rPr lang="en-US" sz="1600" dirty="0" err="1" smtClean="0"/>
                        <a:t>netflow</a:t>
                      </a:r>
                      <a:r>
                        <a:rPr lang="en-US" sz="1600" dirty="0" smtClean="0"/>
                        <a:t>=@</a:t>
                      </a:r>
                      <a:r>
                        <a:rPr lang="en-US" sz="1600" dirty="0" err="1" smtClean="0"/>
                        <a:t>nf</a:t>
                      </a:r>
                      <a:endParaRPr lang="en-US" sz="1600" dirty="0" smtClean="0"/>
                    </a:p>
                    <a:p>
                      <a:r>
                        <a:rPr lang="en-US" sz="1600" dirty="0" err="1" smtClean="0"/>
                        <a:t>ovs-vsctl</a:t>
                      </a:r>
                      <a:r>
                        <a:rPr lang="en-US" sz="1600" dirty="0" smtClean="0"/>
                        <a:t> list </a:t>
                      </a:r>
                      <a:r>
                        <a:rPr lang="en-US" sz="1600" dirty="0" err="1" smtClean="0"/>
                        <a:t>NetFlow</a:t>
                      </a:r>
                      <a:endParaRPr lang="en-US" sz="1600" dirty="0" smtClean="0"/>
                    </a:p>
                    <a:p>
                      <a:r>
                        <a:rPr lang="en-US" sz="1600" b="0" i="0" kern="1200" dirty="0" err="1" smtClean="0">
                          <a:solidFill>
                            <a:schemeClr val="dk1"/>
                          </a:solidFill>
                          <a:effectLst/>
                          <a:latin typeface="+mn-lt"/>
                          <a:ea typeface="+mn-ea"/>
                          <a:cs typeface="+mn-cs"/>
                        </a:rPr>
                        <a:t>ovs-vsctl</a:t>
                      </a:r>
                      <a:r>
                        <a:rPr lang="en-US" sz="1600" b="0" i="0" kern="1200" dirty="0" smtClean="0">
                          <a:solidFill>
                            <a:schemeClr val="dk1"/>
                          </a:solidFill>
                          <a:effectLst/>
                          <a:latin typeface="+mn-lt"/>
                          <a:ea typeface="+mn-ea"/>
                          <a:cs typeface="+mn-cs"/>
                        </a:rPr>
                        <a:t> -- clear Bridge </a:t>
                      </a:r>
                      <a:r>
                        <a:rPr lang="en-US" sz="1600" b="0" i="0" kern="1200" dirty="0" err="1" smtClean="0">
                          <a:solidFill>
                            <a:schemeClr val="dk1"/>
                          </a:solidFill>
                          <a:effectLst/>
                          <a:latin typeface="+mn-lt"/>
                          <a:ea typeface="+mn-ea"/>
                          <a:cs typeface="+mn-cs"/>
                        </a:rPr>
                        <a:t>ubuntu_br</a:t>
                      </a:r>
                      <a:r>
                        <a:rPr lang="en-US" sz="1600" b="0" i="0" kern="1200" dirty="0" smtClean="0">
                          <a:solidFill>
                            <a:schemeClr val="dk1"/>
                          </a:solidFill>
                          <a:effectLst/>
                          <a:latin typeface="+mn-lt"/>
                          <a:ea typeface="+mn-ea"/>
                          <a:cs typeface="+mn-cs"/>
                        </a:rPr>
                        <a:t> </a:t>
                      </a:r>
                      <a:r>
                        <a:rPr lang="en-US" sz="1600" dirty="0" err="1" smtClean="0"/>
                        <a:t>NetFlow</a:t>
                      </a:r>
                      <a:endParaRPr lang="en-US" sz="1600" dirty="0"/>
                    </a:p>
                  </a:txBody>
                  <a:tcPr/>
                </a:tc>
              </a:tr>
            </a:tbl>
          </a:graphicData>
        </a:graphic>
      </p:graphicFrame>
      <p:pic>
        <p:nvPicPr>
          <p:cNvPr id="5" name="Picture 4"/>
          <p:cNvPicPr>
            <a:picLocks noChangeAspect="1"/>
          </p:cNvPicPr>
          <p:nvPr/>
        </p:nvPicPr>
        <p:blipFill>
          <a:blip r:embed="rId4"/>
          <a:stretch>
            <a:fillRect/>
          </a:stretch>
        </p:blipFill>
        <p:spPr>
          <a:xfrm>
            <a:off x="3171825" y="4933950"/>
            <a:ext cx="6096000" cy="1847850"/>
          </a:xfrm>
          <a:prstGeom prst="rect">
            <a:avLst/>
          </a:prstGeom>
        </p:spPr>
      </p:pic>
    </p:spTree>
    <p:extLst>
      <p:ext uri="{BB962C8B-B14F-4D97-AF65-F5344CB8AC3E}">
        <p14:creationId xmlns:p14="http://schemas.microsoft.com/office/powerpoint/2010/main" val="1335616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实验六</a:t>
            </a:r>
            <a:r>
              <a:rPr lang="en-US" altLang="zh-CN" dirty="0" smtClean="0"/>
              <a:t>: </a:t>
            </a:r>
            <a:r>
              <a:rPr lang="zh-CN" altLang="en-US" dirty="0" smtClean="0"/>
              <a:t>使用</a:t>
            </a:r>
            <a:r>
              <a:rPr lang="en-US" altLang="zh-CN" dirty="0" err="1" smtClean="0"/>
              <a:t>sFlow</a:t>
            </a:r>
            <a:r>
              <a:rPr lang="zh-CN" altLang="en-US" dirty="0" smtClean="0"/>
              <a:t>和</a:t>
            </a:r>
            <a:r>
              <a:rPr lang="en-US" altLang="zh-CN" dirty="0" err="1" smtClean="0"/>
              <a:t>NetFlow</a:t>
            </a:r>
            <a:endParaRPr lang="en-US" dirty="0"/>
          </a:p>
        </p:txBody>
      </p:sp>
      <p:pic>
        <p:nvPicPr>
          <p:cNvPr id="4" name="Picture 3"/>
          <p:cNvPicPr>
            <a:picLocks noChangeAspect="1"/>
          </p:cNvPicPr>
          <p:nvPr/>
        </p:nvPicPr>
        <p:blipFill>
          <a:blip r:embed="rId2"/>
          <a:stretch>
            <a:fillRect/>
          </a:stretch>
        </p:blipFill>
        <p:spPr>
          <a:xfrm>
            <a:off x="400188" y="1514475"/>
            <a:ext cx="5581512" cy="4667250"/>
          </a:xfrm>
          <a:prstGeom prst="rect">
            <a:avLst/>
          </a:prstGeom>
        </p:spPr>
      </p:pic>
      <p:pic>
        <p:nvPicPr>
          <p:cNvPr id="5" name="Picture 4"/>
          <p:cNvPicPr>
            <a:picLocks noChangeAspect="1"/>
          </p:cNvPicPr>
          <p:nvPr/>
        </p:nvPicPr>
        <p:blipFill>
          <a:blip r:embed="rId3"/>
          <a:stretch>
            <a:fillRect/>
          </a:stretch>
        </p:blipFill>
        <p:spPr>
          <a:xfrm>
            <a:off x="5981700" y="1587744"/>
            <a:ext cx="6000750" cy="4593981"/>
          </a:xfrm>
          <a:prstGeom prst="rect">
            <a:avLst/>
          </a:prstGeom>
        </p:spPr>
      </p:pic>
    </p:spTree>
    <p:extLst>
      <p:ext uri="{BB962C8B-B14F-4D97-AF65-F5344CB8AC3E}">
        <p14:creationId xmlns:p14="http://schemas.microsoft.com/office/powerpoint/2010/main" val="361012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Mirror</a:t>
            </a:r>
            <a:endParaRPr lang="en-US" dirty="0"/>
          </a:p>
        </p:txBody>
      </p:sp>
      <p:sp>
        <p:nvSpPr>
          <p:cNvPr id="3" name="Content Placeholder 2"/>
          <p:cNvSpPr>
            <a:spLocks noGrp="1"/>
          </p:cNvSpPr>
          <p:nvPr>
            <p:ph idx="1"/>
          </p:nvPr>
        </p:nvSpPr>
        <p:spPr/>
        <p:txBody>
          <a:bodyPr/>
          <a:lstStyle/>
          <a:p>
            <a:r>
              <a:rPr lang="en-US" dirty="0"/>
              <a:t>Mirror</a:t>
            </a:r>
            <a:r>
              <a:rPr lang="zh-CN" altLang="en-US" dirty="0"/>
              <a:t>就是配置一个</a:t>
            </a:r>
            <a:r>
              <a:rPr lang="en-US" dirty="0"/>
              <a:t>bridge，</a:t>
            </a:r>
            <a:r>
              <a:rPr lang="zh-CN" altLang="en-US" dirty="0"/>
              <a:t>将某些包发给指定的</a:t>
            </a:r>
            <a:r>
              <a:rPr lang="en-US" dirty="0"/>
              <a:t>mirrored </a:t>
            </a:r>
            <a:r>
              <a:rPr lang="en-US" dirty="0" smtClean="0"/>
              <a:t>ports</a:t>
            </a:r>
          </a:p>
          <a:p>
            <a:r>
              <a:rPr lang="zh-CN" altLang="en-US" dirty="0"/>
              <a:t>对于包的选择：</a:t>
            </a:r>
          </a:p>
          <a:p>
            <a:pPr lvl="1" latinLnBrk="1"/>
            <a:r>
              <a:rPr lang="en-US" dirty="0" err="1"/>
              <a:t>select_all</a:t>
            </a:r>
            <a:r>
              <a:rPr lang="en-US" dirty="0"/>
              <a:t>，</a:t>
            </a:r>
            <a:r>
              <a:rPr lang="zh-CN" altLang="en-US" dirty="0"/>
              <a:t>所有的包</a:t>
            </a:r>
          </a:p>
          <a:p>
            <a:pPr lvl="1" latinLnBrk="1"/>
            <a:r>
              <a:rPr lang="en-US" dirty="0" err="1"/>
              <a:t>select_dst_port</a:t>
            </a:r>
            <a:endParaRPr lang="en-US" dirty="0"/>
          </a:p>
          <a:p>
            <a:pPr lvl="1" latinLnBrk="1"/>
            <a:r>
              <a:rPr lang="en-US" dirty="0" err="1"/>
              <a:t>select_src_port</a:t>
            </a:r>
            <a:endParaRPr lang="en-US" dirty="0"/>
          </a:p>
          <a:p>
            <a:pPr lvl="1" latinLnBrk="1"/>
            <a:r>
              <a:rPr lang="en-US" dirty="0" err="1"/>
              <a:t>select_vlan</a:t>
            </a:r>
            <a:endParaRPr lang="en-US" dirty="0"/>
          </a:p>
          <a:p>
            <a:r>
              <a:rPr lang="zh-CN" altLang="en-US" dirty="0"/>
              <a:t>对于指定的目的：</a:t>
            </a:r>
          </a:p>
          <a:p>
            <a:pPr lvl="1" latinLnBrk="1"/>
            <a:r>
              <a:rPr lang="en-US" dirty="0" err="1"/>
              <a:t>output_port</a:t>
            </a:r>
            <a:r>
              <a:rPr lang="en-US" dirty="0"/>
              <a:t> (</a:t>
            </a:r>
            <a:r>
              <a:rPr lang="en-US" dirty="0" smtClean="0"/>
              <a:t>SPAN</a:t>
            </a:r>
            <a:r>
              <a:rPr lang="en-US" dirty="0"/>
              <a:t> Switched Port </a:t>
            </a:r>
            <a:r>
              <a:rPr lang="en-US" dirty="0" err="1"/>
              <a:t>ANalyzer</a:t>
            </a:r>
            <a:r>
              <a:rPr lang="en-US" dirty="0" smtClean="0"/>
              <a:t>)</a:t>
            </a:r>
            <a:endParaRPr lang="en-US" dirty="0"/>
          </a:p>
          <a:p>
            <a:pPr lvl="1" latinLnBrk="1"/>
            <a:r>
              <a:rPr lang="en-US" dirty="0" err="1"/>
              <a:t>output_vlan</a:t>
            </a:r>
            <a:r>
              <a:rPr lang="en-US" dirty="0"/>
              <a:t> (</a:t>
            </a:r>
            <a:r>
              <a:rPr lang="en-US" dirty="0" smtClean="0"/>
              <a:t>RSPAN </a:t>
            </a:r>
            <a:r>
              <a:rPr lang="en-US" dirty="0"/>
              <a:t>Remote Switched Port </a:t>
            </a:r>
            <a:r>
              <a:rPr lang="en-US" dirty="0" err="1"/>
              <a:t>ANalyzer</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9410700" y="1462087"/>
            <a:ext cx="2133600" cy="5305425"/>
          </a:xfrm>
          <a:prstGeom prst="rect">
            <a:avLst/>
          </a:prstGeom>
        </p:spPr>
      </p:pic>
    </p:spTree>
    <p:extLst>
      <p:ext uri="{BB962C8B-B14F-4D97-AF65-F5344CB8AC3E}">
        <p14:creationId xmlns:p14="http://schemas.microsoft.com/office/powerpoint/2010/main" val="925986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3503" y="1011504"/>
            <a:ext cx="5160297" cy="3371850"/>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Mirror</a:t>
            </a:r>
          </a:p>
        </p:txBody>
      </p:sp>
      <p:sp>
        <p:nvSpPr>
          <p:cNvPr id="3" name="Content Placeholder 2"/>
          <p:cNvSpPr>
            <a:spLocks noGrp="1"/>
          </p:cNvSpPr>
          <p:nvPr>
            <p:ph idx="1"/>
          </p:nvPr>
        </p:nvSpPr>
        <p:spPr>
          <a:xfrm>
            <a:off x="838200" y="1011504"/>
            <a:ext cx="5943600" cy="5165459"/>
          </a:xfrm>
        </p:spPr>
        <p:txBody>
          <a:bodyPr/>
          <a:lstStyle/>
          <a:p>
            <a:r>
              <a:rPr lang="en-US" b="1" dirty="0" smtClean="0"/>
              <a:t>SPAN</a:t>
            </a:r>
          </a:p>
          <a:p>
            <a:pPr lvl="1"/>
            <a:r>
              <a:rPr lang="en-US" b="1" dirty="0"/>
              <a:t>Source (SPAN) port </a:t>
            </a:r>
            <a:r>
              <a:rPr lang="en-US" dirty="0"/>
              <a:t>-A port that is monitored with use of the SPAN feature</a:t>
            </a:r>
            <a:r>
              <a:rPr lang="en-US" dirty="0" smtClean="0"/>
              <a:t>.</a:t>
            </a:r>
          </a:p>
          <a:p>
            <a:pPr lvl="1"/>
            <a:r>
              <a:rPr lang="en-US" b="1" dirty="0"/>
              <a:t>Destination (SPAN) port </a:t>
            </a:r>
            <a:r>
              <a:rPr lang="en-US" dirty="0"/>
              <a:t>-A port that monitors source ports, usually where a network analyzer is connected.</a:t>
            </a:r>
          </a:p>
          <a:p>
            <a:pPr lvl="1"/>
            <a:endParaRPr lang="en-US" dirty="0"/>
          </a:p>
          <a:p>
            <a:pPr lvl="1"/>
            <a:endParaRPr lang="en-US" dirty="0"/>
          </a:p>
        </p:txBody>
      </p:sp>
    </p:spTree>
    <p:extLst>
      <p:ext uri="{BB962C8B-B14F-4D97-AF65-F5344CB8AC3E}">
        <p14:creationId xmlns:p14="http://schemas.microsoft.com/office/powerpoint/2010/main" val="2457316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Mirror</a:t>
            </a:r>
          </a:p>
        </p:txBody>
      </p:sp>
      <p:sp>
        <p:nvSpPr>
          <p:cNvPr id="3" name="Content Placeholder 2"/>
          <p:cNvSpPr>
            <a:spLocks noGrp="1"/>
          </p:cNvSpPr>
          <p:nvPr>
            <p:ph idx="1"/>
          </p:nvPr>
        </p:nvSpPr>
        <p:spPr/>
        <p:txBody>
          <a:bodyPr/>
          <a:lstStyle/>
          <a:p>
            <a:r>
              <a:rPr lang="en-US" dirty="0" smtClean="0"/>
              <a:t>RSPAN</a:t>
            </a:r>
          </a:p>
          <a:p>
            <a:pPr lvl="1"/>
            <a:r>
              <a:rPr lang="zh-CN" altLang="en-US" dirty="0"/>
              <a:t>被监</a:t>
            </a:r>
            <a:r>
              <a:rPr lang="zh-CN" altLang="en-US" dirty="0" smtClean="0"/>
              <a:t>控的流量不是发送到一个指定的端口，而是</a:t>
            </a:r>
            <a:r>
              <a:rPr lang="en-US" altLang="zh-CN" dirty="0" smtClean="0"/>
              <a:t>Flood</a:t>
            </a:r>
            <a:r>
              <a:rPr lang="zh-CN" altLang="en-US" dirty="0" smtClean="0"/>
              <a:t>给指定的</a:t>
            </a:r>
            <a:r>
              <a:rPr lang="en-US" altLang="zh-CN" dirty="0" smtClean="0"/>
              <a:t>VLAN</a:t>
            </a:r>
            <a:r>
              <a:rPr lang="en-US" dirty="0"/>
              <a:t> </a:t>
            </a:r>
            <a:endParaRPr lang="en-US" dirty="0" smtClean="0"/>
          </a:p>
          <a:p>
            <a:pPr lvl="1"/>
            <a:r>
              <a:rPr lang="zh-CN" altLang="en-US" dirty="0"/>
              <a:t>监</a:t>
            </a:r>
            <a:r>
              <a:rPr lang="zh-CN" altLang="en-US" dirty="0" smtClean="0"/>
              <a:t>听的端口不一定要在本地</a:t>
            </a:r>
            <a:r>
              <a:rPr lang="en-US" altLang="zh-CN" dirty="0" smtClean="0"/>
              <a:t>switch</a:t>
            </a:r>
            <a:r>
              <a:rPr lang="zh-CN" altLang="en-US" dirty="0" smtClean="0"/>
              <a:t>上，可以在指定的</a:t>
            </a:r>
            <a:r>
              <a:rPr lang="en-US" altLang="zh-CN" dirty="0" smtClean="0"/>
              <a:t>VLAN</a:t>
            </a:r>
            <a:r>
              <a:rPr lang="zh-CN" altLang="en-US" dirty="0" smtClean="0"/>
              <a:t>的任意</a:t>
            </a:r>
            <a:r>
              <a:rPr lang="en-US" altLang="zh-CN" dirty="0" smtClean="0"/>
              <a:t>switch</a:t>
            </a:r>
            <a:r>
              <a:rPr lang="zh-CN" altLang="en-US" dirty="0" smtClean="0"/>
              <a:t>上</a:t>
            </a:r>
            <a:endParaRPr lang="en-US" altLang="zh-CN" dirty="0" smtClean="0"/>
          </a:p>
          <a:p>
            <a:pPr lvl="1"/>
            <a:r>
              <a:rPr lang="en-US" dirty="0"/>
              <a:t>S1 is </a:t>
            </a:r>
            <a:r>
              <a:rPr lang="en-US" dirty="0" smtClean="0"/>
              <a:t>a </a:t>
            </a:r>
            <a:r>
              <a:rPr lang="en-US" dirty="0"/>
              <a:t>source switch</a:t>
            </a:r>
            <a:endParaRPr lang="en-US" altLang="zh-CN" dirty="0" smtClean="0"/>
          </a:p>
          <a:p>
            <a:pPr lvl="1"/>
            <a:r>
              <a:rPr lang="en-US" dirty="0"/>
              <a:t>S2 and S3 are intermediate </a:t>
            </a:r>
            <a:r>
              <a:rPr lang="en-US" dirty="0" smtClean="0"/>
              <a:t>switches</a:t>
            </a:r>
          </a:p>
          <a:p>
            <a:pPr lvl="1"/>
            <a:r>
              <a:rPr lang="en-US" dirty="0"/>
              <a:t>S4 and S5 are destination switches. </a:t>
            </a:r>
            <a:endParaRPr lang="en-US" dirty="0" smtClean="0"/>
          </a:p>
          <a:p>
            <a:pPr lvl="1"/>
            <a:r>
              <a:rPr lang="en-US" dirty="0"/>
              <a:t>learning is </a:t>
            </a:r>
            <a:r>
              <a:rPr lang="en-US" dirty="0" smtClean="0"/>
              <a:t>disabled to enable flooding</a:t>
            </a:r>
            <a:endParaRPr lang="en-US" dirty="0"/>
          </a:p>
        </p:txBody>
      </p:sp>
      <p:pic>
        <p:nvPicPr>
          <p:cNvPr id="4" name="Picture 3"/>
          <p:cNvPicPr>
            <a:picLocks noChangeAspect="1"/>
          </p:cNvPicPr>
          <p:nvPr/>
        </p:nvPicPr>
        <p:blipFill>
          <a:blip r:embed="rId2"/>
          <a:stretch>
            <a:fillRect/>
          </a:stretch>
        </p:blipFill>
        <p:spPr>
          <a:xfrm>
            <a:off x="6396037" y="2424112"/>
            <a:ext cx="5476875" cy="4295775"/>
          </a:xfrm>
          <a:prstGeom prst="rect">
            <a:avLst/>
          </a:prstGeom>
        </p:spPr>
      </p:pic>
    </p:spTree>
    <p:extLst>
      <p:ext uri="{BB962C8B-B14F-4D97-AF65-F5344CB8AC3E}">
        <p14:creationId xmlns:p14="http://schemas.microsoft.com/office/powerpoint/2010/main" val="2704019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实验七</a:t>
            </a:r>
            <a:r>
              <a:rPr lang="en-US" altLang="zh-CN" dirty="0" smtClean="0"/>
              <a:t>: </a:t>
            </a:r>
            <a:r>
              <a:rPr lang="zh-CN" altLang="en-US" dirty="0" smtClean="0"/>
              <a:t>测试</a:t>
            </a:r>
            <a:r>
              <a:rPr lang="en-US" altLang="zh-CN" dirty="0" smtClean="0"/>
              <a:t>Mirror</a:t>
            </a:r>
            <a:r>
              <a:rPr lang="zh-CN" altLang="en-US" dirty="0" smtClean="0"/>
              <a:t>的</a:t>
            </a:r>
            <a:r>
              <a:rPr lang="en-US" altLang="zh-CN" dirty="0" smtClean="0"/>
              <a:t>SPAN</a:t>
            </a:r>
            <a:r>
              <a:rPr lang="zh-CN" altLang="en-US" dirty="0" smtClean="0"/>
              <a:t>和</a:t>
            </a:r>
            <a:r>
              <a:rPr lang="en-US" altLang="zh-CN" dirty="0" smtClean="0"/>
              <a:t>RSPAN</a:t>
            </a:r>
            <a:endParaRPr lang="en-US" dirty="0"/>
          </a:p>
        </p:txBody>
      </p:sp>
      <p:sp>
        <p:nvSpPr>
          <p:cNvPr id="4" name="Rectangle 3"/>
          <p:cNvSpPr/>
          <p:nvPr/>
        </p:nvSpPr>
        <p:spPr>
          <a:xfrm>
            <a:off x="518199" y="3431683"/>
            <a:ext cx="4572000"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a:t>
            </a:r>
            <a:r>
              <a:rPr lang="en-US" dirty="0" err="1" smtClean="0"/>
              <a:t>buntu_br</a:t>
            </a:r>
            <a:endParaRPr lang="en-US" dirty="0"/>
          </a:p>
        </p:txBody>
      </p:sp>
      <p:sp>
        <p:nvSpPr>
          <p:cNvPr id="5" name="Rectangle 4"/>
          <p:cNvSpPr/>
          <p:nvPr/>
        </p:nvSpPr>
        <p:spPr>
          <a:xfrm>
            <a:off x="1156286" y="319472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2191" y="3206393"/>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745" y="3890669"/>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98" y="5023525"/>
            <a:ext cx="1247687"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Instance01</a:t>
            </a:r>
            <a:endParaRPr lang="en-US" dirty="0"/>
          </a:p>
        </p:txBody>
      </p:sp>
      <p:sp>
        <p:nvSpPr>
          <p:cNvPr id="9" name="Rectangle 8"/>
          <p:cNvSpPr/>
          <p:nvPr/>
        </p:nvSpPr>
        <p:spPr>
          <a:xfrm>
            <a:off x="1058605" y="479161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6286" y="1735257"/>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92191" y="174692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77" y="3052207"/>
            <a:ext cx="865814" cy="369332"/>
          </a:xfrm>
          <a:prstGeom prst="rect">
            <a:avLst/>
          </a:prstGeom>
        </p:spPr>
        <p:txBody>
          <a:bodyPr wrap="none">
            <a:spAutoFit/>
          </a:bodyPr>
          <a:lstStyle/>
          <a:p>
            <a:r>
              <a:rPr lang="en-US" dirty="0" err="1" smtClean="0"/>
              <a:t>first_br</a:t>
            </a:r>
            <a:endParaRPr lang="en-US" dirty="0"/>
          </a:p>
        </p:txBody>
      </p:sp>
      <p:sp>
        <p:nvSpPr>
          <p:cNvPr id="13" name="Rectangle 12"/>
          <p:cNvSpPr/>
          <p:nvPr/>
        </p:nvSpPr>
        <p:spPr>
          <a:xfrm>
            <a:off x="369019" y="1674249"/>
            <a:ext cx="787267" cy="369332"/>
          </a:xfrm>
          <a:prstGeom prst="rect">
            <a:avLst/>
          </a:prstGeom>
        </p:spPr>
        <p:txBody>
          <a:bodyPr wrap="none">
            <a:spAutoFit/>
          </a:bodyPr>
          <a:lstStyle/>
          <a:p>
            <a:r>
              <a:rPr lang="en-US" dirty="0" err="1"/>
              <a:t>f</a:t>
            </a:r>
            <a:r>
              <a:rPr lang="en-US" dirty="0" err="1" smtClean="0"/>
              <a:t>irst_if</a:t>
            </a:r>
            <a:endParaRPr lang="en-US" dirty="0"/>
          </a:p>
        </p:txBody>
      </p:sp>
      <p:sp>
        <p:nvSpPr>
          <p:cNvPr id="14" name="Rectangle 13"/>
          <p:cNvSpPr/>
          <p:nvPr/>
        </p:nvSpPr>
        <p:spPr>
          <a:xfrm>
            <a:off x="3693009" y="3118525"/>
            <a:ext cx="1168590" cy="369332"/>
          </a:xfrm>
          <a:prstGeom prst="rect">
            <a:avLst/>
          </a:prstGeom>
        </p:spPr>
        <p:txBody>
          <a:bodyPr wrap="none">
            <a:spAutoFit/>
          </a:bodyPr>
          <a:lstStyle/>
          <a:p>
            <a:r>
              <a:rPr lang="en-US" dirty="0" err="1" smtClean="0"/>
              <a:t>second_br</a:t>
            </a:r>
            <a:endParaRPr lang="en-US" dirty="0"/>
          </a:p>
        </p:txBody>
      </p:sp>
      <p:sp>
        <p:nvSpPr>
          <p:cNvPr id="15" name="Rectangle 14"/>
          <p:cNvSpPr/>
          <p:nvPr/>
        </p:nvSpPr>
        <p:spPr>
          <a:xfrm>
            <a:off x="3696991" y="1682393"/>
            <a:ext cx="1090042" cy="369332"/>
          </a:xfrm>
          <a:prstGeom prst="rect">
            <a:avLst/>
          </a:prstGeom>
        </p:spPr>
        <p:txBody>
          <a:bodyPr wrap="none">
            <a:spAutoFit/>
          </a:bodyPr>
          <a:lstStyle/>
          <a:p>
            <a:r>
              <a:rPr lang="en-US" dirty="0" err="1" smtClean="0"/>
              <a:t>second_if</a:t>
            </a:r>
            <a:endParaRPr lang="en-US" dirty="0"/>
          </a:p>
        </p:txBody>
      </p:sp>
      <p:sp>
        <p:nvSpPr>
          <p:cNvPr id="16" name="Rectangle 15"/>
          <p:cNvSpPr/>
          <p:nvPr/>
        </p:nvSpPr>
        <p:spPr>
          <a:xfrm>
            <a:off x="373903" y="3880525"/>
            <a:ext cx="718851" cy="369332"/>
          </a:xfrm>
          <a:prstGeom prst="rect">
            <a:avLst/>
          </a:prstGeom>
        </p:spPr>
        <p:txBody>
          <a:bodyPr wrap="none">
            <a:spAutoFit/>
          </a:bodyPr>
          <a:lstStyle/>
          <a:p>
            <a:r>
              <a:rPr lang="en-US" dirty="0" smtClean="0"/>
              <a:t>vnet0</a:t>
            </a:r>
            <a:endParaRPr lang="en-US" dirty="0"/>
          </a:p>
        </p:txBody>
      </p:sp>
      <p:cxnSp>
        <p:nvCxnSpPr>
          <p:cNvPr id="17" name="Straight Connector 16"/>
          <p:cNvCxnSpPr>
            <a:stCxn id="10" idx="2"/>
            <a:endCxn id="5" idx="0"/>
          </p:cNvCxnSpPr>
          <p:nvPr/>
        </p:nvCxnSpPr>
        <p:spPr>
          <a:xfrm>
            <a:off x="1308686" y="1963857"/>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2"/>
            <a:endCxn id="6" idx="0"/>
          </p:cNvCxnSpPr>
          <p:nvPr/>
        </p:nvCxnSpPr>
        <p:spPr>
          <a:xfrm>
            <a:off x="3544591" y="1975525"/>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9" idx="0"/>
          </p:cNvCxnSpPr>
          <p:nvPr/>
        </p:nvCxnSpPr>
        <p:spPr>
          <a:xfrm>
            <a:off x="1206145" y="4119269"/>
            <a:ext cx="4860" cy="672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04086" y="388052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18286" y="3880525"/>
            <a:ext cx="718851" cy="369332"/>
          </a:xfrm>
          <a:prstGeom prst="rect">
            <a:avLst/>
          </a:prstGeom>
        </p:spPr>
        <p:txBody>
          <a:bodyPr wrap="none">
            <a:spAutoFit/>
          </a:bodyPr>
          <a:lstStyle/>
          <a:p>
            <a:r>
              <a:rPr lang="en-US" dirty="0" smtClean="0"/>
              <a:t>vnet1</a:t>
            </a:r>
            <a:endParaRPr lang="en-US" dirty="0"/>
          </a:p>
        </p:txBody>
      </p:sp>
      <p:sp>
        <p:nvSpPr>
          <p:cNvPr id="22" name="Rectangle 21"/>
          <p:cNvSpPr/>
          <p:nvPr/>
        </p:nvSpPr>
        <p:spPr>
          <a:xfrm>
            <a:off x="3452738" y="3880525"/>
            <a:ext cx="718851" cy="369332"/>
          </a:xfrm>
          <a:prstGeom prst="rect">
            <a:avLst/>
          </a:prstGeom>
        </p:spPr>
        <p:txBody>
          <a:bodyPr wrap="none">
            <a:spAutoFit/>
          </a:bodyPr>
          <a:lstStyle/>
          <a:p>
            <a:r>
              <a:rPr lang="en-US" dirty="0" smtClean="0"/>
              <a:t>vnet2</a:t>
            </a:r>
            <a:endParaRPr lang="en-US" dirty="0"/>
          </a:p>
        </p:txBody>
      </p:sp>
      <p:sp>
        <p:nvSpPr>
          <p:cNvPr id="23" name="Rectangle 22"/>
          <p:cNvSpPr/>
          <p:nvPr/>
        </p:nvSpPr>
        <p:spPr>
          <a:xfrm>
            <a:off x="4167087" y="3888883"/>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7273" y="5023525"/>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Instance02</a:t>
            </a:r>
            <a:endParaRPr lang="en-US" dirty="0"/>
          </a:p>
        </p:txBody>
      </p:sp>
      <p:sp>
        <p:nvSpPr>
          <p:cNvPr id="25" name="Rectangle 24"/>
          <p:cNvSpPr/>
          <p:nvPr/>
        </p:nvSpPr>
        <p:spPr>
          <a:xfrm>
            <a:off x="3705469" y="5023525"/>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Instance03</a:t>
            </a:r>
            <a:endParaRPr lang="en-US" dirty="0"/>
          </a:p>
        </p:txBody>
      </p:sp>
      <p:sp>
        <p:nvSpPr>
          <p:cNvPr id="26" name="Rectangle 25"/>
          <p:cNvSpPr/>
          <p:nvPr/>
        </p:nvSpPr>
        <p:spPr>
          <a:xfrm>
            <a:off x="2604086" y="4801551"/>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90524" y="5018965"/>
            <a:ext cx="1588897" cy="338554"/>
          </a:xfrm>
          <a:prstGeom prst="rect">
            <a:avLst/>
          </a:prstGeom>
        </p:spPr>
        <p:txBody>
          <a:bodyPr wrap="none">
            <a:spAutoFit/>
          </a:bodyPr>
          <a:lstStyle/>
          <a:p>
            <a:r>
              <a:rPr lang="en-US" sz="1600" dirty="0" smtClean="0"/>
              <a:t>192.168.100.101</a:t>
            </a:r>
            <a:endParaRPr lang="en-US" sz="1600" dirty="0"/>
          </a:p>
        </p:txBody>
      </p:sp>
      <p:sp>
        <p:nvSpPr>
          <p:cNvPr id="28" name="Rectangle 27"/>
          <p:cNvSpPr/>
          <p:nvPr/>
        </p:nvSpPr>
        <p:spPr>
          <a:xfrm>
            <a:off x="4167087" y="479161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79421" y="5018965"/>
            <a:ext cx="1588897" cy="338554"/>
          </a:xfrm>
          <a:prstGeom prst="rect">
            <a:avLst/>
          </a:prstGeom>
        </p:spPr>
        <p:txBody>
          <a:bodyPr wrap="none">
            <a:spAutoFit/>
          </a:bodyPr>
          <a:lstStyle/>
          <a:p>
            <a:r>
              <a:rPr lang="en-US" sz="1600" dirty="0" smtClean="0"/>
              <a:t>192.168.100.102</a:t>
            </a:r>
            <a:endParaRPr lang="en-US" sz="1600" dirty="0"/>
          </a:p>
        </p:txBody>
      </p:sp>
      <p:cxnSp>
        <p:nvCxnSpPr>
          <p:cNvPr id="30" name="Straight Connector 29"/>
          <p:cNvCxnSpPr>
            <a:stCxn id="20" idx="2"/>
            <a:endCxn id="26" idx="0"/>
          </p:cNvCxnSpPr>
          <p:nvPr/>
        </p:nvCxnSpPr>
        <p:spPr>
          <a:xfrm>
            <a:off x="2756486" y="4109125"/>
            <a:ext cx="0" cy="6924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2"/>
            <a:endCxn id="28" idx="0"/>
          </p:cNvCxnSpPr>
          <p:nvPr/>
        </p:nvCxnSpPr>
        <p:spPr>
          <a:xfrm>
            <a:off x="4319487" y="4117483"/>
            <a:ext cx="0" cy="6741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32799" y="1298428"/>
            <a:ext cx="4572000"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helloworld</a:t>
            </a:r>
            <a:endParaRPr lang="en-US" dirty="0"/>
          </a:p>
        </p:txBody>
      </p:sp>
      <p:sp>
        <p:nvSpPr>
          <p:cNvPr id="33" name="Rectangle 32"/>
          <p:cNvSpPr/>
          <p:nvPr/>
        </p:nvSpPr>
        <p:spPr>
          <a:xfrm>
            <a:off x="6716504" y="3206393"/>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16504" y="174692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17322" y="3118525"/>
            <a:ext cx="874022" cy="369332"/>
          </a:xfrm>
          <a:prstGeom prst="rect">
            <a:avLst/>
          </a:prstGeom>
        </p:spPr>
        <p:txBody>
          <a:bodyPr wrap="none">
            <a:spAutoFit/>
          </a:bodyPr>
          <a:lstStyle/>
          <a:p>
            <a:r>
              <a:rPr lang="en-US" dirty="0" err="1"/>
              <a:t>t</a:t>
            </a:r>
            <a:r>
              <a:rPr lang="en-US" dirty="0" err="1" smtClean="0"/>
              <a:t>hird_if</a:t>
            </a:r>
            <a:endParaRPr lang="en-US" dirty="0"/>
          </a:p>
        </p:txBody>
      </p:sp>
      <p:sp>
        <p:nvSpPr>
          <p:cNvPr id="36" name="Rectangle 35"/>
          <p:cNvSpPr/>
          <p:nvPr/>
        </p:nvSpPr>
        <p:spPr>
          <a:xfrm>
            <a:off x="7021304" y="1682393"/>
            <a:ext cx="952568" cy="369332"/>
          </a:xfrm>
          <a:prstGeom prst="rect">
            <a:avLst/>
          </a:prstGeom>
        </p:spPr>
        <p:txBody>
          <a:bodyPr wrap="none">
            <a:spAutoFit/>
          </a:bodyPr>
          <a:lstStyle/>
          <a:p>
            <a:r>
              <a:rPr lang="en-US" dirty="0" err="1"/>
              <a:t>t</a:t>
            </a:r>
            <a:r>
              <a:rPr lang="en-US" dirty="0" err="1" smtClean="0"/>
              <a:t>hird_br</a:t>
            </a:r>
            <a:endParaRPr lang="en-US" dirty="0"/>
          </a:p>
        </p:txBody>
      </p:sp>
      <p:cxnSp>
        <p:nvCxnSpPr>
          <p:cNvPr id="37" name="Straight Connector 36"/>
          <p:cNvCxnSpPr>
            <a:stCxn id="34" idx="2"/>
            <a:endCxn id="33" idx="0"/>
          </p:cNvCxnSpPr>
          <p:nvPr/>
        </p:nvCxnSpPr>
        <p:spPr>
          <a:xfrm>
            <a:off x="6868904" y="1975525"/>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a:stretch>
            <a:fillRect/>
          </a:stretch>
        </p:blipFill>
        <p:spPr>
          <a:xfrm>
            <a:off x="7258050" y="3506415"/>
            <a:ext cx="4871590" cy="3264177"/>
          </a:xfrm>
          <a:prstGeom prst="rect">
            <a:avLst/>
          </a:prstGeom>
        </p:spPr>
      </p:pic>
      <p:sp>
        <p:nvSpPr>
          <p:cNvPr id="39" name="Rectangle 38"/>
          <p:cNvSpPr/>
          <p:nvPr/>
        </p:nvSpPr>
        <p:spPr>
          <a:xfrm>
            <a:off x="422328" y="5030151"/>
            <a:ext cx="1588897" cy="338554"/>
          </a:xfrm>
          <a:prstGeom prst="rect">
            <a:avLst/>
          </a:prstGeom>
        </p:spPr>
        <p:txBody>
          <a:bodyPr wrap="none">
            <a:spAutoFit/>
          </a:bodyPr>
          <a:lstStyle/>
          <a:p>
            <a:r>
              <a:rPr lang="en-US" sz="1600" dirty="0" smtClean="0"/>
              <a:t>192.168.100.100</a:t>
            </a:r>
            <a:endParaRPr lang="en-US" sz="1600" dirty="0"/>
          </a:p>
        </p:txBody>
      </p:sp>
    </p:spTree>
    <p:extLst>
      <p:ext uri="{BB962C8B-B14F-4D97-AF65-F5344CB8AC3E}">
        <p14:creationId xmlns:p14="http://schemas.microsoft.com/office/powerpoint/2010/main" val="2111737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实验七</a:t>
            </a:r>
            <a:r>
              <a:rPr lang="en-US" altLang="zh-CN" dirty="0"/>
              <a:t>: </a:t>
            </a:r>
            <a:r>
              <a:rPr lang="zh-CN" altLang="en-US" dirty="0"/>
              <a:t>测试</a:t>
            </a:r>
            <a:r>
              <a:rPr lang="en-US" altLang="zh-CN" dirty="0"/>
              <a:t>Mirror</a:t>
            </a:r>
            <a:r>
              <a:rPr lang="zh-CN" altLang="en-US" dirty="0"/>
              <a:t>的</a:t>
            </a:r>
            <a:r>
              <a:rPr lang="en-US" altLang="zh-CN" dirty="0"/>
              <a:t>SPAN</a:t>
            </a:r>
            <a:r>
              <a:rPr lang="zh-CN" altLang="en-US" dirty="0"/>
              <a:t>和</a:t>
            </a:r>
            <a:r>
              <a:rPr lang="en-US" altLang="zh-CN" dirty="0"/>
              <a:t>RSPAN</a:t>
            </a:r>
            <a:endParaRPr lang="en-US" dirty="0"/>
          </a:p>
        </p:txBody>
      </p:sp>
      <p:sp>
        <p:nvSpPr>
          <p:cNvPr id="3" name="Content Placeholder 2"/>
          <p:cNvSpPr>
            <a:spLocks noGrp="1"/>
          </p:cNvSpPr>
          <p:nvPr>
            <p:ph idx="1"/>
          </p:nvPr>
        </p:nvSpPr>
        <p:spPr/>
        <p:txBody>
          <a:bodyPr/>
          <a:lstStyle/>
          <a:p>
            <a:r>
              <a:rPr lang="zh-CN" altLang="en-US" dirty="0" smtClean="0"/>
              <a:t>创建拓扑结构</a:t>
            </a:r>
            <a:endParaRPr lang="en-US" dirty="0"/>
          </a:p>
        </p:txBody>
      </p:sp>
      <p:sp>
        <p:nvSpPr>
          <p:cNvPr id="4" name="Rectangle 3"/>
          <p:cNvSpPr/>
          <p:nvPr/>
        </p:nvSpPr>
        <p:spPr>
          <a:xfrm>
            <a:off x="939717" y="1678181"/>
            <a:ext cx="6893747" cy="2862322"/>
          </a:xfrm>
          <a:prstGeom prst="rect">
            <a:avLst/>
          </a:prstGeom>
        </p:spPr>
        <p:txBody>
          <a:bodyPr wrap="none">
            <a:spAutoFit/>
          </a:bodyPr>
          <a:lstStyle/>
          <a:p>
            <a:r>
              <a:rPr lang="en-US" dirty="0" err="1"/>
              <a:t>ovs-vsctl</a:t>
            </a:r>
            <a:r>
              <a:rPr lang="en-US" dirty="0"/>
              <a:t> add-</a:t>
            </a:r>
            <a:r>
              <a:rPr lang="en-US" dirty="0" err="1"/>
              <a:t>br</a:t>
            </a:r>
            <a:r>
              <a:rPr lang="en-US" dirty="0"/>
              <a:t> </a:t>
            </a:r>
            <a:r>
              <a:rPr lang="en-US" dirty="0" err="1" smtClean="0"/>
              <a:t>helloworld</a:t>
            </a:r>
            <a:endParaRPr lang="en-US" dirty="0" smtClean="0"/>
          </a:p>
          <a:p>
            <a:endParaRPr lang="en-US" dirty="0" smtClean="0"/>
          </a:p>
          <a:p>
            <a:r>
              <a:rPr lang="en-US" dirty="0" err="1"/>
              <a:t>ip</a:t>
            </a:r>
            <a:r>
              <a:rPr lang="en-US" dirty="0"/>
              <a:t> link add </a:t>
            </a:r>
            <a:r>
              <a:rPr lang="en-US" dirty="0" err="1"/>
              <a:t>first_br</a:t>
            </a:r>
            <a:r>
              <a:rPr lang="en-US" dirty="0"/>
              <a:t> type </a:t>
            </a:r>
            <a:r>
              <a:rPr lang="en-US" dirty="0" err="1"/>
              <a:t>veth</a:t>
            </a:r>
            <a:r>
              <a:rPr lang="en-US" dirty="0"/>
              <a:t> peer name </a:t>
            </a:r>
            <a:r>
              <a:rPr lang="en-US" dirty="0" err="1" smtClean="0"/>
              <a:t>first_if</a:t>
            </a:r>
            <a:endParaRPr lang="en-US" dirty="0" smtClean="0"/>
          </a:p>
          <a:p>
            <a:r>
              <a:rPr lang="en-US" dirty="0" err="1"/>
              <a:t>ip</a:t>
            </a:r>
            <a:r>
              <a:rPr lang="en-US" dirty="0"/>
              <a:t> link add </a:t>
            </a:r>
            <a:r>
              <a:rPr lang="en-US" dirty="0" err="1"/>
              <a:t>second_br</a:t>
            </a:r>
            <a:r>
              <a:rPr lang="en-US" dirty="0"/>
              <a:t> type </a:t>
            </a:r>
            <a:r>
              <a:rPr lang="en-US" dirty="0" err="1"/>
              <a:t>veth</a:t>
            </a:r>
            <a:r>
              <a:rPr lang="en-US" dirty="0"/>
              <a:t> peer name </a:t>
            </a:r>
            <a:r>
              <a:rPr lang="en-US" dirty="0" err="1" smtClean="0"/>
              <a:t>second_if</a:t>
            </a:r>
            <a:endParaRPr lang="en-US" dirty="0" smtClean="0"/>
          </a:p>
          <a:p>
            <a:r>
              <a:rPr lang="en-US" dirty="0" err="1"/>
              <a:t>ip</a:t>
            </a:r>
            <a:r>
              <a:rPr lang="en-US" dirty="0"/>
              <a:t> link add </a:t>
            </a:r>
            <a:r>
              <a:rPr lang="en-US" dirty="0" err="1"/>
              <a:t>third_br</a:t>
            </a:r>
            <a:r>
              <a:rPr lang="en-US" dirty="0"/>
              <a:t> type </a:t>
            </a:r>
            <a:r>
              <a:rPr lang="en-US" dirty="0" err="1"/>
              <a:t>veth</a:t>
            </a:r>
            <a:r>
              <a:rPr lang="en-US" dirty="0"/>
              <a:t> peer name </a:t>
            </a:r>
            <a:r>
              <a:rPr lang="en-US" dirty="0" err="1" smtClean="0"/>
              <a:t>third_if</a:t>
            </a:r>
            <a:endParaRPr lang="en-US" dirty="0" smtClean="0"/>
          </a:p>
          <a:p>
            <a:endParaRPr lang="en-US" dirty="0"/>
          </a:p>
          <a:p>
            <a:r>
              <a:rPr lang="en-US" dirty="0" err="1"/>
              <a:t>ovs-vsctl</a:t>
            </a:r>
            <a:r>
              <a:rPr lang="en-US" dirty="0"/>
              <a:t> add-port </a:t>
            </a:r>
            <a:r>
              <a:rPr lang="en-US" dirty="0" err="1"/>
              <a:t>u</a:t>
            </a:r>
            <a:r>
              <a:rPr lang="en-US" dirty="0" err="1" smtClean="0"/>
              <a:t>buntu_br</a:t>
            </a:r>
            <a:r>
              <a:rPr lang="en-US" dirty="0" smtClean="0"/>
              <a:t> </a:t>
            </a:r>
            <a:r>
              <a:rPr lang="en-US" dirty="0" err="1" smtClean="0"/>
              <a:t>first_br</a:t>
            </a:r>
            <a:endParaRPr lang="en-US" dirty="0" smtClean="0"/>
          </a:p>
          <a:p>
            <a:r>
              <a:rPr lang="en-US" dirty="0" err="1"/>
              <a:t>ovs-vsctl</a:t>
            </a:r>
            <a:r>
              <a:rPr lang="en-US" dirty="0"/>
              <a:t> add-port </a:t>
            </a:r>
            <a:r>
              <a:rPr lang="en-US" dirty="0" err="1"/>
              <a:t>ubuntu_br</a:t>
            </a:r>
            <a:r>
              <a:rPr lang="en-US" dirty="0" smtClean="0"/>
              <a:t> </a:t>
            </a:r>
            <a:r>
              <a:rPr lang="en-US" dirty="0" err="1"/>
              <a:t>second_br</a:t>
            </a:r>
            <a:r>
              <a:rPr lang="en-US" dirty="0"/>
              <a:t> -- set Port </a:t>
            </a:r>
            <a:r>
              <a:rPr lang="en-US" dirty="0" err="1"/>
              <a:t>second_br</a:t>
            </a:r>
            <a:r>
              <a:rPr lang="en-US" dirty="0"/>
              <a:t> </a:t>
            </a:r>
            <a:r>
              <a:rPr lang="en-US" dirty="0" smtClean="0"/>
              <a:t>tag=110</a:t>
            </a:r>
          </a:p>
          <a:p>
            <a:r>
              <a:rPr lang="en-US" dirty="0" err="1"/>
              <a:t>ovs-vsctl</a:t>
            </a:r>
            <a:r>
              <a:rPr lang="en-US" dirty="0"/>
              <a:t> add-port </a:t>
            </a:r>
            <a:r>
              <a:rPr lang="en-US" dirty="0" err="1" smtClean="0"/>
              <a:t>helloworld</a:t>
            </a:r>
            <a:r>
              <a:rPr lang="en-US" dirty="0" smtClean="0"/>
              <a:t> </a:t>
            </a:r>
            <a:r>
              <a:rPr lang="en-US" dirty="0" err="1"/>
              <a:t>second_if</a:t>
            </a:r>
            <a:r>
              <a:rPr lang="en-US" dirty="0"/>
              <a:t> -- set Port </a:t>
            </a:r>
            <a:r>
              <a:rPr lang="en-US" dirty="0" err="1"/>
              <a:t>second_if</a:t>
            </a:r>
            <a:r>
              <a:rPr lang="en-US" dirty="0"/>
              <a:t> </a:t>
            </a:r>
            <a:r>
              <a:rPr lang="en-US" dirty="0" smtClean="0"/>
              <a:t>tag=110</a:t>
            </a:r>
          </a:p>
          <a:p>
            <a:r>
              <a:rPr lang="en-US" dirty="0" err="1"/>
              <a:t>ovs-vsctl</a:t>
            </a:r>
            <a:r>
              <a:rPr lang="en-US" dirty="0"/>
              <a:t> add-port </a:t>
            </a:r>
            <a:r>
              <a:rPr lang="en-US" dirty="0" err="1" smtClean="0"/>
              <a:t>helloworld</a:t>
            </a:r>
            <a:r>
              <a:rPr lang="en-US" dirty="0" smtClean="0"/>
              <a:t> </a:t>
            </a:r>
            <a:r>
              <a:rPr lang="en-US" dirty="0" err="1"/>
              <a:t>third_br</a:t>
            </a:r>
            <a:r>
              <a:rPr lang="en-US" dirty="0"/>
              <a:t> -- set Port </a:t>
            </a:r>
            <a:r>
              <a:rPr lang="en-US" dirty="0" err="1"/>
              <a:t>third_br</a:t>
            </a:r>
            <a:r>
              <a:rPr lang="en-US" dirty="0"/>
              <a:t> tag=110</a:t>
            </a:r>
          </a:p>
        </p:txBody>
      </p:sp>
      <p:pic>
        <p:nvPicPr>
          <p:cNvPr id="5" name="Picture 4"/>
          <p:cNvPicPr>
            <a:picLocks noChangeAspect="1"/>
          </p:cNvPicPr>
          <p:nvPr/>
        </p:nvPicPr>
        <p:blipFill>
          <a:blip r:embed="rId2"/>
          <a:stretch>
            <a:fillRect/>
          </a:stretch>
        </p:blipFill>
        <p:spPr>
          <a:xfrm>
            <a:off x="7614456" y="1546697"/>
            <a:ext cx="4471452" cy="4423075"/>
          </a:xfrm>
          <a:prstGeom prst="rect">
            <a:avLst/>
          </a:prstGeom>
        </p:spPr>
      </p:pic>
    </p:spTree>
    <p:extLst>
      <p:ext uri="{BB962C8B-B14F-4D97-AF65-F5344CB8AC3E}">
        <p14:creationId xmlns:p14="http://schemas.microsoft.com/office/powerpoint/2010/main" val="2859893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实验七</a:t>
            </a:r>
            <a:r>
              <a:rPr lang="en-US" altLang="zh-CN" dirty="0"/>
              <a:t>: </a:t>
            </a:r>
            <a:r>
              <a:rPr lang="zh-CN" altLang="en-US" dirty="0"/>
              <a:t>测试</a:t>
            </a:r>
            <a:r>
              <a:rPr lang="en-US" altLang="zh-CN" dirty="0"/>
              <a:t>Mirror</a:t>
            </a:r>
            <a:r>
              <a:rPr lang="zh-CN" altLang="en-US" dirty="0"/>
              <a:t>的</a:t>
            </a:r>
            <a:r>
              <a:rPr lang="en-US" altLang="zh-CN" dirty="0"/>
              <a:t>SPAN</a:t>
            </a:r>
            <a:r>
              <a:rPr lang="zh-CN" altLang="en-US" dirty="0"/>
              <a:t>和</a:t>
            </a:r>
            <a:r>
              <a:rPr lang="en-US" altLang="zh-CN" dirty="0"/>
              <a:t>RSPAN</a:t>
            </a:r>
            <a:endParaRPr lang="en-US" dirty="0"/>
          </a:p>
        </p:txBody>
      </p:sp>
      <p:sp>
        <p:nvSpPr>
          <p:cNvPr id="3" name="Content Placeholder 2"/>
          <p:cNvSpPr>
            <a:spLocks noGrp="1"/>
          </p:cNvSpPr>
          <p:nvPr>
            <p:ph idx="1"/>
          </p:nvPr>
        </p:nvSpPr>
        <p:spPr/>
        <p:txBody>
          <a:bodyPr/>
          <a:lstStyle/>
          <a:p>
            <a:r>
              <a:rPr lang="zh-CN" altLang="en-US" dirty="0"/>
              <a:t>在</a:t>
            </a:r>
            <a:r>
              <a:rPr lang="en-US" dirty="0" err="1"/>
              <a:t>first_br</a:t>
            </a:r>
            <a:r>
              <a:rPr lang="zh-CN" altLang="en-US" dirty="0"/>
              <a:t>上面</a:t>
            </a:r>
            <a:r>
              <a:rPr lang="en-US" dirty="0"/>
              <a:t>mirror</a:t>
            </a:r>
            <a:r>
              <a:rPr lang="zh-CN" altLang="en-US" dirty="0"/>
              <a:t>所有进出</a:t>
            </a:r>
            <a:r>
              <a:rPr lang="en-US" dirty="0" smtClean="0"/>
              <a:t>vnet0</a:t>
            </a:r>
            <a:r>
              <a:rPr lang="zh-CN" altLang="en-US" dirty="0" smtClean="0"/>
              <a:t>的包</a:t>
            </a:r>
            <a:endParaRPr lang="en-US" altLang="zh-CN" dirty="0" smtClean="0"/>
          </a:p>
          <a:p>
            <a:endParaRPr lang="en-US" dirty="0"/>
          </a:p>
          <a:p>
            <a:endParaRPr lang="en-US" dirty="0" smtClean="0"/>
          </a:p>
          <a:p>
            <a:r>
              <a:rPr lang="zh-CN" altLang="en-US" dirty="0"/>
              <a:t>监听</a:t>
            </a:r>
            <a:r>
              <a:rPr lang="en-US" dirty="0" err="1"/>
              <a:t>first_if</a:t>
            </a:r>
            <a:r>
              <a:rPr lang="en-US" dirty="0"/>
              <a:t>，</a:t>
            </a:r>
            <a:r>
              <a:rPr lang="zh-CN" altLang="en-US" dirty="0"/>
              <a:t>并且从</a:t>
            </a:r>
            <a:r>
              <a:rPr lang="en-US" dirty="0"/>
              <a:t>instance01</a:t>
            </a:r>
            <a:r>
              <a:rPr lang="zh-CN" altLang="en-US" dirty="0"/>
              <a:t>里面</a:t>
            </a:r>
            <a:r>
              <a:rPr lang="en-US" dirty="0"/>
              <a:t>ping </a:t>
            </a:r>
            <a:r>
              <a:rPr lang="en-US" dirty="0" smtClean="0"/>
              <a:t>192.168.100.102</a:t>
            </a:r>
            <a:endParaRPr lang="en-US" dirty="0"/>
          </a:p>
        </p:txBody>
      </p:sp>
      <p:sp>
        <p:nvSpPr>
          <p:cNvPr id="4" name="Rectangle 3"/>
          <p:cNvSpPr/>
          <p:nvPr/>
        </p:nvSpPr>
        <p:spPr>
          <a:xfrm>
            <a:off x="838199" y="1464651"/>
            <a:ext cx="10620983" cy="923330"/>
          </a:xfrm>
          <a:prstGeom prst="rect">
            <a:avLst/>
          </a:prstGeom>
        </p:spPr>
        <p:txBody>
          <a:bodyPr wrap="square">
            <a:spAutoFit/>
          </a:bodyPr>
          <a:lstStyle/>
          <a:p>
            <a:r>
              <a:rPr lang="en-US" dirty="0" err="1"/>
              <a:t>ovs-vsctl</a:t>
            </a:r>
            <a:r>
              <a:rPr lang="en-US" dirty="0"/>
              <a:t> -- set bridge </a:t>
            </a:r>
            <a:r>
              <a:rPr lang="en-US" dirty="0" err="1"/>
              <a:t>u</a:t>
            </a:r>
            <a:r>
              <a:rPr lang="en-US" dirty="0" err="1" smtClean="0"/>
              <a:t>buntu_br</a:t>
            </a:r>
            <a:r>
              <a:rPr lang="en-US" dirty="0" smtClean="0"/>
              <a:t> mirrors</a:t>
            </a:r>
            <a:r>
              <a:rPr lang="en-US" dirty="0"/>
              <a:t>=@m -- --id=@</a:t>
            </a:r>
            <a:r>
              <a:rPr lang="en-US" dirty="0" smtClean="0"/>
              <a:t>vnet0 </a:t>
            </a:r>
            <a:r>
              <a:rPr lang="en-US" dirty="0"/>
              <a:t>get Port </a:t>
            </a:r>
            <a:r>
              <a:rPr lang="en-US" dirty="0" smtClean="0"/>
              <a:t>vnet0 </a:t>
            </a:r>
            <a:r>
              <a:rPr lang="en-US" dirty="0"/>
              <a:t>-- --id=@</a:t>
            </a:r>
            <a:r>
              <a:rPr lang="en-US" dirty="0" err="1"/>
              <a:t>first_br</a:t>
            </a:r>
            <a:r>
              <a:rPr lang="en-US" dirty="0"/>
              <a:t> get Port </a:t>
            </a:r>
            <a:r>
              <a:rPr lang="en-US" dirty="0" err="1"/>
              <a:t>first_br</a:t>
            </a:r>
            <a:r>
              <a:rPr lang="en-US" dirty="0"/>
              <a:t> -- --id=@m create Mirror </a:t>
            </a:r>
            <a:r>
              <a:rPr lang="en-US" dirty="0" smtClean="0"/>
              <a:t>name=mirrorvnet0 </a:t>
            </a:r>
            <a:r>
              <a:rPr lang="en-US" dirty="0"/>
              <a:t>select-</a:t>
            </a:r>
            <a:r>
              <a:rPr lang="en-US" dirty="0" err="1"/>
              <a:t>dst</a:t>
            </a:r>
            <a:r>
              <a:rPr lang="en-US" dirty="0"/>
              <a:t>-port=@</a:t>
            </a:r>
            <a:r>
              <a:rPr lang="en-US" dirty="0" smtClean="0"/>
              <a:t>vnet0 </a:t>
            </a:r>
            <a:r>
              <a:rPr lang="en-US" dirty="0"/>
              <a:t>select-</a:t>
            </a:r>
            <a:r>
              <a:rPr lang="en-US" dirty="0" err="1"/>
              <a:t>src</a:t>
            </a:r>
            <a:r>
              <a:rPr lang="en-US" dirty="0"/>
              <a:t>-port=@</a:t>
            </a:r>
            <a:r>
              <a:rPr lang="en-US" dirty="0" smtClean="0"/>
              <a:t>vnet0 </a:t>
            </a:r>
            <a:r>
              <a:rPr lang="en-US" dirty="0"/>
              <a:t>output-port=@</a:t>
            </a:r>
            <a:r>
              <a:rPr lang="en-US" dirty="0" err="1"/>
              <a:t>first_br</a:t>
            </a:r>
            <a:endParaRPr lang="en-US" dirty="0"/>
          </a:p>
        </p:txBody>
      </p:sp>
      <p:pic>
        <p:nvPicPr>
          <p:cNvPr id="5" name="Picture 4"/>
          <p:cNvPicPr>
            <a:picLocks noChangeAspect="1"/>
          </p:cNvPicPr>
          <p:nvPr/>
        </p:nvPicPr>
        <p:blipFill>
          <a:blip r:embed="rId3"/>
          <a:stretch>
            <a:fillRect/>
          </a:stretch>
        </p:blipFill>
        <p:spPr>
          <a:xfrm>
            <a:off x="176515" y="3198194"/>
            <a:ext cx="11944350" cy="3062976"/>
          </a:xfrm>
          <a:prstGeom prst="rect">
            <a:avLst/>
          </a:prstGeom>
        </p:spPr>
      </p:pic>
    </p:spTree>
    <p:extLst>
      <p:ext uri="{BB962C8B-B14F-4D97-AF65-F5344CB8AC3E}">
        <p14:creationId xmlns:p14="http://schemas.microsoft.com/office/powerpoint/2010/main" val="3677434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实验七</a:t>
            </a:r>
            <a:r>
              <a:rPr lang="en-US" altLang="zh-CN" dirty="0"/>
              <a:t>: </a:t>
            </a:r>
            <a:r>
              <a:rPr lang="zh-CN" altLang="en-US" dirty="0"/>
              <a:t>测试</a:t>
            </a:r>
            <a:r>
              <a:rPr lang="en-US" altLang="zh-CN" dirty="0"/>
              <a:t>Mirror</a:t>
            </a:r>
            <a:r>
              <a:rPr lang="zh-CN" altLang="en-US" dirty="0"/>
              <a:t>的</a:t>
            </a:r>
            <a:r>
              <a:rPr lang="en-US" altLang="zh-CN" dirty="0"/>
              <a:t>SPAN</a:t>
            </a:r>
            <a:r>
              <a:rPr lang="zh-CN" altLang="en-US" dirty="0"/>
              <a:t>和</a:t>
            </a:r>
            <a:r>
              <a:rPr lang="en-US" altLang="zh-CN" dirty="0"/>
              <a:t>RSPAN</a:t>
            </a:r>
            <a:endParaRPr lang="en-US" dirty="0"/>
          </a:p>
        </p:txBody>
      </p:sp>
      <p:sp>
        <p:nvSpPr>
          <p:cNvPr id="3" name="Content Placeholder 2"/>
          <p:cNvSpPr>
            <a:spLocks noGrp="1"/>
          </p:cNvSpPr>
          <p:nvPr>
            <p:ph idx="1"/>
          </p:nvPr>
        </p:nvSpPr>
        <p:spPr/>
        <p:txBody>
          <a:bodyPr/>
          <a:lstStyle/>
          <a:p>
            <a:r>
              <a:rPr lang="zh-CN" altLang="en-US" dirty="0"/>
              <a:t>对进入</a:t>
            </a:r>
            <a:r>
              <a:rPr lang="en-US" altLang="zh-CN" dirty="0" smtClean="0"/>
              <a:t>vnet1</a:t>
            </a:r>
            <a:r>
              <a:rPr lang="zh-CN" altLang="en-US" dirty="0" smtClean="0"/>
              <a:t>的</a:t>
            </a:r>
            <a:r>
              <a:rPr lang="zh-CN" altLang="en-US" dirty="0"/>
              <a:t>所有进出包，然而</a:t>
            </a:r>
            <a:r>
              <a:rPr lang="en-US" altLang="zh-CN" dirty="0" err="1"/>
              <a:t>ouput</a:t>
            </a:r>
            <a:r>
              <a:rPr lang="zh-CN" altLang="en-US" dirty="0"/>
              <a:t>到一个</a:t>
            </a:r>
            <a:r>
              <a:rPr lang="en-US" altLang="zh-CN" dirty="0" err="1"/>
              <a:t>vlan</a:t>
            </a:r>
            <a:r>
              <a:rPr lang="en-US" altLang="zh-CN" dirty="0"/>
              <a:t> </a:t>
            </a:r>
            <a:r>
              <a:rPr lang="en-US" altLang="zh-CN" dirty="0" smtClean="0"/>
              <a:t>110</a:t>
            </a:r>
          </a:p>
          <a:p>
            <a:endParaRPr lang="en-US" dirty="0"/>
          </a:p>
          <a:p>
            <a:endParaRPr lang="en-US" dirty="0" smtClean="0"/>
          </a:p>
          <a:p>
            <a:r>
              <a:rPr lang="zh-CN" altLang="en-US" dirty="0"/>
              <a:t>在</a:t>
            </a:r>
            <a:r>
              <a:rPr lang="en-US" dirty="0" err="1" smtClean="0"/>
              <a:t>helloworld</a:t>
            </a:r>
            <a:r>
              <a:rPr lang="zh-CN" altLang="en-US" dirty="0" smtClean="0"/>
              <a:t>中</a:t>
            </a:r>
            <a:r>
              <a:rPr lang="zh-CN" altLang="en-US" dirty="0"/>
              <a:t>也要配置从</a:t>
            </a:r>
            <a:r>
              <a:rPr lang="en-US" altLang="zh-CN" dirty="0"/>
              <a:t>110</a:t>
            </a:r>
            <a:r>
              <a:rPr lang="zh-CN" altLang="en-US" dirty="0"/>
              <a:t>来的，都</a:t>
            </a:r>
            <a:r>
              <a:rPr lang="en-US" dirty="0"/>
              <a:t>output</a:t>
            </a:r>
            <a:r>
              <a:rPr lang="zh-CN" altLang="en-US" dirty="0"/>
              <a:t>到</a:t>
            </a:r>
            <a:r>
              <a:rPr lang="en-US" dirty="0" err="1"/>
              <a:t>vlan</a:t>
            </a:r>
            <a:r>
              <a:rPr lang="en-US" dirty="0"/>
              <a:t> </a:t>
            </a:r>
            <a:r>
              <a:rPr lang="en-US" dirty="0" smtClean="0"/>
              <a:t>110</a:t>
            </a:r>
          </a:p>
          <a:p>
            <a:endParaRPr lang="en-US" dirty="0"/>
          </a:p>
          <a:p>
            <a:endParaRPr lang="en-US" dirty="0" smtClean="0"/>
          </a:p>
          <a:p>
            <a:r>
              <a:rPr lang="en-US" dirty="0"/>
              <a:t>D</a:t>
            </a:r>
            <a:r>
              <a:rPr lang="en-US" dirty="0" smtClean="0"/>
              <a:t>isable </a:t>
            </a:r>
            <a:r>
              <a:rPr lang="en-US" dirty="0"/>
              <a:t>mac address learning for </a:t>
            </a:r>
            <a:r>
              <a:rPr lang="en-US" dirty="0" err="1"/>
              <a:t>vlan</a:t>
            </a:r>
            <a:r>
              <a:rPr lang="en-US" dirty="0"/>
              <a:t> 110</a:t>
            </a:r>
          </a:p>
        </p:txBody>
      </p:sp>
      <p:sp>
        <p:nvSpPr>
          <p:cNvPr id="4" name="Rectangle 3"/>
          <p:cNvSpPr/>
          <p:nvPr/>
        </p:nvSpPr>
        <p:spPr>
          <a:xfrm>
            <a:off x="838200" y="1619161"/>
            <a:ext cx="10515600" cy="646331"/>
          </a:xfrm>
          <a:prstGeom prst="rect">
            <a:avLst/>
          </a:prstGeom>
        </p:spPr>
        <p:txBody>
          <a:bodyPr wrap="square">
            <a:spAutoFit/>
          </a:bodyPr>
          <a:lstStyle/>
          <a:p>
            <a:r>
              <a:rPr lang="en-US" dirty="0" err="1"/>
              <a:t>ovs-vsctl</a:t>
            </a:r>
            <a:r>
              <a:rPr lang="en-US" dirty="0"/>
              <a:t> -- set bridge </a:t>
            </a:r>
            <a:r>
              <a:rPr lang="en-US" dirty="0" err="1" smtClean="0"/>
              <a:t>ubuntu_br</a:t>
            </a:r>
            <a:r>
              <a:rPr lang="en-US" dirty="0" smtClean="0"/>
              <a:t> mirrors</a:t>
            </a:r>
            <a:r>
              <a:rPr lang="en-US" dirty="0"/>
              <a:t>=@m -- --id=@</a:t>
            </a:r>
            <a:r>
              <a:rPr lang="en-US" dirty="0" smtClean="0"/>
              <a:t>vnet1 </a:t>
            </a:r>
            <a:r>
              <a:rPr lang="en-US" dirty="0"/>
              <a:t>get Port </a:t>
            </a:r>
            <a:r>
              <a:rPr lang="en-US" dirty="0" smtClean="0"/>
              <a:t>vnet1 </a:t>
            </a:r>
            <a:r>
              <a:rPr lang="en-US" dirty="0"/>
              <a:t>-- --id=@m create Mirror </a:t>
            </a:r>
            <a:r>
              <a:rPr lang="en-US" dirty="0" smtClean="0"/>
              <a:t>name=mirrorvnet1 </a:t>
            </a:r>
            <a:r>
              <a:rPr lang="en-US" dirty="0"/>
              <a:t>select-</a:t>
            </a:r>
            <a:r>
              <a:rPr lang="en-US" dirty="0" err="1"/>
              <a:t>dst</a:t>
            </a:r>
            <a:r>
              <a:rPr lang="en-US" dirty="0"/>
              <a:t>-port=@</a:t>
            </a:r>
            <a:r>
              <a:rPr lang="en-US" dirty="0" smtClean="0"/>
              <a:t>vnet1 </a:t>
            </a:r>
            <a:r>
              <a:rPr lang="en-US" dirty="0"/>
              <a:t>select-</a:t>
            </a:r>
            <a:r>
              <a:rPr lang="en-US" dirty="0" err="1"/>
              <a:t>src</a:t>
            </a:r>
            <a:r>
              <a:rPr lang="en-US" dirty="0"/>
              <a:t>-port=@</a:t>
            </a:r>
            <a:r>
              <a:rPr lang="en-US" dirty="0" smtClean="0"/>
              <a:t>vnet1 </a:t>
            </a:r>
            <a:r>
              <a:rPr lang="en-US" dirty="0"/>
              <a:t>output-</a:t>
            </a:r>
            <a:r>
              <a:rPr lang="en-US" dirty="0" err="1"/>
              <a:t>vlan</a:t>
            </a:r>
            <a:r>
              <a:rPr lang="en-US" dirty="0"/>
              <a:t>=110</a:t>
            </a:r>
          </a:p>
        </p:txBody>
      </p:sp>
      <p:sp>
        <p:nvSpPr>
          <p:cNvPr id="5" name="Rectangle 4"/>
          <p:cNvSpPr/>
          <p:nvPr/>
        </p:nvSpPr>
        <p:spPr>
          <a:xfrm>
            <a:off x="838200" y="3119735"/>
            <a:ext cx="10515600" cy="646331"/>
          </a:xfrm>
          <a:prstGeom prst="rect">
            <a:avLst/>
          </a:prstGeom>
        </p:spPr>
        <p:txBody>
          <a:bodyPr wrap="square">
            <a:spAutoFit/>
          </a:bodyPr>
          <a:lstStyle/>
          <a:p>
            <a:r>
              <a:rPr lang="en-US" dirty="0" err="1"/>
              <a:t>ovs-vsctl</a:t>
            </a:r>
            <a:r>
              <a:rPr lang="en-US" dirty="0"/>
              <a:t> -- set bridge </a:t>
            </a:r>
            <a:r>
              <a:rPr lang="en-US" dirty="0" err="1" smtClean="0"/>
              <a:t>helloworld</a:t>
            </a:r>
            <a:r>
              <a:rPr lang="en-US" dirty="0" smtClean="0"/>
              <a:t> </a:t>
            </a:r>
            <a:r>
              <a:rPr lang="en-US" dirty="0"/>
              <a:t>mirrors=@m -- --id=@m create Mirror name=</a:t>
            </a:r>
            <a:r>
              <a:rPr lang="en-US" dirty="0" err="1"/>
              <a:t>mirrorvlan</a:t>
            </a:r>
            <a:r>
              <a:rPr lang="en-US" dirty="0"/>
              <a:t> select-</a:t>
            </a:r>
            <a:r>
              <a:rPr lang="en-US" dirty="0" err="1"/>
              <a:t>vlan</a:t>
            </a:r>
            <a:r>
              <a:rPr lang="en-US" dirty="0"/>
              <a:t>=110 output-</a:t>
            </a:r>
            <a:r>
              <a:rPr lang="en-US" dirty="0" err="1"/>
              <a:t>vlan</a:t>
            </a:r>
            <a:r>
              <a:rPr lang="en-US" dirty="0"/>
              <a:t>=110</a:t>
            </a:r>
          </a:p>
        </p:txBody>
      </p:sp>
      <p:sp>
        <p:nvSpPr>
          <p:cNvPr id="6" name="Rectangle 5"/>
          <p:cNvSpPr/>
          <p:nvPr/>
        </p:nvSpPr>
        <p:spPr>
          <a:xfrm>
            <a:off x="838200" y="4648349"/>
            <a:ext cx="6096000" cy="646331"/>
          </a:xfrm>
          <a:prstGeom prst="rect">
            <a:avLst/>
          </a:prstGeom>
        </p:spPr>
        <p:txBody>
          <a:bodyPr>
            <a:spAutoFit/>
          </a:bodyPr>
          <a:lstStyle/>
          <a:p>
            <a:r>
              <a:rPr lang="en-US" dirty="0" err="1"/>
              <a:t>ovs-vsctl</a:t>
            </a:r>
            <a:r>
              <a:rPr lang="en-US" dirty="0"/>
              <a:t> set bridge </a:t>
            </a:r>
            <a:r>
              <a:rPr lang="en-US" dirty="0" err="1" smtClean="0"/>
              <a:t>ubuntu_br</a:t>
            </a:r>
            <a:r>
              <a:rPr lang="en-US" dirty="0" smtClean="0"/>
              <a:t> flood-</a:t>
            </a:r>
            <a:r>
              <a:rPr lang="en-US" dirty="0" err="1" smtClean="0"/>
              <a:t>vlans</a:t>
            </a:r>
            <a:r>
              <a:rPr lang="en-US" dirty="0" smtClean="0"/>
              <a:t>=110</a:t>
            </a:r>
          </a:p>
          <a:p>
            <a:r>
              <a:rPr lang="en-US" dirty="0" err="1" smtClean="0"/>
              <a:t>ovs-vsctl</a:t>
            </a:r>
            <a:r>
              <a:rPr lang="en-US" dirty="0" smtClean="0"/>
              <a:t> </a:t>
            </a:r>
            <a:r>
              <a:rPr lang="en-US" dirty="0"/>
              <a:t>set bridge </a:t>
            </a:r>
            <a:r>
              <a:rPr lang="en-US" dirty="0" err="1" smtClean="0"/>
              <a:t>helloworld</a:t>
            </a:r>
            <a:r>
              <a:rPr lang="en-US" dirty="0" smtClean="0"/>
              <a:t> </a:t>
            </a:r>
            <a:r>
              <a:rPr lang="en-US" dirty="0"/>
              <a:t>flood-</a:t>
            </a:r>
            <a:r>
              <a:rPr lang="en-US" dirty="0" err="1"/>
              <a:t>vlans</a:t>
            </a:r>
            <a:r>
              <a:rPr lang="en-US" dirty="0"/>
              <a:t>=110</a:t>
            </a:r>
          </a:p>
        </p:txBody>
      </p:sp>
    </p:spTree>
    <p:extLst>
      <p:ext uri="{BB962C8B-B14F-4D97-AF65-F5344CB8AC3E}">
        <p14:creationId xmlns:p14="http://schemas.microsoft.com/office/powerpoint/2010/main" val="2437533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实验七</a:t>
            </a:r>
            <a:r>
              <a:rPr lang="en-US" altLang="zh-CN" dirty="0"/>
              <a:t>: </a:t>
            </a:r>
            <a:r>
              <a:rPr lang="zh-CN" altLang="en-US" dirty="0"/>
              <a:t>测试</a:t>
            </a:r>
            <a:r>
              <a:rPr lang="en-US" altLang="zh-CN" dirty="0"/>
              <a:t>Mirror</a:t>
            </a:r>
            <a:r>
              <a:rPr lang="zh-CN" altLang="en-US" dirty="0"/>
              <a:t>的</a:t>
            </a:r>
            <a:r>
              <a:rPr lang="en-US" altLang="zh-CN" dirty="0"/>
              <a:t>SPAN</a:t>
            </a:r>
            <a:r>
              <a:rPr lang="zh-CN" altLang="en-US" dirty="0"/>
              <a:t>和</a:t>
            </a:r>
            <a:r>
              <a:rPr lang="en-US" altLang="zh-CN" dirty="0"/>
              <a:t>RSPAN</a:t>
            </a:r>
            <a:endParaRPr lang="en-US" dirty="0"/>
          </a:p>
        </p:txBody>
      </p:sp>
      <p:sp>
        <p:nvSpPr>
          <p:cNvPr id="3" name="Content Placeholder 2"/>
          <p:cNvSpPr>
            <a:spLocks noGrp="1"/>
          </p:cNvSpPr>
          <p:nvPr>
            <p:ph idx="1"/>
          </p:nvPr>
        </p:nvSpPr>
        <p:spPr/>
        <p:txBody>
          <a:bodyPr/>
          <a:lstStyle/>
          <a:p>
            <a:r>
              <a:rPr lang="zh-CN" altLang="en-US" dirty="0"/>
              <a:t>监听</a:t>
            </a:r>
            <a:r>
              <a:rPr lang="en-US" dirty="0" err="1"/>
              <a:t>third_if</a:t>
            </a:r>
            <a:r>
              <a:rPr lang="en-US" dirty="0"/>
              <a:t>，</a:t>
            </a:r>
            <a:r>
              <a:rPr lang="zh-CN" altLang="en-US" dirty="0"/>
              <a:t>并且从</a:t>
            </a:r>
            <a:r>
              <a:rPr lang="en-US" dirty="0"/>
              <a:t>instance02</a:t>
            </a:r>
            <a:r>
              <a:rPr lang="zh-CN" altLang="en-US" dirty="0"/>
              <a:t>里面</a:t>
            </a:r>
            <a:r>
              <a:rPr lang="en-US" dirty="0"/>
              <a:t>ping </a:t>
            </a:r>
            <a:r>
              <a:rPr lang="en-US" dirty="0" smtClean="0"/>
              <a:t>192.168.100.102</a:t>
            </a:r>
            <a:endParaRPr lang="en-US" dirty="0"/>
          </a:p>
        </p:txBody>
      </p:sp>
      <p:pic>
        <p:nvPicPr>
          <p:cNvPr id="4" name="Picture 3"/>
          <p:cNvPicPr>
            <a:picLocks noChangeAspect="1"/>
          </p:cNvPicPr>
          <p:nvPr/>
        </p:nvPicPr>
        <p:blipFill>
          <a:blip r:embed="rId2"/>
          <a:stretch>
            <a:fillRect/>
          </a:stretch>
        </p:blipFill>
        <p:spPr>
          <a:xfrm>
            <a:off x="364432" y="1671350"/>
            <a:ext cx="11463135" cy="4301433"/>
          </a:xfrm>
          <a:prstGeom prst="rect">
            <a:avLst/>
          </a:prstGeom>
        </p:spPr>
      </p:pic>
    </p:spTree>
    <p:extLst>
      <p:ext uri="{BB962C8B-B14F-4D97-AF65-F5344CB8AC3E}">
        <p14:creationId xmlns:p14="http://schemas.microsoft.com/office/powerpoint/2010/main" val="302922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OpenFlow</a:t>
            </a:r>
            <a:r>
              <a:rPr lang="en-US" dirty="0"/>
              <a:t> Packet Processing</a:t>
            </a:r>
          </a:p>
        </p:txBody>
      </p:sp>
      <p:pic>
        <p:nvPicPr>
          <p:cNvPr id="4" name="Picture 3"/>
          <p:cNvPicPr>
            <a:picLocks noChangeAspect="1"/>
          </p:cNvPicPr>
          <p:nvPr/>
        </p:nvPicPr>
        <p:blipFill>
          <a:blip r:embed="rId3"/>
          <a:stretch>
            <a:fillRect/>
          </a:stretch>
        </p:blipFill>
        <p:spPr>
          <a:xfrm>
            <a:off x="563245" y="1101858"/>
            <a:ext cx="6243955" cy="4986839"/>
          </a:xfrm>
          <a:prstGeom prst="rect">
            <a:avLst/>
          </a:prstGeom>
        </p:spPr>
      </p:pic>
      <p:sp>
        <p:nvSpPr>
          <p:cNvPr id="5" name="TextBox 4"/>
          <p:cNvSpPr txBox="1"/>
          <p:nvPr/>
        </p:nvSpPr>
        <p:spPr>
          <a:xfrm>
            <a:off x="7122160" y="1101858"/>
            <a:ext cx="1969193" cy="1754326"/>
          </a:xfrm>
          <a:prstGeom prst="rect">
            <a:avLst/>
          </a:prstGeom>
          <a:noFill/>
        </p:spPr>
        <p:txBody>
          <a:bodyPr wrap="none" rtlCol="0">
            <a:spAutoFit/>
          </a:bodyPr>
          <a:lstStyle/>
          <a:p>
            <a:r>
              <a:rPr lang="en-US" dirty="0" smtClean="0"/>
              <a:t>Actions:</a:t>
            </a:r>
          </a:p>
          <a:p>
            <a:pPr marL="285750" indent="-285750">
              <a:buFont typeface="Arial" panose="020B0604020202020204" pitchFamily="34" charset="0"/>
              <a:buChar char="•"/>
            </a:pPr>
            <a:r>
              <a:rPr lang="en-US" dirty="0" smtClean="0"/>
              <a:t>Output: </a:t>
            </a:r>
            <a:r>
              <a:rPr lang="zh-CN" altLang="en-US" dirty="0" smtClean="0"/>
              <a:t>转发</a:t>
            </a:r>
            <a:endParaRPr lang="en-US" altLang="zh-CN" dirty="0" smtClean="0"/>
          </a:p>
          <a:p>
            <a:pPr marL="285750" indent="-285750">
              <a:buFont typeface="Arial" panose="020B0604020202020204" pitchFamily="34" charset="0"/>
              <a:buChar char="•"/>
            </a:pPr>
            <a:r>
              <a:rPr lang="en-US" dirty="0" smtClean="0"/>
              <a:t>Set-Queue: </a:t>
            </a:r>
            <a:r>
              <a:rPr lang="en-US" dirty="0" err="1" smtClean="0"/>
              <a:t>QoS</a:t>
            </a:r>
            <a:endParaRPr lang="en-US" dirty="0" smtClean="0"/>
          </a:p>
          <a:p>
            <a:pPr marL="285750" indent="-285750">
              <a:buFont typeface="Arial" panose="020B0604020202020204" pitchFamily="34" charset="0"/>
              <a:buChar char="•"/>
            </a:pPr>
            <a:r>
              <a:rPr lang="en-US" dirty="0" smtClean="0"/>
              <a:t>Drop</a:t>
            </a:r>
          </a:p>
          <a:p>
            <a:pPr marL="285750" indent="-285750">
              <a:buFont typeface="Arial" panose="020B0604020202020204" pitchFamily="34" charset="0"/>
              <a:buChar char="•"/>
            </a:pPr>
            <a:r>
              <a:rPr lang="en-US" dirty="0" smtClean="0"/>
              <a:t>Group</a:t>
            </a:r>
          </a:p>
          <a:p>
            <a:pPr marL="285750" indent="-285750">
              <a:buFont typeface="Arial" panose="020B0604020202020204" pitchFamily="34" charset="0"/>
              <a:buChar char="•"/>
            </a:pPr>
            <a:r>
              <a:rPr lang="en-US" dirty="0" smtClean="0"/>
              <a:t>Push/Pop tags</a:t>
            </a:r>
            <a:endParaRPr lang="en-US" dirty="0"/>
          </a:p>
        </p:txBody>
      </p:sp>
    </p:spTree>
    <p:extLst>
      <p:ext uri="{BB962C8B-B14F-4D97-AF65-F5344CB8AC3E}">
        <p14:creationId xmlns:p14="http://schemas.microsoft.com/office/powerpoint/2010/main" val="4144960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实验七</a:t>
            </a:r>
            <a:r>
              <a:rPr lang="en-US" altLang="zh-CN" dirty="0"/>
              <a:t>: </a:t>
            </a:r>
            <a:r>
              <a:rPr lang="zh-CN" altLang="en-US" dirty="0"/>
              <a:t>测试</a:t>
            </a:r>
            <a:r>
              <a:rPr lang="en-US" altLang="zh-CN" dirty="0"/>
              <a:t>Mirror</a:t>
            </a:r>
            <a:r>
              <a:rPr lang="zh-CN" altLang="en-US" dirty="0"/>
              <a:t>的</a:t>
            </a:r>
            <a:r>
              <a:rPr lang="en-US" altLang="zh-CN" dirty="0"/>
              <a:t>SPAN</a:t>
            </a:r>
            <a:r>
              <a:rPr lang="zh-CN" altLang="en-US" dirty="0"/>
              <a:t>和</a:t>
            </a:r>
            <a:r>
              <a:rPr lang="en-US" altLang="zh-CN" dirty="0"/>
              <a:t>RSPAN</a:t>
            </a:r>
            <a:endParaRPr lang="en-US" dirty="0"/>
          </a:p>
        </p:txBody>
      </p:sp>
      <p:sp>
        <p:nvSpPr>
          <p:cNvPr id="3" name="Content Placeholder 2"/>
          <p:cNvSpPr>
            <a:spLocks noGrp="1"/>
          </p:cNvSpPr>
          <p:nvPr>
            <p:ph idx="1"/>
          </p:nvPr>
        </p:nvSpPr>
        <p:spPr/>
        <p:txBody>
          <a:bodyPr/>
          <a:lstStyle/>
          <a:p>
            <a:r>
              <a:rPr lang="zh-CN" altLang="en-US" dirty="0"/>
              <a:t>删</a:t>
            </a:r>
            <a:r>
              <a:rPr lang="zh-CN" altLang="en-US" dirty="0" smtClean="0"/>
              <a:t>除</a:t>
            </a:r>
            <a:r>
              <a:rPr lang="en-US" altLang="zh-CN" dirty="0" smtClean="0"/>
              <a:t>Mirror</a:t>
            </a:r>
            <a:endParaRPr lang="en-US" dirty="0"/>
          </a:p>
        </p:txBody>
      </p:sp>
      <p:sp>
        <p:nvSpPr>
          <p:cNvPr id="4" name="Rectangle 3"/>
          <p:cNvSpPr/>
          <p:nvPr/>
        </p:nvSpPr>
        <p:spPr>
          <a:xfrm>
            <a:off x="919519" y="1529834"/>
            <a:ext cx="4345357" cy="2862322"/>
          </a:xfrm>
          <a:prstGeom prst="rect">
            <a:avLst/>
          </a:prstGeom>
        </p:spPr>
        <p:txBody>
          <a:bodyPr wrap="none">
            <a:spAutoFit/>
          </a:bodyPr>
          <a:lstStyle/>
          <a:p>
            <a:r>
              <a:rPr lang="zh-CN" altLang="en-US" dirty="0" smtClean="0"/>
              <a:t>查看</a:t>
            </a:r>
            <a:r>
              <a:rPr lang="en-US" altLang="zh-CN" dirty="0" err="1" smtClean="0"/>
              <a:t>ubuntu_br</a:t>
            </a:r>
            <a:endParaRPr lang="en-US" dirty="0" smtClean="0"/>
          </a:p>
          <a:p>
            <a:r>
              <a:rPr lang="en-US" dirty="0" err="1" smtClean="0"/>
              <a:t>ovs-vsctl</a:t>
            </a:r>
            <a:r>
              <a:rPr lang="en-US" dirty="0" smtClean="0"/>
              <a:t> </a:t>
            </a:r>
            <a:r>
              <a:rPr lang="en-US" dirty="0"/>
              <a:t>list bridge </a:t>
            </a:r>
            <a:r>
              <a:rPr lang="en-US" dirty="0" err="1" smtClean="0"/>
              <a:t>ubuntu_br</a:t>
            </a:r>
            <a:endParaRPr lang="en-US" dirty="0" smtClean="0"/>
          </a:p>
          <a:p>
            <a:r>
              <a:rPr lang="zh-CN" altLang="en-US" dirty="0"/>
              <a:t>清</a:t>
            </a:r>
            <a:r>
              <a:rPr lang="zh-CN" altLang="en-US" dirty="0" smtClean="0"/>
              <a:t>除里面的</a:t>
            </a:r>
            <a:r>
              <a:rPr lang="en-US" altLang="zh-CN" dirty="0" smtClean="0"/>
              <a:t>mirrors</a:t>
            </a:r>
            <a:endParaRPr lang="en-US" dirty="0" smtClean="0"/>
          </a:p>
          <a:p>
            <a:r>
              <a:rPr lang="en-US" dirty="0" err="1"/>
              <a:t>ovs-vsctl</a:t>
            </a:r>
            <a:r>
              <a:rPr lang="en-US" dirty="0"/>
              <a:t> clear Bridge </a:t>
            </a:r>
            <a:r>
              <a:rPr lang="en-US" dirty="0" err="1"/>
              <a:t>ubuntu_br</a:t>
            </a:r>
            <a:r>
              <a:rPr lang="en-US" dirty="0"/>
              <a:t> </a:t>
            </a:r>
            <a:r>
              <a:rPr lang="en-US" dirty="0" smtClean="0"/>
              <a:t>mirrors</a:t>
            </a:r>
          </a:p>
          <a:p>
            <a:r>
              <a:rPr lang="zh-CN" altLang="en-US" dirty="0" smtClean="0"/>
              <a:t>清除</a:t>
            </a:r>
            <a:r>
              <a:rPr lang="en-US" altLang="zh-CN" dirty="0" err="1" smtClean="0"/>
              <a:t>flood_vlans</a:t>
            </a:r>
            <a:endParaRPr lang="en-US" altLang="zh-CN" dirty="0" smtClean="0"/>
          </a:p>
          <a:p>
            <a:r>
              <a:rPr lang="en-US" dirty="0" err="1"/>
              <a:t>ovs-vsctl</a:t>
            </a:r>
            <a:r>
              <a:rPr lang="en-US" dirty="0"/>
              <a:t> clear Bridge </a:t>
            </a:r>
            <a:r>
              <a:rPr lang="en-US" dirty="0" err="1"/>
              <a:t>ubuntu_br</a:t>
            </a:r>
            <a:r>
              <a:rPr lang="en-US" dirty="0"/>
              <a:t> </a:t>
            </a:r>
            <a:r>
              <a:rPr lang="en-US" dirty="0" err="1" smtClean="0"/>
              <a:t>flood_vlans</a:t>
            </a:r>
            <a:endParaRPr lang="en-US" dirty="0" smtClean="0"/>
          </a:p>
          <a:p>
            <a:r>
              <a:rPr lang="zh-CN" altLang="en-US" dirty="0"/>
              <a:t>查</a:t>
            </a:r>
            <a:r>
              <a:rPr lang="zh-CN" altLang="en-US" dirty="0" smtClean="0"/>
              <a:t>看所有的</a:t>
            </a:r>
            <a:r>
              <a:rPr lang="en-US" altLang="zh-CN" dirty="0" smtClean="0"/>
              <a:t>Mirror</a:t>
            </a:r>
          </a:p>
          <a:p>
            <a:r>
              <a:rPr lang="en-US" dirty="0" err="1"/>
              <a:t>ovs-vsctl</a:t>
            </a:r>
            <a:r>
              <a:rPr lang="en-US" dirty="0"/>
              <a:t> list </a:t>
            </a:r>
            <a:r>
              <a:rPr lang="en-US" dirty="0" smtClean="0"/>
              <a:t>Mirror</a:t>
            </a:r>
          </a:p>
          <a:p>
            <a:r>
              <a:rPr lang="en-US" dirty="0" err="1"/>
              <a:t>ovs-vsctl</a:t>
            </a:r>
            <a:r>
              <a:rPr lang="en-US" dirty="0"/>
              <a:t> clear Bridge </a:t>
            </a:r>
            <a:r>
              <a:rPr lang="en-US" dirty="0" err="1"/>
              <a:t>helloworld</a:t>
            </a:r>
            <a:r>
              <a:rPr lang="en-US" dirty="0"/>
              <a:t> </a:t>
            </a:r>
            <a:r>
              <a:rPr lang="en-US" dirty="0" smtClean="0"/>
              <a:t>mirrors</a:t>
            </a:r>
          </a:p>
          <a:p>
            <a:r>
              <a:rPr lang="en-US" dirty="0" err="1"/>
              <a:t>ovs-vsctl</a:t>
            </a:r>
            <a:r>
              <a:rPr lang="en-US" dirty="0"/>
              <a:t> clear Bridge </a:t>
            </a:r>
            <a:r>
              <a:rPr lang="en-US" dirty="0" err="1"/>
              <a:t>helloworld</a:t>
            </a:r>
            <a:r>
              <a:rPr lang="en-US" dirty="0"/>
              <a:t> </a:t>
            </a:r>
            <a:r>
              <a:rPr lang="en-US" dirty="0" err="1"/>
              <a:t>flood_vlans</a:t>
            </a:r>
            <a:endParaRPr lang="en-US" dirty="0"/>
          </a:p>
        </p:txBody>
      </p:sp>
    </p:spTree>
    <p:extLst>
      <p:ext uri="{BB962C8B-B14F-4D97-AF65-F5344CB8AC3E}">
        <p14:creationId xmlns:p14="http://schemas.microsoft.com/office/powerpoint/2010/main" val="103287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Port</a:t>
            </a:r>
            <a:endParaRPr lang="en-US" dirty="0"/>
          </a:p>
        </p:txBody>
      </p:sp>
      <p:sp>
        <p:nvSpPr>
          <p:cNvPr id="3" name="Content Placeholder 2"/>
          <p:cNvSpPr>
            <a:spLocks noGrp="1"/>
          </p:cNvSpPr>
          <p:nvPr>
            <p:ph idx="1"/>
          </p:nvPr>
        </p:nvSpPr>
        <p:spPr/>
        <p:txBody>
          <a:bodyPr/>
          <a:lstStyle/>
          <a:p>
            <a:r>
              <a:rPr lang="zh-CN" altLang="en-US" dirty="0"/>
              <a:t>一般来说一个</a:t>
            </a:r>
            <a:r>
              <a:rPr lang="en-US" altLang="zh-CN" dirty="0"/>
              <a:t>Port</a:t>
            </a:r>
            <a:r>
              <a:rPr lang="zh-CN" altLang="en-US" dirty="0"/>
              <a:t>就是一个</a:t>
            </a:r>
            <a:r>
              <a:rPr lang="en-US" altLang="zh-CN" dirty="0"/>
              <a:t>Interface</a:t>
            </a:r>
            <a:r>
              <a:rPr lang="zh-CN" altLang="en-US" dirty="0"/>
              <a:t>，当然也有一个</a:t>
            </a:r>
            <a:r>
              <a:rPr lang="en-US" altLang="zh-CN" dirty="0"/>
              <a:t>Port</a:t>
            </a:r>
            <a:r>
              <a:rPr lang="zh-CN" altLang="en-US" dirty="0"/>
              <a:t>对应多个</a:t>
            </a:r>
            <a:r>
              <a:rPr lang="en-US" altLang="zh-CN" dirty="0"/>
              <a:t>Interface</a:t>
            </a:r>
            <a:r>
              <a:rPr lang="zh-CN" altLang="en-US" dirty="0"/>
              <a:t>的情况，成为</a:t>
            </a:r>
            <a:r>
              <a:rPr lang="en-US" altLang="zh-CN" dirty="0"/>
              <a:t>Bond</a:t>
            </a:r>
            <a:endParaRPr lang="en-US" dirty="0"/>
          </a:p>
        </p:txBody>
      </p:sp>
      <p:pic>
        <p:nvPicPr>
          <p:cNvPr id="4" name="Picture 3"/>
          <p:cNvPicPr>
            <a:picLocks noChangeAspect="1"/>
          </p:cNvPicPr>
          <p:nvPr/>
        </p:nvPicPr>
        <p:blipFill>
          <a:blip r:embed="rId2"/>
          <a:stretch>
            <a:fillRect/>
          </a:stretch>
        </p:blipFill>
        <p:spPr>
          <a:xfrm>
            <a:off x="2871787" y="1919351"/>
            <a:ext cx="6448425" cy="4814824"/>
          </a:xfrm>
          <a:prstGeom prst="rect">
            <a:avLst/>
          </a:prstGeom>
        </p:spPr>
      </p:pic>
      <p:sp>
        <p:nvSpPr>
          <p:cNvPr id="5" name="Freeform 4"/>
          <p:cNvSpPr/>
          <p:nvPr/>
        </p:nvSpPr>
        <p:spPr>
          <a:xfrm>
            <a:off x="3238477" y="1625818"/>
            <a:ext cx="2071751" cy="2073412"/>
          </a:xfrm>
          <a:custGeom>
            <a:avLst/>
            <a:gdLst>
              <a:gd name="connsiteX0" fmla="*/ 209573 w 2071751"/>
              <a:gd name="connsiteY0" fmla="*/ 288707 h 2073412"/>
              <a:gd name="connsiteX1" fmla="*/ 23 w 2071751"/>
              <a:gd name="connsiteY1" fmla="*/ 812582 h 2073412"/>
              <a:gd name="connsiteX2" fmla="*/ 200048 w 2071751"/>
              <a:gd name="connsiteY2" fmla="*/ 1593632 h 2073412"/>
              <a:gd name="connsiteX3" fmla="*/ 733448 w 2071751"/>
              <a:gd name="connsiteY3" fmla="*/ 2041307 h 2073412"/>
              <a:gd name="connsiteX4" fmla="*/ 1428773 w 2071751"/>
              <a:gd name="connsiteY4" fmla="*/ 2003207 h 2073412"/>
              <a:gd name="connsiteX5" fmla="*/ 1866923 w 2071751"/>
              <a:gd name="connsiteY5" fmla="*/ 1726982 h 2073412"/>
              <a:gd name="connsiteX6" fmla="*/ 2066948 w 2071751"/>
              <a:gd name="connsiteY6" fmla="*/ 1279307 h 2073412"/>
              <a:gd name="connsiteX7" fmla="*/ 1962173 w 2071751"/>
              <a:gd name="connsiteY7" fmla="*/ 545882 h 2073412"/>
              <a:gd name="connsiteX8" fmla="*/ 1466873 w 2071751"/>
              <a:gd name="connsiteY8" fmla="*/ 202982 h 2073412"/>
              <a:gd name="connsiteX9" fmla="*/ 866798 w 2071751"/>
              <a:gd name="connsiteY9" fmla="*/ 2957 h 2073412"/>
              <a:gd name="connsiteX10" fmla="*/ 371498 w 2071751"/>
              <a:gd name="connsiteY10" fmla="*/ 98207 h 2073412"/>
              <a:gd name="connsiteX11" fmla="*/ 209573 w 2071751"/>
              <a:gd name="connsiteY11" fmla="*/ 288707 h 207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51" h="2073412">
                <a:moveTo>
                  <a:pt x="209573" y="288707"/>
                </a:moveTo>
                <a:cubicBezTo>
                  <a:pt x="147660" y="407770"/>
                  <a:pt x="1610" y="595095"/>
                  <a:pt x="23" y="812582"/>
                </a:cubicBezTo>
                <a:cubicBezTo>
                  <a:pt x="-1565" y="1030070"/>
                  <a:pt x="77811" y="1388845"/>
                  <a:pt x="200048" y="1593632"/>
                </a:cubicBezTo>
                <a:cubicBezTo>
                  <a:pt x="322285" y="1798419"/>
                  <a:pt x="528660" y="1973044"/>
                  <a:pt x="733448" y="2041307"/>
                </a:cubicBezTo>
                <a:cubicBezTo>
                  <a:pt x="938236" y="2109570"/>
                  <a:pt x="1239861" y="2055594"/>
                  <a:pt x="1428773" y="2003207"/>
                </a:cubicBezTo>
                <a:cubicBezTo>
                  <a:pt x="1617685" y="1950820"/>
                  <a:pt x="1760561" y="1847632"/>
                  <a:pt x="1866923" y="1726982"/>
                </a:cubicBezTo>
                <a:cubicBezTo>
                  <a:pt x="1973286" y="1606332"/>
                  <a:pt x="2051073" y="1476157"/>
                  <a:pt x="2066948" y="1279307"/>
                </a:cubicBezTo>
                <a:cubicBezTo>
                  <a:pt x="2082823" y="1082457"/>
                  <a:pt x="2062185" y="725269"/>
                  <a:pt x="1962173" y="545882"/>
                </a:cubicBezTo>
                <a:cubicBezTo>
                  <a:pt x="1862161" y="366495"/>
                  <a:pt x="1649435" y="293469"/>
                  <a:pt x="1466873" y="202982"/>
                </a:cubicBezTo>
                <a:cubicBezTo>
                  <a:pt x="1284311" y="112495"/>
                  <a:pt x="1049360" y="20419"/>
                  <a:pt x="866798" y="2957"/>
                </a:cubicBezTo>
                <a:cubicBezTo>
                  <a:pt x="684236" y="-14505"/>
                  <a:pt x="476273" y="48995"/>
                  <a:pt x="371498" y="98207"/>
                </a:cubicBezTo>
                <a:cubicBezTo>
                  <a:pt x="266723" y="147419"/>
                  <a:pt x="271486" y="169644"/>
                  <a:pt x="209573" y="288707"/>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22666" y="3498105"/>
            <a:ext cx="6047988" cy="3287966"/>
          </a:xfrm>
          <a:custGeom>
            <a:avLst/>
            <a:gdLst>
              <a:gd name="connsiteX0" fmla="*/ 201814 w 6047988"/>
              <a:gd name="connsiteY0" fmla="*/ 108695 h 3287966"/>
              <a:gd name="connsiteX1" fmla="*/ 18934 w 6047988"/>
              <a:gd name="connsiteY1" fmla="*/ 545575 h 3287966"/>
              <a:gd name="connsiteX2" fmla="*/ 49414 w 6047988"/>
              <a:gd name="connsiteY2" fmla="*/ 1338055 h 3287966"/>
              <a:gd name="connsiteX3" fmla="*/ 405014 w 6047988"/>
              <a:gd name="connsiteY3" fmla="*/ 1998455 h 3287966"/>
              <a:gd name="connsiteX4" fmla="*/ 1034934 w 6047988"/>
              <a:gd name="connsiteY4" fmla="*/ 2790935 h 3287966"/>
              <a:gd name="connsiteX5" fmla="*/ 1522614 w 6047988"/>
              <a:gd name="connsiteY5" fmla="*/ 3177015 h 3287966"/>
              <a:gd name="connsiteX6" fmla="*/ 2213494 w 6047988"/>
              <a:gd name="connsiteY6" fmla="*/ 3278615 h 3287966"/>
              <a:gd name="connsiteX7" fmla="*/ 3056774 w 6047988"/>
              <a:gd name="connsiteY7" fmla="*/ 3268455 h 3287966"/>
              <a:gd name="connsiteX8" fmla="*/ 4397894 w 6047988"/>
              <a:gd name="connsiteY8" fmla="*/ 3146535 h 3287966"/>
              <a:gd name="connsiteX9" fmla="*/ 5799974 w 6047988"/>
              <a:gd name="connsiteY9" fmla="*/ 2933175 h 3287966"/>
              <a:gd name="connsiteX10" fmla="*/ 5993014 w 6047988"/>
              <a:gd name="connsiteY10" fmla="*/ 2567415 h 3287966"/>
              <a:gd name="connsiteX11" fmla="*/ 5180214 w 6047988"/>
              <a:gd name="connsiteY11" fmla="*/ 1967975 h 3287966"/>
              <a:gd name="connsiteX12" fmla="*/ 4560454 w 6047988"/>
              <a:gd name="connsiteY12" fmla="*/ 1795255 h 3287966"/>
              <a:gd name="connsiteX13" fmla="*/ 4021974 w 6047988"/>
              <a:gd name="connsiteY13" fmla="*/ 2049255 h 3287966"/>
              <a:gd name="connsiteX14" fmla="*/ 3442854 w 6047988"/>
              <a:gd name="connsiteY14" fmla="*/ 2415015 h 3287966"/>
              <a:gd name="connsiteX15" fmla="*/ 2863734 w 6047988"/>
              <a:gd name="connsiteY15" fmla="*/ 2252455 h 3287966"/>
              <a:gd name="connsiteX16" fmla="*/ 2376054 w 6047988"/>
              <a:gd name="connsiteY16" fmla="*/ 1703815 h 3287966"/>
              <a:gd name="connsiteX17" fmla="*/ 2091574 w 6047988"/>
              <a:gd name="connsiteY17" fmla="*/ 1317735 h 3287966"/>
              <a:gd name="connsiteX18" fmla="*/ 1837574 w 6047988"/>
              <a:gd name="connsiteY18" fmla="*/ 718295 h 3287966"/>
              <a:gd name="connsiteX19" fmla="*/ 1299094 w 6047988"/>
              <a:gd name="connsiteY19" fmla="*/ 281415 h 3287966"/>
              <a:gd name="connsiteX20" fmla="*/ 801254 w 6047988"/>
              <a:gd name="connsiteY20" fmla="*/ 27415 h 3287966"/>
              <a:gd name="connsiteX21" fmla="*/ 384694 w 6047988"/>
              <a:gd name="connsiteY21" fmla="*/ 17255 h 3287966"/>
              <a:gd name="connsiteX22" fmla="*/ 201814 w 6047988"/>
              <a:gd name="connsiteY22" fmla="*/ 108695 h 328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47988" h="3287966">
                <a:moveTo>
                  <a:pt x="201814" y="108695"/>
                </a:moveTo>
                <a:cubicBezTo>
                  <a:pt x="140854" y="196748"/>
                  <a:pt x="44334" y="340682"/>
                  <a:pt x="18934" y="545575"/>
                </a:cubicBezTo>
                <a:cubicBezTo>
                  <a:pt x="-6466" y="750468"/>
                  <a:pt x="-14933" y="1095908"/>
                  <a:pt x="49414" y="1338055"/>
                </a:cubicBezTo>
                <a:cubicBezTo>
                  <a:pt x="113761" y="1580202"/>
                  <a:pt x="240761" y="1756308"/>
                  <a:pt x="405014" y="1998455"/>
                </a:cubicBezTo>
                <a:cubicBezTo>
                  <a:pt x="569267" y="2240602"/>
                  <a:pt x="848667" y="2594508"/>
                  <a:pt x="1034934" y="2790935"/>
                </a:cubicBezTo>
                <a:cubicBezTo>
                  <a:pt x="1221201" y="2987362"/>
                  <a:pt x="1326187" y="3095735"/>
                  <a:pt x="1522614" y="3177015"/>
                </a:cubicBezTo>
                <a:cubicBezTo>
                  <a:pt x="1719041" y="3258295"/>
                  <a:pt x="1957801" y="3263375"/>
                  <a:pt x="2213494" y="3278615"/>
                </a:cubicBezTo>
                <a:cubicBezTo>
                  <a:pt x="2469187" y="3293855"/>
                  <a:pt x="2692707" y="3290468"/>
                  <a:pt x="3056774" y="3268455"/>
                </a:cubicBezTo>
                <a:cubicBezTo>
                  <a:pt x="3420841" y="3246442"/>
                  <a:pt x="3940694" y="3202415"/>
                  <a:pt x="4397894" y="3146535"/>
                </a:cubicBezTo>
                <a:cubicBezTo>
                  <a:pt x="4855094" y="3090655"/>
                  <a:pt x="5534121" y="3029695"/>
                  <a:pt x="5799974" y="2933175"/>
                </a:cubicBezTo>
                <a:cubicBezTo>
                  <a:pt x="6065827" y="2836655"/>
                  <a:pt x="6096307" y="2728282"/>
                  <a:pt x="5993014" y="2567415"/>
                </a:cubicBezTo>
                <a:cubicBezTo>
                  <a:pt x="5889721" y="2406548"/>
                  <a:pt x="5418974" y="2096668"/>
                  <a:pt x="5180214" y="1967975"/>
                </a:cubicBezTo>
                <a:cubicBezTo>
                  <a:pt x="4941454" y="1839282"/>
                  <a:pt x="4753494" y="1781708"/>
                  <a:pt x="4560454" y="1795255"/>
                </a:cubicBezTo>
                <a:cubicBezTo>
                  <a:pt x="4367414" y="1808802"/>
                  <a:pt x="4208241" y="1945962"/>
                  <a:pt x="4021974" y="2049255"/>
                </a:cubicBezTo>
                <a:cubicBezTo>
                  <a:pt x="3835707" y="2152548"/>
                  <a:pt x="3635894" y="2381148"/>
                  <a:pt x="3442854" y="2415015"/>
                </a:cubicBezTo>
                <a:cubicBezTo>
                  <a:pt x="3249814" y="2448882"/>
                  <a:pt x="3041534" y="2370988"/>
                  <a:pt x="2863734" y="2252455"/>
                </a:cubicBezTo>
                <a:cubicBezTo>
                  <a:pt x="2685934" y="2133922"/>
                  <a:pt x="2504747" y="1859602"/>
                  <a:pt x="2376054" y="1703815"/>
                </a:cubicBezTo>
                <a:cubicBezTo>
                  <a:pt x="2247361" y="1548028"/>
                  <a:pt x="2181321" y="1481988"/>
                  <a:pt x="2091574" y="1317735"/>
                </a:cubicBezTo>
                <a:cubicBezTo>
                  <a:pt x="2001827" y="1153482"/>
                  <a:pt x="1969654" y="891015"/>
                  <a:pt x="1837574" y="718295"/>
                </a:cubicBezTo>
                <a:cubicBezTo>
                  <a:pt x="1705494" y="545575"/>
                  <a:pt x="1471814" y="396562"/>
                  <a:pt x="1299094" y="281415"/>
                </a:cubicBezTo>
                <a:cubicBezTo>
                  <a:pt x="1126374" y="166268"/>
                  <a:pt x="953654" y="71442"/>
                  <a:pt x="801254" y="27415"/>
                </a:cubicBezTo>
                <a:cubicBezTo>
                  <a:pt x="648854" y="-16612"/>
                  <a:pt x="486294" y="2015"/>
                  <a:pt x="384694" y="17255"/>
                </a:cubicBezTo>
                <a:cubicBezTo>
                  <a:pt x="283094" y="32495"/>
                  <a:pt x="262774" y="20642"/>
                  <a:pt x="201814" y="108695"/>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592939" y="1784178"/>
            <a:ext cx="4111737" cy="3896310"/>
          </a:xfrm>
          <a:custGeom>
            <a:avLst/>
            <a:gdLst>
              <a:gd name="connsiteX0" fmla="*/ 137301 w 4111737"/>
              <a:gd name="connsiteY0" fmla="*/ 95422 h 3896310"/>
              <a:gd name="connsiteX1" fmla="*/ 584341 w 4111737"/>
              <a:gd name="connsiteY1" fmla="*/ 3982 h 3896310"/>
              <a:gd name="connsiteX2" fmla="*/ 1254901 w 4111737"/>
              <a:gd name="connsiteY2" fmla="*/ 24302 h 3896310"/>
              <a:gd name="connsiteX3" fmla="*/ 1762901 w 4111737"/>
              <a:gd name="connsiteY3" fmla="*/ 95422 h 3896310"/>
              <a:gd name="connsiteX4" fmla="*/ 2728101 w 4111737"/>
              <a:gd name="connsiteY4" fmla="*/ 379902 h 3896310"/>
              <a:gd name="connsiteX5" fmla="*/ 3388501 w 4111737"/>
              <a:gd name="connsiteY5" fmla="*/ 796462 h 3896310"/>
              <a:gd name="connsiteX6" fmla="*/ 3998101 w 4111737"/>
              <a:gd name="connsiteY6" fmla="*/ 1507662 h 3896310"/>
              <a:gd name="connsiteX7" fmla="*/ 4109861 w 4111737"/>
              <a:gd name="connsiteY7" fmla="*/ 2462702 h 3896310"/>
              <a:gd name="connsiteX8" fmla="*/ 3967621 w 4111737"/>
              <a:gd name="connsiteY8" fmla="*/ 3245022 h 3896310"/>
              <a:gd name="connsiteX9" fmla="*/ 3693301 w 4111737"/>
              <a:gd name="connsiteY9" fmla="*/ 3803822 h 3896310"/>
              <a:gd name="connsiteX10" fmla="*/ 3256421 w 4111737"/>
              <a:gd name="connsiteY10" fmla="*/ 3895262 h 3896310"/>
              <a:gd name="connsiteX11" fmla="*/ 3032901 w 4111737"/>
              <a:gd name="connsiteY11" fmla="*/ 3844462 h 3896310"/>
              <a:gd name="connsiteX12" fmla="*/ 2606181 w 4111737"/>
              <a:gd name="connsiteY12" fmla="*/ 3712382 h 3896310"/>
              <a:gd name="connsiteX13" fmla="*/ 2209941 w 4111737"/>
              <a:gd name="connsiteY13" fmla="*/ 3173902 h 3896310"/>
              <a:gd name="connsiteX14" fmla="*/ 1488581 w 4111737"/>
              <a:gd name="connsiteY14" fmla="*/ 2218862 h 3896310"/>
              <a:gd name="connsiteX15" fmla="*/ 1265061 w 4111737"/>
              <a:gd name="connsiteY15" fmla="*/ 1517822 h 3896310"/>
              <a:gd name="connsiteX16" fmla="*/ 929781 w 4111737"/>
              <a:gd name="connsiteY16" fmla="*/ 1182542 h 3896310"/>
              <a:gd name="connsiteX17" fmla="*/ 279541 w 4111737"/>
              <a:gd name="connsiteY17" fmla="*/ 928542 h 3896310"/>
              <a:gd name="connsiteX18" fmla="*/ 5221 w 4111737"/>
              <a:gd name="connsiteY18" fmla="*/ 451022 h 3896310"/>
              <a:gd name="connsiteX19" fmla="*/ 137301 w 4111737"/>
              <a:gd name="connsiteY19" fmla="*/ 95422 h 38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737" h="3896310">
                <a:moveTo>
                  <a:pt x="137301" y="95422"/>
                </a:moveTo>
                <a:cubicBezTo>
                  <a:pt x="233821" y="20915"/>
                  <a:pt x="398074" y="15835"/>
                  <a:pt x="584341" y="3982"/>
                </a:cubicBezTo>
                <a:cubicBezTo>
                  <a:pt x="770608" y="-7871"/>
                  <a:pt x="1058474" y="9062"/>
                  <a:pt x="1254901" y="24302"/>
                </a:cubicBezTo>
                <a:cubicBezTo>
                  <a:pt x="1451328" y="39542"/>
                  <a:pt x="1517368" y="36155"/>
                  <a:pt x="1762901" y="95422"/>
                </a:cubicBezTo>
                <a:cubicBezTo>
                  <a:pt x="2008434" y="154689"/>
                  <a:pt x="2457168" y="263062"/>
                  <a:pt x="2728101" y="379902"/>
                </a:cubicBezTo>
                <a:cubicBezTo>
                  <a:pt x="2999034" y="496742"/>
                  <a:pt x="3176834" y="608502"/>
                  <a:pt x="3388501" y="796462"/>
                </a:cubicBezTo>
                <a:cubicBezTo>
                  <a:pt x="3600168" y="984422"/>
                  <a:pt x="3877874" y="1229955"/>
                  <a:pt x="3998101" y="1507662"/>
                </a:cubicBezTo>
                <a:cubicBezTo>
                  <a:pt x="4118328" y="1785369"/>
                  <a:pt x="4114941" y="2173142"/>
                  <a:pt x="4109861" y="2462702"/>
                </a:cubicBezTo>
                <a:cubicBezTo>
                  <a:pt x="4104781" y="2752262"/>
                  <a:pt x="4037048" y="3021502"/>
                  <a:pt x="3967621" y="3245022"/>
                </a:cubicBezTo>
                <a:cubicBezTo>
                  <a:pt x="3898194" y="3468542"/>
                  <a:pt x="3811834" y="3695449"/>
                  <a:pt x="3693301" y="3803822"/>
                </a:cubicBezTo>
                <a:cubicBezTo>
                  <a:pt x="3574768" y="3912195"/>
                  <a:pt x="3366488" y="3888489"/>
                  <a:pt x="3256421" y="3895262"/>
                </a:cubicBezTo>
                <a:cubicBezTo>
                  <a:pt x="3146354" y="3902035"/>
                  <a:pt x="3141274" y="3874942"/>
                  <a:pt x="3032901" y="3844462"/>
                </a:cubicBezTo>
                <a:cubicBezTo>
                  <a:pt x="2924528" y="3813982"/>
                  <a:pt x="2743341" y="3824142"/>
                  <a:pt x="2606181" y="3712382"/>
                </a:cubicBezTo>
                <a:cubicBezTo>
                  <a:pt x="2469021" y="3600622"/>
                  <a:pt x="2396208" y="3422822"/>
                  <a:pt x="2209941" y="3173902"/>
                </a:cubicBezTo>
                <a:cubicBezTo>
                  <a:pt x="2023674" y="2924982"/>
                  <a:pt x="1646061" y="2494875"/>
                  <a:pt x="1488581" y="2218862"/>
                </a:cubicBezTo>
                <a:cubicBezTo>
                  <a:pt x="1331101" y="1942849"/>
                  <a:pt x="1358194" y="1690542"/>
                  <a:pt x="1265061" y="1517822"/>
                </a:cubicBezTo>
                <a:cubicBezTo>
                  <a:pt x="1171928" y="1345102"/>
                  <a:pt x="1094034" y="1280755"/>
                  <a:pt x="929781" y="1182542"/>
                </a:cubicBezTo>
                <a:cubicBezTo>
                  <a:pt x="765528" y="1084329"/>
                  <a:pt x="433634" y="1050462"/>
                  <a:pt x="279541" y="928542"/>
                </a:cubicBezTo>
                <a:cubicBezTo>
                  <a:pt x="125448" y="806622"/>
                  <a:pt x="28928" y="588182"/>
                  <a:pt x="5221" y="451022"/>
                </a:cubicBezTo>
                <a:cubicBezTo>
                  <a:pt x="-18486" y="313862"/>
                  <a:pt x="40781" y="169929"/>
                  <a:pt x="137301" y="95422"/>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694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Port</a:t>
            </a:r>
          </a:p>
        </p:txBody>
      </p:sp>
      <p:sp>
        <p:nvSpPr>
          <p:cNvPr id="3" name="Content Placeholder 2"/>
          <p:cNvSpPr>
            <a:spLocks noGrp="1"/>
          </p:cNvSpPr>
          <p:nvPr>
            <p:ph idx="1"/>
          </p:nvPr>
        </p:nvSpPr>
        <p:spPr/>
        <p:txBody>
          <a:bodyPr/>
          <a:lstStyle/>
          <a:p>
            <a:r>
              <a:rPr lang="en-US" dirty="0"/>
              <a:t>Port</a:t>
            </a:r>
            <a:r>
              <a:rPr lang="zh-CN" altLang="en-US" dirty="0"/>
              <a:t>的一个重要的方面就是</a:t>
            </a:r>
            <a:r>
              <a:rPr lang="en-US" dirty="0"/>
              <a:t>VLAN Configuration，</a:t>
            </a:r>
            <a:r>
              <a:rPr lang="zh-CN" altLang="en-US" dirty="0"/>
              <a:t>有两种模式：</a:t>
            </a:r>
          </a:p>
          <a:p>
            <a:pPr lvl="1" latinLnBrk="1"/>
            <a:r>
              <a:rPr lang="en-US" dirty="0"/>
              <a:t>trunk </a:t>
            </a:r>
            <a:r>
              <a:rPr lang="en-US" dirty="0" smtClean="0"/>
              <a:t>port</a:t>
            </a:r>
          </a:p>
          <a:p>
            <a:pPr lvl="2" latinLnBrk="1"/>
            <a:r>
              <a:rPr lang="zh-CN" altLang="en-US" dirty="0" smtClean="0"/>
              <a:t>这</a:t>
            </a:r>
            <a:r>
              <a:rPr lang="zh-CN" altLang="en-US" dirty="0"/>
              <a:t>个</a:t>
            </a:r>
            <a:r>
              <a:rPr lang="en-US" dirty="0"/>
              <a:t>port</a:t>
            </a:r>
            <a:r>
              <a:rPr lang="zh-CN" altLang="en-US" dirty="0"/>
              <a:t>不配置</a:t>
            </a:r>
            <a:r>
              <a:rPr lang="en-US" dirty="0"/>
              <a:t>tag，</a:t>
            </a:r>
            <a:r>
              <a:rPr lang="zh-CN" altLang="en-US" dirty="0"/>
              <a:t>配置</a:t>
            </a:r>
            <a:r>
              <a:rPr lang="en-US" dirty="0" smtClean="0"/>
              <a:t>trunks</a:t>
            </a:r>
          </a:p>
          <a:p>
            <a:pPr lvl="2" latinLnBrk="1"/>
            <a:r>
              <a:rPr lang="zh-CN" altLang="en-US" dirty="0" smtClean="0"/>
              <a:t>如</a:t>
            </a:r>
            <a:r>
              <a:rPr lang="zh-CN" altLang="en-US" dirty="0"/>
              <a:t>果</a:t>
            </a:r>
            <a:r>
              <a:rPr lang="en-US" dirty="0"/>
              <a:t>trunks</a:t>
            </a:r>
            <a:r>
              <a:rPr lang="zh-CN" altLang="en-US" dirty="0"/>
              <a:t>为空，则所有的</a:t>
            </a:r>
            <a:r>
              <a:rPr lang="en-US" dirty="0"/>
              <a:t>VLAN</a:t>
            </a:r>
            <a:r>
              <a:rPr lang="zh-CN" altLang="en-US" dirty="0"/>
              <a:t>都</a:t>
            </a:r>
            <a:r>
              <a:rPr lang="en-US" dirty="0"/>
              <a:t>trunk，</a:t>
            </a:r>
            <a:r>
              <a:rPr lang="zh-CN" altLang="en-US" dirty="0"/>
              <a:t>也就意味着对于所有的</a:t>
            </a:r>
            <a:r>
              <a:rPr lang="en-US" dirty="0"/>
              <a:t>VLAN</a:t>
            </a:r>
            <a:r>
              <a:rPr lang="zh-CN" altLang="en-US" dirty="0"/>
              <a:t>的包，本身带什么</a:t>
            </a:r>
            <a:r>
              <a:rPr lang="en-US" dirty="0"/>
              <a:t>VLAN ID，</a:t>
            </a:r>
            <a:r>
              <a:rPr lang="zh-CN" altLang="en-US" dirty="0"/>
              <a:t>就是携带者什么</a:t>
            </a:r>
            <a:r>
              <a:rPr lang="en-US" dirty="0"/>
              <a:t>VLAN ID，</a:t>
            </a:r>
            <a:r>
              <a:rPr lang="zh-CN" altLang="en-US" dirty="0"/>
              <a:t>如果没有设置</a:t>
            </a:r>
            <a:r>
              <a:rPr lang="en-US" dirty="0"/>
              <a:t>VLAN，</a:t>
            </a:r>
            <a:r>
              <a:rPr lang="zh-CN" altLang="en-US" dirty="0"/>
              <a:t>就属于</a:t>
            </a:r>
            <a:r>
              <a:rPr lang="en-US" dirty="0"/>
              <a:t>VLAN 0，</a:t>
            </a:r>
            <a:r>
              <a:rPr lang="zh-CN" altLang="en-US" dirty="0"/>
              <a:t>全部允许通过</a:t>
            </a:r>
            <a:r>
              <a:rPr lang="zh-CN" altLang="en-US" dirty="0" smtClean="0"/>
              <a:t>。</a:t>
            </a:r>
            <a:endParaRPr lang="en-US" altLang="zh-CN" dirty="0" smtClean="0"/>
          </a:p>
          <a:p>
            <a:pPr lvl="2" latinLnBrk="1"/>
            <a:r>
              <a:rPr lang="zh-CN" altLang="en-US" dirty="0" smtClean="0"/>
              <a:t>如</a:t>
            </a:r>
            <a:r>
              <a:rPr lang="zh-CN" altLang="en-US" dirty="0"/>
              <a:t>果</a:t>
            </a:r>
            <a:r>
              <a:rPr lang="en-US" dirty="0"/>
              <a:t>trunks</a:t>
            </a:r>
            <a:r>
              <a:rPr lang="zh-CN" altLang="en-US" dirty="0"/>
              <a:t>不为空，则仅仅带着这些</a:t>
            </a:r>
            <a:r>
              <a:rPr lang="en-US" dirty="0"/>
              <a:t>VLAN ID</a:t>
            </a:r>
            <a:r>
              <a:rPr lang="zh-CN" altLang="en-US" dirty="0"/>
              <a:t>的包通过。</a:t>
            </a:r>
          </a:p>
          <a:p>
            <a:pPr lvl="1" latinLnBrk="1"/>
            <a:r>
              <a:rPr lang="en-US" dirty="0"/>
              <a:t>access </a:t>
            </a:r>
            <a:r>
              <a:rPr lang="en-US" dirty="0" smtClean="0"/>
              <a:t>port</a:t>
            </a:r>
          </a:p>
          <a:p>
            <a:pPr lvl="2" latinLnBrk="1"/>
            <a:r>
              <a:rPr lang="zh-CN" altLang="en-US" dirty="0" smtClean="0"/>
              <a:t>这个</a:t>
            </a:r>
            <a:r>
              <a:rPr lang="en-US" dirty="0"/>
              <a:t>port</a:t>
            </a:r>
            <a:r>
              <a:rPr lang="zh-CN" altLang="en-US" dirty="0"/>
              <a:t>配置</a:t>
            </a:r>
            <a:r>
              <a:rPr lang="en-US" dirty="0"/>
              <a:t>tag，</a:t>
            </a:r>
            <a:r>
              <a:rPr lang="zh-CN" altLang="en-US" dirty="0"/>
              <a:t>从这个</a:t>
            </a:r>
            <a:r>
              <a:rPr lang="en-US" dirty="0"/>
              <a:t>port</a:t>
            </a:r>
            <a:r>
              <a:rPr lang="zh-CN" altLang="en-US" dirty="0"/>
              <a:t>进来的包会被打上这个</a:t>
            </a:r>
            <a:r>
              <a:rPr lang="en-US" dirty="0" smtClean="0"/>
              <a:t>tag</a:t>
            </a:r>
          </a:p>
          <a:p>
            <a:pPr lvl="2" latinLnBrk="1"/>
            <a:r>
              <a:rPr lang="zh-CN" altLang="en-US" dirty="0" smtClean="0"/>
              <a:t>如</a:t>
            </a:r>
            <a:r>
              <a:rPr lang="zh-CN" altLang="en-US" dirty="0"/>
              <a:t>果从其他的</a:t>
            </a:r>
            <a:r>
              <a:rPr lang="en-US" dirty="0"/>
              <a:t>trunk port</a:t>
            </a:r>
            <a:r>
              <a:rPr lang="zh-CN" altLang="en-US" dirty="0"/>
              <a:t>中进来的本身就带有</a:t>
            </a:r>
            <a:r>
              <a:rPr lang="en-US" dirty="0"/>
              <a:t>VLAN ID</a:t>
            </a:r>
            <a:r>
              <a:rPr lang="zh-CN" altLang="en-US" dirty="0"/>
              <a:t>的包，如果</a:t>
            </a:r>
            <a:r>
              <a:rPr lang="en-US" dirty="0"/>
              <a:t>VLAN ID</a:t>
            </a:r>
            <a:r>
              <a:rPr lang="zh-CN" altLang="en-US" dirty="0"/>
              <a:t>等于</a:t>
            </a:r>
            <a:r>
              <a:rPr lang="en-US" dirty="0"/>
              <a:t>tag，</a:t>
            </a:r>
            <a:r>
              <a:rPr lang="zh-CN" altLang="en-US" dirty="0"/>
              <a:t>则会从这个</a:t>
            </a:r>
            <a:r>
              <a:rPr lang="en-US" dirty="0"/>
              <a:t>port</a:t>
            </a:r>
            <a:r>
              <a:rPr lang="zh-CN" altLang="en-US" dirty="0"/>
              <a:t>发</a:t>
            </a:r>
            <a:r>
              <a:rPr lang="zh-CN" altLang="en-US" dirty="0" smtClean="0"/>
              <a:t>出</a:t>
            </a:r>
            <a:endParaRPr lang="en-US" altLang="zh-CN" dirty="0" smtClean="0"/>
          </a:p>
          <a:p>
            <a:pPr lvl="2" latinLnBrk="1"/>
            <a:r>
              <a:rPr lang="zh-CN" altLang="en-US" dirty="0" smtClean="0"/>
              <a:t>从</a:t>
            </a:r>
            <a:r>
              <a:rPr lang="zh-CN" altLang="en-US" dirty="0"/>
              <a:t>其他的</a:t>
            </a:r>
            <a:r>
              <a:rPr lang="en-US" dirty="0"/>
              <a:t>access port</a:t>
            </a:r>
            <a:r>
              <a:rPr lang="zh-CN" altLang="en-US" dirty="0"/>
              <a:t>上来的包，如果</a:t>
            </a:r>
            <a:r>
              <a:rPr lang="en-US" dirty="0"/>
              <a:t>tag</a:t>
            </a:r>
            <a:r>
              <a:rPr lang="zh-CN" altLang="en-US" dirty="0"/>
              <a:t>相同，也会被</a:t>
            </a:r>
            <a:r>
              <a:rPr lang="en-US" dirty="0"/>
              <a:t>forward</a:t>
            </a:r>
            <a:r>
              <a:rPr lang="zh-CN" altLang="en-US" dirty="0"/>
              <a:t>到这个</a:t>
            </a:r>
            <a:r>
              <a:rPr lang="en-US" dirty="0" smtClean="0"/>
              <a:t>port</a:t>
            </a:r>
          </a:p>
          <a:p>
            <a:pPr lvl="2" latinLnBrk="1"/>
            <a:r>
              <a:rPr lang="zh-CN" altLang="en-US" dirty="0" smtClean="0"/>
              <a:t>从</a:t>
            </a:r>
            <a:r>
              <a:rPr lang="en-US" dirty="0"/>
              <a:t>access port</a:t>
            </a:r>
            <a:r>
              <a:rPr lang="zh-CN" altLang="en-US" dirty="0"/>
              <a:t>发出的包不带</a:t>
            </a:r>
            <a:r>
              <a:rPr lang="en-US" dirty="0"/>
              <a:t>VLAN </a:t>
            </a:r>
            <a:r>
              <a:rPr lang="en-US" dirty="0" smtClean="0"/>
              <a:t>ID</a:t>
            </a:r>
          </a:p>
          <a:p>
            <a:pPr lvl="2" latinLnBrk="1"/>
            <a:r>
              <a:rPr lang="zh-CN" altLang="en-US" dirty="0" smtClean="0"/>
              <a:t>如</a:t>
            </a:r>
            <a:r>
              <a:rPr lang="zh-CN" altLang="en-US" dirty="0"/>
              <a:t>果一个本身带</a:t>
            </a:r>
            <a:r>
              <a:rPr lang="en-US" dirty="0"/>
              <a:t>VLAN ID</a:t>
            </a:r>
            <a:r>
              <a:rPr lang="zh-CN" altLang="en-US" dirty="0"/>
              <a:t>的包到达</a:t>
            </a:r>
            <a:r>
              <a:rPr lang="en-US" dirty="0"/>
              <a:t>access port，</a:t>
            </a:r>
            <a:r>
              <a:rPr lang="zh-CN" altLang="en-US" dirty="0"/>
              <a:t>即便</a:t>
            </a:r>
            <a:r>
              <a:rPr lang="en-US" dirty="0"/>
              <a:t>VLAN ID</a:t>
            </a:r>
            <a:r>
              <a:rPr lang="zh-CN" altLang="en-US" dirty="0"/>
              <a:t>等于</a:t>
            </a:r>
            <a:r>
              <a:rPr lang="en-US" dirty="0"/>
              <a:t>tag，</a:t>
            </a:r>
            <a:r>
              <a:rPr lang="zh-CN" altLang="en-US" dirty="0"/>
              <a:t>也会被抛弃。</a:t>
            </a:r>
          </a:p>
          <a:p>
            <a:pPr lvl="1"/>
            <a:endParaRPr lang="en-US" dirty="0"/>
          </a:p>
        </p:txBody>
      </p:sp>
    </p:spTree>
    <p:extLst>
      <p:ext uri="{BB962C8B-B14F-4D97-AF65-F5344CB8AC3E}">
        <p14:creationId xmlns:p14="http://schemas.microsoft.com/office/powerpoint/2010/main" val="3189837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实验八</a:t>
            </a:r>
            <a:r>
              <a:rPr lang="en-US" altLang="zh-CN" dirty="0" smtClean="0"/>
              <a:t>: </a:t>
            </a:r>
            <a:r>
              <a:rPr lang="zh-CN" altLang="en-US" dirty="0" smtClean="0"/>
              <a:t>测试</a:t>
            </a:r>
            <a:r>
              <a:rPr lang="en-US" altLang="zh-CN" dirty="0" smtClean="0"/>
              <a:t>Port</a:t>
            </a:r>
            <a:r>
              <a:rPr lang="zh-CN" altLang="en-US" dirty="0" smtClean="0"/>
              <a:t>的</a:t>
            </a:r>
            <a:r>
              <a:rPr lang="en-US" altLang="zh-CN" dirty="0" smtClean="0"/>
              <a:t>VLAN</a:t>
            </a:r>
            <a:r>
              <a:rPr lang="zh-CN" altLang="en-US" dirty="0" smtClean="0"/>
              <a:t>功能</a:t>
            </a:r>
            <a:r>
              <a:rPr lang="en-US" altLang="zh-CN" dirty="0" smtClean="0"/>
              <a:t> </a:t>
            </a:r>
            <a:endParaRPr lang="en-US" dirty="0"/>
          </a:p>
        </p:txBody>
      </p:sp>
      <p:cxnSp>
        <p:nvCxnSpPr>
          <p:cNvPr id="4" name="Straight Connector 3"/>
          <p:cNvCxnSpPr>
            <a:stCxn id="11" idx="2"/>
            <a:endCxn id="6" idx="0"/>
          </p:cNvCxnSpPr>
          <p:nvPr/>
        </p:nvCxnSpPr>
        <p:spPr>
          <a:xfrm>
            <a:off x="3538767" y="1674892"/>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48280" y="3142718"/>
            <a:ext cx="6499123"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u</a:t>
            </a:r>
            <a:r>
              <a:rPr lang="en-US" altLang="zh-CN" dirty="0" err="1" smtClean="0"/>
              <a:t>buntu_br</a:t>
            </a:r>
            <a:endParaRPr lang="en-US" dirty="0"/>
          </a:p>
        </p:txBody>
      </p:sp>
      <p:sp>
        <p:nvSpPr>
          <p:cNvPr id="6" name="Rectangle 5"/>
          <p:cNvSpPr/>
          <p:nvPr/>
        </p:nvSpPr>
        <p:spPr>
          <a:xfrm>
            <a:off x="3386367" y="29057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74672" y="2917428"/>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0931" y="35915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24480" y="4734560"/>
            <a:ext cx="1247687"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Instance01</a:t>
            </a:r>
            <a:endParaRPr lang="en-US" dirty="0"/>
          </a:p>
        </p:txBody>
      </p:sp>
      <p:sp>
        <p:nvSpPr>
          <p:cNvPr id="10" name="Rectangle 9"/>
          <p:cNvSpPr/>
          <p:nvPr/>
        </p:nvSpPr>
        <p:spPr>
          <a:xfrm>
            <a:off x="3386367" y="45059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86367" y="144629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74672" y="14579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2"/>
            <a:endCxn id="7" idx="0"/>
          </p:cNvCxnSpPr>
          <p:nvPr/>
        </p:nvCxnSpPr>
        <p:spPr>
          <a:xfrm>
            <a:off x="5927072" y="1686560"/>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10" idx="0"/>
          </p:cNvCxnSpPr>
          <p:nvPr/>
        </p:nvCxnSpPr>
        <p:spPr>
          <a:xfrm flipH="1">
            <a:off x="3538767" y="3820160"/>
            <a:ext cx="4564"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61697" y="35915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10880" y="3601704"/>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94884" y="473456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Instance02</a:t>
            </a:r>
            <a:endParaRPr lang="en-US" dirty="0"/>
          </a:p>
        </p:txBody>
      </p:sp>
      <p:sp>
        <p:nvSpPr>
          <p:cNvPr id="18" name="Rectangle 17"/>
          <p:cNvSpPr/>
          <p:nvPr/>
        </p:nvSpPr>
        <p:spPr>
          <a:xfrm>
            <a:off x="7840550" y="473456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Instance03</a:t>
            </a:r>
            <a:endParaRPr lang="en-US" dirty="0"/>
          </a:p>
        </p:txBody>
      </p:sp>
      <p:sp>
        <p:nvSpPr>
          <p:cNvPr id="19" name="Rectangle 18"/>
          <p:cNvSpPr/>
          <p:nvPr/>
        </p:nvSpPr>
        <p:spPr>
          <a:xfrm>
            <a:off x="5761697" y="450265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39367" y="450265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5" idx="2"/>
            <a:endCxn id="19" idx="0"/>
          </p:cNvCxnSpPr>
          <p:nvPr/>
        </p:nvCxnSpPr>
        <p:spPr>
          <a:xfrm>
            <a:off x="5914097" y="3820160"/>
            <a:ext cx="0" cy="6824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2"/>
            <a:endCxn id="20" idx="0"/>
          </p:cNvCxnSpPr>
          <p:nvPr/>
        </p:nvCxnSpPr>
        <p:spPr>
          <a:xfrm>
            <a:off x="8463281" y="3830304"/>
            <a:ext cx="28487" cy="672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284409" y="29057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284409" y="144629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2"/>
            <a:endCxn id="23" idx="0"/>
          </p:cNvCxnSpPr>
          <p:nvPr/>
        </p:nvCxnSpPr>
        <p:spPr>
          <a:xfrm>
            <a:off x="8436809" y="1674892"/>
            <a:ext cx="0" cy="12308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14946" y="2557026"/>
            <a:ext cx="1767087" cy="369332"/>
          </a:xfrm>
          <a:prstGeom prst="rect">
            <a:avLst/>
          </a:prstGeom>
        </p:spPr>
        <p:txBody>
          <a:bodyPr wrap="none">
            <a:spAutoFit/>
          </a:bodyPr>
          <a:lstStyle/>
          <a:p>
            <a:r>
              <a:rPr lang="en-US" dirty="0" err="1"/>
              <a:t>first_br</a:t>
            </a:r>
            <a:r>
              <a:rPr lang="en-US" dirty="0"/>
              <a:t>(tag=103)</a:t>
            </a:r>
          </a:p>
        </p:txBody>
      </p:sp>
      <p:sp>
        <p:nvSpPr>
          <p:cNvPr id="27" name="Rectangle 26"/>
          <p:cNvSpPr/>
          <p:nvPr/>
        </p:nvSpPr>
        <p:spPr>
          <a:xfrm>
            <a:off x="2599101" y="1385284"/>
            <a:ext cx="787267" cy="369332"/>
          </a:xfrm>
          <a:prstGeom prst="rect">
            <a:avLst/>
          </a:prstGeom>
        </p:spPr>
        <p:txBody>
          <a:bodyPr wrap="none">
            <a:spAutoFit/>
          </a:bodyPr>
          <a:lstStyle/>
          <a:p>
            <a:r>
              <a:rPr lang="en-US" dirty="0" err="1"/>
              <a:t>first_if</a:t>
            </a:r>
            <a:endParaRPr lang="en-US" dirty="0"/>
          </a:p>
        </p:txBody>
      </p:sp>
      <p:sp>
        <p:nvSpPr>
          <p:cNvPr id="28" name="Rectangle 27"/>
          <p:cNvSpPr/>
          <p:nvPr/>
        </p:nvSpPr>
        <p:spPr>
          <a:xfrm>
            <a:off x="5125527" y="2556240"/>
            <a:ext cx="1814599" cy="369332"/>
          </a:xfrm>
          <a:prstGeom prst="rect">
            <a:avLst/>
          </a:prstGeom>
        </p:spPr>
        <p:txBody>
          <a:bodyPr wrap="none">
            <a:spAutoFit/>
          </a:bodyPr>
          <a:lstStyle/>
          <a:p>
            <a:r>
              <a:rPr lang="en-US" dirty="0" err="1"/>
              <a:t>second_br</a:t>
            </a:r>
            <a:r>
              <a:rPr lang="en-US" dirty="0"/>
              <a:t>(trunk)</a:t>
            </a:r>
          </a:p>
        </p:txBody>
      </p:sp>
      <p:sp>
        <p:nvSpPr>
          <p:cNvPr id="29" name="Rectangle 28"/>
          <p:cNvSpPr/>
          <p:nvPr/>
        </p:nvSpPr>
        <p:spPr>
          <a:xfrm>
            <a:off x="4729480" y="1393428"/>
            <a:ext cx="1090042" cy="369332"/>
          </a:xfrm>
          <a:prstGeom prst="rect">
            <a:avLst/>
          </a:prstGeom>
        </p:spPr>
        <p:txBody>
          <a:bodyPr wrap="none">
            <a:spAutoFit/>
          </a:bodyPr>
          <a:lstStyle/>
          <a:p>
            <a:r>
              <a:rPr lang="en-US" dirty="0" err="1"/>
              <a:t>second_if</a:t>
            </a:r>
            <a:endParaRPr lang="en-US" dirty="0"/>
          </a:p>
        </p:txBody>
      </p:sp>
      <p:sp>
        <p:nvSpPr>
          <p:cNvPr id="30" name="Rectangle 29"/>
          <p:cNvSpPr/>
          <p:nvPr/>
        </p:nvSpPr>
        <p:spPr>
          <a:xfrm>
            <a:off x="2657756" y="4438118"/>
            <a:ext cx="1762021" cy="369332"/>
          </a:xfrm>
          <a:prstGeom prst="rect">
            <a:avLst/>
          </a:prstGeom>
        </p:spPr>
        <p:txBody>
          <a:bodyPr wrap="none">
            <a:spAutoFit/>
          </a:bodyPr>
          <a:lstStyle/>
          <a:p>
            <a:r>
              <a:rPr lang="en-US" dirty="0" smtClean="0"/>
              <a:t>192.168.100.100</a:t>
            </a:r>
            <a:endParaRPr lang="en-US" dirty="0"/>
          </a:p>
        </p:txBody>
      </p:sp>
      <p:sp>
        <p:nvSpPr>
          <p:cNvPr id="31" name="Rectangle 30"/>
          <p:cNvSpPr/>
          <p:nvPr/>
        </p:nvSpPr>
        <p:spPr>
          <a:xfrm>
            <a:off x="5046061" y="4438118"/>
            <a:ext cx="1762021" cy="369332"/>
          </a:xfrm>
          <a:prstGeom prst="rect">
            <a:avLst/>
          </a:prstGeom>
        </p:spPr>
        <p:txBody>
          <a:bodyPr wrap="none">
            <a:spAutoFit/>
          </a:bodyPr>
          <a:lstStyle/>
          <a:p>
            <a:r>
              <a:rPr lang="en-US" dirty="0" smtClean="0"/>
              <a:t>192.168.100.101</a:t>
            </a:r>
            <a:endParaRPr lang="en-US" dirty="0"/>
          </a:p>
        </p:txBody>
      </p:sp>
      <p:sp>
        <p:nvSpPr>
          <p:cNvPr id="32" name="Rectangle 31"/>
          <p:cNvSpPr/>
          <p:nvPr/>
        </p:nvSpPr>
        <p:spPr>
          <a:xfrm>
            <a:off x="7607239" y="4438118"/>
            <a:ext cx="1762021" cy="369332"/>
          </a:xfrm>
          <a:prstGeom prst="rect">
            <a:avLst/>
          </a:prstGeom>
        </p:spPr>
        <p:txBody>
          <a:bodyPr wrap="none">
            <a:spAutoFit/>
          </a:bodyPr>
          <a:lstStyle/>
          <a:p>
            <a:r>
              <a:rPr lang="en-US" dirty="0" smtClean="0"/>
              <a:t>192.168.100.102</a:t>
            </a:r>
            <a:endParaRPr lang="en-US" dirty="0"/>
          </a:p>
        </p:txBody>
      </p:sp>
      <p:sp>
        <p:nvSpPr>
          <p:cNvPr id="33" name="Rectangle 32"/>
          <p:cNvSpPr/>
          <p:nvPr/>
        </p:nvSpPr>
        <p:spPr>
          <a:xfrm>
            <a:off x="7510260" y="2556585"/>
            <a:ext cx="2561470" cy="369332"/>
          </a:xfrm>
          <a:prstGeom prst="rect">
            <a:avLst/>
          </a:prstGeom>
        </p:spPr>
        <p:txBody>
          <a:bodyPr wrap="none">
            <a:spAutoFit/>
          </a:bodyPr>
          <a:lstStyle/>
          <a:p>
            <a:r>
              <a:rPr lang="en-US" dirty="0" err="1"/>
              <a:t>third_br</a:t>
            </a:r>
            <a:r>
              <a:rPr lang="en-US" dirty="0"/>
              <a:t>(trunks=101,102)</a:t>
            </a:r>
          </a:p>
        </p:txBody>
      </p:sp>
      <p:sp>
        <p:nvSpPr>
          <p:cNvPr id="34" name="Rectangle 33"/>
          <p:cNvSpPr/>
          <p:nvPr/>
        </p:nvSpPr>
        <p:spPr>
          <a:xfrm>
            <a:off x="7436858" y="1393428"/>
            <a:ext cx="874022" cy="369332"/>
          </a:xfrm>
          <a:prstGeom prst="rect">
            <a:avLst/>
          </a:prstGeom>
        </p:spPr>
        <p:txBody>
          <a:bodyPr wrap="none">
            <a:spAutoFit/>
          </a:bodyPr>
          <a:lstStyle/>
          <a:p>
            <a:r>
              <a:rPr lang="en-US" dirty="0" err="1"/>
              <a:t>third_if</a:t>
            </a:r>
            <a:endParaRPr lang="en-US" dirty="0"/>
          </a:p>
        </p:txBody>
      </p:sp>
      <p:sp>
        <p:nvSpPr>
          <p:cNvPr id="35" name="Rectangle 34"/>
          <p:cNvSpPr/>
          <p:nvPr/>
        </p:nvSpPr>
        <p:spPr>
          <a:xfrm>
            <a:off x="2672080" y="3743960"/>
            <a:ext cx="1620124" cy="369332"/>
          </a:xfrm>
          <a:prstGeom prst="rect">
            <a:avLst/>
          </a:prstGeom>
        </p:spPr>
        <p:txBody>
          <a:bodyPr wrap="none">
            <a:spAutoFit/>
          </a:bodyPr>
          <a:lstStyle/>
          <a:p>
            <a:r>
              <a:rPr lang="en-US" dirty="0" smtClean="0"/>
              <a:t>vnet0(tag=101</a:t>
            </a:r>
            <a:r>
              <a:rPr lang="en-US" dirty="0"/>
              <a:t>)</a:t>
            </a:r>
          </a:p>
        </p:txBody>
      </p:sp>
      <p:sp>
        <p:nvSpPr>
          <p:cNvPr id="36" name="Rectangle 35"/>
          <p:cNvSpPr/>
          <p:nvPr/>
        </p:nvSpPr>
        <p:spPr>
          <a:xfrm>
            <a:off x="5037860" y="3743960"/>
            <a:ext cx="1620124" cy="369332"/>
          </a:xfrm>
          <a:prstGeom prst="rect">
            <a:avLst/>
          </a:prstGeom>
        </p:spPr>
        <p:txBody>
          <a:bodyPr wrap="none">
            <a:spAutoFit/>
          </a:bodyPr>
          <a:lstStyle/>
          <a:p>
            <a:r>
              <a:rPr lang="en-US" dirty="0" smtClean="0"/>
              <a:t>vnet1(tag=102</a:t>
            </a:r>
            <a:r>
              <a:rPr lang="en-US" dirty="0"/>
              <a:t>)</a:t>
            </a:r>
          </a:p>
        </p:txBody>
      </p:sp>
      <p:sp>
        <p:nvSpPr>
          <p:cNvPr id="37" name="Rectangle 36"/>
          <p:cNvSpPr/>
          <p:nvPr/>
        </p:nvSpPr>
        <p:spPr>
          <a:xfrm>
            <a:off x="7510260" y="3745436"/>
            <a:ext cx="1620124" cy="369332"/>
          </a:xfrm>
          <a:prstGeom prst="rect">
            <a:avLst/>
          </a:prstGeom>
        </p:spPr>
        <p:txBody>
          <a:bodyPr wrap="none">
            <a:spAutoFit/>
          </a:bodyPr>
          <a:lstStyle/>
          <a:p>
            <a:r>
              <a:rPr lang="en-US" dirty="0" smtClean="0"/>
              <a:t>vnet2(tag=103</a:t>
            </a:r>
            <a:r>
              <a:rPr lang="en-US" dirty="0"/>
              <a:t>)</a:t>
            </a:r>
          </a:p>
        </p:txBody>
      </p:sp>
      <p:sp>
        <p:nvSpPr>
          <p:cNvPr id="38" name="Rectangle 37"/>
          <p:cNvSpPr/>
          <p:nvPr/>
        </p:nvSpPr>
        <p:spPr>
          <a:xfrm>
            <a:off x="2513770" y="1695918"/>
            <a:ext cx="1762021" cy="369332"/>
          </a:xfrm>
          <a:prstGeom prst="rect">
            <a:avLst/>
          </a:prstGeom>
        </p:spPr>
        <p:txBody>
          <a:bodyPr wrap="none">
            <a:spAutoFit/>
          </a:bodyPr>
          <a:lstStyle/>
          <a:p>
            <a:r>
              <a:rPr lang="en-US" dirty="0" smtClean="0"/>
              <a:t>192.168.100.103</a:t>
            </a:r>
            <a:endParaRPr lang="en-US" dirty="0"/>
          </a:p>
        </p:txBody>
      </p:sp>
      <p:sp>
        <p:nvSpPr>
          <p:cNvPr id="39" name="Rectangle 38"/>
          <p:cNvSpPr/>
          <p:nvPr/>
        </p:nvSpPr>
        <p:spPr>
          <a:xfrm>
            <a:off x="4743754" y="1699228"/>
            <a:ext cx="1762021" cy="369332"/>
          </a:xfrm>
          <a:prstGeom prst="rect">
            <a:avLst/>
          </a:prstGeom>
        </p:spPr>
        <p:txBody>
          <a:bodyPr wrap="none">
            <a:spAutoFit/>
          </a:bodyPr>
          <a:lstStyle/>
          <a:p>
            <a:r>
              <a:rPr lang="en-US" dirty="0" smtClean="0"/>
              <a:t>192.168.100.104</a:t>
            </a:r>
            <a:endParaRPr lang="en-US" dirty="0"/>
          </a:p>
        </p:txBody>
      </p:sp>
      <p:sp>
        <p:nvSpPr>
          <p:cNvPr id="40" name="Rectangle 39"/>
          <p:cNvSpPr/>
          <p:nvPr/>
        </p:nvSpPr>
        <p:spPr>
          <a:xfrm>
            <a:off x="7578354" y="1747389"/>
            <a:ext cx="1762021" cy="369332"/>
          </a:xfrm>
          <a:prstGeom prst="rect">
            <a:avLst/>
          </a:prstGeom>
        </p:spPr>
        <p:txBody>
          <a:bodyPr wrap="none">
            <a:spAutoFit/>
          </a:bodyPr>
          <a:lstStyle/>
          <a:p>
            <a:r>
              <a:rPr lang="en-US" dirty="0" smtClean="0"/>
              <a:t>192.168.100.105</a:t>
            </a:r>
            <a:endParaRPr lang="en-US" dirty="0"/>
          </a:p>
        </p:txBody>
      </p:sp>
    </p:spTree>
    <p:extLst>
      <p:ext uri="{BB962C8B-B14F-4D97-AF65-F5344CB8AC3E}">
        <p14:creationId xmlns:p14="http://schemas.microsoft.com/office/powerpoint/2010/main" val="1568725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实验八</a:t>
            </a:r>
            <a:r>
              <a:rPr lang="en-US" altLang="zh-CN" dirty="0"/>
              <a:t>: </a:t>
            </a:r>
            <a:r>
              <a:rPr lang="zh-CN" altLang="en-US" dirty="0"/>
              <a:t>测试</a:t>
            </a:r>
            <a:r>
              <a:rPr lang="en-US" altLang="zh-CN" dirty="0"/>
              <a:t>Port</a:t>
            </a:r>
            <a:r>
              <a:rPr lang="zh-CN" altLang="en-US" dirty="0"/>
              <a:t>的</a:t>
            </a:r>
            <a:r>
              <a:rPr lang="en-US" altLang="zh-CN" dirty="0"/>
              <a:t>VLAN</a:t>
            </a:r>
            <a:r>
              <a:rPr lang="zh-CN" altLang="en-US" dirty="0"/>
              <a:t>功能</a:t>
            </a:r>
            <a:r>
              <a:rPr lang="en-US" altLang="zh-CN" dirty="0"/>
              <a:t> </a:t>
            </a:r>
            <a:endParaRPr lang="en-US" dirty="0"/>
          </a:p>
        </p:txBody>
      </p:sp>
      <p:sp>
        <p:nvSpPr>
          <p:cNvPr id="3" name="Content Placeholder 2"/>
          <p:cNvSpPr>
            <a:spLocks noGrp="1"/>
          </p:cNvSpPr>
          <p:nvPr>
            <p:ph idx="1"/>
          </p:nvPr>
        </p:nvSpPr>
        <p:spPr/>
        <p:txBody>
          <a:bodyPr/>
          <a:lstStyle/>
          <a:p>
            <a:r>
              <a:rPr lang="zh-CN" altLang="en-US" dirty="0" smtClean="0"/>
              <a:t>创建拓扑结构</a:t>
            </a:r>
            <a:endParaRPr lang="en-US" dirty="0"/>
          </a:p>
        </p:txBody>
      </p:sp>
      <p:sp>
        <p:nvSpPr>
          <p:cNvPr id="5" name="Rectangle 4"/>
          <p:cNvSpPr/>
          <p:nvPr/>
        </p:nvSpPr>
        <p:spPr>
          <a:xfrm>
            <a:off x="1046480" y="1421904"/>
            <a:ext cx="6096000" cy="3139321"/>
          </a:xfrm>
          <a:prstGeom prst="rect">
            <a:avLst/>
          </a:prstGeom>
        </p:spPr>
        <p:txBody>
          <a:bodyPr>
            <a:spAutoFit/>
          </a:bodyPr>
          <a:lstStyle/>
          <a:p>
            <a:r>
              <a:rPr lang="en-US" dirty="0" err="1" smtClean="0"/>
              <a:t>ovs-vsctl</a:t>
            </a:r>
            <a:r>
              <a:rPr lang="en-US" dirty="0" smtClean="0"/>
              <a:t> </a:t>
            </a:r>
            <a:r>
              <a:rPr lang="en-US" dirty="0"/>
              <a:t>add-port </a:t>
            </a:r>
            <a:r>
              <a:rPr lang="en-US" dirty="0" err="1" smtClean="0"/>
              <a:t>ubuntu_br</a:t>
            </a:r>
            <a:r>
              <a:rPr lang="en-US" dirty="0" smtClean="0"/>
              <a:t> </a:t>
            </a:r>
            <a:r>
              <a:rPr lang="en-US" dirty="0" err="1"/>
              <a:t>first_br</a:t>
            </a:r>
            <a:endParaRPr lang="en-US" dirty="0"/>
          </a:p>
          <a:p>
            <a:r>
              <a:rPr lang="en-US" dirty="0" err="1" smtClean="0"/>
              <a:t>ovs-vsctl</a:t>
            </a:r>
            <a:r>
              <a:rPr lang="en-US" dirty="0" smtClean="0"/>
              <a:t> </a:t>
            </a:r>
            <a:r>
              <a:rPr lang="en-US" dirty="0"/>
              <a:t>add-port </a:t>
            </a:r>
            <a:r>
              <a:rPr lang="en-US" dirty="0" err="1"/>
              <a:t>ubuntu_br</a:t>
            </a:r>
            <a:r>
              <a:rPr lang="en-US" dirty="0"/>
              <a:t> </a:t>
            </a:r>
            <a:r>
              <a:rPr lang="en-US" dirty="0" err="1" smtClean="0"/>
              <a:t>second_br</a:t>
            </a:r>
            <a:endParaRPr lang="en-US" dirty="0"/>
          </a:p>
          <a:p>
            <a:r>
              <a:rPr lang="en-US" dirty="0" err="1" smtClean="0"/>
              <a:t>ovs-vsctl</a:t>
            </a:r>
            <a:r>
              <a:rPr lang="en-US" dirty="0" smtClean="0"/>
              <a:t> </a:t>
            </a:r>
            <a:r>
              <a:rPr lang="en-US" dirty="0"/>
              <a:t>add-port </a:t>
            </a:r>
            <a:r>
              <a:rPr lang="en-US" dirty="0" err="1"/>
              <a:t>ubuntu_br</a:t>
            </a:r>
            <a:r>
              <a:rPr lang="en-US" dirty="0"/>
              <a:t> </a:t>
            </a:r>
            <a:r>
              <a:rPr lang="en-US" dirty="0" err="1" smtClean="0"/>
              <a:t>third_br</a:t>
            </a:r>
            <a:endParaRPr lang="en-US" dirty="0"/>
          </a:p>
          <a:p>
            <a:r>
              <a:rPr lang="en-US" dirty="0" err="1" smtClean="0"/>
              <a:t>ovs-vsctl</a:t>
            </a:r>
            <a:r>
              <a:rPr lang="en-US" dirty="0" smtClean="0"/>
              <a:t> </a:t>
            </a:r>
            <a:r>
              <a:rPr lang="en-US" dirty="0"/>
              <a:t>set Port </a:t>
            </a:r>
            <a:r>
              <a:rPr lang="en-US" dirty="0" smtClean="0"/>
              <a:t>vnet0 </a:t>
            </a:r>
            <a:r>
              <a:rPr lang="en-US" dirty="0"/>
              <a:t>tag=101</a:t>
            </a:r>
          </a:p>
          <a:p>
            <a:r>
              <a:rPr lang="en-US" dirty="0" err="1" smtClean="0"/>
              <a:t>ovs-vsctl</a:t>
            </a:r>
            <a:r>
              <a:rPr lang="en-US" dirty="0" smtClean="0"/>
              <a:t> </a:t>
            </a:r>
            <a:r>
              <a:rPr lang="en-US" dirty="0"/>
              <a:t>set Port </a:t>
            </a:r>
            <a:r>
              <a:rPr lang="en-US" dirty="0" smtClean="0"/>
              <a:t>vnet1 </a:t>
            </a:r>
            <a:r>
              <a:rPr lang="en-US" dirty="0"/>
              <a:t>tag=102</a:t>
            </a:r>
          </a:p>
          <a:p>
            <a:r>
              <a:rPr lang="en-US" dirty="0" err="1" smtClean="0"/>
              <a:t>ovs-vsctl</a:t>
            </a:r>
            <a:r>
              <a:rPr lang="en-US" dirty="0" smtClean="0"/>
              <a:t> </a:t>
            </a:r>
            <a:r>
              <a:rPr lang="en-US" dirty="0"/>
              <a:t>set Port </a:t>
            </a:r>
            <a:r>
              <a:rPr lang="en-US" dirty="0" smtClean="0"/>
              <a:t>vnet2 tag=103</a:t>
            </a:r>
            <a:endParaRPr lang="en-US" dirty="0"/>
          </a:p>
          <a:p>
            <a:r>
              <a:rPr lang="en-US" dirty="0" err="1" smtClean="0"/>
              <a:t>ovs-vsctl</a:t>
            </a:r>
            <a:r>
              <a:rPr lang="en-US" dirty="0" smtClean="0"/>
              <a:t> </a:t>
            </a:r>
            <a:r>
              <a:rPr lang="en-US" dirty="0"/>
              <a:t>set Port </a:t>
            </a:r>
            <a:r>
              <a:rPr lang="en-US" dirty="0" err="1"/>
              <a:t>first_br</a:t>
            </a:r>
            <a:r>
              <a:rPr lang="en-US" dirty="0"/>
              <a:t> tag=103</a:t>
            </a:r>
          </a:p>
          <a:p>
            <a:r>
              <a:rPr lang="en-US" dirty="0" err="1" smtClean="0"/>
              <a:t>ovs-vsctl</a:t>
            </a:r>
            <a:r>
              <a:rPr lang="en-US" dirty="0" smtClean="0"/>
              <a:t> </a:t>
            </a:r>
            <a:r>
              <a:rPr lang="en-US" dirty="0"/>
              <a:t>clear Port </a:t>
            </a:r>
            <a:r>
              <a:rPr lang="en-US" dirty="0" err="1"/>
              <a:t>second_br</a:t>
            </a:r>
            <a:r>
              <a:rPr lang="en-US" dirty="0"/>
              <a:t> tag</a:t>
            </a:r>
          </a:p>
          <a:p>
            <a:r>
              <a:rPr lang="en-US" dirty="0" err="1" smtClean="0"/>
              <a:t>ovs-vsctl</a:t>
            </a:r>
            <a:r>
              <a:rPr lang="en-US" dirty="0" smtClean="0"/>
              <a:t> </a:t>
            </a:r>
            <a:r>
              <a:rPr lang="en-US" dirty="0"/>
              <a:t>set Port </a:t>
            </a:r>
            <a:r>
              <a:rPr lang="en-US" dirty="0" err="1"/>
              <a:t>third_br</a:t>
            </a:r>
            <a:r>
              <a:rPr lang="en-US" dirty="0"/>
              <a:t> </a:t>
            </a:r>
            <a:r>
              <a:rPr lang="en-US" dirty="0" smtClean="0"/>
              <a:t>trunks=101,102</a:t>
            </a:r>
          </a:p>
          <a:p>
            <a:r>
              <a:rPr lang="zh-CN" altLang="en-US" dirty="0"/>
              <a:t>需</a:t>
            </a:r>
            <a:r>
              <a:rPr lang="zh-CN" altLang="en-US" dirty="0" smtClean="0"/>
              <a:t>要监听</a:t>
            </a:r>
            <a:r>
              <a:rPr lang="en-US" altLang="zh-CN" dirty="0" smtClean="0"/>
              <a:t>ARP</a:t>
            </a:r>
            <a:r>
              <a:rPr lang="zh-CN" altLang="en-US" dirty="0" smtClean="0"/>
              <a:t>，所以禁止</a:t>
            </a:r>
            <a:r>
              <a:rPr lang="en-US" altLang="zh-CN" dirty="0" smtClean="0"/>
              <a:t>MAC</a:t>
            </a:r>
            <a:r>
              <a:rPr lang="zh-CN" altLang="en-US" dirty="0" smtClean="0"/>
              <a:t>地址学习</a:t>
            </a:r>
            <a:endParaRPr lang="en-US" dirty="0"/>
          </a:p>
          <a:p>
            <a:r>
              <a:rPr lang="en-US" dirty="0" err="1" smtClean="0"/>
              <a:t>ovs-vsctl</a:t>
            </a:r>
            <a:r>
              <a:rPr lang="en-US" dirty="0" smtClean="0"/>
              <a:t> </a:t>
            </a:r>
            <a:r>
              <a:rPr lang="en-US" dirty="0"/>
              <a:t>set bridge </a:t>
            </a:r>
            <a:r>
              <a:rPr lang="en-US" dirty="0" err="1"/>
              <a:t>ubuntu_br</a:t>
            </a:r>
            <a:r>
              <a:rPr lang="en-US" dirty="0"/>
              <a:t> </a:t>
            </a:r>
            <a:r>
              <a:rPr lang="en-US" dirty="0" smtClean="0"/>
              <a:t>flood-</a:t>
            </a:r>
            <a:r>
              <a:rPr lang="en-US" dirty="0" err="1" smtClean="0"/>
              <a:t>vlans</a:t>
            </a:r>
            <a:r>
              <a:rPr lang="en-US" dirty="0" smtClean="0"/>
              <a:t>=101,102,103</a:t>
            </a:r>
            <a:endParaRPr lang="en-US" dirty="0"/>
          </a:p>
        </p:txBody>
      </p:sp>
      <p:pic>
        <p:nvPicPr>
          <p:cNvPr id="6" name="Picture 5"/>
          <p:cNvPicPr>
            <a:picLocks noChangeAspect="1"/>
          </p:cNvPicPr>
          <p:nvPr/>
        </p:nvPicPr>
        <p:blipFill>
          <a:blip r:embed="rId2"/>
          <a:stretch>
            <a:fillRect/>
          </a:stretch>
        </p:blipFill>
        <p:spPr>
          <a:xfrm>
            <a:off x="6429626" y="1117671"/>
            <a:ext cx="5600131" cy="4693850"/>
          </a:xfrm>
          <a:prstGeom prst="rect">
            <a:avLst/>
          </a:prstGeom>
        </p:spPr>
      </p:pic>
    </p:spTree>
    <p:extLst>
      <p:ext uri="{BB962C8B-B14F-4D97-AF65-F5344CB8AC3E}">
        <p14:creationId xmlns:p14="http://schemas.microsoft.com/office/powerpoint/2010/main" val="2096743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实验八</a:t>
            </a:r>
            <a:r>
              <a:rPr lang="en-US" altLang="zh-CN" dirty="0"/>
              <a:t>: </a:t>
            </a:r>
            <a:r>
              <a:rPr lang="zh-CN" altLang="en-US" dirty="0"/>
              <a:t>测试</a:t>
            </a:r>
            <a:r>
              <a:rPr lang="en-US" altLang="zh-CN" dirty="0"/>
              <a:t>Port</a:t>
            </a:r>
            <a:r>
              <a:rPr lang="zh-CN" altLang="en-US" dirty="0"/>
              <a:t>的</a:t>
            </a:r>
            <a:r>
              <a:rPr lang="en-US" altLang="zh-CN" dirty="0"/>
              <a:t>VLAN</a:t>
            </a:r>
            <a:r>
              <a:rPr lang="zh-CN" altLang="en-US" dirty="0"/>
              <a:t>功能</a:t>
            </a:r>
            <a:r>
              <a:rPr lang="en-US" altLang="zh-CN" dirty="0"/>
              <a:t> </a:t>
            </a:r>
            <a:endParaRPr lang="en-US" dirty="0"/>
          </a:p>
        </p:txBody>
      </p:sp>
      <p:sp>
        <p:nvSpPr>
          <p:cNvPr id="3" name="Content Placeholder 2"/>
          <p:cNvSpPr>
            <a:spLocks noGrp="1"/>
          </p:cNvSpPr>
          <p:nvPr>
            <p:ph idx="1"/>
          </p:nvPr>
        </p:nvSpPr>
        <p:spPr/>
        <p:txBody>
          <a:bodyPr/>
          <a:lstStyle/>
          <a:p>
            <a:r>
              <a:rPr lang="zh-CN" altLang="en-US" dirty="0" smtClean="0"/>
              <a:t>从</a:t>
            </a:r>
            <a:r>
              <a:rPr lang="en-US" altLang="zh-CN" dirty="0" smtClean="0"/>
              <a:t>192.168.100.102</a:t>
            </a:r>
            <a:r>
              <a:rPr lang="zh-CN" altLang="en-US" dirty="0" smtClean="0"/>
              <a:t>来</a:t>
            </a:r>
            <a:r>
              <a:rPr lang="en-US" dirty="0"/>
              <a:t>ping </a:t>
            </a:r>
            <a:r>
              <a:rPr lang="en-US" dirty="0" smtClean="0"/>
              <a:t>192.168.100.103，</a:t>
            </a:r>
            <a:r>
              <a:rPr lang="zh-CN" altLang="en-US" dirty="0"/>
              <a:t>应该</a:t>
            </a:r>
            <a:r>
              <a:rPr lang="en-US" dirty="0" err="1"/>
              <a:t>first_if</a:t>
            </a:r>
            <a:r>
              <a:rPr lang="zh-CN" altLang="en-US" dirty="0"/>
              <a:t>和</a:t>
            </a:r>
            <a:r>
              <a:rPr lang="en-US" dirty="0" err="1"/>
              <a:t>second_if</a:t>
            </a:r>
            <a:r>
              <a:rPr lang="zh-CN" altLang="en-US" dirty="0"/>
              <a:t>能够收到包</a:t>
            </a:r>
            <a:endParaRPr lang="en-US" dirty="0"/>
          </a:p>
        </p:txBody>
      </p:sp>
      <p:pic>
        <p:nvPicPr>
          <p:cNvPr id="6" name="Picture 5"/>
          <p:cNvPicPr>
            <a:picLocks noChangeAspect="1"/>
          </p:cNvPicPr>
          <p:nvPr/>
        </p:nvPicPr>
        <p:blipFill>
          <a:blip r:embed="rId2"/>
          <a:stretch>
            <a:fillRect/>
          </a:stretch>
        </p:blipFill>
        <p:spPr>
          <a:xfrm>
            <a:off x="357342" y="2286381"/>
            <a:ext cx="11376521" cy="1307852"/>
          </a:xfrm>
          <a:prstGeom prst="rect">
            <a:avLst/>
          </a:prstGeom>
        </p:spPr>
      </p:pic>
      <p:pic>
        <p:nvPicPr>
          <p:cNvPr id="7" name="Picture 6"/>
          <p:cNvPicPr>
            <a:picLocks noChangeAspect="1"/>
          </p:cNvPicPr>
          <p:nvPr/>
        </p:nvPicPr>
        <p:blipFill>
          <a:blip r:embed="rId3"/>
          <a:stretch>
            <a:fillRect/>
          </a:stretch>
        </p:blipFill>
        <p:spPr>
          <a:xfrm>
            <a:off x="357342" y="4102074"/>
            <a:ext cx="11326828" cy="1567047"/>
          </a:xfrm>
          <a:prstGeom prst="rect">
            <a:avLst/>
          </a:prstGeom>
        </p:spPr>
      </p:pic>
      <p:sp>
        <p:nvSpPr>
          <p:cNvPr id="4" name="Rectangle 3"/>
          <p:cNvSpPr/>
          <p:nvPr/>
        </p:nvSpPr>
        <p:spPr>
          <a:xfrm>
            <a:off x="357342" y="1917049"/>
            <a:ext cx="5865708" cy="369332"/>
          </a:xfrm>
          <a:prstGeom prst="rect">
            <a:avLst/>
          </a:prstGeom>
        </p:spPr>
        <p:txBody>
          <a:bodyPr wrap="none">
            <a:spAutoFit/>
          </a:bodyPr>
          <a:lstStyle/>
          <a:p>
            <a:r>
              <a:rPr lang="en-US" dirty="0" err="1">
                <a:latin typeface="Arial" panose="020B0604020202020204" pitchFamily="34" charset="0"/>
              </a:rPr>
              <a:t>first_if</a:t>
            </a:r>
            <a:r>
              <a:rPr lang="zh-CN" altLang="en-US" dirty="0">
                <a:latin typeface="Arial" panose="020B0604020202020204" pitchFamily="34" charset="0"/>
              </a:rPr>
              <a:t>收到包了，从</a:t>
            </a:r>
            <a:r>
              <a:rPr lang="en-US" dirty="0" err="1">
                <a:latin typeface="Arial" panose="020B0604020202020204" pitchFamily="34" charset="0"/>
              </a:rPr>
              <a:t>first_br</a:t>
            </a:r>
            <a:r>
              <a:rPr lang="zh-CN" altLang="en-US" dirty="0">
                <a:latin typeface="Arial" panose="020B0604020202020204" pitchFamily="34" charset="0"/>
              </a:rPr>
              <a:t>出来的包头是没有</a:t>
            </a:r>
            <a:r>
              <a:rPr lang="en-US" dirty="0">
                <a:latin typeface="Arial" panose="020B0604020202020204" pitchFamily="34" charset="0"/>
              </a:rPr>
              <a:t>VLAN ID</a:t>
            </a:r>
            <a:r>
              <a:rPr lang="zh-CN" altLang="en-US" dirty="0">
                <a:latin typeface="Arial" panose="020B0604020202020204" pitchFamily="34" charset="0"/>
              </a:rPr>
              <a:t>的</a:t>
            </a:r>
            <a:endParaRPr lang="en-US" dirty="0"/>
          </a:p>
        </p:txBody>
      </p:sp>
      <p:sp>
        <p:nvSpPr>
          <p:cNvPr id="8" name="Rectangle 7"/>
          <p:cNvSpPr/>
          <p:nvPr/>
        </p:nvSpPr>
        <p:spPr>
          <a:xfrm>
            <a:off x="382188" y="3640399"/>
            <a:ext cx="9180912" cy="369332"/>
          </a:xfrm>
          <a:prstGeom prst="rect">
            <a:avLst/>
          </a:prstGeom>
        </p:spPr>
        <p:txBody>
          <a:bodyPr wrap="square">
            <a:spAutoFit/>
          </a:bodyPr>
          <a:lstStyle/>
          <a:p>
            <a:r>
              <a:rPr lang="en-US" dirty="0" err="1"/>
              <a:t>second_if</a:t>
            </a:r>
            <a:r>
              <a:rPr lang="zh-CN" altLang="en-US" dirty="0"/>
              <a:t>也收到包了，由于</a:t>
            </a:r>
            <a:r>
              <a:rPr lang="en-US" dirty="0" err="1"/>
              <a:t>second_br</a:t>
            </a:r>
            <a:r>
              <a:rPr lang="zh-CN" altLang="en-US" dirty="0"/>
              <a:t>是</a:t>
            </a:r>
            <a:r>
              <a:rPr lang="en-US" dirty="0"/>
              <a:t>trunk port，</a:t>
            </a:r>
            <a:r>
              <a:rPr lang="zh-CN" altLang="en-US" dirty="0"/>
              <a:t>因而出来的包头是有</a:t>
            </a:r>
            <a:r>
              <a:rPr lang="en-US" dirty="0"/>
              <a:t>VLAN ID</a:t>
            </a:r>
            <a:r>
              <a:rPr lang="zh-CN" altLang="en-US" dirty="0"/>
              <a:t>的，</a:t>
            </a:r>
            <a:r>
              <a:rPr lang="en-US" altLang="zh-CN" dirty="0"/>
              <a:t>103</a:t>
            </a:r>
            <a:endParaRPr lang="en-US" dirty="0"/>
          </a:p>
        </p:txBody>
      </p:sp>
      <p:sp>
        <p:nvSpPr>
          <p:cNvPr id="10" name="Rectangle 9"/>
          <p:cNvSpPr/>
          <p:nvPr/>
        </p:nvSpPr>
        <p:spPr>
          <a:xfrm>
            <a:off x="382188" y="5807630"/>
            <a:ext cx="1797352" cy="369332"/>
          </a:xfrm>
          <a:prstGeom prst="rect">
            <a:avLst/>
          </a:prstGeom>
        </p:spPr>
        <p:txBody>
          <a:bodyPr wrap="none">
            <a:spAutoFit/>
          </a:bodyPr>
          <a:lstStyle/>
          <a:p>
            <a:r>
              <a:rPr lang="en-US" dirty="0" err="1"/>
              <a:t>third_if</a:t>
            </a:r>
            <a:r>
              <a:rPr lang="zh-CN" altLang="en-US" dirty="0"/>
              <a:t>收不到包</a:t>
            </a:r>
            <a:endParaRPr lang="en-US" dirty="0"/>
          </a:p>
        </p:txBody>
      </p:sp>
    </p:spTree>
    <p:extLst>
      <p:ext uri="{BB962C8B-B14F-4D97-AF65-F5344CB8AC3E}">
        <p14:creationId xmlns:p14="http://schemas.microsoft.com/office/powerpoint/2010/main" val="1654599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实验八</a:t>
            </a:r>
            <a:r>
              <a:rPr lang="en-US" altLang="zh-CN" dirty="0"/>
              <a:t>: </a:t>
            </a:r>
            <a:r>
              <a:rPr lang="zh-CN" altLang="en-US" dirty="0"/>
              <a:t>测试</a:t>
            </a:r>
            <a:r>
              <a:rPr lang="en-US" altLang="zh-CN" dirty="0"/>
              <a:t>Port</a:t>
            </a:r>
            <a:r>
              <a:rPr lang="zh-CN" altLang="en-US" dirty="0"/>
              <a:t>的</a:t>
            </a:r>
            <a:r>
              <a:rPr lang="en-US" altLang="zh-CN" dirty="0"/>
              <a:t>VLAN</a:t>
            </a:r>
            <a:r>
              <a:rPr lang="zh-CN" altLang="en-US" dirty="0"/>
              <a:t>功能</a:t>
            </a:r>
            <a:r>
              <a:rPr lang="en-US" altLang="zh-CN" dirty="0"/>
              <a:t> </a:t>
            </a:r>
            <a:endParaRPr lang="en-US" dirty="0"/>
          </a:p>
        </p:txBody>
      </p:sp>
      <p:sp>
        <p:nvSpPr>
          <p:cNvPr id="3" name="Content Placeholder 2"/>
          <p:cNvSpPr>
            <a:spLocks noGrp="1"/>
          </p:cNvSpPr>
          <p:nvPr>
            <p:ph idx="1"/>
          </p:nvPr>
        </p:nvSpPr>
        <p:spPr/>
        <p:txBody>
          <a:bodyPr/>
          <a:lstStyle/>
          <a:p>
            <a:r>
              <a:rPr lang="zh-CN" altLang="en-US" dirty="0" smtClean="0"/>
              <a:t>从</a:t>
            </a:r>
            <a:r>
              <a:rPr lang="en-US" altLang="zh-CN" dirty="0" smtClean="0"/>
              <a:t>192.168.100.100</a:t>
            </a:r>
            <a:r>
              <a:rPr lang="zh-CN" altLang="en-US" dirty="0" smtClean="0"/>
              <a:t>在</a:t>
            </a:r>
            <a:r>
              <a:rPr lang="en-US" dirty="0"/>
              <a:t>ping </a:t>
            </a:r>
            <a:r>
              <a:rPr lang="en-US" dirty="0" smtClean="0"/>
              <a:t>192.168.100.105, </a:t>
            </a:r>
            <a:r>
              <a:rPr lang="zh-CN" altLang="en-US" dirty="0" smtClean="0"/>
              <a:t>则</a:t>
            </a:r>
            <a:r>
              <a:rPr lang="en-US" dirty="0" err="1"/>
              <a:t>second_if</a:t>
            </a:r>
            <a:r>
              <a:rPr lang="zh-CN" altLang="en-US" dirty="0"/>
              <a:t>和</a:t>
            </a:r>
            <a:r>
              <a:rPr lang="en-US" dirty="0" err="1"/>
              <a:t>third_if</a:t>
            </a:r>
            <a:r>
              <a:rPr lang="zh-CN" altLang="en-US" dirty="0"/>
              <a:t>可以收到</a:t>
            </a:r>
            <a:r>
              <a:rPr lang="zh-CN" altLang="en-US" dirty="0" smtClean="0"/>
              <a:t>包</a:t>
            </a:r>
            <a:r>
              <a:rPr lang="en-US" altLang="zh-CN" dirty="0" smtClean="0"/>
              <a:t>(</a:t>
            </a:r>
            <a:r>
              <a:rPr lang="zh-CN" altLang="en-US" dirty="0" smtClean="0"/>
              <a:t>当然</a:t>
            </a:r>
            <a:r>
              <a:rPr lang="en-US" altLang="zh-CN" dirty="0" smtClean="0"/>
              <a:t>ping</a:t>
            </a:r>
            <a:r>
              <a:rPr lang="zh-CN" altLang="en-US" dirty="0" smtClean="0"/>
              <a:t>不通，因为</a:t>
            </a:r>
            <a:r>
              <a:rPr lang="en-US" altLang="zh-CN" dirty="0" err="1" smtClean="0"/>
              <a:t>third_if</a:t>
            </a:r>
            <a:r>
              <a:rPr lang="zh-CN" altLang="en-US" dirty="0" smtClean="0"/>
              <a:t>不属于某个</a:t>
            </a:r>
            <a:r>
              <a:rPr lang="en-US" altLang="zh-CN" dirty="0" smtClean="0"/>
              <a:t>VLAN)</a:t>
            </a:r>
            <a:endParaRPr lang="en-US" dirty="0"/>
          </a:p>
        </p:txBody>
      </p:sp>
      <p:pic>
        <p:nvPicPr>
          <p:cNvPr id="4" name="Picture 3"/>
          <p:cNvPicPr>
            <a:picLocks noChangeAspect="1"/>
          </p:cNvPicPr>
          <p:nvPr/>
        </p:nvPicPr>
        <p:blipFill>
          <a:blip r:embed="rId2"/>
          <a:stretch>
            <a:fillRect/>
          </a:stretch>
        </p:blipFill>
        <p:spPr>
          <a:xfrm>
            <a:off x="380695" y="2560389"/>
            <a:ext cx="11161112" cy="1755483"/>
          </a:xfrm>
          <a:prstGeom prst="rect">
            <a:avLst/>
          </a:prstGeom>
        </p:spPr>
      </p:pic>
      <p:pic>
        <p:nvPicPr>
          <p:cNvPr id="5" name="Picture 4"/>
          <p:cNvPicPr>
            <a:picLocks noChangeAspect="1"/>
          </p:cNvPicPr>
          <p:nvPr/>
        </p:nvPicPr>
        <p:blipFill>
          <a:blip r:embed="rId3"/>
          <a:stretch>
            <a:fillRect/>
          </a:stretch>
        </p:blipFill>
        <p:spPr>
          <a:xfrm>
            <a:off x="380694" y="4770170"/>
            <a:ext cx="11161113" cy="1767225"/>
          </a:xfrm>
          <a:prstGeom prst="rect">
            <a:avLst/>
          </a:prstGeom>
        </p:spPr>
      </p:pic>
      <p:sp>
        <p:nvSpPr>
          <p:cNvPr id="7" name="Rectangle 6"/>
          <p:cNvSpPr/>
          <p:nvPr/>
        </p:nvSpPr>
        <p:spPr>
          <a:xfrm>
            <a:off x="838200" y="1828082"/>
            <a:ext cx="1710596" cy="369332"/>
          </a:xfrm>
          <a:prstGeom prst="rect">
            <a:avLst/>
          </a:prstGeom>
        </p:spPr>
        <p:txBody>
          <a:bodyPr wrap="none">
            <a:spAutoFit/>
          </a:bodyPr>
          <a:lstStyle/>
          <a:p>
            <a:r>
              <a:rPr lang="en-US" dirty="0" err="1"/>
              <a:t>first_if</a:t>
            </a:r>
            <a:r>
              <a:rPr lang="zh-CN" altLang="en-US" dirty="0"/>
              <a:t>收不到包</a:t>
            </a:r>
            <a:endParaRPr lang="en-US" dirty="0"/>
          </a:p>
        </p:txBody>
      </p:sp>
      <p:sp>
        <p:nvSpPr>
          <p:cNvPr id="8" name="Rectangle 7"/>
          <p:cNvSpPr/>
          <p:nvPr/>
        </p:nvSpPr>
        <p:spPr>
          <a:xfrm>
            <a:off x="838200" y="2148574"/>
            <a:ext cx="5506316" cy="369332"/>
          </a:xfrm>
          <a:prstGeom prst="rect">
            <a:avLst/>
          </a:prstGeom>
        </p:spPr>
        <p:txBody>
          <a:bodyPr wrap="none">
            <a:spAutoFit/>
          </a:bodyPr>
          <a:lstStyle/>
          <a:p>
            <a:r>
              <a:rPr lang="en-US" dirty="0" err="1" smtClean="0"/>
              <a:t>second_if</a:t>
            </a:r>
            <a:r>
              <a:rPr lang="zh-CN" altLang="en-US" dirty="0" smtClean="0"/>
              <a:t>能</a:t>
            </a:r>
            <a:r>
              <a:rPr lang="zh-CN" altLang="en-US" dirty="0"/>
              <a:t>够收到包，而且包头里面是</a:t>
            </a:r>
            <a:r>
              <a:rPr lang="en-US" dirty="0"/>
              <a:t>VLAN ID = 101</a:t>
            </a:r>
          </a:p>
        </p:txBody>
      </p:sp>
      <p:sp>
        <p:nvSpPr>
          <p:cNvPr id="9" name="Rectangle 8"/>
          <p:cNvSpPr/>
          <p:nvPr/>
        </p:nvSpPr>
        <p:spPr>
          <a:xfrm>
            <a:off x="838200" y="4358643"/>
            <a:ext cx="5158848" cy="369332"/>
          </a:xfrm>
          <a:prstGeom prst="rect">
            <a:avLst/>
          </a:prstGeom>
        </p:spPr>
        <p:txBody>
          <a:bodyPr wrap="none">
            <a:spAutoFit/>
          </a:bodyPr>
          <a:lstStyle/>
          <a:p>
            <a:r>
              <a:rPr lang="en-US" dirty="0" err="1"/>
              <a:t>third_if</a:t>
            </a:r>
            <a:r>
              <a:rPr lang="zh-CN" altLang="en-US" dirty="0"/>
              <a:t>也能收到包，而且包头里面是</a:t>
            </a:r>
            <a:r>
              <a:rPr lang="en-US" dirty="0"/>
              <a:t>VLAN ID =101</a:t>
            </a:r>
          </a:p>
        </p:txBody>
      </p:sp>
    </p:spTree>
    <p:extLst>
      <p:ext uri="{BB962C8B-B14F-4D97-AF65-F5344CB8AC3E}">
        <p14:creationId xmlns:p14="http://schemas.microsoft.com/office/powerpoint/2010/main" val="1844937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实验八</a:t>
            </a:r>
            <a:r>
              <a:rPr lang="en-US" altLang="zh-CN" dirty="0"/>
              <a:t>: </a:t>
            </a:r>
            <a:r>
              <a:rPr lang="zh-CN" altLang="en-US" dirty="0"/>
              <a:t>测试</a:t>
            </a:r>
            <a:r>
              <a:rPr lang="en-US" altLang="zh-CN" dirty="0"/>
              <a:t>Port</a:t>
            </a:r>
            <a:r>
              <a:rPr lang="zh-CN" altLang="en-US" dirty="0"/>
              <a:t>的</a:t>
            </a:r>
            <a:r>
              <a:rPr lang="en-US" altLang="zh-CN" dirty="0"/>
              <a:t>VLAN</a:t>
            </a:r>
            <a:r>
              <a:rPr lang="zh-CN" altLang="en-US" dirty="0"/>
              <a:t>功能</a:t>
            </a:r>
            <a:r>
              <a:rPr lang="en-US" altLang="zh-CN" dirty="0"/>
              <a:t> </a:t>
            </a:r>
            <a:endParaRPr lang="en-US" dirty="0"/>
          </a:p>
        </p:txBody>
      </p:sp>
      <p:sp>
        <p:nvSpPr>
          <p:cNvPr id="3" name="Content Placeholder 2"/>
          <p:cNvSpPr>
            <a:spLocks noGrp="1"/>
          </p:cNvSpPr>
          <p:nvPr>
            <p:ph idx="1"/>
          </p:nvPr>
        </p:nvSpPr>
        <p:spPr/>
        <p:txBody>
          <a:bodyPr/>
          <a:lstStyle/>
          <a:p>
            <a:r>
              <a:rPr lang="zh-CN" altLang="en-US" dirty="0" smtClean="0"/>
              <a:t>从</a:t>
            </a:r>
            <a:r>
              <a:rPr lang="en-US" altLang="zh-CN" dirty="0" smtClean="0"/>
              <a:t>192.168.100.101</a:t>
            </a:r>
            <a:r>
              <a:rPr lang="zh-CN" altLang="en-US" dirty="0" smtClean="0"/>
              <a:t>来</a:t>
            </a:r>
            <a:r>
              <a:rPr lang="en-US" dirty="0"/>
              <a:t>ping </a:t>
            </a:r>
            <a:r>
              <a:rPr lang="en-US" dirty="0" smtClean="0"/>
              <a:t>192.168.100.104, </a:t>
            </a:r>
            <a:r>
              <a:rPr lang="zh-CN" altLang="en-US" dirty="0" smtClean="0"/>
              <a:t>则</a:t>
            </a:r>
            <a:r>
              <a:rPr lang="en-US" dirty="0" err="1"/>
              <a:t>second_if</a:t>
            </a:r>
            <a:r>
              <a:rPr lang="zh-CN" altLang="en-US" dirty="0"/>
              <a:t>和</a:t>
            </a:r>
            <a:r>
              <a:rPr lang="en-US" dirty="0" err="1"/>
              <a:t>third_if</a:t>
            </a:r>
            <a:r>
              <a:rPr lang="zh-CN" altLang="en-US" dirty="0"/>
              <a:t>可以收到包</a:t>
            </a:r>
            <a:endParaRPr lang="en-US" dirty="0"/>
          </a:p>
        </p:txBody>
      </p:sp>
      <p:sp>
        <p:nvSpPr>
          <p:cNvPr id="4" name="Rectangle 3"/>
          <p:cNvSpPr/>
          <p:nvPr/>
        </p:nvSpPr>
        <p:spPr>
          <a:xfrm>
            <a:off x="838200" y="1825109"/>
            <a:ext cx="1710596" cy="369332"/>
          </a:xfrm>
          <a:prstGeom prst="rect">
            <a:avLst/>
          </a:prstGeom>
        </p:spPr>
        <p:txBody>
          <a:bodyPr wrap="none">
            <a:spAutoFit/>
          </a:bodyPr>
          <a:lstStyle/>
          <a:p>
            <a:r>
              <a:rPr lang="en-US" dirty="0" err="1"/>
              <a:t>first_if</a:t>
            </a:r>
            <a:r>
              <a:rPr lang="zh-CN" altLang="en-US" dirty="0"/>
              <a:t>收不到包</a:t>
            </a:r>
            <a:endParaRPr lang="en-US" dirty="0"/>
          </a:p>
        </p:txBody>
      </p:sp>
      <p:sp>
        <p:nvSpPr>
          <p:cNvPr id="5" name="Rectangle 4"/>
          <p:cNvSpPr/>
          <p:nvPr/>
        </p:nvSpPr>
        <p:spPr>
          <a:xfrm>
            <a:off x="838200" y="2108716"/>
            <a:ext cx="5506316" cy="369332"/>
          </a:xfrm>
          <a:prstGeom prst="rect">
            <a:avLst/>
          </a:prstGeom>
        </p:spPr>
        <p:txBody>
          <a:bodyPr wrap="none">
            <a:spAutoFit/>
          </a:bodyPr>
          <a:lstStyle/>
          <a:p>
            <a:r>
              <a:rPr lang="en-US" dirty="0" err="1"/>
              <a:t>second_br</a:t>
            </a:r>
            <a:r>
              <a:rPr lang="zh-CN" altLang="en-US" dirty="0"/>
              <a:t>能够收到包，而且包头里面是</a:t>
            </a:r>
            <a:r>
              <a:rPr lang="en-US" dirty="0"/>
              <a:t>VLAN ID = 102</a:t>
            </a:r>
          </a:p>
        </p:txBody>
      </p:sp>
      <p:sp>
        <p:nvSpPr>
          <p:cNvPr id="6" name="Rectangle 5"/>
          <p:cNvSpPr/>
          <p:nvPr/>
        </p:nvSpPr>
        <p:spPr>
          <a:xfrm>
            <a:off x="937152" y="4350405"/>
            <a:ext cx="5158848" cy="369332"/>
          </a:xfrm>
          <a:prstGeom prst="rect">
            <a:avLst/>
          </a:prstGeom>
        </p:spPr>
        <p:txBody>
          <a:bodyPr wrap="none">
            <a:spAutoFit/>
          </a:bodyPr>
          <a:lstStyle/>
          <a:p>
            <a:r>
              <a:rPr lang="en-US" dirty="0" err="1"/>
              <a:t>third_if</a:t>
            </a:r>
            <a:r>
              <a:rPr lang="zh-CN" altLang="en-US" dirty="0"/>
              <a:t>也能收到包，而且包头里面是</a:t>
            </a:r>
            <a:r>
              <a:rPr lang="en-US" dirty="0"/>
              <a:t>VLAN ID =</a:t>
            </a:r>
            <a:r>
              <a:rPr lang="en-US" dirty="0" smtClean="0"/>
              <a:t>102</a:t>
            </a:r>
            <a:endParaRPr lang="en-US" dirty="0"/>
          </a:p>
        </p:txBody>
      </p:sp>
      <p:pic>
        <p:nvPicPr>
          <p:cNvPr id="7" name="Picture 6"/>
          <p:cNvPicPr>
            <a:picLocks noChangeAspect="1"/>
          </p:cNvPicPr>
          <p:nvPr/>
        </p:nvPicPr>
        <p:blipFill>
          <a:blip r:embed="rId2"/>
          <a:stretch>
            <a:fillRect/>
          </a:stretch>
        </p:blipFill>
        <p:spPr>
          <a:xfrm>
            <a:off x="484660" y="2478048"/>
            <a:ext cx="11459690" cy="1852620"/>
          </a:xfrm>
          <a:prstGeom prst="rect">
            <a:avLst/>
          </a:prstGeom>
        </p:spPr>
      </p:pic>
      <p:pic>
        <p:nvPicPr>
          <p:cNvPr id="8" name="Picture 7"/>
          <p:cNvPicPr>
            <a:picLocks noChangeAspect="1"/>
          </p:cNvPicPr>
          <p:nvPr/>
        </p:nvPicPr>
        <p:blipFill>
          <a:blip r:embed="rId3"/>
          <a:stretch>
            <a:fillRect/>
          </a:stretch>
        </p:blipFill>
        <p:spPr>
          <a:xfrm>
            <a:off x="484660" y="4816227"/>
            <a:ext cx="11459690" cy="1826558"/>
          </a:xfrm>
          <a:prstGeom prst="rect">
            <a:avLst/>
          </a:prstGeom>
        </p:spPr>
      </p:pic>
    </p:spTree>
    <p:extLst>
      <p:ext uri="{BB962C8B-B14F-4D97-AF65-F5344CB8AC3E}">
        <p14:creationId xmlns:p14="http://schemas.microsoft.com/office/powerpoint/2010/main" val="3745139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实验八</a:t>
            </a:r>
            <a:r>
              <a:rPr lang="en-US" altLang="zh-CN" dirty="0"/>
              <a:t>: </a:t>
            </a:r>
            <a:r>
              <a:rPr lang="zh-CN" altLang="en-US" dirty="0"/>
              <a:t>测试</a:t>
            </a:r>
            <a:r>
              <a:rPr lang="en-US" altLang="zh-CN" dirty="0"/>
              <a:t>Port</a:t>
            </a:r>
            <a:r>
              <a:rPr lang="zh-CN" altLang="en-US" dirty="0"/>
              <a:t>的</a:t>
            </a:r>
            <a:r>
              <a:rPr lang="en-US" altLang="zh-CN" dirty="0"/>
              <a:t>VLAN</a:t>
            </a:r>
            <a:r>
              <a:rPr lang="zh-CN" altLang="en-US" dirty="0"/>
              <a:t>功能</a:t>
            </a:r>
            <a:r>
              <a:rPr lang="en-US" altLang="zh-CN" dirty="0"/>
              <a:t> </a:t>
            </a:r>
            <a:endParaRPr lang="en-US" dirty="0"/>
          </a:p>
        </p:txBody>
      </p:sp>
      <p:sp>
        <p:nvSpPr>
          <p:cNvPr id="3" name="Content Placeholder 2"/>
          <p:cNvSpPr>
            <a:spLocks noGrp="1"/>
          </p:cNvSpPr>
          <p:nvPr>
            <p:ph idx="1"/>
          </p:nvPr>
        </p:nvSpPr>
        <p:spPr/>
        <p:txBody>
          <a:bodyPr/>
          <a:lstStyle/>
          <a:p>
            <a:r>
              <a:rPr lang="zh-CN" altLang="en-US" dirty="0" smtClean="0"/>
              <a:t>清理环境</a:t>
            </a:r>
            <a:endParaRPr lang="en-US" dirty="0" smtClean="0"/>
          </a:p>
          <a:p>
            <a:r>
              <a:rPr lang="en-US" dirty="0" err="1" smtClean="0"/>
              <a:t>ovs-vsctl</a:t>
            </a:r>
            <a:r>
              <a:rPr lang="en-US" dirty="0" smtClean="0"/>
              <a:t> </a:t>
            </a:r>
            <a:r>
              <a:rPr lang="en-US" dirty="0"/>
              <a:t>clear Bridge </a:t>
            </a:r>
            <a:r>
              <a:rPr lang="en-US" dirty="0" err="1"/>
              <a:t>ubuntu_br</a:t>
            </a:r>
            <a:r>
              <a:rPr lang="en-US" dirty="0"/>
              <a:t> </a:t>
            </a:r>
            <a:r>
              <a:rPr lang="en-US" dirty="0" err="1" smtClean="0"/>
              <a:t>flood_vlans</a:t>
            </a:r>
            <a:endParaRPr lang="en-US" dirty="0" smtClean="0"/>
          </a:p>
          <a:p>
            <a:r>
              <a:rPr lang="en-US" dirty="0" err="1"/>
              <a:t>ovs-vsctl</a:t>
            </a:r>
            <a:r>
              <a:rPr lang="en-US" dirty="0"/>
              <a:t> list </a:t>
            </a:r>
            <a:r>
              <a:rPr lang="en-US" dirty="0" smtClean="0"/>
              <a:t>Port</a:t>
            </a:r>
          </a:p>
          <a:p>
            <a:r>
              <a:rPr lang="en-US" dirty="0" err="1" smtClean="0"/>
              <a:t>ovs-vsctl</a:t>
            </a:r>
            <a:r>
              <a:rPr lang="en-US" dirty="0" smtClean="0"/>
              <a:t> </a:t>
            </a:r>
            <a:r>
              <a:rPr lang="en-US" dirty="0"/>
              <a:t>clear Port vnet1 tag</a:t>
            </a:r>
          </a:p>
          <a:p>
            <a:r>
              <a:rPr lang="en-US" dirty="0" err="1" smtClean="0"/>
              <a:t>ovs-vsctl</a:t>
            </a:r>
            <a:r>
              <a:rPr lang="en-US" dirty="0" smtClean="0"/>
              <a:t> </a:t>
            </a:r>
            <a:r>
              <a:rPr lang="en-US" dirty="0"/>
              <a:t>clear Port vnet0 tag</a:t>
            </a:r>
          </a:p>
          <a:p>
            <a:r>
              <a:rPr lang="en-US" dirty="0" err="1" smtClean="0"/>
              <a:t>ovs-vsctl</a:t>
            </a:r>
            <a:r>
              <a:rPr lang="en-US" dirty="0" smtClean="0"/>
              <a:t> </a:t>
            </a:r>
            <a:r>
              <a:rPr lang="en-US" dirty="0"/>
              <a:t>clear Port </a:t>
            </a:r>
            <a:r>
              <a:rPr lang="en-US" dirty="0" err="1"/>
              <a:t>first_br</a:t>
            </a:r>
            <a:r>
              <a:rPr lang="en-US" dirty="0"/>
              <a:t> tag</a:t>
            </a:r>
          </a:p>
          <a:p>
            <a:r>
              <a:rPr lang="en-US" dirty="0" err="1" smtClean="0"/>
              <a:t>ovs-vsctl</a:t>
            </a:r>
            <a:r>
              <a:rPr lang="en-US" dirty="0" smtClean="0"/>
              <a:t> </a:t>
            </a:r>
            <a:r>
              <a:rPr lang="en-US" dirty="0"/>
              <a:t>clear Port </a:t>
            </a:r>
            <a:r>
              <a:rPr lang="en-US" dirty="0" err="1"/>
              <a:t>third_br</a:t>
            </a:r>
            <a:r>
              <a:rPr lang="en-US" dirty="0"/>
              <a:t> trunks</a:t>
            </a:r>
          </a:p>
        </p:txBody>
      </p:sp>
    </p:spTree>
    <p:extLst>
      <p:ext uri="{BB962C8B-B14F-4D97-AF65-F5344CB8AC3E}">
        <p14:creationId xmlns:p14="http://schemas.microsoft.com/office/powerpoint/2010/main" val="3681618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Openvwitch</a:t>
            </a:r>
            <a:r>
              <a:rPr lang="en-US" dirty="0" smtClean="0"/>
              <a:t>: </a:t>
            </a:r>
            <a:r>
              <a:rPr lang="en-US" dirty="0"/>
              <a:t>Bond</a:t>
            </a:r>
          </a:p>
        </p:txBody>
      </p:sp>
      <p:sp>
        <p:nvSpPr>
          <p:cNvPr id="3" name="Content Placeholder 2"/>
          <p:cNvSpPr>
            <a:spLocks noGrp="1"/>
          </p:cNvSpPr>
          <p:nvPr>
            <p:ph idx="1"/>
          </p:nvPr>
        </p:nvSpPr>
        <p:spPr/>
        <p:txBody>
          <a:bodyPr/>
          <a:lstStyle/>
          <a:p>
            <a:r>
              <a:rPr lang="zh-CN" altLang="en-US" dirty="0"/>
              <a:t>有</a:t>
            </a:r>
            <a:r>
              <a:rPr lang="zh-CN" altLang="en-US" dirty="0" smtClean="0"/>
              <a:t>关</a:t>
            </a:r>
            <a:r>
              <a:rPr lang="en-US" altLang="zh-CN" dirty="0" smtClean="0"/>
              <a:t>Interface</a:t>
            </a:r>
            <a:r>
              <a:rPr lang="zh-CN" altLang="en-US" dirty="0" smtClean="0"/>
              <a:t>，就不得不提</a:t>
            </a:r>
            <a:r>
              <a:rPr lang="en-US" altLang="zh-CN" dirty="0" smtClean="0"/>
              <a:t>Bond</a:t>
            </a:r>
            <a:endParaRPr lang="en-US" altLang="zh-CN" dirty="0"/>
          </a:p>
          <a:p>
            <a:r>
              <a:rPr lang="en-US" dirty="0" smtClean="0"/>
              <a:t>Bond</a:t>
            </a:r>
            <a:r>
              <a:rPr lang="zh-CN" altLang="en-US" dirty="0" smtClean="0"/>
              <a:t>将设备用多个连接在一起，</a:t>
            </a:r>
            <a:r>
              <a:rPr lang="zh-CN" altLang="en-US" dirty="0"/>
              <a:t>形</a:t>
            </a:r>
            <a:r>
              <a:rPr lang="zh-CN" altLang="en-US" dirty="0" smtClean="0"/>
              <a:t>成一个虚拟的连接，从而实现高可用性以及高吞吐量</a:t>
            </a:r>
            <a:endParaRPr lang="en-US" altLang="zh-CN" dirty="0" smtClean="0"/>
          </a:p>
          <a:p>
            <a:r>
              <a:rPr lang="zh-CN" altLang="en-US" dirty="0"/>
              <a:t>很</a:t>
            </a:r>
            <a:r>
              <a:rPr lang="zh-CN" altLang="en-US" dirty="0" smtClean="0"/>
              <a:t>多别名：</a:t>
            </a:r>
            <a:r>
              <a:rPr lang="en-US" altLang="zh-CN" dirty="0" smtClean="0"/>
              <a:t>LACP Trunk, Bond, </a:t>
            </a:r>
            <a:r>
              <a:rPr lang="en-US" dirty="0" err="1"/>
              <a:t>Etherchannel</a:t>
            </a:r>
            <a:endParaRPr lang="en-US" dirty="0" smtClean="0"/>
          </a:p>
          <a:p>
            <a:r>
              <a:rPr lang="it-IT" dirty="0"/>
              <a:t>LACP (Link Aggregation Control Protocol)</a:t>
            </a:r>
            <a:endParaRPr lang="en-US" dirty="0"/>
          </a:p>
        </p:txBody>
      </p:sp>
      <p:pic>
        <p:nvPicPr>
          <p:cNvPr id="4" name="Picture 3"/>
          <p:cNvPicPr>
            <a:picLocks noChangeAspect="1"/>
          </p:cNvPicPr>
          <p:nvPr/>
        </p:nvPicPr>
        <p:blipFill>
          <a:blip r:embed="rId2"/>
          <a:stretch>
            <a:fillRect/>
          </a:stretch>
        </p:blipFill>
        <p:spPr>
          <a:xfrm>
            <a:off x="10306050" y="2409825"/>
            <a:ext cx="1047750" cy="1905000"/>
          </a:xfrm>
          <a:prstGeom prst="rect">
            <a:avLst/>
          </a:prstGeom>
        </p:spPr>
      </p:pic>
      <p:pic>
        <p:nvPicPr>
          <p:cNvPr id="5" name="Picture 4"/>
          <p:cNvPicPr>
            <a:picLocks noChangeAspect="1"/>
          </p:cNvPicPr>
          <p:nvPr/>
        </p:nvPicPr>
        <p:blipFill>
          <a:blip r:embed="rId3"/>
          <a:stretch>
            <a:fillRect/>
          </a:stretch>
        </p:blipFill>
        <p:spPr>
          <a:xfrm>
            <a:off x="1109662" y="3594233"/>
            <a:ext cx="4603219" cy="2282692"/>
          </a:xfrm>
          <a:prstGeom prst="rect">
            <a:avLst/>
          </a:prstGeom>
        </p:spPr>
      </p:pic>
    </p:spTree>
    <p:extLst>
      <p:ext uri="{BB962C8B-B14F-4D97-AF65-F5344CB8AC3E}">
        <p14:creationId xmlns:p14="http://schemas.microsoft.com/office/powerpoint/2010/main" val="4102537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69715" y="3354387"/>
            <a:ext cx="7200900" cy="2152650"/>
          </a:xfrm>
          <a:prstGeom prst="rect">
            <a:avLst/>
          </a:prstGeom>
        </p:spPr>
      </p:pic>
      <p:sp>
        <p:nvSpPr>
          <p:cNvPr id="2" name="Title 1"/>
          <p:cNvSpPr>
            <a:spLocks noGrp="1"/>
          </p:cNvSpPr>
          <p:nvPr>
            <p:ph type="title"/>
          </p:nvPr>
        </p:nvSpPr>
        <p:spPr/>
        <p:txBody>
          <a:bodyPr>
            <a:normAutofit fontScale="90000"/>
          </a:bodyPr>
          <a:lstStyle/>
          <a:p>
            <a:r>
              <a:rPr lang="en-US" dirty="0" err="1"/>
              <a:t>OpenFlow</a:t>
            </a:r>
            <a:r>
              <a:rPr lang="en-US" dirty="0"/>
              <a:t> Packet Processing</a:t>
            </a:r>
          </a:p>
        </p:txBody>
      </p:sp>
      <p:sp>
        <p:nvSpPr>
          <p:cNvPr id="3" name="Content Placeholder 2"/>
          <p:cNvSpPr>
            <a:spLocks noGrp="1"/>
          </p:cNvSpPr>
          <p:nvPr>
            <p:ph idx="1"/>
          </p:nvPr>
        </p:nvSpPr>
        <p:spPr/>
        <p:txBody>
          <a:bodyPr/>
          <a:lstStyle/>
          <a:p>
            <a:r>
              <a:rPr lang="en-US" dirty="0"/>
              <a:t>Actions:</a:t>
            </a:r>
          </a:p>
          <a:p>
            <a:pPr marL="742950" lvl="1" indent="-285750"/>
            <a:r>
              <a:rPr lang="en-US" dirty="0"/>
              <a:t>Output: </a:t>
            </a:r>
            <a:r>
              <a:rPr lang="zh-CN" altLang="en-US" dirty="0"/>
              <a:t>转发</a:t>
            </a:r>
            <a:endParaRPr lang="en-US" altLang="zh-CN" dirty="0"/>
          </a:p>
          <a:p>
            <a:pPr marL="742950" lvl="1" indent="-285750"/>
            <a:r>
              <a:rPr lang="en-US" dirty="0"/>
              <a:t>Set-Queue: </a:t>
            </a:r>
            <a:r>
              <a:rPr lang="en-US" dirty="0" err="1"/>
              <a:t>QoS</a:t>
            </a:r>
            <a:endParaRPr lang="en-US" dirty="0"/>
          </a:p>
          <a:p>
            <a:pPr marL="742950" lvl="1" indent="-285750"/>
            <a:r>
              <a:rPr lang="en-US" dirty="0"/>
              <a:t>Drop</a:t>
            </a:r>
          </a:p>
          <a:p>
            <a:pPr marL="742950" lvl="1" indent="-285750"/>
            <a:r>
              <a:rPr lang="en-US" dirty="0"/>
              <a:t>Group</a:t>
            </a:r>
          </a:p>
          <a:p>
            <a:pPr marL="742950" lvl="1" indent="-285750"/>
            <a:r>
              <a:rPr lang="en-US" dirty="0"/>
              <a:t>Push/Pop tags</a:t>
            </a:r>
          </a:p>
          <a:p>
            <a:endParaRPr lang="en-US" dirty="0"/>
          </a:p>
        </p:txBody>
      </p:sp>
      <p:pic>
        <p:nvPicPr>
          <p:cNvPr id="4" name="Picture 3"/>
          <p:cNvPicPr>
            <a:picLocks noChangeAspect="1"/>
          </p:cNvPicPr>
          <p:nvPr/>
        </p:nvPicPr>
        <p:blipFill>
          <a:blip r:embed="rId3"/>
          <a:stretch>
            <a:fillRect/>
          </a:stretch>
        </p:blipFill>
        <p:spPr>
          <a:xfrm>
            <a:off x="4059555" y="2081212"/>
            <a:ext cx="7181850" cy="1476375"/>
          </a:xfrm>
          <a:prstGeom prst="rect">
            <a:avLst/>
          </a:prstGeom>
        </p:spPr>
      </p:pic>
    </p:spTree>
    <p:extLst>
      <p:ext uri="{BB962C8B-B14F-4D97-AF65-F5344CB8AC3E}">
        <p14:creationId xmlns:p14="http://schemas.microsoft.com/office/powerpoint/2010/main" val="28701826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Openvwitch</a:t>
            </a:r>
            <a:r>
              <a:rPr lang="en-US" dirty="0"/>
              <a:t>: </a:t>
            </a:r>
            <a:r>
              <a:rPr lang="en-US" dirty="0" smtClean="0"/>
              <a:t>Bond</a:t>
            </a:r>
            <a:endParaRPr lang="en-US" dirty="0"/>
          </a:p>
        </p:txBody>
      </p:sp>
      <p:sp>
        <p:nvSpPr>
          <p:cNvPr id="3" name="Content Placeholder 2"/>
          <p:cNvSpPr>
            <a:spLocks noGrp="1"/>
          </p:cNvSpPr>
          <p:nvPr>
            <p:ph idx="1"/>
          </p:nvPr>
        </p:nvSpPr>
        <p:spPr/>
        <p:txBody>
          <a:bodyPr/>
          <a:lstStyle/>
          <a:p>
            <a:r>
              <a:rPr lang="en-US" dirty="0" err="1" smtClean="0"/>
              <a:t>bond_mode</a:t>
            </a:r>
            <a:endParaRPr lang="en-US" dirty="0" smtClean="0"/>
          </a:p>
          <a:p>
            <a:pPr lvl="1"/>
            <a:r>
              <a:rPr lang="en-US" dirty="0" smtClean="0"/>
              <a:t>active-backup: </a:t>
            </a:r>
            <a:r>
              <a:rPr lang="zh-CN" altLang="en-US" dirty="0" smtClean="0"/>
              <a:t>一个连接是</a:t>
            </a:r>
            <a:r>
              <a:rPr lang="en-US" altLang="zh-CN" dirty="0" smtClean="0"/>
              <a:t>active</a:t>
            </a:r>
            <a:r>
              <a:rPr lang="zh-CN" altLang="en-US" dirty="0" smtClean="0"/>
              <a:t>，其他的</a:t>
            </a:r>
            <a:r>
              <a:rPr lang="en-US" altLang="zh-CN" dirty="0" smtClean="0"/>
              <a:t>backup</a:t>
            </a:r>
            <a:r>
              <a:rPr lang="zh-CN" altLang="en-US" dirty="0" smtClean="0"/>
              <a:t>，当</a:t>
            </a:r>
            <a:r>
              <a:rPr lang="en-US" altLang="zh-CN" dirty="0" smtClean="0"/>
              <a:t>active</a:t>
            </a:r>
            <a:r>
              <a:rPr lang="zh-CN" altLang="en-US" dirty="0" smtClean="0"/>
              <a:t>失效的时候，</a:t>
            </a:r>
            <a:r>
              <a:rPr lang="en-US" altLang="zh-CN" dirty="0" smtClean="0"/>
              <a:t>backup</a:t>
            </a:r>
            <a:r>
              <a:rPr lang="zh-CN" altLang="en-US" dirty="0" smtClean="0"/>
              <a:t>顶上</a:t>
            </a:r>
            <a:endParaRPr lang="en-US" altLang="zh-CN" dirty="0" smtClean="0"/>
          </a:p>
          <a:p>
            <a:pPr lvl="1"/>
            <a:r>
              <a:rPr lang="en-US" dirty="0" smtClean="0"/>
              <a:t>balance-</a:t>
            </a:r>
            <a:r>
              <a:rPr lang="en-US" dirty="0" err="1" smtClean="0"/>
              <a:t>slb</a:t>
            </a:r>
            <a:r>
              <a:rPr lang="en-US" dirty="0" smtClean="0"/>
              <a:t>: </a:t>
            </a:r>
            <a:r>
              <a:rPr lang="zh-CN" altLang="en-US" dirty="0" smtClean="0"/>
              <a:t>流量安装源</a:t>
            </a:r>
            <a:r>
              <a:rPr lang="en-US" altLang="zh-CN" dirty="0" smtClean="0"/>
              <a:t>MAC</a:t>
            </a:r>
            <a:r>
              <a:rPr lang="zh-CN" altLang="en-US" dirty="0" smtClean="0"/>
              <a:t>和</a:t>
            </a:r>
            <a:r>
              <a:rPr lang="en-US" altLang="zh-CN" dirty="0" smtClean="0"/>
              <a:t>output VLAN</a:t>
            </a:r>
            <a:r>
              <a:rPr lang="zh-CN" altLang="en-US" dirty="0" smtClean="0"/>
              <a:t>进行负载均衡</a:t>
            </a:r>
            <a:endParaRPr lang="en-US" altLang="zh-CN" dirty="0" smtClean="0"/>
          </a:p>
          <a:p>
            <a:pPr lvl="1"/>
            <a:r>
              <a:rPr lang="en-US" altLang="zh-CN" dirty="0"/>
              <a:t>b</a:t>
            </a:r>
            <a:r>
              <a:rPr lang="en-US" dirty="0" smtClean="0"/>
              <a:t>alance</a:t>
            </a:r>
            <a:r>
              <a:rPr lang="en-US" altLang="zh-CN" dirty="0" smtClean="0"/>
              <a:t>-</a:t>
            </a:r>
            <a:r>
              <a:rPr lang="en-US" dirty="0" err="1" smtClean="0"/>
              <a:t>tcp</a:t>
            </a:r>
            <a:r>
              <a:rPr lang="en-US" dirty="0" smtClean="0"/>
              <a:t>:</a:t>
            </a:r>
            <a:r>
              <a:rPr lang="zh-CN" altLang="en-US" dirty="0" smtClean="0"/>
              <a:t>必须在支持</a:t>
            </a:r>
            <a:r>
              <a:rPr lang="en-US" altLang="zh-CN" dirty="0" smtClean="0"/>
              <a:t>LACP</a:t>
            </a:r>
            <a:r>
              <a:rPr lang="zh-CN" altLang="en-US" dirty="0" smtClean="0"/>
              <a:t>协议的情况下才可以，可根据</a:t>
            </a:r>
            <a:r>
              <a:rPr lang="en-US" altLang="zh-CN" dirty="0" smtClean="0"/>
              <a:t>L2, L3, L4</a:t>
            </a:r>
            <a:r>
              <a:rPr lang="zh-CN" altLang="en-US" dirty="0" smtClean="0"/>
              <a:t>进行负载均衡</a:t>
            </a:r>
            <a:endParaRPr lang="en-US" dirty="0"/>
          </a:p>
        </p:txBody>
      </p:sp>
    </p:spTree>
    <p:extLst>
      <p:ext uri="{BB962C8B-B14F-4D97-AF65-F5344CB8AC3E}">
        <p14:creationId xmlns:p14="http://schemas.microsoft.com/office/powerpoint/2010/main" val="2716812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实验九</a:t>
            </a:r>
            <a:r>
              <a:rPr lang="en-US" altLang="zh-CN" dirty="0" smtClean="0"/>
              <a:t>: </a:t>
            </a:r>
            <a:r>
              <a:rPr lang="zh-CN" altLang="en-US" dirty="0" smtClean="0"/>
              <a:t>测试</a:t>
            </a:r>
            <a:r>
              <a:rPr lang="en-US" altLang="zh-CN" dirty="0" smtClean="0"/>
              <a:t>Bond</a:t>
            </a:r>
            <a:r>
              <a:rPr lang="zh-CN" altLang="en-US" dirty="0" smtClean="0"/>
              <a:t>功能</a:t>
            </a:r>
            <a:endParaRPr lang="en-US" dirty="0"/>
          </a:p>
        </p:txBody>
      </p:sp>
      <p:cxnSp>
        <p:nvCxnSpPr>
          <p:cNvPr id="4" name="Straight Connector 3"/>
          <p:cNvCxnSpPr>
            <a:stCxn id="11" idx="2"/>
            <a:endCxn id="6" idx="0"/>
          </p:cNvCxnSpPr>
          <p:nvPr/>
        </p:nvCxnSpPr>
        <p:spPr>
          <a:xfrm>
            <a:off x="9372512" y="3071395"/>
            <a:ext cx="0" cy="5816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991475" y="4227933"/>
            <a:ext cx="3909705"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helloworld</a:t>
            </a:r>
            <a:endParaRPr lang="en-US" dirty="0"/>
          </a:p>
        </p:txBody>
      </p:sp>
      <p:sp>
        <p:nvSpPr>
          <p:cNvPr id="6" name="Rectangle 5"/>
          <p:cNvSpPr/>
          <p:nvPr/>
        </p:nvSpPr>
        <p:spPr>
          <a:xfrm>
            <a:off x="9220112" y="3653081"/>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48050" y="3655909"/>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96268" y="467677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24826" y="5819775"/>
            <a:ext cx="1247687" cy="85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Instance03</a:t>
            </a:r>
            <a:endParaRPr lang="en-US" dirty="0"/>
          </a:p>
        </p:txBody>
      </p:sp>
      <p:sp>
        <p:nvSpPr>
          <p:cNvPr id="10" name="Rectangle 9"/>
          <p:cNvSpPr/>
          <p:nvPr/>
        </p:nvSpPr>
        <p:spPr>
          <a:xfrm>
            <a:off x="8596268" y="559117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0112" y="284279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48051" y="284279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2"/>
            <a:endCxn id="7" idx="0"/>
          </p:cNvCxnSpPr>
          <p:nvPr/>
        </p:nvCxnSpPr>
        <p:spPr>
          <a:xfrm flipH="1">
            <a:off x="10300451" y="3071395"/>
            <a:ext cx="1" cy="5845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10" idx="0"/>
          </p:cNvCxnSpPr>
          <p:nvPr/>
        </p:nvCxnSpPr>
        <p:spPr>
          <a:xfrm>
            <a:off x="8748668" y="4905375"/>
            <a:ext cx="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48975" y="467677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96268" y="94213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353675" y="5819775"/>
            <a:ext cx="1295400" cy="85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Instance04</a:t>
            </a:r>
            <a:endParaRPr lang="en-US" dirty="0"/>
          </a:p>
        </p:txBody>
      </p:sp>
      <p:sp>
        <p:nvSpPr>
          <p:cNvPr id="18" name="Rectangle 17"/>
          <p:cNvSpPr/>
          <p:nvPr/>
        </p:nvSpPr>
        <p:spPr>
          <a:xfrm>
            <a:off x="8100968" y="104774"/>
            <a:ext cx="1295400" cy="831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Instance01</a:t>
            </a:r>
            <a:endParaRPr lang="en-US" dirty="0"/>
          </a:p>
        </p:txBody>
      </p:sp>
      <p:sp>
        <p:nvSpPr>
          <p:cNvPr id="19" name="Rectangle 18"/>
          <p:cNvSpPr/>
          <p:nvPr/>
        </p:nvSpPr>
        <p:spPr>
          <a:xfrm>
            <a:off x="10848975" y="558786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96268" y="1842266"/>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5" idx="2"/>
            <a:endCxn id="19" idx="0"/>
          </p:cNvCxnSpPr>
          <p:nvPr/>
        </p:nvCxnSpPr>
        <p:spPr>
          <a:xfrm>
            <a:off x="11001375" y="4905375"/>
            <a:ext cx="0" cy="6824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2"/>
            <a:endCxn id="20" idx="0"/>
          </p:cNvCxnSpPr>
          <p:nvPr/>
        </p:nvCxnSpPr>
        <p:spPr>
          <a:xfrm>
            <a:off x="8748668" y="1170730"/>
            <a:ext cx="0" cy="6715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06204" y="2773299"/>
            <a:ext cx="865814" cy="369332"/>
          </a:xfrm>
          <a:prstGeom prst="rect">
            <a:avLst/>
          </a:prstGeom>
        </p:spPr>
        <p:txBody>
          <a:bodyPr wrap="none">
            <a:spAutoFit/>
          </a:bodyPr>
          <a:lstStyle/>
          <a:p>
            <a:r>
              <a:rPr lang="en-US" dirty="0" err="1"/>
              <a:t>first_br</a:t>
            </a:r>
            <a:endParaRPr lang="en-US" dirty="0"/>
          </a:p>
        </p:txBody>
      </p:sp>
      <p:sp>
        <p:nvSpPr>
          <p:cNvPr id="24" name="Rectangle 23"/>
          <p:cNvSpPr/>
          <p:nvPr/>
        </p:nvSpPr>
        <p:spPr>
          <a:xfrm>
            <a:off x="8473512" y="3551277"/>
            <a:ext cx="787267" cy="369332"/>
          </a:xfrm>
          <a:prstGeom prst="rect">
            <a:avLst/>
          </a:prstGeom>
        </p:spPr>
        <p:txBody>
          <a:bodyPr wrap="none">
            <a:spAutoFit/>
          </a:bodyPr>
          <a:lstStyle/>
          <a:p>
            <a:r>
              <a:rPr lang="en-US" dirty="0" err="1"/>
              <a:t>first_if</a:t>
            </a:r>
            <a:endParaRPr lang="en-US" dirty="0"/>
          </a:p>
        </p:txBody>
      </p:sp>
      <p:sp>
        <p:nvSpPr>
          <p:cNvPr id="25" name="Rectangle 24"/>
          <p:cNvSpPr/>
          <p:nvPr/>
        </p:nvSpPr>
        <p:spPr>
          <a:xfrm>
            <a:off x="10430473" y="2770899"/>
            <a:ext cx="1168590" cy="369332"/>
          </a:xfrm>
          <a:prstGeom prst="rect">
            <a:avLst/>
          </a:prstGeom>
        </p:spPr>
        <p:txBody>
          <a:bodyPr wrap="none">
            <a:spAutoFit/>
          </a:bodyPr>
          <a:lstStyle/>
          <a:p>
            <a:r>
              <a:rPr lang="en-US" dirty="0" err="1"/>
              <a:t>second_br</a:t>
            </a:r>
            <a:endParaRPr lang="en-US" dirty="0"/>
          </a:p>
        </p:txBody>
      </p:sp>
      <p:sp>
        <p:nvSpPr>
          <p:cNvPr id="26" name="Rectangle 25"/>
          <p:cNvSpPr/>
          <p:nvPr/>
        </p:nvSpPr>
        <p:spPr>
          <a:xfrm>
            <a:off x="10433521" y="3551277"/>
            <a:ext cx="1090042" cy="369332"/>
          </a:xfrm>
          <a:prstGeom prst="rect">
            <a:avLst/>
          </a:prstGeom>
        </p:spPr>
        <p:txBody>
          <a:bodyPr wrap="none">
            <a:spAutoFit/>
          </a:bodyPr>
          <a:lstStyle/>
          <a:p>
            <a:r>
              <a:rPr lang="en-US" dirty="0" err="1"/>
              <a:t>second_if</a:t>
            </a:r>
            <a:endParaRPr lang="en-US" dirty="0"/>
          </a:p>
        </p:txBody>
      </p:sp>
      <p:sp>
        <p:nvSpPr>
          <p:cNvPr id="27" name="Rectangle 26"/>
          <p:cNvSpPr/>
          <p:nvPr/>
        </p:nvSpPr>
        <p:spPr>
          <a:xfrm>
            <a:off x="7734389" y="933545"/>
            <a:ext cx="1762021" cy="369332"/>
          </a:xfrm>
          <a:prstGeom prst="rect">
            <a:avLst/>
          </a:prstGeom>
        </p:spPr>
        <p:txBody>
          <a:bodyPr wrap="none">
            <a:spAutoFit/>
          </a:bodyPr>
          <a:lstStyle/>
          <a:p>
            <a:r>
              <a:rPr lang="en-US" dirty="0" smtClean="0"/>
              <a:t>192.168.100.100</a:t>
            </a:r>
            <a:endParaRPr lang="en-US" dirty="0"/>
          </a:p>
        </p:txBody>
      </p:sp>
      <p:sp>
        <p:nvSpPr>
          <p:cNvPr id="29" name="Rectangle 28"/>
          <p:cNvSpPr/>
          <p:nvPr/>
        </p:nvSpPr>
        <p:spPr>
          <a:xfrm>
            <a:off x="7678411" y="5453229"/>
            <a:ext cx="1762021" cy="369332"/>
          </a:xfrm>
          <a:prstGeom prst="rect">
            <a:avLst/>
          </a:prstGeom>
        </p:spPr>
        <p:txBody>
          <a:bodyPr wrap="none">
            <a:spAutoFit/>
          </a:bodyPr>
          <a:lstStyle/>
          <a:p>
            <a:r>
              <a:rPr lang="en-US" dirty="0" smtClean="0"/>
              <a:t>192.168.100.102</a:t>
            </a:r>
            <a:endParaRPr lang="en-US" dirty="0"/>
          </a:p>
        </p:txBody>
      </p:sp>
      <p:sp>
        <p:nvSpPr>
          <p:cNvPr id="30" name="Rectangle 29"/>
          <p:cNvSpPr/>
          <p:nvPr/>
        </p:nvSpPr>
        <p:spPr>
          <a:xfrm>
            <a:off x="9931117" y="5453229"/>
            <a:ext cx="1762021" cy="369332"/>
          </a:xfrm>
          <a:prstGeom prst="rect">
            <a:avLst/>
          </a:prstGeom>
        </p:spPr>
        <p:txBody>
          <a:bodyPr wrap="none">
            <a:spAutoFit/>
          </a:bodyPr>
          <a:lstStyle/>
          <a:p>
            <a:r>
              <a:rPr lang="en-US" dirty="0" smtClean="0"/>
              <a:t>192.168.100.103</a:t>
            </a:r>
            <a:endParaRPr lang="en-US" dirty="0"/>
          </a:p>
        </p:txBody>
      </p:sp>
      <p:sp>
        <p:nvSpPr>
          <p:cNvPr id="31" name="Rectangle 30"/>
          <p:cNvSpPr/>
          <p:nvPr/>
        </p:nvSpPr>
        <p:spPr>
          <a:xfrm>
            <a:off x="7991474" y="2076807"/>
            <a:ext cx="3909705"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a:t>
            </a:r>
            <a:r>
              <a:rPr lang="en-US" dirty="0" err="1" smtClean="0"/>
              <a:t>buntu_br</a:t>
            </a:r>
            <a:endParaRPr lang="en-US" dirty="0"/>
          </a:p>
        </p:txBody>
      </p:sp>
      <p:sp>
        <p:nvSpPr>
          <p:cNvPr id="32" name="Rectangle 31"/>
          <p:cNvSpPr/>
          <p:nvPr/>
        </p:nvSpPr>
        <p:spPr>
          <a:xfrm>
            <a:off x="10848975" y="948833"/>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353675" y="104775"/>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Instance02</a:t>
            </a:r>
            <a:endParaRPr lang="en-US" dirty="0"/>
          </a:p>
        </p:txBody>
      </p:sp>
      <p:sp>
        <p:nvSpPr>
          <p:cNvPr id="34" name="Rectangle 33"/>
          <p:cNvSpPr/>
          <p:nvPr/>
        </p:nvSpPr>
        <p:spPr>
          <a:xfrm>
            <a:off x="10848975" y="1848969"/>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2"/>
            <a:endCxn id="34" idx="0"/>
          </p:cNvCxnSpPr>
          <p:nvPr/>
        </p:nvCxnSpPr>
        <p:spPr>
          <a:xfrm>
            <a:off x="11001375" y="1177433"/>
            <a:ext cx="0" cy="6715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98992" y="1715143"/>
            <a:ext cx="718851" cy="369332"/>
          </a:xfrm>
          <a:prstGeom prst="rect">
            <a:avLst/>
          </a:prstGeom>
        </p:spPr>
        <p:txBody>
          <a:bodyPr wrap="none">
            <a:spAutoFit/>
          </a:bodyPr>
          <a:lstStyle/>
          <a:p>
            <a:r>
              <a:rPr lang="zh-CN" altLang="en-US" dirty="0" smtClean="0"/>
              <a:t>vnet</a:t>
            </a:r>
            <a:r>
              <a:rPr lang="en-US" altLang="zh-CN" dirty="0" smtClean="0"/>
              <a:t>0</a:t>
            </a:r>
            <a:endParaRPr lang="zh-CN" altLang="en-US" dirty="0"/>
          </a:p>
        </p:txBody>
      </p:sp>
      <p:sp>
        <p:nvSpPr>
          <p:cNvPr id="37" name="Rectangle 36"/>
          <p:cNvSpPr/>
          <p:nvPr/>
        </p:nvSpPr>
        <p:spPr>
          <a:xfrm>
            <a:off x="10130125" y="1733573"/>
            <a:ext cx="718851" cy="369332"/>
          </a:xfrm>
          <a:prstGeom prst="rect">
            <a:avLst/>
          </a:prstGeom>
        </p:spPr>
        <p:txBody>
          <a:bodyPr wrap="none">
            <a:spAutoFit/>
          </a:bodyPr>
          <a:lstStyle/>
          <a:p>
            <a:r>
              <a:rPr lang="zh-CN" altLang="en-US" dirty="0" smtClean="0"/>
              <a:t>vnet</a:t>
            </a:r>
            <a:r>
              <a:rPr lang="en-US" altLang="zh-CN" dirty="0" smtClean="0"/>
              <a:t>1</a:t>
            </a:r>
            <a:endParaRPr lang="zh-CN" altLang="en-US" dirty="0"/>
          </a:p>
        </p:txBody>
      </p:sp>
      <p:sp>
        <p:nvSpPr>
          <p:cNvPr id="38" name="Rectangle 37"/>
          <p:cNvSpPr/>
          <p:nvPr/>
        </p:nvSpPr>
        <p:spPr>
          <a:xfrm>
            <a:off x="7892671" y="4688050"/>
            <a:ext cx="718851" cy="369332"/>
          </a:xfrm>
          <a:prstGeom prst="rect">
            <a:avLst/>
          </a:prstGeom>
        </p:spPr>
        <p:txBody>
          <a:bodyPr wrap="none">
            <a:spAutoFit/>
          </a:bodyPr>
          <a:lstStyle/>
          <a:p>
            <a:r>
              <a:rPr lang="zh-CN" altLang="en-US" dirty="0" smtClean="0"/>
              <a:t>vnet</a:t>
            </a:r>
            <a:r>
              <a:rPr lang="en-US" altLang="zh-CN" dirty="0" smtClean="0"/>
              <a:t>2</a:t>
            </a:r>
            <a:endParaRPr lang="zh-CN" altLang="en-US" dirty="0"/>
          </a:p>
        </p:txBody>
      </p:sp>
      <p:sp>
        <p:nvSpPr>
          <p:cNvPr id="39" name="Rectangle 38"/>
          <p:cNvSpPr/>
          <p:nvPr/>
        </p:nvSpPr>
        <p:spPr>
          <a:xfrm>
            <a:off x="10145231" y="4677251"/>
            <a:ext cx="718851" cy="369332"/>
          </a:xfrm>
          <a:prstGeom prst="rect">
            <a:avLst/>
          </a:prstGeom>
        </p:spPr>
        <p:txBody>
          <a:bodyPr wrap="none">
            <a:spAutoFit/>
          </a:bodyPr>
          <a:lstStyle/>
          <a:p>
            <a:r>
              <a:rPr lang="zh-CN" altLang="en-US" dirty="0" smtClean="0"/>
              <a:t>vnet</a:t>
            </a:r>
            <a:r>
              <a:rPr lang="en-US" altLang="zh-CN" dirty="0" smtClean="0"/>
              <a:t>3</a:t>
            </a:r>
            <a:endParaRPr lang="zh-CN" altLang="en-US" dirty="0"/>
          </a:p>
        </p:txBody>
      </p:sp>
      <p:sp>
        <p:nvSpPr>
          <p:cNvPr id="40" name="Rectangle 39"/>
          <p:cNvSpPr/>
          <p:nvPr/>
        </p:nvSpPr>
        <p:spPr>
          <a:xfrm>
            <a:off x="9058275" y="2517177"/>
            <a:ext cx="1632636" cy="33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bond0</a:t>
            </a:r>
          </a:p>
        </p:txBody>
      </p:sp>
      <p:sp>
        <p:nvSpPr>
          <p:cNvPr id="41" name="Rectangle 40"/>
          <p:cNvSpPr/>
          <p:nvPr/>
        </p:nvSpPr>
        <p:spPr>
          <a:xfrm>
            <a:off x="9053468" y="3892956"/>
            <a:ext cx="1632636" cy="33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bond1</a:t>
            </a:r>
          </a:p>
        </p:txBody>
      </p:sp>
      <p:sp>
        <p:nvSpPr>
          <p:cNvPr id="28" name="Rectangle 27"/>
          <p:cNvSpPr/>
          <p:nvPr/>
        </p:nvSpPr>
        <p:spPr>
          <a:xfrm>
            <a:off x="9906089" y="910423"/>
            <a:ext cx="1762021" cy="369332"/>
          </a:xfrm>
          <a:prstGeom prst="rect">
            <a:avLst/>
          </a:prstGeom>
        </p:spPr>
        <p:txBody>
          <a:bodyPr wrap="none">
            <a:spAutoFit/>
          </a:bodyPr>
          <a:lstStyle/>
          <a:p>
            <a:r>
              <a:rPr lang="en-US" dirty="0" smtClean="0"/>
              <a:t>192.168.100.101</a:t>
            </a:r>
            <a:endParaRPr lang="en-US" dirty="0"/>
          </a:p>
        </p:txBody>
      </p:sp>
      <p:sp>
        <p:nvSpPr>
          <p:cNvPr id="43" name="Rectangle 42"/>
          <p:cNvSpPr/>
          <p:nvPr/>
        </p:nvSpPr>
        <p:spPr>
          <a:xfrm>
            <a:off x="838200" y="1185708"/>
            <a:ext cx="5436873" cy="1477328"/>
          </a:xfrm>
          <a:prstGeom prst="rect">
            <a:avLst/>
          </a:prstGeom>
        </p:spPr>
        <p:txBody>
          <a:bodyPr wrap="none">
            <a:spAutoFit/>
          </a:bodyPr>
          <a:lstStyle/>
          <a:p>
            <a:r>
              <a:rPr lang="en-US" dirty="0" err="1"/>
              <a:t>ovs-vsctl</a:t>
            </a:r>
            <a:r>
              <a:rPr lang="en-US" dirty="0"/>
              <a:t> add-bond </a:t>
            </a:r>
            <a:r>
              <a:rPr lang="en-US" dirty="0" err="1" smtClean="0"/>
              <a:t>ubuntu_br</a:t>
            </a:r>
            <a:r>
              <a:rPr lang="en-US" dirty="0" smtClean="0"/>
              <a:t> bond0 </a:t>
            </a:r>
            <a:r>
              <a:rPr lang="en-US" dirty="0" err="1"/>
              <a:t>first_br</a:t>
            </a:r>
            <a:r>
              <a:rPr lang="en-US" dirty="0"/>
              <a:t> </a:t>
            </a:r>
            <a:r>
              <a:rPr lang="en-US" dirty="0" err="1" smtClean="0"/>
              <a:t>second_br</a:t>
            </a:r>
            <a:endParaRPr lang="en-US" dirty="0" smtClean="0"/>
          </a:p>
          <a:p>
            <a:r>
              <a:rPr lang="en-US" dirty="0" err="1"/>
              <a:t>ovs-vsctl</a:t>
            </a:r>
            <a:r>
              <a:rPr lang="en-US" dirty="0"/>
              <a:t> add-bond </a:t>
            </a:r>
            <a:r>
              <a:rPr lang="en-US" dirty="0" err="1" smtClean="0"/>
              <a:t>helloworld</a:t>
            </a:r>
            <a:r>
              <a:rPr lang="en-US" dirty="0" smtClean="0"/>
              <a:t> </a:t>
            </a:r>
            <a:r>
              <a:rPr lang="en-US" dirty="0"/>
              <a:t>bond1 </a:t>
            </a:r>
            <a:r>
              <a:rPr lang="en-US" dirty="0" err="1"/>
              <a:t>first_if</a:t>
            </a:r>
            <a:r>
              <a:rPr lang="en-US" dirty="0"/>
              <a:t> </a:t>
            </a:r>
            <a:r>
              <a:rPr lang="en-US" dirty="0" err="1" smtClean="0"/>
              <a:t>second_if</a:t>
            </a:r>
            <a:endParaRPr lang="en-US" dirty="0" smtClean="0"/>
          </a:p>
          <a:p>
            <a:endParaRPr lang="en-US" dirty="0"/>
          </a:p>
          <a:p>
            <a:r>
              <a:rPr lang="en-US" dirty="0" err="1"/>
              <a:t>ovs-vsctl</a:t>
            </a:r>
            <a:r>
              <a:rPr lang="en-US" dirty="0"/>
              <a:t> set Port bond0 </a:t>
            </a:r>
            <a:r>
              <a:rPr lang="en-US" dirty="0" err="1" smtClean="0"/>
              <a:t>lacp</a:t>
            </a:r>
            <a:r>
              <a:rPr lang="en-US" dirty="0" smtClean="0"/>
              <a:t>=active</a:t>
            </a:r>
          </a:p>
          <a:p>
            <a:r>
              <a:rPr lang="en-US" dirty="0" err="1"/>
              <a:t>ovs-vsctl</a:t>
            </a:r>
            <a:r>
              <a:rPr lang="en-US" dirty="0"/>
              <a:t> set Port </a:t>
            </a:r>
            <a:r>
              <a:rPr lang="en-US" dirty="0" smtClean="0"/>
              <a:t>bond1 </a:t>
            </a:r>
            <a:r>
              <a:rPr lang="en-US" dirty="0" err="1"/>
              <a:t>lacp</a:t>
            </a:r>
            <a:r>
              <a:rPr lang="en-US" dirty="0"/>
              <a:t>=active</a:t>
            </a:r>
          </a:p>
        </p:txBody>
      </p:sp>
      <p:pic>
        <p:nvPicPr>
          <p:cNvPr id="3" name="Picture 2"/>
          <p:cNvPicPr>
            <a:picLocks noChangeAspect="1"/>
          </p:cNvPicPr>
          <p:nvPr/>
        </p:nvPicPr>
        <p:blipFill>
          <a:blip r:embed="rId2"/>
          <a:stretch>
            <a:fillRect/>
          </a:stretch>
        </p:blipFill>
        <p:spPr>
          <a:xfrm>
            <a:off x="841836" y="2690260"/>
            <a:ext cx="4387389" cy="3871620"/>
          </a:xfrm>
          <a:prstGeom prst="rect">
            <a:avLst/>
          </a:prstGeom>
        </p:spPr>
      </p:pic>
    </p:spTree>
    <p:extLst>
      <p:ext uri="{BB962C8B-B14F-4D97-AF65-F5344CB8AC3E}">
        <p14:creationId xmlns:p14="http://schemas.microsoft.com/office/powerpoint/2010/main" val="3066409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实验九</a:t>
            </a:r>
            <a:r>
              <a:rPr lang="en-US" altLang="zh-CN" dirty="0"/>
              <a:t>: </a:t>
            </a:r>
            <a:r>
              <a:rPr lang="zh-CN" altLang="en-US" dirty="0"/>
              <a:t>测试</a:t>
            </a:r>
            <a:r>
              <a:rPr lang="en-US" altLang="zh-CN" dirty="0"/>
              <a:t>Bond</a:t>
            </a:r>
            <a:r>
              <a:rPr lang="zh-CN" altLang="en-US" dirty="0"/>
              <a:t>功能</a:t>
            </a:r>
            <a:endParaRPr lang="en-US" dirty="0"/>
          </a:p>
        </p:txBody>
      </p:sp>
      <p:sp>
        <p:nvSpPr>
          <p:cNvPr id="3" name="Content Placeholder 2"/>
          <p:cNvSpPr>
            <a:spLocks noGrp="1"/>
          </p:cNvSpPr>
          <p:nvPr>
            <p:ph idx="1"/>
          </p:nvPr>
        </p:nvSpPr>
        <p:spPr>
          <a:xfrm>
            <a:off x="838200" y="1011504"/>
            <a:ext cx="5410200" cy="5165459"/>
          </a:xfrm>
        </p:spPr>
        <p:txBody>
          <a:bodyPr/>
          <a:lstStyle/>
          <a:p>
            <a:r>
              <a:rPr lang="zh-CN" altLang="en-US" dirty="0" smtClean="0"/>
              <a:t>查看</a:t>
            </a:r>
            <a:r>
              <a:rPr lang="en-US" altLang="zh-CN" dirty="0" smtClean="0"/>
              <a:t>Bond</a:t>
            </a:r>
            <a:endParaRPr lang="en-US" dirty="0"/>
          </a:p>
        </p:txBody>
      </p:sp>
      <p:pic>
        <p:nvPicPr>
          <p:cNvPr id="4" name="Picture 3"/>
          <p:cNvPicPr>
            <a:picLocks noChangeAspect="1"/>
          </p:cNvPicPr>
          <p:nvPr/>
        </p:nvPicPr>
        <p:blipFill>
          <a:blip r:embed="rId2"/>
          <a:stretch>
            <a:fillRect/>
          </a:stretch>
        </p:blipFill>
        <p:spPr>
          <a:xfrm>
            <a:off x="838200" y="1574063"/>
            <a:ext cx="5410200" cy="4839535"/>
          </a:xfrm>
          <a:prstGeom prst="rect">
            <a:avLst/>
          </a:prstGeom>
        </p:spPr>
      </p:pic>
      <p:sp>
        <p:nvSpPr>
          <p:cNvPr id="5" name="Content Placeholder 2"/>
          <p:cNvSpPr txBox="1">
            <a:spLocks/>
          </p:cNvSpPr>
          <p:nvPr/>
        </p:nvSpPr>
        <p:spPr>
          <a:xfrm>
            <a:off x="6248400" y="1011503"/>
            <a:ext cx="5410200" cy="5165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查看</a:t>
            </a:r>
            <a:r>
              <a:rPr lang="en-US" altLang="zh-CN" dirty="0" smtClean="0"/>
              <a:t>LACP</a:t>
            </a:r>
            <a:endParaRPr lang="en-US" dirty="0"/>
          </a:p>
        </p:txBody>
      </p:sp>
      <p:sp>
        <p:nvSpPr>
          <p:cNvPr id="6" name="Rectangle 5"/>
          <p:cNvSpPr/>
          <p:nvPr/>
        </p:nvSpPr>
        <p:spPr>
          <a:xfrm>
            <a:off x="6410325" y="1567910"/>
            <a:ext cx="7010400" cy="19266813"/>
          </a:xfrm>
          <a:prstGeom prst="rect">
            <a:avLst/>
          </a:prstGeom>
        </p:spPr>
        <p:txBody>
          <a:bodyPr wrap="square">
            <a:spAutoFit/>
          </a:bodyPr>
          <a:lstStyle/>
          <a:p>
            <a:r>
              <a:rPr lang="en-US" sz="1400" dirty="0"/>
              <a:t>root@popsuper1982:/home/</a:t>
            </a:r>
            <a:r>
              <a:rPr lang="en-US" sz="1400" dirty="0" err="1"/>
              <a:t>openstack</a:t>
            </a:r>
            <a:r>
              <a:rPr lang="en-US" sz="1400" dirty="0"/>
              <a:t># </a:t>
            </a:r>
            <a:r>
              <a:rPr lang="en-US" sz="1400" dirty="0" err="1"/>
              <a:t>ovs-appctl</a:t>
            </a:r>
            <a:r>
              <a:rPr lang="en-US" sz="1400" dirty="0"/>
              <a:t> </a:t>
            </a:r>
            <a:r>
              <a:rPr lang="en-US" sz="1400" dirty="0" err="1"/>
              <a:t>lacp</a:t>
            </a:r>
            <a:r>
              <a:rPr lang="en-US" sz="1400" dirty="0"/>
              <a:t>/show</a:t>
            </a:r>
          </a:p>
          <a:p>
            <a:r>
              <a:rPr lang="en-US" sz="1400" dirty="0"/>
              <a:t>---- bond0 ----</a:t>
            </a:r>
          </a:p>
          <a:p>
            <a:r>
              <a:rPr lang="en-US" sz="1400" dirty="0"/>
              <a:t>        status: active negotiated</a:t>
            </a:r>
          </a:p>
          <a:p>
            <a:r>
              <a:rPr lang="en-US" sz="1400" dirty="0"/>
              <a:t>        </a:t>
            </a:r>
            <a:r>
              <a:rPr lang="en-US" sz="1400" dirty="0" err="1"/>
              <a:t>sys_id</a:t>
            </a:r>
            <a:r>
              <a:rPr lang="en-US" sz="1400" dirty="0"/>
              <a:t>: 2a:96:0e:c7:85:49</a:t>
            </a:r>
          </a:p>
          <a:p>
            <a:r>
              <a:rPr lang="en-US" sz="1400" dirty="0"/>
              <a:t>        </a:t>
            </a:r>
            <a:r>
              <a:rPr lang="en-US" sz="1400" dirty="0" err="1"/>
              <a:t>sys_priority</a:t>
            </a:r>
            <a:r>
              <a:rPr lang="en-US" sz="1400" dirty="0"/>
              <a:t>: 65534</a:t>
            </a:r>
          </a:p>
          <a:p>
            <a:r>
              <a:rPr lang="en-US" sz="1400" dirty="0"/>
              <a:t>        aggregation key: 7</a:t>
            </a:r>
          </a:p>
          <a:p>
            <a:r>
              <a:rPr lang="en-US" sz="1400" dirty="0"/>
              <a:t>        </a:t>
            </a:r>
            <a:r>
              <a:rPr lang="en-US" sz="1400" dirty="0" err="1"/>
              <a:t>lacp_time</a:t>
            </a:r>
            <a:r>
              <a:rPr lang="en-US" sz="1400" dirty="0"/>
              <a:t>: slow</a:t>
            </a:r>
          </a:p>
          <a:p>
            <a:endParaRPr lang="en-US" sz="1400" dirty="0"/>
          </a:p>
          <a:p>
            <a:r>
              <a:rPr lang="en-US" sz="1400" dirty="0"/>
              <a:t>slave: </a:t>
            </a:r>
            <a:r>
              <a:rPr lang="en-US" sz="1400" dirty="0" err="1"/>
              <a:t>first_br</a:t>
            </a:r>
            <a:r>
              <a:rPr lang="en-US" sz="1400" dirty="0"/>
              <a:t>: current attached</a:t>
            </a:r>
          </a:p>
          <a:p>
            <a:r>
              <a:rPr lang="en-US" sz="1400" dirty="0"/>
              <a:t>        </a:t>
            </a:r>
            <a:r>
              <a:rPr lang="en-US" sz="1400" dirty="0" err="1"/>
              <a:t>port_id</a:t>
            </a:r>
            <a:r>
              <a:rPr lang="en-US" sz="1400" dirty="0"/>
              <a:t>: 7</a:t>
            </a:r>
          </a:p>
          <a:p>
            <a:r>
              <a:rPr lang="en-US" sz="1400" dirty="0"/>
              <a:t>        </a:t>
            </a:r>
            <a:r>
              <a:rPr lang="en-US" sz="1400" dirty="0" err="1"/>
              <a:t>port_priority</a:t>
            </a:r>
            <a:r>
              <a:rPr lang="en-US" sz="1400" dirty="0"/>
              <a:t>: 65535</a:t>
            </a:r>
          </a:p>
          <a:p>
            <a:r>
              <a:rPr lang="en-US" sz="1400" dirty="0"/>
              <a:t>        </a:t>
            </a:r>
            <a:r>
              <a:rPr lang="en-US" sz="1400" dirty="0" err="1"/>
              <a:t>may_enable</a:t>
            </a:r>
            <a:r>
              <a:rPr lang="en-US" sz="1400" dirty="0"/>
              <a:t>: true</a:t>
            </a:r>
          </a:p>
          <a:p>
            <a:endParaRPr lang="en-US" sz="1400" dirty="0"/>
          </a:p>
          <a:p>
            <a:r>
              <a:rPr lang="en-US" sz="1400" dirty="0"/>
              <a:t>        actor </a:t>
            </a:r>
            <a:r>
              <a:rPr lang="en-US" sz="1400" dirty="0" err="1"/>
              <a:t>sys_id</a:t>
            </a:r>
            <a:r>
              <a:rPr lang="en-US" sz="1400" dirty="0"/>
              <a:t>: 2a:96:0e:c7:85:49</a:t>
            </a:r>
          </a:p>
          <a:p>
            <a:r>
              <a:rPr lang="en-US" sz="1400" dirty="0"/>
              <a:t>        actor </a:t>
            </a:r>
            <a:r>
              <a:rPr lang="en-US" sz="1400" dirty="0" err="1"/>
              <a:t>sys_priority</a:t>
            </a:r>
            <a:r>
              <a:rPr lang="en-US" sz="1400" dirty="0"/>
              <a:t>: 65534</a:t>
            </a:r>
          </a:p>
          <a:p>
            <a:r>
              <a:rPr lang="en-US" sz="1400" dirty="0"/>
              <a:t>        actor </a:t>
            </a:r>
            <a:r>
              <a:rPr lang="en-US" sz="1400" dirty="0" err="1"/>
              <a:t>port_id</a:t>
            </a:r>
            <a:r>
              <a:rPr lang="en-US" sz="1400" dirty="0"/>
              <a:t>: 7</a:t>
            </a:r>
          </a:p>
          <a:p>
            <a:r>
              <a:rPr lang="en-US" sz="1400" dirty="0"/>
              <a:t>        actor </a:t>
            </a:r>
            <a:r>
              <a:rPr lang="en-US" sz="1400" dirty="0" err="1"/>
              <a:t>port_priority</a:t>
            </a:r>
            <a:r>
              <a:rPr lang="en-US" sz="1400" dirty="0"/>
              <a:t>: 65535</a:t>
            </a:r>
          </a:p>
          <a:p>
            <a:r>
              <a:rPr lang="en-US" sz="1400" dirty="0"/>
              <a:t>        actor key: 7</a:t>
            </a:r>
          </a:p>
          <a:p>
            <a:r>
              <a:rPr lang="en-US" sz="1400" dirty="0"/>
              <a:t>        actor state: activity aggregation synchronized collecting distributing</a:t>
            </a:r>
          </a:p>
          <a:p>
            <a:endParaRPr lang="en-US" sz="1400" dirty="0"/>
          </a:p>
          <a:p>
            <a:r>
              <a:rPr lang="en-US" sz="1400" dirty="0"/>
              <a:t>        partner </a:t>
            </a:r>
            <a:r>
              <a:rPr lang="en-US" sz="1400" dirty="0" err="1"/>
              <a:t>sys_id</a:t>
            </a:r>
            <a:r>
              <a:rPr lang="en-US" sz="1400" dirty="0"/>
              <a:t>: 72:d2:d3:59:8c:41</a:t>
            </a:r>
          </a:p>
          <a:p>
            <a:r>
              <a:rPr lang="en-US" sz="1400" dirty="0"/>
              <a:t>        partner </a:t>
            </a:r>
            <a:r>
              <a:rPr lang="en-US" sz="1400" dirty="0" err="1"/>
              <a:t>sys_priority</a:t>
            </a:r>
            <a:r>
              <a:rPr lang="en-US" sz="1400" dirty="0"/>
              <a:t>: 65534</a:t>
            </a:r>
          </a:p>
          <a:p>
            <a:r>
              <a:rPr lang="en-US" sz="1400" dirty="0"/>
              <a:t>        partner </a:t>
            </a:r>
            <a:r>
              <a:rPr lang="en-US" sz="1400" dirty="0" err="1"/>
              <a:t>port_id</a:t>
            </a:r>
            <a:r>
              <a:rPr lang="en-US" sz="1400" dirty="0"/>
              <a:t>: 3</a:t>
            </a:r>
          </a:p>
          <a:p>
            <a:r>
              <a:rPr lang="en-US" sz="1400" dirty="0"/>
              <a:t>        partner </a:t>
            </a:r>
            <a:r>
              <a:rPr lang="en-US" sz="1400" dirty="0" err="1"/>
              <a:t>port_priority</a:t>
            </a:r>
            <a:r>
              <a:rPr lang="en-US" sz="1400" dirty="0"/>
              <a:t>: 65535</a:t>
            </a:r>
          </a:p>
          <a:p>
            <a:r>
              <a:rPr lang="en-US" sz="1400" dirty="0"/>
              <a:t>        partner key: 3</a:t>
            </a:r>
          </a:p>
          <a:p>
            <a:r>
              <a:rPr lang="en-US" sz="1400" dirty="0"/>
              <a:t>        partner state: activity aggregation synchronized collecting distributing</a:t>
            </a:r>
          </a:p>
          <a:p>
            <a:endParaRPr lang="en-US" sz="1400" dirty="0"/>
          </a:p>
          <a:p>
            <a:r>
              <a:rPr lang="en-US" sz="1400" dirty="0"/>
              <a:t>slave: </a:t>
            </a:r>
            <a:r>
              <a:rPr lang="en-US" sz="1400" dirty="0" err="1"/>
              <a:t>second_br</a:t>
            </a:r>
            <a:r>
              <a:rPr lang="en-US" sz="1400" dirty="0"/>
              <a:t>: current attached</a:t>
            </a:r>
          </a:p>
          <a:p>
            <a:r>
              <a:rPr lang="en-US" sz="1400" dirty="0"/>
              <a:t>        </a:t>
            </a:r>
            <a:r>
              <a:rPr lang="en-US" sz="1400" dirty="0" err="1"/>
              <a:t>port_id</a:t>
            </a:r>
            <a:r>
              <a:rPr lang="en-US" sz="1400" dirty="0"/>
              <a:t>: 8</a:t>
            </a:r>
          </a:p>
          <a:p>
            <a:r>
              <a:rPr lang="en-US" sz="1400" dirty="0"/>
              <a:t>        </a:t>
            </a:r>
            <a:r>
              <a:rPr lang="en-US" sz="1400" dirty="0" err="1"/>
              <a:t>port_priority</a:t>
            </a:r>
            <a:r>
              <a:rPr lang="en-US" sz="1400" dirty="0"/>
              <a:t>: 65535</a:t>
            </a:r>
          </a:p>
          <a:p>
            <a:r>
              <a:rPr lang="en-US" sz="1400" dirty="0"/>
              <a:t>        </a:t>
            </a:r>
            <a:r>
              <a:rPr lang="en-US" sz="1400" dirty="0" err="1"/>
              <a:t>may_enable</a:t>
            </a:r>
            <a:r>
              <a:rPr lang="en-US" sz="1400" dirty="0"/>
              <a:t>: true</a:t>
            </a:r>
          </a:p>
          <a:p>
            <a:endParaRPr lang="en-US" sz="1400" dirty="0"/>
          </a:p>
          <a:p>
            <a:r>
              <a:rPr lang="en-US" sz="1400" dirty="0"/>
              <a:t>        actor </a:t>
            </a:r>
            <a:r>
              <a:rPr lang="en-US" sz="1400" dirty="0" err="1"/>
              <a:t>sys_id</a:t>
            </a:r>
            <a:r>
              <a:rPr lang="en-US" sz="1400" dirty="0"/>
              <a:t>: 2a:96:0e:c7:85:49</a:t>
            </a:r>
          </a:p>
          <a:p>
            <a:r>
              <a:rPr lang="en-US" sz="1400" dirty="0"/>
              <a:t>        actor </a:t>
            </a:r>
            <a:r>
              <a:rPr lang="en-US" sz="1400" dirty="0" err="1"/>
              <a:t>sys_priority</a:t>
            </a:r>
            <a:r>
              <a:rPr lang="en-US" sz="1400" dirty="0"/>
              <a:t>: 65534</a:t>
            </a:r>
          </a:p>
          <a:p>
            <a:r>
              <a:rPr lang="en-US" sz="1400" dirty="0"/>
              <a:t>        actor </a:t>
            </a:r>
            <a:r>
              <a:rPr lang="en-US" sz="1400" dirty="0" err="1"/>
              <a:t>port_id</a:t>
            </a:r>
            <a:r>
              <a:rPr lang="en-US" sz="1400" dirty="0"/>
              <a:t>: 8</a:t>
            </a:r>
          </a:p>
          <a:p>
            <a:r>
              <a:rPr lang="en-US" sz="1400" dirty="0"/>
              <a:t>        actor </a:t>
            </a:r>
            <a:r>
              <a:rPr lang="en-US" sz="1400" dirty="0" err="1"/>
              <a:t>port_priority</a:t>
            </a:r>
            <a:r>
              <a:rPr lang="en-US" sz="1400" dirty="0"/>
              <a:t>: 65535</a:t>
            </a:r>
          </a:p>
          <a:p>
            <a:r>
              <a:rPr lang="en-US" sz="1400" dirty="0"/>
              <a:t>        actor key: 7</a:t>
            </a:r>
          </a:p>
          <a:p>
            <a:r>
              <a:rPr lang="en-US" sz="1400" dirty="0"/>
              <a:t>        actor state: activity aggregation synchronized collecting distributing</a:t>
            </a:r>
          </a:p>
          <a:p>
            <a:endParaRPr lang="en-US" sz="1400" dirty="0"/>
          </a:p>
          <a:p>
            <a:r>
              <a:rPr lang="en-US" sz="1400" dirty="0"/>
              <a:t>        partner </a:t>
            </a:r>
            <a:r>
              <a:rPr lang="en-US" sz="1400" dirty="0" err="1"/>
              <a:t>sys_id</a:t>
            </a:r>
            <a:r>
              <a:rPr lang="en-US" sz="1400" dirty="0"/>
              <a:t>: 72:d2:d3:59:8c:41</a:t>
            </a:r>
          </a:p>
          <a:p>
            <a:r>
              <a:rPr lang="en-US" sz="1400" dirty="0"/>
              <a:t>        partner </a:t>
            </a:r>
            <a:r>
              <a:rPr lang="en-US" sz="1400" dirty="0" err="1"/>
              <a:t>sys_priority</a:t>
            </a:r>
            <a:r>
              <a:rPr lang="en-US" sz="1400" dirty="0"/>
              <a:t>: 65534</a:t>
            </a:r>
          </a:p>
          <a:p>
            <a:r>
              <a:rPr lang="en-US" sz="1400" dirty="0"/>
              <a:t>        partner </a:t>
            </a:r>
            <a:r>
              <a:rPr lang="en-US" sz="1400" dirty="0" err="1"/>
              <a:t>port_id</a:t>
            </a:r>
            <a:r>
              <a:rPr lang="en-US" sz="1400" dirty="0"/>
              <a:t>: 4</a:t>
            </a:r>
          </a:p>
          <a:p>
            <a:r>
              <a:rPr lang="en-US" sz="1400" dirty="0"/>
              <a:t>        partner </a:t>
            </a:r>
            <a:r>
              <a:rPr lang="en-US" sz="1400" dirty="0" err="1"/>
              <a:t>port_priority</a:t>
            </a:r>
            <a:r>
              <a:rPr lang="en-US" sz="1400" dirty="0"/>
              <a:t>: 65535</a:t>
            </a:r>
          </a:p>
          <a:p>
            <a:r>
              <a:rPr lang="en-US" sz="1400" dirty="0"/>
              <a:t>        partner key: 3</a:t>
            </a:r>
          </a:p>
          <a:p>
            <a:r>
              <a:rPr lang="en-US" sz="1400" dirty="0"/>
              <a:t>        partner state: activity aggregation synchronized collecting distributing</a:t>
            </a:r>
          </a:p>
          <a:p>
            <a:r>
              <a:rPr lang="en-US" sz="1400" dirty="0"/>
              <a:t>---- bond1 ----</a:t>
            </a:r>
          </a:p>
          <a:p>
            <a:r>
              <a:rPr lang="en-US" sz="1400" dirty="0"/>
              <a:t>        status: active negotiated</a:t>
            </a:r>
          </a:p>
          <a:p>
            <a:r>
              <a:rPr lang="en-US" sz="1400" dirty="0"/>
              <a:t>        </a:t>
            </a:r>
            <a:r>
              <a:rPr lang="en-US" sz="1400" dirty="0" err="1"/>
              <a:t>sys_id</a:t>
            </a:r>
            <a:r>
              <a:rPr lang="en-US" sz="1400" dirty="0"/>
              <a:t>: 72:d2:d3:59:8c:41</a:t>
            </a:r>
          </a:p>
          <a:p>
            <a:r>
              <a:rPr lang="en-US" sz="1400" dirty="0"/>
              <a:t>        </a:t>
            </a:r>
            <a:r>
              <a:rPr lang="en-US" sz="1400" dirty="0" err="1"/>
              <a:t>sys_priority</a:t>
            </a:r>
            <a:r>
              <a:rPr lang="en-US" sz="1400" dirty="0"/>
              <a:t>: 65534</a:t>
            </a:r>
          </a:p>
          <a:p>
            <a:r>
              <a:rPr lang="en-US" sz="1400" dirty="0"/>
              <a:t>        aggregation key: 3</a:t>
            </a:r>
          </a:p>
          <a:p>
            <a:r>
              <a:rPr lang="en-US" sz="1400" dirty="0"/>
              <a:t>        </a:t>
            </a:r>
            <a:r>
              <a:rPr lang="en-US" sz="1400" dirty="0" err="1"/>
              <a:t>lacp_time</a:t>
            </a:r>
            <a:r>
              <a:rPr lang="en-US" sz="1400" dirty="0"/>
              <a:t>: slow</a:t>
            </a:r>
          </a:p>
          <a:p>
            <a:endParaRPr lang="en-US" sz="1400" dirty="0"/>
          </a:p>
          <a:p>
            <a:r>
              <a:rPr lang="en-US" sz="1400" dirty="0"/>
              <a:t>slave: </a:t>
            </a:r>
            <a:r>
              <a:rPr lang="en-US" sz="1400" dirty="0" err="1"/>
              <a:t>first_if</a:t>
            </a:r>
            <a:r>
              <a:rPr lang="en-US" sz="1400" dirty="0"/>
              <a:t>: current attached</a:t>
            </a:r>
          </a:p>
          <a:p>
            <a:r>
              <a:rPr lang="en-US" sz="1400" dirty="0"/>
              <a:t>        </a:t>
            </a:r>
            <a:r>
              <a:rPr lang="en-US" sz="1400" dirty="0" err="1"/>
              <a:t>port_id</a:t>
            </a:r>
            <a:r>
              <a:rPr lang="en-US" sz="1400" dirty="0"/>
              <a:t>: 3</a:t>
            </a:r>
          </a:p>
          <a:p>
            <a:r>
              <a:rPr lang="en-US" sz="1400" dirty="0"/>
              <a:t>        </a:t>
            </a:r>
            <a:r>
              <a:rPr lang="en-US" sz="1400" dirty="0" err="1"/>
              <a:t>port_priority</a:t>
            </a:r>
            <a:r>
              <a:rPr lang="en-US" sz="1400" dirty="0"/>
              <a:t>: 65535</a:t>
            </a:r>
          </a:p>
          <a:p>
            <a:r>
              <a:rPr lang="en-US" sz="1400" dirty="0"/>
              <a:t>        </a:t>
            </a:r>
            <a:r>
              <a:rPr lang="en-US" sz="1400" dirty="0" err="1"/>
              <a:t>may_enable</a:t>
            </a:r>
            <a:r>
              <a:rPr lang="en-US" sz="1400" dirty="0"/>
              <a:t>: true</a:t>
            </a:r>
          </a:p>
          <a:p>
            <a:endParaRPr lang="en-US" sz="1400" dirty="0"/>
          </a:p>
          <a:p>
            <a:r>
              <a:rPr lang="en-US" sz="1400" dirty="0"/>
              <a:t>        actor </a:t>
            </a:r>
            <a:r>
              <a:rPr lang="en-US" sz="1400" dirty="0" err="1"/>
              <a:t>sys_id</a:t>
            </a:r>
            <a:r>
              <a:rPr lang="en-US" sz="1400" dirty="0"/>
              <a:t>: 72:d2:d3:59:8c:41</a:t>
            </a:r>
          </a:p>
          <a:p>
            <a:r>
              <a:rPr lang="en-US" sz="1400" dirty="0"/>
              <a:t>        actor </a:t>
            </a:r>
            <a:r>
              <a:rPr lang="en-US" sz="1400" dirty="0" err="1"/>
              <a:t>sys_priority</a:t>
            </a:r>
            <a:r>
              <a:rPr lang="en-US" sz="1400" dirty="0"/>
              <a:t>: 65534</a:t>
            </a:r>
          </a:p>
          <a:p>
            <a:r>
              <a:rPr lang="en-US" sz="1400" dirty="0"/>
              <a:t>        actor </a:t>
            </a:r>
            <a:r>
              <a:rPr lang="en-US" sz="1400" dirty="0" err="1"/>
              <a:t>port_id</a:t>
            </a:r>
            <a:r>
              <a:rPr lang="en-US" sz="1400" dirty="0"/>
              <a:t>: 3</a:t>
            </a:r>
          </a:p>
          <a:p>
            <a:r>
              <a:rPr lang="en-US" sz="1400" dirty="0"/>
              <a:t>        actor </a:t>
            </a:r>
            <a:r>
              <a:rPr lang="en-US" sz="1400" dirty="0" err="1"/>
              <a:t>port_priority</a:t>
            </a:r>
            <a:r>
              <a:rPr lang="en-US" sz="1400" dirty="0"/>
              <a:t>: 65535</a:t>
            </a:r>
          </a:p>
          <a:p>
            <a:r>
              <a:rPr lang="en-US" sz="1400" dirty="0"/>
              <a:t>        actor key: 3</a:t>
            </a:r>
          </a:p>
          <a:p>
            <a:r>
              <a:rPr lang="en-US" sz="1400" dirty="0"/>
              <a:t>        actor state: activity aggregation synchronized collecting distributing</a:t>
            </a:r>
          </a:p>
          <a:p>
            <a:endParaRPr lang="en-US" sz="1400" dirty="0"/>
          </a:p>
          <a:p>
            <a:r>
              <a:rPr lang="en-US" sz="1400" dirty="0"/>
              <a:t>        partner </a:t>
            </a:r>
            <a:r>
              <a:rPr lang="en-US" sz="1400" dirty="0" err="1"/>
              <a:t>sys_id</a:t>
            </a:r>
            <a:r>
              <a:rPr lang="en-US" sz="1400" dirty="0"/>
              <a:t>: 2a:96:0e:c7:85:49</a:t>
            </a:r>
          </a:p>
          <a:p>
            <a:r>
              <a:rPr lang="en-US" sz="1400" dirty="0"/>
              <a:t>        partner </a:t>
            </a:r>
            <a:r>
              <a:rPr lang="en-US" sz="1400" dirty="0" err="1"/>
              <a:t>sys_priority</a:t>
            </a:r>
            <a:r>
              <a:rPr lang="en-US" sz="1400" dirty="0"/>
              <a:t>: 65534</a:t>
            </a:r>
          </a:p>
          <a:p>
            <a:r>
              <a:rPr lang="en-US" sz="1400" dirty="0"/>
              <a:t>        partner </a:t>
            </a:r>
            <a:r>
              <a:rPr lang="en-US" sz="1400" dirty="0" err="1"/>
              <a:t>port_id</a:t>
            </a:r>
            <a:r>
              <a:rPr lang="en-US" sz="1400" dirty="0"/>
              <a:t>: 7</a:t>
            </a:r>
          </a:p>
          <a:p>
            <a:r>
              <a:rPr lang="en-US" sz="1400" dirty="0"/>
              <a:t>        partner </a:t>
            </a:r>
            <a:r>
              <a:rPr lang="en-US" sz="1400" dirty="0" err="1"/>
              <a:t>port_priority</a:t>
            </a:r>
            <a:r>
              <a:rPr lang="en-US" sz="1400" dirty="0"/>
              <a:t>: 65535</a:t>
            </a:r>
          </a:p>
          <a:p>
            <a:r>
              <a:rPr lang="en-US" sz="1400" dirty="0"/>
              <a:t>        partner key: 7</a:t>
            </a:r>
          </a:p>
          <a:p>
            <a:r>
              <a:rPr lang="en-US" sz="1400" dirty="0"/>
              <a:t>        partner state: activity aggregation synchronized collecting distributing</a:t>
            </a:r>
          </a:p>
          <a:p>
            <a:endParaRPr lang="en-US" sz="1400" dirty="0"/>
          </a:p>
          <a:p>
            <a:r>
              <a:rPr lang="en-US" sz="1400" dirty="0"/>
              <a:t>slave: </a:t>
            </a:r>
            <a:r>
              <a:rPr lang="en-US" sz="1400" dirty="0" err="1"/>
              <a:t>second_if</a:t>
            </a:r>
            <a:r>
              <a:rPr lang="en-US" sz="1400" dirty="0"/>
              <a:t>: current attached</a:t>
            </a:r>
          </a:p>
          <a:p>
            <a:r>
              <a:rPr lang="en-US" sz="1400" dirty="0"/>
              <a:t>        </a:t>
            </a:r>
            <a:r>
              <a:rPr lang="en-US" sz="1400" dirty="0" err="1"/>
              <a:t>port_id</a:t>
            </a:r>
            <a:r>
              <a:rPr lang="en-US" sz="1400" dirty="0"/>
              <a:t>: 4</a:t>
            </a:r>
          </a:p>
          <a:p>
            <a:r>
              <a:rPr lang="en-US" sz="1400" dirty="0"/>
              <a:t>        </a:t>
            </a:r>
            <a:r>
              <a:rPr lang="en-US" sz="1400" dirty="0" err="1"/>
              <a:t>port_priority</a:t>
            </a:r>
            <a:r>
              <a:rPr lang="en-US" sz="1400" dirty="0"/>
              <a:t>: 65535</a:t>
            </a:r>
          </a:p>
          <a:p>
            <a:r>
              <a:rPr lang="en-US" sz="1400" dirty="0"/>
              <a:t>        </a:t>
            </a:r>
            <a:r>
              <a:rPr lang="en-US" sz="1400" dirty="0" err="1"/>
              <a:t>may_enable</a:t>
            </a:r>
            <a:r>
              <a:rPr lang="en-US" sz="1400" dirty="0"/>
              <a:t>: true</a:t>
            </a:r>
          </a:p>
          <a:p>
            <a:endParaRPr lang="en-US" sz="1400" dirty="0"/>
          </a:p>
          <a:p>
            <a:r>
              <a:rPr lang="en-US" sz="1400" dirty="0"/>
              <a:t>        actor </a:t>
            </a:r>
            <a:r>
              <a:rPr lang="en-US" sz="1400" dirty="0" err="1"/>
              <a:t>sys_id</a:t>
            </a:r>
            <a:r>
              <a:rPr lang="en-US" sz="1400" dirty="0"/>
              <a:t>: 72:d2:d3:59:8c:41</a:t>
            </a:r>
          </a:p>
          <a:p>
            <a:r>
              <a:rPr lang="en-US" sz="1400" dirty="0"/>
              <a:t>        actor </a:t>
            </a:r>
            <a:r>
              <a:rPr lang="en-US" sz="1400" dirty="0" err="1"/>
              <a:t>sys_priority</a:t>
            </a:r>
            <a:r>
              <a:rPr lang="en-US" sz="1400" dirty="0"/>
              <a:t>: 65534</a:t>
            </a:r>
          </a:p>
          <a:p>
            <a:r>
              <a:rPr lang="en-US" sz="1400" dirty="0"/>
              <a:t>        actor </a:t>
            </a:r>
            <a:r>
              <a:rPr lang="en-US" sz="1400" dirty="0" err="1"/>
              <a:t>port_id</a:t>
            </a:r>
            <a:r>
              <a:rPr lang="en-US" sz="1400" dirty="0"/>
              <a:t>: 4</a:t>
            </a:r>
          </a:p>
          <a:p>
            <a:r>
              <a:rPr lang="en-US" sz="1400" dirty="0"/>
              <a:t>        actor </a:t>
            </a:r>
            <a:r>
              <a:rPr lang="en-US" sz="1400" dirty="0" err="1"/>
              <a:t>port_priority</a:t>
            </a:r>
            <a:r>
              <a:rPr lang="en-US" sz="1400" dirty="0"/>
              <a:t>: 65535</a:t>
            </a:r>
          </a:p>
          <a:p>
            <a:r>
              <a:rPr lang="en-US" sz="1400" dirty="0"/>
              <a:t>        actor key: 3</a:t>
            </a:r>
          </a:p>
          <a:p>
            <a:r>
              <a:rPr lang="en-US" sz="1400" dirty="0"/>
              <a:t>        actor state: activity aggregation synchronized collecting distributing</a:t>
            </a:r>
          </a:p>
          <a:p>
            <a:endParaRPr lang="en-US" sz="1400" dirty="0"/>
          </a:p>
          <a:p>
            <a:r>
              <a:rPr lang="en-US" sz="1400" dirty="0"/>
              <a:t>        partner </a:t>
            </a:r>
            <a:r>
              <a:rPr lang="en-US" sz="1400" dirty="0" err="1"/>
              <a:t>sys_id</a:t>
            </a:r>
            <a:r>
              <a:rPr lang="en-US" sz="1400" dirty="0"/>
              <a:t>: 2a:96:0e:c7:85:49</a:t>
            </a:r>
          </a:p>
          <a:p>
            <a:r>
              <a:rPr lang="en-US" sz="1400" dirty="0"/>
              <a:t>        partner </a:t>
            </a:r>
            <a:r>
              <a:rPr lang="en-US" sz="1400" dirty="0" err="1"/>
              <a:t>sys_priority</a:t>
            </a:r>
            <a:r>
              <a:rPr lang="en-US" sz="1400" dirty="0"/>
              <a:t>: 65534</a:t>
            </a:r>
          </a:p>
          <a:p>
            <a:r>
              <a:rPr lang="en-US" sz="1400" dirty="0"/>
              <a:t>        partner </a:t>
            </a:r>
            <a:r>
              <a:rPr lang="en-US" sz="1400" dirty="0" err="1"/>
              <a:t>port_id</a:t>
            </a:r>
            <a:r>
              <a:rPr lang="en-US" sz="1400" dirty="0"/>
              <a:t>: 8</a:t>
            </a:r>
          </a:p>
          <a:p>
            <a:r>
              <a:rPr lang="en-US" sz="1400" dirty="0"/>
              <a:t>        partner </a:t>
            </a:r>
            <a:r>
              <a:rPr lang="en-US" sz="1400" dirty="0" err="1"/>
              <a:t>port_priority</a:t>
            </a:r>
            <a:r>
              <a:rPr lang="en-US" sz="1400" dirty="0"/>
              <a:t>: 65535</a:t>
            </a:r>
          </a:p>
          <a:p>
            <a:r>
              <a:rPr lang="en-US" sz="1400" dirty="0"/>
              <a:t>        partner key: 7</a:t>
            </a:r>
          </a:p>
          <a:p>
            <a:r>
              <a:rPr lang="en-US" sz="1400" dirty="0"/>
              <a:t>        partner state: activity aggregation synchronized collecting distributing</a:t>
            </a:r>
          </a:p>
        </p:txBody>
      </p:sp>
    </p:spTree>
    <p:extLst>
      <p:ext uri="{BB962C8B-B14F-4D97-AF65-F5344CB8AC3E}">
        <p14:creationId xmlns:p14="http://schemas.microsoft.com/office/powerpoint/2010/main" val="3520668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实验九</a:t>
            </a:r>
            <a:r>
              <a:rPr lang="en-US" altLang="zh-CN" dirty="0"/>
              <a:t>: </a:t>
            </a:r>
            <a:r>
              <a:rPr lang="zh-CN" altLang="en-US" dirty="0"/>
              <a:t>测试</a:t>
            </a:r>
            <a:r>
              <a:rPr lang="en-US" altLang="zh-CN" dirty="0"/>
              <a:t>Bond</a:t>
            </a:r>
            <a:r>
              <a:rPr lang="zh-CN" altLang="en-US" dirty="0"/>
              <a:t>功能</a:t>
            </a:r>
            <a:endParaRPr lang="en-US" dirty="0"/>
          </a:p>
        </p:txBody>
      </p:sp>
      <p:sp>
        <p:nvSpPr>
          <p:cNvPr id="3" name="Content Placeholder 2"/>
          <p:cNvSpPr>
            <a:spLocks noGrp="1"/>
          </p:cNvSpPr>
          <p:nvPr>
            <p:ph idx="1"/>
          </p:nvPr>
        </p:nvSpPr>
        <p:spPr/>
        <p:txBody>
          <a:bodyPr>
            <a:normAutofit/>
          </a:bodyPr>
          <a:lstStyle/>
          <a:p>
            <a:r>
              <a:rPr lang="zh-CN" altLang="en-US" sz="2000" dirty="0"/>
              <a:t>默认情况下</a:t>
            </a:r>
            <a:r>
              <a:rPr lang="en-US" sz="2000" dirty="0" err="1"/>
              <a:t>bond_mode</a:t>
            </a:r>
            <a:r>
              <a:rPr lang="zh-CN" altLang="en-US" sz="2000" dirty="0"/>
              <a:t>是</a:t>
            </a:r>
            <a:r>
              <a:rPr lang="en-US" sz="2000" dirty="0"/>
              <a:t>active-backup</a:t>
            </a:r>
            <a:r>
              <a:rPr lang="zh-CN" altLang="en-US" sz="2000" dirty="0"/>
              <a:t>模式，一开始</a:t>
            </a:r>
            <a:r>
              <a:rPr lang="en-US" sz="2000" dirty="0"/>
              <a:t>active</a:t>
            </a:r>
            <a:r>
              <a:rPr lang="zh-CN" altLang="en-US" sz="2000" dirty="0"/>
              <a:t>的是</a:t>
            </a:r>
            <a:r>
              <a:rPr lang="en-US" sz="2000" dirty="0" err="1"/>
              <a:t>first_br</a:t>
            </a:r>
            <a:r>
              <a:rPr lang="zh-CN" altLang="en-US" sz="2000" dirty="0"/>
              <a:t>和</a:t>
            </a:r>
            <a:r>
              <a:rPr lang="en-US" sz="2000" dirty="0" err="1" smtClean="0"/>
              <a:t>first_if</a:t>
            </a:r>
            <a:endParaRPr lang="en-US" sz="2000" dirty="0" smtClean="0"/>
          </a:p>
          <a:p>
            <a:r>
              <a:rPr lang="zh-CN" altLang="en-US" sz="2000" dirty="0" smtClean="0"/>
              <a:t>从</a:t>
            </a:r>
            <a:r>
              <a:rPr lang="en-US" altLang="zh-CN" sz="2000" dirty="0" smtClean="0"/>
              <a:t>192.168.100.100 </a:t>
            </a:r>
            <a:r>
              <a:rPr lang="en-US" sz="2000" dirty="0"/>
              <a:t>ping </a:t>
            </a:r>
            <a:r>
              <a:rPr lang="en-US" sz="2000" dirty="0" smtClean="0"/>
              <a:t>192.168.100.102，</a:t>
            </a:r>
            <a:r>
              <a:rPr lang="zh-CN" altLang="en-US" sz="2000" dirty="0"/>
              <a:t>以</a:t>
            </a:r>
            <a:r>
              <a:rPr lang="zh-CN" altLang="en-US" sz="2000" dirty="0" smtClean="0"/>
              <a:t>及</a:t>
            </a:r>
            <a:r>
              <a:rPr lang="en-US" altLang="zh-CN" sz="2000" dirty="0" smtClean="0"/>
              <a:t>192.168.100.101 </a:t>
            </a:r>
            <a:r>
              <a:rPr lang="en-US" sz="2000" dirty="0"/>
              <a:t>ping </a:t>
            </a:r>
            <a:r>
              <a:rPr lang="en-US" sz="2000" dirty="0" smtClean="0"/>
              <a:t>192.168.100.103，</a:t>
            </a:r>
            <a:r>
              <a:rPr lang="zh-CN" altLang="en-US" sz="2000" dirty="0"/>
              <a:t>都是从</a:t>
            </a:r>
            <a:r>
              <a:rPr lang="en-US" sz="2000" dirty="0" err="1"/>
              <a:t>first_if</a:t>
            </a:r>
            <a:r>
              <a:rPr lang="zh-CN" altLang="en-US" sz="2000" dirty="0"/>
              <a:t>通过</a:t>
            </a:r>
            <a:endParaRPr lang="en-US" sz="2000" dirty="0"/>
          </a:p>
        </p:txBody>
      </p:sp>
      <p:pic>
        <p:nvPicPr>
          <p:cNvPr id="4" name="Picture 3"/>
          <p:cNvPicPr>
            <a:picLocks noChangeAspect="1"/>
          </p:cNvPicPr>
          <p:nvPr/>
        </p:nvPicPr>
        <p:blipFill>
          <a:blip r:embed="rId2"/>
          <a:stretch>
            <a:fillRect/>
          </a:stretch>
        </p:blipFill>
        <p:spPr>
          <a:xfrm>
            <a:off x="1618439" y="2114019"/>
            <a:ext cx="8591099" cy="4553481"/>
          </a:xfrm>
          <a:prstGeom prst="rect">
            <a:avLst/>
          </a:prstGeom>
        </p:spPr>
      </p:pic>
    </p:spTree>
    <p:extLst>
      <p:ext uri="{BB962C8B-B14F-4D97-AF65-F5344CB8AC3E}">
        <p14:creationId xmlns:p14="http://schemas.microsoft.com/office/powerpoint/2010/main" val="1283196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实验九</a:t>
            </a:r>
            <a:r>
              <a:rPr lang="en-US" altLang="zh-CN" dirty="0"/>
              <a:t>: </a:t>
            </a:r>
            <a:r>
              <a:rPr lang="zh-CN" altLang="en-US" dirty="0"/>
              <a:t>测试</a:t>
            </a:r>
            <a:r>
              <a:rPr lang="en-US" altLang="zh-CN" dirty="0"/>
              <a:t>Bond</a:t>
            </a:r>
            <a:r>
              <a:rPr lang="zh-CN" altLang="en-US" dirty="0"/>
              <a:t>功能</a:t>
            </a:r>
            <a:endParaRPr lang="en-US" dirty="0"/>
          </a:p>
        </p:txBody>
      </p:sp>
      <p:sp>
        <p:nvSpPr>
          <p:cNvPr id="3" name="Content Placeholder 2"/>
          <p:cNvSpPr>
            <a:spLocks noGrp="1"/>
          </p:cNvSpPr>
          <p:nvPr>
            <p:ph idx="1"/>
          </p:nvPr>
        </p:nvSpPr>
        <p:spPr/>
        <p:txBody>
          <a:bodyPr>
            <a:normAutofit/>
          </a:bodyPr>
          <a:lstStyle/>
          <a:p>
            <a:r>
              <a:rPr lang="zh-CN" altLang="en-US" sz="2000" dirty="0"/>
              <a:t>如果把</a:t>
            </a:r>
            <a:r>
              <a:rPr lang="en-US" sz="2000" dirty="0" err="1"/>
              <a:t>first_if</a:t>
            </a:r>
            <a:r>
              <a:rPr lang="zh-CN" altLang="en-US" sz="2000" dirty="0"/>
              <a:t>设成</a:t>
            </a:r>
            <a:r>
              <a:rPr lang="en-US" sz="2000" dirty="0"/>
              <a:t>down，</a:t>
            </a:r>
            <a:r>
              <a:rPr lang="zh-CN" altLang="en-US" sz="2000" dirty="0"/>
              <a:t>则包的走向会变</a:t>
            </a:r>
          </a:p>
          <a:p>
            <a:r>
              <a:rPr lang="en-US" sz="2000" dirty="0" err="1" smtClean="0"/>
              <a:t>ip</a:t>
            </a:r>
            <a:r>
              <a:rPr lang="en-US" sz="2000" dirty="0" smtClean="0"/>
              <a:t> </a:t>
            </a:r>
            <a:r>
              <a:rPr lang="en-US" sz="2000" dirty="0"/>
              <a:t>link set </a:t>
            </a:r>
            <a:r>
              <a:rPr lang="en-US" sz="2000" dirty="0" err="1"/>
              <a:t>first_if</a:t>
            </a:r>
            <a:r>
              <a:rPr lang="en-US" sz="2000" dirty="0"/>
              <a:t> down</a:t>
            </a:r>
          </a:p>
          <a:p>
            <a:r>
              <a:rPr lang="zh-CN" altLang="en-US" sz="2000" dirty="0" smtClean="0"/>
              <a:t>发</a:t>
            </a:r>
            <a:r>
              <a:rPr lang="zh-CN" altLang="en-US" sz="2000" dirty="0"/>
              <a:t>现</a:t>
            </a:r>
            <a:r>
              <a:rPr lang="en-US" sz="2000" dirty="0" err="1"/>
              <a:t>second_if</a:t>
            </a:r>
            <a:r>
              <a:rPr lang="zh-CN" altLang="en-US" sz="2000" dirty="0"/>
              <a:t>开始有流量，京</a:t>
            </a:r>
            <a:r>
              <a:rPr lang="en-US" sz="2000" dirty="0" err="1"/>
              <a:t>first_if</a:t>
            </a:r>
            <a:r>
              <a:rPr lang="zh-CN" altLang="en-US" sz="2000" dirty="0"/>
              <a:t>变成</a:t>
            </a:r>
            <a:r>
              <a:rPr lang="en-US" sz="2000" dirty="0" smtClean="0"/>
              <a:t>down, 192.168.100.100</a:t>
            </a:r>
            <a:r>
              <a:rPr lang="zh-CN" altLang="en-US" sz="2000" dirty="0" smtClean="0"/>
              <a:t>和</a:t>
            </a:r>
            <a:r>
              <a:rPr lang="en-US" altLang="zh-CN" sz="2000" dirty="0" smtClean="0"/>
              <a:t>192.168.100.101</a:t>
            </a:r>
            <a:r>
              <a:rPr lang="zh-CN" altLang="en-US" sz="2000" dirty="0" smtClean="0"/>
              <a:t>似</a:t>
            </a:r>
            <a:r>
              <a:rPr lang="zh-CN" altLang="en-US" sz="2000" dirty="0"/>
              <a:t>乎没有收到影</a:t>
            </a:r>
            <a:r>
              <a:rPr lang="zh-CN" altLang="en-US" sz="2000" dirty="0" smtClean="0"/>
              <a:t>响</a:t>
            </a:r>
            <a:endParaRPr lang="en-US" altLang="zh-CN" sz="2000" dirty="0" smtClean="0"/>
          </a:p>
          <a:p>
            <a:r>
              <a:rPr lang="en-US" sz="2000" dirty="0" err="1"/>
              <a:t>second_br</a:t>
            </a:r>
            <a:r>
              <a:rPr lang="zh-CN" altLang="en-US" sz="2000" dirty="0"/>
              <a:t>和</a:t>
            </a:r>
            <a:r>
              <a:rPr lang="en-US" sz="2000" dirty="0" err="1"/>
              <a:t>second_if</a:t>
            </a:r>
            <a:r>
              <a:rPr lang="zh-CN" altLang="en-US" sz="2000" dirty="0"/>
              <a:t>变成</a:t>
            </a:r>
            <a:r>
              <a:rPr lang="en-US" sz="2000" dirty="0"/>
              <a:t>active</a:t>
            </a:r>
            <a:endParaRPr lang="zh-CN" altLang="en-US" sz="2000" dirty="0"/>
          </a:p>
          <a:p>
            <a:endParaRPr lang="en-US" sz="2000" dirty="0"/>
          </a:p>
        </p:txBody>
      </p:sp>
      <p:pic>
        <p:nvPicPr>
          <p:cNvPr id="4" name="Picture 3"/>
          <p:cNvPicPr>
            <a:picLocks noChangeAspect="1"/>
          </p:cNvPicPr>
          <p:nvPr/>
        </p:nvPicPr>
        <p:blipFill>
          <a:blip r:embed="rId2"/>
          <a:stretch>
            <a:fillRect/>
          </a:stretch>
        </p:blipFill>
        <p:spPr>
          <a:xfrm>
            <a:off x="4924425" y="2266949"/>
            <a:ext cx="4931459" cy="4391025"/>
          </a:xfrm>
          <a:prstGeom prst="rect">
            <a:avLst/>
          </a:prstGeom>
        </p:spPr>
      </p:pic>
    </p:spTree>
    <p:extLst>
      <p:ext uri="{BB962C8B-B14F-4D97-AF65-F5344CB8AC3E}">
        <p14:creationId xmlns:p14="http://schemas.microsoft.com/office/powerpoint/2010/main" val="196209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实验九</a:t>
            </a:r>
            <a:r>
              <a:rPr lang="en-US" altLang="zh-CN" dirty="0"/>
              <a:t>: </a:t>
            </a:r>
            <a:r>
              <a:rPr lang="zh-CN" altLang="en-US" dirty="0"/>
              <a:t>测试</a:t>
            </a:r>
            <a:r>
              <a:rPr lang="en-US" altLang="zh-CN" dirty="0"/>
              <a:t>Bond</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a:t>重启</a:t>
            </a:r>
            <a:r>
              <a:rPr lang="en-US" dirty="0" err="1"/>
              <a:t>first_if</a:t>
            </a:r>
            <a:r>
              <a:rPr lang="en-US" dirty="0"/>
              <a:t>，</a:t>
            </a:r>
            <a:r>
              <a:rPr lang="zh-CN" altLang="en-US" dirty="0"/>
              <a:t>但是</a:t>
            </a:r>
            <a:r>
              <a:rPr lang="en-US" dirty="0" err="1"/>
              <a:t>second_br</a:t>
            </a:r>
            <a:r>
              <a:rPr lang="zh-CN" altLang="en-US" dirty="0"/>
              <a:t>和</a:t>
            </a:r>
            <a:r>
              <a:rPr lang="en-US" dirty="0" err="1"/>
              <a:t>second_if</a:t>
            </a:r>
            <a:r>
              <a:rPr lang="zh-CN" altLang="en-US" dirty="0"/>
              <a:t>仍然是</a:t>
            </a:r>
            <a:r>
              <a:rPr lang="en-US" dirty="0" smtClean="0"/>
              <a:t>active</a:t>
            </a:r>
          </a:p>
          <a:p>
            <a:r>
              <a:rPr lang="en-US" dirty="0" err="1"/>
              <a:t>ip</a:t>
            </a:r>
            <a:r>
              <a:rPr lang="en-US" dirty="0"/>
              <a:t> link set </a:t>
            </a:r>
            <a:r>
              <a:rPr lang="en-US" dirty="0" err="1"/>
              <a:t>first_if</a:t>
            </a:r>
            <a:r>
              <a:rPr lang="en-US" dirty="0"/>
              <a:t> up</a:t>
            </a:r>
          </a:p>
        </p:txBody>
      </p:sp>
      <p:pic>
        <p:nvPicPr>
          <p:cNvPr id="4" name="Picture 3"/>
          <p:cNvPicPr>
            <a:picLocks noChangeAspect="1"/>
          </p:cNvPicPr>
          <p:nvPr/>
        </p:nvPicPr>
        <p:blipFill>
          <a:blip r:embed="rId2"/>
          <a:stretch>
            <a:fillRect/>
          </a:stretch>
        </p:blipFill>
        <p:spPr>
          <a:xfrm>
            <a:off x="4429125" y="1655832"/>
            <a:ext cx="5476875" cy="4867497"/>
          </a:xfrm>
          <a:prstGeom prst="rect">
            <a:avLst/>
          </a:prstGeom>
        </p:spPr>
      </p:pic>
    </p:spTree>
    <p:extLst>
      <p:ext uri="{BB962C8B-B14F-4D97-AF65-F5344CB8AC3E}">
        <p14:creationId xmlns:p14="http://schemas.microsoft.com/office/powerpoint/2010/main" val="2283263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实验九</a:t>
            </a:r>
            <a:r>
              <a:rPr lang="en-US" altLang="zh-CN" dirty="0"/>
              <a:t>: </a:t>
            </a:r>
            <a:r>
              <a:rPr lang="zh-CN" altLang="en-US" dirty="0"/>
              <a:t>测试</a:t>
            </a:r>
            <a:r>
              <a:rPr lang="en-US" altLang="zh-CN" dirty="0"/>
              <a:t>Bond</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a:t>把</a:t>
            </a:r>
            <a:r>
              <a:rPr lang="en-US" dirty="0" err="1"/>
              <a:t>bond_mode</a:t>
            </a:r>
            <a:r>
              <a:rPr lang="zh-CN" altLang="en-US" dirty="0"/>
              <a:t>设为</a:t>
            </a:r>
            <a:r>
              <a:rPr lang="en-US" dirty="0" smtClean="0"/>
              <a:t>balance-</a:t>
            </a:r>
            <a:r>
              <a:rPr lang="en-US" dirty="0" err="1" smtClean="0"/>
              <a:t>slb</a:t>
            </a:r>
            <a:endParaRPr lang="en-US" dirty="0" smtClean="0"/>
          </a:p>
          <a:p>
            <a:pPr lvl="1"/>
            <a:r>
              <a:rPr lang="en-US" dirty="0" err="1"/>
              <a:t>ovs-vsctl</a:t>
            </a:r>
            <a:r>
              <a:rPr lang="en-US" dirty="0"/>
              <a:t> set Port bond0 </a:t>
            </a:r>
            <a:r>
              <a:rPr lang="en-US" dirty="0" err="1" smtClean="0"/>
              <a:t>bond_mode</a:t>
            </a:r>
            <a:r>
              <a:rPr lang="en-US" dirty="0" smtClean="0"/>
              <a:t>=balance-</a:t>
            </a:r>
            <a:r>
              <a:rPr lang="en-US" dirty="0" err="1" smtClean="0"/>
              <a:t>slb</a:t>
            </a:r>
            <a:endParaRPr lang="en-US" dirty="0" smtClean="0"/>
          </a:p>
          <a:p>
            <a:pPr lvl="1"/>
            <a:r>
              <a:rPr lang="en-US" dirty="0" err="1"/>
              <a:t>ovs-vsctl</a:t>
            </a:r>
            <a:r>
              <a:rPr lang="en-US" dirty="0"/>
              <a:t> set Port bond1 </a:t>
            </a:r>
            <a:r>
              <a:rPr lang="en-US" dirty="0" err="1" smtClean="0"/>
              <a:t>bond_mode</a:t>
            </a:r>
            <a:r>
              <a:rPr lang="en-US" dirty="0" smtClean="0"/>
              <a:t>=balance-</a:t>
            </a:r>
            <a:r>
              <a:rPr lang="en-US" dirty="0" err="1" smtClean="0"/>
              <a:t>slb</a:t>
            </a:r>
            <a:endParaRPr lang="en-US" dirty="0" smtClean="0"/>
          </a:p>
          <a:p>
            <a:pPr lvl="1"/>
            <a:r>
              <a:rPr lang="zh-CN" altLang="en-US" dirty="0" smtClean="0"/>
              <a:t>同时</a:t>
            </a:r>
            <a:r>
              <a:rPr lang="en-US" altLang="zh-CN" dirty="0" smtClean="0"/>
              <a:t>192.168.100.100 ping 192.168.100.102,192.168.100.101 ping 192.168.100.103, </a:t>
            </a:r>
            <a:r>
              <a:rPr lang="zh-CN" altLang="en-US" dirty="0" smtClean="0"/>
              <a:t>已经分流了</a:t>
            </a:r>
            <a:endParaRPr lang="en-US" altLang="zh-CN" dirty="0" smtClean="0"/>
          </a:p>
          <a:p>
            <a:r>
              <a:rPr lang="zh-CN" altLang="en-US" dirty="0"/>
              <a:t>把</a:t>
            </a:r>
            <a:r>
              <a:rPr lang="en-US" dirty="0" err="1"/>
              <a:t>bond_mode</a:t>
            </a:r>
            <a:r>
              <a:rPr lang="zh-CN" altLang="en-US" dirty="0"/>
              <a:t>设为</a:t>
            </a:r>
            <a:r>
              <a:rPr lang="en-US" dirty="0" smtClean="0"/>
              <a:t>balance-</a:t>
            </a:r>
            <a:r>
              <a:rPr lang="en-US" altLang="zh-CN" dirty="0" err="1" smtClean="0"/>
              <a:t>tcp</a:t>
            </a:r>
            <a:endParaRPr lang="en-US" dirty="0"/>
          </a:p>
          <a:p>
            <a:pPr lvl="1"/>
            <a:r>
              <a:rPr lang="en-US" dirty="0" err="1"/>
              <a:t>ovs-vsctl</a:t>
            </a:r>
            <a:r>
              <a:rPr lang="en-US" dirty="0"/>
              <a:t> set Port bond0 </a:t>
            </a:r>
            <a:r>
              <a:rPr lang="en-US" dirty="0" err="1" smtClean="0"/>
              <a:t>bond_mode</a:t>
            </a:r>
            <a:r>
              <a:rPr lang="en-US" dirty="0" smtClean="0"/>
              <a:t>=balance-</a:t>
            </a:r>
            <a:r>
              <a:rPr lang="en-US" dirty="0" err="1" smtClean="0"/>
              <a:t>tcp</a:t>
            </a:r>
            <a:endParaRPr lang="en-US" dirty="0"/>
          </a:p>
          <a:p>
            <a:pPr lvl="1"/>
            <a:r>
              <a:rPr lang="en-US" dirty="0" err="1"/>
              <a:t>ovs-vsctl</a:t>
            </a:r>
            <a:r>
              <a:rPr lang="en-US" dirty="0"/>
              <a:t> set Port bond1 </a:t>
            </a:r>
            <a:r>
              <a:rPr lang="en-US" dirty="0" err="1" smtClean="0"/>
              <a:t>bond_mode</a:t>
            </a:r>
            <a:r>
              <a:rPr lang="en-US" dirty="0" smtClean="0"/>
              <a:t>=balance-</a:t>
            </a:r>
            <a:r>
              <a:rPr lang="en-US" dirty="0" err="1" smtClean="0"/>
              <a:t>tcp</a:t>
            </a:r>
            <a:endParaRPr lang="en-US" dirty="0" smtClean="0"/>
          </a:p>
          <a:p>
            <a:pPr lvl="1"/>
            <a:r>
              <a:rPr lang="zh-CN" altLang="en-US" dirty="0"/>
              <a:t>同</a:t>
            </a:r>
            <a:r>
              <a:rPr lang="zh-CN" altLang="en-US" dirty="0" smtClean="0"/>
              <a:t>时在</a:t>
            </a:r>
            <a:r>
              <a:rPr lang="en-US" altLang="zh-CN" dirty="0" smtClean="0"/>
              <a:t>192.168.100.100</a:t>
            </a:r>
            <a:r>
              <a:rPr lang="zh-CN" altLang="en-US" dirty="0" smtClean="0"/>
              <a:t>上：</a:t>
            </a:r>
            <a:r>
              <a:rPr lang="en-US" altLang="zh-CN" dirty="0" err="1" smtClean="0"/>
              <a:t>netperf</a:t>
            </a:r>
            <a:r>
              <a:rPr lang="en-US" altLang="zh-CN" dirty="0" smtClean="0"/>
              <a:t> -H 192.168.100.102 -t UDP_STREAM -- -m 1024</a:t>
            </a:r>
          </a:p>
          <a:p>
            <a:pPr lvl="1"/>
            <a:r>
              <a:rPr lang="zh-CN" altLang="en-US" dirty="0" smtClean="0"/>
              <a:t>在</a:t>
            </a:r>
            <a:r>
              <a:rPr lang="en-US" altLang="zh-CN" dirty="0" smtClean="0"/>
              <a:t>192.168.100.101</a:t>
            </a:r>
            <a:r>
              <a:rPr lang="zh-CN" altLang="en-US" dirty="0" smtClean="0"/>
              <a:t>上：</a:t>
            </a:r>
            <a:r>
              <a:rPr lang="en-US" altLang="zh-CN" dirty="0" smtClean="0"/>
              <a:t> </a:t>
            </a:r>
            <a:r>
              <a:rPr lang="en-US" altLang="zh-CN" dirty="0" err="1"/>
              <a:t>netperf</a:t>
            </a:r>
            <a:r>
              <a:rPr lang="en-US" altLang="zh-CN" dirty="0"/>
              <a:t> -H </a:t>
            </a:r>
            <a:r>
              <a:rPr lang="en-US" altLang="zh-CN" dirty="0" smtClean="0"/>
              <a:t>192.168.100.103 </a:t>
            </a:r>
            <a:r>
              <a:rPr lang="en-US" altLang="zh-CN" dirty="0"/>
              <a:t>-t UDP_STREAM -- -m 1024</a:t>
            </a:r>
          </a:p>
          <a:p>
            <a:pPr lvl="1"/>
            <a:endParaRPr lang="en-US" dirty="0"/>
          </a:p>
          <a:p>
            <a:pPr lvl="1"/>
            <a:endParaRPr lang="en-US" dirty="0"/>
          </a:p>
        </p:txBody>
      </p:sp>
    </p:spTree>
    <p:extLst>
      <p:ext uri="{BB962C8B-B14F-4D97-AF65-F5344CB8AC3E}">
        <p14:creationId xmlns:p14="http://schemas.microsoft.com/office/powerpoint/2010/main" val="2281514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a:t>
            </a:r>
            <a:r>
              <a:rPr lang="en-US" dirty="0" err="1" smtClean="0"/>
              <a:t>QoS</a:t>
            </a:r>
            <a:endParaRPr lang="en-US" dirty="0"/>
          </a:p>
        </p:txBody>
      </p:sp>
      <p:pic>
        <p:nvPicPr>
          <p:cNvPr id="4" name="Picture 3"/>
          <p:cNvPicPr>
            <a:picLocks noChangeAspect="1"/>
          </p:cNvPicPr>
          <p:nvPr/>
        </p:nvPicPr>
        <p:blipFill>
          <a:blip r:embed="rId3"/>
          <a:stretch>
            <a:fillRect/>
          </a:stretch>
        </p:blipFill>
        <p:spPr>
          <a:xfrm>
            <a:off x="4767262" y="1290701"/>
            <a:ext cx="6448425" cy="4814824"/>
          </a:xfrm>
          <a:prstGeom prst="rect">
            <a:avLst/>
          </a:prstGeom>
        </p:spPr>
      </p:pic>
      <p:sp>
        <p:nvSpPr>
          <p:cNvPr id="5" name="Freeform 4"/>
          <p:cNvSpPr/>
          <p:nvPr/>
        </p:nvSpPr>
        <p:spPr>
          <a:xfrm>
            <a:off x="7488414" y="1155528"/>
            <a:ext cx="4111737" cy="3896310"/>
          </a:xfrm>
          <a:custGeom>
            <a:avLst/>
            <a:gdLst>
              <a:gd name="connsiteX0" fmla="*/ 137301 w 4111737"/>
              <a:gd name="connsiteY0" fmla="*/ 95422 h 3896310"/>
              <a:gd name="connsiteX1" fmla="*/ 584341 w 4111737"/>
              <a:gd name="connsiteY1" fmla="*/ 3982 h 3896310"/>
              <a:gd name="connsiteX2" fmla="*/ 1254901 w 4111737"/>
              <a:gd name="connsiteY2" fmla="*/ 24302 h 3896310"/>
              <a:gd name="connsiteX3" fmla="*/ 1762901 w 4111737"/>
              <a:gd name="connsiteY3" fmla="*/ 95422 h 3896310"/>
              <a:gd name="connsiteX4" fmla="*/ 2728101 w 4111737"/>
              <a:gd name="connsiteY4" fmla="*/ 379902 h 3896310"/>
              <a:gd name="connsiteX5" fmla="*/ 3388501 w 4111737"/>
              <a:gd name="connsiteY5" fmla="*/ 796462 h 3896310"/>
              <a:gd name="connsiteX6" fmla="*/ 3998101 w 4111737"/>
              <a:gd name="connsiteY6" fmla="*/ 1507662 h 3896310"/>
              <a:gd name="connsiteX7" fmla="*/ 4109861 w 4111737"/>
              <a:gd name="connsiteY7" fmla="*/ 2462702 h 3896310"/>
              <a:gd name="connsiteX8" fmla="*/ 3967621 w 4111737"/>
              <a:gd name="connsiteY8" fmla="*/ 3245022 h 3896310"/>
              <a:gd name="connsiteX9" fmla="*/ 3693301 w 4111737"/>
              <a:gd name="connsiteY9" fmla="*/ 3803822 h 3896310"/>
              <a:gd name="connsiteX10" fmla="*/ 3256421 w 4111737"/>
              <a:gd name="connsiteY10" fmla="*/ 3895262 h 3896310"/>
              <a:gd name="connsiteX11" fmla="*/ 3032901 w 4111737"/>
              <a:gd name="connsiteY11" fmla="*/ 3844462 h 3896310"/>
              <a:gd name="connsiteX12" fmla="*/ 2606181 w 4111737"/>
              <a:gd name="connsiteY12" fmla="*/ 3712382 h 3896310"/>
              <a:gd name="connsiteX13" fmla="*/ 2209941 w 4111737"/>
              <a:gd name="connsiteY13" fmla="*/ 3173902 h 3896310"/>
              <a:gd name="connsiteX14" fmla="*/ 1488581 w 4111737"/>
              <a:gd name="connsiteY14" fmla="*/ 2218862 h 3896310"/>
              <a:gd name="connsiteX15" fmla="*/ 1265061 w 4111737"/>
              <a:gd name="connsiteY15" fmla="*/ 1517822 h 3896310"/>
              <a:gd name="connsiteX16" fmla="*/ 929781 w 4111737"/>
              <a:gd name="connsiteY16" fmla="*/ 1182542 h 3896310"/>
              <a:gd name="connsiteX17" fmla="*/ 279541 w 4111737"/>
              <a:gd name="connsiteY17" fmla="*/ 928542 h 3896310"/>
              <a:gd name="connsiteX18" fmla="*/ 5221 w 4111737"/>
              <a:gd name="connsiteY18" fmla="*/ 451022 h 3896310"/>
              <a:gd name="connsiteX19" fmla="*/ 137301 w 4111737"/>
              <a:gd name="connsiteY19" fmla="*/ 95422 h 38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737" h="3896310">
                <a:moveTo>
                  <a:pt x="137301" y="95422"/>
                </a:moveTo>
                <a:cubicBezTo>
                  <a:pt x="233821" y="20915"/>
                  <a:pt x="398074" y="15835"/>
                  <a:pt x="584341" y="3982"/>
                </a:cubicBezTo>
                <a:cubicBezTo>
                  <a:pt x="770608" y="-7871"/>
                  <a:pt x="1058474" y="9062"/>
                  <a:pt x="1254901" y="24302"/>
                </a:cubicBezTo>
                <a:cubicBezTo>
                  <a:pt x="1451328" y="39542"/>
                  <a:pt x="1517368" y="36155"/>
                  <a:pt x="1762901" y="95422"/>
                </a:cubicBezTo>
                <a:cubicBezTo>
                  <a:pt x="2008434" y="154689"/>
                  <a:pt x="2457168" y="263062"/>
                  <a:pt x="2728101" y="379902"/>
                </a:cubicBezTo>
                <a:cubicBezTo>
                  <a:pt x="2999034" y="496742"/>
                  <a:pt x="3176834" y="608502"/>
                  <a:pt x="3388501" y="796462"/>
                </a:cubicBezTo>
                <a:cubicBezTo>
                  <a:pt x="3600168" y="984422"/>
                  <a:pt x="3877874" y="1229955"/>
                  <a:pt x="3998101" y="1507662"/>
                </a:cubicBezTo>
                <a:cubicBezTo>
                  <a:pt x="4118328" y="1785369"/>
                  <a:pt x="4114941" y="2173142"/>
                  <a:pt x="4109861" y="2462702"/>
                </a:cubicBezTo>
                <a:cubicBezTo>
                  <a:pt x="4104781" y="2752262"/>
                  <a:pt x="4037048" y="3021502"/>
                  <a:pt x="3967621" y="3245022"/>
                </a:cubicBezTo>
                <a:cubicBezTo>
                  <a:pt x="3898194" y="3468542"/>
                  <a:pt x="3811834" y="3695449"/>
                  <a:pt x="3693301" y="3803822"/>
                </a:cubicBezTo>
                <a:cubicBezTo>
                  <a:pt x="3574768" y="3912195"/>
                  <a:pt x="3366488" y="3888489"/>
                  <a:pt x="3256421" y="3895262"/>
                </a:cubicBezTo>
                <a:cubicBezTo>
                  <a:pt x="3146354" y="3902035"/>
                  <a:pt x="3141274" y="3874942"/>
                  <a:pt x="3032901" y="3844462"/>
                </a:cubicBezTo>
                <a:cubicBezTo>
                  <a:pt x="2924528" y="3813982"/>
                  <a:pt x="2743341" y="3824142"/>
                  <a:pt x="2606181" y="3712382"/>
                </a:cubicBezTo>
                <a:cubicBezTo>
                  <a:pt x="2469021" y="3600622"/>
                  <a:pt x="2396208" y="3422822"/>
                  <a:pt x="2209941" y="3173902"/>
                </a:cubicBezTo>
                <a:cubicBezTo>
                  <a:pt x="2023674" y="2924982"/>
                  <a:pt x="1646061" y="2494875"/>
                  <a:pt x="1488581" y="2218862"/>
                </a:cubicBezTo>
                <a:cubicBezTo>
                  <a:pt x="1331101" y="1942849"/>
                  <a:pt x="1358194" y="1690542"/>
                  <a:pt x="1265061" y="1517822"/>
                </a:cubicBezTo>
                <a:cubicBezTo>
                  <a:pt x="1171928" y="1345102"/>
                  <a:pt x="1094034" y="1280755"/>
                  <a:pt x="929781" y="1182542"/>
                </a:cubicBezTo>
                <a:cubicBezTo>
                  <a:pt x="765528" y="1084329"/>
                  <a:pt x="433634" y="1050462"/>
                  <a:pt x="279541" y="928542"/>
                </a:cubicBezTo>
                <a:cubicBezTo>
                  <a:pt x="125448" y="806622"/>
                  <a:pt x="28928" y="588182"/>
                  <a:pt x="5221" y="451022"/>
                </a:cubicBezTo>
                <a:cubicBezTo>
                  <a:pt x="-18486" y="313862"/>
                  <a:pt x="40781" y="169929"/>
                  <a:pt x="137301" y="95422"/>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28750" y="1809750"/>
            <a:ext cx="2266950" cy="311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Linux</a:t>
            </a:r>
            <a:endParaRPr lang="en-US" dirty="0"/>
          </a:p>
        </p:txBody>
      </p:sp>
      <p:sp>
        <p:nvSpPr>
          <p:cNvPr id="7" name="Down Arrow 6"/>
          <p:cNvSpPr/>
          <p:nvPr/>
        </p:nvSpPr>
        <p:spPr>
          <a:xfrm>
            <a:off x="2238375" y="1140995"/>
            <a:ext cx="590550" cy="668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2228850" y="4926429"/>
            <a:ext cx="590550" cy="569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1325661"/>
            <a:ext cx="840486" cy="369332"/>
          </a:xfrm>
          <a:prstGeom prst="rect">
            <a:avLst/>
          </a:prstGeom>
        </p:spPr>
        <p:txBody>
          <a:bodyPr wrap="none">
            <a:spAutoFit/>
          </a:bodyPr>
          <a:lstStyle/>
          <a:p>
            <a:r>
              <a:rPr lang="en-US" dirty="0"/>
              <a:t>ingress</a:t>
            </a:r>
          </a:p>
        </p:txBody>
      </p:sp>
      <p:sp>
        <p:nvSpPr>
          <p:cNvPr id="10" name="Rectangle 9"/>
          <p:cNvSpPr/>
          <p:nvPr/>
        </p:nvSpPr>
        <p:spPr>
          <a:xfrm>
            <a:off x="2866962" y="4867172"/>
            <a:ext cx="781176" cy="369332"/>
          </a:xfrm>
          <a:prstGeom prst="rect">
            <a:avLst/>
          </a:prstGeom>
        </p:spPr>
        <p:txBody>
          <a:bodyPr wrap="none">
            <a:spAutoFit/>
          </a:bodyPr>
          <a:lstStyle/>
          <a:p>
            <a:r>
              <a:rPr lang="en-US" dirty="0"/>
              <a:t>egress</a:t>
            </a:r>
          </a:p>
        </p:txBody>
      </p:sp>
      <p:sp>
        <p:nvSpPr>
          <p:cNvPr id="11" name="Rectangle 10"/>
          <p:cNvSpPr/>
          <p:nvPr/>
        </p:nvSpPr>
        <p:spPr>
          <a:xfrm>
            <a:off x="1981200" y="1809750"/>
            <a:ext cx="1123950" cy="581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Policy</a:t>
            </a:r>
            <a:endParaRPr lang="en-US" dirty="0">
              <a:solidFill>
                <a:srgbClr val="FF0000"/>
              </a:solidFill>
            </a:endParaRPr>
          </a:p>
        </p:txBody>
      </p:sp>
      <p:sp>
        <p:nvSpPr>
          <p:cNvPr id="12" name="Rectangle 11"/>
          <p:cNvSpPr/>
          <p:nvPr/>
        </p:nvSpPr>
        <p:spPr>
          <a:xfrm>
            <a:off x="1971675" y="4352032"/>
            <a:ext cx="1123950" cy="581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Shaping</a:t>
            </a:r>
            <a:endParaRPr lang="en-US" dirty="0">
              <a:solidFill>
                <a:srgbClr val="FF0000"/>
              </a:solidFill>
            </a:endParaRPr>
          </a:p>
        </p:txBody>
      </p:sp>
    </p:spTree>
    <p:extLst>
      <p:ext uri="{BB962C8B-B14F-4D97-AF65-F5344CB8AC3E}">
        <p14:creationId xmlns:p14="http://schemas.microsoft.com/office/powerpoint/2010/main" val="4197102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p:txBody>
          <a:bodyPr/>
          <a:lstStyle/>
          <a:p>
            <a:r>
              <a:rPr lang="en-US" b="1" dirty="0"/>
              <a:t>Classless Queuing Disciplines</a:t>
            </a:r>
          </a:p>
          <a:p>
            <a:r>
              <a:rPr lang="zh-CN" altLang="en-US" dirty="0"/>
              <a:t>默</a:t>
            </a:r>
            <a:r>
              <a:rPr lang="zh-CN" altLang="en-US" dirty="0" smtClean="0"/>
              <a:t>认为</a:t>
            </a:r>
            <a:r>
              <a:rPr lang="en-US" altLang="zh-CN" dirty="0" err="1"/>
              <a:t>pfifo_fast</a:t>
            </a:r>
            <a:endParaRPr lang="en-US" dirty="0"/>
          </a:p>
        </p:txBody>
      </p:sp>
      <p:pic>
        <p:nvPicPr>
          <p:cNvPr id="5" name="Picture 4"/>
          <p:cNvPicPr>
            <a:picLocks noChangeAspect="1"/>
          </p:cNvPicPr>
          <p:nvPr/>
        </p:nvPicPr>
        <p:blipFill>
          <a:blip r:embed="rId2"/>
          <a:stretch>
            <a:fillRect/>
          </a:stretch>
        </p:blipFill>
        <p:spPr>
          <a:xfrm>
            <a:off x="276225" y="2100263"/>
            <a:ext cx="11763375" cy="529668"/>
          </a:xfrm>
          <a:prstGeom prst="rect">
            <a:avLst/>
          </a:prstGeom>
        </p:spPr>
      </p:pic>
      <p:pic>
        <p:nvPicPr>
          <p:cNvPr id="6" name="Picture 5"/>
          <p:cNvPicPr>
            <a:picLocks noChangeAspect="1"/>
          </p:cNvPicPr>
          <p:nvPr/>
        </p:nvPicPr>
        <p:blipFill>
          <a:blip r:embed="rId3"/>
          <a:stretch>
            <a:fillRect/>
          </a:stretch>
        </p:blipFill>
        <p:spPr>
          <a:xfrm>
            <a:off x="276225" y="2719387"/>
            <a:ext cx="3200400" cy="3762375"/>
          </a:xfrm>
          <a:prstGeom prst="rect">
            <a:avLst/>
          </a:prstGeom>
        </p:spPr>
      </p:pic>
      <p:pic>
        <p:nvPicPr>
          <p:cNvPr id="7" name="Picture 6"/>
          <p:cNvPicPr>
            <a:picLocks noChangeAspect="1"/>
          </p:cNvPicPr>
          <p:nvPr/>
        </p:nvPicPr>
        <p:blipFill>
          <a:blip r:embed="rId4"/>
          <a:stretch>
            <a:fillRect/>
          </a:stretch>
        </p:blipFill>
        <p:spPr>
          <a:xfrm>
            <a:off x="3762375" y="2799863"/>
            <a:ext cx="3390900" cy="1009650"/>
          </a:xfrm>
          <a:prstGeom prst="rect">
            <a:avLst/>
          </a:prstGeom>
        </p:spPr>
      </p:pic>
      <p:pic>
        <p:nvPicPr>
          <p:cNvPr id="8" name="Picture 7"/>
          <p:cNvPicPr>
            <a:picLocks noChangeAspect="1"/>
          </p:cNvPicPr>
          <p:nvPr/>
        </p:nvPicPr>
        <p:blipFill>
          <a:blip r:embed="rId5"/>
          <a:stretch>
            <a:fillRect/>
          </a:stretch>
        </p:blipFill>
        <p:spPr>
          <a:xfrm>
            <a:off x="3762375" y="3935128"/>
            <a:ext cx="3124200" cy="1114425"/>
          </a:xfrm>
          <a:prstGeom prst="rect">
            <a:avLst/>
          </a:prstGeom>
        </p:spPr>
      </p:pic>
      <p:pic>
        <p:nvPicPr>
          <p:cNvPr id="9" name="Picture 8"/>
          <p:cNvPicPr>
            <a:picLocks noChangeAspect="1"/>
          </p:cNvPicPr>
          <p:nvPr/>
        </p:nvPicPr>
        <p:blipFill>
          <a:blip r:embed="rId6"/>
          <a:stretch>
            <a:fillRect/>
          </a:stretch>
        </p:blipFill>
        <p:spPr>
          <a:xfrm>
            <a:off x="7458075" y="2799863"/>
            <a:ext cx="4238625" cy="2705100"/>
          </a:xfrm>
          <a:prstGeom prst="rect">
            <a:avLst/>
          </a:prstGeom>
        </p:spPr>
      </p:pic>
      <p:pic>
        <p:nvPicPr>
          <p:cNvPr id="10" name="Picture 9"/>
          <p:cNvPicPr>
            <a:picLocks noChangeAspect="1"/>
          </p:cNvPicPr>
          <p:nvPr/>
        </p:nvPicPr>
        <p:blipFill>
          <a:blip r:embed="rId7"/>
          <a:stretch>
            <a:fillRect/>
          </a:stretch>
        </p:blipFill>
        <p:spPr>
          <a:xfrm>
            <a:off x="3774281" y="5779597"/>
            <a:ext cx="7817644" cy="345213"/>
          </a:xfrm>
          <a:prstGeom prst="rect">
            <a:avLst/>
          </a:prstGeom>
        </p:spPr>
      </p:pic>
    </p:spTree>
    <p:extLst>
      <p:ext uri="{BB962C8B-B14F-4D97-AF65-F5344CB8AC3E}">
        <p14:creationId xmlns:p14="http://schemas.microsoft.com/office/powerpoint/2010/main" val="8750147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05750" y="1176337"/>
            <a:ext cx="3733800" cy="3800475"/>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a:xfrm>
            <a:off x="838200" y="1011504"/>
            <a:ext cx="7172325" cy="5165459"/>
          </a:xfrm>
        </p:spPr>
        <p:txBody>
          <a:bodyPr>
            <a:normAutofit/>
          </a:bodyPr>
          <a:lstStyle/>
          <a:p>
            <a:r>
              <a:rPr lang="en-US" dirty="0"/>
              <a:t>SFQ</a:t>
            </a:r>
            <a:r>
              <a:rPr lang="en-US" dirty="0" smtClean="0"/>
              <a:t>, </a:t>
            </a:r>
            <a:r>
              <a:rPr lang="en-US" dirty="0"/>
              <a:t>Stochastic Fair </a:t>
            </a:r>
            <a:r>
              <a:rPr lang="en-US" dirty="0" smtClean="0"/>
              <a:t>Queuing</a:t>
            </a:r>
          </a:p>
          <a:p>
            <a:pPr lvl="1"/>
            <a:r>
              <a:rPr lang="zh-CN" altLang="en-US" dirty="0"/>
              <a:t>有很多的</a:t>
            </a:r>
            <a:r>
              <a:rPr lang="en-US" altLang="zh-CN" dirty="0"/>
              <a:t>FIFO</a:t>
            </a:r>
            <a:r>
              <a:rPr lang="zh-CN" altLang="en-US" dirty="0"/>
              <a:t>的队列，</a:t>
            </a:r>
            <a:r>
              <a:rPr lang="en-US" altLang="zh-CN" dirty="0"/>
              <a:t>TCP Session</a:t>
            </a:r>
            <a:r>
              <a:rPr lang="zh-CN" altLang="en-US" dirty="0"/>
              <a:t>或者</a:t>
            </a:r>
            <a:r>
              <a:rPr lang="en-US" altLang="zh-CN" dirty="0"/>
              <a:t>UDP stream</a:t>
            </a:r>
            <a:r>
              <a:rPr lang="zh-CN" altLang="en-US" dirty="0"/>
              <a:t>会被分配到某个队列。包会</a:t>
            </a:r>
            <a:r>
              <a:rPr lang="en-US" altLang="zh-CN" dirty="0" err="1"/>
              <a:t>RoundRobin</a:t>
            </a:r>
            <a:r>
              <a:rPr lang="zh-CN" altLang="en-US" dirty="0"/>
              <a:t>的从各个队列中取出发送。</a:t>
            </a:r>
          </a:p>
          <a:p>
            <a:pPr lvl="1"/>
            <a:r>
              <a:rPr lang="zh-CN" altLang="en-US" dirty="0" smtClean="0"/>
              <a:t>这</a:t>
            </a:r>
            <a:r>
              <a:rPr lang="zh-CN" altLang="en-US" dirty="0"/>
              <a:t>样不会一个</a:t>
            </a:r>
            <a:r>
              <a:rPr lang="en-US" altLang="zh-CN" dirty="0"/>
              <a:t>Session</a:t>
            </a:r>
            <a:r>
              <a:rPr lang="zh-CN" altLang="en-US" dirty="0"/>
              <a:t>占据所有的流量。</a:t>
            </a:r>
          </a:p>
          <a:p>
            <a:pPr lvl="1"/>
            <a:r>
              <a:rPr lang="zh-CN" altLang="en-US" dirty="0" smtClean="0"/>
              <a:t>但</a:t>
            </a:r>
            <a:r>
              <a:rPr lang="zh-CN" altLang="en-US" dirty="0"/>
              <a:t>不是每一个</a:t>
            </a:r>
            <a:r>
              <a:rPr lang="en-US" altLang="zh-CN" dirty="0"/>
              <a:t>Session</a:t>
            </a:r>
            <a:r>
              <a:rPr lang="zh-CN" altLang="en-US" dirty="0"/>
              <a:t>都有一个队列，而是有一个</a:t>
            </a:r>
            <a:r>
              <a:rPr lang="en-US" altLang="zh-CN" dirty="0"/>
              <a:t>Hash</a:t>
            </a:r>
            <a:r>
              <a:rPr lang="zh-CN" altLang="en-US" dirty="0"/>
              <a:t>算法，将大量的</a:t>
            </a:r>
            <a:r>
              <a:rPr lang="en-US" altLang="zh-CN" dirty="0"/>
              <a:t>Session</a:t>
            </a:r>
            <a:r>
              <a:rPr lang="zh-CN" altLang="en-US" dirty="0"/>
              <a:t>分配到有限的队列中。</a:t>
            </a:r>
          </a:p>
          <a:p>
            <a:pPr lvl="1"/>
            <a:r>
              <a:rPr lang="zh-CN" altLang="en-US" dirty="0" smtClean="0"/>
              <a:t>这</a:t>
            </a:r>
            <a:r>
              <a:rPr lang="zh-CN" altLang="en-US" dirty="0"/>
              <a:t>样两个</a:t>
            </a:r>
            <a:r>
              <a:rPr lang="en-US" altLang="zh-CN" dirty="0"/>
              <a:t>Session</a:t>
            </a:r>
            <a:r>
              <a:rPr lang="zh-CN" altLang="en-US" dirty="0"/>
              <a:t>会共享一个队列，也有可能互相影响。</a:t>
            </a:r>
          </a:p>
          <a:p>
            <a:pPr lvl="1"/>
            <a:r>
              <a:rPr lang="en-US" altLang="zh-CN" dirty="0" smtClean="0"/>
              <a:t>Hash</a:t>
            </a:r>
            <a:r>
              <a:rPr lang="zh-CN" altLang="en-US" dirty="0"/>
              <a:t>函数会经常改变，从而</a:t>
            </a:r>
            <a:r>
              <a:rPr lang="en-US" altLang="zh-CN" dirty="0"/>
              <a:t>session</a:t>
            </a:r>
            <a:r>
              <a:rPr lang="zh-CN" altLang="en-US" dirty="0"/>
              <a:t>不会总是相互影响。</a:t>
            </a:r>
            <a:endParaRPr lang="en-US" dirty="0"/>
          </a:p>
        </p:txBody>
      </p:sp>
    </p:spTree>
    <p:extLst>
      <p:ext uri="{BB962C8B-B14F-4D97-AF65-F5344CB8AC3E}">
        <p14:creationId xmlns:p14="http://schemas.microsoft.com/office/powerpoint/2010/main" val="199004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zh-CN" altLang="en-US" dirty="0" smtClean="0"/>
              <a:t>简介</a:t>
            </a:r>
            <a:endParaRPr lang="en-US" dirty="0"/>
          </a:p>
        </p:txBody>
      </p:sp>
      <p:sp>
        <p:nvSpPr>
          <p:cNvPr id="3" name="Content Placeholder 2"/>
          <p:cNvSpPr>
            <a:spLocks noGrp="1"/>
          </p:cNvSpPr>
          <p:nvPr>
            <p:ph idx="1"/>
          </p:nvPr>
        </p:nvSpPr>
        <p:spPr>
          <a:xfrm>
            <a:off x="838200" y="1011504"/>
            <a:ext cx="5003521" cy="5165459"/>
          </a:xfrm>
        </p:spPr>
        <p:txBody>
          <a:bodyPr/>
          <a:lstStyle/>
          <a:p>
            <a:r>
              <a:rPr lang="en-US" dirty="0" err="1"/>
              <a:t>Openvswitch</a:t>
            </a:r>
            <a:r>
              <a:rPr lang="zh-CN" altLang="en-US" dirty="0"/>
              <a:t>是一个</a:t>
            </a:r>
            <a:r>
              <a:rPr lang="en-US" dirty="0" err="1"/>
              <a:t>virutal</a:t>
            </a:r>
            <a:r>
              <a:rPr lang="en-US" dirty="0"/>
              <a:t> </a:t>
            </a:r>
            <a:r>
              <a:rPr lang="en-US" dirty="0" err="1"/>
              <a:t>swtich</a:t>
            </a:r>
            <a:r>
              <a:rPr lang="en-US" dirty="0"/>
              <a:t>， </a:t>
            </a:r>
            <a:r>
              <a:rPr lang="zh-CN" altLang="en-US" dirty="0"/>
              <a:t>支持</a:t>
            </a:r>
            <a:r>
              <a:rPr lang="en-US" dirty="0"/>
              <a:t>Open Flow</a:t>
            </a:r>
            <a:r>
              <a:rPr lang="zh-CN" altLang="en-US" dirty="0"/>
              <a:t>协议，当然也有一些硬件</a:t>
            </a:r>
            <a:r>
              <a:rPr lang="en-US" dirty="0"/>
              <a:t>Switch</a:t>
            </a:r>
            <a:r>
              <a:rPr lang="zh-CN" altLang="en-US" dirty="0"/>
              <a:t>也支持</a:t>
            </a:r>
            <a:r>
              <a:rPr lang="en-US" dirty="0"/>
              <a:t>Open Flow</a:t>
            </a:r>
            <a:r>
              <a:rPr lang="zh-CN" altLang="en-US" dirty="0"/>
              <a:t>协议，他们都可以被统一的</a:t>
            </a:r>
            <a:r>
              <a:rPr lang="en-US" dirty="0"/>
              <a:t>Controller</a:t>
            </a:r>
            <a:r>
              <a:rPr lang="zh-CN" altLang="en-US" dirty="0"/>
              <a:t>管理，从而实现物理机和虚拟机的网络联通。</a:t>
            </a:r>
            <a:endParaRPr lang="en-US" dirty="0"/>
          </a:p>
          <a:p>
            <a:endParaRPr lang="en-US" dirty="0"/>
          </a:p>
        </p:txBody>
      </p:sp>
      <p:pic>
        <p:nvPicPr>
          <p:cNvPr id="4" name="Picture 3"/>
          <p:cNvPicPr>
            <a:picLocks noChangeAspect="1"/>
          </p:cNvPicPr>
          <p:nvPr/>
        </p:nvPicPr>
        <p:blipFill>
          <a:blip r:embed="rId2"/>
          <a:stretch>
            <a:fillRect/>
          </a:stretch>
        </p:blipFill>
        <p:spPr>
          <a:xfrm>
            <a:off x="5888126" y="365125"/>
            <a:ext cx="4923828" cy="3117285"/>
          </a:xfrm>
          <a:prstGeom prst="rect">
            <a:avLst/>
          </a:prstGeom>
        </p:spPr>
      </p:pic>
      <p:pic>
        <p:nvPicPr>
          <p:cNvPr id="5" name="Picture 4"/>
          <p:cNvPicPr>
            <a:picLocks noChangeAspect="1"/>
          </p:cNvPicPr>
          <p:nvPr/>
        </p:nvPicPr>
        <p:blipFill>
          <a:blip r:embed="rId3"/>
          <a:stretch>
            <a:fillRect/>
          </a:stretch>
        </p:blipFill>
        <p:spPr>
          <a:xfrm>
            <a:off x="5888126" y="3667359"/>
            <a:ext cx="5204321" cy="2874713"/>
          </a:xfrm>
          <a:prstGeom prst="rect">
            <a:avLst/>
          </a:prstGeom>
        </p:spPr>
      </p:pic>
    </p:spTree>
    <p:extLst>
      <p:ext uri="{BB962C8B-B14F-4D97-AF65-F5344CB8AC3E}">
        <p14:creationId xmlns:p14="http://schemas.microsoft.com/office/powerpoint/2010/main" val="1690922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96162" y="841572"/>
            <a:ext cx="4124325" cy="4895850"/>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a:xfrm>
            <a:off x="838200" y="1011504"/>
            <a:ext cx="7439025" cy="5165459"/>
          </a:xfrm>
        </p:spPr>
        <p:txBody>
          <a:bodyPr>
            <a:normAutofit/>
          </a:bodyPr>
          <a:lstStyle/>
          <a:p>
            <a:r>
              <a:rPr lang="en-US" dirty="0"/>
              <a:t>TBF, Token Bucket </a:t>
            </a:r>
            <a:r>
              <a:rPr lang="en-US" dirty="0" smtClean="0"/>
              <a:t>Filter</a:t>
            </a:r>
          </a:p>
          <a:p>
            <a:pPr lvl="1"/>
            <a:r>
              <a:rPr lang="zh-CN" altLang="en-US" dirty="0" smtClean="0"/>
              <a:t>两个概念</a:t>
            </a:r>
            <a:r>
              <a:rPr lang="en-US" altLang="zh-CN" dirty="0"/>
              <a:t>Tokens and </a:t>
            </a:r>
            <a:r>
              <a:rPr lang="en-US" altLang="zh-CN" dirty="0" smtClean="0"/>
              <a:t>buckets</a:t>
            </a:r>
          </a:p>
          <a:p>
            <a:pPr lvl="1"/>
            <a:r>
              <a:rPr lang="zh-CN" altLang="en-US" dirty="0"/>
              <a:t>所</a:t>
            </a:r>
            <a:r>
              <a:rPr lang="zh-CN" altLang="en-US" dirty="0" smtClean="0"/>
              <a:t>有的包排成队列进行发送，但不是到了队头就能发送，而是需要拿到</a:t>
            </a:r>
            <a:r>
              <a:rPr lang="en-US" altLang="zh-CN" dirty="0" smtClean="0"/>
              <a:t>Token</a:t>
            </a:r>
            <a:r>
              <a:rPr lang="zh-CN" altLang="en-US" dirty="0" smtClean="0"/>
              <a:t>才能发送</a:t>
            </a:r>
            <a:endParaRPr lang="en-US" altLang="zh-CN" dirty="0" smtClean="0"/>
          </a:p>
          <a:p>
            <a:pPr lvl="1"/>
            <a:r>
              <a:rPr lang="en-US" dirty="0" smtClean="0"/>
              <a:t>Token</a:t>
            </a:r>
            <a:r>
              <a:rPr lang="zh-CN" altLang="en-US" dirty="0" smtClean="0"/>
              <a:t>根据设定的速度</a:t>
            </a:r>
            <a:r>
              <a:rPr lang="en-US" altLang="zh-CN" dirty="0" smtClean="0"/>
              <a:t>rate</a:t>
            </a:r>
            <a:r>
              <a:rPr lang="zh-CN" altLang="en-US" dirty="0" smtClean="0"/>
              <a:t>生成，所以即便队列很长，也是按照</a:t>
            </a:r>
            <a:r>
              <a:rPr lang="en-US" altLang="zh-CN" dirty="0" smtClean="0"/>
              <a:t>rate</a:t>
            </a:r>
            <a:r>
              <a:rPr lang="zh-CN" altLang="en-US" dirty="0" smtClean="0"/>
              <a:t>进行发送的</a:t>
            </a:r>
            <a:endParaRPr lang="en-US" altLang="zh-CN" dirty="0" smtClean="0"/>
          </a:p>
          <a:p>
            <a:pPr lvl="1"/>
            <a:r>
              <a:rPr lang="zh-CN" altLang="en-US" dirty="0" smtClean="0"/>
              <a:t>当没有包在队列中的时候，</a:t>
            </a:r>
            <a:r>
              <a:rPr lang="en-US" altLang="zh-CN" dirty="0" smtClean="0"/>
              <a:t>Token</a:t>
            </a:r>
            <a:r>
              <a:rPr lang="zh-CN" altLang="en-US" dirty="0" smtClean="0"/>
              <a:t>还是以既定的速度生成，但是不是无限累积的，而是放满了</a:t>
            </a:r>
            <a:r>
              <a:rPr lang="en-US" altLang="zh-CN" dirty="0" smtClean="0"/>
              <a:t>buckets</a:t>
            </a:r>
            <a:r>
              <a:rPr lang="zh-CN" altLang="en-US" dirty="0" smtClean="0"/>
              <a:t>为止，篮子的大小常用</a:t>
            </a:r>
            <a:r>
              <a:rPr lang="en-US" dirty="0" smtClean="0"/>
              <a:t>burst/buffer/</a:t>
            </a:r>
            <a:r>
              <a:rPr lang="en-US" dirty="0" err="1" smtClean="0"/>
              <a:t>maxburst</a:t>
            </a:r>
            <a:r>
              <a:rPr lang="zh-CN" altLang="en-US" dirty="0" smtClean="0"/>
              <a:t>来设定</a:t>
            </a:r>
            <a:endParaRPr lang="en-US" altLang="zh-CN" dirty="0" smtClean="0"/>
          </a:p>
          <a:p>
            <a:pPr lvl="1"/>
            <a:r>
              <a:rPr lang="en-US" dirty="0" smtClean="0"/>
              <a:t>Buckets</a:t>
            </a:r>
            <a:r>
              <a:rPr lang="zh-CN" altLang="en-US" dirty="0" smtClean="0"/>
              <a:t>会避免下面的情况：当长时间没有包发送的时候，积累了大量的</a:t>
            </a:r>
            <a:r>
              <a:rPr lang="en-US" altLang="zh-CN" dirty="0" smtClean="0"/>
              <a:t>Token</a:t>
            </a:r>
            <a:r>
              <a:rPr lang="zh-CN" altLang="en-US" dirty="0" smtClean="0"/>
              <a:t>，突然来了大量的包，每个都能得到</a:t>
            </a:r>
            <a:r>
              <a:rPr lang="en-US" altLang="zh-CN" dirty="0" smtClean="0"/>
              <a:t>Token</a:t>
            </a:r>
            <a:r>
              <a:rPr lang="zh-CN" altLang="en-US" dirty="0" smtClean="0"/>
              <a:t>，造成瞬间流量大增</a:t>
            </a:r>
            <a:endParaRPr lang="en-US" dirty="0"/>
          </a:p>
        </p:txBody>
      </p:sp>
    </p:spTree>
    <p:extLst>
      <p:ext uri="{BB962C8B-B14F-4D97-AF65-F5344CB8AC3E}">
        <p14:creationId xmlns:p14="http://schemas.microsoft.com/office/powerpoint/2010/main" val="1301621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43650" y="365125"/>
            <a:ext cx="4933950" cy="4181475"/>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a:xfrm>
            <a:off x="838200" y="1011504"/>
            <a:ext cx="6191250" cy="5165459"/>
          </a:xfrm>
        </p:spPr>
        <p:txBody>
          <a:bodyPr/>
          <a:lstStyle/>
          <a:p>
            <a:r>
              <a:rPr lang="en-US" b="1" dirty="0" err="1"/>
              <a:t>Classful</a:t>
            </a:r>
            <a:r>
              <a:rPr lang="en-US" b="1" dirty="0"/>
              <a:t> Queuing Disciplines</a:t>
            </a:r>
          </a:p>
          <a:p>
            <a:r>
              <a:rPr lang="en-US" dirty="0"/>
              <a:t>HTB, Hierarchical Token </a:t>
            </a:r>
            <a:r>
              <a:rPr lang="en-US" dirty="0" smtClean="0"/>
              <a:t>Bucket</a:t>
            </a:r>
          </a:p>
          <a:p>
            <a:pPr lvl="1"/>
            <a:r>
              <a:rPr lang="en-US" dirty="0" smtClean="0"/>
              <a:t>Shaping</a:t>
            </a:r>
            <a:r>
              <a:rPr lang="zh-CN" altLang="en-US" dirty="0" smtClean="0"/>
              <a:t>：</a:t>
            </a:r>
            <a:r>
              <a:rPr lang="zh-CN" altLang="en-US" dirty="0"/>
              <a:t>仅</a:t>
            </a:r>
            <a:r>
              <a:rPr lang="zh-CN" altLang="en-US" dirty="0" smtClean="0"/>
              <a:t>仅发生在</a:t>
            </a:r>
            <a:r>
              <a:rPr lang="zh-CN" altLang="en-US" dirty="0"/>
              <a:t>叶</a:t>
            </a:r>
            <a:r>
              <a:rPr lang="zh-CN" altLang="en-US" dirty="0" smtClean="0"/>
              <a:t>子节点，依赖于其他的</a:t>
            </a:r>
            <a:r>
              <a:rPr lang="en-US" altLang="zh-CN" dirty="0" smtClean="0"/>
              <a:t>Queue</a:t>
            </a:r>
          </a:p>
          <a:p>
            <a:pPr lvl="1"/>
            <a:r>
              <a:rPr lang="en-US" dirty="0" smtClean="0"/>
              <a:t>Borrowing: </a:t>
            </a:r>
            <a:r>
              <a:rPr lang="zh-CN" altLang="en-US" dirty="0" smtClean="0"/>
              <a:t>当网络资源空闲的时候，借点过来为我所用</a:t>
            </a:r>
            <a:endParaRPr lang="en-US" altLang="zh-CN" dirty="0" smtClean="0"/>
          </a:p>
          <a:p>
            <a:pPr lvl="2"/>
            <a:r>
              <a:rPr lang="en-US" dirty="0" smtClean="0"/>
              <a:t>Rate</a:t>
            </a:r>
            <a:r>
              <a:rPr lang="zh-CN" altLang="en-US" dirty="0" smtClean="0"/>
              <a:t>：设定的发送速度</a:t>
            </a:r>
            <a:endParaRPr lang="en-US" altLang="zh-CN" dirty="0" smtClean="0"/>
          </a:p>
          <a:p>
            <a:pPr lvl="2"/>
            <a:r>
              <a:rPr lang="en-US" dirty="0" smtClean="0"/>
              <a:t>Ceil</a:t>
            </a:r>
            <a:r>
              <a:rPr lang="zh-CN" altLang="en-US" dirty="0" smtClean="0"/>
              <a:t>：最大的速度，和</a:t>
            </a:r>
            <a:r>
              <a:rPr lang="en-US" altLang="zh-CN" dirty="0" smtClean="0"/>
              <a:t>rate</a:t>
            </a:r>
            <a:r>
              <a:rPr lang="zh-CN" altLang="en-US" dirty="0" smtClean="0"/>
              <a:t>之间的差是最多能向别人借多少</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0221653"/>
              </p:ext>
            </p:extLst>
          </p:nvPr>
        </p:nvGraphicFramePr>
        <p:xfrm>
          <a:off x="523876" y="4619624"/>
          <a:ext cx="11287124" cy="2032059"/>
        </p:xfrm>
        <a:graphic>
          <a:graphicData uri="http://schemas.openxmlformats.org/drawingml/2006/table">
            <a:tbl>
              <a:tblPr/>
              <a:tblGrid>
                <a:gridCol w="859781"/>
                <a:gridCol w="949758"/>
                <a:gridCol w="1349656"/>
                <a:gridCol w="8127929"/>
              </a:tblGrid>
              <a:tr h="140115">
                <a:tc>
                  <a:txBody>
                    <a:bodyPr/>
                    <a:lstStyle/>
                    <a:p>
                      <a:pPr algn="l"/>
                      <a:r>
                        <a:rPr lang="en-US" sz="1200" b="0" i="0" dirty="0"/>
                        <a:t>type of class</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class state</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HTB internal state</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action taken</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5050">
                <a:tc>
                  <a:txBody>
                    <a:bodyPr/>
                    <a:lstStyle/>
                    <a:p>
                      <a:pPr algn="l"/>
                      <a:r>
                        <a:rPr lang="en-US" sz="1200" b="0" i="0" dirty="0"/>
                        <a:t>leaf</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&lt; rate</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HTB_CAN_SEND</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Leaf class will dequeue queued bytes up to available tokens (no more than burst packets)</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0498">
                <a:tc>
                  <a:txBody>
                    <a:bodyPr/>
                    <a:lstStyle/>
                    <a:p>
                      <a:pPr algn="l"/>
                      <a:r>
                        <a:rPr lang="en-US" sz="1200" b="0" i="0"/>
                        <a:t>leaf</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&gt; rate, &lt; ceil</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HTB_MAY_BORROW</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Leaf class will attempt to borrow tokens/</a:t>
                      </a:r>
                      <a:r>
                        <a:rPr lang="en-US" sz="1200" b="0" i="0" dirty="0" err="1"/>
                        <a:t>ctokens</a:t>
                      </a:r>
                      <a:r>
                        <a:rPr lang="en-US" sz="1200" b="0" i="0" dirty="0"/>
                        <a:t> from parent class. If tokens are available, they will be lent in quantum increments and the leaf class will </a:t>
                      </a:r>
                      <a:r>
                        <a:rPr lang="en-US" sz="1200" b="0" i="0" dirty="0" err="1"/>
                        <a:t>dequeue</a:t>
                      </a:r>
                      <a:r>
                        <a:rPr lang="en-US" sz="1200" b="0" i="0" dirty="0"/>
                        <a:t> up to </a:t>
                      </a:r>
                      <a:r>
                        <a:rPr lang="en-US" sz="1200" b="0" i="0" dirty="0" err="1"/>
                        <a:t>cburst</a:t>
                      </a:r>
                      <a:r>
                        <a:rPr lang="en-US" sz="1200" b="0" i="0" dirty="0"/>
                        <a:t> bytes</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0815">
                <a:tc>
                  <a:txBody>
                    <a:bodyPr/>
                    <a:lstStyle/>
                    <a:p>
                      <a:pPr algn="l"/>
                      <a:r>
                        <a:rPr lang="en-US" sz="1200" b="0" i="0"/>
                        <a:t>leaf</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&gt; ceil</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HTB_CANT_SEND</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No packets will be dequeued. This will cause packet delay and will increase latency to meet the desired rate.</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0115">
                <a:tc>
                  <a:txBody>
                    <a:bodyPr/>
                    <a:lstStyle/>
                    <a:p>
                      <a:pPr algn="l"/>
                      <a:r>
                        <a:rPr lang="en-US" sz="1200" b="0" i="0"/>
                        <a:t>inner, root</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&lt; rate</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HTB_CAN_SEND</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Inner class will lend tokens to children.</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1033">
                <a:tc>
                  <a:txBody>
                    <a:bodyPr/>
                    <a:lstStyle/>
                    <a:p>
                      <a:pPr algn="l"/>
                      <a:r>
                        <a:rPr lang="en-US" sz="1200" b="0" i="0"/>
                        <a:t>inner, root</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&gt; rate, &lt; ceil</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HTB_MAY_BORROW</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Inner class will attempt to borrow tokens/</a:t>
                      </a:r>
                      <a:r>
                        <a:rPr lang="en-US" sz="1200" b="0" i="0" dirty="0" err="1"/>
                        <a:t>ctokens</a:t>
                      </a:r>
                      <a:r>
                        <a:rPr lang="en-US" sz="1200" b="0" i="0" dirty="0"/>
                        <a:t> from parent class, lending them to competing children in quantum increments per request.</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1599">
                <a:tc>
                  <a:txBody>
                    <a:bodyPr/>
                    <a:lstStyle/>
                    <a:p>
                      <a:pPr algn="l"/>
                      <a:r>
                        <a:rPr lang="en-US" sz="1200" b="0" i="0"/>
                        <a:t>inner, root</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&gt; ceil</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a:t>HTB_CANT_SEND</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i="0" dirty="0"/>
                        <a:t>Inner class will not attempt to borrow from its parent and will not lend tokens/</a:t>
                      </a:r>
                      <a:r>
                        <a:rPr lang="en-US" sz="1200" b="0" i="0" dirty="0" err="1"/>
                        <a:t>ctokens</a:t>
                      </a:r>
                      <a:r>
                        <a:rPr lang="en-US" sz="1200" b="0" i="0" dirty="0"/>
                        <a:t> to children classes.</a:t>
                      </a:r>
                    </a:p>
                  </a:txBody>
                  <a:tcPr marL="41050" marR="41050" marT="20525" marB="20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15200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pic>
        <p:nvPicPr>
          <p:cNvPr id="4" name="Picture 3"/>
          <p:cNvPicPr>
            <a:picLocks noChangeAspect="1"/>
          </p:cNvPicPr>
          <p:nvPr/>
        </p:nvPicPr>
        <p:blipFill>
          <a:blip r:embed="rId2"/>
          <a:stretch>
            <a:fillRect/>
          </a:stretch>
        </p:blipFill>
        <p:spPr>
          <a:xfrm>
            <a:off x="1914524" y="1392504"/>
            <a:ext cx="8543925" cy="4652538"/>
          </a:xfrm>
          <a:prstGeom prst="rect">
            <a:avLst/>
          </a:prstGeom>
        </p:spPr>
      </p:pic>
    </p:spTree>
    <p:extLst>
      <p:ext uri="{BB962C8B-B14F-4D97-AF65-F5344CB8AC3E}">
        <p14:creationId xmlns:p14="http://schemas.microsoft.com/office/powerpoint/2010/main" val="147705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5" name="Rectangle 4"/>
          <p:cNvSpPr/>
          <p:nvPr/>
        </p:nvSpPr>
        <p:spPr>
          <a:xfrm>
            <a:off x="838199" y="1166843"/>
            <a:ext cx="10734675" cy="4801314"/>
          </a:xfrm>
          <a:prstGeom prst="rect">
            <a:avLst/>
          </a:prstGeom>
        </p:spPr>
        <p:txBody>
          <a:bodyPr wrap="square">
            <a:spAutoFit/>
          </a:bodyPr>
          <a:lstStyle/>
          <a:p>
            <a:r>
              <a:rPr lang="zh-CN" altLang="en-US" dirty="0" smtClean="0"/>
              <a:t>创建一个</a:t>
            </a:r>
            <a:r>
              <a:rPr lang="en-US" altLang="zh-CN" dirty="0" smtClean="0"/>
              <a:t>HTB</a:t>
            </a:r>
            <a:r>
              <a:rPr lang="zh-CN" altLang="en-US" dirty="0" smtClean="0"/>
              <a:t>的</a:t>
            </a:r>
            <a:r>
              <a:rPr lang="en-US" altLang="zh-CN" dirty="0" err="1" smtClean="0"/>
              <a:t>qdisc</a:t>
            </a:r>
            <a:r>
              <a:rPr lang="zh-CN" altLang="en-US" dirty="0" smtClean="0"/>
              <a:t>在</a:t>
            </a:r>
            <a:r>
              <a:rPr lang="en-US" altLang="zh-CN" dirty="0" smtClean="0"/>
              <a:t>eth0</a:t>
            </a:r>
            <a:r>
              <a:rPr lang="zh-CN" altLang="en-US" dirty="0" smtClean="0"/>
              <a:t>上，句柄为</a:t>
            </a:r>
            <a:r>
              <a:rPr lang="en-US" altLang="zh-CN" dirty="0" smtClean="0"/>
              <a:t>1:</a:t>
            </a:r>
            <a:r>
              <a:rPr lang="zh-CN" altLang="en-US" dirty="0" smtClean="0"/>
              <a:t>，</a:t>
            </a:r>
            <a:r>
              <a:rPr lang="en-US" altLang="zh-CN" dirty="0" smtClean="0"/>
              <a:t>default 12</a:t>
            </a:r>
            <a:r>
              <a:rPr lang="zh-CN" altLang="en-US" dirty="0" smtClean="0"/>
              <a:t>表示默认发送给</a:t>
            </a:r>
            <a:r>
              <a:rPr lang="en-US" altLang="zh-CN" dirty="0" smtClean="0"/>
              <a:t>1:12</a:t>
            </a:r>
            <a:endParaRPr lang="en-US" dirty="0" smtClean="0"/>
          </a:p>
          <a:p>
            <a:r>
              <a:rPr lang="en-US" dirty="0" err="1" smtClean="0"/>
              <a:t>tc</a:t>
            </a:r>
            <a:r>
              <a:rPr lang="en-US" dirty="0" smtClean="0"/>
              <a:t> </a:t>
            </a:r>
            <a:r>
              <a:rPr lang="en-US" dirty="0" err="1"/>
              <a:t>qdisc</a:t>
            </a:r>
            <a:r>
              <a:rPr lang="en-US" dirty="0"/>
              <a:t> add </a:t>
            </a:r>
            <a:r>
              <a:rPr lang="en-US" dirty="0" err="1"/>
              <a:t>dev</a:t>
            </a:r>
            <a:r>
              <a:rPr lang="en-US" dirty="0"/>
              <a:t> eth0 root handle 1: </a:t>
            </a:r>
            <a:r>
              <a:rPr lang="en-US" dirty="0" err="1"/>
              <a:t>htb</a:t>
            </a:r>
            <a:r>
              <a:rPr lang="en-US" dirty="0"/>
              <a:t> default </a:t>
            </a:r>
            <a:r>
              <a:rPr lang="en-US" dirty="0" smtClean="0"/>
              <a:t>12</a:t>
            </a:r>
          </a:p>
          <a:p>
            <a:r>
              <a:rPr lang="zh-CN" altLang="en-US" dirty="0" smtClean="0"/>
              <a:t>创建一个</a:t>
            </a:r>
            <a:r>
              <a:rPr lang="en-US" altLang="zh-CN" dirty="0" smtClean="0"/>
              <a:t>root class</a:t>
            </a:r>
            <a:r>
              <a:rPr lang="zh-CN" altLang="en-US" dirty="0" smtClean="0"/>
              <a:t>，然后创建几个子</a:t>
            </a:r>
            <a:r>
              <a:rPr lang="en-US" altLang="zh-CN" dirty="0" smtClean="0"/>
              <a:t>class</a:t>
            </a:r>
          </a:p>
          <a:p>
            <a:r>
              <a:rPr lang="zh-CN" altLang="en-US" dirty="0"/>
              <a:t>同一个</a:t>
            </a:r>
            <a:r>
              <a:rPr lang="en-US" altLang="zh-CN" dirty="0"/>
              <a:t>root class</a:t>
            </a:r>
            <a:r>
              <a:rPr lang="zh-CN" altLang="en-US" dirty="0"/>
              <a:t>下的子类可以相互借流量，如果直接不在</a:t>
            </a:r>
            <a:r>
              <a:rPr lang="en-US" altLang="zh-CN" dirty="0" err="1"/>
              <a:t>qdisc</a:t>
            </a:r>
            <a:r>
              <a:rPr lang="zh-CN" altLang="en-US" dirty="0"/>
              <a:t>下面创建一个</a:t>
            </a:r>
            <a:r>
              <a:rPr lang="en-US" altLang="zh-CN" dirty="0" smtClean="0"/>
              <a:t>root class</a:t>
            </a:r>
            <a:r>
              <a:rPr lang="zh-CN" altLang="en-US" dirty="0" smtClean="0"/>
              <a:t>，</a:t>
            </a:r>
            <a:r>
              <a:rPr lang="zh-CN" altLang="en-US" dirty="0"/>
              <a:t>而是直接创建三个</a:t>
            </a:r>
            <a:r>
              <a:rPr lang="en-US" altLang="zh-CN" dirty="0"/>
              <a:t>class</a:t>
            </a:r>
            <a:r>
              <a:rPr lang="zh-CN" altLang="en-US" dirty="0"/>
              <a:t>，他们之间是不能相互借流量的。</a:t>
            </a:r>
            <a:endParaRPr lang="en-US" dirty="0"/>
          </a:p>
          <a:p>
            <a:r>
              <a:rPr lang="en-US" dirty="0" err="1"/>
              <a:t>tc</a:t>
            </a:r>
            <a:r>
              <a:rPr lang="en-US" dirty="0"/>
              <a:t> class add </a:t>
            </a:r>
            <a:r>
              <a:rPr lang="en-US" dirty="0" err="1"/>
              <a:t>dev</a:t>
            </a:r>
            <a:r>
              <a:rPr lang="en-US" dirty="0"/>
              <a:t> eth0 parent 1: </a:t>
            </a:r>
            <a:r>
              <a:rPr lang="en-US" dirty="0" err="1"/>
              <a:t>classid</a:t>
            </a:r>
            <a:r>
              <a:rPr lang="en-US" dirty="0"/>
              <a:t> 1:1 </a:t>
            </a:r>
            <a:r>
              <a:rPr lang="en-US" dirty="0" err="1"/>
              <a:t>htb</a:t>
            </a:r>
            <a:r>
              <a:rPr lang="en-US" dirty="0"/>
              <a:t> rate 100kbps ceil 100kbps</a:t>
            </a:r>
          </a:p>
          <a:p>
            <a:r>
              <a:rPr lang="en-US" dirty="0" err="1"/>
              <a:t>tc</a:t>
            </a:r>
            <a:r>
              <a:rPr lang="en-US" dirty="0"/>
              <a:t> class add </a:t>
            </a:r>
            <a:r>
              <a:rPr lang="en-US" dirty="0" err="1"/>
              <a:t>dev</a:t>
            </a:r>
            <a:r>
              <a:rPr lang="en-US" dirty="0"/>
              <a:t> eth0 parent 1:1 </a:t>
            </a:r>
            <a:r>
              <a:rPr lang="en-US" dirty="0" err="1"/>
              <a:t>classid</a:t>
            </a:r>
            <a:r>
              <a:rPr lang="en-US" dirty="0"/>
              <a:t> 1:10 </a:t>
            </a:r>
            <a:r>
              <a:rPr lang="en-US" dirty="0" err="1"/>
              <a:t>htb</a:t>
            </a:r>
            <a:r>
              <a:rPr lang="en-US" dirty="0"/>
              <a:t> rate 30kbps ceil 100kbps</a:t>
            </a:r>
          </a:p>
          <a:p>
            <a:r>
              <a:rPr lang="en-US" dirty="0" err="1"/>
              <a:t>tc</a:t>
            </a:r>
            <a:r>
              <a:rPr lang="en-US" dirty="0"/>
              <a:t> class add </a:t>
            </a:r>
            <a:r>
              <a:rPr lang="en-US" dirty="0" err="1"/>
              <a:t>dev</a:t>
            </a:r>
            <a:r>
              <a:rPr lang="en-US" dirty="0"/>
              <a:t> eth0 parent 1:1 </a:t>
            </a:r>
            <a:r>
              <a:rPr lang="en-US" dirty="0" err="1"/>
              <a:t>classid</a:t>
            </a:r>
            <a:r>
              <a:rPr lang="en-US" dirty="0"/>
              <a:t> 1:11 </a:t>
            </a:r>
            <a:r>
              <a:rPr lang="en-US" dirty="0" err="1"/>
              <a:t>htb</a:t>
            </a:r>
            <a:r>
              <a:rPr lang="en-US" dirty="0"/>
              <a:t> rate 10kbps ceil 100kbps</a:t>
            </a:r>
          </a:p>
          <a:p>
            <a:r>
              <a:rPr lang="en-US" dirty="0" err="1"/>
              <a:t>tc</a:t>
            </a:r>
            <a:r>
              <a:rPr lang="en-US" dirty="0"/>
              <a:t> class add </a:t>
            </a:r>
            <a:r>
              <a:rPr lang="en-US" dirty="0" err="1"/>
              <a:t>dev</a:t>
            </a:r>
            <a:r>
              <a:rPr lang="en-US" dirty="0"/>
              <a:t> eth0 parent 1:1 </a:t>
            </a:r>
            <a:r>
              <a:rPr lang="en-US" dirty="0" err="1"/>
              <a:t>classid</a:t>
            </a:r>
            <a:r>
              <a:rPr lang="en-US" dirty="0"/>
              <a:t> 1:12 </a:t>
            </a:r>
            <a:r>
              <a:rPr lang="en-US" dirty="0" err="1"/>
              <a:t>htb</a:t>
            </a:r>
            <a:r>
              <a:rPr lang="en-US" dirty="0"/>
              <a:t> rate 60kbps ceil </a:t>
            </a:r>
            <a:r>
              <a:rPr lang="en-US" dirty="0" smtClean="0"/>
              <a:t>100kbps</a:t>
            </a:r>
          </a:p>
          <a:p>
            <a:r>
              <a:rPr lang="zh-CN" altLang="en-US" dirty="0"/>
              <a:t>创</a:t>
            </a:r>
            <a:r>
              <a:rPr lang="zh-CN" altLang="en-US" dirty="0" smtClean="0"/>
              <a:t>建叶子</a:t>
            </a:r>
            <a:r>
              <a:rPr lang="en-US" altLang="zh-CN" dirty="0" err="1" smtClean="0"/>
              <a:t>qdisc</a:t>
            </a:r>
            <a:r>
              <a:rPr lang="zh-CN" altLang="en-US" dirty="0" smtClean="0"/>
              <a:t>，分别为</a:t>
            </a:r>
            <a:r>
              <a:rPr lang="en-US" altLang="zh-CN" dirty="0" err="1" smtClean="0"/>
              <a:t>fifo</a:t>
            </a:r>
            <a:r>
              <a:rPr lang="zh-CN" altLang="en-US" dirty="0" smtClean="0"/>
              <a:t>和</a:t>
            </a:r>
            <a:r>
              <a:rPr lang="en-US" altLang="zh-CN" dirty="0" err="1" smtClean="0"/>
              <a:t>sfq</a:t>
            </a:r>
            <a:endParaRPr lang="en-US" dirty="0"/>
          </a:p>
          <a:p>
            <a:r>
              <a:rPr lang="en-US" dirty="0" err="1"/>
              <a:t>tc</a:t>
            </a:r>
            <a:r>
              <a:rPr lang="en-US" dirty="0"/>
              <a:t> </a:t>
            </a:r>
            <a:r>
              <a:rPr lang="en-US" dirty="0" err="1"/>
              <a:t>qdisc</a:t>
            </a:r>
            <a:r>
              <a:rPr lang="en-US" dirty="0"/>
              <a:t> add </a:t>
            </a:r>
            <a:r>
              <a:rPr lang="en-US" dirty="0" err="1"/>
              <a:t>dev</a:t>
            </a:r>
            <a:r>
              <a:rPr lang="en-US" dirty="0"/>
              <a:t> eth0 parent 1:10 handle 20: </a:t>
            </a:r>
            <a:r>
              <a:rPr lang="en-US" dirty="0" err="1"/>
              <a:t>pfifo</a:t>
            </a:r>
            <a:r>
              <a:rPr lang="en-US" dirty="0"/>
              <a:t> limit 5</a:t>
            </a:r>
          </a:p>
          <a:p>
            <a:r>
              <a:rPr lang="en-US" dirty="0" err="1"/>
              <a:t>tc</a:t>
            </a:r>
            <a:r>
              <a:rPr lang="en-US" dirty="0"/>
              <a:t> </a:t>
            </a:r>
            <a:r>
              <a:rPr lang="en-US" dirty="0" err="1"/>
              <a:t>qdisc</a:t>
            </a:r>
            <a:r>
              <a:rPr lang="en-US" dirty="0"/>
              <a:t> add </a:t>
            </a:r>
            <a:r>
              <a:rPr lang="en-US" dirty="0" err="1"/>
              <a:t>dev</a:t>
            </a:r>
            <a:r>
              <a:rPr lang="en-US" dirty="0"/>
              <a:t> eth0 parent 1:11 handle 30: </a:t>
            </a:r>
            <a:r>
              <a:rPr lang="en-US" dirty="0" err="1"/>
              <a:t>pfifo</a:t>
            </a:r>
            <a:r>
              <a:rPr lang="en-US" dirty="0"/>
              <a:t> limit 5</a:t>
            </a:r>
          </a:p>
          <a:p>
            <a:r>
              <a:rPr lang="en-US" dirty="0" err="1"/>
              <a:t>tc</a:t>
            </a:r>
            <a:r>
              <a:rPr lang="en-US" dirty="0"/>
              <a:t> </a:t>
            </a:r>
            <a:r>
              <a:rPr lang="en-US" dirty="0" err="1"/>
              <a:t>qdisc</a:t>
            </a:r>
            <a:r>
              <a:rPr lang="en-US" dirty="0"/>
              <a:t> add </a:t>
            </a:r>
            <a:r>
              <a:rPr lang="en-US" dirty="0" err="1"/>
              <a:t>dev</a:t>
            </a:r>
            <a:r>
              <a:rPr lang="en-US" dirty="0"/>
              <a:t> eth0 parent 1:12 handle 40: </a:t>
            </a:r>
            <a:r>
              <a:rPr lang="en-US" dirty="0" err="1"/>
              <a:t>sfq</a:t>
            </a:r>
            <a:r>
              <a:rPr lang="en-US" dirty="0"/>
              <a:t> perturb </a:t>
            </a:r>
            <a:r>
              <a:rPr lang="en-US" dirty="0" smtClean="0"/>
              <a:t>10</a:t>
            </a:r>
          </a:p>
          <a:p>
            <a:r>
              <a:rPr lang="zh-CN" altLang="en-US" dirty="0"/>
              <a:t>设</a:t>
            </a:r>
            <a:r>
              <a:rPr lang="zh-CN" altLang="en-US" dirty="0" smtClean="0"/>
              <a:t>定规则：从</a:t>
            </a:r>
            <a:r>
              <a:rPr lang="en-US" altLang="zh-CN" dirty="0" smtClean="0"/>
              <a:t>1.2.3.4</a:t>
            </a:r>
            <a:r>
              <a:rPr lang="zh-CN" altLang="en-US" dirty="0" smtClean="0"/>
              <a:t>来的，发送给</a:t>
            </a:r>
            <a:r>
              <a:rPr lang="en-US" altLang="zh-CN" dirty="0" smtClean="0"/>
              <a:t>port 80</a:t>
            </a:r>
            <a:r>
              <a:rPr lang="zh-CN" altLang="en-US" dirty="0" smtClean="0"/>
              <a:t>的包，从</a:t>
            </a:r>
            <a:r>
              <a:rPr lang="en-US" altLang="zh-CN" dirty="0" smtClean="0"/>
              <a:t>1:10</a:t>
            </a:r>
            <a:r>
              <a:rPr lang="zh-CN" altLang="en-US" dirty="0" smtClean="0"/>
              <a:t>走；其他从</a:t>
            </a:r>
            <a:r>
              <a:rPr lang="en-US" altLang="zh-CN" dirty="0" smtClean="0"/>
              <a:t>1.2.3.4</a:t>
            </a:r>
            <a:r>
              <a:rPr lang="zh-CN" altLang="en-US" dirty="0" smtClean="0"/>
              <a:t>发送来的包从</a:t>
            </a:r>
            <a:r>
              <a:rPr lang="en-US" altLang="zh-CN" dirty="0" smtClean="0"/>
              <a:t>1:11</a:t>
            </a:r>
            <a:r>
              <a:rPr lang="zh-CN" altLang="en-US" dirty="0" smtClean="0"/>
              <a:t>走；其他的走默认</a:t>
            </a:r>
            <a:endParaRPr lang="en-US" dirty="0"/>
          </a:p>
          <a:p>
            <a:r>
              <a:rPr lang="en-US" dirty="0" err="1"/>
              <a:t>tc</a:t>
            </a:r>
            <a:r>
              <a:rPr lang="en-US" dirty="0"/>
              <a:t> filter add </a:t>
            </a:r>
            <a:r>
              <a:rPr lang="en-US" dirty="0" err="1"/>
              <a:t>dev</a:t>
            </a:r>
            <a:r>
              <a:rPr lang="en-US" dirty="0"/>
              <a:t> eth0 protocol </a:t>
            </a:r>
            <a:r>
              <a:rPr lang="en-US" dirty="0" err="1"/>
              <a:t>ip</a:t>
            </a:r>
            <a:r>
              <a:rPr lang="en-US" dirty="0"/>
              <a:t> parent 1:0 </a:t>
            </a:r>
            <a:r>
              <a:rPr lang="en-US" dirty="0" err="1"/>
              <a:t>prio</a:t>
            </a:r>
            <a:r>
              <a:rPr lang="en-US" dirty="0"/>
              <a:t> 1 u32 match </a:t>
            </a:r>
            <a:r>
              <a:rPr lang="en-US" dirty="0" err="1"/>
              <a:t>ip</a:t>
            </a:r>
            <a:r>
              <a:rPr lang="en-US" dirty="0"/>
              <a:t> </a:t>
            </a:r>
            <a:r>
              <a:rPr lang="en-US" dirty="0" err="1"/>
              <a:t>src</a:t>
            </a:r>
            <a:r>
              <a:rPr lang="en-US" dirty="0"/>
              <a:t> 1.2.3.4 match </a:t>
            </a:r>
            <a:r>
              <a:rPr lang="en-US" dirty="0" err="1"/>
              <a:t>ip</a:t>
            </a:r>
            <a:r>
              <a:rPr lang="en-US" dirty="0"/>
              <a:t> </a:t>
            </a:r>
            <a:r>
              <a:rPr lang="en-US" dirty="0" err="1"/>
              <a:t>dport</a:t>
            </a:r>
            <a:r>
              <a:rPr lang="en-US" dirty="0"/>
              <a:t> 80 0xffff </a:t>
            </a:r>
            <a:r>
              <a:rPr lang="en-US" dirty="0" err="1"/>
              <a:t>flowid</a:t>
            </a:r>
            <a:r>
              <a:rPr lang="en-US" dirty="0"/>
              <a:t> 1:10</a:t>
            </a:r>
          </a:p>
          <a:p>
            <a:r>
              <a:rPr lang="en-US" dirty="0" err="1"/>
              <a:t>tc</a:t>
            </a:r>
            <a:r>
              <a:rPr lang="en-US" dirty="0"/>
              <a:t> filter add </a:t>
            </a:r>
            <a:r>
              <a:rPr lang="en-US" dirty="0" err="1"/>
              <a:t>dev</a:t>
            </a:r>
            <a:r>
              <a:rPr lang="en-US" dirty="0"/>
              <a:t> eth0 protocol </a:t>
            </a:r>
            <a:r>
              <a:rPr lang="en-US" dirty="0" err="1"/>
              <a:t>ip</a:t>
            </a:r>
            <a:r>
              <a:rPr lang="en-US" dirty="0"/>
              <a:t> parent 1:0 </a:t>
            </a:r>
            <a:r>
              <a:rPr lang="en-US" dirty="0" err="1"/>
              <a:t>prio</a:t>
            </a:r>
            <a:r>
              <a:rPr lang="en-US" dirty="0"/>
              <a:t> 1 u32 match </a:t>
            </a:r>
            <a:r>
              <a:rPr lang="en-US" dirty="0" err="1"/>
              <a:t>ip</a:t>
            </a:r>
            <a:r>
              <a:rPr lang="en-US" dirty="0"/>
              <a:t> </a:t>
            </a:r>
            <a:r>
              <a:rPr lang="en-US" dirty="0" err="1"/>
              <a:t>src</a:t>
            </a:r>
            <a:r>
              <a:rPr lang="en-US" dirty="0"/>
              <a:t> 1.2.3.4 </a:t>
            </a:r>
            <a:r>
              <a:rPr lang="en-US" dirty="0" err="1"/>
              <a:t>flowid</a:t>
            </a:r>
            <a:r>
              <a:rPr lang="en-US" dirty="0"/>
              <a:t> 1:11</a:t>
            </a:r>
          </a:p>
        </p:txBody>
      </p:sp>
    </p:spTree>
    <p:extLst>
      <p:ext uri="{BB962C8B-B14F-4D97-AF65-F5344CB8AC3E}">
        <p14:creationId xmlns:p14="http://schemas.microsoft.com/office/powerpoint/2010/main" val="14716799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14975" y="932135"/>
            <a:ext cx="6029325" cy="4244702"/>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a:xfrm>
            <a:off x="838200" y="1011504"/>
            <a:ext cx="4914900" cy="5165459"/>
          </a:xfrm>
        </p:spPr>
        <p:txBody>
          <a:bodyPr>
            <a:normAutofit fontScale="77500" lnSpcReduction="20000"/>
          </a:bodyPr>
          <a:lstStyle/>
          <a:p>
            <a:r>
              <a:rPr lang="zh-CN" altLang="en-US" dirty="0"/>
              <a:t>时间</a:t>
            </a:r>
            <a:r>
              <a:rPr lang="en-US" altLang="zh-CN" dirty="0"/>
              <a:t>0</a:t>
            </a:r>
            <a:r>
              <a:rPr lang="zh-CN" altLang="en-US" dirty="0"/>
              <a:t>的时候，</a:t>
            </a:r>
            <a:r>
              <a:rPr lang="en-US" altLang="zh-CN" dirty="0"/>
              <a:t>0,1,2</a:t>
            </a:r>
            <a:r>
              <a:rPr lang="zh-CN" altLang="en-US" dirty="0"/>
              <a:t>都以</a:t>
            </a:r>
            <a:r>
              <a:rPr lang="en-US" altLang="zh-CN" dirty="0"/>
              <a:t>90k</a:t>
            </a:r>
            <a:r>
              <a:rPr lang="zh-CN" altLang="en-US" dirty="0"/>
              <a:t>的速度发送数据，在时间</a:t>
            </a:r>
            <a:r>
              <a:rPr lang="en-US" altLang="zh-CN" dirty="0"/>
              <a:t>3</a:t>
            </a:r>
            <a:r>
              <a:rPr lang="zh-CN" altLang="en-US" dirty="0"/>
              <a:t>的时候，将</a:t>
            </a:r>
            <a:r>
              <a:rPr lang="en-US" altLang="zh-CN" dirty="0"/>
              <a:t>0</a:t>
            </a:r>
            <a:r>
              <a:rPr lang="zh-CN" altLang="en-US" dirty="0"/>
              <a:t>的发送停止，红色的线归零，剩余的流量按照比例分给了蓝色的和绿色的线。</a:t>
            </a:r>
          </a:p>
          <a:p>
            <a:r>
              <a:rPr lang="zh-CN" altLang="en-US" dirty="0" smtClean="0"/>
              <a:t>在</a:t>
            </a:r>
            <a:r>
              <a:rPr lang="zh-CN" altLang="en-US" dirty="0"/>
              <a:t>时间</a:t>
            </a:r>
            <a:r>
              <a:rPr lang="en-US" altLang="zh-CN" dirty="0"/>
              <a:t>6</a:t>
            </a:r>
            <a:r>
              <a:rPr lang="zh-CN" altLang="en-US" dirty="0"/>
              <a:t>的时候，将</a:t>
            </a:r>
            <a:r>
              <a:rPr lang="en-US" altLang="zh-CN" dirty="0"/>
              <a:t>0</a:t>
            </a:r>
            <a:r>
              <a:rPr lang="zh-CN" altLang="en-US" dirty="0"/>
              <a:t>的发送重启为</a:t>
            </a:r>
            <a:r>
              <a:rPr lang="en-US" altLang="zh-CN" dirty="0"/>
              <a:t>90k</a:t>
            </a:r>
            <a:r>
              <a:rPr lang="zh-CN" altLang="en-US" dirty="0" smtClean="0"/>
              <a:t>，则蓝</a:t>
            </a:r>
            <a:r>
              <a:rPr lang="zh-CN" altLang="en-US" dirty="0"/>
              <a:t>色和绿色的流量返还给红色的流量。</a:t>
            </a:r>
          </a:p>
          <a:p>
            <a:r>
              <a:rPr lang="zh-CN" altLang="en-US" dirty="0" smtClean="0"/>
              <a:t>在</a:t>
            </a:r>
            <a:r>
              <a:rPr lang="zh-CN" altLang="en-US" dirty="0"/>
              <a:t>时间</a:t>
            </a:r>
            <a:r>
              <a:rPr lang="en-US" altLang="zh-CN" dirty="0"/>
              <a:t>9</a:t>
            </a:r>
            <a:r>
              <a:rPr lang="zh-CN" altLang="en-US" dirty="0"/>
              <a:t>的时候，将</a:t>
            </a:r>
            <a:r>
              <a:rPr lang="en-US" altLang="zh-CN" dirty="0"/>
              <a:t>1</a:t>
            </a:r>
            <a:r>
              <a:rPr lang="zh-CN" altLang="en-US" dirty="0"/>
              <a:t>的发送停止，绿色的流量为零，剩余的流量按照比例分给了蓝色和红色</a:t>
            </a:r>
            <a:r>
              <a:rPr lang="zh-CN" altLang="en-US" dirty="0" smtClean="0"/>
              <a:t>。</a:t>
            </a:r>
            <a:endParaRPr lang="en-US" altLang="zh-CN" dirty="0" smtClean="0"/>
          </a:p>
          <a:p>
            <a:r>
              <a:rPr lang="zh-CN" altLang="en-US" dirty="0" smtClean="0"/>
              <a:t>在</a:t>
            </a:r>
            <a:r>
              <a:rPr lang="zh-CN" altLang="en-US" dirty="0"/>
              <a:t>时间</a:t>
            </a:r>
            <a:r>
              <a:rPr lang="en-US" altLang="zh-CN" dirty="0"/>
              <a:t>12,</a:t>
            </a:r>
            <a:r>
              <a:rPr lang="zh-CN" altLang="en-US" dirty="0"/>
              <a:t>将</a:t>
            </a:r>
            <a:r>
              <a:rPr lang="en-US" altLang="zh-CN" dirty="0"/>
              <a:t>1</a:t>
            </a:r>
            <a:r>
              <a:rPr lang="zh-CN" altLang="en-US" dirty="0"/>
              <a:t>的发送恢复，红色和蓝色返还流量。</a:t>
            </a:r>
          </a:p>
          <a:p>
            <a:r>
              <a:rPr lang="zh-CN" altLang="en-US" dirty="0" smtClean="0"/>
              <a:t>在</a:t>
            </a:r>
            <a:r>
              <a:rPr lang="zh-CN" altLang="en-US" dirty="0"/>
              <a:t>时间</a:t>
            </a:r>
            <a:r>
              <a:rPr lang="en-US" altLang="zh-CN" dirty="0"/>
              <a:t>15</a:t>
            </a:r>
            <a:r>
              <a:rPr lang="zh-CN" altLang="en-US" dirty="0"/>
              <a:t>，将</a:t>
            </a:r>
            <a:r>
              <a:rPr lang="en-US" altLang="zh-CN" dirty="0"/>
              <a:t>2</a:t>
            </a:r>
            <a:r>
              <a:rPr lang="zh-CN" altLang="en-US" dirty="0"/>
              <a:t>的发送停止，蓝色流量为零，剩余的流量按照比例分给红色和绿色。</a:t>
            </a:r>
          </a:p>
          <a:p>
            <a:r>
              <a:rPr lang="zh-CN" altLang="en-US" dirty="0" smtClean="0"/>
              <a:t>在</a:t>
            </a:r>
            <a:r>
              <a:rPr lang="zh-CN" altLang="en-US" dirty="0"/>
              <a:t>时间</a:t>
            </a:r>
            <a:r>
              <a:rPr lang="en-US" altLang="zh-CN" dirty="0"/>
              <a:t>19</a:t>
            </a:r>
            <a:r>
              <a:rPr lang="zh-CN" altLang="en-US" dirty="0"/>
              <a:t>，将</a:t>
            </a:r>
            <a:r>
              <a:rPr lang="en-US" altLang="zh-CN" dirty="0"/>
              <a:t>1</a:t>
            </a:r>
            <a:r>
              <a:rPr lang="zh-CN" altLang="en-US" dirty="0"/>
              <a:t>的发送停止，绿色的流量为零，所有的流量都归了红色。</a:t>
            </a:r>
            <a:endParaRPr lang="en-US" dirty="0"/>
          </a:p>
        </p:txBody>
      </p:sp>
      <p:pic>
        <p:nvPicPr>
          <p:cNvPr id="9" name="Picture 8"/>
          <p:cNvPicPr>
            <a:picLocks noChangeAspect="1"/>
          </p:cNvPicPr>
          <p:nvPr/>
        </p:nvPicPr>
        <p:blipFill>
          <a:blip r:embed="rId3"/>
          <a:stretch>
            <a:fillRect/>
          </a:stretch>
        </p:blipFill>
        <p:spPr>
          <a:xfrm>
            <a:off x="9710737" y="5267400"/>
            <a:ext cx="1724025" cy="1171575"/>
          </a:xfrm>
          <a:prstGeom prst="rect">
            <a:avLst/>
          </a:prstGeom>
        </p:spPr>
      </p:pic>
    </p:spTree>
    <p:extLst>
      <p:ext uri="{BB962C8B-B14F-4D97-AF65-F5344CB8AC3E}">
        <p14:creationId xmlns:p14="http://schemas.microsoft.com/office/powerpoint/2010/main" val="39416559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3238499"/>
            <a:ext cx="5206411" cy="2835117"/>
          </a:xfrm>
          <a:prstGeom prst="rect">
            <a:avLst/>
          </a:prstGeom>
        </p:spPr>
      </p:pic>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err="1"/>
              <a:t>QoS</a:t>
            </a:r>
            <a:endParaRPr lang="en-US" dirty="0"/>
          </a:p>
        </p:txBody>
      </p:sp>
      <p:sp>
        <p:nvSpPr>
          <p:cNvPr id="3" name="Content Placeholder 2"/>
          <p:cNvSpPr>
            <a:spLocks noGrp="1"/>
          </p:cNvSpPr>
          <p:nvPr>
            <p:ph idx="1"/>
          </p:nvPr>
        </p:nvSpPr>
        <p:spPr/>
        <p:txBody>
          <a:bodyPr/>
          <a:lstStyle/>
          <a:p>
            <a:r>
              <a:rPr lang="en-US" dirty="0" err="1" smtClean="0"/>
              <a:t>Openvswitch</a:t>
            </a:r>
            <a:r>
              <a:rPr lang="zh-CN" altLang="en-US" dirty="0" smtClean="0"/>
              <a:t>支持两种：</a:t>
            </a:r>
            <a:endParaRPr lang="en-US" altLang="zh-CN" dirty="0" smtClean="0"/>
          </a:p>
          <a:p>
            <a:pPr lvl="1"/>
            <a:r>
              <a:rPr lang="en-US" altLang="zh-CN" dirty="0" smtClean="0"/>
              <a:t>Ingress policy</a:t>
            </a:r>
          </a:p>
          <a:p>
            <a:pPr lvl="2"/>
            <a:r>
              <a:rPr lang="en-US" dirty="0" err="1"/>
              <a:t>ovs-vsctl</a:t>
            </a:r>
            <a:r>
              <a:rPr lang="en-US" dirty="0"/>
              <a:t> set Interface tap0 </a:t>
            </a:r>
            <a:r>
              <a:rPr lang="en-US" dirty="0" err="1" smtClean="0"/>
              <a:t>ingress_policing_rate</a:t>
            </a:r>
            <a:r>
              <a:rPr lang="en-US" dirty="0" smtClean="0"/>
              <a:t>=100000</a:t>
            </a:r>
          </a:p>
          <a:p>
            <a:pPr lvl="2"/>
            <a:r>
              <a:rPr lang="en-US" dirty="0" err="1"/>
              <a:t>ovs-vsctl</a:t>
            </a:r>
            <a:r>
              <a:rPr lang="en-US" dirty="0"/>
              <a:t> set Interface tap0 </a:t>
            </a:r>
            <a:r>
              <a:rPr lang="en-US" dirty="0" err="1"/>
              <a:t>ingress_policing_burst</a:t>
            </a:r>
            <a:r>
              <a:rPr lang="en-US" dirty="0"/>
              <a:t>=10000</a:t>
            </a:r>
            <a:endParaRPr lang="en-US" altLang="zh-CN" dirty="0" smtClean="0"/>
          </a:p>
          <a:p>
            <a:pPr lvl="1"/>
            <a:r>
              <a:rPr lang="en-US" altLang="zh-CN" dirty="0" smtClean="0"/>
              <a:t>Egress shaping: </a:t>
            </a:r>
            <a:r>
              <a:rPr lang="en-US" dirty="0"/>
              <a:t>Port </a:t>
            </a:r>
            <a:r>
              <a:rPr lang="en-US" dirty="0" err="1"/>
              <a:t>QoS</a:t>
            </a:r>
            <a:r>
              <a:rPr lang="en-US" dirty="0"/>
              <a:t> </a:t>
            </a:r>
            <a:r>
              <a:rPr lang="en-US" dirty="0" smtClean="0"/>
              <a:t>policy </a:t>
            </a:r>
            <a:r>
              <a:rPr lang="zh-CN" altLang="en-US" dirty="0" smtClean="0"/>
              <a:t>仅支持</a:t>
            </a:r>
            <a:r>
              <a:rPr lang="en-US" altLang="zh-CN" dirty="0" smtClean="0"/>
              <a:t>HTB</a:t>
            </a:r>
            <a:endParaRPr lang="en-US" dirty="0" smtClean="0"/>
          </a:p>
          <a:p>
            <a:pPr lvl="2"/>
            <a:r>
              <a:rPr lang="zh-CN" altLang="en-US" dirty="0" smtClean="0"/>
              <a:t>在</a:t>
            </a:r>
            <a:r>
              <a:rPr lang="en-US" altLang="zh-CN" dirty="0" smtClean="0"/>
              <a:t>port</a:t>
            </a:r>
            <a:r>
              <a:rPr lang="zh-CN" altLang="en-US" dirty="0" smtClean="0"/>
              <a:t>上可以创建</a:t>
            </a:r>
            <a:r>
              <a:rPr lang="en-US" altLang="zh-CN" dirty="0" err="1" smtClean="0"/>
              <a:t>QoS</a:t>
            </a:r>
            <a:endParaRPr lang="en-US" altLang="zh-CN" dirty="0" smtClean="0"/>
          </a:p>
          <a:p>
            <a:pPr lvl="2"/>
            <a:r>
              <a:rPr lang="zh-CN" altLang="en-US" dirty="0"/>
              <a:t>一</a:t>
            </a:r>
            <a:r>
              <a:rPr lang="zh-CN" altLang="en-US" dirty="0" smtClean="0"/>
              <a:t>个</a:t>
            </a:r>
            <a:r>
              <a:rPr lang="en-US" altLang="zh-CN" dirty="0" err="1" smtClean="0"/>
              <a:t>QoS</a:t>
            </a:r>
            <a:r>
              <a:rPr lang="zh-CN" altLang="en-US" dirty="0" smtClean="0"/>
              <a:t>可以有多个</a:t>
            </a:r>
            <a:r>
              <a:rPr lang="en-US" altLang="zh-CN" dirty="0" smtClean="0"/>
              <a:t>Queue</a:t>
            </a:r>
          </a:p>
          <a:p>
            <a:pPr lvl="2"/>
            <a:r>
              <a:rPr lang="zh-CN" altLang="en-US" dirty="0"/>
              <a:t>规</a:t>
            </a:r>
            <a:r>
              <a:rPr lang="zh-CN" altLang="en-US" dirty="0" smtClean="0"/>
              <a:t>则通过</a:t>
            </a:r>
            <a:r>
              <a:rPr lang="en-US" altLang="zh-CN" dirty="0" smtClean="0"/>
              <a:t>Flow</a:t>
            </a:r>
            <a:r>
              <a:rPr lang="zh-CN" altLang="en-US" dirty="0" smtClean="0"/>
              <a:t>设定</a:t>
            </a:r>
            <a:endParaRPr lang="en-US" altLang="zh-CN" dirty="0" smtClean="0"/>
          </a:p>
        </p:txBody>
      </p:sp>
      <p:sp>
        <p:nvSpPr>
          <p:cNvPr id="5" name="Oval 4"/>
          <p:cNvSpPr/>
          <p:nvPr/>
        </p:nvSpPr>
        <p:spPr>
          <a:xfrm>
            <a:off x="7410450" y="2590800"/>
            <a:ext cx="1600200" cy="22955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dirty="0" err="1" smtClean="0">
                <a:solidFill>
                  <a:schemeClr val="accent6"/>
                </a:solidFill>
              </a:rPr>
              <a:t>QoS</a:t>
            </a:r>
            <a:endParaRPr lang="en-US" dirty="0">
              <a:solidFill>
                <a:schemeClr val="accent6"/>
              </a:solidFill>
            </a:endParaRPr>
          </a:p>
        </p:txBody>
      </p:sp>
      <p:sp>
        <p:nvSpPr>
          <p:cNvPr id="6" name="Oval 5"/>
          <p:cNvSpPr/>
          <p:nvPr/>
        </p:nvSpPr>
        <p:spPr>
          <a:xfrm>
            <a:off x="5953125" y="4386261"/>
            <a:ext cx="1600200" cy="22955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dirty="0" smtClean="0">
                <a:solidFill>
                  <a:schemeClr val="accent6"/>
                </a:solidFill>
              </a:rPr>
              <a:t>Queue</a:t>
            </a:r>
            <a:endParaRPr lang="en-US" dirty="0">
              <a:solidFill>
                <a:schemeClr val="accent6"/>
              </a:solidFill>
            </a:endParaRPr>
          </a:p>
        </p:txBody>
      </p:sp>
    </p:spTree>
    <p:extLst>
      <p:ext uri="{BB962C8B-B14F-4D97-AF65-F5344CB8AC3E}">
        <p14:creationId xmlns:p14="http://schemas.microsoft.com/office/powerpoint/2010/main" val="952979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实验十</a:t>
            </a:r>
            <a:r>
              <a:rPr lang="en-US" altLang="zh-CN" dirty="0" smtClean="0"/>
              <a:t>: </a:t>
            </a:r>
            <a:r>
              <a:rPr lang="zh-CN" altLang="en-US" dirty="0" smtClean="0"/>
              <a:t>测试</a:t>
            </a:r>
            <a:r>
              <a:rPr lang="en-US" altLang="zh-CN" dirty="0" err="1" smtClean="0"/>
              <a:t>QoS</a:t>
            </a:r>
            <a:r>
              <a:rPr lang="zh-CN" altLang="en-US" dirty="0" smtClean="0"/>
              <a:t>功能</a:t>
            </a:r>
            <a:endParaRPr lang="en-US" dirty="0"/>
          </a:p>
        </p:txBody>
      </p:sp>
      <p:cxnSp>
        <p:nvCxnSpPr>
          <p:cNvPr id="4" name="Straight Connector 3"/>
          <p:cNvCxnSpPr>
            <a:stCxn id="11" idx="2"/>
            <a:endCxn id="6" idx="0"/>
          </p:cNvCxnSpPr>
          <p:nvPr/>
        </p:nvCxnSpPr>
        <p:spPr>
          <a:xfrm>
            <a:off x="9077443" y="2997681"/>
            <a:ext cx="10820" cy="6595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58044" y="3885860"/>
            <a:ext cx="5627925"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helloworld</a:t>
            </a:r>
            <a:endParaRPr lang="en-US" dirty="0"/>
          </a:p>
        </p:txBody>
      </p:sp>
      <p:sp>
        <p:nvSpPr>
          <p:cNvPr id="6" name="Rectangle 5"/>
          <p:cNvSpPr/>
          <p:nvPr/>
        </p:nvSpPr>
        <p:spPr>
          <a:xfrm>
            <a:off x="8935863" y="365726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25318" y="208753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53351" y="354143"/>
            <a:ext cx="1247687" cy="85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Instance03</a:t>
            </a:r>
            <a:endParaRPr lang="en-US" dirty="0"/>
          </a:p>
        </p:txBody>
      </p:sp>
      <p:sp>
        <p:nvSpPr>
          <p:cNvPr id="10" name="Rectangle 9"/>
          <p:cNvSpPr/>
          <p:nvPr/>
        </p:nvSpPr>
        <p:spPr>
          <a:xfrm>
            <a:off x="11125318" y="119330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25043" y="2769081"/>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1277718" y="1404661"/>
            <a:ext cx="0" cy="685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35863" y="433470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72336" y="1192418"/>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40563" y="5477702"/>
            <a:ext cx="1295400" cy="85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Instance04</a:t>
            </a:r>
            <a:endParaRPr lang="en-US" dirty="0"/>
          </a:p>
        </p:txBody>
      </p:sp>
      <p:sp>
        <p:nvSpPr>
          <p:cNvPr id="18" name="Rectangle 17"/>
          <p:cNvSpPr/>
          <p:nvPr/>
        </p:nvSpPr>
        <p:spPr>
          <a:xfrm>
            <a:off x="6177036" y="355062"/>
            <a:ext cx="1295400" cy="831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Instance01</a:t>
            </a:r>
            <a:endParaRPr lang="en-US" dirty="0"/>
          </a:p>
        </p:txBody>
      </p:sp>
      <p:sp>
        <p:nvSpPr>
          <p:cNvPr id="19" name="Rectangle 18"/>
          <p:cNvSpPr/>
          <p:nvPr/>
        </p:nvSpPr>
        <p:spPr>
          <a:xfrm>
            <a:off x="8935863" y="524579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72336" y="2092554"/>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5" idx="2"/>
            <a:endCxn id="19" idx="0"/>
          </p:cNvCxnSpPr>
          <p:nvPr/>
        </p:nvCxnSpPr>
        <p:spPr>
          <a:xfrm>
            <a:off x="9088263" y="4563302"/>
            <a:ext cx="0" cy="6824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2"/>
            <a:endCxn id="20" idx="0"/>
          </p:cNvCxnSpPr>
          <p:nvPr/>
        </p:nvCxnSpPr>
        <p:spPr>
          <a:xfrm>
            <a:off x="6824736" y="1421018"/>
            <a:ext cx="0" cy="6715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070137" y="2774964"/>
            <a:ext cx="865814" cy="369332"/>
          </a:xfrm>
          <a:prstGeom prst="rect">
            <a:avLst/>
          </a:prstGeom>
        </p:spPr>
        <p:txBody>
          <a:bodyPr wrap="none">
            <a:spAutoFit/>
          </a:bodyPr>
          <a:lstStyle/>
          <a:p>
            <a:r>
              <a:rPr lang="en-US" dirty="0" err="1"/>
              <a:t>first_br</a:t>
            </a:r>
            <a:endParaRPr lang="en-US" dirty="0"/>
          </a:p>
        </p:txBody>
      </p:sp>
      <p:sp>
        <p:nvSpPr>
          <p:cNvPr id="24" name="Rectangle 23"/>
          <p:cNvSpPr/>
          <p:nvPr/>
        </p:nvSpPr>
        <p:spPr>
          <a:xfrm>
            <a:off x="8075900" y="3566067"/>
            <a:ext cx="787267" cy="369332"/>
          </a:xfrm>
          <a:prstGeom prst="rect">
            <a:avLst/>
          </a:prstGeom>
        </p:spPr>
        <p:txBody>
          <a:bodyPr wrap="none">
            <a:spAutoFit/>
          </a:bodyPr>
          <a:lstStyle/>
          <a:p>
            <a:r>
              <a:rPr lang="en-US" dirty="0" err="1"/>
              <a:t>first_if</a:t>
            </a:r>
            <a:endParaRPr lang="en-US" dirty="0"/>
          </a:p>
        </p:txBody>
      </p:sp>
      <p:sp>
        <p:nvSpPr>
          <p:cNvPr id="27" name="Rectangle 26"/>
          <p:cNvSpPr/>
          <p:nvPr/>
        </p:nvSpPr>
        <p:spPr>
          <a:xfrm>
            <a:off x="5810457" y="1183833"/>
            <a:ext cx="1762021" cy="369332"/>
          </a:xfrm>
          <a:prstGeom prst="rect">
            <a:avLst/>
          </a:prstGeom>
        </p:spPr>
        <p:txBody>
          <a:bodyPr wrap="none">
            <a:spAutoFit/>
          </a:bodyPr>
          <a:lstStyle/>
          <a:p>
            <a:r>
              <a:rPr lang="en-US" dirty="0" smtClean="0"/>
              <a:t>192.168.100.100</a:t>
            </a:r>
            <a:endParaRPr lang="en-US" dirty="0"/>
          </a:p>
        </p:txBody>
      </p:sp>
      <p:sp>
        <p:nvSpPr>
          <p:cNvPr id="28" name="Rectangle 27"/>
          <p:cNvSpPr/>
          <p:nvPr/>
        </p:nvSpPr>
        <p:spPr>
          <a:xfrm>
            <a:off x="10452724" y="1140104"/>
            <a:ext cx="1762021" cy="369332"/>
          </a:xfrm>
          <a:prstGeom prst="rect">
            <a:avLst/>
          </a:prstGeom>
        </p:spPr>
        <p:txBody>
          <a:bodyPr wrap="none">
            <a:spAutoFit/>
          </a:bodyPr>
          <a:lstStyle/>
          <a:p>
            <a:r>
              <a:rPr lang="en-US" dirty="0" smtClean="0"/>
              <a:t>192.168.100.102</a:t>
            </a:r>
            <a:endParaRPr lang="en-US" dirty="0"/>
          </a:p>
        </p:txBody>
      </p:sp>
      <p:sp>
        <p:nvSpPr>
          <p:cNvPr id="29" name="Rectangle 28"/>
          <p:cNvSpPr/>
          <p:nvPr/>
        </p:nvSpPr>
        <p:spPr>
          <a:xfrm>
            <a:off x="8018005" y="5111156"/>
            <a:ext cx="1762021" cy="369332"/>
          </a:xfrm>
          <a:prstGeom prst="rect">
            <a:avLst/>
          </a:prstGeom>
        </p:spPr>
        <p:txBody>
          <a:bodyPr wrap="none">
            <a:spAutoFit/>
          </a:bodyPr>
          <a:lstStyle/>
          <a:p>
            <a:r>
              <a:rPr lang="en-US" dirty="0" smtClean="0"/>
              <a:t>192.168.100.103</a:t>
            </a:r>
            <a:endParaRPr lang="en-US" dirty="0"/>
          </a:p>
        </p:txBody>
      </p:sp>
      <p:sp>
        <p:nvSpPr>
          <p:cNvPr id="30" name="Rectangle 29"/>
          <p:cNvSpPr/>
          <p:nvPr/>
        </p:nvSpPr>
        <p:spPr>
          <a:xfrm>
            <a:off x="6258044" y="2327095"/>
            <a:ext cx="5719454"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a:t>
            </a:r>
            <a:r>
              <a:rPr lang="en-US" dirty="0" err="1" smtClean="0"/>
              <a:t>buntu_br</a:t>
            </a:r>
            <a:endParaRPr lang="en-US" dirty="0"/>
          </a:p>
        </p:txBody>
      </p:sp>
      <p:sp>
        <p:nvSpPr>
          <p:cNvPr id="31" name="Rectangle 30"/>
          <p:cNvSpPr/>
          <p:nvPr/>
        </p:nvSpPr>
        <p:spPr>
          <a:xfrm>
            <a:off x="8925043" y="1199121"/>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429743" y="355063"/>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Instance02</a:t>
            </a:r>
            <a:endParaRPr lang="en-US" dirty="0"/>
          </a:p>
        </p:txBody>
      </p:sp>
      <p:sp>
        <p:nvSpPr>
          <p:cNvPr id="33" name="Rectangle 32"/>
          <p:cNvSpPr/>
          <p:nvPr/>
        </p:nvSpPr>
        <p:spPr>
          <a:xfrm>
            <a:off x="8925043" y="2099257"/>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1" idx="2"/>
            <a:endCxn id="33" idx="0"/>
          </p:cNvCxnSpPr>
          <p:nvPr/>
        </p:nvCxnSpPr>
        <p:spPr>
          <a:xfrm>
            <a:off x="9077443" y="1427721"/>
            <a:ext cx="0" cy="6715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975060" y="1965431"/>
            <a:ext cx="718851" cy="369332"/>
          </a:xfrm>
          <a:prstGeom prst="rect">
            <a:avLst/>
          </a:prstGeom>
        </p:spPr>
        <p:txBody>
          <a:bodyPr wrap="none">
            <a:spAutoFit/>
          </a:bodyPr>
          <a:lstStyle/>
          <a:p>
            <a:r>
              <a:rPr lang="zh-CN" altLang="en-US" dirty="0" smtClean="0"/>
              <a:t>vnet</a:t>
            </a:r>
            <a:r>
              <a:rPr lang="en-US" altLang="zh-CN" dirty="0" smtClean="0"/>
              <a:t>0</a:t>
            </a:r>
            <a:endParaRPr lang="zh-CN" altLang="en-US" dirty="0"/>
          </a:p>
        </p:txBody>
      </p:sp>
      <p:sp>
        <p:nvSpPr>
          <p:cNvPr id="36" name="Rectangle 35"/>
          <p:cNvSpPr/>
          <p:nvPr/>
        </p:nvSpPr>
        <p:spPr>
          <a:xfrm>
            <a:off x="8206193" y="1983861"/>
            <a:ext cx="718851" cy="369332"/>
          </a:xfrm>
          <a:prstGeom prst="rect">
            <a:avLst/>
          </a:prstGeom>
        </p:spPr>
        <p:txBody>
          <a:bodyPr wrap="none">
            <a:spAutoFit/>
          </a:bodyPr>
          <a:lstStyle/>
          <a:p>
            <a:r>
              <a:rPr lang="zh-CN" altLang="en-US" dirty="0" smtClean="0"/>
              <a:t>vnet</a:t>
            </a:r>
            <a:r>
              <a:rPr lang="en-US" altLang="zh-CN" dirty="0" smtClean="0"/>
              <a:t>1</a:t>
            </a:r>
            <a:endParaRPr lang="zh-CN" altLang="en-US" dirty="0"/>
          </a:p>
        </p:txBody>
      </p:sp>
      <p:sp>
        <p:nvSpPr>
          <p:cNvPr id="37" name="Rectangle 36"/>
          <p:cNvSpPr/>
          <p:nvPr/>
        </p:nvSpPr>
        <p:spPr>
          <a:xfrm>
            <a:off x="10452724" y="2014871"/>
            <a:ext cx="718851" cy="369332"/>
          </a:xfrm>
          <a:prstGeom prst="rect">
            <a:avLst/>
          </a:prstGeom>
        </p:spPr>
        <p:txBody>
          <a:bodyPr wrap="none">
            <a:spAutoFit/>
          </a:bodyPr>
          <a:lstStyle/>
          <a:p>
            <a:r>
              <a:rPr lang="zh-CN" altLang="en-US" dirty="0" smtClean="0"/>
              <a:t>vnet</a:t>
            </a:r>
            <a:r>
              <a:rPr lang="en-US" altLang="zh-CN" dirty="0" smtClean="0"/>
              <a:t>2</a:t>
            </a:r>
            <a:endParaRPr lang="zh-CN" altLang="en-US" dirty="0"/>
          </a:p>
        </p:txBody>
      </p:sp>
      <p:sp>
        <p:nvSpPr>
          <p:cNvPr id="38" name="Rectangle 37"/>
          <p:cNvSpPr/>
          <p:nvPr/>
        </p:nvSpPr>
        <p:spPr>
          <a:xfrm>
            <a:off x="8232119" y="4335178"/>
            <a:ext cx="718851" cy="369332"/>
          </a:xfrm>
          <a:prstGeom prst="rect">
            <a:avLst/>
          </a:prstGeom>
        </p:spPr>
        <p:txBody>
          <a:bodyPr wrap="none">
            <a:spAutoFit/>
          </a:bodyPr>
          <a:lstStyle/>
          <a:p>
            <a:r>
              <a:rPr lang="zh-CN" altLang="en-US" dirty="0" smtClean="0"/>
              <a:t>vnet</a:t>
            </a:r>
            <a:r>
              <a:rPr lang="en-US" altLang="zh-CN" dirty="0" smtClean="0"/>
              <a:t>3</a:t>
            </a:r>
            <a:endParaRPr lang="zh-CN" altLang="en-US" dirty="0"/>
          </a:p>
        </p:txBody>
      </p:sp>
      <p:sp>
        <p:nvSpPr>
          <p:cNvPr id="41" name="Rectangle 40"/>
          <p:cNvSpPr/>
          <p:nvPr/>
        </p:nvSpPr>
        <p:spPr>
          <a:xfrm>
            <a:off x="7982157" y="1160711"/>
            <a:ext cx="1762021" cy="369332"/>
          </a:xfrm>
          <a:prstGeom prst="rect">
            <a:avLst/>
          </a:prstGeom>
        </p:spPr>
        <p:txBody>
          <a:bodyPr wrap="none">
            <a:spAutoFit/>
          </a:bodyPr>
          <a:lstStyle/>
          <a:p>
            <a:r>
              <a:rPr lang="en-US" dirty="0" smtClean="0"/>
              <a:t>192.168.100.101</a:t>
            </a:r>
            <a:endParaRPr lang="en-US" dirty="0"/>
          </a:p>
        </p:txBody>
      </p:sp>
      <p:pic>
        <p:nvPicPr>
          <p:cNvPr id="46" name="Picture 45"/>
          <p:cNvPicPr>
            <a:picLocks noChangeAspect="1"/>
          </p:cNvPicPr>
          <p:nvPr/>
        </p:nvPicPr>
        <p:blipFill>
          <a:blip r:embed="rId3"/>
          <a:stretch>
            <a:fillRect/>
          </a:stretch>
        </p:blipFill>
        <p:spPr>
          <a:xfrm>
            <a:off x="617403" y="1895475"/>
            <a:ext cx="5168078" cy="4185192"/>
          </a:xfrm>
          <a:prstGeom prst="rect">
            <a:avLst/>
          </a:prstGeom>
        </p:spPr>
      </p:pic>
    </p:spTree>
    <p:extLst>
      <p:ext uri="{BB962C8B-B14F-4D97-AF65-F5344CB8AC3E}">
        <p14:creationId xmlns:p14="http://schemas.microsoft.com/office/powerpoint/2010/main" val="8128330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a:t>在什么都没有配置的时候</a:t>
            </a:r>
            <a:r>
              <a:rPr lang="zh-CN" altLang="en-US" dirty="0" smtClean="0"/>
              <a:t>，测</a:t>
            </a:r>
            <a:r>
              <a:rPr lang="zh-CN" altLang="en-US" dirty="0"/>
              <a:t>试一下速</a:t>
            </a:r>
            <a:r>
              <a:rPr lang="zh-CN" altLang="en-US" dirty="0" smtClean="0"/>
              <a:t>度，从</a:t>
            </a:r>
            <a:r>
              <a:rPr lang="en-US" altLang="zh-CN" dirty="0" smtClean="0"/>
              <a:t>192.168.100.100 </a:t>
            </a:r>
            <a:r>
              <a:rPr lang="en-US" altLang="zh-CN" dirty="0" err="1" smtClean="0"/>
              <a:t>netperf</a:t>
            </a:r>
            <a:r>
              <a:rPr lang="en-US" altLang="zh-CN" dirty="0" smtClean="0"/>
              <a:t> 192.168.100.103</a:t>
            </a:r>
          </a:p>
          <a:p>
            <a:endParaRPr lang="en-US" dirty="0"/>
          </a:p>
          <a:p>
            <a:endParaRPr lang="en-US" dirty="0" smtClean="0"/>
          </a:p>
          <a:p>
            <a:endParaRPr lang="en-US" dirty="0"/>
          </a:p>
          <a:p>
            <a:r>
              <a:rPr lang="zh-CN" altLang="en-US" dirty="0"/>
              <a:t>设置 一下</a:t>
            </a:r>
            <a:r>
              <a:rPr lang="en-US" dirty="0" err="1"/>
              <a:t>first_if</a:t>
            </a:r>
            <a:endParaRPr lang="en-US" dirty="0"/>
          </a:p>
        </p:txBody>
      </p:sp>
      <p:pic>
        <p:nvPicPr>
          <p:cNvPr id="4" name="Picture 3"/>
          <p:cNvPicPr>
            <a:picLocks noChangeAspect="1"/>
          </p:cNvPicPr>
          <p:nvPr/>
        </p:nvPicPr>
        <p:blipFill>
          <a:blip r:embed="rId2"/>
          <a:stretch>
            <a:fillRect/>
          </a:stretch>
        </p:blipFill>
        <p:spPr>
          <a:xfrm>
            <a:off x="79948" y="1995281"/>
            <a:ext cx="12054902" cy="1377886"/>
          </a:xfrm>
          <a:prstGeom prst="rect">
            <a:avLst/>
          </a:prstGeom>
        </p:spPr>
      </p:pic>
      <p:sp>
        <p:nvSpPr>
          <p:cNvPr id="5" name="Rectangle 4"/>
          <p:cNvSpPr/>
          <p:nvPr/>
        </p:nvSpPr>
        <p:spPr>
          <a:xfrm>
            <a:off x="838200" y="3880545"/>
            <a:ext cx="6096000" cy="646331"/>
          </a:xfrm>
          <a:prstGeom prst="rect">
            <a:avLst/>
          </a:prstGeom>
        </p:spPr>
        <p:txBody>
          <a:bodyPr>
            <a:spAutoFit/>
          </a:bodyPr>
          <a:lstStyle/>
          <a:p>
            <a:r>
              <a:rPr lang="en-US" dirty="0" err="1" smtClean="0"/>
              <a:t>ovs-vsctl</a:t>
            </a:r>
            <a:r>
              <a:rPr lang="en-US" dirty="0" smtClean="0"/>
              <a:t> </a:t>
            </a:r>
            <a:r>
              <a:rPr lang="en-US" dirty="0"/>
              <a:t>set Interface </a:t>
            </a:r>
            <a:r>
              <a:rPr lang="en-US" dirty="0" err="1"/>
              <a:t>first_if</a:t>
            </a:r>
            <a:r>
              <a:rPr lang="en-US" dirty="0"/>
              <a:t> </a:t>
            </a:r>
            <a:r>
              <a:rPr lang="en-US" dirty="0" err="1"/>
              <a:t>ingress_policing_rate</a:t>
            </a:r>
            <a:r>
              <a:rPr lang="en-US" dirty="0"/>
              <a:t>=100000</a:t>
            </a:r>
          </a:p>
          <a:p>
            <a:r>
              <a:rPr lang="en-US" dirty="0" err="1" smtClean="0"/>
              <a:t>ovs-vsctl</a:t>
            </a:r>
            <a:r>
              <a:rPr lang="en-US" dirty="0" smtClean="0"/>
              <a:t> </a:t>
            </a:r>
            <a:r>
              <a:rPr lang="en-US" dirty="0"/>
              <a:t>set Interface </a:t>
            </a:r>
            <a:r>
              <a:rPr lang="en-US" dirty="0" err="1"/>
              <a:t>first_if</a:t>
            </a:r>
            <a:r>
              <a:rPr lang="en-US" dirty="0"/>
              <a:t> </a:t>
            </a:r>
            <a:r>
              <a:rPr lang="en-US" dirty="0" err="1"/>
              <a:t>ingress_policing_burst</a:t>
            </a:r>
            <a:r>
              <a:rPr lang="en-US" dirty="0"/>
              <a:t>=10000</a:t>
            </a:r>
          </a:p>
        </p:txBody>
      </p:sp>
      <p:pic>
        <p:nvPicPr>
          <p:cNvPr id="6" name="Picture 5"/>
          <p:cNvPicPr>
            <a:picLocks noChangeAspect="1"/>
          </p:cNvPicPr>
          <p:nvPr/>
        </p:nvPicPr>
        <p:blipFill>
          <a:blip r:embed="rId3"/>
          <a:stretch>
            <a:fillRect/>
          </a:stretch>
        </p:blipFill>
        <p:spPr>
          <a:xfrm>
            <a:off x="57150" y="4696808"/>
            <a:ext cx="12077700" cy="1295581"/>
          </a:xfrm>
          <a:prstGeom prst="rect">
            <a:avLst/>
          </a:prstGeom>
        </p:spPr>
      </p:pic>
    </p:spTree>
    <p:extLst>
      <p:ext uri="{BB962C8B-B14F-4D97-AF65-F5344CB8AC3E}">
        <p14:creationId xmlns:p14="http://schemas.microsoft.com/office/powerpoint/2010/main" val="4645044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smtClean="0"/>
              <a:t>清理现场</a:t>
            </a:r>
            <a:endParaRPr lang="en-US" dirty="0" smtClean="0"/>
          </a:p>
          <a:p>
            <a:pPr lvl="1"/>
            <a:r>
              <a:rPr lang="en-US" dirty="0" err="1" smtClean="0"/>
              <a:t>ovs-vsctl</a:t>
            </a:r>
            <a:r>
              <a:rPr lang="en-US" dirty="0" smtClean="0"/>
              <a:t> </a:t>
            </a:r>
            <a:r>
              <a:rPr lang="en-US" dirty="0"/>
              <a:t>set Interface </a:t>
            </a:r>
            <a:r>
              <a:rPr lang="en-US" dirty="0" err="1"/>
              <a:t>first_if</a:t>
            </a:r>
            <a:r>
              <a:rPr lang="en-US" dirty="0"/>
              <a:t> </a:t>
            </a:r>
            <a:r>
              <a:rPr lang="en-US" dirty="0" err="1" smtClean="0"/>
              <a:t>ingress_policing_burst</a:t>
            </a:r>
            <a:r>
              <a:rPr lang="en-US" dirty="0" smtClean="0"/>
              <a:t>=0</a:t>
            </a:r>
          </a:p>
          <a:p>
            <a:pPr lvl="1"/>
            <a:r>
              <a:rPr lang="en-US" dirty="0" err="1"/>
              <a:t>ovs-vsctl</a:t>
            </a:r>
            <a:r>
              <a:rPr lang="en-US" dirty="0"/>
              <a:t> set Interface </a:t>
            </a:r>
            <a:r>
              <a:rPr lang="en-US" dirty="0" err="1"/>
              <a:t>first_if</a:t>
            </a:r>
            <a:r>
              <a:rPr lang="en-US" dirty="0"/>
              <a:t> </a:t>
            </a:r>
            <a:r>
              <a:rPr lang="en-US" dirty="0" err="1" smtClean="0"/>
              <a:t>ingress_policing_rate</a:t>
            </a:r>
            <a:r>
              <a:rPr lang="en-US" dirty="0" smtClean="0"/>
              <a:t>=0</a:t>
            </a:r>
          </a:p>
          <a:p>
            <a:pPr lvl="1"/>
            <a:r>
              <a:rPr lang="en-US" dirty="0" err="1"/>
              <a:t>ovs-vsctl</a:t>
            </a:r>
            <a:r>
              <a:rPr lang="en-US" dirty="0"/>
              <a:t> list Interface </a:t>
            </a:r>
            <a:r>
              <a:rPr lang="en-US" dirty="0" err="1" smtClean="0"/>
              <a:t>first_if</a:t>
            </a:r>
            <a:endParaRPr lang="en-US" dirty="0" smtClean="0"/>
          </a:p>
          <a:p>
            <a:r>
              <a:rPr lang="zh-CN" altLang="en-US" dirty="0" smtClean="0"/>
              <a:t>添加</a:t>
            </a:r>
            <a:r>
              <a:rPr lang="en-US" altLang="zh-CN" dirty="0" err="1" smtClean="0"/>
              <a:t>QoS</a:t>
            </a:r>
            <a:endParaRPr lang="en-US" altLang="zh-CN" dirty="0" smtClean="0"/>
          </a:p>
          <a:p>
            <a:endParaRPr lang="en-US" dirty="0"/>
          </a:p>
          <a:p>
            <a:endParaRPr lang="en-US" dirty="0" smtClean="0"/>
          </a:p>
          <a:p>
            <a:endParaRPr lang="en-US" dirty="0"/>
          </a:p>
          <a:p>
            <a:r>
              <a:rPr lang="zh-CN" altLang="en-US" dirty="0" smtClean="0"/>
              <a:t>添加</a:t>
            </a:r>
            <a:r>
              <a:rPr lang="en-US" altLang="zh-CN" dirty="0" smtClean="0"/>
              <a:t>Flow(</a:t>
            </a:r>
            <a:r>
              <a:rPr lang="en-US" altLang="zh-CN" dirty="0" err="1" smtClean="0"/>
              <a:t>first_br</a:t>
            </a:r>
            <a:r>
              <a:rPr lang="zh-CN" altLang="en-US" dirty="0" smtClean="0"/>
              <a:t>是</a:t>
            </a:r>
            <a:r>
              <a:rPr lang="en-US" altLang="zh-CN" dirty="0" err="1" smtClean="0"/>
              <a:t>ubuntu_br</a:t>
            </a:r>
            <a:r>
              <a:rPr lang="zh-CN" altLang="en-US" dirty="0" smtClean="0"/>
              <a:t>上的</a:t>
            </a:r>
            <a:r>
              <a:rPr lang="en-US" altLang="zh-CN" dirty="0" smtClean="0"/>
              <a:t>port 5)</a:t>
            </a:r>
            <a:endParaRPr lang="en-US" dirty="0" smtClean="0"/>
          </a:p>
        </p:txBody>
      </p:sp>
      <p:sp>
        <p:nvSpPr>
          <p:cNvPr id="5" name="Rectangle 4"/>
          <p:cNvSpPr/>
          <p:nvPr/>
        </p:nvSpPr>
        <p:spPr>
          <a:xfrm>
            <a:off x="838200" y="3151138"/>
            <a:ext cx="10820400" cy="1200329"/>
          </a:xfrm>
          <a:prstGeom prst="rect">
            <a:avLst/>
          </a:prstGeom>
        </p:spPr>
        <p:txBody>
          <a:bodyPr wrap="square">
            <a:spAutoFit/>
          </a:bodyPr>
          <a:lstStyle/>
          <a:p>
            <a:r>
              <a:rPr lang="en-US" dirty="0" err="1"/>
              <a:t>ovs-vsctl</a:t>
            </a:r>
            <a:r>
              <a:rPr lang="en-US" dirty="0"/>
              <a:t> set port </a:t>
            </a:r>
            <a:r>
              <a:rPr lang="en-US" dirty="0" err="1"/>
              <a:t>first_br</a:t>
            </a:r>
            <a:r>
              <a:rPr lang="en-US" dirty="0"/>
              <a:t> </a:t>
            </a:r>
            <a:r>
              <a:rPr lang="en-US" dirty="0" err="1"/>
              <a:t>qos</a:t>
            </a:r>
            <a:r>
              <a:rPr lang="en-US" dirty="0"/>
              <a:t>=@</a:t>
            </a:r>
            <a:r>
              <a:rPr lang="en-US" dirty="0" err="1"/>
              <a:t>newqos</a:t>
            </a:r>
            <a:r>
              <a:rPr lang="en-US" dirty="0"/>
              <a:t> -- --id=@</a:t>
            </a:r>
            <a:r>
              <a:rPr lang="en-US" dirty="0" err="1"/>
              <a:t>newqos</a:t>
            </a:r>
            <a:r>
              <a:rPr lang="en-US" dirty="0"/>
              <a:t> create </a:t>
            </a:r>
            <a:r>
              <a:rPr lang="en-US" dirty="0" err="1"/>
              <a:t>qos</a:t>
            </a:r>
            <a:r>
              <a:rPr lang="en-US" dirty="0"/>
              <a:t> type=</a:t>
            </a:r>
            <a:r>
              <a:rPr lang="en-US" dirty="0" err="1"/>
              <a:t>linux-htb</a:t>
            </a:r>
            <a:r>
              <a:rPr lang="en-US" dirty="0"/>
              <a:t> </a:t>
            </a:r>
            <a:r>
              <a:rPr lang="en-US" dirty="0" err="1"/>
              <a:t>other-config:max-rate</a:t>
            </a:r>
            <a:r>
              <a:rPr lang="en-US" dirty="0"/>
              <a:t>=10000000 queues=0=@q0,1=@q1,2=@q2 -- --id=@q0 create queue </a:t>
            </a:r>
            <a:r>
              <a:rPr lang="en-US" dirty="0" err="1"/>
              <a:t>other-config:min-rate</a:t>
            </a:r>
            <a:r>
              <a:rPr lang="en-US" dirty="0"/>
              <a:t>=3000000 </a:t>
            </a:r>
            <a:r>
              <a:rPr lang="en-US" dirty="0" err="1"/>
              <a:t>other-config:max-rate</a:t>
            </a:r>
            <a:r>
              <a:rPr lang="en-US" dirty="0"/>
              <a:t>=10000000 -- --id=@q1 create queue </a:t>
            </a:r>
            <a:r>
              <a:rPr lang="en-US" dirty="0" err="1"/>
              <a:t>other-config:min-rate</a:t>
            </a:r>
            <a:r>
              <a:rPr lang="en-US" dirty="0"/>
              <a:t>=1000000 </a:t>
            </a:r>
            <a:r>
              <a:rPr lang="en-US" dirty="0" err="1"/>
              <a:t>other-config:max-rate</a:t>
            </a:r>
            <a:r>
              <a:rPr lang="en-US" dirty="0"/>
              <a:t>=10000000 -- --id=@q2 create queue </a:t>
            </a:r>
            <a:r>
              <a:rPr lang="en-US" dirty="0" err="1"/>
              <a:t>other-config:min-rate</a:t>
            </a:r>
            <a:r>
              <a:rPr lang="en-US" dirty="0"/>
              <a:t>=6000000 </a:t>
            </a:r>
            <a:r>
              <a:rPr lang="en-US" dirty="0" err="1"/>
              <a:t>other-config:max-rate</a:t>
            </a:r>
            <a:r>
              <a:rPr lang="en-US" dirty="0"/>
              <a:t>=10000000</a:t>
            </a:r>
          </a:p>
        </p:txBody>
      </p:sp>
      <p:sp>
        <p:nvSpPr>
          <p:cNvPr id="6" name="Rectangle 5"/>
          <p:cNvSpPr/>
          <p:nvPr/>
        </p:nvSpPr>
        <p:spPr>
          <a:xfrm>
            <a:off x="838199" y="5277535"/>
            <a:ext cx="10515601" cy="923330"/>
          </a:xfrm>
          <a:prstGeom prst="rect">
            <a:avLst/>
          </a:prstGeom>
        </p:spPr>
        <p:txBody>
          <a:bodyPr wrap="square">
            <a:spAutoFit/>
          </a:bodyPr>
          <a:lstStyle/>
          <a:p>
            <a:r>
              <a:rPr lang="en-US" dirty="0" err="1"/>
              <a:t>ovs-ofctl</a:t>
            </a:r>
            <a:r>
              <a:rPr lang="en-US" dirty="0"/>
              <a:t> add-flow </a:t>
            </a:r>
            <a:r>
              <a:rPr lang="en-US" altLang="zh-CN" dirty="0" err="1"/>
              <a:t>ubuntu_br</a:t>
            </a:r>
            <a:r>
              <a:rPr lang="en-US" altLang="zh-CN" dirty="0"/>
              <a:t> </a:t>
            </a:r>
            <a:r>
              <a:rPr lang="en-US" dirty="0" smtClean="0"/>
              <a:t>"</a:t>
            </a:r>
            <a:r>
              <a:rPr lang="en-US" dirty="0" err="1" smtClean="0"/>
              <a:t>in_port</a:t>
            </a:r>
            <a:r>
              <a:rPr lang="en-US" dirty="0" smtClean="0"/>
              <a:t>=6 </a:t>
            </a:r>
            <a:r>
              <a:rPr lang="en-US" dirty="0" err="1" smtClean="0"/>
              <a:t>nw_src</a:t>
            </a:r>
            <a:r>
              <a:rPr lang="en-US" dirty="0" smtClean="0"/>
              <a:t>=192.168.100.100 actions=enqueue:5:0"</a:t>
            </a:r>
          </a:p>
          <a:p>
            <a:r>
              <a:rPr lang="en-US" dirty="0" err="1"/>
              <a:t>ovs-ofctl</a:t>
            </a:r>
            <a:r>
              <a:rPr lang="en-US" dirty="0"/>
              <a:t> add-flow </a:t>
            </a:r>
            <a:r>
              <a:rPr lang="en-US" altLang="zh-CN" dirty="0" err="1"/>
              <a:t>ubuntu_br</a:t>
            </a:r>
            <a:r>
              <a:rPr lang="en-US" altLang="zh-CN" dirty="0"/>
              <a:t> </a:t>
            </a:r>
            <a:r>
              <a:rPr lang="en-US" dirty="0" smtClean="0"/>
              <a:t>"</a:t>
            </a:r>
            <a:r>
              <a:rPr lang="en-US" dirty="0" err="1" smtClean="0"/>
              <a:t>in_port</a:t>
            </a:r>
            <a:r>
              <a:rPr lang="en-US" dirty="0" smtClean="0"/>
              <a:t>=7 </a:t>
            </a:r>
            <a:r>
              <a:rPr lang="en-US" dirty="0" err="1" smtClean="0"/>
              <a:t>nw_src</a:t>
            </a:r>
            <a:r>
              <a:rPr lang="en-US" dirty="0" smtClean="0"/>
              <a:t>=192.168.100.101 actions=enqueue:5:1"</a:t>
            </a:r>
          </a:p>
          <a:p>
            <a:r>
              <a:rPr lang="en-US" dirty="0" err="1"/>
              <a:t>ovs-ofctl</a:t>
            </a:r>
            <a:r>
              <a:rPr lang="en-US" dirty="0"/>
              <a:t> add-flow </a:t>
            </a:r>
            <a:r>
              <a:rPr lang="en-US" altLang="zh-CN" dirty="0" err="1"/>
              <a:t>ubuntu_br</a:t>
            </a:r>
            <a:r>
              <a:rPr lang="en-US" altLang="zh-CN" dirty="0"/>
              <a:t> </a:t>
            </a:r>
            <a:r>
              <a:rPr lang="en-US" dirty="0" smtClean="0"/>
              <a:t>"</a:t>
            </a:r>
            <a:r>
              <a:rPr lang="en-US" dirty="0" err="1" smtClean="0"/>
              <a:t>in_port</a:t>
            </a:r>
            <a:r>
              <a:rPr lang="en-US" dirty="0" smtClean="0"/>
              <a:t>=8 </a:t>
            </a:r>
            <a:r>
              <a:rPr lang="en-US" dirty="0" err="1" smtClean="0"/>
              <a:t>nw_src</a:t>
            </a:r>
            <a:r>
              <a:rPr lang="en-US" dirty="0" smtClean="0"/>
              <a:t>=192.168.100.102 actions=enqueue:5:2</a:t>
            </a:r>
            <a:r>
              <a:rPr lang="en-US" dirty="0"/>
              <a:t>"</a:t>
            </a:r>
          </a:p>
        </p:txBody>
      </p:sp>
    </p:spTree>
    <p:extLst>
      <p:ext uri="{BB962C8B-B14F-4D97-AF65-F5344CB8AC3E}">
        <p14:creationId xmlns:p14="http://schemas.microsoft.com/office/powerpoint/2010/main" val="2876299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pic>
        <p:nvPicPr>
          <p:cNvPr id="4" name="Picture 3"/>
          <p:cNvPicPr>
            <a:picLocks noChangeAspect="1"/>
          </p:cNvPicPr>
          <p:nvPr/>
        </p:nvPicPr>
        <p:blipFill>
          <a:blip r:embed="rId2"/>
          <a:stretch>
            <a:fillRect/>
          </a:stretch>
        </p:blipFill>
        <p:spPr>
          <a:xfrm>
            <a:off x="838200" y="984114"/>
            <a:ext cx="10972907" cy="5698788"/>
          </a:xfrm>
          <a:prstGeom prst="rect">
            <a:avLst/>
          </a:prstGeom>
        </p:spPr>
      </p:pic>
    </p:spTree>
    <p:extLst>
      <p:ext uri="{BB962C8B-B14F-4D97-AF65-F5344CB8AC3E}">
        <p14:creationId xmlns:p14="http://schemas.microsoft.com/office/powerpoint/2010/main" val="263550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zh-CN" altLang="en-US" dirty="0"/>
              <a:t>简介</a:t>
            </a:r>
            <a:endParaRPr lang="en-US" dirty="0"/>
          </a:p>
        </p:txBody>
      </p:sp>
      <p:sp>
        <p:nvSpPr>
          <p:cNvPr id="3" name="Content Placeholder 2"/>
          <p:cNvSpPr>
            <a:spLocks noGrp="1"/>
          </p:cNvSpPr>
          <p:nvPr>
            <p:ph idx="1"/>
          </p:nvPr>
        </p:nvSpPr>
        <p:spPr/>
        <p:txBody>
          <a:bodyPr/>
          <a:lstStyle/>
          <a:p>
            <a:r>
              <a:rPr lang="en-US" dirty="0"/>
              <a:t>Match Field</a:t>
            </a:r>
            <a:r>
              <a:rPr lang="zh-CN" altLang="en-US" dirty="0"/>
              <a:t>涵盖</a:t>
            </a:r>
            <a:r>
              <a:rPr lang="en-US" dirty="0"/>
              <a:t>TCP/IP</a:t>
            </a:r>
            <a:r>
              <a:rPr lang="zh-CN" altLang="en-US" dirty="0"/>
              <a:t>协议各层：</a:t>
            </a:r>
          </a:p>
          <a:p>
            <a:pPr lvl="1" latinLnBrk="1"/>
            <a:r>
              <a:rPr lang="en-US" dirty="0"/>
              <a:t>Layer 1 – Tunnel ID, In Port, </a:t>
            </a:r>
            <a:r>
              <a:rPr lang="en-US" dirty="0" err="1"/>
              <a:t>QoS</a:t>
            </a:r>
            <a:r>
              <a:rPr lang="en-US" dirty="0"/>
              <a:t> priority, </a:t>
            </a:r>
            <a:r>
              <a:rPr lang="en-US" dirty="0" err="1"/>
              <a:t>skb</a:t>
            </a:r>
            <a:r>
              <a:rPr lang="en-US" dirty="0"/>
              <a:t> mark</a:t>
            </a:r>
          </a:p>
          <a:p>
            <a:pPr lvl="1" latinLnBrk="1"/>
            <a:r>
              <a:rPr lang="en-US" dirty="0"/>
              <a:t>Layer 2 – MAC address, VLAN ID, Ethernet type</a:t>
            </a:r>
          </a:p>
          <a:p>
            <a:pPr lvl="1" latinLnBrk="1"/>
            <a:r>
              <a:rPr lang="en-US" dirty="0"/>
              <a:t>Layer 3 – IPv4/IPv6 fields, ARP</a:t>
            </a:r>
          </a:p>
          <a:p>
            <a:pPr lvl="1" latinLnBrk="1"/>
            <a:r>
              <a:rPr lang="en-US" dirty="0"/>
              <a:t>Layer 4 – TCP/UDP, ICMP, </a:t>
            </a:r>
            <a:r>
              <a:rPr lang="en-US" dirty="0" smtClean="0"/>
              <a:t>ND</a:t>
            </a:r>
          </a:p>
          <a:p>
            <a:r>
              <a:rPr lang="en-US" dirty="0"/>
              <a:t>Action</a:t>
            </a:r>
            <a:r>
              <a:rPr lang="zh-CN" altLang="en-US" dirty="0"/>
              <a:t>也主要包含下面的操作：</a:t>
            </a:r>
          </a:p>
          <a:p>
            <a:pPr lvl="1" latinLnBrk="1"/>
            <a:r>
              <a:rPr lang="en-US" dirty="0"/>
              <a:t>Output to port (port range, flood, mirror)</a:t>
            </a:r>
          </a:p>
          <a:p>
            <a:pPr lvl="1" latinLnBrk="1"/>
            <a:r>
              <a:rPr lang="en-US" dirty="0"/>
              <a:t>Discard, Resubmit to table x</a:t>
            </a:r>
          </a:p>
          <a:p>
            <a:pPr lvl="1" latinLnBrk="1"/>
            <a:r>
              <a:rPr lang="en-US" dirty="0"/>
              <a:t>Packet Mangling (Push/Pop VLAN header, TOS, ...)</a:t>
            </a:r>
          </a:p>
          <a:p>
            <a:pPr lvl="1" latinLnBrk="1"/>
            <a:r>
              <a:rPr lang="en-US" dirty="0"/>
              <a:t>Send to controller, Learn</a:t>
            </a:r>
          </a:p>
          <a:p>
            <a:pPr latinLnBrk="1"/>
            <a:endParaRPr lang="en-US" dirty="0"/>
          </a:p>
          <a:p>
            <a:endParaRPr lang="en-US" dirty="0"/>
          </a:p>
        </p:txBody>
      </p:sp>
    </p:spTree>
    <p:extLst>
      <p:ext uri="{BB962C8B-B14F-4D97-AF65-F5344CB8AC3E}">
        <p14:creationId xmlns:p14="http://schemas.microsoft.com/office/powerpoint/2010/main" val="36949413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a:t>单独测试</a:t>
            </a:r>
            <a:r>
              <a:rPr lang="zh-CN" altLang="en-US" dirty="0" smtClean="0"/>
              <a:t>从</a:t>
            </a:r>
            <a:r>
              <a:rPr lang="en-US" altLang="zh-CN" dirty="0" smtClean="0"/>
              <a:t>192.168.100.100</a:t>
            </a:r>
            <a:r>
              <a:rPr lang="zh-CN" altLang="en-US" dirty="0" smtClean="0"/>
              <a:t>，</a:t>
            </a:r>
            <a:r>
              <a:rPr lang="en-US" altLang="zh-CN" dirty="0" smtClean="0"/>
              <a:t>192.168.100.101</a:t>
            </a:r>
            <a:r>
              <a:rPr lang="zh-CN" altLang="en-US" dirty="0" smtClean="0"/>
              <a:t>，</a:t>
            </a:r>
            <a:r>
              <a:rPr lang="en-US" altLang="zh-CN" dirty="0" smtClean="0"/>
              <a:t>192.168.100.102</a:t>
            </a:r>
            <a:r>
              <a:rPr lang="zh-CN" altLang="en-US" dirty="0" smtClean="0"/>
              <a:t>到</a:t>
            </a:r>
            <a:r>
              <a:rPr lang="en-US" altLang="zh-CN" dirty="0" smtClean="0"/>
              <a:t>192.168.100.103</a:t>
            </a:r>
          </a:p>
          <a:p>
            <a:endParaRPr lang="en-US" dirty="0"/>
          </a:p>
          <a:p>
            <a:endParaRPr lang="en-US" dirty="0" smtClean="0"/>
          </a:p>
          <a:p>
            <a:endParaRPr lang="en-US" dirty="0"/>
          </a:p>
          <a:p>
            <a:r>
              <a:rPr lang="zh-CN" altLang="en-US" dirty="0"/>
              <a:t>如果三个一起测试</a:t>
            </a:r>
            <a:r>
              <a:rPr lang="zh-CN" altLang="en-US" dirty="0" smtClean="0"/>
              <a:t>，发</a:t>
            </a:r>
            <a:r>
              <a:rPr lang="zh-CN" altLang="en-US" dirty="0"/>
              <a:t>现是按照比例</a:t>
            </a:r>
            <a:r>
              <a:rPr lang="en-US" altLang="zh-CN" dirty="0"/>
              <a:t>3:1:6</a:t>
            </a:r>
            <a:r>
              <a:rPr lang="zh-CN" altLang="en-US" dirty="0"/>
              <a:t>进行的</a:t>
            </a:r>
            <a:endParaRPr lang="en-US" dirty="0"/>
          </a:p>
        </p:txBody>
      </p:sp>
      <p:pic>
        <p:nvPicPr>
          <p:cNvPr id="4" name="Picture 3"/>
          <p:cNvPicPr>
            <a:picLocks noChangeAspect="1"/>
          </p:cNvPicPr>
          <p:nvPr/>
        </p:nvPicPr>
        <p:blipFill>
          <a:blip r:embed="rId2"/>
          <a:stretch>
            <a:fillRect/>
          </a:stretch>
        </p:blipFill>
        <p:spPr>
          <a:xfrm>
            <a:off x="182494" y="1907741"/>
            <a:ext cx="11780901" cy="1245034"/>
          </a:xfrm>
          <a:prstGeom prst="rect">
            <a:avLst/>
          </a:prstGeom>
        </p:spPr>
      </p:pic>
      <p:pic>
        <p:nvPicPr>
          <p:cNvPr id="5" name="Picture 4"/>
          <p:cNvPicPr>
            <a:picLocks noChangeAspect="1"/>
          </p:cNvPicPr>
          <p:nvPr/>
        </p:nvPicPr>
        <p:blipFill>
          <a:blip r:embed="rId3"/>
          <a:stretch>
            <a:fillRect/>
          </a:stretch>
        </p:blipFill>
        <p:spPr>
          <a:xfrm>
            <a:off x="182494" y="4218944"/>
            <a:ext cx="11922767" cy="1312075"/>
          </a:xfrm>
          <a:prstGeom prst="rect">
            <a:avLst/>
          </a:prstGeom>
        </p:spPr>
      </p:pic>
    </p:spTree>
    <p:extLst>
      <p:ext uri="{BB962C8B-B14F-4D97-AF65-F5344CB8AC3E}">
        <p14:creationId xmlns:p14="http://schemas.microsoft.com/office/powerpoint/2010/main" val="19901741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sp>
        <p:nvSpPr>
          <p:cNvPr id="3" name="Content Placeholder 2"/>
          <p:cNvSpPr>
            <a:spLocks noGrp="1"/>
          </p:cNvSpPr>
          <p:nvPr>
            <p:ph idx="1"/>
          </p:nvPr>
        </p:nvSpPr>
        <p:spPr/>
        <p:txBody>
          <a:bodyPr>
            <a:normAutofit/>
          </a:bodyPr>
          <a:lstStyle/>
          <a:p>
            <a:r>
              <a:rPr lang="zh-CN" altLang="en-US" sz="2400" dirty="0"/>
              <a:t>如</a:t>
            </a:r>
            <a:r>
              <a:rPr lang="zh-CN" altLang="en-US" sz="2400" dirty="0" smtClean="0"/>
              <a:t>果</a:t>
            </a:r>
            <a:r>
              <a:rPr lang="en-US" altLang="zh-CN" sz="2400" dirty="0" smtClean="0"/>
              <a:t>Instance01</a:t>
            </a:r>
            <a:r>
              <a:rPr lang="zh-CN" altLang="en-US" sz="2400" dirty="0" smtClean="0"/>
              <a:t>和</a:t>
            </a:r>
            <a:r>
              <a:rPr lang="en-US" altLang="zh-CN" sz="2400" dirty="0" smtClean="0"/>
              <a:t>Instance02</a:t>
            </a:r>
            <a:r>
              <a:rPr lang="zh-CN" altLang="en-US" sz="2400" dirty="0" smtClean="0"/>
              <a:t>一起，则</a:t>
            </a:r>
            <a:r>
              <a:rPr lang="en-US" altLang="zh-CN" sz="2400" dirty="0" smtClean="0"/>
              <a:t>3:1</a:t>
            </a:r>
          </a:p>
          <a:p>
            <a:endParaRPr lang="en-US" altLang="zh-CN" sz="2400" dirty="0"/>
          </a:p>
          <a:p>
            <a:endParaRPr lang="en-US" altLang="zh-CN" sz="2400" dirty="0" smtClean="0"/>
          </a:p>
          <a:p>
            <a:endParaRPr lang="en-US" altLang="zh-CN" sz="2400" dirty="0" smtClean="0"/>
          </a:p>
          <a:p>
            <a:r>
              <a:rPr lang="zh-CN" altLang="en-US" sz="2400" dirty="0" smtClean="0"/>
              <a:t>如果</a:t>
            </a:r>
            <a:r>
              <a:rPr lang="en-US" altLang="zh-CN" sz="2400" dirty="0" smtClean="0"/>
              <a:t>Instance01</a:t>
            </a:r>
            <a:r>
              <a:rPr lang="zh-CN" altLang="en-US" sz="2400" dirty="0" smtClean="0"/>
              <a:t>和</a:t>
            </a:r>
            <a:r>
              <a:rPr lang="en-US" altLang="zh-CN" sz="2400" dirty="0" smtClean="0"/>
              <a:t>Instance03</a:t>
            </a:r>
            <a:r>
              <a:rPr lang="zh-CN" altLang="en-US" sz="2400" dirty="0" smtClean="0"/>
              <a:t>一起，则</a:t>
            </a:r>
            <a:r>
              <a:rPr lang="en-US" altLang="zh-CN" sz="2400" dirty="0" smtClean="0"/>
              <a:t>1:2</a:t>
            </a:r>
          </a:p>
          <a:p>
            <a:endParaRPr lang="en-US" altLang="zh-CN" sz="2400" dirty="0"/>
          </a:p>
          <a:p>
            <a:endParaRPr lang="en-US" altLang="zh-CN" sz="2400" dirty="0" smtClean="0"/>
          </a:p>
          <a:p>
            <a:endParaRPr lang="en-US" altLang="zh-CN" sz="2400" dirty="0"/>
          </a:p>
          <a:p>
            <a:r>
              <a:rPr lang="zh-CN" altLang="en-US" sz="2400" dirty="0" smtClean="0"/>
              <a:t>如果</a:t>
            </a:r>
            <a:r>
              <a:rPr lang="en-US" altLang="zh-CN" sz="2400" dirty="0" smtClean="0"/>
              <a:t>Instance02</a:t>
            </a:r>
            <a:r>
              <a:rPr lang="zh-CN" altLang="en-US" sz="2400" dirty="0" smtClean="0"/>
              <a:t>和</a:t>
            </a:r>
            <a:r>
              <a:rPr lang="en-US" altLang="zh-CN" sz="2400" dirty="0" smtClean="0"/>
              <a:t>Instance03</a:t>
            </a:r>
            <a:r>
              <a:rPr lang="zh-CN" altLang="en-US" sz="2400" dirty="0" smtClean="0"/>
              <a:t>一起，则</a:t>
            </a:r>
            <a:r>
              <a:rPr lang="en-US" altLang="zh-CN" sz="2400" dirty="0" smtClean="0"/>
              <a:t>1:6</a:t>
            </a:r>
            <a:endParaRPr lang="en-US" sz="2400" dirty="0"/>
          </a:p>
        </p:txBody>
      </p:sp>
      <p:pic>
        <p:nvPicPr>
          <p:cNvPr id="4" name="Picture 3"/>
          <p:cNvPicPr>
            <a:picLocks noChangeAspect="1"/>
          </p:cNvPicPr>
          <p:nvPr/>
        </p:nvPicPr>
        <p:blipFill>
          <a:blip r:embed="rId3"/>
          <a:stretch>
            <a:fillRect/>
          </a:stretch>
        </p:blipFill>
        <p:spPr>
          <a:xfrm>
            <a:off x="82127" y="1419059"/>
            <a:ext cx="12027745" cy="1290970"/>
          </a:xfrm>
          <a:prstGeom prst="rect">
            <a:avLst/>
          </a:prstGeom>
        </p:spPr>
      </p:pic>
      <p:pic>
        <p:nvPicPr>
          <p:cNvPr id="5" name="Picture 4"/>
          <p:cNvPicPr>
            <a:picLocks noChangeAspect="1"/>
          </p:cNvPicPr>
          <p:nvPr/>
        </p:nvPicPr>
        <p:blipFill>
          <a:blip r:embed="rId4"/>
          <a:stretch>
            <a:fillRect/>
          </a:stretch>
        </p:blipFill>
        <p:spPr>
          <a:xfrm>
            <a:off x="110443" y="3287516"/>
            <a:ext cx="11999429" cy="1290326"/>
          </a:xfrm>
          <a:prstGeom prst="rect">
            <a:avLst/>
          </a:prstGeom>
        </p:spPr>
      </p:pic>
      <p:pic>
        <p:nvPicPr>
          <p:cNvPr id="6" name="Picture 5"/>
          <p:cNvPicPr>
            <a:picLocks noChangeAspect="1"/>
          </p:cNvPicPr>
          <p:nvPr/>
        </p:nvPicPr>
        <p:blipFill>
          <a:blip r:embed="rId5"/>
          <a:stretch>
            <a:fillRect/>
          </a:stretch>
        </p:blipFill>
        <p:spPr>
          <a:xfrm>
            <a:off x="110443" y="5239217"/>
            <a:ext cx="12038121" cy="1247308"/>
          </a:xfrm>
          <a:prstGeom prst="rect">
            <a:avLst/>
          </a:prstGeom>
        </p:spPr>
      </p:pic>
    </p:spTree>
    <p:extLst>
      <p:ext uri="{BB962C8B-B14F-4D97-AF65-F5344CB8AC3E}">
        <p14:creationId xmlns:p14="http://schemas.microsoft.com/office/powerpoint/2010/main" val="37604746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实验十</a:t>
            </a:r>
            <a:r>
              <a:rPr lang="en-US" altLang="zh-CN" dirty="0"/>
              <a:t>: </a:t>
            </a:r>
            <a:r>
              <a:rPr lang="zh-CN" altLang="en-US" dirty="0"/>
              <a:t>测试</a:t>
            </a:r>
            <a:r>
              <a:rPr lang="en-US" altLang="zh-CN" dirty="0" err="1"/>
              <a:t>QoS</a:t>
            </a:r>
            <a:r>
              <a:rPr lang="zh-CN" altLang="en-US" dirty="0"/>
              <a:t>功能</a:t>
            </a:r>
            <a:endParaRPr lang="en-US" dirty="0"/>
          </a:p>
        </p:txBody>
      </p:sp>
      <p:sp>
        <p:nvSpPr>
          <p:cNvPr id="3" name="Content Placeholder 2"/>
          <p:cNvSpPr>
            <a:spLocks noGrp="1"/>
          </p:cNvSpPr>
          <p:nvPr>
            <p:ph idx="1"/>
          </p:nvPr>
        </p:nvSpPr>
        <p:spPr/>
        <p:txBody>
          <a:bodyPr/>
          <a:lstStyle/>
          <a:p>
            <a:r>
              <a:rPr lang="zh-CN" altLang="en-US" dirty="0" smtClean="0"/>
              <a:t>清理环境</a:t>
            </a:r>
            <a:endParaRPr lang="en-US" dirty="0"/>
          </a:p>
        </p:txBody>
      </p:sp>
      <p:pic>
        <p:nvPicPr>
          <p:cNvPr id="4" name="Picture 3"/>
          <p:cNvPicPr>
            <a:picLocks noChangeAspect="1"/>
          </p:cNvPicPr>
          <p:nvPr/>
        </p:nvPicPr>
        <p:blipFill>
          <a:blip r:embed="rId3"/>
          <a:stretch>
            <a:fillRect/>
          </a:stretch>
        </p:blipFill>
        <p:spPr>
          <a:xfrm>
            <a:off x="323851" y="1485900"/>
            <a:ext cx="4456661" cy="2320865"/>
          </a:xfrm>
          <a:prstGeom prst="rect">
            <a:avLst/>
          </a:prstGeom>
        </p:spPr>
      </p:pic>
      <p:pic>
        <p:nvPicPr>
          <p:cNvPr id="5" name="Picture 4"/>
          <p:cNvPicPr>
            <a:picLocks noChangeAspect="1"/>
          </p:cNvPicPr>
          <p:nvPr/>
        </p:nvPicPr>
        <p:blipFill>
          <a:blip r:embed="rId4"/>
          <a:stretch>
            <a:fillRect/>
          </a:stretch>
        </p:blipFill>
        <p:spPr>
          <a:xfrm>
            <a:off x="323851" y="3976697"/>
            <a:ext cx="11129336" cy="1129760"/>
          </a:xfrm>
          <a:prstGeom prst="rect">
            <a:avLst/>
          </a:prstGeom>
        </p:spPr>
      </p:pic>
      <p:pic>
        <p:nvPicPr>
          <p:cNvPr id="6" name="Picture 5"/>
          <p:cNvPicPr>
            <a:picLocks noChangeAspect="1"/>
          </p:cNvPicPr>
          <p:nvPr/>
        </p:nvPicPr>
        <p:blipFill>
          <a:blip r:embed="rId5"/>
          <a:stretch>
            <a:fillRect/>
          </a:stretch>
        </p:blipFill>
        <p:spPr>
          <a:xfrm>
            <a:off x="4850908" y="1485900"/>
            <a:ext cx="6602279" cy="2320865"/>
          </a:xfrm>
          <a:prstGeom prst="rect">
            <a:avLst/>
          </a:prstGeom>
        </p:spPr>
      </p:pic>
      <p:pic>
        <p:nvPicPr>
          <p:cNvPr id="7" name="Picture 6"/>
          <p:cNvPicPr>
            <a:picLocks noChangeAspect="1"/>
          </p:cNvPicPr>
          <p:nvPr/>
        </p:nvPicPr>
        <p:blipFill>
          <a:blip r:embed="rId6"/>
          <a:stretch>
            <a:fillRect/>
          </a:stretch>
        </p:blipFill>
        <p:spPr>
          <a:xfrm>
            <a:off x="323851" y="5236676"/>
            <a:ext cx="11129336" cy="1466223"/>
          </a:xfrm>
          <a:prstGeom prst="rect">
            <a:avLst/>
          </a:prstGeom>
        </p:spPr>
      </p:pic>
    </p:spTree>
    <p:extLst>
      <p:ext uri="{BB962C8B-B14F-4D97-AF65-F5344CB8AC3E}">
        <p14:creationId xmlns:p14="http://schemas.microsoft.com/office/powerpoint/2010/main" val="1924477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Tunnel</a:t>
            </a:r>
            <a:endParaRPr lang="en-US" dirty="0"/>
          </a:p>
        </p:txBody>
      </p:sp>
      <p:sp>
        <p:nvSpPr>
          <p:cNvPr id="3" name="Content Placeholder 2"/>
          <p:cNvSpPr>
            <a:spLocks noGrp="1"/>
          </p:cNvSpPr>
          <p:nvPr>
            <p:ph idx="1"/>
          </p:nvPr>
        </p:nvSpPr>
        <p:spPr/>
        <p:txBody>
          <a:bodyPr/>
          <a:lstStyle/>
          <a:p>
            <a:r>
              <a:rPr lang="en-US" dirty="0" err="1" smtClean="0"/>
              <a:t>gre</a:t>
            </a:r>
            <a:endParaRPr lang="en-US" dirty="0" smtClean="0"/>
          </a:p>
          <a:p>
            <a:r>
              <a:rPr lang="en-US" dirty="0" err="1" smtClean="0"/>
              <a:t>vxlan</a:t>
            </a:r>
            <a:endParaRPr lang="en-US" dirty="0" smtClean="0"/>
          </a:p>
          <a:p>
            <a:r>
              <a:rPr lang="en-US" dirty="0" err="1" smtClean="0"/>
              <a:t>ipsec_gre</a:t>
            </a:r>
            <a:endParaRPr lang="en-US" dirty="0" smtClean="0"/>
          </a:p>
          <a:p>
            <a:endParaRPr lang="en-US" dirty="0"/>
          </a:p>
        </p:txBody>
      </p:sp>
      <p:pic>
        <p:nvPicPr>
          <p:cNvPr id="4" name="Picture 3"/>
          <p:cNvPicPr>
            <a:picLocks noChangeAspect="1"/>
          </p:cNvPicPr>
          <p:nvPr/>
        </p:nvPicPr>
        <p:blipFill>
          <a:blip r:embed="rId2"/>
          <a:stretch>
            <a:fillRect/>
          </a:stretch>
        </p:blipFill>
        <p:spPr>
          <a:xfrm>
            <a:off x="5557838" y="1011504"/>
            <a:ext cx="6070078" cy="4962525"/>
          </a:xfrm>
          <a:prstGeom prst="rect">
            <a:avLst/>
          </a:prstGeom>
        </p:spPr>
      </p:pic>
    </p:spTree>
    <p:extLst>
      <p:ext uri="{BB962C8B-B14F-4D97-AF65-F5344CB8AC3E}">
        <p14:creationId xmlns:p14="http://schemas.microsoft.com/office/powerpoint/2010/main" val="38562064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smtClean="0"/>
              <a:t>Tunnel </a:t>
            </a:r>
            <a:r>
              <a:rPr lang="en-US" altLang="zh-CN" dirty="0" smtClean="0"/>
              <a:t>GRE</a:t>
            </a:r>
            <a:endParaRPr lang="en-US" dirty="0"/>
          </a:p>
        </p:txBody>
      </p:sp>
      <p:sp>
        <p:nvSpPr>
          <p:cNvPr id="3" name="Content Placeholder 2"/>
          <p:cNvSpPr>
            <a:spLocks noGrp="1"/>
          </p:cNvSpPr>
          <p:nvPr>
            <p:ph idx="1"/>
          </p:nvPr>
        </p:nvSpPr>
        <p:spPr/>
        <p:txBody>
          <a:bodyPr/>
          <a:lstStyle/>
          <a:p>
            <a:r>
              <a:rPr lang="en-US" b="1" dirty="0"/>
              <a:t>Generic Routing Encapsulation</a:t>
            </a:r>
            <a:r>
              <a:rPr lang="en-US" dirty="0"/>
              <a:t> (</a:t>
            </a:r>
            <a:r>
              <a:rPr lang="en-US" b="1" dirty="0"/>
              <a:t>GRE</a:t>
            </a:r>
            <a:r>
              <a:rPr lang="en-US" dirty="0"/>
              <a:t>) is a tunneling protocol that can encapsulate a wide variety of network layer protocols inside virtual point-to-point links over an Internet Protocol internetwork.</a:t>
            </a:r>
            <a:endParaRPr lang="en-US" b="1" dirty="0"/>
          </a:p>
          <a:p>
            <a:endParaRPr lang="en-US" dirty="0"/>
          </a:p>
        </p:txBody>
      </p:sp>
      <p:pic>
        <p:nvPicPr>
          <p:cNvPr id="4" name="Picture 2" descr="clip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7" y="2281238"/>
            <a:ext cx="72485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32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smtClean="0"/>
              <a:t>Tunnel </a:t>
            </a:r>
            <a:r>
              <a:rPr lang="en-US" altLang="zh-CN" dirty="0"/>
              <a:t>GRE</a:t>
            </a:r>
            <a:endParaRPr lang="en-US" dirty="0"/>
          </a:p>
        </p:txBody>
      </p:sp>
      <p:sp>
        <p:nvSpPr>
          <p:cNvPr id="3" name="Content Placeholder 2"/>
          <p:cNvSpPr>
            <a:spLocks noGrp="1"/>
          </p:cNvSpPr>
          <p:nvPr>
            <p:ph idx="1"/>
          </p:nvPr>
        </p:nvSpPr>
        <p:spPr/>
        <p:txBody>
          <a:bodyPr>
            <a:normAutofit/>
          </a:bodyPr>
          <a:lstStyle/>
          <a:p>
            <a:r>
              <a:rPr lang="en-US" dirty="0" smtClean="0"/>
              <a:t>GRE Header</a:t>
            </a:r>
          </a:p>
          <a:p>
            <a:endParaRPr lang="en-US" dirty="0"/>
          </a:p>
          <a:p>
            <a:endParaRPr lang="en-US" dirty="0" smtClean="0"/>
          </a:p>
          <a:p>
            <a:endParaRPr lang="en-US" dirty="0"/>
          </a:p>
          <a:p>
            <a:endParaRPr lang="en-US" dirty="0" smtClean="0"/>
          </a:p>
          <a:p>
            <a:endParaRPr lang="en-US" dirty="0"/>
          </a:p>
          <a:p>
            <a:r>
              <a:rPr lang="zh-CN" altLang="en-US" dirty="0" smtClean="0"/>
              <a:t>从</a:t>
            </a:r>
            <a:r>
              <a:rPr lang="en-US" altLang="zh-CN" dirty="0" smtClean="0"/>
              <a:t>L2</a:t>
            </a:r>
            <a:r>
              <a:rPr lang="zh-CN" altLang="en-US" dirty="0" smtClean="0"/>
              <a:t>到</a:t>
            </a:r>
            <a:r>
              <a:rPr lang="en-US" altLang="zh-CN" dirty="0" smtClean="0"/>
              <a:t>L3</a:t>
            </a:r>
            <a:r>
              <a:rPr lang="zh-CN" altLang="en-US" dirty="0" smtClean="0"/>
              <a:t>，数据可打包后跨越网关和路由器然后解包称为</a:t>
            </a:r>
            <a:r>
              <a:rPr lang="en-US" altLang="zh-CN" dirty="0" smtClean="0"/>
              <a:t>L2</a:t>
            </a:r>
            <a:r>
              <a:rPr lang="zh-CN" altLang="en-US" dirty="0" smtClean="0"/>
              <a:t>的数据</a:t>
            </a:r>
            <a:endParaRPr lang="en-US" altLang="zh-CN"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828800" y="1654793"/>
            <a:ext cx="8534400" cy="2143125"/>
          </a:xfrm>
          <a:prstGeom prst="rect">
            <a:avLst/>
          </a:prstGeom>
        </p:spPr>
      </p:pic>
    </p:spTree>
    <p:extLst>
      <p:ext uri="{BB962C8B-B14F-4D97-AF65-F5344CB8AC3E}">
        <p14:creationId xmlns:p14="http://schemas.microsoft.com/office/powerpoint/2010/main" val="3244774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smtClean="0"/>
              <a:t>Tunnel </a:t>
            </a:r>
            <a:r>
              <a:rPr lang="en-US" altLang="zh-CN" dirty="0"/>
              <a:t>GRE</a:t>
            </a:r>
            <a:endParaRPr lang="en-US" dirty="0"/>
          </a:p>
        </p:txBody>
      </p:sp>
      <p:sp>
        <p:nvSpPr>
          <p:cNvPr id="3" name="Content Placeholder 2"/>
          <p:cNvSpPr>
            <a:spLocks noGrp="1"/>
          </p:cNvSpPr>
          <p:nvPr>
            <p:ph idx="1"/>
          </p:nvPr>
        </p:nvSpPr>
        <p:spPr/>
        <p:txBody>
          <a:bodyPr/>
          <a:lstStyle/>
          <a:p>
            <a:r>
              <a:rPr lang="zh-CN" altLang="en-US" dirty="0" smtClean="0"/>
              <a:t>缺点：</a:t>
            </a:r>
            <a:endParaRPr lang="en-US" altLang="zh-CN" dirty="0" smtClean="0"/>
          </a:p>
          <a:p>
            <a:pPr lvl="1"/>
            <a:r>
              <a:rPr lang="zh-CN" altLang="en-US" dirty="0" smtClean="0"/>
              <a:t>点对点，扩展性不好</a:t>
            </a:r>
            <a:endParaRPr lang="en-US" altLang="zh-CN" dirty="0" smtClean="0"/>
          </a:p>
          <a:p>
            <a:pPr lvl="1"/>
            <a:r>
              <a:rPr lang="zh-CN" altLang="en-US" dirty="0" smtClean="0"/>
              <a:t>网络设备对</a:t>
            </a:r>
            <a:r>
              <a:rPr lang="en-US" altLang="zh-CN" dirty="0" smtClean="0"/>
              <a:t>GRE</a:t>
            </a:r>
            <a:r>
              <a:rPr lang="zh-CN" altLang="en-US" dirty="0" smtClean="0"/>
              <a:t>包头支持有限，往往负载均衡和防火墙</a:t>
            </a:r>
            <a:r>
              <a:rPr lang="en-US" altLang="zh-CN" dirty="0" smtClean="0"/>
              <a:t>ACL</a:t>
            </a:r>
            <a:r>
              <a:rPr lang="zh-CN" altLang="en-US" dirty="0" smtClean="0"/>
              <a:t>都是根据</a:t>
            </a:r>
            <a:r>
              <a:rPr lang="en-US" altLang="zh-CN" dirty="0" smtClean="0"/>
              <a:t>IP</a:t>
            </a:r>
            <a:r>
              <a:rPr lang="zh-CN" altLang="en-US" dirty="0" smtClean="0"/>
              <a:t>和</a:t>
            </a:r>
            <a:r>
              <a:rPr lang="en-US" altLang="zh-CN" dirty="0" smtClean="0"/>
              <a:t>Port</a:t>
            </a:r>
            <a:r>
              <a:rPr lang="zh-CN" altLang="en-US" dirty="0" smtClean="0"/>
              <a:t>来的</a:t>
            </a:r>
            <a:r>
              <a:rPr lang="zh-CN" altLang="en-US" dirty="0"/>
              <a:t>。</a:t>
            </a:r>
            <a:endParaRPr lang="en-US" dirty="0" smtClean="0"/>
          </a:p>
          <a:p>
            <a:endParaRPr lang="en-US" dirty="0"/>
          </a:p>
        </p:txBody>
      </p:sp>
      <p:pic>
        <p:nvPicPr>
          <p:cNvPr id="4" name="Picture 2" descr="http://wangcong.org/blog/wp-content/uploads/2012/11/gre_vs_vx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2310136"/>
            <a:ext cx="5457647" cy="41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a:t>
            </a:r>
            <a:r>
              <a:rPr lang="en-US" dirty="0" smtClean="0"/>
              <a:t>Tunnel </a:t>
            </a:r>
            <a:r>
              <a:rPr lang="en-US" altLang="zh-CN" dirty="0" smtClean="0"/>
              <a:t>VXLAN</a:t>
            </a:r>
            <a:endParaRPr lang="en-US" dirty="0"/>
          </a:p>
        </p:txBody>
      </p:sp>
      <p:sp>
        <p:nvSpPr>
          <p:cNvPr id="3" name="Content Placeholder 2"/>
          <p:cNvSpPr>
            <a:spLocks noGrp="1"/>
          </p:cNvSpPr>
          <p:nvPr>
            <p:ph idx="1"/>
          </p:nvPr>
        </p:nvSpPr>
        <p:spPr/>
        <p:txBody>
          <a:bodyPr/>
          <a:lstStyle/>
          <a:p>
            <a:r>
              <a:rPr lang="en-US" dirty="0" smtClean="0"/>
              <a:t>VXLAN</a:t>
            </a:r>
            <a:r>
              <a:rPr lang="zh-CN" altLang="en-US" dirty="0" smtClean="0"/>
              <a:t>：通过对</a:t>
            </a:r>
            <a:r>
              <a:rPr lang="en-US" altLang="zh-CN" dirty="0" smtClean="0"/>
              <a:t>L2</a:t>
            </a:r>
            <a:r>
              <a:rPr lang="zh-CN" altLang="en-US" dirty="0" smtClean="0"/>
              <a:t>包的打包和解包实现不同的</a:t>
            </a:r>
            <a:r>
              <a:rPr lang="en-US" altLang="zh-CN" dirty="0" smtClean="0"/>
              <a:t>L2</a:t>
            </a:r>
            <a:r>
              <a:rPr lang="zh-CN" altLang="en-US" dirty="0" smtClean="0"/>
              <a:t>网络感觉在同一个</a:t>
            </a:r>
            <a:r>
              <a:rPr lang="en-US" altLang="zh-CN" dirty="0" smtClean="0"/>
              <a:t>L2</a:t>
            </a:r>
            <a:r>
              <a:rPr lang="zh-CN" altLang="en-US" dirty="0" smtClean="0"/>
              <a:t>网络里面</a:t>
            </a:r>
            <a:endParaRPr lang="en-US" dirty="0" smtClean="0"/>
          </a:p>
          <a:p>
            <a:r>
              <a:rPr lang="en-US" dirty="0" smtClean="0"/>
              <a:t>Components</a:t>
            </a:r>
            <a:r>
              <a:rPr lang="en-US" dirty="0"/>
              <a:t>:</a:t>
            </a:r>
          </a:p>
          <a:p>
            <a:pPr lvl="1"/>
            <a:r>
              <a:rPr lang="en-US" dirty="0"/>
              <a:t>Multicast support, IGMP and PIM</a:t>
            </a:r>
          </a:p>
          <a:p>
            <a:pPr lvl="1"/>
            <a:r>
              <a:rPr lang="en-US" dirty="0"/>
              <a:t>VXLAN Network Identifier (VNI): 24-bit segment ID</a:t>
            </a:r>
          </a:p>
          <a:p>
            <a:pPr lvl="1"/>
            <a:r>
              <a:rPr lang="en-US" dirty="0"/>
              <a:t>VXLAN Gateway</a:t>
            </a:r>
          </a:p>
          <a:p>
            <a:pPr lvl="1"/>
            <a:r>
              <a:rPr lang="en-US" dirty="0"/>
              <a:t>VXLAN Tunnel End Point (VTEP)</a:t>
            </a:r>
          </a:p>
          <a:p>
            <a:pPr lvl="1"/>
            <a:r>
              <a:rPr lang="en-US" dirty="0"/>
              <a:t>VXLAN Segment/VXLAN Overlay Network</a:t>
            </a:r>
          </a:p>
          <a:p>
            <a:endParaRPr lang="en-US" dirty="0"/>
          </a:p>
        </p:txBody>
      </p:sp>
    </p:spTree>
    <p:extLst>
      <p:ext uri="{BB962C8B-B14F-4D97-AF65-F5344CB8AC3E}">
        <p14:creationId xmlns:p14="http://schemas.microsoft.com/office/powerpoint/2010/main" val="372846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pic>
        <p:nvPicPr>
          <p:cNvPr id="4" name="Picture 2" descr="Transport header fo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02" y="956613"/>
            <a:ext cx="8609115" cy="2090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8802" y="3162438"/>
            <a:ext cx="10894995" cy="830997"/>
          </a:xfrm>
          <a:prstGeom prst="rect">
            <a:avLst/>
          </a:prstGeom>
        </p:spPr>
        <p:txBody>
          <a:bodyPr wrap="square">
            <a:spAutoFit/>
          </a:bodyPr>
          <a:lstStyle/>
          <a:p>
            <a:r>
              <a:rPr lang="en-US" sz="1600" b="1" dirty="0">
                <a:solidFill>
                  <a:srgbClr val="000000"/>
                </a:solidFill>
                <a:latin typeface="Verdana" panose="020B0604030504040204" pitchFamily="34" charset="0"/>
              </a:rPr>
              <a:t>Ethernet Header:</a:t>
            </a:r>
            <a:endParaRPr lang="en-US" sz="1600" dirty="0">
              <a:solidFill>
                <a:srgbClr val="000000"/>
              </a:solidFill>
              <a:latin typeface="Verdana" panose="020B0604030504040204" pitchFamily="34" charset="0"/>
            </a:endParaRPr>
          </a:p>
          <a:p>
            <a:r>
              <a:rPr lang="en-US" sz="1600" b="1" dirty="0">
                <a:solidFill>
                  <a:srgbClr val="000000"/>
                </a:solidFill>
                <a:latin typeface="Verdana" panose="020B0604030504040204" pitchFamily="34" charset="0"/>
              </a:rPr>
              <a:t>Destination Address</a:t>
            </a:r>
            <a:r>
              <a:rPr lang="en-US" sz="1600" dirty="0">
                <a:solidFill>
                  <a:srgbClr val="000000"/>
                </a:solidFill>
                <a:latin typeface="Verdana" panose="020B0604030504040204" pitchFamily="34" charset="0"/>
              </a:rPr>
              <a:t> </a:t>
            </a:r>
            <a:r>
              <a:rPr lang="en-US" sz="1600" dirty="0" smtClean="0">
                <a:solidFill>
                  <a:srgbClr val="000000"/>
                </a:solidFill>
                <a:latin typeface="Verdana" panose="020B0604030504040204" pitchFamily="34" charset="0"/>
              </a:rPr>
              <a:t>MAC </a:t>
            </a:r>
            <a:r>
              <a:rPr lang="en-US" sz="1600" dirty="0">
                <a:solidFill>
                  <a:srgbClr val="000000"/>
                </a:solidFill>
                <a:latin typeface="Verdana" panose="020B0604030504040204" pitchFamily="34" charset="0"/>
              </a:rPr>
              <a:t>address of the destination VTEP if it is </a:t>
            </a:r>
            <a:r>
              <a:rPr lang="en-US" sz="1600" dirty="0" smtClean="0">
                <a:solidFill>
                  <a:srgbClr val="000000"/>
                </a:solidFill>
                <a:latin typeface="Verdana" panose="020B0604030504040204" pitchFamily="34" charset="0"/>
              </a:rPr>
              <a:t>local, MAC </a:t>
            </a:r>
            <a:r>
              <a:rPr lang="en-US" sz="1600" dirty="0" err="1" smtClean="0">
                <a:solidFill>
                  <a:srgbClr val="000000"/>
                </a:solidFill>
                <a:latin typeface="Verdana" panose="020B0604030504040204" pitchFamily="34" charset="0"/>
              </a:rPr>
              <a:t>addr</a:t>
            </a:r>
            <a:r>
              <a:rPr lang="en-US" sz="1600" dirty="0" smtClean="0">
                <a:solidFill>
                  <a:srgbClr val="000000"/>
                </a:solidFill>
                <a:latin typeface="Verdana" panose="020B0604030504040204" pitchFamily="34" charset="0"/>
              </a:rPr>
              <a:t> of gateway </a:t>
            </a:r>
            <a:r>
              <a:rPr lang="en-US" sz="1600" dirty="0">
                <a:solidFill>
                  <a:srgbClr val="000000"/>
                </a:solidFill>
                <a:latin typeface="Verdana" panose="020B0604030504040204" pitchFamily="34" charset="0"/>
              </a:rPr>
              <a:t>when the destination VTEP is on a different L3 network.</a:t>
            </a:r>
            <a:endParaRPr lang="en-US" sz="1600" b="0" i="0" dirty="0">
              <a:solidFill>
                <a:srgbClr val="000000"/>
              </a:solidFill>
              <a:effectLst/>
              <a:latin typeface="Verdana" panose="020B0604030504040204" pitchFamily="34" charset="0"/>
            </a:endParaRPr>
          </a:p>
        </p:txBody>
      </p:sp>
      <p:sp>
        <p:nvSpPr>
          <p:cNvPr id="6" name="Rectangle 5"/>
          <p:cNvSpPr/>
          <p:nvPr/>
        </p:nvSpPr>
        <p:spPr>
          <a:xfrm>
            <a:off x="458802" y="4052488"/>
            <a:ext cx="10894995" cy="1077218"/>
          </a:xfrm>
          <a:prstGeom prst="rect">
            <a:avLst/>
          </a:prstGeom>
        </p:spPr>
        <p:txBody>
          <a:bodyPr wrap="square">
            <a:spAutoFit/>
          </a:bodyPr>
          <a:lstStyle/>
          <a:p>
            <a:r>
              <a:rPr lang="en-US" sz="1600" b="1" dirty="0">
                <a:solidFill>
                  <a:srgbClr val="000000"/>
                </a:solidFill>
                <a:latin typeface="Verdana" panose="020B0604030504040204" pitchFamily="34" charset="0"/>
              </a:rPr>
              <a:t>IP Header:</a:t>
            </a:r>
            <a:endParaRPr lang="en-US" sz="1600" dirty="0">
              <a:solidFill>
                <a:srgbClr val="000000"/>
              </a:solidFill>
              <a:latin typeface="Verdana" panose="020B0604030504040204" pitchFamily="34" charset="0"/>
            </a:endParaRPr>
          </a:p>
          <a:p>
            <a:r>
              <a:rPr lang="en-US" sz="1600" b="1" dirty="0">
                <a:solidFill>
                  <a:srgbClr val="000000"/>
                </a:solidFill>
                <a:latin typeface="Verdana" panose="020B0604030504040204" pitchFamily="34" charset="0"/>
              </a:rPr>
              <a:t>Protocol</a:t>
            </a:r>
            <a:r>
              <a:rPr lang="en-US" sz="1600" dirty="0">
                <a:solidFill>
                  <a:srgbClr val="000000"/>
                </a:solidFill>
                <a:latin typeface="Verdana" panose="020B0604030504040204" pitchFamily="34" charset="0"/>
              </a:rPr>
              <a:t> – Set 0×11 to indicate that the frame contains a UDP packet</a:t>
            </a:r>
          </a:p>
          <a:p>
            <a:r>
              <a:rPr lang="en-US" sz="1600" b="1" dirty="0">
                <a:solidFill>
                  <a:srgbClr val="000000"/>
                </a:solidFill>
                <a:latin typeface="Verdana" panose="020B0604030504040204" pitchFamily="34" charset="0"/>
              </a:rPr>
              <a:t>Source IP</a:t>
            </a:r>
            <a:r>
              <a:rPr lang="en-US" sz="1600" dirty="0">
                <a:solidFill>
                  <a:srgbClr val="000000"/>
                </a:solidFill>
                <a:latin typeface="Verdana" panose="020B0604030504040204" pitchFamily="34" charset="0"/>
              </a:rPr>
              <a:t> – IP address of originating VTEP</a:t>
            </a:r>
          </a:p>
          <a:p>
            <a:r>
              <a:rPr lang="en-US" sz="1600" b="1" dirty="0">
                <a:solidFill>
                  <a:srgbClr val="000000"/>
                </a:solidFill>
                <a:latin typeface="Verdana" panose="020B0604030504040204" pitchFamily="34" charset="0"/>
              </a:rPr>
              <a:t>Destination IP</a:t>
            </a:r>
            <a:r>
              <a:rPr lang="en-US" sz="1600" dirty="0">
                <a:solidFill>
                  <a:srgbClr val="000000"/>
                </a:solidFill>
                <a:latin typeface="Verdana" panose="020B0604030504040204" pitchFamily="34" charset="0"/>
              </a:rPr>
              <a:t> – IP address of target VTEP</a:t>
            </a:r>
            <a:r>
              <a:rPr lang="en-US" sz="1600" dirty="0" smtClean="0">
                <a:solidFill>
                  <a:srgbClr val="000000"/>
                </a:solidFill>
                <a:latin typeface="Verdana" panose="020B0604030504040204" pitchFamily="34" charset="0"/>
              </a:rPr>
              <a:t>.</a:t>
            </a:r>
            <a:endParaRPr lang="en-US" sz="1600" b="0" i="0" dirty="0">
              <a:solidFill>
                <a:srgbClr val="000000"/>
              </a:solidFill>
              <a:effectLst/>
              <a:latin typeface="Verdana" panose="020B0604030504040204" pitchFamily="34" charset="0"/>
            </a:endParaRPr>
          </a:p>
        </p:txBody>
      </p:sp>
      <p:sp>
        <p:nvSpPr>
          <p:cNvPr id="7" name="Rectangle 6"/>
          <p:cNvSpPr/>
          <p:nvPr/>
        </p:nvSpPr>
        <p:spPr>
          <a:xfrm>
            <a:off x="458802" y="5188759"/>
            <a:ext cx="10894995" cy="861774"/>
          </a:xfrm>
          <a:prstGeom prst="rect">
            <a:avLst/>
          </a:prstGeom>
        </p:spPr>
        <p:txBody>
          <a:bodyPr wrap="square">
            <a:spAutoFit/>
          </a:bodyPr>
          <a:lstStyle/>
          <a:p>
            <a:r>
              <a:rPr lang="en-US" sz="1600" b="1" dirty="0">
                <a:solidFill>
                  <a:srgbClr val="000000"/>
                </a:solidFill>
                <a:latin typeface="Verdana" panose="020B0604030504040204" pitchFamily="34" charset="0"/>
              </a:rPr>
              <a:t>UDP Header:</a:t>
            </a:r>
            <a:endParaRPr lang="en-US" sz="1600" dirty="0">
              <a:solidFill>
                <a:srgbClr val="000000"/>
              </a:solidFill>
              <a:latin typeface="Verdana" panose="020B0604030504040204" pitchFamily="34" charset="0"/>
            </a:endParaRPr>
          </a:p>
          <a:p>
            <a:r>
              <a:rPr lang="en-US" sz="1600" b="1" dirty="0">
                <a:solidFill>
                  <a:srgbClr val="000000"/>
                </a:solidFill>
                <a:latin typeface="Verdana" panose="020B0604030504040204" pitchFamily="34" charset="0"/>
              </a:rPr>
              <a:t>Source Port</a:t>
            </a:r>
            <a:r>
              <a:rPr lang="en-US" sz="1600" dirty="0">
                <a:solidFill>
                  <a:srgbClr val="000000"/>
                </a:solidFill>
                <a:latin typeface="Verdana" panose="020B0604030504040204" pitchFamily="34" charset="0"/>
              </a:rPr>
              <a:t> – Set by transmitting VTEP</a:t>
            </a:r>
          </a:p>
          <a:p>
            <a:r>
              <a:rPr lang="en-US" sz="1600" b="1" dirty="0">
                <a:solidFill>
                  <a:srgbClr val="000000"/>
                </a:solidFill>
                <a:latin typeface="Verdana" panose="020B0604030504040204" pitchFamily="34" charset="0"/>
              </a:rPr>
              <a:t>VXLAN Port</a:t>
            </a:r>
            <a:r>
              <a:rPr lang="en-US" sz="1600" dirty="0">
                <a:solidFill>
                  <a:srgbClr val="000000"/>
                </a:solidFill>
                <a:latin typeface="Verdana" panose="020B0604030504040204" pitchFamily="34" charset="0"/>
              </a:rPr>
              <a:t> – IANA assigned VXLAN Port. </a:t>
            </a:r>
            <a:endParaRPr lang="en-US" sz="1600" b="0" i="0" dirty="0">
              <a:solidFill>
                <a:srgbClr val="000000"/>
              </a:solidFill>
              <a:effectLst/>
              <a:latin typeface="Verdana" panose="020B0604030504040204" pitchFamily="34" charset="0"/>
            </a:endParaRPr>
          </a:p>
        </p:txBody>
      </p:sp>
      <p:sp>
        <p:nvSpPr>
          <p:cNvPr id="8" name="Rectangle 7"/>
          <p:cNvSpPr/>
          <p:nvPr/>
        </p:nvSpPr>
        <p:spPr>
          <a:xfrm>
            <a:off x="458802" y="6050533"/>
            <a:ext cx="10894995" cy="584775"/>
          </a:xfrm>
          <a:prstGeom prst="rect">
            <a:avLst/>
          </a:prstGeom>
        </p:spPr>
        <p:txBody>
          <a:bodyPr wrap="square">
            <a:spAutoFit/>
          </a:bodyPr>
          <a:lstStyle/>
          <a:p>
            <a:r>
              <a:rPr lang="en-US" sz="1600" b="1" dirty="0">
                <a:solidFill>
                  <a:srgbClr val="000000"/>
                </a:solidFill>
                <a:latin typeface="Verdana" panose="020B0604030504040204" pitchFamily="34" charset="0"/>
              </a:rPr>
              <a:t>VXLAN Header:</a:t>
            </a:r>
            <a:endParaRPr lang="en-US" sz="1600" dirty="0">
              <a:solidFill>
                <a:srgbClr val="000000"/>
              </a:solidFill>
              <a:latin typeface="Verdana" panose="020B0604030504040204" pitchFamily="34" charset="0"/>
            </a:endParaRPr>
          </a:p>
          <a:p>
            <a:r>
              <a:rPr lang="en-US" sz="1600" b="1" dirty="0" smtClean="0">
                <a:solidFill>
                  <a:srgbClr val="000000"/>
                </a:solidFill>
                <a:latin typeface="Verdana" panose="020B0604030504040204" pitchFamily="34" charset="0"/>
              </a:rPr>
              <a:t>VNI</a:t>
            </a:r>
            <a:r>
              <a:rPr lang="en-US" sz="1600" dirty="0">
                <a:solidFill>
                  <a:srgbClr val="000000"/>
                </a:solidFill>
                <a:latin typeface="Verdana" panose="020B0604030504040204" pitchFamily="34" charset="0"/>
              </a:rPr>
              <a:t> – 24-bit field that is the VXLAN Network Identifier</a:t>
            </a:r>
            <a:endParaRPr lang="en-US" sz="16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42804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sp>
        <p:nvSpPr>
          <p:cNvPr id="3" name="Content Placeholder 2"/>
          <p:cNvSpPr>
            <a:spLocks noGrp="1"/>
          </p:cNvSpPr>
          <p:nvPr>
            <p:ph idx="1"/>
          </p:nvPr>
        </p:nvSpPr>
        <p:spPr/>
        <p:txBody>
          <a:bodyPr/>
          <a:lstStyle/>
          <a:p>
            <a:r>
              <a:rPr lang="en-US" altLang="zh-CN" dirty="0" smtClean="0"/>
              <a:t>ARP</a:t>
            </a:r>
            <a:endParaRPr lang="en-US" dirty="0"/>
          </a:p>
        </p:txBody>
      </p:sp>
      <p:sp>
        <p:nvSpPr>
          <p:cNvPr id="4" name="Freeform 3"/>
          <p:cNvSpPr/>
          <p:nvPr/>
        </p:nvSpPr>
        <p:spPr>
          <a:xfrm>
            <a:off x="2644775" y="4235450"/>
            <a:ext cx="6731000" cy="50800"/>
          </a:xfrm>
          <a:custGeom>
            <a:avLst/>
            <a:gdLst>
              <a:gd name="connsiteX0" fmla="*/ 12700 w 6731000"/>
              <a:gd name="connsiteY0" fmla="*/ 12700 h 50800"/>
              <a:gd name="connsiteX1" fmla="*/ 6718300 w 6731000"/>
              <a:gd name="connsiteY1" fmla="*/ 12700 h 50800"/>
            </a:gdLst>
            <a:ahLst/>
            <a:cxnLst>
              <a:cxn ang="0">
                <a:pos x="connsiteX0" y="connsiteY0"/>
              </a:cxn>
              <a:cxn ang="1">
                <a:pos x="connsiteX1" y="connsiteY1"/>
              </a:cxn>
            </a:cxnLst>
            <a:rect l="l" t="t" r="r" b="b"/>
            <a:pathLst>
              <a:path w="6731000" h="50800">
                <a:moveTo>
                  <a:pt x="12700" y="12700"/>
                </a:moveTo>
                <a:lnTo>
                  <a:pt x="6718300" y="12700"/>
                </a:lnTo>
              </a:path>
            </a:pathLst>
          </a:custGeom>
          <a:ln w="25400">
            <a:solidFill>
              <a:srgbClr val="77777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686675" y="2647950"/>
            <a:ext cx="1676400" cy="609600"/>
          </a:xfrm>
          <a:custGeom>
            <a:avLst/>
            <a:gdLst>
              <a:gd name="connsiteX0" fmla="*/ 0 w 1676400"/>
              <a:gd name="connsiteY0" fmla="*/ 101600 h 609600"/>
              <a:gd name="connsiteX1" fmla="*/ 101600 w 1676400"/>
              <a:gd name="connsiteY1" fmla="*/ 0 h 609600"/>
              <a:gd name="connsiteX2" fmla="*/ 101600 w 1676400"/>
              <a:gd name="connsiteY2" fmla="*/ 0 h 609600"/>
              <a:gd name="connsiteX3" fmla="*/ 101600 w 1676400"/>
              <a:gd name="connsiteY3" fmla="*/ 0 h 609600"/>
              <a:gd name="connsiteX4" fmla="*/ 1574800 w 1676400"/>
              <a:gd name="connsiteY4" fmla="*/ 0 h 609600"/>
              <a:gd name="connsiteX5" fmla="*/ 1574800 w 1676400"/>
              <a:gd name="connsiteY5" fmla="*/ 0 h 609600"/>
              <a:gd name="connsiteX6" fmla="*/ 1676400 w 1676400"/>
              <a:gd name="connsiteY6" fmla="*/ 101600 h 609600"/>
              <a:gd name="connsiteX7" fmla="*/ 1676400 w 1676400"/>
              <a:gd name="connsiteY7" fmla="*/ 101600 h 609600"/>
              <a:gd name="connsiteX8" fmla="*/ 1676400 w 1676400"/>
              <a:gd name="connsiteY8" fmla="*/ 101600 h 609600"/>
              <a:gd name="connsiteX9" fmla="*/ 1676400 w 1676400"/>
              <a:gd name="connsiteY9" fmla="*/ 508000 h 609600"/>
              <a:gd name="connsiteX10" fmla="*/ 1676400 w 1676400"/>
              <a:gd name="connsiteY10" fmla="*/ 508000 h 609600"/>
              <a:gd name="connsiteX11" fmla="*/ 1574800 w 1676400"/>
              <a:gd name="connsiteY11" fmla="*/ 609600 h 609600"/>
              <a:gd name="connsiteX12" fmla="*/ 1574800 w 1676400"/>
              <a:gd name="connsiteY12" fmla="*/ 609600 h 609600"/>
              <a:gd name="connsiteX13" fmla="*/ 1574800 w 1676400"/>
              <a:gd name="connsiteY13" fmla="*/ 609600 h 609600"/>
              <a:gd name="connsiteX14" fmla="*/ 101600 w 1676400"/>
              <a:gd name="connsiteY14" fmla="*/ 609600 h 609600"/>
              <a:gd name="connsiteX15" fmla="*/ 101600 w 1676400"/>
              <a:gd name="connsiteY15" fmla="*/ 609600 h 609600"/>
              <a:gd name="connsiteX16" fmla="*/ 0 w 1676400"/>
              <a:gd name="connsiteY16" fmla="*/ 508000 h 609600"/>
              <a:gd name="connsiteX17" fmla="*/ 0 w 1676400"/>
              <a:gd name="connsiteY17" fmla="*/ 508000 h 609600"/>
              <a:gd name="connsiteX18" fmla="*/ 0 w 1676400"/>
              <a:gd name="connsiteY18" fmla="*/ 101600 h 6096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676400" h="609600">
                <a:moveTo>
                  <a:pt x="0" y="101600"/>
                </a:moveTo>
                <a:cubicBezTo>
                  <a:pt x="0" y="45465"/>
                  <a:pt x="45465" y="0"/>
                  <a:pt x="101600" y="0"/>
                </a:cubicBezTo>
                <a:cubicBezTo>
                  <a:pt x="101600" y="0"/>
                  <a:pt x="101600" y="0"/>
                  <a:pt x="101600" y="0"/>
                </a:cubicBezTo>
                <a:lnTo>
                  <a:pt x="101600" y="0"/>
                </a:lnTo>
                <a:lnTo>
                  <a:pt x="1574800" y="0"/>
                </a:lnTo>
                <a:lnTo>
                  <a:pt x="1574800" y="0"/>
                </a:lnTo>
                <a:cubicBezTo>
                  <a:pt x="1630933" y="0"/>
                  <a:pt x="1676400" y="45465"/>
                  <a:pt x="1676400" y="101600"/>
                </a:cubicBezTo>
                <a:cubicBezTo>
                  <a:pt x="1676400" y="101600"/>
                  <a:pt x="1676400" y="101600"/>
                  <a:pt x="1676400" y="101600"/>
                </a:cubicBezTo>
                <a:lnTo>
                  <a:pt x="1676400" y="101600"/>
                </a:lnTo>
                <a:lnTo>
                  <a:pt x="1676400" y="508000"/>
                </a:lnTo>
                <a:lnTo>
                  <a:pt x="1676400" y="508000"/>
                </a:lnTo>
                <a:cubicBezTo>
                  <a:pt x="1676400" y="564134"/>
                  <a:pt x="1630933" y="609600"/>
                  <a:pt x="1574800" y="609600"/>
                </a:cubicBezTo>
                <a:cubicBezTo>
                  <a:pt x="1574800" y="609600"/>
                  <a:pt x="1574800" y="609600"/>
                  <a:pt x="1574800" y="609600"/>
                </a:cubicBezTo>
                <a:lnTo>
                  <a:pt x="1574800" y="609600"/>
                </a:lnTo>
                <a:lnTo>
                  <a:pt x="101600" y="609600"/>
                </a:lnTo>
                <a:lnTo>
                  <a:pt x="101600" y="609600"/>
                </a:lnTo>
                <a:cubicBezTo>
                  <a:pt x="45465" y="609600"/>
                  <a:pt x="0" y="564134"/>
                  <a:pt x="0" y="508000"/>
                </a:cubicBezTo>
                <a:cubicBezTo>
                  <a:pt x="0" y="508000"/>
                  <a:pt x="0" y="508000"/>
                  <a:pt x="0" y="508000"/>
                </a:cubicBezTo>
                <a:lnTo>
                  <a:pt x="0" y="1016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673975" y="2635250"/>
            <a:ext cx="1701800" cy="635000"/>
          </a:xfrm>
          <a:custGeom>
            <a:avLst/>
            <a:gdLst>
              <a:gd name="connsiteX0" fmla="*/ 12700 w 1701800"/>
              <a:gd name="connsiteY0" fmla="*/ 114300 h 635000"/>
              <a:gd name="connsiteX1" fmla="*/ 114300 w 1701800"/>
              <a:gd name="connsiteY1" fmla="*/ 12700 h 635000"/>
              <a:gd name="connsiteX2" fmla="*/ 114300 w 1701800"/>
              <a:gd name="connsiteY2" fmla="*/ 12700 h 635000"/>
              <a:gd name="connsiteX3" fmla="*/ 114300 w 1701800"/>
              <a:gd name="connsiteY3" fmla="*/ 12700 h 635000"/>
              <a:gd name="connsiteX4" fmla="*/ 1587500 w 1701800"/>
              <a:gd name="connsiteY4" fmla="*/ 12700 h 635000"/>
              <a:gd name="connsiteX5" fmla="*/ 1587500 w 1701800"/>
              <a:gd name="connsiteY5" fmla="*/ 12700 h 635000"/>
              <a:gd name="connsiteX6" fmla="*/ 1689100 w 1701800"/>
              <a:gd name="connsiteY6" fmla="*/ 114300 h 635000"/>
              <a:gd name="connsiteX7" fmla="*/ 1689100 w 1701800"/>
              <a:gd name="connsiteY7" fmla="*/ 114300 h 635000"/>
              <a:gd name="connsiteX8" fmla="*/ 1689100 w 1701800"/>
              <a:gd name="connsiteY8" fmla="*/ 114300 h 635000"/>
              <a:gd name="connsiteX9" fmla="*/ 1689100 w 1701800"/>
              <a:gd name="connsiteY9" fmla="*/ 520700 h 635000"/>
              <a:gd name="connsiteX10" fmla="*/ 1689100 w 1701800"/>
              <a:gd name="connsiteY10" fmla="*/ 520700 h 635000"/>
              <a:gd name="connsiteX11" fmla="*/ 1587500 w 1701800"/>
              <a:gd name="connsiteY11" fmla="*/ 622300 h 635000"/>
              <a:gd name="connsiteX12" fmla="*/ 1587500 w 1701800"/>
              <a:gd name="connsiteY12" fmla="*/ 622300 h 635000"/>
              <a:gd name="connsiteX13" fmla="*/ 1587500 w 1701800"/>
              <a:gd name="connsiteY13" fmla="*/ 622300 h 635000"/>
              <a:gd name="connsiteX14" fmla="*/ 114300 w 1701800"/>
              <a:gd name="connsiteY14" fmla="*/ 622300 h 635000"/>
              <a:gd name="connsiteX15" fmla="*/ 114300 w 1701800"/>
              <a:gd name="connsiteY15" fmla="*/ 622300 h 635000"/>
              <a:gd name="connsiteX16" fmla="*/ 12700 w 1701800"/>
              <a:gd name="connsiteY16" fmla="*/ 520700 h 635000"/>
              <a:gd name="connsiteX17" fmla="*/ 12700 w 1701800"/>
              <a:gd name="connsiteY17" fmla="*/ 520700 h 635000"/>
              <a:gd name="connsiteX18" fmla="*/ 12700 w 1701800"/>
              <a:gd name="connsiteY18" fmla="*/ 114300 h 635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701800" h="635000">
                <a:moveTo>
                  <a:pt x="12700" y="114300"/>
                </a:moveTo>
                <a:cubicBezTo>
                  <a:pt x="12700" y="58165"/>
                  <a:pt x="58165" y="12700"/>
                  <a:pt x="114300" y="12700"/>
                </a:cubicBezTo>
                <a:cubicBezTo>
                  <a:pt x="114300" y="12700"/>
                  <a:pt x="114300" y="12700"/>
                  <a:pt x="114300" y="12700"/>
                </a:cubicBezTo>
                <a:lnTo>
                  <a:pt x="114300" y="12700"/>
                </a:lnTo>
                <a:lnTo>
                  <a:pt x="1587500" y="12700"/>
                </a:lnTo>
                <a:lnTo>
                  <a:pt x="1587500" y="12700"/>
                </a:lnTo>
                <a:cubicBezTo>
                  <a:pt x="1643633" y="12700"/>
                  <a:pt x="1689100" y="58165"/>
                  <a:pt x="1689100" y="114300"/>
                </a:cubicBezTo>
                <a:cubicBezTo>
                  <a:pt x="1689100" y="114300"/>
                  <a:pt x="1689100" y="114300"/>
                  <a:pt x="1689100" y="114300"/>
                </a:cubicBezTo>
                <a:lnTo>
                  <a:pt x="1689100" y="114300"/>
                </a:lnTo>
                <a:lnTo>
                  <a:pt x="1689100" y="520700"/>
                </a:lnTo>
                <a:lnTo>
                  <a:pt x="1689100" y="520700"/>
                </a:lnTo>
                <a:cubicBezTo>
                  <a:pt x="1689100" y="576834"/>
                  <a:pt x="1643633" y="622300"/>
                  <a:pt x="1587500" y="622300"/>
                </a:cubicBezTo>
                <a:cubicBezTo>
                  <a:pt x="1587500" y="622300"/>
                  <a:pt x="1587500" y="622300"/>
                  <a:pt x="1587500" y="622300"/>
                </a:cubicBezTo>
                <a:lnTo>
                  <a:pt x="1587500" y="622300"/>
                </a:lnTo>
                <a:lnTo>
                  <a:pt x="114300" y="622300"/>
                </a:lnTo>
                <a:lnTo>
                  <a:pt x="114300" y="622300"/>
                </a:lnTo>
                <a:cubicBezTo>
                  <a:pt x="58165" y="622300"/>
                  <a:pt x="12700" y="576834"/>
                  <a:pt x="12700" y="520700"/>
                </a:cubicBezTo>
                <a:cubicBezTo>
                  <a:pt x="12700" y="520700"/>
                  <a:pt x="12700" y="520700"/>
                  <a:pt x="12700" y="520700"/>
                </a:cubicBezTo>
                <a:lnTo>
                  <a:pt x="12700" y="114300"/>
                </a:lnTo>
              </a:path>
            </a:pathLst>
          </a:custGeom>
          <a:solidFill>
            <a:srgbClr val="000000">
              <a:alpha val="0"/>
            </a:srgbClr>
          </a:solidFill>
          <a:ln w="25400">
            <a:solidFill>
              <a:srgbClr val="33333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839075" y="2952750"/>
            <a:ext cx="1496314" cy="195960"/>
          </a:xfrm>
          <a:custGeom>
            <a:avLst/>
            <a:gdLst>
              <a:gd name="connsiteX0" fmla="*/ 0 w 1496314"/>
              <a:gd name="connsiteY0" fmla="*/ 195960 h 195960"/>
              <a:gd name="connsiteX1" fmla="*/ 333120 w 1496314"/>
              <a:gd name="connsiteY1" fmla="*/ 0 h 195960"/>
              <a:gd name="connsiteX2" fmla="*/ 1496314 w 1496314"/>
              <a:gd name="connsiteY2" fmla="*/ 0 h 195960"/>
              <a:gd name="connsiteX3" fmla="*/ 1163193 w 1496314"/>
              <a:gd name="connsiteY3" fmla="*/ 195960 h 195960"/>
              <a:gd name="connsiteX4" fmla="*/ 0 w 1496314"/>
              <a:gd name="connsiteY4" fmla="*/ 195960 h 1959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96314" h="195960">
                <a:moveTo>
                  <a:pt x="0" y="195960"/>
                </a:moveTo>
                <a:lnTo>
                  <a:pt x="333120" y="0"/>
                </a:lnTo>
                <a:lnTo>
                  <a:pt x="1496314" y="0"/>
                </a:lnTo>
                <a:lnTo>
                  <a:pt x="1163193" y="195960"/>
                </a:lnTo>
                <a:lnTo>
                  <a:pt x="0" y="195960"/>
                </a:lnTo>
              </a:path>
            </a:pathLst>
          </a:custGeom>
          <a:solidFill>
            <a:srgbClr val="B8B8B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832725" y="2946400"/>
            <a:ext cx="1509014" cy="208660"/>
          </a:xfrm>
          <a:custGeom>
            <a:avLst/>
            <a:gdLst>
              <a:gd name="connsiteX0" fmla="*/ 6350 w 1509014"/>
              <a:gd name="connsiteY0" fmla="*/ 202310 h 208660"/>
              <a:gd name="connsiteX1" fmla="*/ 339470 w 1509014"/>
              <a:gd name="connsiteY1" fmla="*/ 6350 h 208660"/>
              <a:gd name="connsiteX2" fmla="*/ 1502664 w 1509014"/>
              <a:gd name="connsiteY2" fmla="*/ 6350 h 208660"/>
              <a:gd name="connsiteX3" fmla="*/ 1169543 w 1509014"/>
              <a:gd name="connsiteY3" fmla="*/ 202310 h 208660"/>
              <a:gd name="connsiteX4" fmla="*/ 6350 w 1509014"/>
              <a:gd name="connsiteY4" fmla="*/ 202310 h 2086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09014" h="208660">
                <a:moveTo>
                  <a:pt x="6350" y="202310"/>
                </a:moveTo>
                <a:lnTo>
                  <a:pt x="339470" y="6350"/>
                </a:lnTo>
                <a:lnTo>
                  <a:pt x="1502664" y="6350"/>
                </a:lnTo>
                <a:lnTo>
                  <a:pt x="1169543" y="202310"/>
                </a:lnTo>
                <a:lnTo>
                  <a:pt x="6350" y="202310"/>
                </a:lnTo>
              </a:path>
            </a:pathLst>
          </a:custGeom>
          <a:solidFill>
            <a:srgbClr val="000000">
              <a:alpha val="0"/>
            </a:srgbClr>
          </a:solidFill>
          <a:ln w="12700">
            <a:solidFill>
              <a:srgbClr val="33333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8372475" y="1733550"/>
            <a:ext cx="533400" cy="381000"/>
          </a:xfrm>
          <a:custGeom>
            <a:avLst/>
            <a:gdLst>
              <a:gd name="connsiteX0" fmla="*/ 0 w 533400"/>
              <a:gd name="connsiteY0" fmla="*/ 381000 h 381000"/>
              <a:gd name="connsiteX1" fmla="*/ 533400 w 533400"/>
              <a:gd name="connsiteY1" fmla="*/ 381000 h 381000"/>
              <a:gd name="connsiteX2" fmla="*/ 533400 w 533400"/>
              <a:gd name="connsiteY2" fmla="*/ 0 h 381000"/>
              <a:gd name="connsiteX3" fmla="*/ 0 w 533400"/>
              <a:gd name="connsiteY3" fmla="*/ 0 h 381000"/>
              <a:gd name="connsiteX4" fmla="*/ 0 w 533400"/>
              <a:gd name="connsiteY4" fmla="*/ 381000 h 381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3400" h="381000">
                <a:moveTo>
                  <a:pt x="0" y="381000"/>
                </a:moveTo>
                <a:lnTo>
                  <a:pt x="533400" y="381000"/>
                </a:lnTo>
                <a:lnTo>
                  <a:pt x="533400" y="0"/>
                </a:lnTo>
                <a:lnTo>
                  <a:pt x="0" y="0"/>
                </a:lnTo>
                <a:lnTo>
                  <a:pt x="0" y="381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8366125" y="1727200"/>
            <a:ext cx="546100" cy="393700"/>
          </a:xfrm>
          <a:custGeom>
            <a:avLst/>
            <a:gdLst>
              <a:gd name="connsiteX0" fmla="*/ 6350 w 546100"/>
              <a:gd name="connsiteY0" fmla="*/ 387350 h 393700"/>
              <a:gd name="connsiteX1" fmla="*/ 539750 w 546100"/>
              <a:gd name="connsiteY1" fmla="*/ 387350 h 393700"/>
              <a:gd name="connsiteX2" fmla="*/ 539750 w 546100"/>
              <a:gd name="connsiteY2" fmla="*/ 6350 h 393700"/>
              <a:gd name="connsiteX3" fmla="*/ 6350 w 546100"/>
              <a:gd name="connsiteY3" fmla="*/ 6350 h 393700"/>
              <a:gd name="connsiteX4" fmla="*/ 6350 w 546100"/>
              <a:gd name="connsiteY4" fmla="*/ 387350 h 393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6100" h="393700">
                <a:moveTo>
                  <a:pt x="6350" y="387350"/>
                </a:moveTo>
                <a:lnTo>
                  <a:pt x="539750" y="387350"/>
                </a:lnTo>
                <a:lnTo>
                  <a:pt x="539750" y="6350"/>
                </a:lnTo>
                <a:lnTo>
                  <a:pt x="6350" y="6350"/>
                </a:lnTo>
                <a:lnTo>
                  <a:pt x="6350" y="387350"/>
                </a:lnTo>
              </a:path>
            </a:pathLst>
          </a:custGeom>
          <a:solidFill>
            <a:srgbClr val="000000">
              <a:alpha val="0"/>
            </a:srgbClr>
          </a:solidFill>
          <a:ln w="12700">
            <a:solidFill>
              <a:srgbClr val="777777">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8632825" y="2108200"/>
            <a:ext cx="25400" cy="546100"/>
          </a:xfrm>
          <a:custGeom>
            <a:avLst/>
            <a:gdLst>
              <a:gd name="connsiteX0" fmla="*/ 6350 w 25400"/>
              <a:gd name="connsiteY0" fmla="*/ 6350 h 546100"/>
              <a:gd name="connsiteX1" fmla="*/ 6350 w 25400"/>
              <a:gd name="connsiteY1" fmla="*/ 539750 h 546100"/>
            </a:gdLst>
            <a:ahLst/>
            <a:cxnLst>
              <a:cxn ang="0">
                <a:pos x="connsiteX0" y="connsiteY0"/>
              </a:cxn>
              <a:cxn ang="1">
                <a:pos x="connsiteX1" y="connsiteY1"/>
              </a:cxn>
            </a:cxnLst>
            <a:rect l="l" t="t" r="r" b="b"/>
            <a:pathLst>
              <a:path w="25400" h="546100">
                <a:moveTo>
                  <a:pt x="6350" y="6350"/>
                </a:moveTo>
                <a:lnTo>
                  <a:pt x="6350" y="539750"/>
                </a:lnTo>
              </a:path>
            </a:pathLst>
          </a:custGeom>
          <a:ln w="12700">
            <a:solidFill>
              <a:srgbClr val="77777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733675" y="2647950"/>
            <a:ext cx="1676400" cy="609600"/>
          </a:xfrm>
          <a:custGeom>
            <a:avLst/>
            <a:gdLst>
              <a:gd name="connsiteX0" fmla="*/ 0 w 1676400"/>
              <a:gd name="connsiteY0" fmla="*/ 101600 h 609600"/>
              <a:gd name="connsiteX1" fmla="*/ 101600 w 1676400"/>
              <a:gd name="connsiteY1" fmla="*/ 0 h 609600"/>
              <a:gd name="connsiteX2" fmla="*/ 101600 w 1676400"/>
              <a:gd name="connsiteY2" fmla="*/ 0 h 609600"/>
              <a:gd name="connsiteX3" fmla="*/ 101600 w 1676400"/>
              <a:gd name="connsiteY3" fmla="*/ 0 h 609600"/>
              <a:gd name="connsiteX4" fmla="*/ 1574800 w 1676400"/>
              <a:gd name="connsiteY4" fmla="*/ 0 h 609600"/>
              <a:gd name="connsiteX5" fmla="*/ 1574800 w 1676400"/>
              <a:gd name="connsiteY5" fmla="*/ 0 h 609600"/>
              <a:gd name="connsiteX6" fmla="*/ 1676400 w 1676400"/>
              <a:gd name="connsiteY6" fmla="*/ 101600 h 609600"/>
              <a:gd name="connsiteX7" fmla="*/ 1676400 w 1676400"/>
              <a:gd name="connsiteY7" fmla="*/ 101600 h 609600"/>
              <a:gd name="connsiteX8" fmla="*/ 1676400 w 1676400"/>
              <a:gd name="connsiteY8" fmla="*/ 101600 h 609600"/>
              <a:gd name="connsiteX9" fmla="*/ 1676400 w 1676400"/>
              <a:gd name="connsiteY9" fmla="*/ 508000 h 609600"/>
              <a:gd name="connsiteX10" fmla="*/ 1676400 w 1676400"/>
              <a:gd name="connsiteY10" fmla="*/ 508000 h 609600"/>
              <a:gd name="connsiteX11" fmla="*/ 1574800 w 1676400"/>
              <a:gd name="connsiteY11" fmla="*/ 609600 h 609600"/>
              <a:gd name="connsiteX12" fmla="*/ 1574800 w 1676400"/>
              <a:gd name="connsiteY12" fmla="*/ 609600 h 609600"/>
              <a:gd name="connsiteX13" fmla="*/ 1574800 w 1676400"/>
              <a:gd name="connsiteY13" fmla="*/ 609600 h 609600"/>
              <a:gd name="connsiteX14" fmla="*/ 101600 w 1676400"/>
              <a:gd name="connsiteY14" fmla="*/ 609600 h 609600"/>
              <a:gd name="connsiteX15" fmla="*/ 101600 w 1676400"/>
              <a:gd name="connsiteY15" fmla="*/ 609600 h 609600"/>
              <a:gd name="connsiteX16" fmla="*/ 0 w 1676400"/>
              <a:gd name="connsiteY16" fmla="*/ 508000 h 609600"/>
              <a:gd name="connsiteX17" fmla="*/ 0 w 1676400"/>
              <a:gd name="connsiteY17" fmla="*/ 508000 h 609600"/>
              <a:gd name="connsiteX18" fmla="*/ 0 w 1676400"/>
              <a:gd name="connsiteY18" fmla="*/ 101600 h 6096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676400" h="609600">
                <a:moveTo>
                  <a:pt x="0" y="101600"/>
                </a:moveTo>
                <a:cubicBezTo>
                  <a:pt x="0" y="45465"/>
                  <a:pt x="45466" y="0"/>
                  <a:pt x="101600" y="0"/>
                </a:cubicBezTo>
                <a:cubicBezTo>
                  <a:pt x="101600" y="0"/>
                  <a:pt x="101600" y="0"/>
                  <a:pt x="101600" y="0"/>
                </a:cubicBezTo>
                <a:lnTo>
                  <a:pt x="101600" y="0"/>
                </a:lnTo>
                <a:lnTo>
                  <a:pt x="1574800" y="0"/>
                </a:lnTo>
                <a:lnTo>
                  <a:pt x="1574800" y="0"/>
                </a:lnTo>
                <a:cubicBezTo>
                  <a:pt x="1630933" y="0"/>
                  <a:pt x="1676400" y="45465"/>
                  <a:pt x="1676400" y="101600"/>
                </a:cubicBezTo>
                <a:cubicBezTo>
                  <a:pt x="1676400" y="101600"/>
                  <a:pt x="1676400" y="101600"/>
                  <a:pt x="1676400" y="101600"/>
                </a:cubicBezTo>
                <a:lnTo>
                  <a:pt x="1676400" y="101600"/>
                </a:lnTo>
                <a:lnTo>
                  <a:pt x="1676400" y="508000"/>
                </a:lnTo>
                <a:lnTo>
                  <a:pt x="1676400" y="508000"/>
                </a:lnTo>
                <a:cubicBezTo>
                  <a:pt x="1676400" y="564134"/>
                  <a:pt x="1630933" y="609600"/>
                  <a:pt x="1574800" y="609600"/>
                </a:cubicBezTo>
                <a:cubicBezTo>
                  <a:pt x="1574800" y="609600"/>
                  <a:pt x="1574800" y="609600"/>
                  <a:pt x="1574800" y="609600"/>
                </a:cubicBezTo>
                <a:lnTo>
                  <a:pt x="1574800" y="609600"/>
                </a:lnTo>
                <a:lnTo>
                  <a:pt x="101600" y="609600"/>
                </a:lnTo>
                <a:lnTo>
                  <a:pt x="101600" y="609600"/>
                </a:lnTo>
                <a:cubicBezTo>
                  <a:pt x="45466" y="609600"/>
                  <a:pt x="0" y="564134"/>
                  <a:pt x="0" y="508000"/>
                </a:cubicBezTo>
                <a:cubicBezTo>
                  <a:pt x="0" y="508000"/>
                  <a:pt x="0" y="508000"/>
                  <a:pt x="0" y="508000"/>
                </a:cubicBezTo>
                <a:lnTo>
                  <a:pt x="0" y="1016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720975" y="2635250"/>
            <a:ext cx="1701800" cy="635000"/>
          </a:xfrm>
          <a:custGeom>
            <a:avLst/>
            <a:gdLst>
              <a:gd name="connsiteX0" fmla="*/ 12700 w 1701800"/>
              <a:gd name="connsiteY0" fmla="*/ 114300 h 635000"/>
              <a:gd name="connsiteX1" fmla="*/ 114300 w 1701800"/>
              <a:gd name="connsiteY1" fmla="*/ 12700 h 635000"/>
              <a:gd name="connsiteX2" fmla="*/ 114300 w 1701800"/>
              <a:gd name="connsiteY2" fmla="*/ 12700 h 635000"/>
              <a:gd name="connsiteX3" fmla="*/ 114300 w 1701800"/>
              <a:gd name="connsiteY3" fmla="*/ 12700 h 635000"/>
              <a:gd name="connsiteX4" fmla="*/ 1587500 w 1701800"/>
              <a:gd name="connsiteY4" fmla="*/ 12700 h 635000"/>
              <a:gd name="connsiteX5" fmla="*/ 1587500 w 1701800"/>
              <a:gd name="connsiteY5" fmla="*/ 12700 h 635000"/>
              <a:gd name="connsiteX6" fmla="*/ 1689100 w 1701800"/>
              <a:gd name="connsiteY6" fmla="*/ 114300 h 635000"/>
              <a:gd name="connsiteX7" fmla="*/ 1689100 w 1701800"/>
              <a:gd name="connsiteY7" fmla="*/ 114300 h 635000"/>
              <a:gd name="connsiteX8" fmla="*/ 1689100 w 1701800"/>
              <a:gd name="connsiteY8" fmla="*/ 114300 h 635000"/>
              <a:gd name="connsiteX9" fmla="*/ 1689100 w 1701800"/>
              <a:gd name="connsiteY9" fmla="*/ 520700 h 635000"/>
              <a:gd name="connsiteX10" fmla="*/ 1689100 w 1701800"/>
              <a:gd name="connsiteY10" fmla="*/ 520700 h 635000"/>
              <a:gd name="connsiteX11" fmla="*/ 1587500 w 1701800"/>
              <a:gd name="connsiteY11" fmla="*/ 622300 h 635000"/>
              <a:gd name="connsiteX12" fmla="*/ 1587500 w 1701800"/>
              <a:gd name="connsiteY12" fmla="*/ 622300 h 635000"/>
              <a:gd name="connsiteX13" fmla="*/ 1587500 w 1701800"/>
              <a:gd name="connsiteY13" fmla="*/ 622300 h 635000"/>
              <a:gd name="connsiteX14" fmla="*/ 114300 w 1701800"/>
              <a:gd name="connsiteY14" fmla="*/ 622300 h 635000"/>
              <a:gd name="connsiteX15" fmla="*/ 114300 w 1701800"/>
              <a:gd name="connsiteY15" fmla="*/ 622300 h 635000"/>
              <a:gd name="connsiteX16" fmla="*/ 12700 w 1701800"/>
              <a:gd name="connsiteY16" fmla="*/ 520700 h 635000"/>
              <a:gd name="connsiteX17" fmla="*/ 12700 w 1701800"/>
              <a:gd name="connsiteY17" fmla="*/ 520700 h 635000"/>
              <a:gd name="connsiteX18" fmla="*/ 12700 w 1701800"/>
              <a:gd name="connsiteY18" fmla="*/ 114300 h 6350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701800" h="635000">
                <a:moveTo>
                  <a:pt x="12700" y="114300"/>
                </a:moveTo>
                <a:cubicBezTo>
                  <a:pt x="12700" y="58165"/>
                  <a:pt x="58166" y="12700"/>
                  <a:pt x="114300" y="12700"/>
                </a:cubicBezTo>
                <a:cubicBezTo>
                  <a:pt x="114300" y="12700"/>
                  <a:pt x="114300" y="12700"/>
                  <a:pt x="114300" y="12700"/>
                </a:cubicBezTo>
                <a:lnTo>
                  <a:pt x="114300" y="12700"/>
                </a:lnTo>
                <a:lnTo>
                  <a:pt x="1587500" y="12700"/>
                </a:lnTo>
                <a:lnTo>
                  <a:pt x="1587500" y="12700"/>
                </a:lnTo>
                <a:cubicBezTo>
                  <a:pt x="1643633" y="12700"/>
                  <a:pt x="1689100" y="58165"/>
                  <a:pt x="1689100" y="114300"/>
                </a:cubicBezTo>
                <a:cubicBezTo>
                  <a:pt x="1689100" y="114300"/>
                  <a:pt x="1689100" y="114300"/>
                  <a:pt x="1689100" y="114300"/>
                </a:cubicBezTo>
                <a:lnTo>
                  <a:pt x="1689100" y="114300"/>
                </a:lnTo>
                <a:lnTo>
                  <a:pt x="1689100" y="520700"/>
                </a:lnTo>
                <a:lnTo>
                  <a:pt x="1689100" y="520700"/>
                </a:lnTo>
                <a:cubicBezTo>
                  <a:pt x="1689100" y="576834"/>
                  <a:pt x="1643633" y="622300"/>
                  <a:pt x="1587500" y="622300"/>
                </a:cubicBezTo>
                <a:cubicBezTo>
                  <a:pt x="1587500" y="622300"/>
                  <a:pt x="1587500" y="622300"/>
                  <a:pt x="1587500" y="622300"/>
                </a:cubicBezTo>
                <a:lnTo>
                  <a:pt x="1587500" y="622300"/>
                </a:lnTo>
                <a:lnTo>
                  <a:pt x="114300" y="622300"/>
                </a:lnTo>
                <a:lnTo>
                  <a:pt x="114300" y="622300"/>
                </a:lnTo>
                <a:cubicBezTo>
                  <a:pt x="58166" y="622300"/>
                  <a:pt x="12700" y="576834"/>
                  <a:pt x="12700" y="520700"/>
                </a:cubicBezTo>
                <a:cubicBezTo>
                  <a:pt x="12700" y="520700"/>
                  <a:pt x="12700" y="520700"/>
                  <a:pt x="12700" y="520700"/>
                </a:cubicBezTo>
                <a:lnTo>
                  <a:pt x="12700" y="114300"/>
                </a:lnTo>
              </a:path>
            </a:pathLst>
          </a:custGeom>
          <a:solidFill>
            <a:srgbClr val="000000">
              <a:alpha val="0"/>
            </a:srgbClr>
          </a:solidFill>
          <a:ln w="25400">
            <a:solidFill>
              <a:srgbClr val="33333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886075" y="2952750"/>
            <a:ext cx="1496313" cy="195960"/>
          </a:xfrm>
          <a:custGeom>
            <a:avLst/>
            <a:gdLst>
              <a:gd name="connsiteX0" fmla="*/ 0 w 1496313"/>
              <a:gd name="connsiteY0" fmla="*/ 195960 h 195960"/>
              <a:gd name="connsiteX1" fmla="*/ 333120 w 1496313"/>
              <a:gd name="connsiteY1" fmla="*/ 0 h 195960"/>
              <a:gd name="connsiteX2" fmla="*/ 1496314 w 1496313"/>
              <a:gd name="connsiteY2" fmla="*/ 0 h 195960"/>
              <a:gd name="connsiteX3" fmla="*/ 1163192 w 1496313"/>
              <a:gd name="connsiteY3" fmla="*/ 195960 h 195960"/>
              <a:gd name="connsiteX4" fmla="*/ 0 w 1496313"/>
              <a:gd name="connsiteY4" fmla="*/ 195960 h 1959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96313" h="195960">
                <a:moveTo>
                  <a:pt x="0" y="195960"/>
                </a:moveTo>
                <a:lnTo>
                  <a:pt x="333120" y="0"/>
                </a:lnTo>
                <a:lnTo>
                  <a:pt x="1496314" y="0"/>
                </a:lnTo>
                <a:lnTo>
                  <a:pt x="1163192" y="195960"/>
                </a:lnTo>
                <a:lnTo>
                  <a:pt x="0" y="195960"/>
                </a:lnTo>
              </a:path>
            </a:pathLst>
          </a:custGeom>
          <a:solidFill>
            <a:srgbClr val="B8B8B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879725" y="2946400"/>
            <a:ext cx="1509013" cy="208660"/>
          </a:xfrm>
          <a:custGeom>
            <a:avLst/>
            <a:gdLst>
              <a:gd name="connsiteX0" fmla="*/ 6350 w 1509013"/>
              <a:gd name="connsiteY0" fmla="*/ 202310 h 208660"/>
              <a:gd name="connsiteX1" fmla="*/ 339470 w 1509013"/>
              <a:gd name="connsiteY1" fmla="*/ 6350 h 208660"/>
              <a:gd name="connsiteX2" fmla="*/ 1502664 w 1509013"/>
              <a:gd name="connsiteY2" fmla="*/ 6350 h 208660"/>
              <a:gd name="connsiteX3" fmla="*/ 1169542 w 1509013"/>
              <a:gd name="connsiteY3" fmla="*/ 202310 h 208660"/>
              <a:gd name="connsiteX4" fmla="*/ 6350 w 1509013"/>
              <a:gd name="connsiteY4" fmla="*/ 202310 h 2086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09013" h="208660">
                <a:moveTo>
                  <a:pt x="6350" y="202310"/>
                </a:moveTo>
                <a:lnTo>
                  <a:pt x="339470" y="6350"/>
                </a:lnTo>
                <a:lnTo>
                  <a:pt x="1502664" y="6350"/>
                </a:lnTo>
                <a:lnTo>
                  <a:pt x="1169542" y="202310"/>
                </a:lnTo>
                <a:lnTo>
                  <a:pt x="6350" y="202310"/>
                </a:lnTo>
              </a:path>
            </a:pathLst>
          </a:custGeom>
          <a:solidFill>
            <a:srgbClr val="000000">
              <a:alpha val="0"/>
            </a:srgbClr>
          </a:solidFill>
          <a:ln w="12700">
            <a:solidFill>
              <a:srgbClr val="333333">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4168775" y="3244850"/>
            <a:ext cx="50800" cy="1016000"/>
          </a:xfrm>
          <a:custGeom>
            <a:avLst/>
            <a:gdLst>
              <a:gd name="connsiteX0" fmla="*/ 12700 w 50800"/>
              <a:gd name="connsiteY0" fmla="*/ 12700 h 1016000"/>
              <a:gd name="connsiteX1" fmla="*/ 12700 w 50800"/>
              <a:gd name="connsiteY1" fmla="*/ 1003300 h 1016000"/>
            </a:gdLst>
            <a:ahLst/>
            <a:cxnLst>
              <a:cxn ang="0">
                <a:pos x="connsiteX0" y="connsiteY0"/>
              </a:cxn>
              <a:cxn ang="1">
                <a:pos x="connsiteX1" y="connsiteY1"/>
              </a:cxn>
            </a:cxnLst>
            <a:rect l="l" t="t" r="r" b="b"/>
            <a:pathLst>
              <a:path w="50800" h="1016000">
                <a:moveTo>
                  <a:pt x="12700" y="12700"/>
                </a:moveTo>
                <a:lnTo>
                  <a:pt x="12700" y="1003300"/>
                </a:lnTo>
              </a:path>
            </a:pathLst>
          </a:custGeom>
          <a:ln w="254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3419475" y="1733550"/>
            <a:ext cx="533400" cy="381000"/>
          </a:xfrm>
          <a:custGeom>
            <a:avLst/>
            <a:gdLst>
              <a:gd name="connsiteX0" fmla="*/ 0 w 533400"/>
              <a:gd name="connsiteY0" fmla="*/ 381000 h 381000"/>
              <a:gd name="connsiteX1" fmla="*/ 533400 w 533400"/>
              <a:gd name="connsiteY1" fmla="*/ 381000 h 381000"/>
              <a:gd name="connsiteX2" fmla="*/ 533400 w 533400"/>
              <a:gd name="connsiteY2" fmla="*/ 0 h 381000"/>
              <a:gd name="connsiteX3" fmla="*/ 0 w 533400"/>
              <a:gd name="connsiteY3" fmla="*/ 0 h 381000"/>
              <a:gd name="connsiteX4" fmla="*/ 0 w 533400"/>
              <a:gd name="connsiteY4" fmla="*/ 381000 h 381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3400" h="381000">
                <a:moveTo>
                  <a:pt x="0" y="381000"/>
                </a:moveTo>
                <a:lnTo>
                  <a:pt x="533400" y="381000"/>
                </a:lnTo>
                <a:lnTo>
                  <a:pt x="533400" y="0"/>
                </a:lnTo>
                <a:lnTo>
                  <a:pt x="0" y="0"/>
                </a:lnTo>
                <a:lnTo>
                  <a:pt x="0" y="381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413125" y="1727200"/>
            <a:ext cx="546100" cy="393700"/>
          </a:xfrm>
          <a:custGeom>
            <a:avLst/>
            <a:gdLst>
              <a:gd name="connsiteX0" fmla="*/ 6350 w 546100"/>
              <a:gd name="connsiteY0" fmla="*/ 387350 h 393700"/>
              <a:gd name="connsiteX1" fmla="*/ 539750 w 546100"/>
              <a:gd name="connsiteY1" fmla="*/ 387350 h 393700"/>
              <a:gd name="connsiteX2" fmla="*/ 539750 w 546100"/>
              <a:gd name="connsiteY2" fmla="*/ 6350 h 393700"/>
              <a:gd name="connsiteX3" fmla="*/ 6350 w 546100"/>
              <a:gd name="connsiteY3" fmla="*/ 6350 h 393700"/>
              <a:gd name="connsiteX4" fmla="*/ 6350 w 546100"/>
              <a:gd name="connsiteY4" fmla="*/ 387350 h 3937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6100" h="393700">
                <a:moveTo>
                  <a:pt x="6350" y="387350"/>
                </a:moveTo>
                <a:lnTo>
                  <a:pt x="539750" y="387350"/>
                </a:lnTo>
                <a:lnTo>
                  <a:pt x="539750" y="6350"/>
                </a:lnTo>
                <a:lnTo>
                  <a:pt x="6350" y="6350"/>
                </a:lnTo>
                <a:lnTo>
                  <a:pt x="6350" y="387350"/>
                </a:lnTo>
              </a:path>
            </a:pathLst>
          </a:custGeom>
          <a:solidFill>
            <a:srgbClr val="000000">
              <a:alpha val="0"/>
            </a:srgbClr>
          </a:solidFill>
          <a:ln w="12700">
            <a:solidFill>
              <a:srgbClr val="777777">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679825" y="2108200"/>
            <a:ext cx="25400" cy="546100"/>
          </a:xfrm>
          <a:custGeom>
            <a:avLst/>
            <a:gdLst>
              <a:gd name="connsiteX0" fmla="*/ 6350 w 25400"/>
              <a:gd name="connsiteY0" fmla="*/ 6350 h 546100"/>
              <a:gd name="connsiteX1" fmla="*/ 6350 w 25400"/>
              <a:gd name="connsiteY1" fmla="*/ 539750 h 546100"/>
            </a:gdLst>
            <a:ahLst/>
            <a:cxnLst>
              <a:cxn ang="0">
                <a:pos x="connsiteX0" y="connsiteY0"/>
              </a:cxn>
              <a:cxn ang="1">
                <a:pos x="connsiteX1" y="connsiteY1"/>
              </a:cxn>
            </a:cxnLst>
            <a:rect l="l" t="t" r="r" b="b"/>
            <a:pathLst>
              <a:path w="25400" h="546100">
                <a:moveTo>
                  <a:pt x="6350" y="6350"/>
                </a:moveTo>
                <a:lnTo>
                  <a:pt x="6350" y="539750"/>
                </a:lnTo>
              </a:path>
            </a:pathLst>
          </a:custGeom>
          <a:ln w="12700">
            <a:solidFill>
              <a:srgbClr val="777777">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9045575" y="3235325"/>
            <a:ext cx="50800" cy="1016000"/>
          </a:xfrm>
          <a:custGeom>
            <a:avLst/>
            <a:gdLst>
              <a:gd name="connsiteX0" fmla="*/ 12700 w 50800"/>
              <a:gd name="connsiteY0" fmla="*/ 12700 h 1016000"/>
              <a:gd name="connsiteX1" fmla="*/ 12700 w 50800"/>
              <a:gd name="connsiteY1" fmla="*/ 1003300 h 1016000"/>
            </a:gdLst>
            <a:ahLst/>
            <a:cxnLst>
              <a:cxn ang="0">
                <a:pos x="connsiteX0" y="connsiteY0"/>
              </a:cxn>
              <a:cxn ang="1">
                <a:pos x="connsiteX1" y="connsiteY1"/>
              </a:cxn>
            </a:cxnLst>
            <a:rect l="l" t="t" r="r" b="b"/>
            <a:pathLst>
              <a:path w="50800" h="1016000">
                <a:moveTo>
                  <a:pt x="12700" y="12700"/>
                </a:moveTo>
                <a:lnTo>
                  <a:pt x="12700" y="1003300"/>
                </a:lnTo>
              </a:path>
            </a:pathLst>
          </a:custGeom>
          <a:ln w="25400">
            <a:solidFill>
              <a:srgbClr val="9999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1" name="Picture 3"/>
          <p:cNvPicPr>
            <a:picLocks noChangeAspect="1" noChangeArrowheads="1"/>
          </p:cNvPicPr>
          <p:nvPr/>
        </p:nvPicPr>
        <p:blipFill>
          <a:blip r:embed="rId2"/>
          <a:srcRect/>
          <a:stretch>
            <a:fillRect/>
          </a:stretch>
        </p:blipFill>
        <p:spPr bwMode="auto">
          <a:xfrm>
            <a:off x="2936875" y="3016250"/>
            <a:ext cx="1549400" cy="1244600"/>
          </a:xfrm>
          <a:prstGeom prst="rect">
            <a:avLst/>
          </a:prstGeom>
          <a:noFill/>
        </p:spPr>
      </p:pic>
      <p:pic>
        <p:nvPicPr>
          <p:cNvPr id="22" name="Picture 3"/>
          <p:cNvPicPr>
            <a:picLocks noChangeAspect="1" noChangeArrowheads="1"/>
          </p:cNvPicPr>
          <p:nvPr/>
        </p:nvPicPr>
        <p:blipFill>
          <a:blip r:embed="rId3"/>
          <a:srcRect/>
          <a:stretch>
            <a:fillRect/>
          </a:stretch>
        </p:blipFill>
        <p:spPr bwMode="auto">
          <a:xfrm>
            <a:off x="4879975" y="3778250"/>
            <a:ext cx="2222500" cy="889000"/>
          </a:xfrm>
          <a:prstGeom prst="rect">
            <a:avLst/>
          </a:prstGeom>
          <a:noFill/>
        </p:spPr>
      </p:pic>
      <p:pic>
        <p:nvPicPr>
          <p:cNvPr id="23" name="Picture 3"/>
          <p:cNvPicPr>
            <a:picLocks noChangeAspect="1" noChangeArrowheads="1"/>
          </p:cNvPicPr>
          <p:nvPr/>
        </p:nvPicPr>
        <p:blipFill>
          <a:blip r:embed="rId4"/>
          <a:srcRect/>
          <a:stretch>
            <a:fillRect/>
          </a:stretch>
        </p:blipFill>
        <p:spPr bwMode="auto">
          <a:xfrm>
            <a:off x="7889875" y="3016250"/>
            <a:ext cx="1549400" cy="1219200"/>
          </a:xfrm>
          <a:prstGeom prst="rect">
            <a:avLst/>
          </a:prstGeom>
          <a:noFill/>
        </p:spPr>
      </p:pic>
      <p:sp>
        <p:nvSpPr>
          <p:cNvPr id="24" name="TextBox 23"/>
          <p:cNvSpPr txBox="1"/>
          <p:nvPr/>
        </p:nvSpPr>
        <p:spPr>
          <a:xfrm>
            <a:off x="6861175" y="1835150"/>
            <a:ext cx="2053254" cy="1854354"/>
          </a:xfrm>
          <a:prstGeom prst="rect">
            <a:avLst/>
          </a:prstGeom>
          <a:noFill/>
        </p:spPr>
        <p:txBody>
          <a:bodyPr wrap="none" lIns="0" tIns="0" rIns="0" rtlCol="0">
            <a:spAutoFit/>
          </a:bodyPr>
          <a:lstStyle/>
          <a:p>
            <a:pPr>
              <a:lnSpc>
                <a:spcPts val="1100"/>
              </a:lnSpc>
              <a:tabLst>
                <a:tab pos="850900" algn="l"/>
                <a:tab pos="1485900" algn="l"/>
                <a:tab pos="1562100" algn="l"/>
                <a:tab pos="16129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VM2</a:t>
            </a:r>
          </a:p>
          <a:p>
            <a:pPr>
              <a:lnSpc>
                <a:spcPts val="1400"/>
              </a:lnSpc>
              <a:tabLst>
                <a:tab pos="850900" algn="l"/>
                <a:tab pos="1485900" algn="l"/>
                <a:tab pos="1562100" algn="l"/>
                <a:tab pos="16129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MAC2</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850900" algn="l"/>
                <a:tab pos="1485900" algn="l"/>
                <a:tab pos="1562100" algn="l"/>
                <a:tab pos="1612900" algn="l"/>
              </a:tabLst>
            </a:pPr>
            <a:r>
              <a:rPr lang="en-US" altLang="zh-CN" dirty="0" smtClean="0"/>
              <a:t>	</a:t>
            </a:r>
            <a:endParaRPr lang="en-US" altLang="zh-CN" sz="1800" dirty="0" smtClean="0">
              <a:solidFill>
                <a:srgbClr val="333333"/>
              </a:solidFill>
              <a:latin typeface="Times New Roman" pitchFamily="18" charset="0"/>
              <a:cs typeface="Times New Roman" pitchFamily="18" charset="0"/>
            </a:endParaRPr>
          </a:p>
          <a:p>
            <a:pPr>
              <a:lnSpc>
                <a:spcPts val="1300"/>
              </a:lnSpc>
              <a:tabLst>
                <a:tab pos="850900" algn="l"/>
                <a:tab pos="1485900" algn="l"/>
                <a:tab pos="1562100" algn="l"/>
                <a:tab pos="1612900" algn="l"/>
              </a:tabLst>
            </a:pPr>
            <a:r>
              <a:rPr lang="en-US" altLang="zh-CN" dirty="0" smtClean="0"/>
              <a:t>		</a:t>
            </a:r>
            <a:r>
              <a:rPr lang="en-US" altLang="zh-CN" sz="900" dirty="0" smtClean="0">
                <a:solidFill>
                  <a:srgbClr val="333333"/>
                </a:solidFill>
                <a:latin typeface="Times New Roman" pitchFamily="18" charset="0"/>
                <a:cs typeface="Times New Roman" pitchFamily="18" charset="0"/>
              </a:rPr>
              <a:t>VTEP2</a:t>
            </a:r>
          </a:p>
          <a:p>
            <a:pPr>
              <a:lnSpc>
                <a:spcPts val="1000"/>
              </a:lnSpc>
            </a:pPr>
            <a:endParaRPr lang="en-US" altLang="zh-CN" dirty="0" smtClean="0"/>
          </a:p>
          <a:p>
            <a:pPr>
              <a:lnSpc>
                <a:spcPts val="1000"/>
              </a:lnSpc>
            </a:pPr>
            <a:endParaRPr lang="en-US" altLang="zh-CN" dirty="0" smtClean="0"/>
          </a:p>
          <a:p>
            <a:pPr>
              <a:lnSpc>
                <a:spcPts val="1700"/>
              </a:lnSpc>
              <a:tabLst>
                <a:tab pos="850900" algn="l"/>
                <a:tab pos="1485900" algn="l"/>
                <a:tab pos="1562100" algn="l"/>
                <a:tab pos="1612900" algn="l"/>
              </a:tabLst>
            </a:pPr>
            <a:r>
              <a:rPr lang="en-US" altLang="zh-CN" sz="1200" dirty="0" smtClean="0">
                <a:solidFill>
                  <a:srgbClr val="333333"/>
                </a:solidFill>
                <a:latin typeface="Times New Roman" pitchFamily="18" charset="0"/>
                <a:cs typeface="Times New Roman" pitchFamily="18" charset="0"/>
              </a:rPr>
              <a:t>IGMP</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report:</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加入组239.119.1.1</a:t>
            </a:r>
          </a:p>
        </p:txBody>
      </p:sp>
      <p:sp>
        <p:nvSpPr>
          <p:cNvPr id="25" name="TextBox 1"/>
          <p:cNvSpPr txBox="1"/>
          <p:nvPr/>
        </p:nvSpPr>
        <p:spPr>
          <a:xfrm>
            <a:off x="1908175" y="1835150"/>
            <a:ext cx="2053254" cy="1931298"/>
          </a:xfrm>
          <a:prstGeom prst="rect">
            <a:avLst/>
          </a:prstGeom>
          <a:noFill/>
        </p:spPr>
        <p:txBody>
          <a:bodyPr wrap="none" lIns="0" tIns="0" rIns="0" rtlCol="0">
            <a:spAutoFit/>
          </a:bodyPr>
          <a:lstStyle/>
          <a:p>
            <a:pPr>
              <a:lnSpc>
                <a:spcPts val="1100"/>
              </a:lnSpc>
              <a:tabLst>
                <a:tab pos="850900" algn="l"/>
                <a:tab pos="1485900" algn="l"/>
                <a:tab pos="1562100" algn="l"/>
                <a:tab pos="16129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VM1</a:t>
            </a:r>
          </a:p>
          <a:p>
            <a:pPr>
              <a:lnSpc>
                <a:spcPts val="1400"/>
              </a:lnSpc>
              <a:tabLst>
                <a:tab pos="850900" algn="l"/>
                <a:tab pos="1485900" algn="l"/>
                <a:tab pos="1562100" algn="l"/>
                <a:tab pos="16129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MAC1</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850900" algn="l"/>
                <a:tab pos="1485900" algn="l"/>
                <a:tab pos="1562100" algn="l"/>
                <a:tab pos="1612900" algn="l"/>
              </a:tabLst>
            </a:pPr>
            <a:r>
              <a:rPr lang="en-US" altLang="zh-CN" dirty="0" smtClean="0"/>
              <a:t>	</a:t>
            </a:r>
            <a:endParaRPr lang="en-US" altLang="zh-CN" sz="1800" dirty="0" smtClean="0">
              <a:solidFill>
                <a:srgbClr val="333333"/>
              </a:solidFill>
              <a:latin typeface="Times New Roman" pitchFamily="18" charset="0"/>
              <a:cs typeface="Times New Roman" pitchFamily="18" charset="0"/>
            </a:endParaRPr>
          </a:p>
          <a:p>
            <a:pPr>
              <a:lnSpc>
                <a:spcPts val="1300"/>
              </a:lnSpc>
              <a:tabLst>
                <a:tab pos="850900" algn="l"/>
                <a:tab pos="1485900" algn="l"/>
                <a:tab pos="1562100" algn="l"/>
                <a:tab pos="1612900" algn="l"/>
              </a:tabLst>
            </a:pPr>
            <a:r>
              <a:rPr lang="en-US" altLang="zh-CN" dirty="0" smtClean="0"/>
              <a:t>		</a:t>
            </a:r>
            <a:r>
              <a:rPr lang="en-US" altLang="zh-CN" sz="900" dirty="0" smtClean="0">
                <a:solidFill>
                  <a:srgbClr val="333333"/>
                </a:solidFill>
                <a:latin typeface="Times New Roman" pitchFamily="18" charset="0"/>
                <a:cs typeface="Times New Roman" pitchFamily="18" charset="0"/>
              </a:rPr>
              <a:t>VTEP1</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300"/>
              </a:lnSpc>
              <a:tabLst>
                <a:tab pos="850900" algn="l"/>
                <a:tab pos="1485900" algn="l"/>
                <a:tab pos="1562100" algn="l"/>
                <a:tab pos="1612900" algn="l"/>
              </a:tabLst>
            </a:pPr>
            <a:r>
              <a:rPr lang="en-US" altLang="zh-CN" sz="1200" dirty="0" smtClean="0">
                <a:solidFill>
                  <a:srgbClr val="333333"/>
                </a:solidFill>
                <a:latin typeface="Times New Roman" pitchFamily="18" charset="0"/>
                <a:cs typeface="Times New Roman" pitchFamily="18" charset="0"/>
              </a:rPr>
              <a:t>IGMP</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report:</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加入组239.119.1.1</a:t>
            </a:r>
          </a:p>
        </p:txBody>
      </p:sp>
      <p:sp>
        <p:nvSpPr>
          <p:cNvPr id="26" name="TextBox 1"/>
          <p:cNvSpPr txBox="1"/>
          <p:nvPr/>
        </p:nvSpPr>
        <p:spPr>
          <a:xfrm>
            <a:off x="1908175" y="4704452"/>
            <a:ext cx="6438900" cy="648896"/>
          </a:xfrm>
          <a:prstGeom prst="rect">
            <a:avLst/>
          </a:prstGeom>
          <a:noFill/>
        </p:spPr>
        <p:txBody>
          <a:bodyPr wrap="square" lIns="0" tIns="0" rIns="0" rtlCol="0">
            <a:spAutoFit/>
          </a:bodyPr>
          <a:lstStyle/>
          <a:p>
            <a:pPr>
              <a:lnSpc>
                <a:spcPts val="1100"/>
              </a:lnSpc>
              <a:tabLst>
                <a:tab pos="1244600" algn="l"/>
                <a:tab pos="3632200" algn="l"/>
              </a:tabLst>
            </a:pPr>
            <a:r>
              <a:rPr lang="en-US" altLang="zh-CN" dirty="0" smtClean="0"/>
              <a:t>		</a:t>
            </a:r>
          </a:p>
          <a:p>
            <a:pPr>
              <a:lnSpc>
                <a:spcPts val="1600"/>
              </a:lnSpc>
              <a:tabLst>
                <a:tab pos="1244600" algn="l"/>
                <a:tab pos="3632200" algn="l"/>
              </a:tabLst>
            </a:pPr>
            <a:r>
              <a:rPr lang="en-US" altLang="zh-CN" sz="1200" dirty="0" smtClean="0">
                <a:solidFill>
                  <a:srgbClr val="333333"/>
                </a:solidFill>
                <a:latin typeface="Times New Roman" pitchFamily="18" charset="0"/>
                <a:cs typeface="Times New Roman" pitchFamily="18" charset="0"/>
              </a:rPr>
              <a:t>VM1及VM2连接到VXLAN网络100,</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两个VXLAN主机加入IP多播组239.119.1.1</a:t>
            </a:r>
          </a:p>
          <a:p>
            <a:pPr>
              <a:lnSpc>
                <a:spcPts val="2000"/>
              </a:lnSpc>
              <a:tabLst>
                <a:tab pos="1244600" algn="l"/>
                <a:tab pos="3632200" algn="l"/>
              </a:tabLst>
            </a:pPr>
            <a:r>
              <a:rPr lang="en-US" altLang="zh-CN" sz="1200" dirty="0" smtClean="0">
                <a:solidFill>
                  <a:srgbClr val="333333"/>
                </a:solidFill>
                <a:latin typeface="Times New Roman" pitchFamily="18" charset="0"/>
                <a:cs typeface="Times New Roman" pitchFamily="18" charset="0"/>
              </a:rPr>
              <a:t>VTEP</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VXLAN</a:t>
            </a:r>
            <a:r>
              <a:rPr lang="en-US" altLang="zh-CN" sz="1200" dirty="0" smtClean="0">
                <a:solidFill>
                  <a:srgbClr val="333333"/>
                </a:solidFill>
                <a:latin typeface="MS PGothic" pitchFamily="18" charset="0"/>
                <a:cs typeface="MS PGothic" pitchFamily="18" charset="0"/>
              </a:rPr>
              <a:t>隧道</a:t>
            </a:r>
            <a:r>
              <a:rPr lang="en-US" altLang="zh-CN" sz="1200" dirty="0" smtClean="0">
                <a:solidFill>
                  <a:srgbClr val="333333"/>
                </a:solidFill>
                <a:latin typeface="Times New Roman" pitchFamily="18" charset="0"/>
                <a:cs typeface="Times New Roman" pitchFamily="18" charset="0"/>
              </a:rPr>
              <a:t>终</a:t>
            </a:r>
            <a:r>
              <a:rPr lang="en-US" altLang="zh-CN" sz="1200" dirty="0" smtClean="0">
                <a:solidFill>
                  <a:srgbClr val="333333"/>
                </a:solidFill>
                <a:latin typeface="MS PGothic" pitchFamily="18" charset="0"/>
                <a:cs typeface="MS PGothic" pitchFamily="18" charset="0"/>
              </a:rPr>
              <a:t>端</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(VXLAN</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Tunneling</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End</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Point)</a:t>
            </a:r>
            <a:r>
              <a:rPr lang="en-US" altLang="zh-CN" sz="996" dirty="0" smtClean="0">
                <a:solidFill>
                  <a:srgbClr val="FFFFFF"/>
                </a:solidFill>
                <a:latin typeface="Times New Roman" pitchFamily="18" charset="0"/>
                <a:cs typeface="Times New Roman" pitchFamily="18" charset="0"/>
              </a:rPr>
              <a:t>1</a:t>
            </a:r>
          </a:p>
        </p:txBody>
      </p:sp>
      <p:sp>
        <p:nvSpPr>
          <p:cNvPr id="27" name="Rectangle 26"/>
          <p:cNvSpPr/>
          <p:nvPr/>
        </p:nvSpPr>
        <p:spPr>
          <a:xfrm>
            <a:off x="5322888" y="3990387"/>
            <a:ext cx="1398588" cy="534377"/>
          </a:xfrm>
          <a:prstGeom prst="rect">
            <a:avLst/>
          </a:prstGeom>
        </p:spPr>
        <p:txBody>
          <a:bodyPr wrap="square">
            <a:spAutoFit/>
          </a:bodyPr>
          <a:lstStyle/>
          <a:p>
            <a:pPr>
              <a:lnSpc>
                <a:spcPts val="1100"/>
              </a:lnSpc>
              <a:tabLst>
                <a:tab pos="1244600" algn="l"/>
                <a:tab pos="3632200" algn="l"/>
              </a:tabLst>
            </a:pPr>
            <a:r>
              <a:rPr lang="en-US" altLang="zh-CN" sz="1400" b="1" dirty="0">
                <a:solidFill>
                  <a:srgbClr val="333333"/>
                </a:solidFill>
                <a:latin typeface="Times New Roman" pitchFamily="18" charset="0"/>
                <a:cs typeface="Times New Roman" pitchFamily="18" charset="0"/>
              </a:rPr>
              <a:t>L2/L3</a:t>
            </a:r>
            <a:r>
              <a:rPr lang="en-US" altLang="zh-CN" sz="1400" dirty="0">
                <a:latin typeface="Times New Roman" pitchFamily="18" charset="0"/>
                <a:cs typeface="Times New Roman" pitchFamily="18" charset="0"/>
              </a:rPr>
              <a:t> </a:t>
            </a:r>
            <a:r>
              <a:rPr lang="en-US" altLang="zh-CN" sz="1400" b="1" dirty="0" smtClean="0">
                <a:solidFill>
                  <a:srgbClr val="333333"/>
                </a:solidFill>
                <a:latin typeface="Times New Roman" pitchFamily="18" charset="0"/>
                <a:cs typeface="Times New Roman" pitchFamily="18" charset="0"/>
              </a:rPr>
              <a:t>network</a:t>
            </a:r>
          </a:p>
          <a:p>
            <a:pPr>
              <a:lnSpc>
                <a:spcPts val="1100"/>
              </a:lnSpc>
              <a:tabLst>
                <a:tab pos="1244600" algn="l"/>
                <a:tab pos="3632200" algn="l"/>
              </a:tabLst>
            </a:pPr>
            <a:endParaRPr lang="en-US" altLang="zh-CN" sz="1400" b="1" dirty="0" smtClean="0">
              <a:solidFill>
                <a:srgbClr val="333333"/>
              </a:solidFill>
              <a:latin typeface="Times New Roman" pitchFamily="18" charset="0"/>
              <a:cs typeface="Times New Roman" pitchFamily="18" charset="0"/>
            </a:endParaRPr>
          </a:p>
          <a:p>
            <a:pPr>
              <a:lnSpc>
                <a:spcPts val="1100"/>
              </a:lnSpc>
              <a:tabLst>
                <a:tab pos="1244600" algn="l"/>
                <a:tab pos="3632200" algn="l"/>
              </a:tabLst>
            </a:pPr>
            <a:r>
              <a:rPr lang="en-US" altLang="zh-CN" sz="1400" b="1" dirty="0" smtClean="0">
                <a:solidFill>
                  <a:srgbClr val="333333"/>
                </a:solidFill>
                <a:latin typeface="Times New Roman" pitchFamily="18" charset="0"/>
                <a:cs typeface="Times New Roman" pitchFamily="18" charset="0"/>
              </a:rPr>
              <a:t>infrastructure</a:t>
            </a:r>
            <a:endParaRPr lang="en-US" altLang="zh-CN" sz="1400" b="1" dirty="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val="120260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zh-CN" altLang="en-US" dirty="0"/>
              <a:t>简介</a:t>
            </a:r>
            <a:endParaRPr lang="en-US" dirty="0"/>
          </a:p>
        </p:txBody>
      </p:sp>
      <p:sp>
        <p:nvSpPr>
          <p:cNvPr id="3" name="Content Placeholder 2"/>
          <p:cNvSpPr>
            <a:spLocks noGrp="1"/>
          </p:cNvSpPr>
          <p:nvPr>
            <p:ph idx="1"/>
          </p:nvPr>
        </p:nvSpPr>
        <p:spPr/>
        <p:txBody>
          <a:bodyPr>
            <a:normAutofit/>
          </a:bodyPr>
          <a:lstStyle/>
          <a:p>
            <a:r>
              <a:rPr lang="zh-CN" altLang="en-US" dirty="0"/>
              <a:t>可以设置</a:t>
            </a:r>
            <a:r>
              <a:rPr lang="en-US" dirty="0"/>
              <a:t>Tunnel</a:t>
            </a:r>
          </a:p>
          <a:p>
            <a:r>
              <a:rPr lang="zh-CN" altLang="en-US" dirty="0"/>
              <a:t>可以支持下列的框架来监控流量。</a:t>
            </a:r>
          </a:p>
          <a:p>
            <a:pPr lvl="1" latinLnBrk="1"/>
            <a:r>
              <a:rPr lang="en-US" dirty="0" err="1"/>
              <a:t>sFlow</a:t>
            </a:r>
            <a:endParaRPr lang="en-US" dirty="0"/>
          </a:p>
          <a:p>
            <a:pPr lvl="1" latinLnBrk="1"/>
            <a:r>
              <a:rPr lang="en-US" dirty="0" err="1"/>
              <a:t>NetFlow</a:t>
            </a:r>
            <a:endParaRPr lang="en-US" dirty="0"/>
          </a:p>
          <a:p>
            <a:pPr lvl="1" latinLnBrk="1"/>
            <a:r>
              <a:rPr lang="en-US" dirty="0"/>
              <a:t>Port Mirroring</a:t>
            </a:r>
          </a:p>
          <a:p>
            <a:pPr lvl="2" latinLnBrk="1"/>
            <a:r>
              <a:rPr lang="en-US" dirty="0"/>
              <a:t>SPAN</a:t>
            </a:r>
          </a:p>
          <a:p>
            <a:pPr lvl="2" latinLnBrk="1"/>
            <a:r>
              <a:rPr lang="en-US" dirty="0"/>
              <a:t>RSPAN</a:t>
            </a:r>
          </a:p>
          <a:p>
            <a:pPr lvl="2" latinLnBrk="1"/>
            <a:r>
              <a:rPr lang="en-US" dirty="0" smtClean="0"/>
              <a:t>ERSPAN</a:t>
            </a:r>
          </a:p>
          <a:p>
            <a:pPr latinLnBrk="1"/>
            <a:r>
              <a:rPr lang="en-US" dirty="0" err="1"/>
              <a:t>支持QoS</a:t>
            </a:r>
            <a:endParaRPr lang="en-US" dirty="0"/>
          </a:p>
          <a:p>
            <a:pPr lvl="1" latinLnBrk="1"/>
            <a:r>
              <a:rPr lang="en-US" dirty="0" smtClean="0"/>
              <a:t>Uses </a:t>
            </a:r>
            <a:r>
              <a:rPr lang="en-US" dirty="0"/>
              <a:t>existing Traffic Control Layer</a:t>
            </a:r>
          </a:p>
          <a:p>
            <a:pPr lvl="2" latinLnBrk="1"/>
            <a:r>
              <a:rPr lang="en-US" dirty="0" err="1"/>
              <a:t>Policer</a:t>
            </a:r>
            <a:r>
              <a:rPr lang="en-US" dirty="0"/>
              <a:t> (Ingress rate limiter)</a:t>
            </a:r>
          </a:p>
          <a:p>
            <a:pPr lvl="2" latinLnBrk="1"/>
            <a:r>
              <a:rPr lang="en-US" dirty="0"/>
              <a:t>HTB, HFSC (Egress traffic classes)</a:t>
            </a:r>
          </a:p>
          <a:p>
            <a:pPr lvl="1" latinLnBrk="1"/>
            <a:r>
              <a:rPr lang="en-US" dirty="0"/>
              <a:t>Controller (Open Flow) can select Traffic Class</a:t>
            </a:r>
            <a:endParaRPr lang="en-US" dirty="0" smtClean="0"/>
          </a:p>
          <a:p>
            <a:endParaRPr lang="en-US" dirty="0"/>
          </a:p>
        </p:txBody>
      </p:sp>
    </p:spTree>
    <p:extLst>
      <p:ext uri="{BB962C8B-B14F-4D97-AF65-F5344CB8AC3E}">
        <p14:creationId xmlns:p14="http://schemas.microsoft.com/office/powerpoint/2010/main" val="28251902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sp>
        <p:nvSpPr>
          <p:cNvPr id="3" name="Content Placeholder 2"/>
          <p:cNvSpPr>
            <a:spLocks noGrp="1"/>
          </p:cNvSpPr>
          <p:nvPr>
            <p:ph idx="1"/>
          </p:nvPr>
        </p:nvSpPr>
        <p:spPr/>
        <p:txBody>
          <a:bodyPr/>
          <a:lstStyle/>
          <a:p>
            <a:r>
              <a:rPr lang="en-US" dirty="0" smtClean="0"/>
              <a:t>ARP</a:t>
            </a:r>
            <a:endParaRPr lang="en-US" dirty="0"/>
          </a:p>
        </p:txBody>
      </p:sp>
      <p:pic>
        <p:nvPicPr>
          <p:cNvPr id="4" name="Picture 3"/>
          <p:cNvPicPr>
            <a:picLocks noChangeAspect="1" noChangeArrowheads="1"/>
          </p:cNvPicPr>
          <p:nvPr/>
        </p:nvPicPr>
        <p:blipFill>
          <a:blip r:embed="rId2"/>
          <a:srcRect/>
          <a:stretch>
            <a:fillRect/>
          </a:stretch>
        </p:blipFill>
        <p:spPr bwMode="auto">
          <a:xfrm>
            <a:off x="1631950" y="1797050"/>
            <a:ext cx="9118600" cy="29464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283959125"/>
              </p:ext>
            </p:extLst>
          </p:nvPr>
        </p:nvGraphicFramePr>
        <p:xfrm>
          <a:off x="4768850" y="2838450"/>
          <a:ext cx="1606550" cy="485653"/>
        </p:xfrm>
        <a:graphic>
          <a:graphicData uri="http://schemas.openxmlformats.org/drawingml/2006/table">
            <a:tbl>
              <a:tblPr/>
              <a:tblGrid>
                <a:gridCol w="483870"/>
                <a:gridCol w="513080"/>
                <a:gridCol w="609600"/>
              </a:tblGrid>
              <a:tr h="160658">
                <a:tc>
                  <a:txBody>
                    <a:bodyPr/>
                    <a:lstStyle/>
                    <a:p>
                      <a:pPr algn="l"/>
                      <a:r>
                        <a:rPr lang="en-US" altLang="zh-CN" sz="900" dirty="0" err="1" smtClean="0">
                          <a:solidFill>
                            <a:srgbClr val="000000"/>
                          </a:solidFill>
                          <a:latin typeface="Times New Roman" pitchFamily="18" charset="0"/>
                          <a:cs typeface="Times New Roman" pitchFamily="18" charset="0"/>
                        </a:rPr>
                        <a:t>NetID</a:t>
                      </a:r>
                      <a:endParaRPr lang="zh-CN" altLang="en-US" sz="900" dirty="0" smtClean="0">
                        <a:solidFill>
                          <a:srgbClr val="0000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MAC</a:t>
                      </a:r>
                      <a:endParaRPr lang="zh-CN" altLang="en-US" sz="900" dirty="0" smtClean="0">
                        <a:solidFill>
                          <a:srgbClr val="0000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a:t>
                      </a:r>
                      <a:endParaRPr lang="zh-CN" altLang="en-US" sz="900" dirty="0" smtClean="0">
                        <a:solidFill>
                          <a:srgbClr val="0000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57053">
                <a:tc>
                  <a:txBody>
                    <a:bodyPr/>
                    <a:lstStyle/>
                    <a:p>
                      <a:endParaRPr lang="zh-CN"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6" name="表格 4"/>
          <p:cNvGraphicFramePr>
            <a:graphicFrameLocks noGrp="1"/>
          </p:cNvGraphicFramePr>
          <p:nvPr>
            <p:extLst>
              <p:ext uri="{D42A27DB-BD31-4B8C-83A1-F6EECF244321}">
                <p14:modId xmlns:p14="http://schemas.microsoft.com/office/powerpoint/2010/main" val="33921983"/>
              </p:ext>
            </p:extLst>
          </p:nvPr>
        </p:nvGraphicFramePr>
        <p:xfrm>
          <a:off x="6737352" y="2894330"/>
          <a:ext cx="1765299" cy="457200"/>
        </p:xfrm>
        <a:graphic>
          <a:graphicData uri="http://schemas.openxmlformats.org/drawingml/2006/table">
            <a:tbl>
              <a:tblPr/>
              <a:tblGrid>
                <a:gridCol w="476248"/>
                <a:gridCol w="616556"/>
                <a:gridCol w="672495"/>
              </a:tblGrid>
              <a:tr h="209550">
                <a:tc>
                  <a:txBody>
                    <a:bodyPr/>
                    <a:lstStyle/>
                    <a:p>
                      <a:pPr algn="l"/>
                      <a:r>
                        <a:rPr lang="en-US" altLang="zh-CN" sz="900" dirty="0" smtClean="0">
                          <a:solidFill>
                            <a:srgbClr val="000000"/>
                          </a:solidFill>
                          <a:latin typeface="Times New Roman" pitchFamily="18" charset="0"/>
                          <a:cs typeface="Times New Roman" pitchFamily="18" charset="0"/>
                        </a:rPr>
                        <a:t>NetID</a:t>
                      </a:r>
                      <a:endParaRPr lang="zh-CN" altLang="en-US" sz="900" dirty="0" smtClean="0">
                        <a:solidFill>
                          <a:srgbClr val="000000"/>
                        </a:solidFill>
                        <a:latin typeface="Times New Roman" pitchFamily="18" charset="0"/>
                        <a:cs typeface="Times New Roman" pitchFamily="18" charset="0"/>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MAC</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r h="209550">
                <a:tc>
                  <a:txBody>
                    <a:bodyPr/>
                    <a:lstStyle/>
                    <a:p>
                      <a:pPr algn="l"/>
                      <a:r>
                        <a:rPr lang="en-US" altLang="zh-CN" sz="900" dirty="0" smtClean="0">
                          <a:solidFill>
                            <a:srgbClr val="000000"/>
                          </a:solidFill>
                          <a:latin typeface="Times New Roman" pitchFamily="18" charset="0"/>
                          <a:cs typeface="Times New Roman" pitchFamily="18" charset="0"/>
                        </a:rPr>
                        <a:t>100</a:t>
                      </a:r>
                      <a:endParaRPr lang="zh-CN" altLang="en-US" sz="900" dirty="0" smtClean="0">
                        <a:solidFill>
                          <a:srgbClr val="000000"/>
                        </a:solidFill>
                        <a:latin typeface="Times New Roman" pitchFamily="18" charset="0"/>
                        <a:cs typeface="Times New Roman"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noFill/>
                  </a:tcPr>
                </a:tc>
                <a:tc>
                  <a:txBody>
                    <a:bodyPr/>
                    <a:lstStyle/>
                    <a:p>
                      <a:pPr algn="l"/>
                      <a:r>
                        <a:rPr lang="en-US" altLang="zh-CN" sz="900" dirty="0" smtClean="0">
                          <a:solidFill>
                            <a:srgbClr val="000000"/>
                          </a:solidFill>
                          <a:latin typeface="Times New Roman" pitchFamily="18" charset="0"/>
                          <a:cs typeface="Times New Roman" pitchFamily="18" charset="0"/>
                        </a:rPr>
                        <a:t>MAC1</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IP1_vtep1</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bl>
          </a:graphicData>
        </a:graphic>
      </p:graphicFrame>
      <p:sp>
        <p:nvSpPr>
          <p:cNvPr id="8" name="TextBox 1"/>
          <p:cNvSpPr txBox="1"/>
          <p:nvPr/>
        </p:nvSpPr>
        <p:spPr>
          <a:xfrm>
            <a:off x="9188450" y="3079750"/>
            <a:ext cx="355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VTEP2</a:t>
            </a:r>
          </a:p>
        </p:txBody>
      </p:sp>
      <p:sp>
        <p:nvSpPr>
          <p:cNvPr id="9" name="TextBox 1"/>
          <p:cNvSpPr txBox="1"/>
          <p:nvPr/>
        </p:nvSpPr>
        <p:spPr>
          <a:xfrm>
            <a:off x="8756650" y="1860550"/>
            <a:ext cx="419100" cy="317500"/>
          </a:xfrm>
          <a:prstGeom prst="rect">
            <a:avLst/>
          </a:prstGeom>
          <a:noFill/>
        </p:spPr>
        <p:txBody>
          <a:bodyPr wrap="none" lIns="0" tIns="0" rIns="0" rtlCol="0">
            <a:spAutoFit/>
          </a:bodyPr>
          <a:lstStyle/>
          <a:p>
            <a:pPr>
              <a:lnSpc>
                <a:spcPts val="1100"/>
              </a:lnSpc>
              <a:tabLst>
                <a:tab pos="508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VM2</a:t>
            </a:r>
          </a:p>
          <a:p>
            <a:pPr>
              <a:lnSpc>
                <a:spcPts val="1400"/>
              </a:lnSpc>
              <a:tabLst>
                <a:tab pos="50800" algn="l"/>
              </a:tabLst>
            </a:pPr>
            <a:r>
              <a:rPr lang="en-US" altLang="zh-CN" sz="1200" b="1" dirty="0" smtClean="0">
                <a:solidFill>
                  <a:srgbClr val="333333"/>
                </a:solidFill>
                <a:latin typeface="Times New Roman" pitchFamily="18" charset="0"/>
                <a:cs typeface="Times New Roman" pitchFamily="18" charset="0"/>
              </a:rPr>
              <a:t>MAC2</a:t>
            </a:r>
          </a:p>
        </p:txBody>
      </p:sp>
      <p:sp>
        <p:nvSpPr>
          <p:cNvPr id="11" name="TextBox 1"/>
          <p:cNvSpPr txBox="1"/>
          <p:nvPr/>
        </p:nvSpPr>
        <p:spPr>
          <a:xfrm>
            <a:off x="3778250" y="3079750"/>
            <a:ext cx="355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VTEP1</a:t>
            </a:r>
          </a:p>
        </p:txBody>
      </p:sp>
      <p:sp>
        <p:nvSpPr>
          <p:cNvPr id="12" name="TextBox 1"/>
          <p:cNvSpPr txBox="1"/>
          <p:nvPr/>
        </p:nvSpPr>
        <p:spPr>
          <a:xfrm>
            <a:off x="3803650" y="1860550"/>
            <a:ext cx="419100" cy="317500"/>
          </a:xfrm>
          <a:prstGeom prst="rect">
            <a:avLst/>
          </a:prstGeom>
          <a:noFill/>
        </p:spPr>
        <p:txBody>
          <a:bodyPr wrap="none" lIns="0" tIns="0" rIns="0" rtlCol="0">
            <a:spAutoFit/>
          </a:bodyPr>
          <a:lstStyle/>
          <a:p>
            <a:pPr>
              <a:lnSpc>
                <a:spcPts val="1100"/>
              </a:lnSpc>
              <a:tabLst>
                <a:tab pos="508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VM1</a:t>
            </a:r>
          </a:p>
          <a:p>
            <a:pPr>
              <a:lnSpc>
                <a:spcPts val="1400"/>
              </a:lnSpc>
              <a:tabLst>
                <a:tab pos="50800" algn="l"/>
              </a:tabLst>
            </a:pPr>
            <a:r>
              <a:rPr lang="en-US" altLang="zh-CN" sz="1200" b="1" dirty="0" smtClean="0">
                <a:solidFill>
                  <a:srgbClr val="333333"/>
                </a:solidFill>
                <a:latin typeface="Times New Roman" pitchFamily="18" charset="0"/>
                <a:cs typeface="Times New Roman" pitchFamily="18" charset="0"/>
              </a:rPr>
              <a:t>MAC1</a:t>
            </a:r>
          </a:p>
        </p:txBody>
      </p:sp>
      <p:sp>
        <p:nvSpPr>
          <p:cNvPr id="13" name="TextBox 1"/>
          <p:cNvSpPr txBox="1"/>
          <p:nvPr/>
        </p:nvSpPr>
        <p:spPr>
          <a:xfrm>
            <a:off x="4146550" y="2330450"/>
            <a:ext cx="3302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BCAST</a:t>
            </a:r>
          </a:p>
        </p:txBody>
      </p:sp>
      <p:sp>
        <p:nvSpPr>
          <p:cNvPr id="14" name="TextBox 1"/>
          <p:cNvSpPr txBox="1"/>
          <p:nvPr/>
        </p:nvSpPr>
        <p:spPr>
          <a:xfrm>
            <a:off x="4806950" y="23304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15" name="TextBox 1"/>
          <p:cNvSpPr txBox="1"/>
          <p:nvPr/>
        </p:nvSpPr>
        <p:spPr>
          <a:xfrm>
            <a:off x="5391150" y="2330450"/>
            <a:ext cx="4191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ARP</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Req</a:t>
            </a:r>
          </a:p>
        </p:txBody>
      </p:sp>
      <p:sp>
        <p:nvSpPr>
          <p:cNvPr id="16" name="TextBox 1"/>
          <p:cNvSpPr txBox="1"/>
          <p:nvPr/>
        </p:nvSpPr>
        <p:spPr>
          <a:xfrm>
            <a:off x="3816350" y="2330450"/>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333333"/>
                </a:solidFill>
                <a:latin typeface="Times New Roman" pitchFamily="18" charset="0"/>
                <a:cs typeface="Times New Roman" pitchFamily="18" charset="0"/>
              </a:rPr>
              <a:t>1</a:t>
            </a:r>
          </a:p>
        </p:txBody>
      </p:sp>
      <p:sp>
        <p:nvSpPr>
          <p:cNvPr id="17" name="TextBox 1"/>
          <p:cNvSpPr txBox="1"/>
          <p:nvPr/>
        </p:nvSpPr>
        <p:spPr>
          <a:xfrm>
            <a:off x="1784350" y="3778250"/>
            <a:ext cx="4064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MAC</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18" name="TextBox 1"/>
          <p:cNvSpPr txBox="1"/>
          <p:nvPr/>
        </p:nvSpPr>
        <p:spPr>
          <a:xfrm>
            <a:off x="2406650" y="37782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IP</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p:txBody>
      </p:sp>
      <p:sp>
        <p:nvSpPr>
          <p:cNvPr id="19" name="TextBox 1"/>
          <p:cNvSpPr txBox="1"/>
          <p:nvPr/>
        </p:nvSpPr>
        <p:spPr>
          <a:xfrm>
            <a:off x="2406650" y="3905250"/>
            <a:ext cx="698500" cy="88900"/>
          </a:xfrm>
          <a:prstGeom prst="rect">
            <a:avLst/>
          </a:prstGeom>
          <a:noFill/>
        </p:spPr>
        <p:txBody>
          <a:bodyPr wrap="none" lIns="0" tIns="0" rIns="0" rtlCol="0">
            <a:spAutoFit/>
          </a:bodyPr>
          <a:lstStyle/>
          <a:p>
            <a:pPr>
              <a:lnSpc>
                <a:spcPts val="700"/>
              </a:lnSpc>
              <a:tabLst/>
            </a:pPr>
            <a:r>
              <a:rPr lang="en-US" altLang="zh-CN" sz="806" dirty="0" smtClean="0">
                <a:solidFill>
                  <a:srgbClr val="333333"/>
                </a:solidFill>
                <a:latin typeface="Times New Roman" pitchFamily="18" charset="0"/>
                <a:cs typeface="Times New Roman" pitchFamily="18" charset="0"/>
              </a:rPr>
              <a:t>DA:239.119.1.1</a:t>
            </a:r>
          </a:p>
        </p:txBody>
      </p:sp>
      <p:sp>
        <p:nvSpPr>
          <p:cNvPr id="20" name="TextBox 1"/>
          <p:cNvSpPr txBox="1"/>
          <p:nvPr/>
        </p:nvSpPr>
        <p:spPr>
          <a:xfrm>
            <a:off x="2406650" y="4032250"/>
            <a:ext cx="5588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SA:IP_vtep1</a:t>
            </a:r>
          </a:p>
        </p:txBody>
      </p:sp>
      <p:sp>
        <p:nvSpPr>
          <p:cNvPr id="21" name="TextBox 1"/>
          <p:cNvSpPr txBox="1"/>
          <p:nvPr/>
        </p:nvSpPr>
        <p:spPr>
          <a:xfrm>
            <a:off x="3333750" y="3778250"/>
            <a:ext cx="3937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UDP</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22" name="TextBox 1"/>
          <p:cNvSpPr txBox="1"/>
          <p:nvPr/>
        </p:nvSpPr>
        <p:spPr>
          <a:xfrm>
            <a:off x="3930650" y="3778250"/>
            <a:ext cx="5207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p:txBody>
      </p:sp>
      <p:sp>
        <p:nvSpPr>
          <p:cNvPr id="23" name="TextBox 1"/>
          <p:cNvSpPr txBox="1"/>
          <p:nvPr/>
        </p:nvSpPr>
        <p:spPr>
          <a:xfrm>
            <a:off x="3930650" y="3905250"/>
            <a:ext cx="482600" cy="88900"/>
          </a:xfrm>
          <a:prstGeom prst="rect">
            <a:avLst/>
          </a:prstGeom>
          <a:noFill/>
        </p:spPr>
        <p:txBody>
          <a:bodyPr wrap="none" lIns="0" tIns="0" rIns="0" rtlCol="0">
            <a:spAutoFit/>
          </a:bodyPr>
          <a:lstStyle/>
          <a:p>
            <a:pPr>
              <a:lnSpc>
                <a:spcPts val="700"/>
              </a:lnSpc>
              <a:tabLst/>
            </a:pPr>
            <a:r>
              <a:rPr lang="en-US" altLang="zh-CN" sz="806" dirty="0" smtClean="0">
                <a:solidFill>
                  <a:srgbClr val="000000"/>
                </a:solidFill>
                <a:latin typeface="Times New Roman" pitchFamily="18" charset="0"/>
                <a:cs typeface="Times New Roman" pitchFamily="18" charset="0"/>
              </a:rPr>
              <a:t>VXLAN</a:t>
            </a:r>
            <a:r>
              <a:rPr lang="en-US" altLang="zh-CN" sz="806" dirty="0" smtClean="0">
                <a:latin typeface="Times New Roman" pitchFamily="18" charset="0"/>
                <a:cs typeface="Times New Roman" pitchFamily="18" charset="0"/>
              </a:rPr>
              <a:t> </a:t>
            </a:r>
            <a:r>
              <a:rPr lang="en-US" altLang="zh-CN" sz="806" dirty="0" smtClean="0">
                <a:solidFill>
                  <a:srgbClr val="000000"/>
                </a:solidFill>
                <a:latin typeface="Times New Roman" pitchFamily="18" charset="0"/>
                <a:cs typeface="Times New Roman" pitchFamily="18" charset="0"/>
              </a:rPr>
              <a:t>ID:</a:t>
            </a:r>
          </a:p>
        </p:txBody>
      </p:sp>
      <p:sp>
        <p:nvSpPr>
          <p:cNvPr id="24" name="TextBox 1"/>
          <p:cNvSpPr txBox="1"/>
          <p:nvPr/>
        </p:nvSpPr>
        <p:spPr>
          <a:xfrm>
            <a:off x="3930650" y="4032250"/>
            <a:ext cx="1651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100</a:t>
            </a:r>
          </a:p>
        </p:txBody>
      </p:sp>
      <p:sp>
        <p:nvSpPr>
          <p:cNvPr id="25" name="TextBox 1"/>
          <p:cNvSpPr txBox="1"/>
          <p:nvPr/>
        </p:nvSpPr>
        <p:spPr>
          <a:xfrm>
            <a:off x="4718050" y="3778250"/>
            <a:ext cx="355600" cy="137602"/>
          </a:xfrm>
          <a:prstGeom prst="rect">
            <a:avLst/>
          </a:prstGeom>
          <a:noFill/>
        </p:spPr>
        <p:txBody>
          <a:bodyPr wrap="squar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BCAST</a:t>
            </a:r>
          </a:p>
        </p:txBody>
      </p:sp>
      <p:sp>
        <p:nvSpPr>
          <p:cNvPr id="27" name="TextBox 1"/>
          <p:cNvSpPr txBox="1"/>
          <p:nvPr/>
        </p:nvSpPr>
        <p:spPr>
          <a:xfrm>
            <a:off x="5238750" y="37782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28" name="TextBox 1"/>
          <p:cNvSpPr txBox="1"/>
          <p:nvPr/>
        </p:nvSpPr>
        <p:spPr>
          <a:xfrm>
            <a:off x="5734050" y="3778250"/>
            <a:ext cx="2032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ARP</a:t>
            </a:r>
          </a:p>
        </p:txBody>
      </p:sp>
      <p:sp>
        <p:nvSpPr>
          <p:cNvPr id="29" name="TextBox 1"/>
          <p:cNvSpPr txBox="1"/>
          <p:nvPr/>
        </p:nvSpPr>
        <p:spPr>
          <a:xfrm>
            <a:off x="5734050" y="3905250"/>
            <a:ext cx="177800" cy="88900"/>
          </a:xfrm>
          <a:prstGeom prst="rect">
            <a:avLst/>
          </a:prstGeom>
          <a:noFill/>
        </p:spPr>
        <p:txBody>
          <a:bodyPr wrap="none" lIns="0" tIns="0" rIns="0" rtlCol="0">
            <a:spAutoFit/>
          </a:bodyPr>
          <a:lstStyle/>
          <a:p>
            <a:pPr>
              <a:lnSpc>
                <a:spcPts val="700"/>
              </a:lnSpc>
              <a:tabLst/>
            </a:pPr>
            <a:r>
              <a:rPr lang="en-US" altLang="zh-CN" sz="806" dirty="0" smtClean="0">
                <a:solidFill>
                  <a:srgbClr val="333333"/>
                </a:solidFill>
                <a:latin typeface="Times New Roman" pitchFamily="18" charset="0"/>
                <a:cs typeface="Times New Roman" pitchFamily="18" charset="0"/>
              </a:rPr>
              <a:t>Req</a:t>
            </a:r>
          </a:p>
        </p:txBody>
      </p:sp>
      <p:sp>
        <p:nvSpPr>
          <p:cNvPr id="30" name="TextBox 1"/>
          <p:cNvSpPr txBox="1"/>
          <p:nvPr/>
        </p:nvSpPr>
        <p:spPr>
          <a:xfrm>
            <a:off x="4044950" y="3435350"/>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333333"/>
                </a:solidFill>
                <a:latin typeface="Times New Roman" pitchFamily="18" charset="0"/>
                <a:cs typeface="Times New Roman" pitchFamily="18" charset="0"/>
              </a:rPr>
              <a:t>2</a:t>
            </a:r>
          </a:p>
        </p:txBody>
      </p:sp>
      <p:sp>
        <p:nvSpPr>
          <p:cNvPr id="31" name="TextBox 1"/>
          <p:cNvSpPr txBox="1"/>
          <p:nvPr/>
        </p:nvSpPr>
        <p:spPr>
          <a:xfrm>
            <a:off x="4298950" y="3397250"/>
            <a:ext cx="1663700" cy="152400"/>
          </a:xfrm>
          <a:prstGeom prst="rect">
            <a:avLst/>
          </a:prstGeom>
          <a:noFill/>
        </p:spPr>
        <p:txBody>
          <a:bodyPr wrap="none" lIns="0" tIns="0" rIns="0" rtlCol="0">
            <a:spAutoFit/>
          </a:bodyPr>
          <a:lstStyle/>
          <a:p>
            <a:pPr>
              <a:lnSpc>
                <a:spcPts val="1200"/>
              </a:lnSpc>
              <a:tabLst/>
            </a:pPr>
            <a:r>
              <a:rPr lang="en-US" altLang="zh-CN" sz="1200" dirty="0" smtClean="0">
                <a:solidFill>
                  <a:srgbClr val="333333"/>
                </a:solidFill>
                <a:latin typeface="MS PGothic" pitchFamily="18" charset="0"/>
                <a:cs typeface="MS PGothic" pitchFamily="18" charset="0"/>
              </a:rPr>
              <a:t>用</a:t>
            </a:r>
            <a:r>
              <a:rPr lang="en-US" altLang="zh-CN" sz="1200" dirty="0" smtClean="0">
                <a:solidFill>
                  <a:srgbClr val="333333"/>
                </a:solidFill>
                <a:latin typeface="Times New Roman" pitchFamily="18" charset="0"/>
                <a:cs typeface="Times New Roman" pitchFamily="18" charset="0"/>
              </a:rPr>
              <a:t>IP</a:t>
            </a:r>
            <a:r>
              <a:rPr lang="en-US" altLang="zh-CN" sz="1200" dirty="0" smtClean="0">
                <a:solidFill>
                  <a:srgbClr val="333333"/>
                </a:solidFill>
                <a:latin typeface="MS PGothic" pitchFamily="18" charset="0"/>
                <a:cs typeface="MS PGothic" pitchFamily="18" charset="0"/>
              </a:rPr>
              <a:t>多播封装原广播</a:t>
            </a:r>
            <a:r>
              <a:rPr lang="en-US" altLang="zh-CN" sz="1200" dirty="0" smtClean="0">
                <a:solidFill>
                  <a:srgbClr val="333333"/>
                </a:solidFill>
                <a:latin typeface="Times New Roman" pitchFamily="18" charset="0"/>
                <a:cs typeface="Times New Roman" pitchFamily="18" charset="0"/>
              </a:rPr>
              <a:t>报</a:t>
            </a:r>
            <a:r>
              <a:rPr lang="en-US" altLang="zh-CN" sz="1200" dirty="0" smtClean="0">
                <a:solidFill>
                  <a:srgbClr val="333333"/>
                </a:solidFill>
                <a:latin typeface="MS PGothic" pitchFamily="18" charset="0"/>
                <a:cs typeface="MS PGothic" pitchFamily="18" charset="0"/>
              </a:rPr>
              <a:t>文</a:t>
            </a:r>
          </a:p>
        </p:txBody>
      </p:sp>
      <p:sp>
        <p:nvSpPr>
          <p:cNvPr id="33" name="TextBox 1"/>
          <p:cNvSpPr txBox="1"/>
          <p:nvPr/>
        </p:nvSpPr>
        <p:spPr>
          <a:xfrm>
            <a:off x="9099550" y="2330450"/>
            <a:ext cx="3302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BCAST</a:t>
            </a:r>
          </a:p>
        </p:txBody>
      </p:sp>
      <p:sp>
        <p:nvSpPr>
          <p:cNvPr id="34" name="TextBox 1"/>
          <p:cNvSpPr txBox="1"/>
          <p:nvPr/>
        </p:nvSpPr>
        <p:spPr>
          <a:xfrm>
            <a:off x="9632950" y="23304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35" name="TextBox 1"/>
          <p:cNvSpPr txBox="1"/>
          <p:nvPr/>
        </p:nvSpPr>
        <p:spPr>
          <a:xfrm>
            <a:off x="10166350" y="2343150"/>
            <a:ext cx="203200" cy="215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ARP</a:t>
            </a:r>
          </a:p>
          <a:p>
            <a:pPr>
              <a:lnSpc>
                <a:spcPts val="900"/>
              </a:lnSpc>
              <a:tabLst/>
            </a:pPr>
            <a:r>
              <a:rPr lang="en-US" altLang="zh-CN" sz="803" dirty="0" smtClean="0">
                <a:solidFill>
                  <a:srgbClr val="333333"/>
                </a:solidFill>
                <a:latin typeface="Times New Roman" pitchFamily="18" charset="0"/>
                <a:cs typeface="Times New Roman" pitchFamily="18" charset="0"/>
              </a:rPr>
              <a:t>Req</a:t>
            </a:r>
          </a:p>
        </p:txBody>
      </p:sp>
      <p:sp>
        <p:nvSpPr>
          <p:cNvPr id="36" name="TextBox 1"/>
          <p:cNvSpPr txBox="1"/>
          <p:nvPr/>
        </p:nvSpPr>
        <p:spPr>
          <a:xfrm>
            <a:off x="8769350" y="2330450"/>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333333"/>
                </a:solidFill>
                <a:latin typeface="Times New Roman" pitchFamily="18" charset="0"/>
                <a:cs typeface="Times New Roman" pitchFamily="18" charset="0"/>
              </a:rPr>
              <a:t>5</a:t>
            </a:r>
          </a:p>
        </p:txBody>
      </p:sp>
      <p:sp>
        <p:nvSpPr>
          <p:cNvPr id="37" name="TextBox 1"/>
          <p:cNvSpPr txBox="1"/>
          <p:nvPr/>
        </p:nvSpPr>
        <p:spPr>
          <a:xfrm>
            <a:off x="6432550" y="3778250"/>
            <a:ext cx="4064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MAC</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38" name="TextBox 1"/>
          <p:cNvSpPr txBox="1"/>
          <p:nvPr/>
        </p:nvSpPr>
        <p:spPr>
          <a:xfrm>
            <a:off x="7054850" y="37782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IP</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p:txBody>
      </p:sp>
      <p:sp>
        <p:nvSpPr>
          <p:cNvPr id="39" name="TextBox 1"/>
          <p:cNvSpPr txBox="1"/>
          <p:nvPr/>
        </p:nvSpPr>
        <p:spPr>
          <a:xfrm>
            <a:off x="7054850" y="3905250"/>
            <a:ext cx="698500" cy="88900"/>
          </a:xfrm>
          <a:prstGeom prst="rect">
            <a:avLst/>
          </a:prstGeom>
          <a:noFill/>
        </p:spPr>
        <p:txBody>
          <a:bodyPr wrap="none" lIns="0" tIns="0" rIns="0" rtlCol="0">
            <a:spAutoFit/>
          </a:bodyPr>
          <a:lstStyle/>
          <a:p>
            <a:pPr>
              <a:lnSpc>
                <a:spcPts val="700"/>
              </a:lnSpc>
              <a:tabLst/>
            </a:pPr>
            <a:r>
              <a:rPr lang="en-US" altLang="zh-CN" sz="806" dirty="0" smtClean="0">
                <a:solidFill>
                  <a:srgbClr val="333333"/>
                </a:solidFill>
                <a:latin typeface="Times New Roman" pitchFamily="18" charset="0"/>
                <a:cs typeface="Times New Roman" pitchFamily="18" charset="0"/>
              </a:rPr>
              <a:t>DA:239.119.1.1</a:t>
            </a:r>
          </a:p>
        </p:txBody>
      </p:sp>
      <p:sp>
        <p:nvSpPr>
          <p:cNvPr id="40" name="TextBox 1"/>
          <p:cNvSpPr txBox="1"/>
          <p:nvPr/>
        </p:nvSpPr>
        <p:spPr>
          <a:xfrm>
            <a:off x="7054850" y="4032250"/>
            <a:ext cx="5588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SA:IP_vtep1</a:t>
            </a:r>
          </a:p>
        </p:txBody>
      </p:sp>
      <p:sp>
        <p:nvSpPr>
          <p:cNvPr id="41" name="TextBox 1"/>
          <p:cNvSpPr txBox="1"/>
          <p:nvPr/>
        </p:nvSpPr>
        <p:spPr>
          <a:xfrm>
            <a:off x="7981950" y="3778250"/>
            <a:ext cx="3937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UDP</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42" name="TextBox 1"/>
          <p:cNvSpPr txBox="1"/>
          <p:nvPr/>
        </p:nvSpPr>
        <p:spPr>
          <a:xfrm>
            <a:off x="8591550" y="3778250"/>
            <a:ext cx="5207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p:txBody>
      </p:sp>
      <p:sp>
        <p:nvSpPr>
          <p:cNvPr id="43" name="TextBox 1"/>
          <p:cNvSpPr txBox="1"/>
          <p:nvPr/>
        </p:nvSpPr>
        <p:spPr>
          <a:xfrm>
            <a:off x="8591550" y="3905250"/>
            <a:ext cx="482600" cy="88900"/>
          </a:xfrm>
          <a:prstGeom prst="rect">
            <a:avLst/>
          </a:prstGeom>
          <a:noFill/>
        </p:spPr>
        <p:txBody>
          <a:bodyPr wrap="none" lIns="0" tIns="0" rIns="0" rtlCol="0">
            <a:spAutoFit/>
          </a:bodyPr>
          <a:lstStyle/>
          <a:p>
            <a:pPr>
              <a:lnSpc>
                <a:spcPts val="700"/>
              </a:lnSpc>
              <a:tabLst/>
            </a:pPr>
            <a:r>
              <a:rPr lang="en-US" altLang="zh-CN" sz="806" dirty="0" smtClean="0">
                <a:solidFill>
                  <a:srgbClr val="000000"/>
                </a:solidFill>
                <a:latin typeface="Times New Roman" pitchFamily="18" charset="0"/>
                <a:cs typeface="Times New Roman" pitchFamily="18" charset="0"/>
              </a:rPr>
              <a:t>VXLAN</a:t>
            </a:r>
            <a:r>
              <a:rPr lang="en-US" altLang="zh-CN" sz="806" dirty="0" smtClean="0">
                <a:latin typeface="Times New Roman" pitchFamily="18" charset="0"/>
                <a:cs typeface="Times New Roman" pitchFamily="18" charset="0"/>
              </a:rPr>
              <a:t> </a:t>
            </a:r>
            <a:r>
              <a:rPr lang="en-US" altLang="zh-CN" sz="806" dirty="0" smtClean="0">
                <a:solidFill>
                  <a:srgbClr val="000000"/>
                </a:solidFill>
                <a:latin typeface="Times New Roman" pitchFamily="18" charset="0"/>
                <a:cs typeface="Times New Roman" pitchFamily="18" charset="0"/>
              </a:rPr>
              <a:t>ID:</a:t>
            </a:r>
          </a:p>
        </p:txBody>
      </p:sp>
      <p:sp>
        <p:nvSpPr>
          <p:cNvPr id="44" name="TextBox 1"/>
          <p:cNvSpPr txBox="1"/>
          <p:nvPr/>
        </p:nvSpPr>
        <p:spPr>
          <a:xfrm>
            <a:off x="8591550" y="4032250"/>
            <a:ext cx="1651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100</a:t>
            </a:r>
          </a:p>
        </p:txBody>
      </p:sp>
      <p:sp>
        <p:nvSpPr>
          <p:cNvPr id="45" name="TextBox 1"/>
          <p:cNvSpPr txBox="1"/>
          <p:nvPr/>
        </p:nvSpPr>
        <p:spPr>
          <a:xfrm>
            <a:off x="9366250" y="3778250"/>
            <a:ext cx="331822" cy="137602"/>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BCAST</a:t>
            </a:r>
          </a:p>
        </p:txBody>
      </p:sp>
      <p:sp>
        <p:nvSpPr>
          <p:cNvPr id="47" name="TextBox 1"/>
          <p:cNvSpPr txBox="1"/>
          <p:nvPr/>
        </p:nvSpPr>
        <p:spPr>
          <a:xfrm>
            <a:off x="9886950" y="3778250"/>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48" name="TextBox 1"/>
          <p:cNvSpPr txBox="1"/>
          <p:nvPr/>
        </p:nvSpPr>
        <p:spPr>
          <a:xfrm>
            <a:off x="10382250" y="3778250"/>
            <a:ext cx="2032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ARP</a:t>
            </a:r>
          </a:p>
        </p:txBody>
      </p:sp>
      <p:sp>
        <p:nvSpPr>
          <p:cNvPr id="49" name="TextBox 1"/>
          <p:cNvSpPr txBox="1"/>
          <p:nvPr/>
        </p:nvSpPr>
        <p:spPr>
          <a:xfrm>
            <a:off x="10382250" y="3905250"/>
            <a:ext cx="177800" cy="88900"/>
          </a:xfrm>
          <a:prstGeom prst="rect">
            <a:avLst/>
          </a:prstGeom>
          <a:noFill/>
        </p:spPr>
        <p:txBody>
          <a:bodyPr wrap="none" lIns="0" tIns="0" rIns="0" rtlCol="0">
            <a:spAutoFit/>
          </a:bodyPr>
          <a:lstStyle/>
          <a:p>
            <a:pPr>
              <a:lnSpc>
                <a:spcPts val="700"/>
              </a:lnSpc>
              <a:tabLst/>
            </a:pPr>
            <a:r>
              <a:rPr lang="en-US" altLang="zh-CN" sz="806" dirty="0" smtClean="0">
                <a:solidFill>
                  <a:srgbClr val="000000"/>
                </a:solidFill>
                <a:latin typeface="Times New Roman" pitchFamily="18" charset="0"/>
                <a:cs typeface="Times New Roman" pitchFamily="18" charset="0"/>
              </a:rPr>
              <a:t>Req</a:t>
            </a:r>
          </a:p>
        </p:txBody>
      </p:sp>
      <p:sp>
        <p:nvSpPr>
          <p:cNvPr id="50" name="TextBox 1"/>
          <p:cNvSpPr txBox="1"/>
          <p:nvPr/>
        </p:nvSpPr>
        <p:spPr>
          <a:xfrm>
            <a:off x="6775450" y="2571750"/>
            <a:ext cx="2197100" cy="330200"/>
          </a:xfrm>
          <a:prstGeom prst="rect">
            <a:avLst/>
          </a:prstGeom>
          <a:noFill/>
        </p:spPr>
        <p:txBody>
          <a:bodyPr wrap="none" lIns="0" tIns="0" rIns="0" rtlCol="0">
            <a:spAutoFit/>
          </a:bodyPr>
          <a:lstStyle/>
          <a:p>
            <a:pPr>
              <a:lnSpc>
                <a:spcPts val="1400"/>
              </a:lnSpc>
              <a:tabLst>
                <a:tab pos="190500" algn="l"/>
              </a:tabLst>
            </a:pPr>
            <a:r>
              <a:rPr lang="en-US" altLang="zh-CN" sz="1200" dirty="0" smtClean="0">
                <a:solidFill>
                  <a:srgbClr val="333333"/>
                </a:solidFill>
                <a:latin typeface="Times New Roman" pitchFamily="18" charset="0"/>
                <a:cs typeface="Times New Roman" pitchFamily="18" charset="0"/>
              </a:rPr>
              <a:t>4</a:t>
            </a:r>
            <a:r>
              <a:rPr lang="en-US" altLang="zh-CN" sz="1202" dirty="0" smtClean="0">
                <a:latin typeface="Times New Roman" pitchFamily="18" charset="0"/>
                <a:cs typeface="Times New Roman" pitchFamily="18" charset="0"/>
              </a:rPr>
              <a:t>   </a:t>
            </a:r>
            <a:r>
              <a:rPr lang="en-US" altLang="zh-CN" sz="1202" dirty="0" err="1" smtClean="0">
                <a:solidFill>
                  <a:srgbClr val="333333"/>
                </a:solidFill>
                <a:latin typeface="MS PGothic" pitchFamily="18" charset="0"/>
                <a:cs typeface="MS PGothic" pitchFamily="18" charset="0"/>
              </a:rPr>
              <a:t>学</a:t>
            </a:r>
            <a:r>
              <a:rPr lang="en-US" altLang="zh-CN" sz="1202" dirty="0" err="1" smtClean="0">
                <a:solidFill>
                  <a:srgbClr val="333333"/>
                </a:solidFill>
                <a:latin typeface="Times New Roman" pitchFamily="18" charset="0"/>
                <a:cs typeface="Times New Roman" pitchFamily="18" charset="0"/>
              </a:rPr>
              <a:t>习</a:t>
            </a:r>
            <a:r>
              <a:rPr lang="en-US" altLang="zh-CN" sz="1202" dirty="0" err="1" smtClean="0">
                <a:solidFill>
                  <a:srgbClr val="333333"/>
                </a:solidFill>
                <a:latin typeface="MS PGothic" pitchFamily="18" charset="0"/>
                <a:cs typeface="MS PGothic" pitchFamily="18" charset="0"/>
              </a:rPr>
              <a:t>内</a:t>
            </a:r>
            <a:r>
              <a:rPr lang="en-US" altLang="zh-CN" sz="1202" dirty="0" err="1" smtClean="0">
                <a:solidFill>
                  <a:srgbClr val="333333"/>
                </a:solidFill>
                <a:latin typeface="Times New Roman" pitchFamily="18" charset="0"/>
                <a:cs typeface="Times New Roman" pitchFamily="18" charset="0"/>
              </a:rPr>
              <a:t>层MAC</a:t>
            </a:r>
            <a:r>
              <a:rPr lang="en-US" altLang="zh-CN" sz="1202" dirty="0" err="1" smtClean="0">
                <a:solidFill>
                  <a:srgbClr val="333333"/>
                </a:solidFill>
                <a:latin typeface="MS PGothic" pitchFamily="18" charset="0"/>
                <a:cs typeface="MS PGothic" pitchFamily="18" charset="0"/>
              </a:rPr>
              <a:t>到外</a:t>
            </a:r>
            <a:r>
              <a:rPr lang="en-US" altLang="zh-CN" sz="1202" dirty="0" err="1" smtClean="0">
                <a:solidFill>
                  <a:srgbClr val="333333"/>
                </a:solidFill>
                <a:latin typeface="Times New Roman" pitchFamily="18" charset="0"/>
                <a:cs typeface="Times New Roman" pitchFamily="18" charset="0"/>
              </a:rPr>
              <a:t>层</a:t>
            </a:r>
            <a:r>
              <a:rPr lang="en-US" altLang="zh-CN" sz="1202" dirty="0" err="1" smtClean="0">
                <a:solidFill>
                  <a:srgbClr val="333333"/>
                </a:solidFill>
                <a:latin typeface="MS PGothic" pitchFamily="18" charset="0"/>
                <a:cs typeface="MS PGothic" pitchFamily="18" charset="0"/>
              </a:rPr>
              <a:t>源</a:t>
            </a:r>
            <a:r>
              <a:rPr lang="en-US" altLang="zh-CN" sz="1202" dirty="0" err="1" smtClean="0">
                <a:solidFill>
                  <a:srgbClr val="333333"/>
                </a:solidFill>
                <a:latin typeface="Times New Roman" pitchFamily="18" charset="0"/>
                <a:cs typeface="Times New Roman" pitchFamily="18" charset="0"/>
              </a:rPr>
              <a:t>IP</a:t>
            </a:r>
            <a:r>
              <a:rPr lang="en-US" altLang="zh-CN" sz="1202" dirty="0" err="1" smtClean="0">
                <a:solidFill>
                  <a:srgbClr val="333333"/>
                </a:solidFill>
                <a:latin typeface="MS PGothic" pitchFamily="18" charset="0"/>
                <a:cs typeface="MS PGothic" pitchFamily="18" charset="0"/>
              </a:rPr>
              <a:t>地址</a:t>
            </a:r>
            <a:endParaRPr lang="en-US" altLang="zh-CN" sz="1202" dirty="0" smtClean="0">
              <a:solidFill>
                <a:srgbClr val="333333"/>
              </a:solidFill>
              <a:latin typeface="MS PGothic" pitchFamily="18" charset="0"/>
              <a:cs typeface="MS PGothic" pitchFamily="18" charset="0"/>
            </a:endParaRPr>
          </a:p>
          <a:p>
            <a:pPr>
              <a:lnSpc>
                <a:spcPts val="1100"/>
              </a:lnSpc>
              <a:tabLst>
                <a:tab pos="190500" algn="l"/>
              </a:tabLst>
            </a:pPr>
            <a:r>
              <a:rPr lang="en-US" altLang="zh-CN" dirty="0" smtClean="0"/>
              <a:t>	</a:t>
            </a:r>
            <a:r>
              <a:rPr lang="en-US" altLang="zh-CN" sz="1200" dirty="0" err="1" smtClean="0">
                <a:solidFill>
                  <a:srgbClr val="333333"/>
                </a:solidFill>
                <a:latin typeface="MS PGothic" pitchFamily="18" charset="0"/>
                <a:cs typeface="MS PGothic" pitchFamily="18" charset="0"/>
              </a:rPr>
              <a:t>的映射</a:t>
            </a:r>
            <a:endParaRPr lang="en-US" altLang="zh-CN" sz="1200" dirty="0" smtClean="0">
              <a:solidFill>
                <a:srgbClr val="333333"/>
              </a:solidFill>
              <a:latin typeface="MS PGothic" pitchFamily="18" charset="0"/>
              <a:cs typeface="MS PGothic" pitchFamily="18" charset="0"/>
            </a:endParaRPr>
          </a:p>
        </p:txBody>
      </p:sp>
      <p:sp>
        <p:nvSpPr>
          <p:cNvPr id="51" name="TextBox 1"/>
          <p:cNvSpPr txBox="1"/>
          <p:nvPr/>
        </p:nvSpPr>
        <p:spPr>
          <a:xfrm>
            <a:off x="2965450" y="4958774"/>
            <a:ext cx="4520468" cy="584775"/>
          </a:xfrm>
          <a:prstGeom prst="rect">
            <a:avLst/>
          </a:prstGeom>
          <a:noFill/>
        </p:spPr>
        <p:txBody>
          <a:bodyPr wrap="none" lIns="0" tIns="0" rIns="0" rtlCol="0">
            <a:spAutoFit/>
          </a:bodyPr>
          <a:lstStyle/>
          <a:p>
            <a:pPr>
              <a:lnSpc>
                <a:spcPts val="2100"/>
              </a:lnSpc>
              <a:tabLst>
                <a:tab pos="1536700" algn="l"/>
                <a:tab pos="1549400" algn="l"/>
                <a:tab pos="3924300" algn="l"/>
              </a:tabLst>
            </a:pPr>
            <a:r>
              <a:rPr lang="en-US" altLang="zh-CN" sz="1200" dirty="0" smtClean="0">
                <a:solidFill>
                  <a:srgbClr val="333333"/>
                </a:solidFill>
                <a:latin typeface="Times New Roman" pitchFamily="18" charset="0"/>
                <a:cs typeface="Times New Roman" pitchFamily="18" charset="0"/>
              </a:rPr>
              <a:t>VM1发</a:t>
            </a:r>
            <a:r>
              <a:rPr lang="en-US" altLang="zh-CN" sz="1200" dirty="0" smtClean="0">
                <a:solidFill>
                  <a:srgbClr val="333333"/>
                </a:solidFill>
                <a:latin typeface="MS PGothic" pitchFamily="18" charset="0"/>
                <a:cs typeface="MS PGothic" pitchFamily="18" charset="0"/>
              </a:rPr>
              <a:t>送</a:t>
            </a:r>
            <a:r>
              <a:rPr lang="en-US" altLang="zh-CN" sz="1200" dirty="0" smtClean="0">
                <a:solidFill>
                  <a:srgbClr val="333333"/>
                </a:solidFill>
                <a:latin typeface="Times New Roman" pitchFamily="18" charset="0"/>
                <a:cs typeface="Times New Roman" pitchFamily="18" charset="0"/>
              </a:rPr>
              <a:t>ARP请</a:t>
            </a:r>
            <a:r>
              <a:rPr lang="en-US" altLang="zh-CN" sz="1200" dirty="0" smtClean="0">
                <a:solidFill>
                  <a:srgbClr val="333333"/>
                </a:solidFill>
                <a:latin typeface="MS PGothic" pitchFamily="18" charset="0"/>
                <a:cs typeface="MS PGothic" pitchFamily="18" charset="0"/>
              </a:rPr>
              <a:t>求</a:t>
            </a:r>
            <a:r>
              <a:rPr lang="en-US" altLang="zh-CN" sz="1200" dirty="0" smtClean="0">
                <a:solidFill>
                  <a:srgbClr val="333333"/>
                </a:solidFill>
                <a:latin typeface="Times New Roman" pitchFamily="18" charset="0"/>
                <a:cs typeface="Times New Roman" pitchFamily="18" charset="0"/>
              </a:rPr>
              <a:t>(</a:t>
            </a:r>
            <a:r>
              <a:rPr lang="en-US" altLang="zh-CN" sz="1200" dirty="0" smtClean="0">
                <a:solidFill>
                  <a:srgbClr val="333333"/>
                </a:solidFill>
                <a:latin typeface="MS PGothic" pitchFamily="18" charset="0"/>
                <a:cs typeface="MS PGothic" pitchFamily="18" charset="0"/>
              </a:rPr>
              <a:t>广播</a:t>
            </a:r>
            <a:r>
              <a:rPr lang="en-US" altLang="zh-CN" sz="1200" dirty="0" smtClean="0">
                <a:solidFill>
                  <a:srgbClr val="333333"/>
                </a:solidFill>
                <a:latin typeface="Times New Roman" pitchFamily="18" charset="0"/>
                <a:cs typeface="Times New Roman" pitchFamily="18" charset="0"/>
              </a:rPr>
              <a:t>)</a:t>
            </a:r>
            <a:r>
              <a:rPr lang="en-US" altLang="zh-CN" sz="1200" dirty="0" smtClean="0">
                <a:solidFill>
                  <a:srgbClr val="333333"/>
                </a:solidFill>
                <a:latin typeface="MS PGothic" pitchFamily="18" charset="0"/>
                <a:cs typeface="MS PGothic" pitchFamily="18" charset="0"/>
              </a:rPr>
              <a:t>以</a:t>
            </a:r>
            <a:r>
              <a:rPr lang="en-US" altLang="zh-CN" sz="1200" dirty="0" smtClean="0">
                <a:solidFill>
                  <a:srgbClr val="333333"/>
                </a:solidFill>
                <a:latin typeface="Times New Roman" pitchFamily="18" charset="0"/>
                <a:cs typeface="Times New Roman" pitchFamily="18" charset="0"/>
              </a:rPr>
              <a:t>获</a:t>
            </a:r>
            <a:r>
              <a:rPr lang="en-US" altLang="zh-CN" sz="1200" dirty="0" smtClean="0">
                <a:solidFill>
                  <a:srgbClr val="333333"/>
                </a:solidFill>
                <a:latin typeface="MS PGothic" pitchFamily="18" charset="0"/>
                <a:cs typeface="MS PGothic" pitchFamily="18" charset="0"/>
              </a:rPr>
              <a:t>得</a:t>
            </a:r>
            <a:r>
              <a:rPr lang="en-US" altLang="zh-CN" sz="1200" dirty="0" smtClean="0">
                <a:solidFill>
                  <a:srgbClr val="333333"/>
                </a:solidFill>
                <a:latin typeface="Times New Roman" pitchFamily="18" charset="0"/>
                <a:cs typeface="Times New Roman" pitchFamily="18" charset="0"/>
              </a:rPr>
              <a:t>VM2</a:t>
            </a:r>
            <a:r>
              <a:rPr lang="en-US" altLang="zh-CN" sz="1200" dirty="0" smtClean="0">
                <a:solidFill>
                  <a:srgbClr val="333333"/>
                </a:solidFill>
                <a:latin typeface="MS PGothic" pitchFamily="18" charset="0"/>
                <a:cs typeface="MS PGothic" pitchFamily="18" charset="0"/>
              </a:rPr>
              <a:t>的</a:t>
            </a:r>
            <a:r>
              <a:rPr lang="en-US" altLang="zh-CN" sz="1200" dirty="0" smtClean="0">
                <a:solidFill>
                  <a:srgbClr val="333333"/>
                </a:solidFill>
                <a:latin typeface="Times New Roman" pitchFamily="18" charset="0"/>
                <a:cs typeface="Times New Roman" pitchFamily="18" charset="0"/>
              </a:rPr>
              <a:t>MAC</a:t>
            </a:r>
            <a:r>
              <a:rPr lang="en-US" altLang="zh-CN" sz="1200" dirty="0" smtClean="0">
                <a:solidFill>
                  <a:srgbClr val="333333"/>
                </a:solidFill>
                <a:latin typeface="MS PGothic" pitchFamily="18" charset="0"/>
                <a:cs typeface="MS PGothic" pitchFamily="18" charset="0"/>
              </a:rPr>
              <a:t>地址，</a:t>
            </a:r>
            <a:r>
              <a:rPr lang="en-US" altLang="zh-CN" sz="1200" dirty="0" smtClean="0">
                <a:solidFill>
                  <a:srgbClr val="333333"/>
                </a:solidFill>
                <a:latin typeface="Times New Roman" pitchFamily="18" charset="0"/>
                <a:cs typeface="Times New Roman" pitchFamily="18" charset="0"/>
              </a:rPr>
              <a:t>VXLAN</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ID为100</a:t>
            </a:r>
          </a:p>
          <a:p>
            <a:pPr>
              <a:lnSpc>
                <a:spcPts val="2100"/>
              </a:lnSpc>
              <a:tabLst>
                <a:tab pos="1536700" algn="l"/>
                <a:tab pos="1549400" algn="l"/>
                <a:tab pos="3924300" algn="l"/>
              </a:tabLst>
            </a:pPr>
            <a:r>
              <a:rPr lang="en-US" altLang="zh-CN" sz="1200" dirty="0" smtClean="0">
                <a:solidFill>
                  <a:srgbClr val="333333"/>
                </a:solidFill>
                <a:latin typeface="Times New Roman" pitchFamily="18" charset="0"/>
                <a:cs typeface="Times New Roman" pitchFamily="18" charset="0"/>
              </a:rPr>
              <a:t>VTEP</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VXLAN</a:t>
            </a:r>
            <a:r>
              <a:rPr lang="en-US" altLang="zh-CN" sz="1200" dirty="0" smtClean="0">
                <a:solidFill>
                  <a:srgbClr val="333333"/>
                </a:solidFill>
                <a:latin typeface="MS PGothic" pitchFamily="18" charset="0"/>
                <a:cs typeface="MS PGothic" pitchFamily="18" charset="0"/>
              </a:rPr>
              <a:t>隧道</a:t>
            </a:r>
            <a:r>
              <a:rPr lang="en-US" altLang="zh-CN" sz="1200" dirty="0" smtClean="0">
                <a:solidFill>
                  <a:srgbClr val="333333"/>
                </a:solidFill>
                <a:latin typeface="Times New Roman" pitchFamily="18" charset="0"/>
                <a:cs typeface="Times New Roman" pitchFamily="18" charset="0"/>
              </a:rPr>
              <a:t>终</a:t>
            </a:r>
            <a:r>
              <a:rPr lang="en-US" altLang="zh-CN" sz="1200" dirty="0" smtClean="0">
                <a:solidFill>
                  <a:srgbClr val="333333"/>
                </a:solidFill>
                <a:latin typeface="MS PGothic" pitchFamily="18" charset="0"/>
                <a:cs typeface="MS PGothic" pitchFamily="18" charset="0"/>
              </a:rPr>
              <a:t>端</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(VXLAN</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Tunneling</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End</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Times New Roman" pitchFamily="18" charset="0"/>
                <a:cs typeface="Times New Roman" pitchFamily="18" charset="0"/>
              </a:rPr>
              <a:t>Point)</a:t>
            </a:r>
            <a:r>
              <a:rPr lang="en-US" altLang="zh-CN" sz="996" dirty="0" smtClean="0">
                <a:solidFill>
                  <a:srgbClr val="FFFFFF"/>
                </a:solidFill>
                <a:latin typeface="Times New Roman" pitchFamily="18" charset="0"/>
                <a:cs typeface="Times New Roman" pitchFamily="18" charset="0"/>
              </a:rPr>
              <a:t>12</a:t>
            </a:r>
          </a:p>
        </p:txBody>
      </p:sp>
      <p:sp>
        <p:nvSpPr>
          <p:cNvPr id="52" name="Rectangle 51"/>
          <p:cNvSpPr/>
          <p:nvPr/>
        </p:nvSpPr>
        <p:spPr>
          <a:xfrm>
            <a:off x="5600700" y="4253468"/>
            <a:ext cx="1306768" cy="246221"/>
          </a:xfrm>
          <a:prstGeom prst="rect">
            <a:avLst/>
          </a:prstGeom>
        </p:spPr>
        <p:txBody>
          <a:bodyPr wrap="none">
            <a:spAutoFit/>
          </a:bodyPr>
          <a:lstStyle/>
          <a:p>
            <a:pPr>
              <a:lnSpc>
                <a:spcPts val="1200"/>
              </a:lnSpc>
              <a:tabLst>
                <a:tab pos="1536700" algn="l"/>
                <a:tab pos="1549400" algn="l"/>
                <a:tab pos="3924300" algn="l"/>
              </a:tabLst>
            </a:pPr>
            <a:r>
              <a:rPr lang="en-US" altLang="zh-CN" b="1" dirty="0" smtClean="0">
                <a:solidFill>
                  <a:srgbClr val="333333"/>
                </a:solidFill>
                <a:latin typeface="Times New Roman" pitchFamily="18" charset="0"/>
                <a:cs typeface="Times New Roman" pitchFamily="18" charset="0"/>
              </a:rPr>
              <a:t>L2/L3</a:t>
            </a:r>
            <a:r>
              <a:rPr lang="en-US" altLang="zh-CN" dirty="0" smtClean="0">
                <a:latin typeface="Times New Roman" pitchFamily="18" charset="0"/>
                <a:cs typeface="Times New Roman" pitchFamily="18" charset="0"/>
              </a:rPr>
              <a:t> </a:t>
            </a:r>
            <a:r>
              <a:rPr lang="en-US" altLang="zh-CN" dirty="0" err="1">
                <a:solidFill>
                  <a:srgbClr val="333333"/>
                </a:solidFill>
                <a:latin typeface="MS PGothic" pitchFamily="18" charset="0"/>
                <a:cs typeface="MS PGothic" pitchFamily="18" charset="0"/>
              </a:rPr>
              <a:t>网</a:t>
            </a:r>
            <a:r>
              <a:rPr lang="en-US" altLang="zh-CN" dirty="0" err="1">
                <a:solidFill>
                  <a:srgbClr val="333333"/>
                </a:solidFill>
                <a:latin typeface="Times New Roman" pitchFamily="18" charset="0"/>
                <a:cs typeface="Times New Roman" pitchFamily="18" charset="0"/>
              </a:rPr>
              <a:t>络</a:t>
            </a:r>
            <a:endParaRPr lang="en-US" altLang="zh-CN" dirty="0">
              <a:solidFill>
                <a:srgbClr val="333333"/>
              </a:solidFill>
              <a:latin typeface="Times New Roman" pitchFamily="18" charset="0"/>
              <a:cs typeface="Times New Roman" pitchFamily="18" charset="0"/>
            </a:endParaRPr>
          </a:p>
        </p:txBody>
      </p:sp>
      <p:sp>
        <p:nvSpPr>
          <p:cNvPr id="32" name="TextBox 1"/>
          <p:cNvSpPr txBox="1"/>
          <p:nvPr/>
        </p:nvSpPr>
        <p:spPr>
          <a:xfrm>
            <a:off x="7778750" y="3422650"/>
            <a:ext cx="2171700" cy="177800"/>
          </a:xfrm>
          <a:prstGeom prst="rect">
            <a:avLst/>
          </a:prstGeom>
          <a:noFill/>
        </p:spPr>
        <p:txBody>
          <a:bodyPr wrap="none" lIns="0" tIns="0" rIns="0" rtlCol="0">
            <a:spAutoFit/>
          </a:bodyPr>
          <a:lstStyle/>
          <a:p>
            <a:pPr>
              <a:lnSpc>
                <a:spcPts val="1400"/>
              </a:lnSpc>
              <a:tabLst/>
            </a:pPr>
            <a:r>
              <a:rPr lang="en-US" altLang="zh-CN" sz="1200" dirty="0" smtClean="0">
                <a:solidFill>
                  <a:srgbClr val="333333"/>
                </a:solidFill>
                <a:latin typeface="Times New Roman" pitchFamily="18" charset="0"/>
                <a:cs typeface="Times New Roman" pitchFamily="18" charset="0"/>
              </a:rPr>
              <a:t>3</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MS PGothic" pitchFamily="18" charset="0"/>
                <a:cs typeface="MS PGothic" pitchFamily="18" charset="0"/>
              </a:rPr>
              <a:t>封装后的</a:t>
            </a:r>
            <a:r>
              <a:rPr lang="en-US" altLang="zh-CN" sz="1200" dirty="0" smtClean="0">
                <a:solidFill>
                  <a:srgbClr val="333333"/>
                </a:solidFill>
                <a:latin typeface="Times New Roman" pitchFamily="18" charset="0"/>
                <a:cs typeface="Times New Roman" pitchFamily="18" charset="0"/>
              </a:rPr>
              <a:t>报</a:t>
            </a:r>
            <a:r>
              <a:rPr lang="en-US" altLang="zh-CN" sz="1200" dirty="0" smtClean="0">
                <a:solidFill>
                  <a:srgbClr val="333333"/>
                </a:solidFill>
                <a:latin typeface="MS PGothic" pitchFamily="18" charset="0"/>
                <a:cs typeface="MS PGothic" pitchFamily="18" charset="0"/>
              </a:rPr>
              <a:t>文</a:t>
            </a:r>
            <a:r>
              <a:rPr lang="en-US" altLang="zh-CN" sz="1200" dirty="0" smtClean="0">
                <a:solidFill>
                  <a:srgbClr val="333333"/>
                </a:solidFill>
                <a:latin typeface="Times New Roman" pitchFamily="18" charset="0"/>
                <a:cs typeface="Times New Roman" pitchFamily="18" charset="0"/>
              </a:rPr>
              <a:t>经</a:t>
            </a:r>
            <a:r>
              <a:rPr lang="en-US" altLang="zh-CN" sz="1200" dirty="0" smtClean="0">
                <a:solidFill>
                  <a:srgbClr val="333333"/>
                </a:solidFill>
                <a:latin typeface="MS PGothic" pitchFamily="18" charset="0"/>
                <a:cs typeface="MS PGothic" pitchFamily="18" charset="0"/>
              </a:rPr>
              <a:t>多播</a:t>
            </a:r>
            <a:r>
              <a:rPr lang="en-US" altLang="zh-CN" sz="1200" dirty="0" smtClean="0">
                <a:solidFill>
                  <a:srgbClr val="333333"/>
                </a:solidFill>
                <a:latin typeface="Times New Roman" pitchFamily="18" charset="0"/>
                <a:cs typeface="Times New Roman" pitchFamily="18" charset="0"/>
              </a:rPr>
              <a:t>转发</a:t>
            </a:r>
            <a:r>
              <a:rPr lang="en-US" altLang="zh-CN" sz="1200" dirty="0" smtClean="0">
                <a:solidFill>
                  <a:srgbClr val="333333"/>
                </a:solidFill>
                <a:latin typeface="MS PGothic" pitchFamily="18" charset="0"/>
                <a:cs typeface="MS PGothic" pitchFamily="18" charset="0"/>
              </a:rPr>
              <a:t>到达</a:t>
            </a:r>
          </a:p>
        </p:txBody>
      </p:sp>
    </p:spTree>
    <p:extLst>
      <p:ext uri="{BB962C8B-B14F-4D97-AF65-F5344CB8AC3E}">
        <p14:creationId xmlns:p14="http://schemas.microsoft.com/office/powerpoint/2010/main" val="12979230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sp>
        <p:nvSpPr>
          <p:cNvPr id="3" name="Content Placeholder 2"/>
          <p:cNvSpPr>
            <a:spLocks noGrp="1"/>
          </p:cNvSpPr>
          <p:nvPr>
            <p:ph idx="1"/>
          </p:nvPr>
        </p:nvSpPr>
        <p:spPr/>
        <p:txBody>
          <a:bodyPr/>
          <a:lstStyle/>
          <a:p>
            <a:r>
              <a:rPr lang="en-US" altLang="zh-CN" dirty="0" smtClean="0"/>
              <a:t>ARP</a:t>
            </a:r>
            <a:endParaRPr lang="en-US" dirty="0"/>
          </a:p>
        </p:txBody>
      </p:sp>
      <p:pic>
        <p:nvPicPr>
          <p:cNvPr id="4" name="Picture 3"/>
          <p:cNvPicPr>
            <a:picLocks noChangeAspect="1" noChangeArrowheads="1"/>
          </p:cNvPicPr>
          <p:nvPr/>
        </p:nvPicPr>
        <p:blipFill>
          <a:blip r:embed="rId2"/>
          <a:srcRect/>
          <a:stretch>
            <a:fillRect/>
          </a:stretch>
        </p:blipFill>
        <p:spPr bwMode="auto">
          <a:xfrm>
            <a:off x="1470025" y="1871663"/>
            <a:ext cx="9055100" cy="2946400"/>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1179298452"/>
              </p:ext>
            </p:extLst>
          </p:nvPr>
        </p:nvGraphicFramePr>
        <p:xfrm>
          <a:off x="4385310" y="3007043"/>
          <a:ext cx="1660525" cy="457200"/>
        </p:xfrm>
        <a:graphic>
          <a:graphicData uri="http://schemas.openxmlformats.org/drawingml/2006/table">
            <a:tbl>
              <a:tblPr/>
              <a:tblGrid>
                <a:gridCol w="492125"/>
                <a:gridCol w="538319"/>
                <a:gridCol w="630081"/>
              </a:tblGrid>
              <a:tr h="209550">
                <a:tc>
                  <a:txBody>
                    <a:bodyPr/>
                    <a:lstStyle/>
                    <a:p>
                      <a:pPr algn="l"/>
                      <a:r>
                        <a:rPr lang="en-US" altLang="zh-CN" sz="900" dirty="0" smtClean="0">
                          <a:solidFill>
                            <a:srgbClr val="000000"/>
                          </a:solidFill>
                          <a:latin typeface="Times New Roman" pitchFamily="18" charset="0"/>
                          <a:cs typeface="Times New Roman" pitchFamily="18" charset="0"/>
                        </a:rPr>
                        <a:t>NetID</a:t>
                      </a:r>
                      <a:endParaRPr lang="zh-CN" altLang="en-US" sz="900" dirty="0" smtClean="0">
                        <a:solidFill>
                          <a:srgbClr val="000000"/>
                        </a:solidFill>
                        <a:latin typeface="Times New Roman" pitchFamily="18" charset="0"/>
                        <a:cs typeface="Times New Roman" pitchFamily="18" charset="0"/>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MAC</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r h="209550">
                <a:tc>
                  <a:txBody>
                    <a:bodyPr/>
                    <a:lstStyle/>
                    <a:p>
                      <a:pPr algn="l"/>
                      <a:r>
                        <a:rPr lang="en-US" altLang="zh-CN" sz="900" dirty="0" smtClean="0">
                          <a:solidFill>
                            <a:srgbClr val="000000"/>
                          </a:solidFill>
                          <a:latin typeface="Times New Roman" pitchFamily="18" charset="0"/>
                          <a:cs typeface="Times New Roman" pitchFamily="18" charset="0"/>
                        </a:rPr>
                        <a:t>100</a:t>
                      </a:r>
                      <a:endParaRPr lang="zh-CN" altLang="en-US" sz="900" dirty="0" smtClean="0">
                        <a:solidFill>
                          <a:srgbClr val="000000"/>
                        </a:solidFill>
                        <a:latin typeface="Times New Roman" pitchFamily="18" charset="0"/>
                        <a:cs typeface="Times New Roman"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noFill/>
                  </a:tcPr>
                </a:tc>
                <a:tc>
                  <a:txBody>
                    <a:bodyPr/>
                    <a:lstStyle/>
                    <a:p>
                      <a:pPr algn="l"/>
                      <a:r>
                        <a:rPr lang="en-US" altLang="zh-CN" sz="900" dirty="0" smtClean="0">
                          <a:solidFill>
                            <a:srgbClr val="000000"/>
                          </a:solidFill>
                          <a:latin typeface="Times New Roman" pitchFamily="18" charset="0"/>
                          <a:cs typeface="Times New Roman" pitchFamily="18" charset="0"/>
                        </a:rPr>
                        <a:t>MAC2</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IP_vtep2</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bl>
          </a:graphicData>
        </a:graphic>
      </p:graphicFrame>
      <p:graphicFrame>
        <p:nvGraphicFramePr>
          <p:cNvPr id="6" name="表格 4"/>
          <p:cNvGraphicFramePr>
            <a:graphicFrameLocks noGrp="1"/>
          </p:cNvGraphicFramePr>
          <p:nvPr>
            <p:extLst>
              <p:ext uri="{D42A27DB-BD31-4B8C-83A1-F6EECF244321}">
                <p14:modId xmlns:p14="http://schemas.microsoft.com/office/powerpoint/2010/main" val="1266978647"/>
              </p:ext>
            </p:extLst>
          </p:nvPr>
        </p:nvGraphicFramePr>
        <p:xfrm>
          <a:off x="6365223" y="2892743"/>
          <a:ext cx="1675782" cy="457200"/>
        </p:xfrm>
        <a:graphic>
          <a:graphicData uri="http://schemas.openxmlformats.org/drawingml/2006/table">
            <a:tbl>
              <a:tblPr/>
              <a:tblGrid>
                <a:gridCol w="482617"/>
                <a:gridCol w="554772"/>
                <a:gridCol w="638393"/>
              </a:tblGrid>
              <a:tr h="209550">
                <a:tc>
                  <a:txBody>
                    <a:bodyPr/>
                    <a:lstStyle/>
                    <a:p>
                      <a:pPr algn="l"/>
                      <a:r>
                        <a:rPr lang="en-US" altLang="zh-CN" sz="900" dirty="0" smtClean="0">
                          <a:solidFill>
                            <a:srgbClr val="000000"/>
                          </a:solidFill>
                          <a:latin typeface="Times New Roman" pitchFamily="18" charset="0"/>
                          <a:cs typeface="Times New Roman" pitchFamily="18" charset="0"/>
                        </a:rPr>
                        <a:t>NetID</a:t>
                      </a:r>
                      <a:endParaRPr lang="zh-CN" altLang="en-US" sz="900" dirty="0" smtClean="0">
                        <a:solidFill>
                          <a:srgbClr val="000000"/>
                        </a:solidFill>
                        <a:latin typeface="Times New Roman" pitchFamily="18" charset="0"/>
                        <a:cs typeface="Times New Roman" pitchFamily="18" charset="0"/>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MAC</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r h="209550">
                <a:tc>
                  <a:txBody>
                    <a:bodyPr/>
                    <a:lstStyle/>
                    <a:p>
                      <a:pPr algn="l"/>
                      <a:r>
                        <a:rPr lang="en-US" altLang="zh-CN" sz="900" dirty="0" smtClean="0">
                          <a:solidFill>
                            <a:srgbClr val="000000"/>
                          </a:solidFill>
                          <a:latin typeface="Times New Roman" pitchFamily="18" charset="0"/>
                          <a:cs typeface="Times New Roman" pitchFamily="18" charset="0"/>
                        </a:rPr>
                        <a:t>100</a:t>
                      </a:r>
                      <a:endParaRPr lang="zh-CN" altLang="en-US" sz="900" dirty="0" smtClean="0">
                        <a:solidFill>
                          <a:srgbClr val="000000"/>
                        </a:solidFill>
                        <a:latin typeface="Times New Roman" pitchFamily="18" charset="0"/>
                        <a:cs typeface="Times New Roman"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noFill/>
                  </a:tcPr>
                </a:tc>
                <a:tc>
                  <a:txBody>
                    <a:bodyPr/>
                    <a:lstStyle/>
                    <a:p>
                      <a:pPr algn="l"/>
                      <a:r>
                        <a:rPr lang="en-US" altLang="zh-CN" sz="900" dirty="0" smtClean="0">
                          <a:solidFill>
                            <a:srgbClr val="000000"/>
                          </a:solidFill>
                          <a:latin typeface="Times New Roman" pitchFamily="18" charset="0"/>
                          <a:cs typeface="Times New Roman" pitchFamily="18" charset="0"/>
                        </a:rPr>
                        <a:t>MAC1</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c>
                  <a:txBody>
                    <a:bodyPr/>
                    <a:lstStyle/>
                    <a:p>
                      <a:pPr algn="l"/>
                      <a:r>
                        <a:rPr lang="en-US" altLang="zh-CN" sz="900" dirty="0" smtClean="0">
                          <a:solidFill>
                            <a:srgbClr val="000000"/>
                          </a:solidFill>
                          <a:latin typeface="Times New Roman" pitchFamily="18" charset="0"/>
                          <a:cs typeface="Times New Roman" pitchFamily="18" charset="0"/>
                        </a:rPr>
                        <a:t>IP_vtep1</a:t>
                      </a:r>
                      <a:endParaRPr lang="zh-CN" altLang="en-US" sz="900" dirty="0" smtClean="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noFill/>
                  </a:tcPr>
                </a:tc>
              </a:tr>
            </a:tbl>
          </a:graphicData>
        </a:graphic>
      </p:graphicFrame>
      <p:sp>
        <p:nvSpPr>
          <p:cNvPr id="8" name="TextBox 1"/>
          <p:cNvSpPr txBox="1"/>
          <p:nvPr/>
        </p:nvSpPr>
        <p:spPr>
          <a:xfrm>
            <a:off x="8785225" y="3154363"/>
            <a:ext cx="355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VTEP2</a:t>
            </a:r>
          </a:p>
        </p:txBody>
      </p:sp>
      <p:sp>
        <p:nvSpPr>
          <p:cNvPr id="9" name="TextBox 1"/>
          <p:cNvSpPr txBox="1"/>
          <p:nvPr/>
        </p:nvSpPr>
        <p:spPr>
          <a:xfrm>
            <a:off x="8366125" y="1935163"/>
            <a:ext cx="419100" cy="317500"/>
          </a:xfrm>
          <a:prstGeom prst="rect">
            <a:avLst/>
          </a:prstGeom>
          <a:noFill/>
        </p:spPr>
        <p:txBody>
          <a:bodyPr wrap="none" lIns="0" tIns="0" rIns="0" rtlCol="0">
            <a:spAutoFit/>
          </a:bodyPr>
          <a:lstStyle/>
          <a:p>
            <a:pPr>
              <a:lnSpc>
                <a:spcPts val="1100"/>
              </a:lnSpc>
              <a:tabLst>
                <a:tab pos="508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VM2</a:t>
            </a:r>
          </a:p>
          <a:p>
            <a:pPr>
              <a:lnSpc>
                <a:spcPts val="1400"/>
              </a:lnSpc>
              <a:tabLst>
                <a:tab pos="50800" algn="l"/>
              </a:tabLst>
            </a:pPr>
            <a:r>
              <a:rPr lang="en-US" altLang="zh-CN" sz="1200" b="1" dirty="0" smtClean="0">
                <a:solidFill>
                  <a:srgbClr val="333333"/>
                </a:solidFill>
                <a:latin typeface="Times New Roman" pitchFamily="18" charset="0"/>
                <a:cs typeface="Times New Roman" pitchFamily="18" charset="0"/>
              </a:rPr>
              <a:t>MAC2</a:t>
            </a:r>
          </a:p>
        </p:txBody>
      </p:sp>
      <p:sp>
        <p:nvSpPr>
          <p:cNvPr id="11" name="TextBox 1"/>
          <p:cNvSpPr txBox="1"/>
          <p:nvPr/>
        </p:nvSpPr>
        <p:spPr>
          <a:xfrm>
            <a:off x="3387725" y="3154363"/>
            <a:ext cx="355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VTEP1</a:t>
            </a:r>
          </a:p>
        </p:txBody>
      </p:sp>
      <p:sp>
        <p:nvSpPr>
          <p:cNvPr id="12" name="TextBox 1"/>
          <p:cNvSpPr txBox="1"/>
          <p:nvPr/>
        </p:nvSpPr>
        <p:spPr>
          <a:xfrm>
            <a:off x="3413125" y="1935163"/>
            <a:ext cx="419100" cy="317500"/>
          </a:xfrm>
          <a:prstGeom prst="rect">
            <a:avLst/>
          </a:prstGeom>
          <a:noFill/>
        </p:spPr>
        <p:txBody>
          <a:bodyPr wrap="none" lIns="0" tIns="0" rIns="0" rtlCol="0">
            <a:spAutoFit/>
          </a:bodyPr>
          <a:lstStyle/>
          <a:p>
            <a:pPr>
              <a:lnSpc>
                <a:spcPts val="1100"/>
              </a:lnSpc>
              <a:tabLst>
                <a:tab pos="50800" algn="l"/>
              </a:tabLst>
            </a:pPr>
            <a:r>
              <a:rPr lang="en-US" altLang="zh-CN" dirty="0" smtClean="0"/>
              <a:t>	</a:t>
            </a:r>
            <a:r>
              <a:rPr lang="en-US" altLang="zh-CN" sz="1200" b="1" dirty="0" smtClean="0">
                <a:solidFill>
                  <a:srgbClr val="333333"/>
                </a:solidFill>
                <a:latin typeface="Times New Roman" pitchFamily="18" charset="0"/>
                <a:cs typeface="Times New Roman" pitchFamily="18" charset="0"/>
              </a:rPr>
              <a:t>VM1</a:t>
            </a:r>
          </a:p>
          <a:p>
            <a:pPr>
              <a:lnSpc>
                <a:spcPts val="1400"/>
              </a:lnSpc>
              <a:tabLst>
                <a:tab pos="50800" algn="l"/>
              </a:tabLst>
            </a:pPr>
            <a:r>
              <a:rPr lang="en-US" altLang="zh-CN" sz="1200" b="1" dirty="0" smtClean="0">
                <a:solidFill>
                  <a:srgbClr val="333333"/>
                </a:solidFill>
                <a:latin typeface="Times New Roman" pitchFamily="18" charset="0"/>
                <a:cs typeface="Times New Roman" pitchFamily="18" charset="0"/>
              </a:rPr>
              <a:t>MAC1</a:t>
            </a:r>
          </a:p>
        </p:txBody>
      </p:sp>
      <p:sp>
        <p:nvSpPr>
          <p:cNvPr id="13" name="TextBox 1"/>
          <p:cNvSpPr txBox="1"/>
          <p:nvPr/>
        </p:nvSpPr>
        <p:spPr>
          <a:xfrm>
            <a:off x="3756025" y="2417763"/>
            <a:ext cx="3048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MAC1</a:t>
            </a:r>
          </a:p>
        </p:txBody>
      </p:sp>
      <p:sp>
        <p:nvSpPr>
          <p:cNvPr id="14" name="TextBox 1"/>
          <p:cNvSpPr txBox="1"/>
          <p:nvPr/>
        </p:nvSpPr>
        <p:spPr>
          <a:xfrm>
            <a:off x="4276725" y="2417763"/>
            <a:ext cx="3048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MAC2</a:t>
            </a:r>
          </a:p>
        </p:txBody>
      </p:sp>
      <p:sp>
        <p:nvSpPr>
          <p:cNvPr id="15" name="TextBox 1"/>
          <p:cNvSpPr txBox="1"/>
          <p:nvPr/>
        </p:nvSpPr>
        <p:spPr>
          <a:xfrm>
            <a:off x="4810125" y="2417763"/>
            <a:ext cx="228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ARP</a:t>
            </a:r>
          </a:p>
        </p:txBody>
      </p:sp>
      <p:sp>
        <p:nvSpPr>
          <p:cNvPr id="16" name="TextBox 1"/>
          <p:cNvSpPr txBox="1"/>
          <p:nvPr/>
        </p:nvSpPr>
        <p:spPr>
          <a:xfrm>
            <a:off x="4810125" y="2557463"/>
            <a:ext cx="2667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Resp</a:t>
            </a:r>
          </a:p>
        </p:txBody>
      </p:sp>
      <p:sp>
        <p:nvSpPr>
          <p:cNvPr id="17" name="TextBox 1"/>
          <p:cNvSpPr txBox="1"/>
          <p:nvPr/>
        </p:nvSpPr>
        <p:spPr>
          <a:xfrm>
            <a:off x="3425825" y="2405063"/>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333333"/>
                </a:solidFill>
                <a:latin typeface="Times New Roman" pitchFamily="18" charset="0"/>
                <a:cs typeface="Times New Roman" pitchFamily="18" charset="0"/>
              </a:rPr>
              <a:t>4</a:t>
            </a:r>
          </a:p>
        </p:txBody>
      </p:sp>
      <p:sp>
        <p:nvSpPr>
          <p:cNvPr id="18" name="TextBox 1"/>
          <p:cNvSpPr txBox="1"/>
          <p:nvPr/>
        </p:nvSpPr>
        <p:spPr>
          <a:xfrm>
            <a:off x="7388225" y="3497263"/>
            <a:ext cx="2959100" cy="177800"/>
          </a:xfrm>
          <a:prstGeom prst="rect">
            <a:avLst/>
          </a:prstGeom>
          <a:noFill/>
        </p:spPr>
        <p:txBody>
          <a:bodyPr wrap="none" lIns="0" tIns="0" rIns="0" rtlCol="0">
            <a:spAutoFit/>
          </a:bodyPr>
          <a:lstStyle/>
          <a:p>
            <a:pPr>
              <a:lnSpc>
                <a:spcPts val="1400"/>
              </a:lnSpc>
              <a:tabLst/>
            </a:pPr>
            <a:r>
              <a:rPr lang="en-US" altLang="zh-CN" sz="1200" dirty="0" smtClean="0">
                <a:solidFill>
                  <a:srgbClr val="333333"/>
                </a:solidFill>
                <a:latin typeface="Times New Roman" pitchFamily="18" charset="0"/>
                <a:cs typeface="Times New Roman" pitchFamily="18" charset="0"/>
              </a:rPr>
              <a:t>2</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MS PGothic" pitchFamily="18" charset="0"/>
                <a:cs typeface="MS PGothic" pitchFamily="18" charset="0"/>
              </a:rPr>
              <a:t>已知</a:t>
            </a:r>
            <a:r>
              <a:rPr lang="en-US" altLang="zh-CN" sz="1200" dirty="0" smtClean="0">
                <a:solidFill>
                  <a:srgbClr val="333333"/>
                </a:solidFill>
                <a:latin typeface="Times New Roman" pitchFamily="18" charset="0"/>
                <a:cs typeface="Times New Roman" pitchFamily="18" charset="0"/>
              </a:rPr>
              <a:t>MAC1</a:t>
            </a:r>
            <a:r>
              <a:rPr lang="en-US" altLang="zh-CN" sz="1200" dirty="0" smtClean="0">
                <a:solidFill>
                  <a:srgbClr val="333333"/>
                </a:solidFill>
                <a:latin typeface="MS PGothic" pitchFamily="18" charset="0"/>
                <a:cs typeface="MS PGothic" pitchFamily="18" charset="0"/>
              </a:rPr>
              <a:t>的外</a:t>
            </a:r>
            <a:r>
              <a:rPr lang="en-US" altLang="zh-CN" sz="1200" dirty="0" smtClean="0">
                <a:solidFill>
                  <a:srgbClr val="333333"/>
                </a:solidFill>
                <a:latin typeface="Times New Roman" pitchFamily="18" charset="0"/>
                <a:cs typeface="Times New Roman" pitchFamily="18" charset="0"/>
              </a:rPr>
              <a:t>层IP</a:t>
            </a:r>
            <a:r>
              <a:rPr lang="en-US" altLang="zh-CN" sz="1200" dirty="0" smtClean="0">
                <a:solidFill>
                  <a:srgbClr val="333333"/>
                </a:solidFill>
                <a:latin typeface="MS PGothic" pitchFamily="18" charset="0"/>
                <a:cs typeface="MS PGothic" pitchFamily="18" charset="0"/>
              </a:rPr>
              <a:t>地址</a:t>
            </a:r>
            <a:r>
              <a:rPr lang="en-US" altLang="zh-CN" sz="1200" dirty="0" smtClean="0">
                <a:solidFill>
                  <a:srgbClr val="333333"/>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333333"/>
                </a:solidFill>
                <a:latin typeface="MS PGothic" pitchFamily="18" charset="0"/>
                <a:cs typeface="MS PGothic" pitchFamily="18" charset="0"/>
              </a:rPr>
              <a:t>使用</a:t>
            </a:r>
            <a:r>
              <a:rPr lang="en-US" altLang="zh-CN" sz="1200" dirty="0" smtClean="0">
                <a:solidFill>
                  <a:srgbClr val="333333"/>
                </a:solidFill>
                <a:latin typeface="Times New Roman" pitchFamily="18" charset="0"/>
                <a:cs typeface="Times New Roman" pitchFamily="18" charset="0"/>
              </a:rPr>
              <a:t>IP单</a:t>
            </a:r>
            <a:r>
              <a:rPr lang="en-US" altLang="zh-CN" sz="1200" dirty="0" smtClean="0">
                <a:solidFill>
                  <a:srgbClr val="333333"/>
                </a:solidFill>
                <a:latin typeface="MS PGothic" pitchFamily="18" charset="0"/>
                <a:cs typeface="MS PGothic" pitchFamily="18" charset="0"/>
              </a:rPr>
              <a:t>播封装</a:t>
            </a:r>
          </a:p>
        </p:txBody>
      </p:sp>
      <p:sp>
        <p:nvSpPr>
          <p:cNvPr id="19" name="TextBox 1"/>
          <p:cNvSpPr txBox="1"/>
          <p:nvPr/>
        </p:nvSpPr>
        <p:spPr>
          <a:xfrm>
            <a:off x="8709025" y="2417763"/>
            <a:ext cx="3048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MAC1</a:t>
            </a:r>
          </a:p>
        </p:txBody>
      </p:sp>
      <p:sp>
        <p:nvSpPr>
          <p:cNvPr id="20" name="TextBox 1"/>
          <p:cNvSpPr txBox="1"/>
          <p:nvPr/>
        </p:nvSpPr>
        <p:spPr>
          <a:xfrm>
            <a:off x="9217025" y="2417763"/>
            <a:ext cx="3048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MAC2</a:t>
            </a:r>
          </a:p>
        </p:txBody>
      </p:sp>
      <p:sp>
        <p:nvSpPr>
          <p:cNvPr id="21" name="TextBox 1"/>
          <p:cNvSpPr txBox="1"/>
          <p:nvPr/>
        </p:nvSpPr>
        <p:spPr>
          <a:xfrm>
            <a:off x="9725025" y="2417763"/>
            <a:ext cx="2286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ARP</a:t>
            </a:r>
          </a:p>
        </p:txBody>
      </p:sp>
      <p:sp>
        <p:nvSpPr>
          <p:cNvPr id="22" name="TextBox 1"/>
          <p:cNvSpPr txBox="1"/>
          <p:nvPr/>
        </p:nvSpPr>
        <p:spPr>
          <a:xfrm>
            <a:off x="9725025" y="2557463"/>
            <a:ext cx="266700" cy="101600"/>
          </a:xfrm>
          <a:prstGeom prst="rect">
            <a:avLst/>
          </a:prstGeom>
          <a:noFill/>
        </p:spPr>
        <p:txBody>
          <a:bodyPr wrap="none" lIns="0" tIns="0" rIns="0" rtlCol="0">
            <a:spAutoFit/>
          </a:bodyPr>
          <a:lstStyle/>
          <a:p>
            <a:pPr>
              <a:lnSpc>
                <a:spcPts val="800"/>
              </a:lnSpc>
              <a:tabLst/>
            </a:pPr>
            <a:r>
              <a:rPr lang="en-US" altLang="zh-CN" sz="900" dirty="0" smtClean="0">
                <a:solidFill>
                  <a:srgbClr val="333333"/>
                </a:solidFill>
                <a:latin typeface="Times New Roman" pitchFamily="18" charset="0"/>
                <a:cs typeface="Times New Roman" pitchFamily="18" charset="0"/>
              </a:rPr>
              <a:t>Resp</a:t>
            </a:r>
          </a:p>
        </p:txBody>
      </p:sp>
      <p:sp>
        <p:nvSpPr>
          <p:cNvPr id="23" name="TextBox 1"/>
          <p:cNvSpPr txBox="1"/>
          <p:nvPr/>
        </p:nvSpPr>
        <p:spPr>
          <a:xfrm>
            <a:off x="8378825" y="2405063"/>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333333"/>
                </a:solidFill>
                <a:latin typeface="Times New Roman" pitchFamily="18" charset="0"/>
                <a:cs typeface="Times New Roman" pitchFamily="18" charset="0"/>
              </a:rPr>
              <a:t>1</a:t>
            </a:r>
          </a:p>
        </p:txBody>
      </p:sp>
      <p:sp>
        <p:nvSpPr>
          <p:cNvPr id="24" name="TextBox 1"/>
          <p:cNvSpPr txBox="1"/>
          <p:nvPr/>
        </p:nvSpPr>
        <p:spPr>
          <a:xfrm>
            <a:off x="6156325" y="3814763"/>
            <a:ext cx="4064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MAC</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25" name="TextBox 1"/>
          <p:cNvSpPr txBox="1"/>
          <p:nvPr/>
        </p:nvSpPr>
        <p:spPr>
          <a:xfrm>
            <a:off x="6778625" y="3814763"/>
            <a:ext cx="571500" cy="3302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IP</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a:p>
            <a:pPr>
              <a:lnSpc>
                <a:spcPts val="900"/>
              </a:lnSpc>
              <a:tabLst/>
            </a:pPr>
            <a:r>
              <a:rPr lang="en-US" altLang="zh-CN" sz="803" dirty="0" smtClean="0">
                <a:solidFill>
                  <a:srgbClr val="333333"/>
                </a:solidFill>
                <a:latin typeface="Times New Roman" pitchFamily="18" charset="0"/>
                <a:cs typeface="Times New Roman" pitchFamily="18" charset="0"/>
              </a:rPr>
              <a:t>DA:IP_vtep1</a:t>
            </a:r>
          </a:p>
          <a:p>
            <a:pPr>
              <a:lnSpc>
                <a:spcPts val="900"/>
              </a:lnSpc>
              <a:tabLst/>
            </a:pPr>
            <a:r>
              <a:rPr lang="en-US" altLang="zh-CN" sz="803" dirty="0" smtClean="0">
                <a:solidFill>
                  <a:srgbClr val="333333"/>
                </a:solidFill>
                <a:latin typeface="Times New Roman" pitchFamily="18" charset="0"/>
                <a:cs typeface="Times New Roman" pitchFamily="18" charset="0"/>
              </a:rPr>
              <a:t>SA:IP_vtep2</a:t>
            </a:r>
          </a:p>
        </p:txBody>
      </p:sp>
      <p:sp>
        <p:nvSpPr>
          <p:cNvPr id="26" name="TextBox 1"/>
          <p:cNvSpPr txBox="1"/>
          <p:nvPr/>
        </p:nvSpPr>
        <p:spPr>
          <a:xfrm>
            <a:off x="7705725" y="3814763"/>
            <a:ext cx="3937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UDP</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27" name="TextBox 1"/>
          <p:cNvSpPr txBox="1"/>
          <p:nvPr/>
        </p:nvSpPr>
        <p:spPr>
          <a:xfrm>
            <a:off x="8315325" y="3814763"/>
            <a:ext cx="520700" cy="3302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a:p>
            <a:pPr>
              <a:lnSpc>
                <a:spcPts val="900"/>
              </a:lnSpc>
              <a:tabLst/>
            </a:pPr>
            <a:r>
              <a:rPr lang="en-US" altLang="zh-CN" sz="803" dirty="0" smtClean="0">
                <a:solidFill>
                  <a:srgbClr val="000000"/>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ID:</a:t>
            </a:r>
          </a:p>
          <a:p>
            <a:pPr>
              <a:lnSpc>
                <a:spcPts val="900"/>
              </a:lnSpc>
              <a:tabLst/>
            </a:pPr>
            <a:r>
              <a:rPr lang="en-US" altLang="zh-CN" sz="803" dirty="0" smtClean="0">
                <a:solidFill>
                  <a:srgbClr val="000000"/>
                </a:solidFill>
                <a:latin typeface="Times New Roman" pitchFamily="18" charset="0"/>
                <a:cs typeface="Times New Roman" pitchFamily="18" charset="0"/>
              </a:rPr>
              <a:t>100</a:t>
            </a:r>
          </a:p>
        </p:txBody>
      </p:sp>
      <p:sp>
        <p:nvSpPr>
          <p:cNvPr id="28" name="TextBox 1"/>
          <p:cNvSpPr txBox="1"/>
          <p:nvPr/>
        </p:nvSpPr>
        <p:spPr>
          <a:xfrm>
            <a:off x="9102725" y="3814763"/>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29" name="TextBox 1"/>
          <p:cNvSpPr txBox="1"/>
          <p:nvPr/>
        </p:nvSpPr>
        <p:spPr>
          <a:xfrm>
            <a:off x="9623425" y="3814763"/>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MAC2</a:t>
            </a:r>
          </a:p>
        </p:txBody>
      </p:sp>
      <p:sp>
        <p:nvSpPr>
          <p:cNvPr id="30" name="TextBox 1"/>
          <p:cNvSpPr txBox="1"/>
          <p:nvPr/>
        </p:nvSpPr>
        <p:spPr>
          <a:xfrm>
            <a:off x="10118725" y="3814763"/>
            <a:ext cx="228600" cy="215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ARP</a:t>
            </a:r>
          </a:p>
          <a:p>
            <a:pPr>
              <a:lnSpc>
                <a:spcPts val="900"/>
              </a:lnSpc>
              <a:tabLst/>
            </a:pPr>
            <a:r>
              <a:rPr lang="en-US" altLang="zh-CN" sz="803" dirty="0" smtClean="0">
                <a:solidFill>
                  <a:srgbClr val="333333"/>
                </a:solidFill>
                <a:latin typeface="Times New Roman" pitchFamily="18" charset="0"/>
                <a:cs typeface="Times New Roman" pitchFamily="18" charset="0"/>
              </a:rPr>
              <a:t>Resp</a:t>
            </a:r>
          </a:p>
        </p:txBody>
      </p:sp>
      <p:sp>
        <p:nvSpPr>
          <p:cNvPr id="31" name="TextBox 1"/>
          <p:cNvSpPr txBox="1"/>
          <p:nvPr/>
        </p:nvSpPr>
        <p:spPr>
          <a:xfrm>
            <a:off x="4264025" y="2671763"/>
            <a:ext cx="2689225" cy="225703"/>
          </a:xfrm>
          <a:prstGeom prst="rect">
            <a:avLst/>
          </a:prstGeom>
          <a:noFill/>
        </p:spPr>
        <p:txBody>
          <a:bodyPr wrap="square" lIns="0" tIns="0" rIns="0" rtlCol="0">
            <a:spAutoFit/>
          </a:bodyPr>
          <a:lstStyle/>
          <a:p>
            <a:pPr>
              <a:lnSpc>
                <a:spcPts val="1400"/>
              </a:lnSpc>
              <a:tabLst>
                <a:tab pos="190500" algn="l"/>
              </a:tabLst>
            </a:pPr>
            <a:r>
              <a:rPr lang="en-US" altLang="zh-CN" sz="1200" dirty="0" smtClean="0">
                <a:solidFill>
                  <a:srgbClr val="333333"/>
                </a:solidFill>
                <a:latin typeface="Times New Roman" pitchFamily="18" charset="0"/>
                <a:cs typeface="Times New Roman" pitchFamily="18" charset="0"/>
              </a:rPr>
              <a:t>3</a:t>
            </a:r>
            <a:r>
              <a:rPr lang="en-US" altLang="zh-CN" sz="1200" dirty="0" smtClean="0">
                <a:latin typeface="Times New Roman" pitchFamily="18" charset="0"/>
                <a:cs typeface="Times New Roman" pitchFamily="18" charset="0"/>
              </a:rPr>
              <a:t>   </a:t>
            </a:r>
            <a:r>
              <a:rPr lang="en-US" altLang="zh-CN" sz="1200" dirty="0" err="1" smtClean="0">
                <a:solidFill>
                  <a:srgbClr val="333333"/>
                </a:solidFill>
                <a:latin typeface="MS PGothic" pitchFamily="18" charset="0"/>
                <a:cs typeface="MS PGothic" pitchFamily="18" charset="0"/>
              </a:rPr>
              <a:t>学</a:t>
            </a:r>
            <a:r>
              <a:rPr lang="en-US" altLang="zh-CN" sz="1200" dirty="0" err="1" smtClean="0">
                <a:solidFill>
                  <a:srgbClr val="333333"/>
                </a:solidFill>
                <a:latin typeface="Times New Roman" pitchFamily="18" charset="0"/>
                <a:cs typeface="Times New Roman" pitchFamily="18" charset="0"/>
              </a:rPr>
              <a:t>习</a:t>
            </a:r>
            <a:r>
              <a:rPr lang="en-US" altLang="zh-CN" sz="1200" dirty="0" err="1" smtClean="0">
                <a:solidFill>
                  <a:srgbClr val="333333"/>
                </a:solidFill>
                <a:latin typeface="MS PGothic" pitchFamily="18" charset="0"/>
                <a:cs typeface="MS PGothic" pitchFamily="18" charset="0"/>
              </a:rPr>
              <a:t>内</a:t>
            </a:r>
            <a:r>
              <a:rPr lang="en-US" altLang="zh-CN" sz="1200" dirty="0" err="1" smtClean="0">
                <a:solidFill>
                  <a:srgbClr val="333333"/>
                </a:solidFill>
                <a:latin typeface="Times New Roman" pitchFamily="18" charset="0"/>
                <a:cs typeface="Times New Roman" pitchFamily="18" charset="0"/>
              </a:rPr>
              <a:t>层MAC</a:t>
            </a:r>
            <a:r>
              <a:rPr lang="en-US" altLang="zh-CN" sz="1200" dirty="0" err="1" smtClean="0">
                <a:solidFill>
                  <a:srgbClr val="333333"/>
                </a:solidFill>
                <a:latin typeface="MS PGothic" pitchFamily="18" charset="0"/>
                <a:cs typeface="MS PGothic" pitchFamily="18" charset="0"/>
              </a:rPr>
              <a:t>到外</a:t>
            </a:r>
            <a:r>
              <a:rPr lang="en-US" altLang="zh-CN" sz="1200" dirty="0" err="1" smtClean="0">
                <a:solidFill>
                  <a:srgbClr val="333333"/>
                </a:solidFill>
                <a:latin typeface="Times New Roman" pitchFamily="18" charset="0"/>
                <a:cs typeface="Times New Roman" pitchFamily="18" charset="0"/>
              </a:rPr>
              <a:t>层</a:t>
            </a:r>
            <a:r>
              <a:rPr lang="en-US" altLang="zh-CN" sz="1200" dirty="0" err="1" smtClean="0">
                <a:solidFill>
                  <a:srgbClr val="333333"/>
                </a:solidFill>
                <a:latin typeface="MS PGothic" pitchFamily="18" charset="0"/>
                <a:cs typeface="MS PGothic" pitchFamily="18" charset="0"/>
              </a:rPr>
              <a:t>源</a:t>
            </a:r>
            <a:r>
              <a:rPr lang="en-US" altLang="zh-CN" sz="1200" dirty="0" err="1" smtClean="0">
                <a:solidFill>
                  <a:srgbClr val="333333"/>
                </a:solidFill>
                <a:latin typeface="Times New Roman" pitchFamily="18" charset="0"/>
                <a:cs typeface="Times New Roman" pitchFamily="18" charset="0"/>
              </a:rPr>
              <a:t>IP</a:t>
            </a:r>
            <a:r>
              <a:rPr lang="en-US" altLang="zh-CN" sz="1200" dirty="0" err="1" smtClean="0">
                <a:solidFill>
                  <a:srgbClr val="333333"/>
                </a:solidFill>
                <a:latin typeface="MS PGothic" pitchFamily="18" charset="0"/>
                <a:cs typeface="MS PGothic" pitchFamily="18" charset="0"/>
              </a:rPr>
              <a:t>地址的映射</a:t>
            </a:r>
            <a:endParaRPr lang="en-US" altLang="zh-CN" sz="1200" dirty="0" smtClean="0">
              <a:solidFill>
                <a:srgbClr val="333333"/>
              </a:solidFill>
              <a:latin typeface="MS PGothic" pitchFamily="18" charset="0"/>
              <a:cs typeface="MS PGothic" pitchFamily="18" charset="0"/>
            </a:endParaRPr>
          </a:p>
        </p:txBody>
      </p:sp>
      <p:sp>
        <p:nvSpPr>
          <p:cNvPr id="32" name="TextBox 1"/>
          <p:cNvSpPr txBox="1"/>
          <p:nvPr/>
        </p:nvSpPr>
        <p:spPr>
          <a:xfrm>
            <a:off x="1622425" y="3776663"/>
            <a:ext cx="4064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MAC</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33" name="TextBox 1"/>
          <p:cNvSpPr txBox="1"/>
          <p:nvPr/>
        </p:nvSpPr>
        <p:spPr>
          <a:xfrm>
            <a:off x="2244725" y="3789363"/>
            <a:ext cx="571500" cy="3302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IP</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a:p>
            <a:pPr>
              <a:lnSpc>
                <a:spcPts val="900"/>
              </a:lnSpc>
              <a:tabLst/>
            </a:pPr>
            <a:r>
              <a:rPr lang="en-US" altLang="zh-CN" sz="803" dirty="0" smtClean="0">
                <a:solidFill>
                  <a:srgbClr val="333333"/>
                </a:solidFill>
                <a:latin typeface="Times New Roman" pitchFamily="18" charset="0"/>
                <a:cs typeface="Times New Roman" pitchFamily="18" charset="0"/>
              </a:rPr>
              <a:t>DA:IP_vtep1</a:t>
            </a:r>
          </a:p>
          <a:p>
            <a:pPr>
              <a:lnSpc>
                <a:spcPts val="900"/>
              </a:lnSpc>
              <a:tabLst/>
            </a:pPr>
            <a:r>
              <a:rPr lang="en-US" altLang="zh-CN" sz="803" dirty="0" smtClean="0">
                <a:solidFill>
                  <a:srgbClr val="333333"/>
                </a:solidFill>
                <a:latin typeface="Times New Roman" pitchFamily="18" charset="0"/>
                <a:cs typeface="Times New Roman" pitchFamily="18" charset="0"/>
              </a:rPr>
              <a:t>SA:IP_vtep2</a:t>
            </a:r>
          </a:p>
        </p:txBody>
      </p:sp>
      <p:sp>
        <p:nvSpPr>
          <p:cNvPr id="34" name="TextBox 1"/>
          <p:cNvSpPr txBox="1"/>
          <p:nvPr/>
        </p:nvSpPr>
        <p:spPr>
          <a:xfrm>
            <a:off x="3171825" y="3776663"/>
            <a:ext cx="393700" cy="88900"/>
          </a:xfrm>
          <a:prstGeom prst="rect">
            <a:avLst/>
          </a:prstGeom>
          <a:noFill/>
        </p:spPr>
        <p:txBody>
          <a:bodyPr wrap="none" lIns="0" tIns="0" rIns="0" rtlCol="0">
            <a:spAutoFit/>
          </a:bodyPr>
          <a:lstStyle/>
          <a:p>
            <a:pPr>
              <a:lnSpc>
                <a:spcPts val="700"/>
              </a:lnSpc>
              <a:tabLst/>
            </a:pPr>
            <a:r>
              <a:rPr lang="en-US" altLang="zh-CN" sz="803" dirty="0" smtClean="0">
                <a:solidFill>
                  <a:srgbClr val="000000"/>
                </a:solidFill>
                <a:latin typeface="Times New Roman" pitchFamily="18" charset="0"/>
                <a:cs typeface="Times New Roman" pitchFamily="18" charset="0"/>
              </a:rPr>
              <a:t>UDP</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Hdr</a:t>
            </a:r>
          </a:p>
        </p:txBody>
      </p:sp>
      <p:sp>
        <p:nvSpPr>
          <p:cNvPr id="35" name="TextBox 1"/>
          <p:cNvSpPr txBox="1"/>
          <p:nvPr/>
        </p:nvSpPr>
        <p:spPr>
          <a:xfrm>
            <a:off x="3768725" y="3789363"/>
            <a:ext cx="520700" cy="3302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333333"/>
                </a:solidFill>
                <a:latin typeface="Times New Roman" pitchFamily="18" charset="0"/>
                <a:cs typeface="Times New Roman" pitchFamily="18" charset="0"/>
              </a:rPr>
              <a:t>Hdr</a:t>
            </a:r>
          </a:p>
          <a:p>
            <a:pPr>
              <a:lnSpc>
                <a:spcPts val="900"/>
              </a:lnSpc>
              <a:tabLst/>
            </a:pPr>
            <a:r>
              <a:rPr lang="en-US" altLang="zh-CN" sz="803" dirty="0" smtClean="0">
                <a:solidFill>
                  <a:srgbClr val="000000"/>
                </a:solidFill>
                <a:latin typeface="Times New Roman" pitchFamily="18" charset="0"/>
                <a:cs typeface="Times New Roman" pitchFamily="18" charset="0"/>
              </a:rPr>
              <a:t>VXLAN</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Times New Roman" pitchFamily="18" charset="0"/>
                <a:cs typeface="Times New Roman" pitchFamily="18" charset="0"/>
              </a:rPr>
              <a:t>ID:</a:t>
            </a:r>
          </a:p>
          <a:p>
            <a:pPr>
              <a:lnSpc>
                <a:spcPts val="900"/>
              </a:lnSpc>
              <a:tabLst/>
            </a:pPr>
            <a:r>
              <a:rPr lang="en-US" altLang="zh-CN" sz="803" dirty="0" smtClean="0">
                <a:solidFill>
                  <a:srgbClr val="000000"/>
                </a:solidFill>
                <a:latin typeface="Times New Roman" pitchFamily="18" charset="0"/>
                <a:cs typeface="Times New Roman" pitchFamily="18" charset="0"/>
              </a:rPr>
              <a:t>100</a:t>
            </a:r>
          </a:p>
        </p:txBody>
      </p:sp>
      <p:sp>
        <p:nvSpPr>
          <p:cNvPr id="36" name="TextBox 1"/>
          <p:cNvSpPr txBox="1"/>
          <p:nvPr/>
        </p:nvSpPr>
        <p:spPr>
          <a:xfrm>
            <a:off x="4556125" y="3776663"/>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MAC1</a:t>
            </a:r>
          </a:p>
        </p:txBody>
      </p:sp>
      <p:sp>
        <p:nvSpPr>
          <p:cNvPr id="37" name="TextBox 1"/>
          <p:cNvSpPr txBox="1"/>
          <p:nvPr/>
        </p:nvSpPr>
        <p:spPr>
          <a:xfrm>
            <a:off x="5076825" y="3776663"/>
            <a:ext cx="279400" cy="88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MAC2</a:t>
            </a:r>
          </a:p>
        </p:txBody>
      </p:sp>
      <p:sp>
        <p:nvSpPr>
          <p:cNvPr id="38" name="TextBox 1"/>
          <p:cNvSpPr txBox="1"/>
          <p:nvPr/>
        </p:nvSpPr>
        <p:spPr>
          <a:xfrm>
            <a:off x="5572125" y="3789363"/>
            <a:ext cx="228600" cy="215900"/>
          </a:xfrm>
          <a:prstGeom prst="rect">
            <a:avLst/>
          </a:prstGeom>
          <a:noFill/>
        </p:spPr>
        <p:txBody>
          <a:bodyPr wrap="none" lIns="0" tIns="0" rIns="0" rtlCol="0">
            <a:spAutoFit/>
          </a:bodyPr>
          <a:lstStyle/>
          <a:p>
            <a:pPr>
              <a:lnSpc>
                <a:spcPts val="700"/>
              </a:lnSpc>
              <a:tabLst/>
            </a:pPr>
            <a:r>
              <a:rPr lang="en-US" altLang="zh-CN" sz="803" dirty="0" smtClean="0">
                <a:solidFill>
                  <a:srgbClr val="333333"/>
                </a:solidFill>
                <a:latin typeface="Times New Roman" pitchFamily="18" charset="0"/>
                <a:cs typeface="Times New Roman" pitchFamily="18" charset="0"/>
              </a:rPr>
              <a:t>ARP</a:t>
            </a:r>
          </a:p>
          <a:p>
            <a:pPr>
              <a:lnSpc>
                <a:spcPts val="900"/>
              </a:lnSpc>
              <a:tabLst/>
            </a:pPr>
            <a:r>
              <a:rPr lang="en-US" altLang="zh-CN" sz="803" dirty="0" smtClean="0">
                <a:solidFill>
                  <a:srgbClr val="333333"/>
                </a:solidFill>
                <a:latin typeface="Times New Roman" pitchFamily="18" charset="0"/>
                <a:cs typeface="Times New Roman" pitchFamily="18" charset="0"/>
              </a:rPr>
              <a:t>Resp</a:t>
            </a:r>
          </a:p>
        </p:txBody>
      </p:sp>
      <p:sp>
        <p:nvSpPr>
          <p:cNvPr id="39" name="TextBox 1"/>
          <p:cNvSpPr txBox="1"/>
          <p:nvPr/>
        </p:nvSpPr>
        <p:spPr>
          <a:xfrm>
            <a:off x="2593975" y="5004932"/>
            <a:ext cx="3740768" cy="430887"/>
          </a:xfrm>
          <a:prstGeom prst="rect">
            <a:avLst/>
          </a:prstGeom>
          <a:noFill/>
        </p:spPr>
        <p:txBody>
          <a:bodyPr wrap="none" lIns="0" tIns="0" rIns="0" rtlCol="0">
            <a:spAutoFit/>
          </a:bodyPr>
          <a:lstStyle/>
          <a:p>
            <a:pPr>
              <a:lnSpc>
                <a:spcPts val="1000"/>
              </a:lnSpc>
            </a:pPr>
            <a:r>
              <a:rPr lang="en-US" altLang="zh-CN" sz="1200" dirty="0" smtClean="0">
                <a:solidFill>
                  <a:srgbClr val="333333"/>
                </a:solidFill>
                <a:latin typeface="Times New Roman" pitchFamily="18" charset="0"/>
                <a:cs typeface="Times New Roman" pitchFamily="18" charset="0"/>
              </a:rPr>
              <a:t>VM2发</a:t>
            </a:r>
            <a:r>
              <a:rPr lang="en-US" altLang="zh-CN" sz="1200" dirty="0" smtClean="0">
                <a:solidFill>
                  <a:srgbClr val="333333"/>
                </a:solidFill>
                <a:latin typeface="MS PGothic" pitchFamily="18" charset="0"/>
                <a:cs typeface="MS PGothic" pitchFamily="18" charset="0"/>
              </a:rPr>
              <a:t>送</a:t>
            </a:r>
            <a:r>
              <a:rPr lang="en-US" altLang="zh-CN" sz="1200" dirty="0" smtClean="0">
                <a:solidFill>
                  <a:srgbClr val="333333"/>
                </a:solidFill>
                <a:latin typeface="Times New Roman" pitchFamily="18" charset="0"/>
                <a:cs typeface="Times New Roman" pitchFamily="18" charset="0"/>
              </a:rPr>
              <a:t>ARP应</a:t>
            </a:r>
            <a:r>
              <a:rPr lang="en-US" altLang="zh-CN" sz="1200" dirty="0" smtClean="0">
                <a:solidFill>
                  <a:srgbClr val="333333"/>
                </a:solidFill>
                <a:latin typeface="MS PGothic" pitchFamily="18" charset="0"/>
                <a:cs typeface="MS PGothic" pitchFamily="18" charset="0"/>
              </a:rPr>
              <a:t>答</a:t>
            </a:r>
            <a:r>
              <a:rPr lang="en-US" altLang="zh-CN" sz="1200" dirty="0" smtClean="0">
                <a:solidFill>
                  <a:srgbClr val="333333"/>
                </a:solidFill>
                <a:latin typeface="Times New Roman" pitchFamily="18" charset="0"/>
                <a:cs typeface="Times New Roman" pitchFamily="18" charset="0"/>
              </a:rPr>
              <a:t>(单</a:t>
            </a:r>
            <a:r>
              <a:rPr lang="en-US" altLang="zh-CN" sz="1200" dirty="0" smtClean="0">
                <a:solidFill>
                  <a:srgbClr val="333333"/>
                </a:solidFill>
                <a:latin typeface="MS PGothic" pitchFamily="18" charset="0"/>
                <a:cs typeface="MS PGothic" pitchFamily="18" charset="0"/>
              </a:rPr>
              <a:t>播</a:t>
            </a:r>
            <a:r>
              <a:rPr lang="en-US" altLang="zh-CN" sz="1200" dirty="0" smtClean="0">
                <a:solidFill>
                  <a:srgbClr val="333333"/>
                </a:solidFill>
                <a:latin typeface="Times New Roman" pitchFamily="18" charset="0"/>
                <a:cs typeface="Times New Roman" pitchFamily="18" charset="0"/>
              </a:rPr>
              <a:t>)</a:t>
            </a:r>
            <a:r>
              <a:rPr lang="en-US" altLang="zh-CN" sz="1200" dirty="0" smtClean="0">
                <a:solidFill>
                  <a:srgbClr val="333333"/>
                </a:solidFill>
                <a:latin typeface="MS PGothic" pitchFamily="18" charset="0"/>
                <a:cs typeface="MS PGothic" pitchFamily="18" charset="0"/>
              </a:rPr>
              <a:t>到</a:t>
            </a:r>
            <a:r>
              <a:rPr lang="en-US" altLang="zh-CN" sz="1200" dirty="0" smtClean="0">
                <a:solidFill>
                  <a:srgbClr val="333333"/>
                </a:solidFill>
                <a:latin typeface="Times New Roman" pitchFamily="18" charset="0"/>
                <a:cs typeface="Times New Roman" pitchFamily="18" charset="0"/>
              </a:rPr>
              <a:t>VM1</a:t>
            </a:r>
          </a:p>
          <a:p>
            <a:pPr>
              <a:lnSpc>
                <a:spcPts val="1000"/>
              </a:lnSpc>
            </a:pPr>
            <a:endParaRPr lang="en-US" altLang="zh-CN" sz="1200" dirty="0" smtClean="0">
              <a:solidFill>
                <a:srgbClr val="333333"/>
              </a:solidFill>
              <a:latin typeface="Times New Roman" pitchFamily="18" charset="0"/>
              <a:cs typeface="Times New Roman" pitchFamily="18" charset="0"/>
            </a:endParaRPr>
          </a:p>
          <a:p>
            <a:pPr>
              <a:lnSpc>
                <a:spcPts val="1000"/>
              </a:lnSpc>
            </a:pPr>
            <a:r>
              <a:rPr lang="en-US" altLang="zh-CN" sz="1202" dirty="0" smtClean="0">
                <a:solidFill>
                  <a:srgbClr val="333333"/>
                </a:solidFill>
                <a:latin typeface="Times New Roman" pitchFamily="18" charset="0"/>
                <a:cs typeface="Times New Roman" pitchFamily="18" charset="0"/>
              </a:rPr>
              <a:t>VTEP</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VXLAN</a:t>
            </a:r>
            <a:r>
              <a:rPr lang="en-US" altLang="zh-CN" sz="1202" dirty="0" smtClean="0">
                <a:solidFill>
                  <a:srgbClr val="333333"/>
                </a:solidFill>
                <a:latin typeface="MS PGothic" pitchFamily="18" charset="0"/>
                <a:cs typeface="MS PGothic" pitchFamily="18" charset="0"/>
              </a:rPr>
              <a:t>隧道</a:t>
            </a:r>
            <a:r>
              <a:rPr lang="en-US" altLang="zh-CN" sz="1202" dirty="0" smtClean="0">
                <a:solidFill>
                  <a:srgbClr val="333333"/>
                </a:solidFill>
                <a:latin typeface="Times New Roman" pitchFamily="18" charset="0"/>
                <a:cs typeface="Times New Roman" pitchFamily="18" charset="0"/>
              </a:rPr>
              <a:t>终</a:t>
            </a:r>
            <a:r>
              <a:rPr lang="en-US" altLang="zh-CN" sz="1202" dirty="0" smtClean="0">
                <a:solidFill>
                  <a:srgbClr val="333333"/>
                </a:solidFill>
                <a:latin typeface="MS PGothic" pitchFamily="18" charset="0"/>
                <a:cs typeface="MS PGothic" pitchFamily="18" charset="0"/>
              </a:rPr>
              <a:t>端</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(VXLAN</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Tunneling</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End</a:t>
            </a:r>
            <a:r>
              <a:rPr lang="en-US" altLang="zh-CN" sz="1202" dirty="0" smtClean="0">
                <a:latin typeface="Times New Roman" pitchFamily="18" charset="0"/>
                <a:cs typeface="Times New Roman" pitchFamily="18" charset="0"/>
              </a:rPr>
              <a:t> </a:t>
            </a:r>
            <a:r>
              <a:rPr lang="en-US" altLang="zh-CN" sz="1202" dirty="0" smtClean="0">
                <a:solidFill>
                  <a:srgbClr val="333333"/>
                </a:solidFill>
                <a:latin typeface="Times New Roman" pitchFamily="18" charset="0"/>
                <a:cs typeface="Times New Roman" pitchFamily="18" charset="0"/>
              </a:rPr>
              <a:t>Point)</a:t>
            </a:r>
            <a:r>
              <a:rPr lang="en-US" altLang="zh-CN" sz="996" dirty="0" smtClean="0">
                <a:solidFill>
                  <a:srgbClr val="FFFFFF"/>
                </a:solidFill>
                <a:latin typeface="Times New Roman" pitchFamily="18" charset="0"/>
                <a:cs typeface="Times New Roman" pitchFamily="18" charset="0"/>
              </a:rPr>
              <a:t>3</a:t>
            </a:r>
          </a:p>
        </p:txBody>
      </p:sp>
      <p:sp>
        <p:nvSpPr>
          <p:cNvPr id="40" name="Rectangle 39"/>
          <p:cNvSpPr/>
          <p:nvPr/>
        </p:nvSpPr>
        <p:spPr>
          <a:xfrm>
            <a:off x="5275007" y="4305301"/>
            <a:ext cx="1306768" cy="246221"/>
          </a:xfrm>
          <a:prstGeom prst="rect">
            <a:avLst/>
          </a:prstGeom>
        </p:spPr>
        <p:txBody>
          <a:bodyPr wrap="none">
            <a:spAutoFit/>
          </a:bodyPr>
          <a:lstStyle/>
          <a:p>
            <a:pPr>
              <a:lnSpc>
                <a:spcPts val="1200"/>
              </a:lnSpc>
              <a:tabLst>
                <a:tab pos="2387600" algn="l"/>
                <a:tab pos="3771900" algn="l"/>
              </a:tabLst>
            </a:pPr>
            <a:r>
              <a:rPr lang="en-US" altLang="zh-CN" b="1" dirty="0" smtClean="0">
                <a:solidFill>
                  <a:srgbClr val="333333"/>
                </a:solidFill>
                <a:latin typeface="Times New Roman" pitchFamily="18" charset="0"/>
                <a:cs typeface="Times New Roman" pitchFamily="18" charset="0"/>
              </a:rPr>
              <a:t>L2/L3</a:t>
            </a:r>
            <a:r>
              <a:rPr lang="en-US" altLang="zh-CN" dirty="0" smtClean="0">
                <a:latin typeface="Times New Roman" pitchFamily="18" charset="0"/>
                <a:cs typeface="Times New Roman" pitchFamily="18" charset="0"/>
              </a:rPr>
              <a:t> </a:t>
            </a:r>
            <a:r>
              <a:rPr lang="en-US" altLang="zh-CN" dirty="0" err="1">
                <a:solidFill>
                  <a:srgbClr val="333333"/>
                </a:solidFill>
                <a:latin typeface="MS PGothic" pitchFamily="18" charset="0"/>
                <a:cs typeface="MS PGothic" pitchFamily="18" charset="0"/>
              </a:rPr>
              <a:t>网</a:t>
            </a:r>
            <a:r>
              <a:rPr lang="en-US" altLang="zh-CN" dirty="0" err="1">
                <a:solidFill>
                  <a:srgbClr val="333333"/>
                </a:solidFill>
                <a:latin typeface="Times New Roman" pitchFamily="18" charset="0"/>
                <a:cs typeface="Times New Roman" pitchFamily="18" charset="0"/>
              </a:rPr>
              <a:t>络</a:t>
            </a:r>
            <a:endParaRPr lang="en-US" altLang="zh-CN" dirty="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val="1370530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pic>
        <p:nvPicPr>
          <p:cNvPr id="4" name="Picture 2" descr="VXLAN: VM to VM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149" y="1088775"/>
            <a:ext cx="7785701" cy="511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64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a:t>
            </a:r>
            <a:r>
              <a:rPr lang="en-US" altLang="zh-CN" dirty="0"/>
              <a:t>VXLAN</a:t>
            </a:r>
            <a:endParaRPr lang="en-US" dirty="0"/>
          </a:p>
        </p:txBody>
      </p:sp>
      <p:sp>
        <p:nvSpPr>
          <p:cNvPr id="3" name="Content Placeholder 2"/>
          <p:cNvSpPr>
            <a:spLocks noGrp="1"/>
          </p:cNvSpPr>
          <p:nvPr>
            <p:ph idx="1"/>
          </p:nvPr>
        </p:nvSpPr>
        <p:spPr/>
        <p:txBody>
          <a:bodyPr/>
          <a:lstStyle/>
          <a:p>
            <a:r>
              <a:rPr lang="zh-CN" altLang="en-US" dirty="0" smtClean="0"/>
              <a:t>可支持</a:t>
            </a:r>
            <a:r>
              <a:rPr lang="en-US" altLang="zh-CN" dirty="0" smtClean="0"/>
              <a:t>Multicast</a:t>
            </a:r>
            <a:r>
              <a:rPr lang="zh-CN" altLang="en-US" dirty="0" smtClean="0"/>
              <a:t>，但是在数据中心常被禁止</a:t>
            </a:r>
            <a:endParaRPr lang="en-US" altLang="zh-CN" dirty="0" smtClean="0"/>
          </a:p>
          <a:p>
            <a:r>
              <a:rPr lang="zh-CN" altLang="en-US" dirty="0"/>
              <a:t>硬</a:t>
            </a:r>
            <a:r>
              <a:rPr lang="zh-CN" altLang="en-US" dirty="0" smtClean="0"/>
              <a:t>件支持广泛</a:t>
            </a:r>
            <a:endParaRPr lang="en-US" dirty="0"/>
          </a:p>
        </p:txBody>
      </p:sp>
    </p:spTree>
    <p:extLst>
      <p:ext uri="{BB962C8B-B14F-4D97-AF65-F5344CB8AC3E}">
        <p14:creationId xmlns:p14="http://schemas.microsoft.com/office/powerpoint/2010/main" val="1962340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Openvswitch</a:t>
            </a:r>
            <a:r>
              <a:rPr lang="en-US" dirty="0" smtClean="0"/>
              <a:t>: Tunnel </a:t>
            </a:r>
            <a:r>
              <a:rPr lang="en-US" dirty="0"/>
              <a:t>GRE over </a:t>
            </a:r>
            <a:r>
              <a:rPr lang="en-US" dirty="0" err="1" smtClean="0"/>
              <a:t>IPSec</a:t>
            </a:r>
            <a:endParaRPr lang="en-US" dirty="0"/>
          </a:p>
        </p:txBody>
      </p:sp>
      <p:sp>
        <p:nvSpPr>
          <p:cNvPr id="3" name="Content Placeholder 2"/>
          <p:cNvSpPr>
            <a:spLocks noGrp="1"/>
          </p:cNvSpPr>
          <p:nvPr>
            <p:ph idx="1"/>
          </p:nvPr>
        </p:nvSpPr>
        <p:spPr/>
        <p:txBody>
          <a:bodyPr/>
          <a:lstStyle/>
          <a:p>
            <a:r>
              <a:rPr lang="zh-CN" altLang="en-US" dirty="0" smtClean="0"/>
              <a:t>安全通道，安全意味着</a:t>
            </a:r>
            <a:endParaRPr lang="en-US" altLang="zh-CN" dirty="0" smtClean="0"/>
          </a:p>
          <a:p>
            <a:pPr lvl="1"/>
            <a:r>
              <a:rPr lang="zh-CN" altLang="en-US" dirty="0" smtClean="0"/>
              <a:t>信息完整性</a:t>
            </a:r>
            <a:r>
              <a:rPr lang="en-US" altLang="zh-CN" dirty="0" smtClean="0"/>
              <a:t>——</a:t>
            </a:r>
            <a:r>
              <a:rPr lang="zh-CN" altLang="en-US" dirty="0" smtClean="0"/>
              <a:t>认证</a:t>
            </a:r>
            <a:endParaRPr lang="en-US" altLang="zh-CN" dirty="0" smtClean="0"/>
          </a:p>
          <a:p>
            <a:pPr lvl="1"/>
            <a:r>
              <a:rPr lang="zh-CN" altLang="en-US" dirty="0"/>
              <a:t>信</a:t>
            </a:r>
            <a:r>
              <a:rPr lang="zh-CN" altLang="en-US" dirty="0" smtClean="0"/>
              <a:t>息的私密性</a:t>
            </a:r>
            <a:r>
              <a:rPr lang="en-US" altLang="zh-CN" dirty="0" smtClean="0"/>
              <a:t>——</a:t>
            </a:r>
            <a:r>
              <a:rPr lang="zh-CN" altLang="en-US" dirty="0" smtClean="0"/>
              <a:t>加密</a:t>
            </a:r>
            <a:endParaRPr lang="en-US" altLang="zh-CN" dirty="0" smtClean="0"/>
          </a:p>
          <a:p>
            <a:pPr lvl="1"/>
            <a:r>
              <a:rPr lang="zh-CN" altLang="en-US" dirty="0"/>
              <a:t>信</a:t>
            </a:r>
            <a:r>
              <a:rPr lang="zh-CN" altLang="en-US" dirty="0" smtClean="0"/>
              <a:t>息不会被</a:t>
            </a:r>
            <a:r>
              <a:rPr lang="en-US" altLang="zh-CN" dirty="0" smtClean="0"/>
              <a:t>Replay</a:t>
            </a:r>
            <a:endParaRPr lang="en-US" dirty="0"/>
          </a:p>
        </p:txBody>
      </p:sp>
      <p:pic>
        <p:nvPicPr>
          <p:cNvPr id="4" name="Picture 3"/>
          <p:cNvPicPr>
            <a:picLocks noChangeAspect="1"/>
          </p:cNvPicPr>
          <p:nvPr/>
        </p:nvPicPr>
        <p:blipFill>
          <a:blip r:embed="rId2"/>
          <a:stretch>
            <a:fillRect/>
          </a:stretch>
        </p:blipFill>
        <p:spPr>
          <a:xfrm>
            <a:off x="3047535" y="3124784"/>
            <a:ext cx="6096929" cy="2828976"/>
          </a:xfrm>
          <a:prstGeom prst="rect">
            <a:avLst/>
          </a:prstGeom>
        </p:spPr>
      </p:pic>
      <p:sp>
        <p:nvSpPr>
          <p:cNvPr id="5" name="Rectangular Callout 4"/>
          <p:cNvSpPr/>
          <p:nvPr/>
        </p:nvSpPr>
        <p:spPr>
          <a:xfrm>
            <a:off x="1328188" y="3515360"/>
            <a:ext cx="1229360" cy="851192"/>
          </a:xfrm>
          <a:prstGeom prst="wedgeRectCallout">
            <a:avLst>
              <a:gd name="adj1" fmla="val 123795"/>
              <a:gd name="adj2" fmla="val 29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完整性</a:t>
            </a:r>
            <a:endParaRPr lang="en-US" dirty="0"/>
          </a:p>
        </p:txBody>
      </p:sp>
      <p:sp>
        <p:nvSpPr>
          <p:cNvPr id="6" name="Rectangular Callout 5"/>
          <p:cNvSpPr/>
          <p:nvPr/>
        </p:nvSpPr>
        <p:spPr>
          <a:xfrm>
            <a:off x="1328188" y="4744720"/>
            <a:ext cx="1229360" cy="851192"/>
          </a:xfrm>
          <a:prstGeom prst="wedgeRectCallout">
            <a:avLst>
              <a:gd name="adj1" fmla="val 122969"/>
              <a:gd name="adj2" fmla="val -32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完整性和加密</a:t>
            </a:r>
            <a:endParaRPr lang="en-US" dirty="0"/>
          </a:p>
        </p:txBody>
      </p:sp>
      <p:sp>
        <p:nvSpPr>
          <p:cNvPr id="7" name="Rectangular Callout 6"/>
          <p:cNvSpPr/>
          <p:nvPr/>
        </p:nvSpPr>
        <p:spPr>
          <a:xfrm>
            <a:off x="9634451" y="3251200"/>
            <a:ext cx="1229360" cy="851192"/>
          </a:xfrm>
          <a:prstGeom prst="wedgeRectCallout">
            <a:avLst>
              <a:gd name="adj1" fmla="val -124965"/>
              <a:gd name="adj2" fmla="val 33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完整</a:t>
            </a:r>
            <a:r>
              <a:rPr lang="zh-CN" altLang="en-US" dirty="0" smtClean="0"/>
              <a:t>性及加密算法</a:t>
            </a:r>
            <a:endParaRPr lang="en-US" dirty="0"/>
          </a:p>
        </p:txBody>
      </p:sp>
      <p:sp>
        <p:nvSpPr>
          <p:cNvPr id="8" name="Rectangular Callout 7"/>
          <p:cNvSpPr/>
          <p:nvPr/>
        </p:nvSpPr>
        <p:spPr>
          <a:xfrm>
            <a:off x="9634451" y="4337196"/>
            <a:ext cx="1229360" cy="851192"/>
          </a:xfrm>
          <a:prstGeom prst="wedgeRectCallout">
            <a:avLst>
              <a:gd name="adj1" fmla="val -124139"/>
              <a:gd name="adj2" fmla="val -21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对称加密</a:t>
            </a:r>
            <a:endParaRPr lang="en-US" altLang="zh-CN" dirty="0" smtClean="0"/>
          </a:p>
          <a:p>
            <a:pPr algn="ctr"/>
            <a:r>
              <a:rPr lang="zh-CN" altLang="en-US" dirty="0"/>
              <a:t>连</a:t>
            </a:r>
            <a:r>
              <a:rPr lang="zh-CN" altLang="en-US" dirty="0" smtClean="0"/>
              <a:t>接维护</a:t>
            </a:r>
            <a:endParaRPr lang="en-US" dirty="0"/>
          </a:p>
        </p:txBody>
      </p:sp>
      <p:sp>
        <p:nvSpPr>
          <p:cNvPr id="9" name="Rectangular Callout 8"/>
          <p:cNvSpPr/>
          <p:nvPr/>
        </p:nvSpPr>
        <p:spPr>
          <a:xfrm>
            <a:off x="9634451" y="5423192"/>
            <a:ext cx="1229360" cy="851192"/>
          </a:xfrm>
          <a:prstGeom prst="wedgeRectCallout">
            <a:avLst>
              <a:gd name="adj1" fmla="val -122486"/>
              <a:gd name="adj2" fmla="val -83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对称加密</a:t>
            </a:r>
            <a:endParaRPr lang="en-US" altLang="zh-CN" dirty="0" smtClean="0"/>
          </a:p>
          <a:p>
            <a:pPr algn="ctr"/>
            <a:r>
              <a:rPr lang="zh-CN" altLang="en-US" smtClean="0"/>
              <a:t>密匙交换</a:t>
            </a:r>
            <a:endParaRPr lang="en-US" dirty="0"/>
          </a:p>
        </p:txBody>
      </p:sp>
    </p:spTree>
    <p:extLst>
      <p:ext uri="{BB962C8B-B14F-4D97-AF65-F5344CB8AC3E}">
        <p14:creationId xmlns:p14="http://schemas.microsoft.com/office/powerpoint/2010/main" val="788725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GRE over </a:t>
            </a:r>
            <a:r>
              <a:rPr lang="en-US" dirty="0" err="1"/>
              <a:t>IPSec</a:t>
            </a:r>
            <a:endParaRPr lang="en-US" dirty="0"/>
          </a:p>
        </p:txBody>
      </p:sp>
      <p:sp>
        <p:nvSpPr>
          <p:cNvPr id="4" name="Rectangle 3"/>
          <p:cNvSpPr/>
          <p:nvPr/>
        </p:nvSpPr>
        <p:spPr>
          <a:xfrm>
            <a:off x="628650" y="1466850"/>
            <a:ext cx="3740150" cy="3674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Security Association</a:t>
            </a:r>
            <a:endParaRPr lang="en-US" dirty="0"/>
          </a:p>
        </p:txBody>
      </p:sp>
      <p:sp>
        <p:nvSpPr>
          <p:cNvPr id="5" name="Rectangle 4"/>
          <p:cNvSpPr/>
          <p:nvPr/>
        </p:nvSpPr>
        <p:spPr>
          <a:xfrm>
            <a:off x="723264" y="1964690"/>
            <a:ext cx="3513455" cy="1266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ID</a:t>
            </a:r>
          </a:p>
          <a:p>
            <a:pPr marL="285750" indent="-285750">
              <a:buFont typeface="Arial" panose="020B0604020202020204" pitchFamily="34" charset="0"/>
              <a:buChar char="•"/>
            </a:pPr>
            <a:r>
              <a:rPr lang="en-US" dirty="0" smtClean="0"/>
              <a:t>Partner IP</a:t>
            </a:r>
          </a:p>
          <a:p>
            <a:pPr marL="285750" indent="-285750">
              <a:buFont typeface="Arial" panose="020B0604020202020204" pitchFamily="34" charset="0"/>
              <a:buChar char="•"/>
            </a:pPr>
            <a:r>
              <a:rPr lang="en-US" dirty="0" err="1" smtClean="0"/>
              <a:t>Ipsec</a:t>
            </a:r>
            <a:r>
              <a:rPr lang="en-US" dirty="0" smtClean="0"/>
              <a:t> </a:t>
            </a:r>
            <a:r>
              <a:rPr lang="en-US" dirty="0" err="1" smtClean="0"/>
              <a:t>Protocal</a:t>
            </a:r>
            <a:r>
              <a:rPr lang="en-US" dirty="0" smtClean="0"/>
              <a:t> (ESP/AH)</a:t>
            </a:r>
          </a:p>
          <a:p>
            <a:pPr marL="285750" indent="-285750">
              <a:buFont typeface="Arial" panose="020B0604020202020204" pitchFamily="34" charset="0"/>
              <a:buChar char="•"/>
            </a:pPr>
            <a:r>
              <a:rPr lang="en-US" dirty="0" smtClean="0"/>
              <a:t>Security Parameters Index (SPI)</a:t>
            </a:r>
            <a:endParaRPr lang="en-US" dirty="0"/>
          </a:p>
        </p:txBody>
      </p:sp>
      <p:sp>
        <p:nvSpPr>
          <p:cNvPr id="6" name="Rectangle 5"/>
          <p:cNvSpPr/>
          <p:nvPr/>
        </p:nvSpPr>
        <p:spPr>
          <a:xfrm>
            <a:off x="723264" y="3352800"/>
            <a:ext cx="3513455" cy="15951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err="1" smtClean="0">
                <a:solidFill>
                  <a:srgbClr val="FF0000"/>
                </a:solidFill>
              </a:rPr>
              <a:t>Infos</a:t>
            </a: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ESP encryption algorithm</a:t>
            </a:r>
          </a:p>
          <a:p>
            <a:pPr marL="285750" indent="-285750">
              <a:buFont typeface="Arial" panose="020B0604020202020204" pitchFamily="34" charset="0"/>
              <a:buChar char="•"/>
            </a:pPr>
            <a:r>
              <a:rPr lang="en-US" dirty="0" smtClean="0">
                <a:solidFill>
                  <a:srgbClr val="FF0000"/>
                </a:solidFill>
              </a:rPr>
              <a:t>ESP encryption secret key</a:t>
            </a:r>
          </a:p>
          <a:p>
            <a:pPr marL="285750" indent="-285750">
              <a:buFont typeface="Arial" panose="020B0604020202020204" pitchFamily="34" charset="0"/>
              <a:buChar char="•"/>
            </a:pPr>
            <a:r>
              <a:rPr lang="en-US" dirty="0" smtClean="0">
                <a:solidFill>
                  <a:srgbClr val="FF0000"/>
                </a:solidFill>
              </a:rPr>
              <a:t>ESP Authentication</a:t>
            </a:r>
          </a:p>
          <a:p>
            <a:pPr marL="285750" indent="-285750">
              <a:buFont typeface="Arial" panose="020B0604020202020204" pitchFamily="34" charset="0"/>
              <a:buChar char="•"/>
            </a:pPr>
            <a:r>
              <a:rPr lang="en-US" dirty="0" smtClean="0">
                <a:solidFill>
                  <a:srgbClr val="FF0000"/>
                </a:solidFill>
              </a:rPr>
              <a:t>……</a:t>
            </a:r>
          </a:p>
        </p:txBody>
      </p:sp>
      <p:cxnSp>
        <p:nvCxnSpPr>
          <p:cNvPr id="8" name="Straight Arrow Connector 7"/>
          <p:cNvCxnSpPr/>
          <p:nvPr/>
        </p:nvCxnSpPr>
        <p:spPr>
          <a:xfrm>
            <a:off x="4368800" y="1682115"/>
            <a:ext cx="7081520" cy="2032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59566" y="1330701"/>
            <a:ext cx="2485039" cy="369332"/>
          </a:xfrm>
          <a:prstGeom prst="rect">
            <a:avLst/>
          </a:prstGeom>
          <a:noFill/>
        </p:spPr>
        <p:txBody>
          <a:bodyPr wrap="none" rtlCol="0">
            <a:spAutoFit/>
          </a:bodyPr>
          <a:lstStyle/>
          <a:p>
            <a:r>
              <a:rPr lang="en-US" dirty="0" err="1" smtClean="0"/>
              <a:t>IPSec</a:t>
            </a:r>
            <a:r>
              <a:rPr lang="en-US" dirty="0" smtClean="0"/>
              <a:t> Key Exchange (IKE)</a:t>
            </a:r>
            <a:endParaRPr lang="en-US" dirty="0"/>
          </a:p>
        </p:txBody>
      </p:sp>
      <p:sp>
        <p:nvSpPr>
          <p:cNvPr id="10" name="TextBox 9"/>
          <p:cNvSpPr txBox="1"/>
          <p:nvPr/>
        </p:nvSpPr>
        <p:spPr>
          <a:xfrm>
            <a:off x="4544090" y="1672471"/>
            <a:ext cx="6741013" cy="369332"/>
          </a:xfrm>
          <a:prstGeom prst="rect">
            <a:avLst/>
          </a:prstGeom>
          <a:noFill/>
        </p:spPr>
        <p:txBody>
          <a:bodyPr wrap="none" rtlCol="0">
            <a:spAutoFit/>
          </a:bodyPr>
          <a:lstStyle/>
          <a:p>
            <a:r>
              <a:rPr lang="en-US" dirty="0" smtClean="0"/>
              <a:t>Internet Security Association and Key Management Protocol (ISAKMP)</a:t>
            </a:r>
            <a:endParaRPr lang="en-US" dirty="0"/>
          </a:p>
        </p:txBody>
      </p:sp>
      <p:sp>
        <p:nvSpPr>
          <p:cNvPr id="12" name="Left-Right Arrow 11"/>
          <p:cNvSpPr/>
          <p:nvPr/>
        </p:nvSpPr>
        <p:spPr>
          <a:xfrm>
            <a:off x="4488180" y="1971119"/>
            <a:ext cx="6842760" cy="3649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5228272" y="2383573"/>
            <a:ext cx="5362575" cy="4000500"/>
          </a:xfrm>
          <a:prstGeom prst="rect">
            <a:avLst/>
          </a:prstGeom>
        </p:spPr>
      </p:pic>
    </p:spTree>
    <p:extLst>
      <p:ext uri="{BB962C8B-B14F-4D97-AF65-F5344CB8AC3E}">
        <p14:creationId xmlns:p14="http://schemas.microsoft.com/office/powerpoint/2010/main" val="31171006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672" y="203297"/>
            <a:ext cx="6857225" cy="6416577"/>
          </a:xfrm>
          <a:prstGeom prst="rect">
            <a:avLst/>
          </a:prstGeom>
        </p:spPr>
      </p:pic>
      <p:pic>
        <p:nvPicPr>
          <p:cNvPr id="6" name="Picture 5"/>
          <p:cNvPicPr>
            <a:picLocks noChangeAspect="1"/>
          </p:cNvPicPr>
          <p:nvPr/>
        </p:nvPicPr>
        <p:blipFill>
          <a:blip r:embed="rId3"/>
          <a:stretch>
            <a:fillRect/>
          </a:stretch>
        </p:blipFill>
        <p:spPr>
          <a:xfrm>
            <a:off x="6971897" y="1057275"/>
            <a:ext cx="5070948" cy="5181600"/>
          </a:xfrm>
          <a:prstGeom prst="rect">
            <a:avLst/>
          </a:prstGeom>
        </p:spPr>
      </p:pic>
    </p:spTree>
    <p:extLst>
      <p:ext uri="{BB962C8B-B14F-4D97-AF65-F5344CB8AC3E}">
        <p14:creationId xmlns:p14="http://schemas.microsoft.com/office/powerpoint/2010/main" val="37347194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325" y="128587"/>
            <a:ext cx="5539215" cy="3148013"/>
          </a:xfrm>
          <a:prstGeom prst="rect">
            <a:avLst/>
          </a:prstGeom>
        </p:spPr>
      </p:pic>
      <p:pic>
        <p:nvPicPr>
          <p:cNvPr id="5" name="Picture 4"/>
          <p:cNvPicPr>
            <a:picLocks noChangeAspect="1"/>
          </p:cNvPicPr>
          <p:nvPr/>
        </p:nvPicPr>
        <p:blipFill>
          <a:blip r:embed="rId4"/>
          <a:stretch>
            <a:fillRect/>
          </a:stretch>
        </p:blipFill>
        <p:spPr>
          <a:xfrm>
            <a:off x="6129337" y="128587"/>
            <a:ext cx="5653088" cy="3723803"/>
          </a:xfrm>
          <a:prstGeom prst="rect">
            <a:avLst/>
          </a:prstGeom>
        </p:spPr>
      </p:pic>
      <p:pic>
        <p:nvPicPr>
          <p:cNvPr id="6" name="Picture 5"/>
          <p:cNvPicPr>
            <a:picLocks noChangeAspect="1"/>
          </p:cNvPicPr>
          <p:nvPr/>
        </p:nvPicPr>
        <p:blipFill>
          <a:blip r:embed="rId5"/>
          <a:stretch>
            <a:fillRect/>
          </a:stretch>
        </p:blipFill>
        <p:spPr>
          <a:xfrm>
            <a:off x="314325" y="3930502"/>
            <a:ext cx="419100" cy="257175"/>
          </a:xfrm>
          <a:prstGeom prst="rect">
            <a:avLst/>
          </a:prstGeom>
        </p:spPr>
      </p:pic>
      <p:sp>
        <p:nvSpPr>
          <p:cNvPr id="7" name="Rectangle 6"/>
          <p:cNvSpPr/>
          <p:nvPr/>
        </p:nvSpPr>
        <p:spPr>
          <a:xfrm>
            <a:off x="253365" y="4219745"/>
            <a:ext cx="4048125" cy="2462213"/>
          </a:xfrm>
          <a:prstGeom prst="rect">
            <a:avLst/>
          </a:prstGeom>
        </p:spPr>
        <p:txBody>
          <a:bodyPr wrap="square">
            <a:spAutoFit/>
          </a:bodyPr>
          <a:lstStyle/>
          <a:p>
            <a:r>
              <a:rPr lang="en-US" sz="1100" dirty="0"/>
              <a:t>crypto </a:t>
            </a:r>
            <a:r>
              <a:rPr lang="en-US" sz="1100" dirty="0" err="1"/>
              <a:t>isakmp</a:t>
            </a:r>
            <a:r>
              <a:rPr lang="en-US" sz="1100" dirty="0"/>
              <a:t> policy 200</a:t>
            </a:r>
          </a:p>
          <a:p>
            <a:r>
              <a:rPr lang="en-US" sz="1100" dirty="0"/>
              <a:t>   encryption </a:t>
            </a:r>
            <a:r>
              <a:rPr lang="en-US" sz="1100" dirty="0" err="1"/>
              <a:t>aes</a:t>
            </a:r>
            <a:r>
              <a:rPr lang="en-US" sz="1100" dirty="0"/>
              <a:t> 128</a:t>
            </a:r>
          </a:p>
          <a:p>
            <a:r>
              <a:rPr lang="en-US" sz="1100" dirty="0"/>
              <a:t>   authentication pre-share</a:t>
            </a:r>
          </a:p>
          <a:p>
            <a:r>
              <a:rPr lang="en-US" sz="1100" dirty="0"/>
              <a:t>   group 2</a:t>
            </a:r>
          </a:p>
          <a:p>
            <a:r>
              <a:rPr lang="en-US" sz="1100" dirty="0"/>
              <a:t>   lifetime 28800</a:t>
            </a:r>
          </a:p>
          <a:p>
            <a:r>
              <a:rPr lang="en-US" sz="1100" dirty="0"/>
              <a:t>   hash </a:t>
            </a:r>
            <a:r>
              <a:rPr lang="en-US" sz="1100" dirty="0" err="1"/>
              <a:t>sha</a:t>
            </a:r>
            <a:endParaRPr lang="en-US" sz="1100" dirty="0"/>
          </a:p>
          <a:p>
            <a:r>
              <a:rPr lang="en-US" sz="1100" dirty="0"/>
              <a:t>exit</a:t>
            </a:r>
          </a:p>
          <a:p>
            <a:r>
              <a:rPr lang="en-US" sz="1100" dirty="0" smtClean="0"/>
              <a:t>crypto </a:t>
            </a:r>
            <a:r>
              <a:rPr lang="en-US" sz="1100" dirty="0" err="1"/>
              <a:t>keyring</a:t>
            </a:r>
            <a:r>
              <a:rPr lang="en-US" sz="1100" dirty="0"/>
              <a:t> keyring-vpn-44a8938f-0</a:t>
            </a:r>
          </a:p>
          <a:p>
            <a:r>
              <a:rPr lang="en-US" sz="1100" dirty="0"/>
              <a:t>   pre-shared-key address 72.21.209.225 key plain-text-password1</a:t>
            </a:r>
          </a:p>
          <a:p>
            <a:r>
              <a:rPr lang="en-US" sz="1100" dirty="0"/>
              <a:t>exit</a:t>
            </a:r>
          </a:p>
          <a:p>
            <a:r>
              <a:rPr lang="en-US" sz="1100" dirty="0" smtClean="0"/>
              <a:t>crypto </a:t>
            </a:r>
            <a:r>
              <a:rPr lang="en-US" sz="1100" dirty="0" err="1"/>
              <a:t>isakmp</a:t>
            </a:r>
            <a:r>
              <a:rPr lang="en-US" sz="1100" dirty="0"/>
              <a:t> profile isakmp-vpn-44a8938f-0</a:t>
            </a:r>
          </a:p>
          <a:p>
            <a:r>
              <a:rPr lang="en-US" sz="1100" dirty="0"/>
              <a:t>   match identity address 72.21.209.225</a:t>
            </a:r>
          </a:p>
          <a:p>
            <a:r>
              <a:rPr lang="en-US" sz="1100" dirty="0"/>
              <a:t>   </a:t>
            </a:r>
            <a:r>
              <a:rPr lang="en-US" sz="1100" dirty="0" err="1"/>
              <a:t>keyring</a:t>
            </a:r>
            <a:r>
              <a:rPr lang="en-US" sz="1100" dirty="0"/>
              <a:t> keyring-vpn-44a8938f-0</a:t>
            </a:r>
          </a:p>
          <a:p>
            <a:r>
              <a:rPr lang="en-US" sz="1100" dirty="0"/>
              <a:t>exit</a:t>
            </a:r>
          </a:p>
        </p:txBody>
      </p:sp>
      <p:pic>
        <p:nvPicPr>
          <p:cNvPr id="8" name="Picture 7"/>
          <p:cNvPicPr>
            <a:picLocks noChangeAspect="1"/>
          </p:cNvPicPr>
          <p:nvPr/>
        </p:nvPicPr>
        <p:blipFill>
          <a:blip r:embed="rId6"/>
          <a:stretch>
            <a:fillRect/>
          </a:stretch>
        </p:blipFill>
        <p:spPr>
          <a:xfrm>
            <a:off x="4368165" y="3930501"/>
            <a:ext cx="419100" cy="257175"/>
          </a:xfrm>
          <a:prstGeom prst="rect">
            <a:avLst/>
          </a:prstGeom>
        </p:spPr>
      </p:pic>
      <p:sp>
        <p:nvSpPr>
          <p:cNvPr id="9" name="Rectangle 8"/>
          <p:cNvSpPr/>
          <p:nvPr/>
        </p:nvSpPr>
        <p:spPr>
          <a:xfrm>
            <a:off x="4301490" y="4230231"/>
            <a:ext cx="6096000" cy="1446550"/>
          </a:xfrm>
          <a:prstGeom prst="rect">
            <a:avLst/>
          </a:prstGeom>
        </p:spPr>
        <p:txBody>
          <a:bodyPr>
            <a:spAutoFit/>
          </a:bodyPr>
          <a:lstStyle/>
          <a:p>
            <a:r>
              <a:rPr lang="en-US" sz="1100" dirty="0"/>
              <a:t>crypto </a:t>
            </a:r>
            <a:r>
              <a:rPr lang="en-US" sz="1100" dirty="0" err="1"/>
              <a:t>ipsec</a:t>
            </a:r>
            <a:r>
              <a:rPr lang="en-US" sz="1100" dirty="0"/>
              <a:t> transform-set ipsec-prop-vpn-44a8938f-0 </a:t>
            </a:r>
            <a:r>
              <a:rPr lang="en-US" sz="1100" dirty="0" err="1"/>
              <a:t>esp-aes</a:t>
            </a:r>
            <a:r>
              <a:rPr lang="en-US" sz="1100" dirty="0"/>
              <a:t> 128 </a:t>
            </a:r>
            <a:r>
              <a:rPr lang="en-US" sz="1100" dirty="0" err="1"/>
              <a:t>esp-sha-hmac</a:t>
            </a:r>
            <a:r>
              <a:rPr lang="en-US" sz="1100" dirty="0"/>
              <a:t> </a:t>
            </a:r>
          </a:p>
          <a:p>
            <a:r>
              <a:rPr lang="en-US" sz="1100" dirty="0"/>
              <a:t>   mode tunnel</a:t>
            </a:r>
          </a:p>
          <a:p>
            <a:r>
              <a:rPr lang="en-US" sz="1100" dirty="0"/>
              <a:t>exit</a:t>
            </a:r>
          </a:p>
          <a:p>
            <a:r>
              <a:rPr lang="en-US" sz="1100" dirty="0" smtClean="0"/>
              <a:t>crypto </a:t>
            </a:r>
            <a:r>
              <a:rPr lang="en-US" sz="1100" dirty="0" err="1"/>
              <a:t>ipsec</a:t>
            </a:r>
            <a:r>
              <a:rPr lang="en-US" sz="1100" dirty="0"/>
              <a:t> profile ipsec-vpn-44a8938f-0</a:t>
            </a:r>
          </a:p>
          <a:p>
            <a:r>
              <a:rPr lang="en-US" sz="1100" dirty="0"/>
              <a:t>   set </a:t>
            </a:r>
            <a:r>
              <a:rPr lang="en-US" sz="1100" dirty="0" err="1"/>
              <a:t>pfs</a:t>
            </a:r>
            <a:r>
              <a:rPr lang="en-US" sz="1100" dirty="0"/>
              <a:t> group2</a:t>
            </a:r>
          </a:p>
          <a:p>
            <a:r>
              <a:rPr lang="en-US" sz="1100" dirty="0"/>
              <a:t>   set security-association lifetime seconds 3600</a:t>
            </a:r>
          </a:p>
          <a:p>
            <a:r>
              <a:rPr lang="en-US" sz="1100" dirty="0"/>
              <a:t>   set transform-set ipsec-prop-vpn-44a8938f-0</a:t>
            </a:r>
          </a:p>
          <a:p>
            <a:r>
              <a:rPr lang="en-US" sz="1100" dirty="0"/>
              <a:t>exit</a:t>
            </a:r>
          </a:p>
        </p:txBody>
      </p:sp>
      <p:pic>
        <p:nvPicPr>
          <p:cNvPr id="10" name="Picture 9"/>
          <p:cNvPicPr>
            <a:picLocks noChangeAspect="1"/>
          </p:cNvPicPr>
          <p:nvPr/>
        </p:nvPicPr>
        <p:blipFill>
          <a:blip r:embed="rId7"/>
          <a:stretch>
            <a:fillRect/>
          </a:stretch>
        </p:blipFill>
        <p:spPr>
          <a:xfrm>
            <a:off x="8120221" y="4732632"/>
            <a:ext cx="419100" cy="257175"/>
          </a:xfrm>
          <a:prstGeom prst="rect">
            <a:avLst/>
          </a:prstGeom>
        </p:spPr>
      </p:pic>
      <p:sp>
        <p:nvSpPr>
          <p:cNvPr id="11" name="Rectangle 10"/>
          <p:cNvSpPr/>
          <p:nvPr/>
        </p:nvSpPr>
        <p:spPr>
          <a:xfrm>
            <a:off x="8007985" y="4995050"/>
            <a:ext cx="3452495" cy="1785104"/>
          </a:xfrm>
          <a:prstGeom prst="rect">
            <a:avLst/>
          </a:prstGeom>
        </p:spPr>
        <p:txBody>
          <a:bodyPr wrap="square">
            <a:spAutoFit/>
          </a:bodyPr>
          <a:lstStyle/>
          <a:p>
            <a:r>
              <a:rPr lang="en-US" sz="1100" dirty="0"/>
              <a:t>interface Tunnel1</a:t>
            </a:r>
          </a:p>
          <a:p>
            <a:r>
              <a:rPr lang="en-US" sz="1100" dirty="0"/>
              <a:t>   </a:t>
            </a:r>
            <a:r>
              <a:rPr lang="en-US" sz="1100" dirty="0" err="1"/>
              <a:t>ip</a:t>
            </a:r>
            <a:r>
              <a:rPr lang="en-US" sz="1100" dirty="0"/>
              <a:t> address 169.254.255.2 255.255.255.252</a:t>
            </a:r>
          </a:p>
          <a:p>
            <a:r>
              <a:rPr lang="en-US" sz="1100" dirty="0"/>
              <a:t>   </a:t>
            </a:r>
            <a:r>
              <a:rPr lang="en-US" sz="1100" dirty="0" err="1"/>
              <a:t>ip</a:t>
            </a:r>
            <a:r>
              <a:rPr lang="en-US" sz="1100" dirty="0"/>
              <a:t> virtual-reassembly</a:t>
            </a:r>
          </a:p>
          <a:p>
            <a:r>
              <a:rPr lang="en-US" sz="1100" dirty="0"/>
              <a:t>   tunnel source YOUR_UPLINK_ADDRESS</a:t>
            </a:r>
          </a:p>
          <a:p>
            <a:r>
              <a:rPr lang="en-US" sz="1100" dirty="0"/>
              <a:t>   tunnel destination 72.21.209.225 </a:t>
            </a:r>
          </a:p>
          <a:p>
            <a:r>
              <a:rPr lang="en-US" sz="1100" dirty="0"/>
              <a:t>   tunnel mode </a:t>
            </a:r>
            <a:r>
              <a:rPr lang="en-US" sz="1100" dirty="0" err="1"/>
              <a:t>ipsec</a:t>
            </a:r>
            <a:r>
              <a:rPr lang="en-US" sz="1100" dirty="0"/>
              <a:t> ipv4</a:t>
            </a:r>
          </a:p>
          <a:p>
            <a:r>
              <a:rPr lang="en-US" sz="1100" dirty="0"/>
              <a:t>   tunnel protection </a:t>
            </a:r>
            <a:r>
              <a:rPr lang="en-US" sz="1100" dirty="0" err="1"/>
              <a:t>ipsec</a:t>
            </a:r>
            <a:r>
              <a:rPr lang="en-US" sz="1100" dirty="0"/>
              <a:t> profile </a:t>
            </a:r>
            <a:r>
              <a:rPr lang="en-US" sz="1100" dirty="0" smtClean="0"/>
              <a:t>ipsec-vpn-44a8938f-0</a:t>
            </a:r>
          </a:p>
          <a:p>
            <a:r>
              <a:rPr lang="en-US" sz="1100" dirty="0" smtClean="0"/>
              <a:t>   </a:t>
            </a:r>
            <a:r>
              <a:rPr lang="en-US" sz="1100" dirty="0" err="1" smtClean="0"/>
              <a:t>ip</a:t>
            </a:r>
            <a:r>
              <a:rPr lang="en-US" sz="1100" dirty="0" smtClean="0"/>
              <a:t> </a:t>
            </a:r>
            <a:r>
              <a:rPr lang="en-US" sz="1100" dirty="0" err="1" smtClean="0"/>
              <a:t>tcp</a:t>
            </a:r>
            <a:r>
              <a:rPr lang="en-US" sz="1100" dirty="0" smtClean="0"/>
              <a:t> adjust-</a:t>
            </a:r>
            <a:r>
              <a:rPr lang="en-US" sz="1100" dirty="0" err="1" smtClean="0"/>
              <a:t>mss</a:t>
            </a:r>
            <a:r>
              <a:rPr lang="en-US" sz="1100" dirty="0" smtClean="0"/>
              <a:t> 1396 </a:t>
            </a:r>
          </a:p>
          <a:p>
            <a:r>
              <a:rPr lang="en-US" sz="1100" dirty="0" smtClean="0"/>
              <a:t>   </a:t>
            </a:r>
            <a:r>
              <a:rPr lang="en-US" sz="1100" dirty="0"/>
              <a:t>no shutdown</a:t>
            </a:r>
          </a:p>
          <a:p>
            <a:r>
              <a:rPr lang="en-US" sz="1100" dirty="0"/>
              <a:t>exit</a:t>
            </a:r>
          </a:p>
        </p:txBody>
      </p:sp>
      <p:cxnSp>
        <p:nvCxnSpPr>
          <p:cNvPr id="13" name="Straight Connector 12"/>
          <p:cNvCxnSpPr/>
          <p:nvPr/>
        </p:nvCxnSpPr>
        <p:spPr>
          <a:xfrm>
            <a:off x="4219575" y="3842496"/>
            <a:ext cx="27305" cy="3015504"/>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4052" y="3842496"/>
            <a:ext cx="11853648"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33030" y="4612640"/>
            <a:ext cx="0" cy="224536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33030" y="4612640"/>
            <a:ext cx="434467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85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Openvswitch</a:t>
            </a:r>
            <a:r>
              <a:rPr lang="en-US" dirty="0"/>
              <a:t>: Tunnel GRE over </a:t>
            </a:r>
            <a:r>
              <a:rPr lang="en-US" dirty="0" err="1"/>
              <a:t>IPSec</a:t>
            </a:r>
            <a:endParaRPr lang="en-US" dirty="0"/>
          </a:p>
        </p:txBody>
      </p:sp>
      <p:pic>
        <p:nvPicPr>
          <p:cNvPr id="4" name="Picture 3"/>
          <p:cNvPicPr>
            <a:picLocks noChangeAspect="1"/>
          </p:cNvPicPr>
          <p:nvPr/>
        </p:nvPicPr>
        <p:blipFill>
          <a:blip r:embed="rId2"/>
          <a:stretch>
            <a:fillRect/>
          </a:stretch>
        </p:blipFill>
        <p:spPr>
          <a:xfrm>
            <a:off x="838200" y="1038585"/>
            <a:ext cx="9950551" cy="1891940"/>
          </a:xfrm>
          <a:prstGeom prst="rect">
            <a:avLst/>
          </a:prstGeom>
        </p:spPr>
      </p:pic>
    </p:spTree>
    <p:extLst>
      <p:ext uri="{BB962C8B-B14F-4D97-AF65-F5344CB8AC3E}">
        <p14:creationId xmlns:p14="http://schemas.microsoft.com/office/powerpoint/2010/main" val="42633589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实验十一：创建</a:t>
            </a:r>
            <a:r>
              <a:rPr lang="en-US" altLang="zh-CN" dirty="0" smtClean="0"/>
              <a:t>Tunnel</a:t>
            </a:r>
            <a:endParaRPr lang="en-US" dirty="0"/>
          </a:p>
        </p:txBody>
      </p:sp>
      <p:sp>
        <p:nvSpPr>
          <p:cNvPr id="4" name="Rectangle 3"/>
          <p:cNvSpPr/>
          <p:nvPr/>
        </p:nvSpPr>
        <p:spPr>
          <a:xfrm>
            <a:off x="4707696" y="3642712"/>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07696" y="4130626"/>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2"/>
            <a:endCxn id="6" idx="0"/>
          </p:cNvCxnSpPr>
          <p:nvPr/>
        </p:nvCxnSpPr>
        <p:spPr>
          <a:xfrm>
            <a:off x="4860096" y="3871312"/>
            <a:ext cx="0" cy="2593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4661" y="2506373"/>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6189" y="1068664"/>
            <a:ext cx="3081743" cy="144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dirty="0"/>
              <a:t>Instance01</a:t>
            </a:r>
            <a:endParaRPr lang="en-US" dirty="0"/>
          </a:p>
        </p:txBody>
      </p:sp>
      <p:sp>
        <p:nvSpPr>
          <p:cNvPr id="10" name="Rectangle 9"/>
          <p:cNvSpPr/>
          <p:nvPr/>
        </p:nvSpPr>
        <p:spPr>
          <a:xfrm>
            <a:off x="2414661" y="2959329"/>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8" idx="2"/>
            <a:endCxn id="10" idx="0"/>
          </p:cNvCxnSpPr>
          <p:nvPr/>
        </p:nvCxnSpPr>
        <p:spPr>
          <a:xfrm>
            <a:off x="2567061" y="2734973"/>
            <a:ext cx="0" cy="224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06189" y="2459904"/>
            <a:ext cx="1762021" cy="369332"/>
          </a:xfrm>
          <a:prstGeom prst="rect">
            <a:avLst/>
          </a:prstGeom>
        </p:spPr>
        <p:txBody>
          <a:bodyPr wrap="none">
            <a:spAutoFit/>
          </a:bodyPr>
          <a:lstStyle/>
          <a:p>
            <a:r>
              <a:rPr lang="en-US" dirty="0" smtClean="0"/>
              <a:t>192.168.100.100</a:t>
            </a:r>
            <a:endParaRPr lang="en-US" dirty="0"/>
          </a:p>
        </p:txBody>
      </p:sp>
      <p:sp>
        <p:nvSpPr>
          <p:cNvPr id="13" name="Rectangle 12"/>
          <p:cNvSpPr/>
          <p:nvPr/>
        </p:nvSpPr>
        <p:spPr>
          <a:xfrm>
            <a:off x="3015222" y="4060260"/>
            <a:ext cx="1762021" cy="369332"/>
          </a:xfrm>
          <a:prstGeom prst="rect">
            <a:avLst/>
          </a:prstGeom>
        </p:spPr>
        <p:txBody>
          <a:bodyPr wrap="none">
            <a:spAutoFit/>
          </a:bodyPr>
          <a:lstStyle/>
          <a:p>
            <a:r>
              <a:rPr lang="en-US" dirty="0" smtClean="0"/>
              <a:t>192.168.100.102</a:t>
            </a:r>
            <a:endParaRPr lang="en-US" dirty="0"/>
          </a:p>
        </p:txBody>
      </p:sp>
      <p:sp>
        <p:nvSpPr>
          <p:cNvPr id="14" name="Rectangle 13"/>
          <p:cNvSpPr/>
          <p:nvPr/>
        </p:nvSpPr>
        <p:spPr>
          <a:xfrm>
            <a:off x="2000369" y="3193870"/>
            <a:ext cx="5719454" cy="448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a:t>
            </a:r>
            <a:r>
              <a:rPr lang="en-US" dirty="0" err="1" smtClean="0"/>
              <a:t>buntu_br</a:t>
            </a:r>
            <a:endParaRPr lang="en-US" dirty="0"/>
          </a:p>
        </p:txBody>
      </p:sp>
      <p:sp>
        <p:nvSpPr>
          <p:cNvPr id="15" name="Rectangle 14"/>
          <p:cNvSpPr/>
          <p:nvPr/>
        </p:nvSpPr>
        <p:spPr>
          <a:xfrm>
            <a:off x="6884148" y="2504765"/>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84148" y="2966031"/>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2"/>
            <a:endCxn id="17" idx="0"/>
          </p:cNvCxnSpPr>
          <p:nvPr/>
        </p:nvCxnSpPr>
        <p:spPr>
          <a:xfrm>
            <a:off x="7036548" y="2733365"/>
            <a:ext cx="0" cy="2326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17385" y="2832206"/>
            <a:ext cx="718851" cy="369332"/>
          </a:xfrm>
          <a:prstGeom prst="rect">
            <a:avLst/>
          </a:prstGeom>
        </p:spPr>
        <p:txBody>
          <a:bodyPr wrap="none">
            <a:spAutoFit/>
          </a:bodyPr>
          <a:lstStyle/>
          <a:p>
            <a:r>
              <a:rPr lang="zh-CN" altLang="en-US" dirty="0" smtClean="0"/>
              <a:t>vnet</a:t>
            </a:r>
            <a:r>
              <a:rPr lang="en-US" altLang="zh-CN" dirty="0" smtClean="0"/>
              <a:t>0</a:t>
            </a:r>
            <a:endParaRPr lang="zh-CN" altLang="en-US" dirty="0"/>
          </a:p>
        </p:txBody>
      </p:sp>
      <p:sp>
        <p:nvSpPr>
          <p:cNvPr id="20" name="Rectangle 19"/>
          <p:cNvSpPr/>
          <p:nvPr/>
        </p:nvSpPr>
        <p:spPr>
          <a:xfrm>
            <a:off x="6165298" y="2850635"/>
            <a:ext cx="718851" cy="369332"/>
          </a:xfrm>
          <a:prstGeom prst="rect">
            <a:avLst/>
          </a:prstGeom>
        </p:spPr>
        <p:txBody>
          <a:bodyPr wrap="none">
            <a:spAutoFit/>
          </a:bodyPr>
          <a:lstStyle/>
          <a:p>
            <a:r>
              <a:rPr lang="zh-CN" altLang="en-US" dirty="0" smtClean="0"/>
              <a:t>vnet</a:t>
            </a:r>
            <a:r>
              <a:rPr lang="en-US" altLang="zh-CN" dirty="0" smtClean="0"/>
              <a:t>1</a:t>
            </a:r>
            <a:endParaRPr lang="zh-CN" altLang="en-US" dirty="0"/>
          </a:p>
        </p:txBody>
      </p:sp>
      <p:sp>
        <p:nvSpPr>
          <p:cNvPr id="21" name="Rectangle 20"/>
          <p:cNvSpPr/>
          <p:nvPr/>
        </p:nvSpPr>
        <p:spPr>
          <a:xfrm>
            <a:off x="4058392" y="3616615"/>
            <a:ext cx="718851" cy="369332"/>
          </a:xfrm>
          <a:prstGeom prst="rect">
            <a:avLst/>
          </a:prstGeom>
        </p:spPr>
        <p:txBody>
          <a:bodyPr wrap="none">
            <a:spAutoFit/>
          </a:bodyPr>
          <a:lstStyle/>
          <a:p>
            <a:r>
              <a:rPr lang="zh-CN" altLang="en-US" dirty="0" smtClean="0"/>
              <a:t>vnet</a:t>
            </a:r>
            <a:r>
              <a:rPr lang="en-US" altLang="zh-CN" dirty="0" smtClean="0"/>
              <a:t>2</a:t>
            </a:r>
            <a:endParaRPr lang="zh-CN" altLang="en-US" dirty="0"/>
          </a:p>
        </p:txBody>
      </p:sp>
      <p:sp>
        <p:nvSpPr>
          <p:cNvPr id="22" name="Rectangle 21"/>
          <p:cNvSpPr/>
          <p:nvPr/>
        </p:nvSpPr>
        <p:spPr>
          <a:xfrm>
            <a:off x="7188947" y="2454282"/>
            <a:ext cx="1762021" cy="369332"/>
          </a:xfrm>
          <a:prstGeom prst="rect">
            <a:avLst/>
          </a:prstGeom>
        </p:spPr>
        <p:txBody>
          <a:bodyPr wrap="none">
            <a:spAutoFit/>
          </a:bodyPr>
          <a:lstStyle/>
          <a:p>
            <a:r>
              <a:rPr lang="en-US" dirty="0" smtClean="0"/>
              <a:t>192.168.100.101</a:t>
            </a:r>
            <a:endParaRPr lang="en-US" dirty="0"/>
          </a:p>
        </p:txBody>
      </p:sp>
      <p:sp>
        <p:nvSpPr>
          <p:cNvPr id="26" name="Rectangle 25"/>
          <p:cNvSpPr/>
          <p:nvPr/>
        </p:nvSpPr>
        <p:spPr>
          <a:xfrm>
            <a:off x="5496404" y="1059611"/>
            <a:ext cx="3081743" cy="144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CN" dirty="0" smtClean="0"/>
              <a:t>Instance02</a:t>
            </a:r>
            <a:endParaRPr lang="en-US" dirty="0"/>
          </a:p>
        </p:txBody>
      </p:sp>
      <p:sp>
        <p:nvSpPr>
          <p:cNvPr id="31" name="Rectangle 30"/>
          <p:cNvSpPr/>
          <p:nvPr/>
        </p:nvSpPr>
        <p:spPr>
          <a:xfrm>
            <a:off x="3319224" y="4362518"/>
            <a:ext cx="3081743" cy="144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CN" dirty="0" smtClean="0"/>
              <a:t>Instance03</a:t>
            </a:r>
            <a:endParaRPr lang="en-US" dirty="0"/>
          </a:p>
        </p:txBody>
      </p:sp>
      <p:sp>
        <p:nvSpPr>
          <p:cNvPr id="32" name="Rectangle 31"/>
          <p:cNvSpPr/>
          <p:nvPr/>
        </p:nvSpPr>
        <p:spPr>
          <a:xfrm>
            <a:off x="1717385" y="2141858"/>
            <a:ext cx="1686560" cy="1846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93268" y="2141858"/>
            <a:ext cx="1686560" cy="1846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16815" y="4550390"/>
            <a:ext cx="1686560" cy="1846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14661" y="1666498"/>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2"/>
          </p:cNvCxnSpPr>
          <p:nvPr/>
        </p:nvCxnSpPr>
        <p:spPr>
          <a:xfrm flipH="1">
            <a:off x="2567060" y="1895098"/>
            <a:ext cx="1" cy="25897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884147" y="1635367"/>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2"/>
          </p:cNvCxnSpPr>
          <p:nvPr/>
        </p:nvCxnSpPr>
        <p:spPr>
          <a:xfrm flipH="1">
            <a:off x="7036546" y="1863967"/>
            <a:ext cx="1" cy="25897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07696" y="4996705"/>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4860094" y="4728141"/>
            <a:ext cx="1" cy="25897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72335" y="1331934"/>
            <a:ext cx="942887" cy="369332"/>
          </a:xfrm>
          <a:prstGeom prst="rect">
            <a:avLst/>
          </a:prstGeom>
        </p:spPr>
        <p:txBody>
          <a:bodyPr wrap="none">
            <a:spAutoFit/>
          </a:bodyPr>
          <a:lstStyle/>
          <a:p>
            <a:r>
              <a:rPr lang="en-US" dirty="0" smtClean="0"/>
              <a:t>10.0.0.1</a:t>
            </a:r>
            <a:endParaRPr lang="en-US" dirty="0"/>
          </a:p>
        </p:txBody>
      </p:sp>
      <p:sp>
        <p:nvSpPr>
          <p:cNvPr id="44" name="Rectangle 43"/>
          <p:cNvSpPr/>
          <p:nvPr/>
        </p:nvSpPr>
        <p:spPr>
          <a:xfrm>
            <a:off x="6524723" y="1311756"/>
            <a:ext cx="942887" cy="369332"/>
          </a:xfrm>
          <a:prstGeom prst="rect">
            <a:avLst/>
          </a:prstGeom>
        </p:spPr>
        <p:txBody>
          <a:bodyPr wrap="none">
            <a:spAutoFit/>
          </a:bodyPr>
          <a:lstStyle/>
          <a:p>
            <a:r>
              <a:rPr lang="en-US" dirty="0" smtClean="0"/>
              <a:t>10.0.0.2</a:t>
            </a:r>
            <a:endParaRPr lang="en-US" dirty="0"/>
          </a:p>
        </p:txBody>
      </p:sp>
      <p:sp>
        <p:nvSpPr>
          <p:cNvPr id="45" name="Rectangle 44"/>
          <p:cNvSpPr/>
          <p:nvPr/>
        </p:nvSpPr>
        <p:spPr>
          <a:xfrm>
            <a:off x="4388650" y="5168160"/>
            <a:ext cx="942887" cy="369332"/>
          </a:xfrm>
          <a:prstGeom prst="rect">
            <a:avLst/>
          </a:prstGeom>
        </p:spPr>
        <p:txBody>
          <a:bodyPr wrap="none">
            <a:spAutoFit/>
          </a:bodyPr>
          <a:lstStyle/>
          <a:p>
            <a:r>
              <a:rPr lang="en-US" dirty="0" smtClean="0"/>
              <a:t>10.0.0.3</a:t>
            </a:r>
            <a:endParaRPr lang="en-US" dirty="0"/>
          </a:p>
        </p:txBody>
      </p:sp>
      <p:sp>
        <p:nvSpPr>
          <p:cNvPr id="46" name="Rectangle 45"/>
          <p:cNvSpPr/>
          <p:nvPr/>
        </p:nvSpPr>
        <p:spPr>
          <a:xfrm>
            <a:off x="2653409" y="2316081"/>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GRE</a:t>
            </a:r>
            <a:endParaRPr lang="en-US" sz="1200" dirty="0"/>
          </a:p>
        </p:txBody>
      </p:sp>
      <p:sp>
        <p:nvSpPr>
          <p:cNvPr id="48" name="Rectangle 47"/>
          <p:cNvSpPr/>
          <p:nvPr/>
        </p:nvSpPr>
        <p:spPr>
          <a:xfrm>
            <a:off x="1926589" y="2312455"/>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vxlan</a:t>
            </a:r>
            <a:endParaRPr lang="en-US" sz="1200" dirty="0"/>
          </a:p>
        </p:txBody>
      </p:sp>
      <p:sp>
        <p:nvSpPr>
          <p:cNvPr id="50" name="Rectangle 49"/>
          <p:cNvSpPr/>
          <p:nvPr/>
        </p:nvSpPr>
        <p:spPr>
          <a:xfrm>
            <a:off x="6397545" y="2325609"/>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GRE</a:t>
            </a:r>
            <a:endParaRPr lang="en-US" sz="1200" dirty="0"/>
          </a:p>
        </p:txBody>
      </p:sp>
      <p:sp>
        <p:nvSpPr>
          <p:cNvPr id="51" name="Rectangle 50"/>
          <p:cNvSpPr/>
          <p:nvPr/>
        </p:nvSpPr>
        <p:spPr>
          <a:xfrm>
            <a:off x="7124506" y="2328393"/>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IPSec</a:t>
            </a:r>
            <a:endParaRPr lang="en-US" sz="1200" dirty="0"/>
          </a:p>
        </p:txBody>
      </p:sp>
      <p:sp>
        <p:nvSpPr>
          <p:cNvPr id="52" name="Rectangle 51"/>
          <p:cNvSpPr/>
          <p:nvPr/>
        </p:nvSpPr>
        <p:spPr>
          <a:xfrm>
            <a:off x="4178148" y="4375787"/>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vxlan</a:t>
            </a:r>
            <a:endParaRPr lang="en-US" sz="1200" dirty="0"/>
          </a:p>
        </p:txBody>
      </p:sp>
      <p:sp>
        <p:nvSpPr>
          <p:cNvPr id="53" name="Rectangle 52"/>
          <p:cNvSpPr/>
          <p:nvPr/>
        </p:nvSpPr>
        <p:spPr>
          <a:xfrm>
            <a:off x="5009589" y="4380161"/>
            <a:ext cx="599095" cy="1777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IPSec</a:t>
            </a:r>
            <a:endParaRPr lang="en-US" sz="1200" dirty="0"/>
          </a:p>
        </p:txBody>
      </p:sp>
      <p:cxnSp>
        <p:nvCxnSpPr>
          <p:cNvPr id="56" name="Curved Connector 55"/>
          <p:cNvCxnSpPr>
            <a:stCxn id="46" idx="2"/>
            <a:endCxn id="50" idx="2"/>
          </p:cNvCxnSpPr>
          <p:nvPr/>
        </p:nvCxnSpPr>
        <p:spPr>
          <a:xfrm rot="16200000" flipH="1">
            <a:off x="4820261" y="626528"/>
            <a:ext cx="9528" cy="3744136"/>
          </a:xfrm>
          <a:prstGeom prst="curvedConnector3">
            <a:avLst>
              <a:gd name="adj1" fmla="val 2499244"/>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3" idx="0"/>
            <a:endCxn id="51" idx="2"/>
          </p:cNvCxnSpPr>
          <p:nvPr/>
        </p:nvCxnSpPr>
        <p:spPr>
          <a:xfrm rot="5400000" flipH="1" flipV="1">
            <a:off x="5429587" y="2385695"/>
            <a:ext cx="1874017" cy="2114917"/>
          </a:xfrm>
          <a:prstGeom prst="curvedConnector3">
            <a:avLst>
              <a:gd name="adj1" fmla="val 50000"/>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48" idx="2"/>
            <a:endCxn id="52" idx="0"/>
          </p:cNvCxnSpPr>
          <p:nvPr/>
        </p:nvCxnSpPr>
        <p:spPr>
          <a:xfrm rot="16200000" flipH="1">
            <a:off x="2409126" y="2307216"/>
            <a:ext cx="1885581" cy="2251559"/>
          </a:xfrm>
          <a:prstGeom prst="curvedConnector3">
            <a:avLst>
              <a:gd name="adj1" fmla="val 50000"/>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3"/>
          <a:stretch>
            <a:fillRect/>
          </a:stretch>
        </p:blipFill>
        <p:spPr>
          <a:xfrm>
            <a:off x="6872407" y="4051266"/>
            <a:ext cx="5078400" cy="2343877"/>
          </a:xfrm>
          <a:prstGeom prst="rect">
            <a:avLst/>
          </a:prstGeom>
        </p:spPr>
      </p:pic>
    </p:spTree>
    <p:extLst>
      <p:ext uri="{BB962C8B-B14F-4D97-AF65-F5344CB8AC3E}">
        <p14:creationId xmlns:p14="http://schemas.microsoft.com/office/powerpoint/2010/main" val="661709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5747</TotalTime>
  <Words>12365</Words>
  <Application>Microsoft Office PowerPoint</Application>
  <PresentationFormat>Widescreen</PresentationFormat>
  <Paragraphs>1783</Paragraphs>
  <Slides>138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138</vt:i4>
      </vt:variant>
    </vt:vector>
  </HeadingPairs>
  <TitlesOfParts>
    <vt:vector size="147" baseType="lpstr">
      <vt:lpstr>MS PGothic</vt:lpstr>
      <vt:lpstr>宋体</vt:lpstr>
      <vt:lpstr>宋体</vt:lpstr>
      <vt:lpstr>Arial</vt:lpstr>
      <vt:lpstr>Calibri</vt:lpstr>
      <vt:lpstr>Calibri Light</vt:lpstr>
      <vt:lpstr>Times New Roman</vt:lpstr>
      <vt:lpstr>Verdana</vt:lpstr>
      <vt:lpstr>Office Theme</vt:lpstr>
      <vt:lpstr>Openvswitch</vt:lpstr>
      <vt:lpstr>Software Defined Network</vt:lpstr>
      <vt:lpstr>OpenFlow Switch Components</vt:lpstr>
      <vt:lpstr>OpenFlow Packet Processing</vt:lpstr>
      <vt:lpstr>OpenFlow Packet Processing</vt:lpstr>
      <vt:lpstr>OpenFlow Packet Processing</vt:lpstr>
      <vt:lpstr>Openvswitch简介</vt:lpstr>
      <vt:lpstr>Openvswitch简介</vt:lpstr>
      <vt:lpstr>Openvswitch简介</vt:lpstr>
      <vt:lpstr>Openvswitch架构</vt:lpstr>
      <vt:lpstr>Openvswitch架构</vt:lpstr>
      <vt:lpstr>实验一：查看Openvswitch的架构</vt:lpstr>
      <vt:lpstr>实验一：查看Openvswitch的架构</vt:lpstr>
      <vt:lpstr>实验一：查看Openvswitch的架构</vt:lpstr>
      <vt:lpstr>实验一：查看Openvswitch的架构</vt:lpstr>
      <vt:lpstr>实验一：查看Openvswitch的架构</vt:lpstr>
      <vt:lpstr>实验一：查看Openvswitch的架构</vt:lpstr>
      <vt:lpstr>Openvswitch数据库表结构</vt:lpstr>
      <vt:lpstr>实验二：打印数据库表结构</vt:lpstr>
      <vt:lpstr>Openvswitch: Open_vSwitch表</vt:lpstr>
      <vt:lpstr>Openvswitch: Manager</vt:lpstr>
      <vt:lpstr>实验三：设置Manager的TCP连接</vt:lpstr>
      <vt:lpstr>Openvswitch: SSL</vt:lpstr>
      <vt:lpstr>实验四：设置SSL连接</vt:lpstr>
      <vt:lpstr>实验四：设置SSL连接</vt:lpstr>
      <vt:lpstr>实验四：设置SSL连接</vt:lpstr>
      <vt:lpstr>实验四：设置SSL连接</vt:lpstr>
      <vt:lpstr>Openvswitch: Controller</vt:lpstr>
      <vt:lpstr>Openvswitch: Controller</vt:lpstr>
      <vt:lpstr>Openvswitch: Controller</vt:lpstr>
      <vt:lpstr>Openvswitch: Controller</vt:lpstr>
      <vt:lpstr>实验五：配置使用OpenFlow Controller</vt:lpstr>
      <vt:lpstr>实验五：配置使用OpenFlow Controller</vt:lpstr>
      <vt:lpstr>实验五：配置使用OpenFlow Controller</vt:lpstr>
      <vt:lpstr>实验五：配置使用OpenFlow Controller</vt:lpstr>
      <vt:lpstr>实验五：配置使用OpenFlow Controller</vt:lpstr>
      <vt:lpstr>实验五：配置使用OpenFlow Controller</vt:lpstr>
      <vt:lpstr>Openvswitch: sFlow, NetFlow/IPFIX</vt:lpstr>
      <vt:lpstr>Openvswitch: sFlow, NetFlow/IPFIX</vt:lpstr>
      <vt:lpstr>Openvswitch: sFlow, NetFlow/IPFIX</vt:lpstr>
      <vt:lpstr>实验六: 使用sFlow和NetFlow</vt:lpstr>
      <vt:lpstr>Openvswitch: Mirror</vt:lpstr>
      <vt:lpstr>Openvswitch: Mirror</vt:lpstr>
      <vt:lpstr>Openvswitch: Mirror</vt:lpstr>
      <vt:lpstr>实验七: 测试Mirror的SPAN和RSPAN</vt:lpstr>
      <vt:lpstr>实验七: 测试Mirror的SPAN和RSPAN</vt:lpstr>
      <vt:lpstr>实验七: 测试Mirror的SPAN和RSPAN</vt:lpstr>
      <vt:lpstr>实验七: 测试Mirror的SPAN和RSPAN</vt:lpstr>
      <vt:lpstr>实验七: 测试Mirror的SPAN和RSPAN</vt:lpstr>
      <vt:lpstr>实验七: 测试Mirror的SPAN和RSPAN</vt:lpstr>
      <vt:lpstr>Openvswitch: Port</vt:lpstr>
      <vt:lpstr>Openvswitch: Port</vt:lpstr>
      <vt:lpstr>实验八: 测试Port的VLAN功能 </vt:lpstr>
      <vt:lpstr>实验八: 测试Port的VLAN功能 </vt:lpstr>
      <vt:lpstr>实验八: 测试Port的VLAN功能 </vt:lpstr>
      <vt:lpstr>实验八: 测试Port的VLAN功能 </vt:lpstr>
      <vt:lpstr>实验八: 测试Port的VLAN功能 </vt:lpstr>
      <vt:lpstr>实验八: 测试Port的VLAN功能 </vt:lpstr>
      <vt:lpstr>Openvwitch: Bond</vt:lpstr>
      <vt:lpstr>Openvwitch: Bond</vt:lpstr>
      <vt:lpstr>实验九: 测试Bond功能</vt:lpstr>
      <vt:lpstr>实验九: 测试Bond功能</vt:lpstr>
      <vt:lpstr>实验九: 测试Bond功能</vt:lpstr>
      <vt:lpstr>实验九: 测试Bond功能</vt:lpstr>
      <vt:lpstr>实验九: 测试Bond功能</vt:lpstr>
      <vt:lpstr>实验九: 测试Bond功能</vt:lpstr>
      <vt:lpstr>Openvswitch: QoS</vt:lpstr>
      <vt:lpstr>Openvswitch: QoS</vt:lpstr>
      <vt:lpstr>Openvswitch: QoS</vt:lpstr>
      <vt:lpstr>Openvswitch: QoS</vt:lpstr>
      <vt:lpstr>Openvswitch: QoS</vt:lpstr>
      <vt:lpstr>Openvswitch: QoS</vt:lpstr>
      <vt:lpstr>Openvswitch: QoS</vt:lpstr>
      <vt:lpstr>Openvswitch: QoS</vt:lpstr>
      <vt:lpstr>Openvswitch: QoS</vt:lpstr>
      <vt:lpstr>实验十: 测试QoS功能</vt:lpstr>
      <vt:lpstr>实验十: 测试QoS功能</vt:lpstr>
      <vt:lpstr>实验十: 测试QoS功能</vt:lpstr>
      <vt:lpstr>实验十: 测试QoS功能</vt:lpstr>
      <vt:lpstr>实验十: 测试QoS功能</vt:lpstr>
      <vt:lpstr>实验十: 测试QoS功能</vt:lpstr>
      <vt:lpstr>实验十: 测试QoS功能</vt:lpstr>
      <vt:lpstr>Openvswitch: Tunnel</vt:lpstr>
      <vt:lpstr>Openvswitch: Tunnel GRE</vt:lpstr>
      <vt:lpstr>Openvswitch: Tunnel GRE</vt:lpstr>
      <vt:lpstr>Openvswitch: Tunnel GRE</vt:lpstr>
      <vt:lpstr>Openvswitch: Tunnel VXLAN</vt:lpstr>
      <vt:lpstr>Openvswitch: Tunnel VXLAN</vt:lpstr>
      <vt:lpstr>Openvswitch: Tunnel VXLAN</vt:lpstr>
      <vt:lpstr>Openvswitch: Tunnel VXLAN</vt:lpstr>
      <vt:lpstr>Openvswitch: Tunnel VXLAN</vt:lpstr>
      <vt:lpstr>Openvswitch: Tunnel VXLAN</vt:lpstr>
      <vt:lpstr>Openvswitch: Tunnel VXLAN</vt:lpstr>
      <vt:lpstr>Openvswitch: Tunnel GRE over IPSec</vt:lpstr>
      <vt:lpstr>Openvswitch: Tunnel GRE over IPSec</vt:lpstr>
      <vt:lpstr>PowerPoint Presentation</vt:lpstr>
      <vt:lpstr>PowerPoint Presentation</vt:lpstr>
      <vt:lpstr>Openvswitch: Tunnel GRE over IPSec</vt:lpstr>
      <vt:lpstr>实验十一：创建Tunnel</vt:lpstr>
      <vt:lpstr>实验十一：创建Tunnel</vt:lpstr>
      <vt:lpstr>实验十一：创建Tunnel</vt:lpstr>
      <vt:lpstr>Openvswitch: STP</vt:lpstr>
      <vt:lpstr>Openvswitch: STP</vt:lpstr>
      <vt:lpstr>Openvswitch: STP</vt:lpstr>
      <vt:lpstr>Openvswitch: STP</vt:lpstr>
      <vt:lpstr>PowerPoint Presentation</vt:lpstr>
      <vt:lpstr>实验十二：测试STP</vt:lpstr>
      <vt:lpstr>实验十二：测试STP</vt:lpstr>
      <vt:lpstr>实验十二：测试STP</vt:lpstr>
      <vt:lpstr>Openvswitch: 直接操作DB</vt:lpstr>
      <vt:lpstr>实验十三：查看DB的schema</vt:lpstr>
      <vt:lpstr>实验十三：查看DB的schema</vt:lpstr>
      <vt:lpstr>实验十四：查看和修改DB的内容</vt:lpstr>
      <vt:lpstr>实验十四：查看和修改DB的内容</vt:lpstr>
      <vt:lpstr>Openvswitch: Flow Table</vt:lpstr>
      <vt:lpstr>Openvswitch: Flow Table</vt:lpstr>
      <vt:lpstr>Openvswitch: Flow Table</vt:lpstr>
      <vt:lpstr>实验十五：模拟Openstack中Flow的操作</vt:lpstr>
      <vt:lpstr>PowerPoint Presentation</vt:lpstr>
      <vt:lpstr>实验十五：模拟Openstack中Flow的操作</vt:lpstr>
      <vt:lpstr>实验十五：模拟Openstack中Flow的操作</vt:lpstr>
      <vt:lpstr>实验十五：模拟Openstack中Flow的操作</vt:lpstr>
      <vt:lpstr>实验十五：模拟Openstack中Flow的操作</vt:lpstr>
      <vt:lpstr>PowerPoint Presentation</vt:lpstr>
      <vt:lpstr>实验十五：模拟Openstack中Flow的操作</vt:lpstr>
      <vt:lpstr>实验十五：模拟Openstack中Flow的操作</vt:lpstr>
      <vt:lpstr>Openvswitch: 综合实例</vt:lpstr>
      <vt:lpstr>Openvswitch: 综合实例</vt:lpstr>
      <vt:lpstr>Openvswitch: 综合实例</vt:lpstr>
      <vt:lpstr>Openvswitch: 综合实例</vt:lpstr>
      <vt:lpstr>Openvswitch: 综合实例</vt:lpstr>
      <vt:lpstr>Openvswitch: 综合实例</vt:lpstr>
      <vt:lpstr>Openvswitch: 综合实例</vt:lpstr>
      <vt:lpstr>Openvswitch: 综合实例</vt:lpstr>
      <vt:lpstr>Openvswitch: 综合实例</vt:lpstr>
      <vt:lpstr>Openvswitch: 综合实例</vt:lpstr>
      <vt:lpstr>Openvswitch: 综合实例</vt:lpstr>
      <vt:lpstr>Openvswitch: 最后的惊喜</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Openvswitch</dc:title>
  <dc:creator>Liu, Chao (Liu Chao, ES-OCTO-HCC-CHINA-BJ)</dc:creator>
  <cp:lastModifiedBy>Liu, Chao (Liu Chao, ES-OCTO-HCC-CHINA-BJ)</cp:lastModifiedBy>
  <cp:revision>1229</cp:revision>
  <dcterms:created xsi:type="dcterms:W3CDTF">2014-08-24T16:31:42Z</dcterms:created>
  <dcterms:modified xsi:type="dcterms:W3CDTF">2014-09-07T11:33:04Z</dcterms:modified>
</cp:coreProperties>
</file>