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560" r:id="rId3"/>
    <p:sldId id="567" r:id="rId4"/>
    <p:sldId id="486" r:id="rId5"/>
    <p:sldId id="488" r:id="rId6"/>
    <p:sldId id="557" r:id="rId7"/>
    <p:sldId id="491" r:id="rId8"/>
    <p:sldId id="503" r:id="rId9"/>
    <p:sldId id="506" r:id="rId10"/>
    <p:sldId id="555" r:id="rId11"/>
    <p:sldId id="507" r:id="rId12"/>
    <p:sldId id="556" r:id="rId13"/>
    <p:sldId id="492" r:id="rId14"/>
    <p:sldId id="489" r:id="rId15"/>
    <p:sldId id="490" r:id="rId16"/>
    <p:sldId id="493" r:id="rId17"/>
    <p:sldId id="494" r:id="rId18"/>
    <p:sldId id="554" r:id="rId19"/>
    <p:sldId id="495" r:id="rId20"/>
    <p:sldId id="496" r:id="rId21"/>
    <p:sldId id="499" r:id="rId22"/>
    <p:sldId id="504" r:id="rId23"/>
    <p:sldId id="497" r:id="rId24"/>
    <p:sldId id="498" r:id="rId25"/>
    <p:sldId id="500" r:id="rId26"/>
    <p:sldId id="505" r:id="rId27"/>
    <p:sldId id="501" r:id="rId28"/>
    <p:sldId id="502" r:id="rId29"/>
    <p:sldId id="508" r:id="rId30"/>
    <p:sldId id="509" r:id="rId31"/>
    <p:sldId id="572" r:id="rId32"/>
    <p:sldId id="571" r:id="rId33"/>
    <p:sldId id="570" r:id="rId34"/>
    <p:sldId id="559" r:id="rId35"/>
    <p:sldId id="551" r:id="rId36"/>
    <p:sldId id="511" r:id="rId37"/>
    <p:sldId id="525" r:id="rId38"/>
    <p:sldId id="516" r:id="rId39"/>
    <p:sldId id="527" r:id="rId40"/>
    <p:sldId id="539" r:id="rId41"/>
    <p:sldId id="517" r:id="rId42"/>
    <p:sldId id="518" r:id="rId43"/>
    <p:sldId id="528" r:id="rId44"/>
    <p:sldId id="561" r:id="rId45"/>
    <p:sldId id="526" r:id="rId46"/>
    <p:sldId id="519" r:id="rId47"/>
    <p:sldId id="521" r:id="rId48"/>
    <p:sldId id="520" r:id="rId49"/>
    <p:sldId id="513" r:id="rId50"/>
    <p:sldId id="514" r:id="rId51"/>
    <p:sldId id="581" r:id="rId52"/>
    <p:sldId id="563" r:id="rId53"/>
    <p:sldId id="564" r:id="rId54"/>
    <p:sldId id="565" r:id="rId55"/>
    <p:sldId id="524" r:id="rId56"/>
    <p:sldId id="523" r:id="rId57"/>
    <p:sldId id="522" r:id="rId58"/>
    <p:sldId id="584" r:id="rId59"/>
    <p:sldId id="529" r:id="rId60"/>
    <p:sldId id="576" r:id="rId61"/>
    <p:sldId id="582" r:id="rId62"/>
    <p:sldId id="536" r:id="rId63"/>
    <p:sldId id="535" r:id="rId64"/>
    <p:sldId id="530" r:id="rId65"/>
    <p:sldId id="537" r:id="rId66"/>
    <p:sldId id="552" r:id="rId67"/>
    <p:sldId id="515" r:id="rId68"/>
    <p:sldId id="512" r:id="rId69"/>
    <p:sldId id="553" r:id="rId70"/>
    <p:sldId id="568" r:id="rId71"/>
    <p:sldId id="569" r:id="rId72"/>
    <p:sldId id="540" r:id="rId73"/>
    <p:sldId id="577" r:id="rId74"/>
    <p:sldId id="543" r:id="rId75"/>
    <p:sldId id="544" r:id="rId76"/>
    <p:sldId id="545" r:id="rId77"/>
    <p:sldId id="573" r:id="rId78"/>
    <p:sldId id="574" r:id="rId79"/>
    <p:sldId id="578" r:id="rId80"/>
    <p:sldId id="580" r:id="rId81"/>
    <p:sldId id="546" r:id="rId82"/>
    <p:sldId id="579" r:id="rId83"/>
    <p:sldId id="549" r:id="rId84"/>
    <p:sldId id="583" r:id="rId85"/>
    <p:sldId id="550" r:id="rId8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E02ED0-64AC-4C96-BA7C-9D6962D0A96C}">
          <p14:sldIdLst>
            <p14:sldId id="256"/>
            <p14:sldId id="560"/>
            <p14:sldId id="567"/>
            <p14:sldId id="486"/>
            <p14:sldId id="488"/>
            <p14:sldId id="557"/>
            <p14:sldId id="491"/>
            <p14:sldId id="503"/>
            <p14:sldId id="506"/>
            <p14:sldId id="555"/>
            <p14:sldId id="507"/>
            <p14:sldId id="556"/>
            <p14:sldId id="492"/>
            <p14:sldId id="489"/>
            <p14:sldId id="490"/>
            <p14:sldId id="493"/>
            <p14:sldId id="494"/>
            <p14:sldId id="554"/>
            <p14:sldId id="495"/>
            <p14:sldId id="496"/>
            <p14:sldId id="499"/>
            <p14:sldId id="504"/>
            <p14:sldId id="497"/>
            <p14:sldId id="498"/>
            <p14:sldId id="500"/>
            <p14:sldId id="505"/>
            <p14:sldId id="501"/>
            <p14:sldId id="502"/>
            <p14:sldId id="508"/>
            <p14:sldId id="509"/>
            <p14:sldId id="572"/>
            <p14:sldId id="571"/>
            <p14:sldId id="570"/>
            <p14:sldId id="559"/>
            <p14:sldId id="551"/>
            <p14:sldId id="511"/>
            <p14:sldId id="525"/>
            <p14:sldId id="516"/>
            <p14:sldId id="527"/>
            <p14:sldId id="539"/>
            <p14:sldId id="517"/>
            <p14:sldId id="518"/>
            <p14:sldId id="528"/>
            <p14:sldId id="561"/>
            <p14:sldId id="526"/>
            <p14:sldId id="519"/>
            <p14:sldId id="521"/>
            <p14:sldId id="520"/>
            <p14:sldId id="513"/>
            <p14:sldId id="514"/>
            <p14:sldId id="581"/>
            <p14:sldId id="563"/>
            <p14:sldId id="564"/>
            <p14:sldId id="565"/>
            <p14:sldId id="524"/>
            <p14:sldId id="523"/>
            <p14:sldId id="522"/>
            <p14:sldId id="584"/>
            <p14:sldId id="529"/>
            <p14:sldId id="576"/>
            <p14:sldId id="582"/>
            <p14:sldId id="536"/>
            <p14:sldId id="535"/>
            <p14:sldId id="530"/>
            <p14:sldId id="537"/>
            <p14:sldId id="552"/>
            <p14:sldId id="515"/>
            <p14:sldId id="512"/>
            <p14:sldId id="553"/>
            <p14:sldId id="568"/>
            <p14:sldId id="569"/>
            <p14:sldId id="540"/>
            <p14:sldId id="577"/>
            <p14:sldId id="543"/>
            <p14:sldId id="544"/>
            <p14:sldId id="545"/>
            <p14:sldId id="573"/>
            <p14:sldId id="574"/>
            <p14:sldId id="578"/>
            <p14:sldId id="580"/>
            <p14:sldId id="546"/>
            <p14:sldId id="579"/>
            <p14:sldId id="549"/>
            <p14:sldId id="583"/>
            <p14:sldId id="5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y Linton" initials="C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F894"/>
    <a:srgbClr val="B95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85490" autoAdjust="0"/>
  </p:normalViewPr>
  <p:slideViewPr>
    <p:cSldViewPr>
      <p:cViewPr varScale="1">
        <p:scale>
          <a:sx n="76" d="100"/>
          <a:sy n="76" d="100"/>
        </p:scale>
        <p:origin x="2026" y="58"/>
      </p:cViewPr>
      <p:guideLst>
        <p:guide orient="horz" pos="2160"/>
        <p:guide pos="2880"/>
      </p:guideLst>
    </p:cSldViewPr>
  </p:slideViewPr>
  <p:outlineViewPr>
    <p:cViewPr>
      <p:scale>
        <a:sx n="33" d="100"/>
        <a:sy n="33" d="100"/>
      </p:scale>
      <p:origin x="0" y="-118421"/>
    </p:cViewPr>
    <p:sldLst>
      <p:sld r:id="rId1" collapse="1"/>
    </p:sldLst>
  </p:outlineViewPr>
  <p:notesTextViewPr>
    <p:cViewPr>
      <p:scale>
        <a:sx n="100" d="100"/>
        <a:sy n="100" d="100"/>
      </p:scale>
      <p:origin x="0" y="0"/>
    </p:cViewPr>
  </p:notesTextViewPr>
  <p:sorterViewPr>
    <p:cViewPr>
      <p:scale>
        <a:sx n="100" d="100"/>
        <a:sy n="100" d="100"/>
      </p:scale>
      <p:origin x="0" y="-14400"/>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807F3-1805-45A4-98C2-23E00C3F40F4}" type="datetimeFigureOut">
              <a:rPr lang="zh-CN" altLang="en-US" smtClean="0"/>
              <a:pPr/>
              <a:t>2014/12/27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393F5-5048-4529-BF81-746DAEE1EF84}" type="slidenum">
              <a:rPr lang="zh-CN" altLang="en-US" smtClean="0"/>
              <a:pPr/>
              <a:t>‹#›</a:t>
            </a:fld>
            <a:endParaRPr lang="zh-CN" altLang="en-US"/>
          </a:p>
        </p:txBody>
      </p:sp>
    </p:spTree>
    <p:extLst>
      <p:ext uri="{BB962C8B-B14F-4D97-AF65-F5344CB8AC3E}">
        <p14:creationId xmlns:p14="http://schemas.microsoft.com/office/powerpoint/2010/main" val="265470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5A5393F5-5048-4529-BF81-746DAEE1EF84}" type="slidenum">
              <a:rPr lang="zh-CN" altLang="en-US" smtClean="0"/>
              <a:pPr/>
              <a:t>1</a:t>
            </a:fld>
            <a:endParaRPr lang="zh-CN" altLang="en-US"/>
          </a:p>
        </p:txBody>
      </p:sp>
    </p:spTree>
    <p:extLst>
      <p:ext uri="{BB962C8B-B14F-4D97-AF65-F5344CB8AC3E}">
        <p14:creationId xmlns:p14="http://schemas.microsoft.com/office/powerpoint/2010/main" val="326810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r>
              <a:rPr lang="zh-CN" altLang="en-US" sz="1200" kern="1200" dirty="0" smtClean="0">
                <a:solidFill>
                  <a:schemeClr val="tx1"/>
                </a:solidFill>
                <a:latin typeface="+mn-lt"/>
                <a:ea typeface="+mn-ea"/>
                <a:cs typeface="+mn-cs"/>
              </a:rPr>
              <a:t>一</a:t>
            </a:r>
            <a:r>
              <a:rPr lang="en-US" altLang="zh-CN" sz="1200" kern="1200" dirty="0" smtClean="0">
                <a:solidFill>
                  <a:schemeClr val="tx1"/>
                </a:solidFill>
                <a:latin typeface="+mn-lt"/>
                <a:ea typeface="+mn-ea"/>
                <a:cs typeface="+mn-cs"/>
              </a:rPr>
              <a:t>.Html</a:t>
            </a:r>
            <a:r>
              <a:rPr lang="zh-CN" altLang="en-US" sz="1200" kern="1200" dirty="0" smtClean="0">
                <a:solidFill>
                  <a:schemeClr val="tx1"/>
                </a:solidFill>
                <a:latin typeface="+mn-lt"/>
                <a:ea typeface="+mn-ea"/>
                <a:cs typeface="+mn-cs"/>
              </a:rPr>
              <a:t>例子</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&lt;!DOCTYPE html&gt;</a:t>
            </a:r>
          </a:p>
          <a:p>
            <a:r>
              <a:rPr lang="en-US" altLang="zh-CN" sz="1200" kern="1200" dirty="0" smtClean="0">
                <a:solidFill>
                  <a:schemeClr val="tx1"/>
                </a:solidFill>
                <a:latin typeface="+mn-lt"/>
                <a:ea typeface="+mn-ea"/>
                <a:cs typeface="+mn-cs"/>
              </a:rPr>
              <a:t>&lt;html </a:t>
            </a:r>
            <a:r>
              <a:rPr lang="en-US" altLang="zh-CN" sz="1200" kern="1200" dirty="0" err="1" smtClean="0">
                <a:solidFill>
                  <a:schemeClr val="tx1"/>
                </a:solidFill>
                <a:latin typeface="+mn-lt"/>
                <a:ea typeface="+mn-ea"/>
                <a:cs typeface="+mn-cs"/>
              </a:rPr>
              <a:t>xmlns</a:t>
            </a:r>
            <a:r>
              <a:rPr lang="en-US" altLang="zh-CN" sz="1200" kern="1200" dirty="0" smtClean="0">
                <a:solidFill>
                  <a:schemeClr val="tx1"/>
                </a:solidFill>
                <a:latin typeface="+mn-lt"/>
                <a:ea typeface="+mn-ea"/>
                <a:cs typeface="+mn-cs"/>
              </a:rPr>
              <a:t>="http://www.w3.org/1999/xhtml"&gt;</a:t>
            </a:r>
          </a:p>
          <a:p>
            <a:r>
              <a:rPr lang="en-US" altLang="zh-CN" sz="1200" kern="1200" dirty="0" smtClean="0">
                <a:solidFill>
                  <a:schemeClr val="tx1"/>
                </a:solidFill>
                <a:latin typeface="+mn-lt"/>
                <a:ea typeface="+mn-ea"/>
                <a:cs typeface="+mn-cs"/>
              </a:rPr>
              <a:t>&lt;head&gt;</a:t>
            </a:r>
          </a:p>
          <a:p>
            <a:r>
              <a:rPr lang="en-US" altLang="zh-CN" sz="1200" kern="1200" dirty="0" smtClean="0">
                <a:solidFill>
                  <a:schemeClr val="tx1"/>
                </a:solidFill>
                <a:latin typeface="+mn-lt"/>
                <a:ea typeface="+mn-ea"/>
                <a:cs typeface="+mn-cs"/>
              </a:rPr>
              <a:t>    &lt;title&gt;&lt;/title&gt;</a:t>
            </a:r>
          </a:p>
          <a:p>
            <a:r>
              <a:rPr lang="en-US" altLang="zh-CN" sz="1200" kern="1200" dirty="0" smtClean="0">
                <a:solidFill>
                  <a:schemeClr val="tx1"/>
                </a:solidFill>
                <a:latin typeface="+mn-lt"/>
                <a:ea typeface="+mn-ea"/>
                <a:cs typeface="+mn-cs"/>
              </a:rPr>
              <a:t>    &lt;script </a:t>
            </a:r>
            <a:r>
              <a:rPr lang="en-US" altLang="zh-CN" sz="1200" kern="1200" dirty="0" err="1" smtClean="0">
                <a:solidFill>
                  <a:schemeClr val="tx1"/>
                </a:solidFill>
                <a:latin typeface="+mn-lt"/>
                <a:ea typeface="+mn-ea"/>
                <a:cs typeface="+mn-cs"/>
              </a:rPr>
              <a:t>src</a:t>
            </a:r>
            <a:r>
              <a:rPr lang="en-US" altLang="zh-CN" sz="1200" kern="1200" dirty="0" smtClean="0">
                <a:solidFill>
                  <a:schemeClr val="tx1"/>
                </a:solidFill>
                <a:latin typeface="+mn-lt"/>
                <a:ea typeface="+mn-ea"/>
                <a:cs typeface="+mn-cs"/>
              </a:rPr>
              <a:t>="Lib/require/require.js" data-main="JsDemo1_Main"&gt;&lt;/script&gt;</a:t>
            </a:r>
          </a:p>
          <a:p>
            <a:r>
              <a:rPr lang="en-US" altLang="zh-CN" sz="1200" kern="1200" dirty="0" smtClean="0">
                <a:solidFill>
                  <a:schemeClr val="tx1"/>
                </a:solidFill>
                <a:latin typeface="+mn-lt"/>
                <a:ea typeface="+mn-ea"/>
                <a:cs typeface="+mn-cs"/>
              </a:rPr>
              <a:t>&lt;/head&gt;</a:t>
            </a:r>
          </a:p>
          <a:p>
            <a:r>
              <a:rPr lang="en-US" altLang="zh-CN" sz="1200" kern="1200" dirty="0" smtClean="0">
                <a:solidFill>
                  <a:schemeClr val="tx1"/>
                </a:solidFill>
                <a:latin typeface="+mn-lt"/>
                <a:ea typeface="+mn-ea"/>
                <a:cs typeface="+mn-cs"/>
              </a:rPr>
              <a:t>&lt;body&gt;</a:t>
            </a:r>
          </a:p>
          <a:p>
            <a:r>
              <a:rPr lang="en-US" altLang="zh-CN" sz="1200" kern="1200" dirty="0" smtClean="0">
                <a:solidFill>
                  <a:schemeClr val="tx1"/>
                </a:solidFill>
                <a:latin typeface="+mn-lt"/>
                <a:ea typeface="+mn-ea"/>
                <a:cs typeface="+mn-cs"/>
              </a:rPr>
              <a:t>    &lt;input id="input1" type="text" data-bind="value: </a:t>
            </a:r>
            <a:r>
              <a:rPr lang="en-US" altLang="zh-CN" sz="1200" kern="1200" dirty="0" err="1" smtClean="0">
                <a:solidFill>
                  <a:schemeClr val="tx1"/>
                </a:solidFill>
                <a:latin typeface="+mn-lt"/>
                <a:ea typeface="+mn-ea"/>
                <a:cs typeface="+mn-cs"/>
              </a:rPr>
              <a:t>FullName</a:t>
            </a:r>
            <a:r>
              <a:rPr lang="en-US" altLang="zh-CN" sz="1200" kern="1200" dirty="0" smtClean="0">
                <a:solidFill>
                  <a:schemeClr val="tx1"/>
                </a:solidFill>
                <a:latin typeface="+mn-lt"/>
                <a:ea typeface="+mn-ea"/>
                <a:cs typeface="+mn-cs"/>
              </a:rPr>
              <a:t>" /&gt;</a:t>
            </a:r>
          </a:p>
          <a:p>
            <a:r>
              <a:rPr lang="en-US" altLang="zh-CN" sz="1200" kern="1200" dirty="0" smtClean="0">
                <a:solidFill>
                  <a:schemeClr val="tx1"/>
                </a:solidFill>
                <a:latin typeface="+mn-lt"/>
                <a:ea typeface="+mn-ea"/>
                <a:cs typeface="+mn-cs"/>
              </a:rPr>
              <a:t>    &lt;select id="select1" data-bind="options: </a:t>
            </a:r>
            <a:r>
              <a:rPr lang="en-US" altLang="zh-CN" sz="1200" kern="1200" dirty="0" err="1" smtClean="0">
                <a:solidFill>
                  <a:schemeClr val="tx1"/>
                </a:solidFill>
                <a:latin typeface="+mn-lt"/>
                <a:ea typeface="+mn-ea"/>
                <a:cs typeface="+mn-cs"/>
              </a:rPr>
              <a:t>BankName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optionsText</a:t>
            </a:r>
            <a:r>
              <a:rPr lang="en-US" altLang="zh-CN" sz="1200" kern="1200" dirty="0" smtClean="0">
                <a:solidFill>
                  <a:schemeClr val="tx1"/>
                </a:solidFill>
                <a:latin typeface="+mn-lt"/>
                <a:ea typeface="+mn-ea"/>
                <a:cs typeface="+mn-cs"/>
              </a:rPr>
              <a:t>: 'name'" &gt;&lt;/select&gt;</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&lt;/body&gt;</a:t>
            </a:r>
          </a:p>
          <a:p>
            <a:r>
              <a:rPr lang="en-US" altLang="zh-CN" sz="1200" kern="1200" dirty="0" smtClean="0">
                <a:solidFill>
                  <a:schemeClr val="tx1"/>
                </a:solidFill>
                <a:latin typeface="+mn-lt"/>
                <a:ea typeface="+mn-ea"/>
                <a:cs typeface="+mn-cs"/>
              </a:rPr>
              <a:t>&lt;/html&gt;</a:t>
            </a:r>
          </a:p>
          <a:p>
            <a:endParaRPr lang="en-US" altLang="zh-CN" dirty="0" smtClean="0"/>
          </a:p>
          <a:p>
            <a:r>
              <a:rPr lang="zh-CN" altLang="en-US" dirty="0" smtClean="0"/>
              <a:t>二</a:t>
            </a:r>
            <a:r>
              <a:rPr lang="en-US" altLang="zh-CN" dirty="0" smtClean="0"/>
              <a:t>.</a:t>
            </a:r>
            <a:r>
              <a:rPr lang="en-US" altLang="zh-CN" sz="1200" kern="1200" dirty="0" smtClean="0">
                <a:solidFill>
                  <a:schemeClr val="tx1"/>
                </a:solidFill>
                <a:latin typeface="+mn-lt"/>
                <a:ea typeface="+mn-ea"/>
                <a:cs typeface="+mn-cs"/>
              </a:rPr>
              <a:t> JsDemo1_Main.</a:t>
            </a:r>
            <a:r>
              <a:rPr lang="en-US" altLang="zh-CN" dirty="0" smtClean="0"/>
              <a:t>js</a:t>
            </a:r>
            <a:r>
              <a:rPr lang="zh-CN" altLang="en-US" dirty="0" smtClean="0"/>
              <a:t>例子</a:t>
            </a:r>
            <a:endParaRPr lang="en-US" altLang="zh-CN" dirty="0" smtClean="0"/>
          </a:p>
          <a:p>
            <a:r>
              <a:rPr lang="en-US" altLang="zh-CN" sz="1200" kern="1200" dirty="0" err="1" smtClean="0">
                <a:solidFill>
                  <a:schemeClr val="tx1"/>
                </a:solidFill>
                <a:latin typeface="+mn-lt"/>
                <a:ea typeface="+mn-ea"/>
                <a:cs typeface="+mn-cs"/>
              </a:rPr>
              <a:t>require.config</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paths: {</a:t>
            </a:r>
          </a:p>
          <a:p>
            <a:r>
              <a:rPr lang="en-US" altLang="zh-CN" sz="1200" kern="1200" dirty="0" smtClean="0">
                <a:solidFill>
                  <a:schemeClr val="tx1"/>
                </a:solidFill>
                <a:latin typeface="+mn-lt"/>
                <a:ea typeface="+mn-ea"/>
                <a:cs typeface="+mn-cs"/>
              </a:rPr>
              <a:t>        "knockout": "Lib/knockout/knockout-2.3.0",</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jquery</a:t>
            </a:r>
            <a:r>
              <a:rPr lang="en-US" altLang="zh-CN" sz="1200" kern="1200" dirty="0" smtClean="0">
                <a:solidFill>
                  <a:schemeClr val="tx1"/>
                </a:solidFill>
                <a:latin typeface="+mn-lt"/>
                <a:ea typeface="+mn-ea"/>
                <a:cs typeface="+mn-cs"/>
              </a:rPr>
              <a:t>": "Lib/</a:t>
            </a:r>
            <a:r>
              <a:rPr lang="en-US" altLang="zh-CN" sz="1200" kern="1200" dirty="0" err="1" smtClean="0">
                <a:solidFill>
                  <a:schemeClr val="tx1"/>
                </a:solidFill>
                <a:latin typeface="+mn-lt"/>
                <a:ea typeface="+mn-ea"/>
                <a:cs typeface="+mn-cs"/>
              </a:rPr>
              <a:t>jquery</a:t>
            </a:r>
            <a:r>
              <a:rPr lang="en-US" altLang="zh-CN" sz="1200" kern="1200" dirty="0" smtClean="0">
                <a:solidFill>
                  <a:schemeClr val="tx1"/>
                </a:solidFill>
                <a:latin typeface="+mn-lt"/>
                <a:ea typeface="+mn-ea"/>
                <a:cs typeface="+mn-cs"/>
              </a:rPr>
              <a:t>/jquery-1.9.1.min"</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require(['</a:t>
            </a:r>
            <a:r>
              <a:rPr lang="en-US" altLang="zh-CN" sz="1200" kern="1200" dirty="0" err="1" smtClean="0">
                <a:solidFill>
                  <a:schemeClr val="tx1"/>
                </a:solidFill>
                <a:latin typeface="+mn-lt"/>
                <a:ea typeface="+mn-ea"/>
                <a:cs typeface="+mn-cs"/>
              </a:rPr>
              <a:t>jquery</a:t>
            </a:r>
            <a:r>
              <a:rPr lang="en-US" altLang="zh-CN" sz="1200" kern="1200" dirty="0" smtClean="0">
                <a:solidFill>
                  <a:schemeClr val="tx1"/>
                </a:solidFill>
                <a:latin typeface="+mn-lt"/>
                <a:ea typeface="+mn-ea"/>
                <a:cs typeface="+mn-cs"/>
              </a:rPr>
              <a:t>', 'knockout','JsDemo1_ViewModel'], function ($, </a:t>
            </a:r>
            <a:r>
              <a:rPr lang="en-US" altLang="zh-CN" sz="1200" kern="1200" dirty="0" err="1" smtClean="0">
                <a:solidFill>
                  <a:schemeClr val="tx1"/>
                </a:solidFill>
                <a:latin typeface="+mn-lt"/>
                <a:ea typeface="+mn-ea"/>
                <a:cs typeface="+mn-cs"/>
              </a:rPr>
              <a:t>ko</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a:t>
            </a:r>
            <a:r>
              <a:rPr lang="en-US" altLang="zh-CN" sz="1200" kern="1200" dirty="0" smtClean="0">
                <a:solidFill>
                  <a:schemeClr val="tx1"/>
                </a:solidFill>
                <a:latin typeface="+mn-lt"/>
                <a:ea typeface="+mn-ea"/>
                <a:cs typeface="+mn-cs"/>
              </a:rPr>
              <a:t>) {</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数据绑定</a:t>
            </a:r>
          </a:p>
          <a:p>
            <a:r>
              <a:rPr lang="en-US" altLang="zh-CN" sz="1200" kern="1200" dirty="0" smtClean="0">
                <a:solidFill>
                  <a:schemeClr val="tx1"/>
                </a:solidFill>
                <a:latin typeface="+mn-lt"/>
                <a:ea typeface="+mn-ea"/>
                <a:cs typeface="+mn-cs"/>
              </a:rPr>
              <a:t>    $(document).ready(function () { </a:t>
            </a:r>
            <a:r>
              <a:rPr lang="en-US" altLang="zh-CN" sz="1200" kern="1200" dirty="0" err="1" smtClean="0">
                <a:solidFill>
                  <a:schemeClr val="tx1"/>
                </a:solidFill>
                <a:latin typeface="+mn-lt"/>
                <a:ea typeface="+mn-ea"/>
                <a:cs typeface="+mn-cs"/>
              </a:rPr>
              <a:t>ko.applyBindings</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viewModel</a:t>
            </a:r>
            <a:r>
              <a:rPr lang="en-US" altLang="zh-CN" sz="1200" kern="1200" dirty="0" smtClean="0">
                <a:solidFill>
                  <a:schemeClr val="tx1"/>
                </a:solidFill>
                <a:latin typeface="+mn-lt"/>
                <a:ea typeface="+mn-ea"/>
                <a:cs typeface="+mn-cs"/>
              </a:rPr>
              <a:t>) });</a:t>
            </a:r>
          </a:p>
          <a:p>
            <a:r>
              <a:rPr lang="en-US" altLang="zh-CN" sz="1200" kern="1200" dirty="0" smtClean="0">
                <a:solidFill>
                  <a:schemeClr val="tx1"/>
                </a:solidFill>
                <a:latin typeface="+mn-lt"/>
                <a:ea typeface="+mn-ea"/>
                <a:cs typeface="+mn-cs"/>
              </a:rPr>
              <a:t>});</a:t>
            </a:r>
          </a:p>
          <a:p>
            <a:endParaRPr lang="en-US" altLang="zh-CN" dirty="0" smtClean="0"/>
          </a:p>
          <a:p>
            <a:r>
              <a:rPr lang="zh-CN" altLang="en-US" dirty="0" smtClean="0"/>
              <a:t>三</a:t>
            </a:r>
            <a:r>
              <a:rPr lang="en-US" altLang="zh-CN" dirty="0" smtClean="0"/>
              <a:t>.</a:t>
            </a:r>
            <a:r>
              <a:rPr lang="en-US" altLang="zh-CN" dirty="0" err="1" smtClean="0"/>
              <a:t>Viewmodel</a:t>
            </a:r>
            <a:r>
              <a:rPr lang="zh-CN" altLang="en-US" dirty="0" smtClean="0"/>
              <a:t>例子</a:t>
            </a:r>
            <a:endParaRPr lang="en-US" altLang="zh-CN" dirty="0" smtClean="0"/>
          </a:p>
          <a:p>
            <a:r>
              <a:rPr lang="en-US" altLang="zh-CN" sz="1200" kern="1200" dirty="0" smtClean="0">
                <a:solidFill>
                  <a:schemeClr val="tx1"/>
                </a:solidFill>
                <a:latin typeface="+mn-lt"/>
                <a:ea typeface="+mn-ea"/>
                <a:cs typeface="+mn-cs"/>
              </a:rPr>
              <a:t>define(['</a:t>
            </a:r>
            <a:r>
              <a:rPr lang="en-US" altLang="zh-CN" sz="1200" kern="1200" dirty="0" err="1" smtClean="0">
                <a:solidFill>
                  <a:schemeClr val="tx1"/>
                </a:solidFill>
                <a:latin typeface="+mn-lt"/>
                <a:ea typeface="+mn-ea"/>
                <a:cs typeface="+mn-cs"/>
              </a:rPr>
              <a:t>jquery</a:t>
            </a:r>
            <a:r>
              <a:rPr lang="en-US" altLang="zh-CN" sz="1200" kern="1200" dirty="0" smtClean="0">
                <a:solidFill>
                  <a:schemeClr val="tx1"/>
                </a:solidFill>
                <a:latin typeface="+mn-lt"/>
                <a:ea typeface="+mn-ea"/>
                <a:cs typeface="+mn-cs"/>
              </a:rPr>
              <a:t>', 'knockout'], function ($, </a:t>
            </a:r>
            <a:r>
              <a:rPr lang="en-US" altLang="zh-CN" sz="1200" kern="1200" dirty="0" err="1" smtClean="0">
                <a:solidFill>
                  <a:schemeClr val="tx1"/>
                </a:solidFill>
                <a:latin typeface="+mn-lt"/>
                <a:ea typeface="+mn-ea"/>
                <a:cs typeface="+mn-cs"/>
              </a:rPr>
              <a:t>ko</a:t>
            </a:r>
            <a:r>
              <a:rPr lang="en-US" altLang="zh-CN" sz="1200" kern="1200" dirty="0" smtClean="0">
                <a:solidFill>
                  <a:schemeClr val="tx1"/>
                </a:solidFill>
                <a:latin typeface="+mn-lt"/>
                <a:ea typeface="+mn-ea"/>
                <a:cs typeface="+mn-cs"/>
              </a:rPr>
              <a:t>) {</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DropDownList_Reason</a:t>
            </a:r>
            <a:r>
              <a:rPr lang="en-US" altLang="zh-CN" sz="1200" kern="1200" dirty="0" smtClean="0">
                <a:solidFill>
                  <a:schemeClr val="tx1"/>
                </a:solidFill>
                <a:latin typeface="+mn-lt"/>
                <a:ea typeface="+mn-ea"/>
                <a:cs typeface="+mn-cs"/>
              </a:rPr>
              <a:t> = function (code, name)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this.code</a:t>
            </a:r>
            <a:r>
              <a:rPr lang="en-US" altLang="zh-CN" sz="1200" kern="1200" dirty="0" smtClean="0">
                <a:solidFill>
                  <a:schemeClr val="tx1"/>
                </a:solidFill>
                <a:latin typeface="+mn-lt"/>
                <a:ea typeface="+mn-ea"/>
                <a:cs typeface="+mn-cs"/>
              </a:rPr>
              <a:t> = code;</a:t>
            </a:r>
          </a:p>
          <a:p>
            <a:r>
              <a:rPr lang="en-US" altLang="zh-CN" sz="1200" kern="1200" dirty="0" smtClean="0">
                <a:solidFill>
                  <a:schemeClr val="tx1"/>
                </a:solidFill>
                <a:latin typeface="+mn-lt"/>
                <a:ea typeface="+mn-ea"/>
                <a:cs typeface="+mn-cs"/>
              </a:rPr>
              <a:t>        this.name = name;</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a:t>
            </a:r>
            <a:r>
              <a:rPr lang="en-US" altLang="zh-CN" sz="1200" kern="1200" dirty="0" smtClean="0">
                <a:solidFill>
                  <a:schemeClr val="tx1"/>
                </a:solidFill>
                <a:latin typeface="+mn-lt"/>
                <a:ea typeface="+mn-ea"/>
                <a:cs typeface="+mn-cs"/>
              </a:rPr>
              <a:t> = {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firstName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ko.observable</a:t>
            </a:r>
            <a:r>
              <a:rPr lang="en-US" altLang="zh-CN" sz="1200" kern="1200" dirty="0" smtClean="0">
                <a:solidFill>
                  <a:schemeClr val="tx1"/>
                </a:solidFill>
                <a:latin typeface="+mn-lt"/>
                <a:ea typeface="+mn-ea"/>
                <a:cs typeface="+mn-cs"/>
              </a:rPr>
              <a:t>("Planet"),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lastName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ko.observable</a:t>
            </a:r>
            <a:r>
              <a:rPr lang="en-US" altLang="zh-CN" sz="1200" kern="1200" dirty="0" smtClean="0">
                <a:solidFill>
                  <a:schemeClr val="tx1"/>
                </a:solidFill>
                <a:latin typeface="+mn-lt"/>
                <a:ea typeface="+mn-ea"/>
                <a:cs typeface="+mn-cs"/>
              </a:rPr>
              <a:t>("Earth"),</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BankName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ko.observableArray</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new </a:t>
            </a:r>
            <a:r>
              <a:rPr lang="en-US" altLang="zh-CN" sz="1200" kern="1200" dirty="0" err="1" smtClean="0">
                <a:solidFill>
                  <a:schemeClr val="tx1"/>
                </a:solidFill>
                <a:latin typeface="+mn-lt"/>
                <a:ea typeface="+mn-ea"/>
                <a:cs typeface="+mn-cs"/>
              </a:rPr>
              <a:t>DropDownList_Reason</a:t>
            </a:r>
            <a:r>
              <a:rPr lang="en-US" altLang="zh-CN" sz="1200" kern="1200" dirty="0" smtClean="0">
                <a:solidFill>
                  <a:schemeClr val="tx1"/>
                </a:solidFill>
                <a:latin typeface="+mn-lt"/>
                <a:ea typeface="+mn-ea"/>
                <a:cs typeface="+mn-cs"/>
              </a:rPr>
              <a:t>("1", "</a:t>
            </a:r>
            <a:r>
              <a:rPr lang="zh-CN" altLang="en-US" sz="1200" kern="1200" dirty="0" smtClean="0">
                <a:solidFill>
                  <a:schemeClr val="tx1"/>
                </a:solidFill>
                <a:latin typeface="+mn-lt"/>
                <a:ea typeface="+mn-ea"/>
                <a:cs typeface="+mn-cs"/>
              </a:rPr>
              <a:t>留学</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new </a:t>
            </a:r>
            <a:r>
              <a:rPr lang="en-US" altLang="zh-CN" sz="1200" kern="1200" dirty="0" err="1" smtClean="0">
                <a:solidFill>
                  <a:schemeClr val="tx1"/>
                </a:solidFill>
                <a:latin typeface="+mn-lt"/>
                <a:ea typeface="+mn-ea"/>
                <a:cs typeface="+mn-cs"/>
              </a:rPr>
              <a:t>DropDownList_Reason</a:t>
            </a:r>
            <a:r>
              <a:rPr lang="en-US" altLang="zh-CN" sz="1200" kern="1200" dirty="0" smtClean="0">
                <a:solidFill>
                  <a:schemeClr val="tx1"/>
                </a:solidFill>
                <a:latin typeface="+mn-lt"/>
                <a:ea typeface="+mn-ea"/>
                <a:cs typeface="+mn-cs"/>
              </a:rPr>
              <a:t>("2", "</a:t>
            </a:r>
            <a:r>
              <a:rPr lang="zh-CN" altLang="en-US" sz="1200" kern="1200" dirty="0" smtClean="0">
                <a:solidFill>
                  <a:schemeClr val="tx1"/>
                </a:solidFill>
                <a:latin typeface="+mn-lt"/>
                <a:ea typeface="+mn-ea"/>
                <a:cs typeface="+mn-cs"/>
              </a:rPr>
              <a:t>置业</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new </a:t>
            </a:r>
            <a:r>
              <a:rPr lang="en-US" altLang="zh-CN" sz="1200" kern="1200" dirty="0" err="1" smtClean="0">
                <a:solidFill>
                  <a:schemeClr val="tx1"/>
                </a:solidFill>
                <a:latin typeface="+mn-lt"/>
                <a:ea typeface="+mn-ea"/>
                <a:cs typeface="+mn-cs"/>
              </a:rPr>
              <a:t>DropDownList_Reason</a:t>
            </a:r>
            <a:r>
              <a:rPr lang="en-US" altLang="zh-CN" sz="1200" kern="1200" dirty="0" smtClean="0">
                <a:solidFill>
                  <a:schemeClr val="tx1"/>
                </a:solidFill>
                <a:latin typeface="+mn-lt"/>
                <a:ea typeface="+mn-ea"/>
                <a:cs typeface="+mn-cs"/>
              </a:rPr>
              <a:t>("3", "</a:t>
            </a:r>
            <a:r>
              <a:rPr lang="zh-CN" altLang="en-US" sz="1200" kern="1200" dirty="0" smtClean="0">
                <a:solidFill>
                  <a:schemeClr val="tx1"/>
                </a:solidFill>
                <a:latin typeface="+mn-lt"/>
                <a:ea typeface="+mn-ea"/>
                <a:cs typeface="+mn-cs"/>
              </a:rPr>
              <a:t>创业</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SubmitClick</a:t>
            </a:r>
            <a:r>
              <a:rPr lang="en-US" altLang="zh-CN" sz="1200" kern="1200" dirty="0" smtClean="0">
                <a:solidFill>
                  <a:schemeClr val="tx1"/>
                </a:solidFill>
                <a:latin typeface="+mn-lt"/>
                <a:ea typeface="+mn-ea"/>
                <a:cs typeface="+mn-cs"/>
              </a:rPr>
              <a:t>: function ()</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searchBankData</a:t>
            </a:r>
            <a:r>
              <a:rPr lang="en-US" altLang="zh-CN" sz="1200" kern="1200" dirty="0" smtClean="0">
                <a:solidFill>
                  <a:schemeClr val="tx1"/>
                </a:solidFill>
                <a:latin typeface="+mn-lt"/>
                <a:ea typeface="+mn-ea"/>
                <a:cs typeface="+mn-cs"/>
              </a:rPr>
              <a:t> =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BankName</a:t>
            </a:r>
            <a:r>
              <a:rPr lang="en-US" altLang="zh-CN" sz="1200" kern="1200" dirty="0" smtClean="0">
                <a:solidFill>
                  <a:schemeClr val="tx1"/>
                </a:solidFill>
                <a:latin typeface="+mn-lt"/>
                <a:ea typeface="+mn-ea"/>
                <a:cs typeface="+mn-cs"/>
              </a:rPr>
              <a:t>: ''</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searchBankData</a:t>
            </a:r>
            <a:r>
              <a:rPr lang="en-US" altLang="zh-CN" sz="1200" kern="1200" dirty="0" smtClean="0">
                <a:solidFill>
                  <a:schemeClr val="tx1"/>
                </a:solidFill>
                <a:latin typeface="+mn-lt"/>
                <a:ea typeface="+mn-ea"/>
                <a:cs typeface="+mn-cs"/>
              </a:rPr>
              <a:t> = </a:t>
            </a:r>
            <a:r>
              <a:rPr lang="en-US" altLang="zh-CN" sz="1200" kern="1200" dirty="0" err="1" smtClean="0">
                <a:solidFill>
                  <a:schemeClr val="tx1"/>
                </a:solidFill>
                <a:latin typeface="+mn-lt"/>
                <a:ea typeface="+mn-ea"/>
                <a:cs typeface="+mn-cs"/>
              </a:rPr>
              <a:t>viewModel.BankName</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viewModel.FullName</a:t>
            </a:r>
            <a:r>
              <a:rPr lang="en-US" altLang="zh-CN" sz="1200" kern="1200" dirty="0" smtClean="0">
                <a:solidFill>
                  <a:schemeClr val="tx1"/>
                </a:solidFill>
                <a:latin typeface="+mn-lt"/>
                <a:ea typeface="+mn-ea"/>
                <a:cs typeface="+mn-cs"/>
              </a:rPr>
              <a:t> = </a:t>
            </a:r>
            <a:r>
              <a:rPr lang="en-US" altLang="zh-CN" sz="1200" kern="1200" dirty="0" err="1" smtClean="0">
                <a:solidFill>
                  <a:schemeClr val="tx1"/>
                </a:solidFill>
                <a:latin typeface="+mn-lt"/>
                <a:ea typeface="+mn-ea"/>
                <a:cs typeface="+mn-cs"/>
              </a:rPr>
              <a:t>ko.dependentObservable</a:t>
            </a:r>
            <a:r>
              <a:rPr lang="en-US" altLang="zh-CN" sz="1200" kern="1200" dirty="0" smtClean="0">
                <a:solidFill>
                  <a:schemeClr val="tx1"/>
                </a:solidFill>
                <a:latin typeface="+mn-lt"/>
                <a:ea typeface="+mn-ea"/>
                <a:cs typeface="+mn-cs"/>
              </a:rPr>
              <a:t>(function () {</a:t>
            </a:r>
          </a:p>
          <a:p>
            <a:r>
              <a:rPr lang="en-US" altLang="zh-CN" sz="1200" kern="1200" dirty="0" smtClean="0">
                <a:solidFill>
                  <a:schemeClr val="tx1"/>
                </a:solidFill>
                <a:latin typeface="+mn-lt"/>
                <a:ea typeface="+mn-ea"/>
                <a:cs typeface="+mn-cs"/>
              </a:rPr>
              <a:t>        return </a:t>
            </a:r>
            <a:r>
              <a:rPr lang="en-US" altLang="zh-CN" sz="1200" kern="1200" dirty="0" err="1" smtClean="0">
                <a:solidFill>
                  <a:schemeClr val="tx1"/>
                </a:solidFill>
                <a:latin typeface="+mn-lt"/>
                <a:ea typeface="+mn-ea"/>
                <a:cs typeface="+mn-cs"/>
              </a:rPr>
              <a:t>this.firstName</a:t>
            </a:r>
            <a:r>
              <a:rPr lang="en-US" altLang="zh-CN" sz="1200" kern="1200" dirty="0" smtClean="0">
                <a:solidFill>
                  <a:schemeClr val="tx1"/>
                </a:solidFill>
                <a:latin typeface="+mn-lt"/>
                <a:ea typeface="+mn-ea"/>
                <a:cs typeface="+mn-cs"/>
              </a:rPr>
              <a:t>() + " " + </a:t>
            </a:r>
            <a:r>
              <a:rPr lang="en-US" altLang="zh-CN" sz="1200" kern="1200" dirty="0" err="1" smtClean="0">
                <a:solidFill>
                  <a:schemeClr val="tx1"/>
                </a:solidFill>
                <a:latin typeface="+mn-lt"/>
                <a:ea typeface="+mn-ea"/>
                <a:cs typeface="+mn-cs"/>
              </a:rPr>
              <a:t>this.lastName</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 </a:t>
            </a:r>
            <a:r>
              <a:rPr lang="en-US" altLang="zh-CN" sz="1200" kern="1200" dirty="0" err="1" smtClean="0">
                <a:solidFill>
                  <a:schemeClr val="tx1"/>
                </a:solidFill>
                <a:latin typeface="+mn-lt"/>
                <a:ea typeface="+mn-ea"/>
                <a:cs typeface="+mn-cs"/>
              </a:rPr>
              <a:t>viewModel</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return </a:t>
            </a:r>
            <a:r>
              <a:rPr lang="en-US" altLang="zh-CN" sz="1200" kern="1200" dirty="0" err="1" smtClean="0">
                <a:solidFill>
                  <a:schemeClr val="tx1"/>
                </a:solidFill>
                <a:latin typeface="+mn-lt"/>
                <a:ea typeface="+mn-ea"/>
                <a:cs typeface="+mn-cs"/>
              </a:rPr>
              <a:t>viewModel</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A5393F5-5048-4529-BF81-746DAEE1EF84}" type="slidenum">
              <a:rPr lang="zh-CN" altLang="en-US" smtClean="0"/>
              <a:pPr/>
              <a:t>75</a:t>
            </a:fld>
            <a:endParaRPr lang="zh-CN" altLang="en-US"/>
          </a:p>
        </p:txBody>
      </p:sp>
    </p:spTree>
    <p:extLst>
      <p:ext uri="{BB962C8B-B14F-4D97-AF65-F5344CB8AC3E}">
        <p14:creationId xmlns:p14="http://schemas.microsoft.com/office/powerpoint/2010/main" val="190991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新增标准版</a:t>
            </a:r>
            <a:endParaRPr lang="zh-CN" altLang="en-US" dirty="0"/>
          </a:p>
        </p:txBody>
      </p:sp>
      <p:sp>
        <p:nvSpPr>
          <p:cNvPr id="4" name="灯片编号占位符 3"/>
          <p:cNvSpPr>
            <a:spLocks noGrp="1"/>
          </p:cNvSpPr>
          <p:nvPr>
            <p:ph type="sldNum" sz="quarter" idx="10"/>
          </p:nvPr>
        </p:nvSpPr>
        <p:spPr/>
        <p:txBody>
          <a:bodyPr/>
          <a:lstStyle/>
          <a:p>
            <a:fld id="{5A5393F5-5048-4529-BF81-746DAEE1EF84}" type="slidenum">
              <a:rPr lang="zh-CN" altLang="en-US" smtClean="0"/>
              <a:pPr/>
              <a:t>76</a:t>
            </a:fld>
            <a:endParaRPr lang="zh-CN" altLang="en-US"/>
          </a:p>
        </p:txBody>
      </p:sp>
    </p:spTree>
    <p:extLst>
      <p:ext uri="{BB962C8B-B14F-4D97-AF65-F5344CB8AC3E}">
        <p14:creationId xmlns:p14="http://schemas.microsoft.com/office/powerpoint/2010/main" val="416607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altLang="zh-CN" sz="1200" kern="1200" dirty="0" smtClean="0">
                <a:solidFill>
                  <a:schemeClr val="tx1"/>
                </a:solidFill>
                <a:latin typeface="+mn-lt"/>
                <a:ea typeface="+mn-ea"/>
                <a:cs typeface="+mn-cs"/>
              </a:rPr>
              <a:t>$(document).ready(function ()</a:t>
            </a:r>
          </a:p>
          <a:p>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业务模型</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a:t>
            </a:r>
            <a:r>
              <a:rPr lang="en-US" altLang="zh-CN" sz="1200" kern="1200" dirty="0" smtClean="0">
                <a:solidFill>
                  <a:schemeClr val="tx1"/>
                </a:solidFill>
                <a:latin typeface="+mn-lt"/>
                <a:ea typeface="+mn-ea"/>
                <a:cs typeface="+mn-cs"/>
              </a:rPr>
              <a:t> = {</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各绑定属性</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ProjectName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ko.observable</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MileStone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ko.observable</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查询详细</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GetDetail</a:t>
            </a:r>
            <a:r>
              <a:rPr lang="en-US" altLang="zh-CN" sz="1200" kern="1200" dirty="0" smtClean="0">
                <a:solidFill>
                  <a:schemeClr val="tx1"/>
                </a:solidFill>
                <a:latin typeface="+mn-lt"/>
                <a:ea typeface="+mn-ea"/>
                <a:cs typeface="+mn-cs"/>
              </a:rPr>
              <a:t>: function () {</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index = </a:t>
            </a:r>
            <a:r>
              <a:rPr lang="en-US" altLang="zh-CN" sz="1200" kern="1200" dirty="0" err="1" smtClean="0">
                <a:solidFill>
                  <a:schemeClr val="tx1"/>
                </a:solidFill>
                <a:latin typeface="+mn-lt"/>
                <a:ea typeface="+mn-ea"/>
                <a:cs typeface="+mn-cs"/>
              </a:rPr>
              <a:t>viewModel.getQueryString</a:t>
            </a:r>
            <a:r>
              <a:rPr lang="en-US" altLang="zh-CN" sz="1200" kern="1200" dirty="0" smtClean="0">
                <a:solidFill>
                  <a:schemeClr val="tx1"/>
                </a:solidFill>
                <a:latin typeface="+mn-lt"/>
                <a:ea typeface="+mn-ea"/>
                <a:cs typeface="+mn-cs"/>
              </a:rPr>
              <a:t>("id"); //</a:t>
            </a:r>
            <a:r>
              <a:rPr lang="zh-CN" altLang="en-US" sz="1200" kern="1200" dirty="0" smtClean="0">
                <a:solidFill>
                  <a:schemeClr val="tx1"/>
                </a:solidFill>
                <a:latin typeface="+mn-lt"/>
                <a:ea typeface="+mn-ea"/>
                <a:cs typeface="+mn-cs"/>
              </a:rPr>
              <a:t>获取传入的</a:t>
            </a:r>
            <a:r>
              <a:rPr lang="en-US" altLang="zh-CN" sz="1200" kern="1200" dirty="0" smtClean="0">
                <a:solidFill>
                  <a:schemeClr val="tx1"/>
                </a:solidFill>
                <a:latin typeface="+mn-lt"/>
                <a:ea typeface="+mn-ea"/>
                <a:cs typeface="+mn-cs"/>
              </a:rPr>
              <a:t>id</a:t>
            </a:r>
            <a:r>
              <a:rPr lang="zh-CN" altLang="en-US" sz="1200" kern="1200" dirty="0" smtClean="0">
                <a:solidFill>
                  <a:schemeClr val="tx1"/>
                </a:solidFill>
                <a:latin typeface="+mn-lt"/>
                <a:ea typeface="+mn-ea"/>
                <a:cs typeface="+mn-cs"/>
              </a:rPr>
              <a:t>编号</a:t>
            </a:r>
          </a:p>
          <a:p>
            <a:r>
              <a:rPr lang="zh-CN" altLang="en-US" sz="1200" kern="1200" dirty="0" smtClean="0">
                <a:solidFill>
                  <a:schemeClr val="tx1"/>
                </a:solidFill>
                <a:latin typeface="+mn-lt"/>
                <a:ea typeface="+mn-ea"/>
                <a:cs typeface="+mn-cs"/>
              </a:rPr>
              <a:t>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getJSON</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api</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ProjectManagent</a:t>
            </a:r>
            <a:r>
              <a:rPr lang="en-US" altLang="zh-CN" sz="1200" kern="1200" dirty="0" smtClean="0">
                <a:solidFill>
                  <a:schemeClr val="tx1"/>
                </a:solidFill>
                <a:latin typeface="+mn-lt"/>
                <a:ea typeface="+mn-ea"/>
                <a:cs typeface="+mn-cs"/>
              </a:rPr>
              <a:t>/" + index,</a:t>
            </a:r>
          </a:p>
          <a:p>
            <a:r>
              <a:rPr lang="en-US" altLang="zh-CN" sz="1200" kern="1200" dirty="0" smtClean="0">
                <a:solidFill>
                  <a:schemeClr val="tx1"/>
                </a:solidFill>
                <a:latin typeface="+mn-lt"/>
                <a:ea typeface="+mn-ea"/>
                <a:cs typeface="+mn-cs"/>
              </a:rPr>
              <a:t>                function (data)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viewModel.ProjectName</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data.ProjectName</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viewModel.MileStone</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data.MileStones</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.fail(</a:t>
            </a:r>
          </a:p>
          <a:p>
            <a:r>
              <a:rPr lang="en-US" altLang="zh-CN" sz="1200" kern="1200" dirty="0" smtClean="0">
                <a:solidFill>
                  <a:schemeClr val="tx1"/>
                </a:solidFill>
                <a:latin typeface="+mn-lt"/>
                <a:ea typeface="+mn-ea"/>
                <a:cs typeface="+mn-cs"/>
              </a:rPr>
              <a:t>            function () { alert('error'); }</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点击提交按钮</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SubmitForm</a:t>
            </a:r>
            <a:r>
              <a:rPr lang="en-US" altLang="zh-CN" sz="1200" kern="1200" dirty="0" smtClean="0">
                <a:solidFill>
                  <a:schemeClr val="tx1"/>
                </a:solidFill>
                <a:latin typeface="+mn-lt"/>
                <a:ea typeface="+mn-ea"/>
                <a:cs typeface="+mn-cs"/>
              </a:rPr>
              <a:t>: function () {</a:t>
            </a:r>
          </a:p>
          <a:p>
            <a:r>
              <a:rPr lang="zh-CN" altLang="en-US" sz="1200" kern="1200" dirty="0" smtClean="0">
                <a:solidFill>
                  <a:schemeClr val="tx1"/>
                </a:solidFill>
                <a:latin typeface="+mn-lt"/>
                <a:ea typeface="+mn-ea"/>
                <a:cs typeface="+mn-cs"/>
              </a:rPr>
              <a:t>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index = </a:t>
            </a:r>
            <a:r>
              <a:rPr lang="en-US" altLang="zh-CN" sz="1200" kern="1200" dirty="0" err="1" smtClean="0">
                <a:solidFill>
                  <a:schemeClr val="tx1"/>
                </a:solidFill>
                <a:latin typeface="+mn-lt"/>
                <a:ea typeface="+mn-ea"/>
                <a:cs typeface="+mn-cs"/>
              </a:rPr>
              <a:t>viewModel.getQueryString</a:t>
            </a:r>
            <a:r>
              <a:rPr lang="en-US" altLang="zh-CN" sz="1200" kern="1200" dirty="0" smtClean="0">
                <a:solidFill>
                  <a:schemeClr val="tx1"/>
                </a:solidFill>
                <a:latin typeface="+mn-lt"/>
                <a:ea typeface="+mn-ea"/>
                <a:cs typeface="+mn-cs"/>
              </a:rPr>
              <a:t>("id"); //</a:t>
            </a:r>
            <a:r>
              <a:rPr lang="zh-CN" altLang="en-US" sz="1200" kern="1200" dirty="0" smtClean="0">
                <a:solidFill>
                  <a:schemeClr val="tx1"/>
                </a:solidFill>
                <a:latin typeface="+mn-lt"/>
                <a:ea typeface="+mn-ea"/>
                <a:cs typeface="+mn-cs"/>
              </a:rPr>
              <a:t>获取传入的</a:t>
            </a:r>
            <a:r>
              <a:rPr lang="en-US" altLang="zh-CN" sz="1200" kern="1200" dirty="0" smtClean="0">
                <a:solidFill>
                  <a:schemeClr val="tx1"/>
                </a:solidFill>
                <a:latin typeface="+mn-lt"/>
                <a:ea typeface="+mn-ea"/>
                <a:cs typeface="+mn-cs"/>
              </a:rPr>
              <a:t>id</a:t>
            </a:r>
            <a:r>
              <a:rPr lang="zh-CN" altLang="en-US" sz="1200" kern="1200" dirty="0" smtClean="0">
                <a:solidFill>
                  <a:schemeClr val="tx1"/>
                </a:solidFill>
                <a:latin typeface="+mn-lt"/>
                <a:ea typeface="+mn-ea"/>
                <a:cs typeface="+mn-cs"/>
              </a:rPr>
              <a:t>编号</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postData</a:t>
            </a:r>
            <a:r>
              <a:rPr lang="en-US" altLang="zh-CN" sz="1200" kern="1200" dirty="0" smtClean="0">
                <a:solidFill>
                  <a:schemeClr val="tx1"/>
                </a:solidFill>
                <a:latin typeface="+mn-lt"/>
                <a:ea typeface="+mn-ea"/>
                <a:cs typeface="+mn-cs"/>
              </a:rPr>
              <a:t> = {</a:t>
            </a:r>
          </a:p>
          <a:p>
            <a:r>
              <a:rPr lang="en-US" altLang="zh-CN" sz="1200" kern="1200" dirty="0" smtClean="0">
                <a:solidFill>
                  <a:schemeClr val="tx1"/>
                </a:solidFill>
                <a:latin typeface="+mn-lt"/>
                <a:ea typeface="+mn-ea"/>
                <a:cs typeface="+mn-cs"/>
              </a:rPr>
              <a:t>                id: index,</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ProjectName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viewModel.ProjectName</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MileStones</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viewModel.MileStone</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ajax</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type: 'POST',</a:t>
            </a:r>
          </a:p>
          <a:p>
            <a:r>
              <a:rPr lang="en-US" altLang="zh-CN" sz="1200" kern="1200" dirty="0" smtClean="0">
                <a:solidFill>
                  <a:schemeClr val="tx1"/>
                </a:solidFill>
                <a:latin typeface="+mn-lt"/>
                <a:ea typeface="+mn-ea"/>
                <a:cs typeface="+mn-cs"/>
              </a:rPr>
              <a:t>                url: '/</a:t>
            </a:r>
            <a:r>
              <a:rPr lang="en-US" altLang="zh-CN" sz="1200" kern="1200" dirty="0" err="1" smtClean="0">
                <a:solidFill>
                  <a:schemeClr val="tx1"/>
                </a:solidFill>
                <a:latin typeface="+mn-lt"/>
                <a:ea typeface="+mn-ea"/>
                <a:cs typeface="+mn-cs"/>
              </a:rPr>
              <a:t>api</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ProjectManagent</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data: </a:t>
            </a:r>
            <a:r>
              <a:rPr lang="en-US" altLang="zh-CN" sz="1200" kern="1200" dirty="0" err="1" smtClean="0">
                <a:solidFill>
                  <a:schemeClr val="tx1"/>
                </a:solidFill>
                <a:latin typeface="+mn-lt"/>
                <a:ea typeface="+mn-ea"/>
                <a:cs typeface="+mn-cs"/>
              </a:rPr>
              <a:t>postData</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dataType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json</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success: function (result) {</a:t>
            </a:r>
          </a:p>
          <a:p>
            <a:r>
              <a:rPr lang="en-US" altLang="zh-CN" sz="1200" kern="1200" dirty="0" smtClean="0">
                <a:solidFill>
                  <a:schemeClr val="tx1"/>
                </a:solidFill>
                <a:latin typeface="+mn-lt"/>
                <a:ea typeface="+mn-ea"/>
                <a:cs typeface="+mn-cs"/>
              </a:rPr>
              <a:t>                    alert("</a:t>
            </a:r>
            <a:r>
              <a:rPr lang="zh-CN" altLang="en-US" sz="1200" kern="1200" dirty="0" smtClean="0">
                <a:solidFill>
                  <a:schemeClr val="tx1"/>
                </a:solidFill>
                <a:latin typeface="+mn-lt"/>
                <a:ea typeface="+mn-ea"/>
                <a:cs typeface="+mn-cs"/>
              </a:rPr>
              <a:t>修改</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 result);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error: function (</a:t>
            </a:r>
            <a:r>
              <a:rPr lang="en-US" altLang="zh-CN" sz="1200" kern="1200" dirty="0" err="1" smtClean="0">
                <a:solidFill>
                  <a:schemeClr val="tx1"/>
                </a:solidFill>
                <a:latin typeface="+mn-lt"/>
                <a:ea typeface="+mn-ea"/>
                <a:cs typeface="+mn-cs"/>
              </a:rPr>
              <a:t>xmlHttpRequest</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textStatus</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errorThrown</a:t>
            </a:r>
            <a:r>
              <a:rPr lang="en-US" altLang="zh-CN" sz="1200" kern="1200" dirty="0" smtClean="0">
                <a:solidFill>
                  <a:schemeClr val="tx1"/>
                </a:solidFill>
                <a:latin typeface="+mn-lt"/>
                <a:ea typeface="+mn-ea"/>
                <a:cs typeface="+mn-cs"/>
              </a:rPr>
              <a:t>) {</a:t>
            </a:r>
          </a:p>
          <a:p>
            <a:r>
              <a:rPr lang="en-US" altLang="zh-CN" sz="1200" kern="1200" dirty="0" smtClean="0">
                <a:solidFill>
                  <a:schemeClr val="tx1"/>
                </a:solidFill>
                <a:latin typeface="+mn-lt"/>
                <a:ea typeface="+mn-ea"/>
                <a:cs typeface="+mn-cs"/>
              </a:rPr>
              <a:t>                    alert(</a:t>
            </a:r>
            <a:r>
              <a:rPr lang="en-US" altLang="zh-CN" sz="1200" kern="1200" dirty="0" err="1" smtClean="0">
                <a:solidFill>
                  <a:schemeClr val="tx1"/>
                </a:solidFill>
                <a:latin typeface="+mn-lt"/>
                <a:ea typeface="+mn-ea"/>
                <a:cs typeface="+mn-cs"/>
              </a:rPr>
              <a:t>errorThrown</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获取</a:t>
            </a:r>
            <a:r>
              <a:rPr lang="en-US" altLang="zh-CN" sz="1200" kern="1200" dirty="0" err="1" smtClean="0">
                <a:solidFill>
                  <a:schemeClr val="tx1"/>
                </a:solidFill>
                <a:latin typeface="+mn-lt"/>
                <a:ea typeface="+mn-ea"/>
                <a:cs typeface="+mn-cs"/>
              </a:rPr>
              <a:t>url</a:t>
            </a:r>
            <a:r>
              <a:rPr lang="zh-CN" altLang="en-US" sz="1200" kern="1200" dirty="0" smtClean="0">
                <a:solidFill>
                  <a:schemeClr val="tx1"/>
                </a:solidFill>
                <a:latin typeface="+mn-lt"/>
                <a:ea typeface="+mn-ea"/>
                <a:cs typeface="+mn-cs"/>
              </a:rPr>
              <a:t>中参数</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getQueryString</a:t>
            </a:r>
            <a:r>
              <a:rPr lang="en-US" altLang="zh-CN" sz="1200" kern="1200" dirty="0" smtClean="0">
                <a:solidFill>
                  <a:schemeClr val="tx1"/>
                </a:solidFill>
                <a:latin typeface="+mn-lt"/>
                <a:ea typeface="+mn-ea"/>
                <a:cs typeface="+mn-cs"/>
              </a:rPr>
              <a:t>: function (name) {</a:t>
            </a:r>
          </a:p>
          <a:p>
            <a:r>
              <a:rPr lang="nn-NO" altLang="zh-CN" sz="1200" kern="1200" dirty="0" smtClean="0">
                <a:solidFill>
                  <a:schemeClr val="tx1"/>
                </a:solidFill>
                <a:latin typeface="+mn-lt"/>
                <a:ea typeface="+mn-ea"/>
                <a:cs typeface="+mn-cs"/>
              </a:rPr>
              <a:t>            var reg = new RegExp("(^|&amp;)" + name + "=([^&amp;]*)(&amp;|$)", "i");</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r = </a:t>
            </a:r>
            <a:r>
              <a:rPr lang="en-US" altLang="zh-CN" sz="1200" kern="1200" dirty="0" err="1" smtClean="0">
                <a:solidFill>
                  <a:schemeClr val="tx1"/>
                </a:solidFill>
                <a:latin typeface="+mn-lt"/>
                <a:ea typeface="+mn-ea"/>
                <a:cs typeface="+mn-cs"/>
              </a:rPr>
              <a:t>window.location.search.substr</a:t>
            </a:r>
            <a:r>
              <a:rPr lang="en-US" altLang="zh-CN" sz="1200" kern="1200" dirty="0" smtClean="0">
                <a:solidFill>
                  <a:schemeClr val="tx1"/>
                </a:solidFill>
                <a:latin typeface="+mn-lt"/>
                <a:ea typeface="+mn-ea"/>
                <a:cs typeface="+mn-cs"/>
              </a:rPr>
              <a:t>(1).match(</a:t>
            </a:r>
            <a:r>
              <a:rPr lang="en-US" altLang="zh-CN" sz="1200" kern="1200" dirty="0" err="1" smtClean="0">
                <a:solidFill>
                  <a:schemeClr val="tx1"/>
                </a:solidFill>
                <a:latin typeface="+mn-lt"/>
                <a:ea typeface="+mn-ea"/>
                <a:cs typeface="+mn-cs"/>
              </a:rPr>
              <a:t>reg</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if (r != null) return </a:t>
            </a:r>
            <a:r>
              <a:rPr lang="en-US" altLang="zh-CN" sz="1200" kern="1200" dirty="0" err="1" smtClean="0">
                <a:solidFill>
                  <a:schemeClr val="tx1"/>
                </a:solidFill>
                <a:latin typeface="+mn-lt"/>
                <a:ea typeface="+mn-ea"/>
                <a:cs typeface="+mn-cs"/>
              </a:rPr>
              <a:t>unescape</a:t>
            </a:r>
            <a:r>
              <a:rPr lang="en-US" altLang="zh-CN" sz="1200" kern="1200" dirty="0" smtClean="0">
                <a:solidFill>
                  <a:schemeClr val="tx1"/>
                </a:solidFill>
                <a:latin typeface="+mn-lt"/>
                <a:ea typeface="+mn-ea"/>
                <a:cs typeface="+mn-cs"/>
              </a:rPr>
              <a:t>(r[2]); return null;</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点击返回列表</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goToListPage</a:t>
            </a:r>
            <a:r>
              <a:rPr lang="en-US" altLang="zh-CN" sz="1200" kern="1200" dirty="0" smtClean="0">
                <a:solidFill>
                  <a:schemeClr val="tx1"/>
                </a:solidFill>
                <a:latin typeface="+mn-lt"/>
                <a:ea typeface="+mn-ea"/>
                <a:cs typeface="+mn-cs"/>
              </a:rPr>
              <a:t>: function ()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window.location.href</a:t>
            </a:r>
            <a:r>
              <a:rPr lang="en-US" altLang="zh-CN" sz="1200" kern="1200" dirty="0" smtClean="0">
                <a:solidFill>
                  <a:schemeClr val="tx1"/>
                </a:solidFill>
                <a:latin typeface="+mn-lt"/>
                <a:ea typeface="+mn-ea"/>
                <a:cs typeface="+mn-cs"/>
              </a:rPr>
              <a:t> = "ProjectManagentList.htm";</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绑定界面元算与</a:t>
            </a:r>
            <a:r>
              <a:rPr lang="en-US" altLang="zh-CN" sz="1200" kern="1200" dirty="0" smtClean="0">
                <a:solidFill>
                  <a:schemeClr val="tx1"/>
                </a:solidFill>
                <a:latin typeface="+mn-lt"/>
                <a:ea typeface="+mn-ea"/>
                <a:cs typeface="+mn-cs"/>
              </a:rPr>
              <a:t>Knockout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ko.applyBindings</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viewModel</a:t>
            </a:r>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获取初始的详细数据</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viewModel.GetDetail</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a:t>
            </a:r>
          </a:p>
          <a:p>
            <a:endParaRPr lang="zh-CN" altLang="en-US" sz="1200" kern="1200" dirty="0" smtClean="0">
              <a:solidFill>
                <a:schemeClr val="tx1"/>
              </a:solidFill>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5A5393F5-5048-4529-BF81-746DAEE1EF84}" type="slidenum">
              <a:rPr lang="zh-CN" altLang="en-US" smtClean="0"/>
              <a:pPr/>
              <a:t>78</a:t>
            </a:fld>
            <a:endParaRPr lang="zh-CN" altLang="en-US"/>
          </a:p>
        </p:txBody>
      </p:sp>
    </p:spTree>
    <p:extLst>
      <p:ext uri="{BB962C8B-B14F-4D97-AF65-F5344CB8AC3E}">
        <p14:creationId xmlns:p14="http://schemas.microsoft.com/office/powerpoint/2010/main" val="276293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新增标准版</a:t>
            </a:r>
            <a:endParaRPr lang="zh-CN" altLang="en-US" dirty="0"/>
          </a:p>
        </p:txBody>
      </p:sp>
      <p:sp>
        <p:nvSpPr>
          <p:cNvPr id="4" name="灯片编号占位符 3"/>
          <p:cNvSpPr>
            <a:spLocks noGrp="1"/>
          </p:cNvSpPr>
          <p:nvPr>
            <p:ph type="sldNum" sz="quarter" idx="10"/>
          </p:nvPr>
        </p:nvSpPr>
        <p:spPr/>
        <p:txBody>
          <a:bodyPr/>
          <a:lstStyle/>
          <a:p>
            <a:fld id="{5A5393F5-5048-4529-BF81-746DAEE1EF84}" type="slidenum">
              <a:rPr lang="zh-CN" altLang="en-US" smtClean="0"/>
              <a:pPr/>
              <a:t>81</a:t>
            </a:fld>
            <a:endParaRPr lang="zh-CN" altLang="en-US"/>
          </a:p>
        </p:txBody>
      </p:sp>
    </p:spTree>
    <p:extLst>
      <p:ext uri="{BB962C8B-B14F-4D97-AF65-F5344CB8AC3E}">
        <p14:creationId xmlns:p14="http://schemas.microsoft.com/office/powerpoint/2010/main" val="163599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新增标准版</a:t>
            </a:r>
            <a:endParaRPr lang="zh-CN" altLang="en-US" dirty="0"/>
          </a:p>
        </p:txBody>
      </p:sp>
      <p:sp>
        <p:nvSpPr>
          <p:cNvPr id="4" name="灯片编号占位符 3"/>
          <p:cNvSpPr>
            <a:spLocks noGrp="1"/>
          </p:cNvSpPr>
          <p:nvPr>
            <p:ph type="sldNum" sz="quarter" idx="10"/>
          </p:nvPr>
        </p:nvSpPr>
        <p:spPr/>
        <p:txBody>
          <a:bodyPr/>
          <a:lstStyle/>
          <a:p>
            <a:fld id="{5A5393F5-5048-4529-BF81-746DAEE1EF84}" type="slidenum">
              <a:rPr lang="zh-CN" altLang="en-US" smtClean="0"/>
              <a:pPr/>
              <a:t>4</a:t>
            </a:fld>
            <a:endParaRPr lang="zh-CN" altLang="en-US"/>
          </a:p>
        </p:txBody>
      </p:sp>
    </p:spTree>
    <p:extLst>
      <p:ext uri="{BB962C8B-B14F-4D97-AF65-F5344CB8AC3E}">
        <p14:creationId xmlns:p14="http://schemas.microsoft.com/office/powerpoint/2010/main" val="58116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5A5393F5-5048-4529-BF81-746DAEE1EF84}" type="slidenum">
              <a:rPr lang="zh-CN" altLang="en-US" smtClean="0"/>
              <a:pPr/>
              <a:t>5</a:t>
            </a:fld>
            <a:endParaRPr lang="zh-CN" altLang="en-US"/>
          </a:p>
        </p:txBody>
      </p:sp>
    </p:spTree>
    <p:extLst>
      <p:ext uri="{BB962C8B-B14F-4D97-AF65-F5344CB8AC3E}">
        <p14:creationId xmlns:p14="http://schemas.microsoft.com/office/powerpoint/2010/main" val="196976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Roy Thomas Fielding</a:t>
            </a:r>
            <a:r>
              <a:rPr lang="zh-CN" altLang="en-US" dirty="0" smtClean="0"/>
              <a:t>博士是</a:t>
            </a:r>
            <a:r>
              <a:rPr lang="en-US" altLang="zh-CN" dirty="0" smtClean="0"/>
              <a:t>HTTP</a:t>
            </a:r>
            <a:r>
              <a:rPr lang="zh-CN" altLang="en-US" dirty="0" smtClean="0"/>
              <a:t>和</a:t>
            </a:r>
            <a:r>
              <a:rPr lang="en-US" altLang="zh-CN" dirty="0" smtClean="0"/>
              <a:t>URI</a:t>
            </a:r>
            <a:r>
              <a:rPr lang="zh-CN" altLang="en-US" dirty="0" smtClean="0"/>
              <a:t>等</a:t>
            </a:r>
            <a:r>
              <a:rPr lang="en-US" altLang="zh-CN" dirty="0" smtClean="0"/>
              <a:t>Web</a:t>
            </a:r>
            <a:r>
              <a:rPr lang="zh-CN" altLang="en-US" dirty="0" smtClean="0"/>
              <a:t>架构标准的主要设计者，</a:t>
            </a:r>
            <a:r>
              <a:rPr lang="en-US" altLang="zh-CN" dirty="0" smtClean="0"/>
              <a:t>Apache HTTP </a:t>
            </a:r>
            <a:r>
              <a:rPr lang="zh-CN" altLang="en-US" dirty="0" smtClean="0"/>
              <a:t>服务器的主要开发者。他为</a:t>
            </a:r>
            <a:r>
              <a:rPr lang="en-US" altLang="zh-CN" dirty="0" smtClean="0"/>
              <a:t>Web</a:t>
            </a:r>
            <a:r>
              <a:rPr lang="zh-CN" altLang="en-US" dirty="0" smtClean="0"/>
              <a:t>架构的设计作出极其杰出的贡献，他的工作为</a:t>
            </a:r>
            <a:r>
              <a:rPr lang="en-US" altLang="zh-CN" dirty="0" smtClean="0"/>
              <a:t>Web</a:t>
            </a:r>
            <a:r>
              <a:rPr lang="zh-CN" altLang="en-US" dirty="0" smtClean="0"/>
              <a:t>架构奠 定了坚实的基础。</a:t>
            </a:r>
          </a:p>
          <a:p>
            <a:endParaRPr lang="zh-CN" altLang="en-US" dirty="0"/>
          </a:p>
        </p:txBody>
      </p:sp>
      <p:sp>
        <p:nvSpPr>
          <p:cNvPr id="4" name="Slide Number Placeholder 3"/>
          <p:cNvSpPr>
            <a:spLocks noGrp="1"/>
          </p:cNvSpPr>
          <p:nvPr>
            <p:ph type="sldNum" sz="quarter" idx="10"/>
          </p:nvPr>
        </p:nvSpPr>
        <p:spPr/>
        <p:txBody>
          <a:bodyPr/>
          <a:lstStyle/>
          <a:p>
            <a:fld id="{5A5393F5-5048-4529-BF81-746DAEE1EF84}" type="slidenum">
              <a:rPr lang="zh-CN" altLang="en-US" smtClean="0"/>
              <a:pPr/>
              <a:t>30</a:t>
            </a:fld>
            <a:endParaRPr lang="zh-CN" altLang="en-US"/>
          </a:p>
        </p:txBody>
      </p:sp>
    </p:spTree>
    <p:extLst>
      <p:ext uri="{BB962C8B-B14F-4D97-AF65-F5344CB8AC3E}">
        <p14:creationId xmlns:p14="http://schemas.microsoft.com/office/powerpoint/2010/main" val="359484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5A5393F5-5048-4529-BF81-746DAEE1EF84}" type="slidenum">
              <a:rPr lang="zh-CN" altLang="en-US" smtClean="0"/>
              <a:pPr/>
              <a:t>31</a:t>
            </a:fld>
            <a:endParaRPr lang="zh-CN" altLang="en-US"/>
          </a:p>
        </p:txBody>
      </p:sp>
    </p:spTree>
    <p:extLst>
      <p:ext uri="{BB962C8B-B14F-4D97-AF65-F5344CB8AC3E}">
        <p14:creationId xmlns:p14="http://schemas.microsoft.com/office/powerpoint/2010/main" val="183422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5A5393F5-5048-4529-BF81-746DAEE1EF84}" type="slidenum">
              <a:rPr lang="zh-CN" altLang="en-US" smtClean="0"/>
              <a:pPr/>
              <a:t>36</a:t>
            </a:fld>
            <a:endParaRPr lang="zh-CN" altLang="en-US"/>
          </a:p>
        </p:txBody>
      </p:sp>
    </p:spTree>
    <p:extLst>
      <p:ext uri="{BB962C8B-B14F-4D97-AF65-F5344CB8AC3E}">
        <p14:creationId xmlns:p14="http://schemas.microsoft.com/office/powerpoint/2010/main" val="243015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32500" lnSpcReduction="20000"/>
          </a:bodyPr>
          <a:lstStyle/>
          <a:p>
            <a:r>
              <a:rPr lang="en-US" altLang="zh-CN" dirty="0" smtClean="0"/>
              <a:t>1.</a:t>
            </a:r>
            <a:r>
              <a:rPr lang="zh-CN" altLang="en-US" dirty="0" smtClean="0"/>
              <a:t>前端</a:t>
            </a:r>
            <a:r>
              <a:rPr lang="en-US" altLang="zh-CN" baseline="0" dirty="0" smtClean="0"/>
              <a:t> scripts.js</a:t>
            </a:r>
            <a:endParaRPr lang="en-US" altLang="zh-CN" dirty="0" smtClean="0"/>
          </a:p>
          <a:p>
            <a:endParaRPr lang="en-US" altLang="zh-CN" dirty="0" smtClean="0"/>
          </a:p>
          <a:p>
            <a:r>
              <a:rPr lang="en-US" altLang="zh-CN" sz="1200" kern="1200" dirty="0" smtClean="0">
                <a:solidFill>
                  <a:schemeClr val="tx1"/>
                </a:solidFill>
                <a:latin typeface="+mn-lt"/>
                <a:ea typeface="+mn-ea"/>
                <a:cs typeface="+mn-cs"/>
              </a:rPr>
              <a:t> function </a:t>
            </a:r>
            <a:r>
              <a:rPr lang="en-US" altLang="zh-CN" sz="1200" kern="1200" dirty="0" err="1" smtClean="0">
                <a:solidFill>
                  <a:schemeClr val="tx1"/>
                </a:solidFill>
                <a:latin typeface="+mn-lt"/>
                <a:ea typeface="+mn-ea"/>
                <a:cs typeface="+mn-cs"/>
              </a:rPr>
              <a:t>SendTransaction</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postData</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callBackHandler</a:t>
            </a:r>
            <a:r>
              <a:rPr lang="en-US" altLang="zh-CN" sz="1200" kern="1200" dirty="0" smtClean="0">
                <a:solidFill>
                  <a:schemeClr val="tx1"/>
                </a:solidFill>
                <a:latin typeface="+mn-lt"/>
                <a:ea typeface="+mn-ea"/>
                <a:cs typeface="+mn-cs"/>
              </a:rPr>
              <a:t>)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ajax</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type: 'POST',</a:t>
            </a:r>
          </a:p>
          <a:p>
            <a:r>
              <a:rPr lang="en-US" altLang="zh-CN" sz="1200" kern="1200" dirty="0" smtClean="0">
                <a:solidFill>
                  <a:schemeClr val="tx1"/>
                </a:solidFill>
                <a:latin typeface="+mn-lt"/>
                <a:ea typeface="+mn-ea"/>
                <a:cs typeface="+mn-cs"/>
              </a:rPr>
              <a:t>            url: '/</a:t>
            </a:r>
            <a:r>
              <a:rPr lang="en-US" altLang="zh-CN" sz="1200" kern="1200" dirty="0" err="1" smtClean="0">
                <a:solidFill>
                  <a:schemeClr val="tx1"/>
                </a:solidFill>
                <a:latin typeface="+mn-lt"/>
                <a:ea typeface="+mn-ea"/>
                <a:cs typeface="+mn-cs"/>
              </a:rPr>
              <a:t>api</a:t>
            </a:r>
            <a:r>
              <a:rPr lang="en-US" altLang="zh-CN" sz="1200" kern="1200" dirty="0" smtClean="0">
                <a:solidFill>
                  <a:schemeClr val="tx1"/>
                </a:solidFill>
                <a:latin typeface="+mn-lt"/>
                <a:ea typeface="+mn-ea"/>
                <a:cs typeface="+mn-cs"/>
              </a:rPr>
              <a:t>/Transaction/Post',</a:t>
            </a:r>
          </a:p>
          <a:p>
            <a:r>
              <a:rPr lang="en-US" altLang="zh-CN" sz="1200" kern="1200" dirty="0" smtClean="0">
                <a:solidFill>
                  <a:schemeClr val="tx1"/>
                </a:solidFill>
                <a:latin typeface="+mn-lt"/>
                <a:ea typeface="+mn-ea"/>
                <a:cs typeface="+mn-cs"/>
              </a:rPr>
              <a:t>            data: </a:t>
            </a:r>
            <a:r>
              <a:rPr lang="en-US" altLang="zh-CN" sz="1200" kern="1200" dirty="0" err="1" smtClean="0">
                <a:solidFill>
                  <a:schemeClr val="tx1"/>
                </a:solidFill>
                <a:latin typeface="+mn-lt"/>
                <a:ea typeface="+mn-ea"/>
                <a:cs typeface="+mn-cs"/>
              </a:rPr>
              <a:t>JSON.parse</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postData</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dataType</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json</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success: </a:t>
            </a:r>
            <a:r>
              <a:rPr lang="en-US" altLang="zh-CN" sz="1200" kern="1200" dirty="0" err="1" smtClean="0">
                <a:solidFill>
                  <a:schemeClr val="tx1"/>
                </a:solidFill>
                <a:latin typeface="+mn-lt"/>
                <a:ea typeface="+mn-ea"/>
                <a:cs typeface="+mn-cs"/>
              </a:rPr>
              <a:t>callBackHandler</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error: function (</a:t>
            </a:r>
            <a:r>
              <a:rPr lang="en-US" altLang="zh-CN" sz="1200" kern="1200" dirty="0" err="1" smtClean="0">
                <a:solidFill>
                  <a:schemeClr val="tx1"/>
                </a:solidFill>
                <a:latin typeface="+mn-lt"/>
                <a:ea typeface="+mn-ea"/>
                <a:cs typeface="+mn-cs"/>
              </a:rPr>
              <a:t>xmlHttpRequest</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textStatus</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errorThrown</a:t>
            </a:r>
            <a:r>
              <a:rPr lang="en-US" altLang="zh-CN" sz="1200" kern="1200" dirty="0" smtClean="0">
                <a:solidFill>
                  <a:schemeClr val="tx1"/>
                </a:solidFill>
                <a:latin typeface="+mn-lt"/>
                <a:ea typeface="+mn-ea"/>
                <a:cs typeface="+mn-cs"/>
              </a:rPr>
              <a:t>) {</a:t>
            </a:r>
          </a:p>
          <a:p>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pageProcessingHidden</a:t>
            </a:r>
            <a:r>
              <a:rPr lang="en-US" altLang="zh-CN" sz="1200" kern="1200" dirty="0" smtClean="0">
                <a:solidFill>
                  <a:schemeClr val="tx1"/>
                </a:solidFill>
                <a:latin typeface="+mn-lt"/>
                <a:ea typeface="+mn-ea"/>
                <a:cs typeface="+mn-cs"/>
              </a:rPr>
              <a:t>();</a:t>
            </a:r>
          </a:p>
          <a:p>
            <a:r>
              <a:rPr lang="en-US" altLang="zh-CN" sz="1200" kern="1200" dirty="0" smtClean="0">
                <a:solidFill>
                  <a:schemeClr val="tx1"/>
                </a:solidFill>
                <a:latin typeface="+mn-lt"/>
                <a:ea typeface="+mn-ea"/>
                <a:cs typeface="+mn-cs"/>
              </a:rPr>
              <a:t>                alert(</a:t>
            </a:r>
            <a:r>
              <a:rPr lang="en-US" altLang="zh-CN" sz="1200" kern="1200" dirty="0" err="1" smtClean="0">
                <a:solidFill>
                  <a:schemeClr val="tx1"/>
                </a:solidFill>
                <a:latin typeface="+mn-lt"/>
                <a:ea typeface="+mn-ea"/>
                <a:cs typeface="+mn-cs"/>
              </a:rPr>
              <a:t>config.PostErrorMessage</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a:t>
            </a: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服务端 </a:t>
            </a:r>
            <a:r>
              <a:rPr lang="en-US" altLang="zh-CN" sz="1200" kern="1200" dirty="0" err="1" smtClean="0">
                <a:solidFill>
                  <a:schemeClr val="tx1"/>
                </a:solidFill>
                <a:latin typeface="+mn-lt"/>
                <a:ea typeface="+mn-ea"/>
                <a:cs typeface="+mn-cs"/>
              </a:rPr>
              <a:t>TransactionController.cs</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en-US" altLang="zh-CN" dirty="0" smtClean="0"/>
              <a:t>        /// &lt;summary&gt;</a:t>
            </a:r>
          </a:p>
          <a:p>
            <a:r>
              <a:rPr lang="en-US" altLang="zh-CN" dirty="0" smtClean="0"/>
              <a:t>        /// </a:t>
            </a:r>
            <a:r>
              <a:rPr lang="zh-CN" altLang="en-US" dirty="0" smtClean="0"/>
              <a:t>通过前端提交的交易数据</a:t>
            </a:r>
            <a:r>
              <a:rPr lang="en-US" altLang="zh-CN" dirty="0" smtClean="0"/>
              <a:t>Model</a:t>
            </a:r>
            <a:r>
              <a:rPr lang="zh-CN" altLang="en-US" dirty="0" smtClean="0"/>
              <a:t>，调用数据访问层，将交易流水存入日志表，并拼</a:t>
            </a:r>
            <a:r>
              <a:rPr lang="en-US" altLang="zh-CN" dirty="0" smtClean="0"/>
              <a:t>xml</a:t>
            </a:r>
            <a:r>
              <a:rPr lang="zh-CN" altLang="en-US" dirty="0" smtClean="0"/>
              <a:t>报文发送</a:t>
            </a:r>
            <a:r>
              <a:rPr lang="en-US" altLang="zh-CN" dirty="0" smtClean="0"/>
              <a:t>CI</a:t>
            </a:r>
            <a:r>
              <a:rPr lang="zh-CN" altLang="en-US" dirty="0" smtClean="0"/>
              <a:t>，通过</a:t>
            </a:r>
            <a:r>
              <a:rPr lang="en-US" altLang="zh-CN" dirty="0" smtClean="0"/>
              <a:t>CI-&gt;MCIS</a:t>
            </a:r>
            <a:r>
              <a:rPr lang="zh-CN" altLang="en-US" dirty="0" smtClean="0"/>
              <a:t>将交易数据更新到</a:t>
            </a:r>
            <a:r>
              <a:rPr lang="en-US" altLang="zh-CN" dirty="0" smtClean="0"/>
              <a:t>CCSS</a:t>
            </a:r>
            <a:r>
              <a:rPr lang="zh-CN" altLang="en-US" dirty="0" smtClean="0"/>
              <a:t>系统中。</a:t>
            </a:r>
          </a:p>
          <a:p>
            <a:r>
              <a:rPr lang="zh-CN" altLang="en-US" dirty="0" smtClean="0"/>
              <a:t>        </a:t>
            </a:r>
            <a:r>
              <a:rPr lang="en-US" altLang="zh-CN" dirty="0" smtClean="0"/>
              <a:t>/// </a:t>
            </a:r>
            <a:r>
              <a:rPr lang="zh-CN" altLang="en-US" dirty="0" smtClean="0"/>
              <a:t>添加交易</a:t>
            </a:r>
          </a:p>
          <a:p>
            <a:r>
              <a:rPr lang="zh-CN" altLang="en-US" dirty="0" smtClean="0"/>
              <a:t>        </a:t>
            </a:r>
            <a:r>
              <a:rPr lang="en-US" altLang="zh-CN" dirty="0" smtClean="0"/>
              <a:t>/// &lt;/summary&gt;</a:t>
            </a:r>
          </a:p>
          <a:p>
            <a:r>
              <a:rPr lang="en-US" altLang="zh-CN" dirty="0" smtClean="0"/>
              <a:t>        /// &lt;</a:t>
            </a:r>
            <a:r>
              <a:rPr lang="en-US" altLang="zh-CN" dirty="0" err="1" smtClean="0"/>
              <a:t>param</a:t>
            </a:r>
            <a:r>
              <a:rPr lang="en-US" altLang="zh-CN" dirty="0" smtClean="0"/>
              <a:t> name="transaction"&gt;&lt;/</a:t>
            </a:r>
            <a:r>
              <a:rPr lang="en-US" altLang="zh-CN" dirty="0" err="1" smtClean="0"/>
              <a:t>param</a:t>
            </a:r>
            <a:r>
              <a:rPr lang="en-US" altLang="zh-CN" dirty="0" smtClean="0"/>
              <a:t>&gt;</a:t>
            </a:r>
          </a:p>
          <a:p>
            <a:r>
              <a:rPr lang="en-US" altLang="zh-CN" dirty="0" smtClean="0"/>
              <a:t>        /// &lt;returns&gt;</a:t>
            </a:r>
            <a:r>
              <a:rPr lang="zh-CN" altLang="en-US" dirty="0" smtClean="0"/>
              <a:t>结果模型</a:t>
            </a:r>
            <a:r>
              <a:rPr lang="en-US" altLang="zh-CN" dirty="0" smtClean="0"/>
              <a:t>(</a:t>
            </a:r>
            <a:r>
              <a:rPr lang="en-US" altLang="zh-CN" dirty="0" err="1" smtClean="0"/>
              <a:t>ResultModel</a:t>
            </a:r>
            <a:r>
              <a:rPr lang="en-US" altLang="zh-CN" dirty="0" smtClean="0"/>
              <a:t>)&lt;/returns&gt;  </a:t>
            </a:r>
          </a:p>
          <a:p>
            <a:r>
              <a:rPr lang="en-US" altLang="zh-CN" dirty="0" smtClean="0"/>
              <a:t>        [</a:t>
            </a:r>
            <a:r>
              <a:rPr lang="en-US" altLang="zh-CN" dirty="0" err="1" smtClean="0"/>
              <a:t>AcceptVerbs</a:t>
            </a:r>
            <a:r>
              <a:rPr lang="en-US" altLang="zh-CN" dirty="0" smtClean="0"/>
              <a:t>("POST")] </a:t>
            </a:r>
          </a:p>
          <a:p>
            <a:r>
              <a:rPr lang="en-US" altLang="zh-CN" dirty="0" smtClean="0"/>
              <a:t>        public </a:t>
            </a:r>
            <a:r>
              <a:rPr lang="en-US" altLang="zh-CN" dirty="0" err="1" smtClean="0"/>
              <a:t>ResultModel</a:t>
            </a:r>
            <a:r>
              <a:rPr lang="en-US" altLang="zh-CN" dirty="0" smtClean="0"/>
              <a:t> </a:t>
            </a:r>
            <a:r>
              <a:rPr lang="en-US" altLang="zh-CN" dirty="0" err="1" smtClean="0"/>
              <a:t>PostTransaction</a:t>
            </a:r>
            <a:r>
              <a:rPr lang="en-US" altLang="zh-CN" dirty="0" smtClean="0"/>
              <a:t>(</a:t>
            </a:r>
            <a:r>
              <a:rPr lang="en-US" altLang="zh-CN" dirty="0" err="1" smtClean="0"/>
              <a:t>TransactionModel</a:t>
            </a:r>
            <a:r>
              <a:rPr lang="en-US" altLang="zh-CN" dirty="0" smtClean="0"/>
              <a:t> transaction)</a:t>
            </a:r>
          </a:p>
          <a:p>
            <a:r>
              <a:rPr lang="en-US" altLang="zh-CN" dirty="0" smtClean="0"/>
              <a:t>        {</a:t>
            </a:r>
          </a:p>
          <a:p>
            <a:r>
              <a:rPr lang="en-US" altLang="zh-CN" dirty="0" smtClean="0"/>
              <a:t>            return </a:t>
            </a:r>
            <a:r>
              <a:rPr lang="en-US" altLang="zh-CN" dirty="0" err="1" smtClean="0"/>
              <a:t>TransactionHandle</a:t>
            </a:r>
            <a:r>
              <a:rPr lang="en-US" altLang="zh-CN" dirty="0" smtClean="0"/>
              <a:t>(transaction);</a:t>
            </a:r>
          </a:p>
          <a:p>
            <a:r>
              <a:rPr lang="en-US" altLang="zh-CN" dirty="0" smtClean="0"/>
              <a:t>        }</a:t>
            </a:r>
          </a:p>
          <a:p>
            <a:r>
              <a:rPr lang="en-US" altLang="zh-CN" dirty="0" smtClean="0"/>
              <a:t>        /// &lt;summary&gt;</a:t>
            </a:r>
          </a:p>
          <a:p>
            <a:r>
              <a:rPr lang="en-US" altLang="zh-CN" dirty="0" smtClean="0"/>
              <a:t>        /// </a:t>
            </a:r>
            <a:r>
              <a:rPr lang="zh-CN" altLang="en-US" dirty="0" smtClean="0"/>
              <a:t>交易请求处理方法</a:t>
            </a:r>
          </a:p>
          <a:p>
            <a:r>
              <a:rPr lang="zh-CN" altLang="en-US" dirty="0" smtClean="0"/>
              <a:t>        </a:t>
            </a:r>
            <a:r>
              <a:rPr lang="en-US" altLang="zh-CN" dirty="0" smtClean="0"/>
              <a:t>/// &lt;/summary&gt;</a:t>
            </a:r>
          </a:p>
          <a:p>
            <a:r>
              <a:rPr lang="en-US" altLang="zh-CN" dirty="0" smtClean="0"/>
              <a:t>        /// &lt;</a:t>
            </a:r>
            <a:r>
              <a:rPr lang="en-US" altLang="zh-CN" dirty="0" err="1" smtClean="0"/>
              <a:t>param</a:t>
            </a:r>
            <a:r>
              <a:rPr lang="en-US" altLang="zh-CN" dirty="0" smtClean="0"/>
              <a:t> name="transaction"&gt;&lt;/</a:t>
            </a:r>
            <a:r>
              <a:rPr lang="en-US" altLang="zh-CN" dirty="0" err="1" smtClean="0"/>
              <a:t>param</a:t>
            </a:r>
            <a:r>
              <a:rPr lang="en-US" altLang="zh-CN" dirty="0" smtClean="0"/>
              <a:t>&gt;</a:t>
            </a:r>
          </a:p>
          <a:p>
            <a:r>
              <a:rPr lang="en-US" altLang="zh-CN" dirty="0" smtClean="0"/>
              <a:t>        /// &lt;returns&gt;</a:t>
            </a:r>
            <a:r>
              <a:rPr lang="zh-CN" altLang="en-US" dirty="0" smtClean="0"/>
              <a:t>结果模型</a:t>
            </a:r>
            <a:r>
              <a:rPr lang="en-US" altLang="zh-CN" dirty="0" smtClean="0"/>
              <a:t>(</a:t>
            </a:r>
            <a:r>
              <a:rPr lang="en-US" altLang="zh-CN" dirty="0" err="1" smtClean="0"/>
              <a:t>ResultModel</a:t>
            </a:r>
            <a:r>
              <a:rPr lang="en-US" altLang="zh-CN" dirty="0" smtClean="0"/>
              <a:t>)&lt;/returns&gt;</a:t>
            </a:r>
          </a:p>
          <a:p>
            <a:r>
              <a:rPr lang="en-US" altLang="zh-CN" dirty="0" smtClean="0"/>
              <a:t>        [</a:t>
            </a:r>
            <a:r>
              <a:rPr lang="en-US" altLang="zh-CN" dirty="0" err="1" smtClean="0"/>
              <a:t>NonAction</a:t>
            </a:r>
            <a:r>
              <a:rPr lang="en-US" altLang="zh-CN" dirty="0" smtClean="0"/>
              <a:t>] </a:t>
            </a:r>
          </a:p>
          <a:p>
            <a:r>
              <a:rPr lang="en-US" altLang="zh-CN" dirty="0" smtClean="0"/>
              <a:t>        private static </a:t>
            </a:r>
            <a:r>
              <a:rPr lang="en-US" altLang="zh-CN" dirty="0" err="1" smtClean="0"/>
              <a:t>ResultModel</a:t>
            </a:r>
            <a:r>
              <a:rPr lang="en-US" altLang="zh-CN" dirty="0" smtClean="0"/>
              <a:t> </a:t>
            </a:r>
            <a:r>
              <a:rPr lang="en-US" altLang="zh-CN" dirty="0" err="1" smtClean="0"/>
              <a:t>TransactionHandle</a:t>
            </a:r>
            <a:r>
              <a:rPr lang="en-US" altLang="zh-CN" dirty="0" smtClean="0"/>
              <a:t>(</a:t>
            </a:r>
            <a:r>
              <a:rPr lang="en-US" altLang="zh-CN" dirty="0" err="1" smtClean="0"/>
              <a:t>TransactionModel</a:t>
            </a:r>
            <a:r>
              <a:rPr lang="en-US" altLang="zh-CN" dirty="0" smtClean="0"/>
              <a:t> transaction)</a:t>
            </a:r>
          </a:p>
          <a:p>
            <a:r>
              <a:rPr lang="en-US" altLang="zh-CN" dirty="0" smtClean="0"/>
              <a:t>        {</a:t>
            </a:r>
          </a:p>
          <a:p>
            <a:r>
              <a:rPr lang="en-US" altLang="zh-CN" dirty="0" smtClean="0"/>
              <a:t>            </a:t>
            </a:r>
            <a:r>
              <a:rPr lang="en-US" altLang="zh-CN" dirty="0" err="1" smtClean="0"/>
              <a:t>ResultModel</a:t>
            </a:r>
            <a:r>
              <a:rPr lang="en-US" altLang="zh-CN" dirty="0" smtClean="0"/>
              <a:t> </a:t>
            </a:r>
            <a:r>
              <a:rPr lang="en-US" altLang="zh-CN" dirty="0" err="1" smtClean="0"/>
              <a:t>resultModel</a:t>
            </a:r>
            <a:r>
              <a:rPr lang="en-US" altLang="zh-CN" dirty="0" smtClean="0"/>
              <a:t> = new </a:t>
            </a:r>
            <a:r>
              <a:rPr lang="en-US" altLang="zh-CN" dirty="0" err="1" smtClean="0"/>
              <a:t>ResultModel</a:t>
            </a:r>
            <a:r>
              <a:rPr lang="en-US" altLang="zh-CN" dirty="0" smtClean="0"/>
              <a:t>();</a:t>
            </a:r>
          </a:p>
          <a:p>
            <a:r>
              <a:rPr lang="en-US" altLang="zh-CN" dirty="0" smtClean="0"/>
              <a:t>            string </a:t>
            </a:r>
            <a:r>
              <a:rPr lang="en-US" altLang="zh-CN" dirty="0" err="1" smtClean="0"/>
              <a:t>resultMessage</a:t>
            </a:r>
            <a:r>
              <a:rPr lang="en-US" altLang="zh-CN" dirty="0" smtClean="0"/>
              <a:t> = "";</a:t>
            </a:r>
          </a:p>
          <a:p>
            <a:r>
              <a:rPr lang="en-US" altLang="zh-CN" dirty="0" smtClean="0"/>
              <a:t>            string </a:t>
            </a:r>
            <a:r>
              <a:rPr lang="en-US" altLang="zh-CN" dirty="0" err="1" smtClean="0"/>
              <a:t>msg</a:t>
            </a:r>
            <a:r>
              <a:rPr lang="en-US" altLang="zh-CN" dirty="0" smtClean="0"/>
              <a:t> = "";</a:t>
            </a:r>
          </a:p>
          <a:p>
            <a:r>
              <a:rPr lang="en-US" altLang="zh-CN" dirty="0" smtClean="0"/>
              <a:t>            string </a:t>
            </a:r>
            <a:r>
              <a:rPr lang="en-US" altLang="zh-CN" dirty="0" err="1" smtClean="0"/>
              <a:t>transactionCode</a:t>
            </a:r>
            <a:r>
              <a:rPr lang="en-US" altLang="zh-CN" dirty="0" smtClean="0"/>
              <a:t> = "";</a:t>
            </a:r>
          </a:p>
          <a:p>
            <a:r>
              <a:rPr lang="en-US" altLang="zh-CN" dirty="0" smtClean="0"/>
              <a:t>            string </a:t>
            </a:r>
            <a:r>
              <a:rPr lang="en-US" altLang="zh-CN" dirty="0" err="1" smtClean="0"/>
              <a:t>transactionName</a:t>
            </a:r>
            <a:r>
              <a:rPr lang="en-US" altLang="zh-CN" dirty="0" smtClean="0"/>
              <a:t> = "";</a:t>
            </a:r>
          </a:p>
          <a:p>
            <a:r>
              <a:rPr lang="en-US" altLang="zh-CN" dirty="0" smtClean="0"/>
              <a:t>            string </a:t>
            </a:r>
            <a:r>
              <a:rPr lang="en-US" altLang="zh-CN" dirty="0" err="1" smtClean="0"/>
              <a:t>transactionData</a:t>
            </a:r>
            <a:r>
              <a:rPr lang="en-US" altLang="zh-CN" dirty="0" smtClean="0"/>
              <a:t> = "";</a:t>
            </a:r>
          </a:p>
          <a:p>
            <a:r>
              <a:rPr lang="en-US" altLang="zh-CN" dirty="0" smtClean="0"/>
              <a:t>            string exception = "";</a:t>
            </a:r>
          </a:p>
          <a:p>
            <a:r>
              <a:rPr lang="en-US" altLang="zh-CN" dirty="0" smtClean="0"/>
              <a:t>            </a:t>
            </a:r>
            <a:r>
              <a:rPr lang="en-US" altLang="zh-CN" dirty="0" err="1" smtClean="0"/>
              <a:t>bool</a:t>
            </a:r>
            <a:r>
              <a:rPr lang="en-US" altLang="zh-CN" dirty="0" smtClean="0"/>
              <a:t> success = false;</a:t>
            </a:r>
          </a:p>
          <a:p>
            <a:r>
              <a:rPr lang="en-US" altLang="zh-CN" dirty="0" smtClean="0"/>
              <a:t>            string </a:t>
            </a:r>
            <a:r>
              <a:rPr lang="en-US" altLang="zh-CN" dirty="0" err="1" smtClean="0"/>
              <a:t>traceNo</a:t>
            </a:r>
            <a:r>
              <a:rPr lang="en-US" altLang="zh-CN" dirty="0" smtClean="0"/>
              <a:t> = "";</a:t>
            </a:r>
          </a:p>
          <a:p>
            <a:r>
              <a:rPr lang="en-US" altLang="zh-CN" dirty="0" smtClean="0"/>
              <a:t>            string </a:t>
            </a:r>
            <a:r>
              <a:rPr lang="en-US" altLang="zh-CN" dirty="0" err="1" smtClean="0"/>
              <a:t>txnDate</a:t>
            </a:r>
            <a:r>
              <a:rPr lang="en-US" altLang="zh-CN" dirty="0" smtClean="0"/>
              <a:t> = null;</a:t>
            </a:r>
          </a:p>
          <a:p>
            <a:r>
              <a:rPr lang="en-US" altLang="zh-CN" dirty="0" smtClean="0"/>
              <a:t>            string </a:t>
            </a:r>
            <a:r>
              <a:rPr lang="en-US" altLang="zh-CN" dirty="0" err="1" smtClean="0"/>
              <a:t>txnTime</a:t>
            </a:r>
            <a:r>
              <a:rPr lang="en-US" altLang="zh-CN" dirty="0" smtClean="0"/>
              <a:t> = null;</a:t>
            </a:r>
          </a:p>
          <a:p>
            <a:r>
              <a:rPr lang="en-US" altLang="zh-CN" dirty="0" smtClean="0"/>
              <a:t>            try</a:t>
            </a:r>
          </a:p>
          <a:p>
            <a:r>
              <a:rPr lang="en-US" altLang="zh-CN" dirty="0" smtClean="0"/>
              <a:t>            {               </a:t>
            </a:r>
          </a:p>
          <a:p>
            <a:r>
              <a:rPr lang="en-US" altLang="zh-CN" dirty="0" smtClean="0"/>
              <a:t>                </a:t>
            </a:r>
            <a:r>
              <a:rPr lang="en-US" altLang="zh-CN" dirty="0" err="1" smtClean="0"/>
              <a:t>transactionCode</a:t>
            </a:r>
            <a:r>
              <a:rPr lang="en-US" altLang="zh-CN" dirty="0" smtClean="0"/>
              <a:t> = </a:t>
            </a:r>
            <a:r>
              <a:rPr lang="en-US" altLang="zh-CN" dirty="0" err="1" smtClean="0"/>
              <a:t>transaction.TransactionCode</a:t>
            </a:r>
            <a:r>
              <a:rPr lang="en-US" altLang="zh-CN" dirty="0" smtClean="0"/>
              <a:t>;</a:t>
            </a:r>
          </a:p>
          <a:p>
            <a:r>
              <a:rPr lang="en-US" altLang="zh-CN" dirty="0" smtClean="0"/>
              <a:t>                </a:t>
            </a:r>
            <a:r>
              <a:rPr lang="en-US" altLang="zh-CN" dirty="0" err="1" smtClean="0"/>
              <a:t>transactionName</a:t>
            </a:r>
            <a:r>
              <a:rPr lang="en-US" altLang="zh-CN" dirty="0" smtClean="0"/>
              <a:t> = </a:t>
            </a:r>
            <a:r>
              <a:rPr lang="en-US" altLang="zh-CN" dirty="0" err="1" smtClean="0"/>
              <a:t>transaction.TransactionName</a:t>
            </a:r>
            <a:r>
              <a:rPr lang="en-US" altLang="zh-CN" dirty="0" smtClean="0"/>
              <a:t>;</a:t>
            </a:r>
          </a:p>
          <a:p>
            <a:r>
              <a:rPr lang="en-US" altLang="zh-CN" dirty="0" smtClean="0"/>
              <a:t>                </a:t>
            </a:r>
            <a:r>
              <a:rPr lang="en-US" altLang="zh-CN" dirty="0" err="1" smtClean="0"/>
              <a:t>transactionData</a:t>
            </a:r>
            <a:r>
              <a:rPr lang="en-US" altLang="zh-CN" dirty="0" smtClean="0"/>
              <a:t> = </a:t>
            </a:r>
            <a:r>
              <a:rPr lang="en-US" altLang="zh-CN" dirty="0" err="1" smtClean="0"/>
              <a:t>transaction.TransactionData</a:t>
            </a:r>
            <a:r>
              <a:rPr lang="en-US" altLang="zh-CN" dirty="0" smtClean="0"/>
              <a:t>;</a:t>
            </a:r>
          </a:p>
          <a:p>
            <a:r>
              <a:rPr lang="en-US" altLang="zh-CN" dirty="0" smtClean="0"/>
              <a:t>                </a:t>
            </a:r>
            <a:r>
              <a:rPr lang="en-US" altLang="zh-CN" dirty="0" err="1" smtClean="0"/>
              <a:t>XDocument</a:t>
            </a:r>
            <a:r>
              <a:rPr lang="en-US" altLang="zh-CN" dirty="0" smtClean="0"/>
              <a:t> </a:t>
            </a:r>
            <a:r>
              <a:rPr lang="en-US" altLang="zh-CN" dirty="0" err="1" smtClean="0"/>
              <a:t>xDoc</a:t>
            </a:r>
            <a:r>
              <a:rPr lang="en-US" altLang="zh-CN" dirty="0" smtClean="0"/>
              <a:t> = </a:t>
            </a:r>
            <a:r>
              <a:rPr lang="en-US" altLang="zh-CN" dirty="0" err="1" smtClean="0"/>
              <a:t>JsonConvert.DeserializeXNode</a:t>
            </a:r>
            <a:r>
              <a:rPr lang="en-US" altLang="zh-CN" dirty="0" smtClean="0"/>
              <a:t>(</a:t>
            </a:r>
            <a:r>
              <a:rPr lang="en-US" altLang="zh-CN" dirty="0" err="1" smtClean="0"/>
              <a:t>transactionData</a:t>
            </a:r>
            <a:r>
              <a:rPr lang="en-US" altLang="zh-CN" dirty="0" smtClean="0"/>
              <a:t>, "Root");</a:t>
            </a:r>
          </a:p>
          <a:p>
            <a:r>
              <a:rPr lang="en-US" altLang="zh-CN" dirty="0" smtClean="0"/>
              <a:t>                </a:t>
            </a:r>
            <a:r>
              <a:rPr lang="en-US" altLang="zh-CN" dirty="0" err="1" smtClean="0"/>
              <a:t>XmlDocument</a:t>
            </a:r>
            <a:r>
              <a:rPr lang="en-US" altLang="zh-CN" dirty="0" smtClean="0"/>
              <a:t> </a:t>
            </a:r>
            <a:r>
              <a:rPr lang="en-US" altLang="zh-CN" dirty="0" err="1" smtClean="0"/>
              <a:t>xmlDoc</a:t>
            </a:r>
            <a:r>
              <a:rPr lang="en-US" altLang="zh-CN" dirty="0" smtClean="0"/>
              <a:t> = new </a:t>
            </a:r>
            <a:r>
              <a:rPr lang="en-US" altLang="zh-CN" dirty="0" err="1" smtClean="0"/>
              <a:t>XmlDocument</a:t>
            </a:r>
            <a:r>
              <a:rPr lang="en-US" altLang="zh-CN" dirty="0" smtClean="0"/>
              <a:t>();</a:t>
            </a:r>
          </a:p>
          <a:p>
            <a:r>
              <a:rPr lang="en-US" altLang="zh-CN" dirty="0" smtClean="0"/>
              <a:t>                </a:t>
            </a:r>
            <a:r>
              <a:rPr lang="en-US" altLang="zh-CN" dirty="0" err="1" smtClean="0"/>
              <a:t>xmlDoc.LoadXml</a:t>
            </a:r>
            <a:r>
              <a:rPr lang="en-US" altLang="zh-CN" dirty="0" smtClean="0"/>
              <a:t>(</a:t>
            </a:r>
            <a:r>
              <a:rPr lang="en-US" altLang="zh-CN" dirty="0" err="1" smtClean="0"/>
              <a:t>xDoc.ToString</a:t>
            </a:r>
            <a:r>
              <a:rPr lang="en-US" altLang="zh-CN" dirty="0" smtClean="0"/>
              <a:t>());</a:t>
            </a:r>
          </a:p>
          <a:p>
            <a:r>
              <a:rPr lang="en-US" altLang="zh-CN" dirty="0" smtClean="0"/>
              <a:t>                //</a:t>
            </a:r>
            <a:r>
              <a:rPr lang="zh-CN" altLang="en-US" dirty="0" smtClean="0"/>
              <a:t>流水号</a:t>
            </a:r>
          </a:p>
          <a:p>
            <a:r>
              <a:rPr lang="zh-CN" altLang="en-US" dirty="0" smtClean="0"/>
              <a:t>                </a:t>
            </a:r>
            <a:r>
              <a:rPr lang="en-US" altLang="zh-CN" dirty="0" err="1" smtClean="0"/>
              <a:t>traceNo</a:t>
            </a:r>
            <a:r>
              <a:rPr lang="en-US" altLang="zh-CN" dirty="0" smtClean="0"/>
              <a:t> = </a:t>
            </a:r>
            <a:r>
              <a:rPr lang="en-US" altLang="zh-CN" dirty="0" err="1" smtClean="0"/>
              <a:t>XmlHelper.BindCommonData</a:t>
            </a:r>
            <a:r>
              <a:rPr lang="en-US" altLang="zh-CN" dirty="0" smtClean="0"/>
              <a:t>("TRACENO", </a:t>
            </a:r>
            <a:r>
              <a:rPr lang="en-US" altLang="zh-CN" dirty="0" err="1" smtClean="0"/>
              <a:t>xmlDoc</a:t>
            </a:r>
            <a:r>
              <a:rPr lang="en-US" altLang="zh-CN" dirty="0" smtClean="0"/>
              <a:t>);</a:t>
            </a:r>
          </a:p>
          <a:p>
            <a:r>
              <a:rPr lang="en-US" altLang="zh-CN" dirty="0" smtClean="0"/>
              <a:t>                //</a:t>
            </a:r>
            <a:r>
              <a:rPr lang="zh-CN" altLang="en-US" dirty="0" smtClean="0"/>
              <a:t>交易日期</a:t>
            </a:r>
          </a:p>
          <a:p>
            <a:r>
              <a:rPr lang="zh-CN" altLang="en-US" dirty="0" smtClean="0"/>
              <a:t>                </a:t>
            </a:r>
            <a:r>
              <a:rPr lang="en-US" altLang="zh-CN" dirty="0" err="1" smtClean="0"/>
              <a:t>txnDate</a:t>
            </a:r>
            <a:r>
              <a:rPr lang="en-US" altLang="zh-CN" dirty="0" smtClean="0"/>
              <a:t> = </a:t>
            </a:r>
            <a:r>
              <a:rPr lang="en-US" altLang="zh-CN" dirty="0" err="1" smtClean="0"/>
              <a:t>XmlHelper.BindCommonData</a:t>
            </a:r>
            <a:r>
              <a:rPr lang="en-US" altLang="zh-CN" dirty="0" smtClean="0"/>
              <a:t>("TRAN_DATE", </a:t>
            </a:r>
            <a:r>
              <a:rPr lang="en-US" altLang="zh-CN" dirty="0" err="1" smtClean="0"/>
              <a:t>xmlDoc</a:t>
            </a:r>
            <a:r>
              <a:rPr lang="en-US" altLang="zh-CN" dirty="0" smtClean="0"/>
              <a:t>);</a:t>
            </a:r>
          </a:p>
          <a:p>
            <a:r>
              <a:rPr lang="en-US" altLang="zh-CN" dirty="0" smtClean="0"/>
              <a:t>                //</a:t>
            </a:r>
            <a:r>
              <a:rPr lang="zh-CN" altLang="en-US" dirty="0" smtClean="0"/>
              <a:t>交易时间</a:t>
            </a:r>
          </a:p>
          <a:p>
            <a:r>
              <a:rPr lang="zh-CN" altLang="en-US" dirty="0" smtClean="0"/>
              <a:t>                </a:t>
            </a:r>
            <a:r>
              <a:rPr lang="en-US" altLang="zh-CN" dirty="0" err="1" smtClean="0"/>
              <a:t>txnTime</a:t>
            </a:r>
            <a:r>
              <a:rPr lang="en-US" altLang="zh-CN" dirty="0" smtClean="0"/>
              <a:t> = </a:t>
            </a:r>
            <a:r>
              <a:rPr lang="en-US" altLang="zh-CN" dirty="0" err="1" smtClean="0"/>
              <a:t>XmlHelper.BindCommonData</a:t>
            </a:r>
            <a:r>
              <a:rPr lang="en-US" altLang="zh-CN" dirty="0" smtClean="0"/>
              <a:t>("TRAN_TIME", </a:t>
            </a:r>
            <a:r>
              <a:rPr lang="en-US" altLang="zh-CN" dirty="0" err="1" smtClean="0"/>
              <a:t>xmlDoc</a:t>
            </a:r>
            <a:r>
              <a:rPr lang="en-US" altLang="zh-CN" dirty="0" smtClean="0"/>
              <a:t>);</a:t>
            </a:r>
          </a:p>
          <a:p>
            <a:r>
              <a:rPr lang="en-US" altLang="zh-CN" dirty="0" smtClean="0"/>
              <a:t>                //</a:t>
            </a:r>
            <a:r>
              <a:rPr lang="zh-CN" altLang="en-US" dirty="0" smtClean="0"/>
              <a:t>柜员号 </a:t>
            </a:r>
          </a:p>
          <a:p>
            <a:r>
              <a:rPr lang="zh-CN" altLang="en-US" dirty="0" smtClean="0"/>
              <a:t>                </a:t>
            </a:r>
            <a:r>
              <a:rPr lang="en-US" altLang="zh-CN" dirty="0" err="1" smtClean="0"/>
              <a:t>XmlHelper.BindCommonData</a:t>
            </a:r>
            <a:r>
              <a:rPr lang="en-US" altLang="zh-CN" dirty="0" smtClean="0"/>
              <a:t>("</a:t>
            </a:r>
            <a:r>
              <a:rPr lang="en-US" altLang="zh-CN" dirty="0" err="1" smtClean="0"/>
              <a:t>TellerNo</a:t>
            </a:r>
            <a:r>
              <a:rPr lang="en-US" altLang="zh-CN" dirty="0" smtClean="0"/>
              <a:t>", </a:t>
            </a:r>
            <a:r>
              <a:rPr lang="en-US" altLang="zh-CN" dirty="0" err="1" smtClean="0"/>
              <a:t>xmlDoc</a:t>
            </a:r>
            <a:r>
              <a:rPr lang="en-US" altLang="zh-CN" dirty="0" smtClean="0"/>
              <a:t>);</a:t>
            </a:r>
          </a:p>
          <a:p>
            <a:r>
              <a:rPr lang="en-US" altLang="zh-CN" dirty="0" smtClean="0"/>
              <a:t>                //</a:t>
            </a:r>
            <a:r>
              <a:rPr lang="zh-CN" altLang="en-US" dirty="0" smtClean="0"/>
              <a:t>机构号</a:t>
            </a:r>
          </a:p>
          <a:p>
            <a:r>
              <a:rPr lang="zh-CN" altLang="en-US" dirty="0" smtClean="0"/>
              <a:t>                </a:t>
            </a:r>
            <a:r>
              <a:rPr lang="en-US" altLang="zh-CN" dirty="0" err="1" smtClean="0"/>
              <a:t>XmlHelper.BindCommonData</a:t>
            </a:r>
            <a:r>
              <a:rPr lang="en-US" altLang="zh-CN" dirty="0" smtClean="0"/>
              <a:t>("</a:t>
            </a:r>
            <a:r>
              <a:rPr lang="en-US" altLang="zh-CN" dirty="0" err="1" smtClean="0"/>
              <a:t>BranchNo</a:t>
            </a:r>
            <a:r>
              <a:rPr lang="en-US" altLang="zh-CN" dirty="0" smtClean="0"/>
              <a:t>", </a:t>
            </a:r>
            <a:r>
              <a:rPr lang="en-US" altLang="zh-CN" dirty="0" err="1" smtClean="0"/>
              <a:t>xmlDoc</a:t>
            </a:r>
            <a:r>
              <a:rPr lang="en-US" altLang="zh-CN" dirty="0" smtClean="0"/>
              <a:t>);</a:t>
            </a:r>
          </a:p>
          <a:p>
            <a:r>
              <a:rPr lang="en-US" altLang="zh-CN" dirty="0" smtClean="0"/>
              <a:t>                //</a:t>
            </a:r>
            <a:r>
              <a:rPr lang="zh-CN" altLang="en-US" dirty="0" smtClean="0"/>
              <a:t>组装报文提交</a:t>
            </a:r>
            <a:r>
              <a:rPr lang="en-US" altLang="zh-CN" dirty="0" smtClean="0"/>
              <a:t>CI</a:t>
            </a:r>
          </a:p>
          <a:p>
            <a:r>
              <a:rPr lang="en-US" altLang="zh-CN" dirty="0" smtClean="0"/>
              <a:t>                </a:t>
            </a:r>
            <a:r>
              <a:rPr lang="en-US" altLang="zh-CN" dirty="0" err="1" smtClean="0"/>
              <a:t>resultMessage</a:t>
            </a:r>
            <a:r>
              <a:rPr lang="en-US" altLang="zh-CN" dirty="0" smtClean="0"/>
              <a:t> = </a:t>
            </a:r>
            <a:r>
              <a:rPr lang="en-US" altLang="zh-CN" dirty="0" err="1" smtClean="0"/>
              <a:t>CommunicationChannel.SendMessage</a:t>
            </a:r>
            <a:r>
              <a:rPr lang="en-US" altLang="zh-CN" dirty="0" smtClean="0"/>
              <a:t>(</a:t>
            </a:r>
            <a:r>
              <a:rPr lang="en-US" altLang="zh-CN" dirty="0" err="1" smtClean="0"/>
              <a:t>xmlDoc.SelectSingleNode</a:t>
            </a:r>
            <a:r>
              <a:rPr lang="en-US" altLang="zh-CN" dirty="0" smtClean="0"/>
              <a:t>("//Root"), out success, out exception);</a:t>
            </a:r>
          </a:p>
          <a:p>
            <a:r>
              <a:rPr lang="en-US" altLang="zh-CN" dirty="0" smtClean="0"/>
              <a:t>                //</a:t>
            </a:r>
            <a:r>
              <a:rPr lang="zh-CN" altLang="en-US" dirty="0" smtClean="0"/>
              <a:t>提交</a:t>
            </a:r>
            <a:r>
              <a:rPr lang="en-US" altLang="zh-CN" dirty="0" smtClean="0"/>
              <a:t>CI</a:t>
            </a:r>
            <a:r>
              <a:rPr lang="zh-CN" altLang="en-US" dirty="0" smtClean="0"/>
              <a:t>成功</a:t>
            </a:r>
          </a:p>
          <a:p>
            <a:r>
              <a:rPr lang="zh-CN" altLang="en-US" dirty="0" smtClean="0"/>
              <a:t>                </a:t>
            </a:r>
            <a:r>
              <a:rPr lang="en-US" altLang="zh-CN" dirty="0" smtClean="0"/>
              <a:t>if (success)</a:t>
            </a:r>
          </a:p>
          <a:p>
            <a:r>
              <a:rPr lang="en-US" altLang="zh-CN" dirty="0" smtClean="0"/>
              <a:t>                {                    </a:t>
            </a:r>
          </a:p>
          <a:p>
            <a:r>
              <a:rPr lang="en-US" altLang="zh-CN" dirty="0" smtClean="0"/>
              <a:t>                    </a:t>
            </a:r>
            <a:r>
              <a:rPr lang="en-US" altLang="zh-CN" dirty="0" err="1" smtClean="0"/>
              <a:t>resultModel.Message</a:t>
            </a:r>
            <a:r>
              <a:rPr lang="en-US" altLang="zh-CN" dirty="0" smtClean="0"/>
              <a:t> = </a:t>
            </a:r>
            <a:r>
              <a:rPr lang="en-US" altLang="zh-CN" dirty="0" err="1" smtClean="0"/>
              <a:t>JsonConvert.SerializeXmlNode</a:t>
            </a:r>
            <a:r>
              <a:rPr lang="en-US" altLang="zh-CN" dirty="0" smtClean="0"/>
              <a:t>(doc1.SelectSingleNode("//Root"), </a:t>
            </a:r>
            <a:r>
              <a:rPr lang="en-US" altLang="zh-CN" dirty="0" err="1" smtClean="0"/>
              <a:t>Newtonsoft.Json.Formatting.Indented</a:t>
            </a:r>
            <a:r>
              <a:rPr lang="en-US" altLang="zh-CN" dirty="0" smtClean="0"/>
              <a:t>, true);</a:t>
            </a:r>
          </a:p>
          <a:p>
            <a:r>
              <a:rPr lang="en-US" altLang="zh-CN" dirty="0" smtClean="0"/>
              <a:t>                }</a:t>
            </a:r>
          </a:p>
          <a:p>
            <a:r>
              <a:rPr lang="en-US" altLang="zh-CN" dirty="0" smtClean="0"/>
              <a:t>            }</a:t>
            </a:r>
          </a:p>
          <a:p>
            <a:endParaRPr lang="en-US" altLang="zh-CN" dirty="0" smtClean="0"/>
          </a:p>
          <a:p>
            <a:r>
              <a:rPr lang="en-US" altLang="zh-CN" dirty="0" smtClean="0"/>
              <a:t>            return </a:t>
            </a:r>
            <a:r>
              <a:rPr lang="en-US" altLang="zh-CN" dirty="0" err="1" smtClean="0"/>
              <a:t>resultModel</a:t>
            </a:r>
            <a:r>
              <a:rPr lang="en-US" altLang="zh-CN" dirty="0" smtClean="0"/>
              <a:t>;</a:t>
            </a:r>
          </a:p>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5A5393F5-5048-4529-BF81-746DAEE1EF84}" type="slidenum">
              <a:rPr lang="zh-CN" altLang="en-US" smtClean="0"/>
              <a:pPr/>
              <a:t>40</a:t>
            </a:fld>
            <a:endParaRPr lang="zh-CN" altLang="en-US"/>
          </a:p>
        </p:txBody>
      </p:sp>
    </p:spTree>
    <p:extLst>
      <p:ext uri="{BB962C8B-B14F-4D97-AF65-F5344CB8AC3E}">
        <p14:creationId xmlns:p14="http://schemas.microsoft.com/office/powerpoint/2010/main" val="407001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5393F5-5048-4529-BF81-746DAEE1EF84}" type="slidenum">
              <a:rPr lang="zh-CN" altLang="en-US" smtClean="0"/>
              <a:pPr/>
              <a:t>72</a:t>
            </a:fld>
            <a:endParaRPr lang="zh-CN" altLang="en-US"/>
          </a:p>
        </p:txBody>
      </p:sp>
    </p:spTree>
    <p:extLst>
      <p:ext uri="{BB962C8B-B14F-4D97-AF65-F5344CB8AC3E}">
        <p14:creationId xmlns:p14="http://schemas.microsoft.com/office/powerpoint/2010/main" val="220892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新增标准版</a:t>
            </a:r>
            <a:endParaRPr lang="zh-CN" altLang="en-US" dirty="0"/>
          </a:p>
        </p:txBody>
      </p:sp>
      <p:sp>
        <p:nvSpPr>
          <p:cNvPr id="4" name="灯片编号占位符 3"/>
          <p:cNvSpPr>
            <a:spLocks noGrp="1"/>
          </p:cNvSpPr>
          <p:nvPr>
            <p:ph type="sldNum" sz="quarter" idx="10"/>
          </p:nvPr>
        </p:nvSpPr>
        <p:spPr/>
        <p:txBody>
          <a:bodyPr/>
          <a:lstStyle/>
          <a:p>
            <a:fld id="{5A5393F5-5048-4529-BF81-746DAEE1EF84}" type="slidenum">
              <a:rPr lang="zh-CN" altLang="en-US" smtClean="0"/>
              <a:pPr/>
              <a:t>74</a:t>
            </a:fld>
            <a:endParaRPr lang="zh-CN" altLang="en-US"/>
          </a:p>
        </p:txBody>
      </p:sp>
    </p:spTree>
    <p:extLst>
      <p:ext uri="{BB962C8B-B14F-4D97-AF65-F5344CB8AC3E}">
        <p14:creationId xmlns:p14="http://schemas.microsoft.com/office/powerpoint/2010/main" val="656092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0F19B06-86DD-4815-9CB9-D48C58252763}" type="datetime1">
              <a:rPr lang="zh-CN" altLang="en-US" smtClean="0"/>
              <a:pPr/>
              <a:t>2014/12/27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pic>
        <p:nvPicPr>
          <p:cNvPr id="2051" name="Picture 3" descr="D:\Desktop\20081221976636_2.png"/>
          <p:cNvPicPr>
            <a:picLocks noChangeAspect="1" noChangeArrowheads="1"/>
          </p:cNvPicPr>
          <p:nvPr userDrawn="1"/>
        </p:nvPicPr>
        <p:blipFill>
          <a:blip r:embed="rId2"/>
          <a:srcRect/>
          <a:stretch>
            <a:fillRect/>
          </a:stretch>
        </p:blipFill>
        <p:spPr bwMode="auto">
          <a:xfrm>
            <a:off x="5643570" y="82976"/>
            <a:ext cx="3500430" cy="6775024"/>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1C4AA1-E038-4748-9A01-9717D0BD5B65}" type="datetime1">
              <a:rPr lang="zh-CN" altLang="en-US" smtClean="0"/>
              <a:pPr/>
              <a:t>2014/12/27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8"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A24DDB0-6A2F-4FEC-A0AF-CA3B646DFE70}" type="datetime1">
              <a:rPr lang="zh-CN" altLang="en-US" smtClean="0"/>
              <a:pPr/>
              <a:t>2014/12/27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7A69C84-BAAF-49C0-9446-9F4FFD8D9A29}" type="datetime1">
              <a:rPr lang="zh-CN" altLang="en-US" smtClean="0"/>
              <a:pPr/>
              <a:t>2014/12/27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5C32702-A5E3-4E57-861F-96ADB7D336DE}" type="datetime1">
              <a:rPr lang="zh-CN" altLang="en-US" smtClean="0"/>
              <a:pPr/>
              <a:t>2014/12/27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8"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3B97D41-53B2-4644-BE9C-E076B57BD06B}" type="datetime1">
              <a:rPr lang="zh-CN" altLang="en-US" smtClean="0"/>
              <a:pPr/>
              <a:t>2014/12/27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10"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7D31E9-C89F-4D5B-A777-137F278C9837}" type="datetime1">
              <a:rPr lang="zh-CN" altLang="en-US" smtClean="0"/>
              <a:pPr/>
              <a:t>2014/12/27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148DA1-8348-4C90-831A-047A210F6A39}" type="datetime1">
              <a:rPr lang="zh-CN" altLang="en-US" smtClean="0"/>
              <a:pPr/>
              <a:t>2014/12/27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5"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3F5AC0B-9507-4F71-A902-E4B6FF92AAE5}" type="datetime1">
              <a:rPr lang="zh-CN" altLang="en-US" smtClean="0"/>
              <a:pPr/>
              <a:t>2014/12/27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8"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B9F2EA-7BB0-49F7-B2E5-580853CA0B44}" type="datetime1">
              <a:rPr lang="zh-CN" altLang="en-US" smtClean="0"/>
              <a:pPr/>
              <a:t>2014/12/27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8" name="灯片编号占位符 5"/>
          <p:cNvSpPr>
            <a:spLocks noGrp="1"/>
          </p:cNvSpPr>
          <p:nvPr>
            <p:ph type="sldNum" sz="quarter" idx="12"/>
          </p:nvPr>
        </p:nvSpPr>
        <p:spPr>
          <a:xfrm>
            <a:off x="6867556" y="6377813"/>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zh-CN" altLang="en-US" dirty="0" smtClean="0"/>
              <a:t>第</a:t>
            </a:r>
            <a:fld id="{52FE1402-634D-4351-9215-D58D48EBDB57}" type="slidenum">
              <a:rPr lang="zh-CN" altLang="en-US" smtClean="0"/>
              <a:pPr/>
              <a:t>‹#›</a:t>
            </a:fld>
            <a:r>
              <a:rPr lang="zh-CN" altLang="en-US" dirty="0" smtClean="0"/>
              <a:t>页</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714612" y="71414"/>
            <a:ext cx="6215106" cy="654032"/>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2875582" y="6377813"/>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软雅黑" pitchFamily="34" charset="-122"/>
                <a:ea typeface="微软雅黑" pitchFamily="34" charset="-122"/>
              </a:defRPr>
            </a:lvl1pPr>
          </a:lstStyle>
          <a:p>
            <a:fld id="{778268BC-A254-4FD4-8E5C-7427708C728B}" type="datetime1">
              <a:rPr lang="zh-CN" altLang="en-US" smtClean="0"/>
              <a:pPr/>
              <a:t>2014/12/27</a:t>
            </a:fld>
            <a:endParaRPr lang="zh-CN" altLang="en-US" dirty="0"/>
          </a:p>
        </p:txBody>
      </p:sp>
      <p:sp>
        <p:nvSpPr>
          <p:cNvPr id="5" name="页脚占位符 4"/>
          <p:cNvSpPr>
            <a:spLocks noGrp="1"/>
          </p:cNvSpPr>
          <p:nvPr>
            <p:ph type="ftr" sz="quarter" idx="3"/>
          </p:nvPr>
        </p:nvSpPr>
        <p:spPr>
          <a:xfrm>
            <a:off x="5151088" y="6377813"/>
            <a:ext cx="1571636" cy="365125"/>
          </a:xfrm>
          <a:prstGeom prst="rect">
            <a:avLst/>
          </a:prstGeom>
        </p:spPr>
        <p:txBody>
          <a:bodyPr vert="horz" lIns="91440" tIns="45720" rIns="91440" bIns="45720" rtlCol="0" anchor="ctr"/>
          <a:lstStyle>
            <a:lvl1pPr algn="ctr">
              <a:defRPr sz="1200">
                <a:solidFill>
                  <a:schemeClr val="tx1">
                    <a:tint val="75000"/>
                  </a:schemeClr>
                </a:solidFill>
                <a:latin typeface="微软雅黑" pitchFamily="34" charset="-122"/>
                <a:ea typeface="微软雅黑" pitchFamily="34" charset="-122"/>
              </a:defRPr>
            </a:lvl1pPr>
          </a:lstStyle>
          <a:p>
            <a:endParaRPr lang="zh-CN" altLang="en-US" dirty="0"/>
          </a:p>
        </p:txBody>
      </p:sp>
      <p:sp>
        <p:nvSpPr>
          <p:cNvPr id="6" name="灯片编号占位符 5"/>
          <p:cNvSpPr>
            <a:spLocks noGrp="1"/>
          </p:cNvSpPr>
          <p:nvPr>
            <p:ph type="sldNum" sz="quarter" idx="4"/>
          </p:nvPr>
        </p:nvSpPr>
        <p:spPr>
          <a:xfrm>
            <a:off x="6867556" y="6377813"/>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软雅黑" pitchFamily="34" charset="-122"/>
                <a:ea typeface="微软雅黑" pitchFamily="34" charset="-122"/>
              </a:defRPr>
            </a:lvl1pPr>
          </a:lstStyle>
          <a:p>
            <a:r>
              <a:rPr lang="zh-CN" altLang="en-US" smtClean="0"/>
              <a:t>第</a:t>
            </a:r>
            <a:fld id="{52FE1402-634D-4351-9215-D58D48EBDB57}" type="slidenum">
              <a:rPr lang="zh-CN" altLang="en-US" smtClean="0"/>
              <a:pPr/>
              <a:t>‹#›</a:t>
            </a:fld>
            <a:r>
              <a:rPr lang="zh-CN" altLang="en-US" smtClean="0"/>
              <a:t>页</a:t>
            </a:r>
            <a:endParaRPr lang="zh-CN" altLang="en-US" dirty="0"/>
          </a:p>
        </p:txBody>
      </p:sp>
      <p:pic>
        <p:nvPicPr>
          <p:cNvPr id="8" name="Picture 8" descr="bocline"/>
          <p:cNvPicPr>
            <a:picLocks noChangeAspect="1" noChangeArrowheads="1"/>
          </p:cNvPicPr>
          <p:nvPr/>
        </p:nvPicPr>
        <p:blipFill>
          <a:blip r:embed="rId13"/>
          <a:srcRect/>
          <a:stretch>
            <a:fillRect/>
          </a:stretch>
        </p:blipFill>
        <p:spPr bwMode="auto">
          <a:xfrm>
            <a:off x="0" y="765175"/>
            <a:ext cx="9144000" cy="71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r" defTabSz="914400" rtl="0" eaLnBrk="1" latinLnBrk="0" hangingPunct="1">
        <a:spcBef>
          <a:spcPct val="0"/>
        </a:spcBef>
        <a:buNone/>
        <a:defRPr sz="32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images.cnblogs.com/cnblogs_com/QLeelulu/WindowsLiveWriter/ASP.NETMVC1_13567/image_4.png"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images.cnblogs.com/cnblogs_com/QLeelulu/WindowsLiveWriter/ASP.NETMVC1_13567/image_14.pn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images.cnblogs.com/cnblogs_com/luckdv/WindowsLiveWriter/HttpModule_9190/ASPNETHTTP_2.gif" TargetMode="Externa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6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947245"/>
            <a:ext cx="7772400" cy="1362075"/>
          </a:xfrm>
        </p:spPr>
        <p:txBody>
          <a:bodyPr>
            <a:normAutofit fontScale="90000"/>
          </a:bodyPr>
          <a:lstStyle/>
          <a:p>
            <a:r>
              <a:rPr lang="en-US" altLang="zh-CN" dirty="0" err="1" smtClean="0"/>
              <a:t>Asp.Net</a:t>
            </a:r>
            <a:r>
              <a:rPr lang="en-US" altLang="zh-CN" dirty="0" smtClean="0"/>
              <a:t> </a:t>
            </a:r>
            <a:r>
              <a:rPr lang="en-US" altLang="zh-CN" dirty="0" err="1" smtClean="0"/>
              <a:t>WebAPI</a:t>
            </a:r>
            <a:r>
              <a:rPr lang="en-US" altLang="zh-CN" dirty="0" smtClean="0"/>
              <a:t> </a:t>
            </a:r>
            <a:r>
              <a:rPr lang="zh-CN" altLang="en-US" dirty="0" smtClean="0"/>
              <a:t>及相关技术介</a:t>
            </a:r>
            <a:r>
              <a:rPr lang="zh-CN" altLang="en-US" dirty="0" smtClean="0"/>
              <a:t>绍</a:t>
            </a:r>
            <a:r>
              <a:rPr lang="en-US" altLang="zh-CN" dirty="0" smtClean="0"/>
              <a:t/>
            </a:r>
            <a:br>
              <a:rPr lang="en-US" altLang="zh-CN" dirty="0" smtClean="0"/>
            </a:br>
            <a:r>
              <a:rPr lang="zh-CN" altLang="en-US" sz="2200" dirty="0"/>
              <a:t>刘振东</a:t>
            </a:r>
            <a:r>
              <a:rPr lang="en-US" altLang="zh-CN" dirty="0" smtClean="0"/>
              <a:t/>
            </a:r>
            <a:br>
              <a:rPr lang="en-US" altLang="zh-CN" dirty="0" smtClean="0"/>
            </a:br>
            <a:r>
              <a:rPr lang="en-US" altLang="zh-CN" sz="1600" dirty="0" smtClean="0"/>
              <a:t>2014/12/25</a:t>
            </a:r>
            <a:endParaRPr lang="zh-CN" altLang="en-US" sz="1600" dirty="0"/>
          </a:p>
        </p:txBody>
      </p:sp>
      <p:sp>
        <p:nvSpPr>
          <p:cNvPr id="3" name="文本占位符 2"/>
          <p:cNvSpPr>
            <a:spLocks noGrp="1"/>
          </p:cNvSpPr>
          <p:nvPr>
            <p:ph type="body" idx="1"/>
          </p:nvPr>
        </p:nvSpPr>
        <p:spPr>
          <a:xfrm>
            <a:off x="722313" y="3152949"/>
            <a:ext cx="7772400" cy="1500187"/>
          </a:xfrm>
        </p:spPr>
        <p:txBody>
          <a:bodyPr>
            <a:normAutofit/>
          </a:bodyPr>
          <a:lstStyle/>
          <a:p>
            <a:pPr>
              <a:defRPr/>
            </a:pPr>
            <a:endParaRPr lang="zh-CN" altLang="en-US" sz="2400" dirty="0"/>
          </a:p>
        </p:txBody>
      </p:sp>
      <p:sp>
        <p:nvSpPr>
          <p:cNvPr id="4" name="日期占位符 3"/>
          <p:cNvSpPr>
            <a:spLocks noGrp="1"/>
          </p:cNvSpPr>
          <p:nvPr>
            <p:ph type="dt" sz="half" idx="10"/>
          </p:nvPr>
        </p:nvSpPr>
        <p:spPr/>
        <p:txBody>
          <a:bodyPr/>
          <a:lstStyle/>
          <a:p>
            <a:fld id="{F0F19B06-86DD-4815-9CB9-D48C58252763}" type="datetime1">
              <a:rPr lang="zh-CN" altLang="en-US" smtClean="0"/>
              <a:pPr/>
              <a:t>2014/12/27</a:t>
            </a:fld>
            <a:endParaRPr lang="zh-CN" altLang="en-US"/>
          </a:p>
        </p:txBody>
      </p:sp>
      <p:sp>
        <p:nvSpPr>
          <p:cNvPr id="5" name="灯片编号占位符 4"/>
          <p:cNvSpPr>
            <a:spLocks noGrp="1"/>
          </p:cNvSpPr>
          <p:nvPr>
            <p:ph type="sldNum" sz="quarter" idx="12"/>
          </p:nvPr>
        </p:nvSpPr>
        <p:spPr/>
        <p:txBody>
          <a:bodyPr/>
          <a:lstStyle/>
          <a:p>
            <a:r>
              <a:rPr lang="zh-CN" altLang="en-US" smtClean="0"/>
              <a:t>第</a:t>
            </a:r>
            <a:fld id="{52FE1402-634D-4351-9215-D58D48EBDB57}" type="slidenum">
              <a:rPr lang="zh-CN" altLang="en-US" smtClean="0"/>
              <a:pPr/>
              <a:t>1</a:t>
            </a:fld>
            <a:r>
              <a:rPr lang="zh-CN" altLang="en-US" smtClean="0"/>
              <a:t>页</a:t>
            </a:r>
            <a:endParaRPr lang="zh-CN" altLang="en-US" dirty="0" smtClean="0"/>
          </a:p>
        </p:txBody>
      </p:sp>
      <p:grpSp>
        <p:nvGrpSpPr>
          <p:cNvPr id="6" name="Group 5"/>
          <p:cNvGrpSpPr/>
          <p:nvPr/>
        </p:nvGrpSpPr>
        <p:grpSpPr>
          <a:xfrm>
            <a:off x="5889041" y="2708920"/>
            <a:ext cx="2355367" cy="1952264"/>
            <a:chOff x="720080" y="666074"/>
            <a:chExt cx="7812360" cy="5859270"/>
          </a:xfrm>
        </p:grpSpPr>
        <p:pic>
          <p:nvPicPr>
            <p:cNvPr id="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0" y="666074"/>
              <a:ext cx="7812360" cy="5859270"/>
            </a:xfrm>
            <a:prstGeom prst="rect">
              <a:avLst/>
            </a:prstGeom>
          </p:spPr>
        </p:pic>
        <p:grpSp>
          <p:nvGrpSpPr>
            <p:cNvPr id="8" name="组合 2"/>
            <p:cNvGrpSpPr/>
            <p:nvPr/>
          </p:nvGrpSpPr>
          <p:grpSpPr>
            <a:xfrm>
              <a:off x="5580112" y="5248502"/>
              <a:ext cx="1405141" cy="1193923"/>
              <a:chOff x="995952" y="1523718"/>
              <a:chExt cx="1405141" cy="1193923"/>
            </a:xfrm>
          </p:grpSpPr>
          <p:pic>
            <p:nvPicPr>
              <p:cNvPr id="15" name="Picture 3" descr="D:\My Documents\ArtImage\Artwork_Imagery\Icons - Illustrations\_ REAL VISTA STYLE\server hardware cutaw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952" y="1523718"/>
                <a:ext cx="1193923" cy="11939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95109" y="1803797"/>
                <a:ext cx="805984" cy="90544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07704" y="5313861"/>
              <a:ext cx="1120166" cy="11201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My Documents\ArtImage\Artwork_Imagery\Icons - Illustrations\_ WINDOWS SERVER ICONS\Media\Tape backup casette 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908720"/>
              <a:ext cx="1334886" cy="9054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72650" y="2009266"/>
              <a:ext cx="1120166" cy="112016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2"/>
            <p:cNvGrpSpPr/>
            <p:nvPr/>
          </p:nvGrpSpPr>
          <p:grpSpPr>
            <a:xfrm>
              <a:off x="6774035" y="2449622"/>
              <a:ext cx="1005806" cy="1080120"/>
              <a:chOff x="4572000" y="3315848"/>
              <a:chExt cx="3027135" cy="3250794"/>
            </a:xfrm>
          </p:grpSpPr>
          <p:pic>
            <p:nvPicPr>
              <p:cNvPr id="13" name="Picture 5" descr="D:\My Documents\ArtImage\Artwork_Imagery\Icons - Illustrations\_ WINDOWS VISTA ICONS\VPN servers computer ra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3315848"/>
                <a:ext cx="2323810" cy="32507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My Documents\ArtImage\Artwork_Imagery\Icons - Illustrations\_ REAL VISTA STYLE\multi tool pocket knife too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4688" y="4425031"/>
                <a:ext cx="1874447" cy="187444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55798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SOAP </a:t>
            </a:r>
            <a:r>
              <a:rPr lang="zh-CN" altLang="en-US" b="1" dirty="0"/>
              <a:t>消息的基本结构</a:t>
            </a:r>
            <a:endParaRPr lang="zh-CN" altLang="en-US" dirty="0"/>
          </a:p>
        </p:txBody>
      </p:sp>
      <p:sp>
        <p:nvSpPr>
          <p:cNvPr id="3" name="Content Placeholder 2"/>
          <p:cNvSpPr>
            <a:spLocks noGrp="1"/>
          </p:cNvSpPr>
          <p:nvPr>
            <p:ph idx="1"/>
          </p:nvPr>
        </p:nvSpPr>
        <p:spPr>
          <a:xfrm>
            <a:off x="457200" y="1052736"/>
            <a:ext cx="8229600" cy="5073427"/>
          </a:xfrm>
        </p:spPr>
        <p:txBody>
          <a:bodyPr>
            <a:normAutofit fontScale="62500" lnSpcReduction="20000"/>
          </a:bodyPr>
          <a:lstStyle/>
          <a:p>
            <a:pPr marL="0" indent="0">
              <a:buNone/>
            </a:pPr>
            <a:r>
              <a:rPr lang="en-US" altLang="zh-CN" dirty="0"/>
              <a:t>&lt;?xml version="1.0"?&gt; </a:t>
            </a:r>
            <a:r>
              <a:rPr lang="en-US" altLang="zh-CN" dirty="0" smtClean="0"/>
              <a:t/>
            </a:r>
            <a:br>
              <a:rPr lang="en-US" altLang="zh-CN" dirty="0" smtClean="0"/>
            </a:br>
            <a:r>
              <a:rPr lang="en-US" altLang="zh-CN" dirty="0" smtClean="0"/>
              <a:t/>
            </a:r>
            <a:br>
              <a:rPr lang="en-US" altLang="zh-CN" dirty="0" smtClean="0"/>
            </a:br>
            <a:r>
              <a:rPr lang="en-US" altLang="zh-CN" dirty="0" smtClean="0"/>
              <a:t>&lt;</a:t>
            </a:r>
            <a:r>
              <a:rPr lang="en-US" altLang="zh-CN" dirty="0" err="1"/>
              <a:t>soap:Envelope</a:t>
            </a:r>
            <a:r>
              <a:rPr lang="en-US" altLang="zh-CN" dirty="0"/>
              <a:t> </a:t>
            </a:r>
            <a:r>
              <a:rPr lang="en-US" altLang="zh-CN" dirty="0" err="1"/>
              <a:t>xmlns:soap</a:t>
            </a:r>
            <a:r>
              <a:rPr lang="en-US" altLang="zh-CN" dirty="0"/>
              <a:t>="http://www.w3.org/2001/12/soap-envelope" </a:t>
            </a:r>
            <a:r>
              <a:rPr lang="en-US" altLang="zh-CN" dirty="0" err="1"/>
              <a:t>soap:encodingStyle</a:t>
            </a:r>
            <a:r>
              <a:rPr lang="en-US" altLang="zh-CN" dirty="0"/>
              <a:t>="http://www.w3.org/2001/12/soap-encoding"&gt; </a:t>
            </a:r>
            <a:r>
              <a:rPr lang="en-US" altLang="zh-CN" dirty="0" smtClean="0"/>
              <a:t>  </a:t>
            </a:r>
            <a:br>
              <a:rPr lang="en-US" altLang="zh-CN" dirty="0" smtClean="0"/>
            </a:br>
            <a:r>
              <a:rPr lang="en-US" altLang="zh-CN" dirty="0" smtClean="0"/>
              <a:t/>
            </a:r>
            <a:br>
              <a:rPr lang="en-US" altLang="zh-CN" dirty="0" smtClean="0"/>
            </a:br>
            <a:r>
              <a:rPr lang="en-US" altLang="zh-CN" dirty="0" smtClean="0"/>
              <a:t>&lt;</a:t>
            </a:r>
            <a:r>
              <a:rPr lang="en-US" altLang="zh-CN" dirty="0" err="1"/>
              <a:t>soap:Header</a:t>
            </a:r>
            <a:r>
              <a:rPr lang="en-US" altLang="zh-CN" dirty="0"/>
              <a:t>&gt; </a:t>
            </a:r>
            <a:r>
              <a:rPr lang="en-US" altLang="zh-CN" dirty="0" smtClean="0"/>
              <a:t/>
            </a:r>
            <a:br>
              <a:rPr lang="en-US" altLang="zh-CN" dirty="0" smtClean="0"/>
            </a:br>
            <a:r>
              <a:rPr lang="en-US" altLang="zh-CN" dirty="0" smtClean="0"/>
              <a:t>   ... </a:t>
            </a:r>
            <a:r>
              <a:rPr lang="en-US" altLang="zh-CN" dirty="0"/>
              <a:t>... </a:t>
            </a:r>
            <a:r>
              <a:rPr lang="en-US" altLang="zh-CN" dirty="0" smtClean="0"/>
              <a:t/>
            </a:r>
            <a:br>
              <a:rPr lang="en-US" altLang="zh-CN" dirty="0" smtClean="0"/>
            </a:br>
            <a:r>
              <a:rPr lang="en-US" altLang="zh-CN" dirty="0" smtClean="0"/>
              <a:t>&lt;/</a:t>
            </a:r>
            <a:r>
              <a:rPr lang="en-US" altLang="zh-CN" dirty="0" err="1"/>
              <a:t>soap:Header</a:t>
            </a:r>
            <a:r>
              <a:rPr lang="en-US" altLang="zh-CN" dirty="0"/>
              <a:t>&gt; </a:t>
            </a:r>
            <a:r>
              <a:rPr lang="en-US" altLang="zh-CN" dirty="0" smtClean="0"/>
              <a:t/>
            </a:r>
            <a:br>
              <a:rPr lang="en-US" altLang="zh-CN" dirty="0" smtClean="0"/>
            </a:br>
            <a:r>
              <a:rPr lang="en-US" altLang="zh-CN" dirty="0" smtClean="0"/>
              <a:t/>
            </a:r>
            <a:br>
              <a:rPr lang="en-US" altLang="zh-CN" dirty="0" smtClean="0"/>
            </a:br>
            <a:r>
              <a:rPr lang="en-US" altLang="zh-CN" dirty="0" smtClean="0"/>
              <a:t>&lt;</a:t>
            </a:r>
            <a:r>
              <a:rPr lang="en-US" altLang="zh-CN" dirty="0" err="1"/>
              <a:t>soap:Body</a:t>
            </a:r>
            <a:r>
              <a:rPr lang="en-US" altLang="zh-CN" dirty="0"/>
              <a:t>&gt; </a:t>
            </a:r>
            <a:r>
              <a:rPr lang="en-US" altLang="zh-CN" dirty="0" smtClean="0"/>
              <a:t/>
            </a:r>
            <a:br>
              <a:rPr lang="en-US" altLang="zh-CN" dirty="0" smtClean="0"/>
            </a:br>
            <a:r>
              <a:rPr lang="en-US" altLang="zh-CN" dirty="0" smtClean="0"/>
              <a:t>   ... </a:t>
            </a:r>
            <a:r>
              <a:rPr lang="en-US" altLang="zh-CN" dirty="0"/>
              <a:t>... </a:t>
            </a:r>
            <a:r>
              <a:rPr lang="en-US" altLang="zh-CN" dirty="0" smtClean="0"/>
              <a:t/>
            </a:r>
            <a:br>
              <a:rPr lang="en-US" altLang="zh-CN" dirty="0" smtClean="0"/>
            </a:br>
            <a:r>
              <a:rPr lang="en-US" altLang="zh-CN" dirty="0" smtClean="0"/>
              <a:t>  &lt;</a:t>
            </a:r>
            <a:r>
              <a:rPr lang="en-US" altLang="zh-CN" dirty="0" err="1"/>
              <a:t>soap:Fault</a:t>
            </a:r>
            <a:r>
              <a:rPr lang="en-US" altLang="zh-CN" dirty="0"/>
              <a:t>&gt; </a:t>
            </a:r>
            <a:r>
              <a:rPr lang="en-US" altLang="zh-CN" dirty="0" smtClean="0"/>
              <a:t/>
            </a:r>
            <a:br>
              <a:rPr lang="en-US" altLang="zh-CN" dirty="0" smtClean="0"/>
            </a:br>
            <a:r>
              <a:rPr lang="en-US" altLang="zh-CN" dirty="0" smtClean="0"/>
              <a:t>      ... </a:t>
            </a:r>
            <a:r>
              <a:rPr lang="en-US" altLang="zh-CN" dirty="0"/>
              <a:t>... </a:t>
            </a:r>
            <a:r>
              <a:rPr lang="en-US" altLang="zh-CN" dirty="0" smtClean="0"/>
              <a:t/>
            </a:r>
            <a:br>
              <a:rPr lang="en-US" altLang="zh-CN" dirty="0" smtClean="0"/>
            </a:br>
            <a:r>
              <a:rPr lang="en-US" altLang="zh-CN" dirty="0" smtClean="0"/>
              <a:t>  &lt;/</a:t>
            </a:r>
            <a:r>
              <a:rPr lang="en-US" altLang="zh-CN" dirty="0" err="1"/>
              <a:t>soap:Fault</a:t>
            </a:r>
            <a:r>
              <a:rPr lang="en-US" altLang="zh-CN" dirty="0"/>
              <a:t>&gt; </a:t>
            </a:r>
            <a:r>
              <a:rPr lang="en-US" altLang="zh-CN" dirty="0" smtClean="0"/>
              <a:t/>
            </a:r>
            <a:br>
              <a:rPr lang="en-US" altLang="zh-CN" dirty="0" smtClean="0"/>
            </a:br>
            <a:r>
              <a:rPr lang="en-US" altLang="zh-CN" dirty="0" smtClean="0"/>
              <a:t/>
            </a:r>
            <a:br>
              <a:rPr lang="en-US" altLang="zh-CN" dirty="0" smtClean="0"/>
            </a:br>
            <a:r>
              <a:rPr lang="en-US" altLang="zh-CN" dirty="0" smtClean="0"/>
              <a:t>&lt;/</a:t>
            </a:r>
            <a:r>
              <a:rPr lang="en-US" altLang="zh-CN" dirty="0" err="1"/>
              <a:t>soap:Body</a:t>
            </a:r>
            <a:r>
              <a:rPr lang="en-US" altLang="zh-CN" dirty="0"/>
              <a:t>&gt; </a:t>
            </a:r>
            <a:r>
              <a:rPr lang="en-US" altLang="zh-CN" dirty="0" smtClean="0"/>
              <a:t/>
            </a:r>
            <a:br>
              <a:rPr lang="en-US" altLang="zh-CN" dirty="0" smtClean="0"/>
            </a:br>
            <a:r>
              <a:rPr lang="en-US" altLang="zh-CN" dirty="0" smtClean="0"/>
              <a:t/>
            </a:r>
            <a:br>
              <a:rPr lang="en-US" altLang="zh-CN" dirty="0" smtClean="0"/>
            </a:br>
            <a:r>
              <a:rPr lang="en-US" altLang="zh-CN" dirty="0" smtClean="0"/>
              <a:t>&lt;/</a:t>
            </a:r>
            <a:r>
              <a:rPr lang="en-US" altLang="zh-CN" dirty="0" err="1"/>
              <a:t>soap:Envelope</a:t>
            </a:r>
            <a:r>
              <a:rPr lang="en-US" altLang="zh-CN" dirty="0"/>
              <a:t>&gt;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10</a:t>
            </a:fld>
            <a:r>
              <a:rPr lang="zh-CN" altLang="en-US" smtClean="0"/>
              <a:t>页</a:t>
            </a:r>
            <a:endParaRPr lang="zh-CN" altLang="en-US" dirty="0" smtClean="0"/>
          </a:p>
        </p:txBody>
      </p:sp>
    </p:spTree>
    <p:extLst>
      <p:ext uri="{BB962C8B-B14F-4D97-AF65-F5344CB8AC3E}">
        <p14:creationId xmlns:p14="http://schemas.microsoft.com/office/powerpoint/2010/main" val="198714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Soap</a:t>
            </a:r>
            <a:r>
              <a:rPr lang="zh-CN" altLang="en-US" dirty="0" smtClean="0"/>
              <a:t>的请求例子</a:t>
            </a:r>
            <a:endParaRPr lang="zh-CN" altLang="en-US" dirty="0"/>
          </a:p>
        </p:txBody>
      </p:sp>
      <p:sp>
        <p:nvSpPr>
          <p:cNvPr id="3" name="Content Placeholder 2"/>
          <p:cNvSpPr>
            <a:spLocks noGrp="1"/>
          </p:cNvSpPr>
          <p:nvPr>
            <p:ph idx="1"/>
          </p:nvPr>
        </p:nvSpPr>
        <p:spPr>
          <a:xfrm>
            <a:off x="179512" y="1124744"/>
            <a:ext cx="8821644" cy="5001419"/>
          </a:xfrm>
        </p:spPr>
        <p:txBody>
          <a:bodyPr>
            <a:normAutofit fontScale="70000" lnSpcReduction="20000"/>
          </a:bodyPr>
          <a:lstStyle/>
          <a:p>
            <a:pPr marL="0" indent="0">
              <a:buNone/>
            </a:pPr>
            <a:r>
              <a:rPr lang="en-US" altLang="zh-CN" dirty="0"/>
              <a:t>POST /</a:t>
            </a:r>
            <a:r>
              <a:rPr lang="en-US" altLang="zh-CN" dirty="0" err="1"/>
              <a:t>InStock</a:t>
            </a:r>
            <a:r>
              <a:rPr lang="en-US" altLang="zh-CN" dirty="0"/>
              <a:t> HTTP/1.1 </a:t>
            </a:r>
            <a:endParaRPr lang="en-US" altLang="zh-CN" dirty="0" smtClean="0"/>
          </a:p>
          <a:p>
            <a:pPr marL="0" indent="0">
              <a:buNone/>
            </a:pPr>
            <a:r>
              <a:rPr lang="en-US" altLang="zh-CN" dirty="0" smtClean="0"/>
              <a:t>Host</a:t>
            </a:r>
            <a:r>
              <a:rPr lang="en-US" altLang="zh-CN" dirty="0"/>
              <a:t>: www.example.org </a:t>
            </a:r>
            <a:endParaRPr lang="en-US" altLang="zh-CN" dirty="0" smtClean="0"/>
          </a:p>
          <a:p>
            <a:pPr marL="0" indent="0">
              <a:buNone/>
            </a:pPr>
            <a:r>
              <a:rPr lang="en-US" altLang="zh-CN" dirty="0" smtClean="0"/>
              <a:t>Content-Type</a:t>
            </a:r>
            <a:r>
              <a:rPr lang="en-US" altLang="zh-CN" dirty="0"/>
              <a:t>: application/</a:t>
            </a:r>
            <a:r>
              <a:rPr lang="en-US" altLang="zh-CN" dirty="0" err="1"/>
              <a:t>soap+xml</a:t>
            </a:r>
            <a:r>
              <a:rPr lang="en-US" altLang="zh-CN" dirty="0"/>
              <a:t>; charset=utf-8 </a:t>
            </a:r>
            <a:endParaRPr lang="en-US" altLang="zh-CN" dirty="0" smtClean="0"/>
          </a:p>
          <a:p>
            <a:pPr marL="0" indent="0">
              <a:buNone/>
            </a:pPr>
            <a:r>
              <a:rPr lang="en-US" altLang="zh-CN" dirty="0" smtClean="0"/>
              <a:t>Content-Length</a:t>
            </a:r>
            <a:r>
              <a:rPr lang="en-US" altLang="zh-CN" dirty="0"/>
              <a:t>: </a:t>
            </a:r>
            <a:r>
              <a:rPr lang="en-US" altLang="zh-CN" dirty="0" err="1"/>
              <a:t>nnn</a:t>
            </a:r>
            <a:r>
              <a:rPr lang="en-US" altLang="zh-CN" dirty="0"/>
              <a:t> </a:t>
            </a:r>
            <a:endParaRPr lang="en-US" altLang="zh-CN" dirty="0" smtClean="0"/>
          </a:p>
          <a:p>
            <a:pPr marL="0" indent="0">
              <a:buNone/>
            </a:pPr>
            <a:endParaRPr lang="en-US" altLang="zh-CN" dirty="0" smtClean="0"/>
          </a:p>
          <a:p>
            <a:pPr marL="0" indent="0">
              <a:buNone/>
            </a:pPr>
            <a:r>
              <a:rPr lang="en-US" altLang="zh-CN" dirty="0" smtClean="0"/>
              <a:t>&lt;?</a:t>
            </a:r>
            <a:r>
              <a:rPr lang="en-US" altLang="zh-CN" dirty="0"/>
              <a:t>xml version="1.0"?&gt; &lt;</a:t>
            </a:r>
            <a:r>
              <a:rPr lang="en-US" altLang="zh-CN" dirty="0" err="1"/>
              <a:t>soap:Envelope</a:t>
            </a:r>
            <a:r>
              <a:rPr lang="en-US" altLang="zh-CN" dirty="0"/>
              <a:t> </a:t>
            </a:r>
            <a:r>
              <a:rPr lang="en-US" altLang="zh-CN" dirty="0" err="1"/>
              <a:t>xmlns:soap</a:t>
            </a:r>
            <a:r>
              <a:rPr lang="en-US" altLang="zh-CN" dirty="0"/>
              <a:t>="http://www.w3.org/2001/12/soap-envelope" </a:t>
            </a:r>
            <a:r>
              <a:rPr lang="en-US" altLang="zh-CN" dirty="0" err="1"/>
              <a:t>soap:encodingStyle</a:t>
            </a:r>
            <a:r>
              <a:rPr lang="en-US" altLang="zh-CN" dirty="0"/>
              <a:t>="http://www.w3.org/2001/12/soap-encoding"&gt; </a:t>
            </a:r>
            <a:endParaRPr lang="en-US" altLang="zh-CN" dirty="0" smtClean="0"/>
          </a:p>
          <a:p>
            <a:pPr marL="0" indent="0">
              <a:buNone/>
            </a:pPr>
            <a:r>
              <a:rPr lang="en-US" altLang="zh-CN" dirty="0" smtClean="0"/>
              <a:t>&lt;</a:t>
            </a:r>
            <a:r>
              <a:rPr lang="en-US" altLang="zh-CN" dirty="0" err="1"/>
              <a:t>soap:Body</a:t>
            </a:r>
            <a:r>
              <a:rPr lang="en-US" altLang="zh-CN" dirty="0"/>
              <a:t> </a:t>
            </a:r>
            <a:r>
              <a:rPr lang="en-US" altLang="zh-CN" dirty="0" err="1"/>
              <a:t>xmlns:m</a:t>
            </a:r>
            <a:r>
              <a:rPr lang="en-US" altLang="zh-CN" dirty="0"/>
              <a:t>="http://www.example.org/stock"&gt;    </a:t>
            </a:r>
            <a:endParaRPr lang="en-US" altLang="zh-CN" dirty="0" smtClean="0"/>
          </a:p>
          <a:p>
            <a:pPr marL="0" indent="0">
              <a:buNone/>
            </a:pPr>
            <a:r>
              <a:rPr lang="en-US" altLang="zh-CN" dirty="0" smtClean="0"/>
              <a:t>&lt;</a:t>
            </a:r>
            <a:r>
              <a:rPr lang="en-US" altLang="zh-CN" dirty="0" err="1"/>
              <a:t>m:GetStockPrice</a:t>
            </a:r>
            <a:r>
              <a:rPr lang="en-US" altLang="zh-CN" dirty="0"/>
              <a:t>&gt; </a:t>
            </a:r>
            <a:endParaRPr lang="en-US" altLang="zh-CN" dirty="0" smtClean="0"/>
          </a:p>
          <a:p>
            <a:pPr marL="0" indent="0">
              <a:buNone/>
            </a:pPr>
            <a:r>
              <a:rPr lang="en-US" altLang="zh-CN" dirty="0"/>
              <a:t> </a:t>
            </a:r>
            <a:r>
              <a:rPr lang="en-US" altLang="zh-CN" dirty="0" smtClean="0"/>
              <a:t>  &lt;</a:t>
            </a:r>
            <a:r>
              <a:rPr lang="en-US" altLang="zh-CN" dirty="0" err="1"/>
              <a:t>m:StockName</a:t>
            </a:r>
            <a:r>
              <a:rPr lang="en-US" altLang="zh-CN" dirty="0"/>
              <a:t>&gt;IBM&lt;/</a:t>
            </a:r>
            <a:r>
              <a:rPr lang="en-US" altLang="zh-CN" dirty="0" err="1"/>
              <a:t>m:StockName</a:t>
            </a:r>
            <a:r>
              <a:rPr lang="en-US" altLang="zh-CN" dirty="0"/>
              <a:t>&gt;     </a:t>
            </a:r>
            <a:endParaRPr lang="en-US" altLang="zh-CN" dirty="0" smtClean="0"/>
          </a:p>
          <a:p>
            <a:pPr marL="0" indent="0">
              <a:buNone/>
            </a:pPr>
            <a:r>
              <a:rPr lang="en-US" altLang="zh-CN" dirty="0" smtClean="0"/>
              <a:t>&lt;/</a:t>
            </a:r>
            <a:r>
              <a:rPr lang="en-US" altLang="zh-CN" dirty="0" err="1"/>
              <a:t>m:GetStockPrice</a:t>
            </a:r>
            <a:r>
              <a:rPr lang="en-US" altLang="zh-CN" dirty="0"/>
              <a:t>&gt; </a:t>
            </a:r>
            <a:endParaRPr lang="en-US" altLang="zh-CN" dirty="0" smtClean="0"/>
          </a:p>
          <a:p>
            <a:pPr marL="0" indent="0">
              <a:buNone/>
            </a:pPr>
            <a:r>
              <a:rPr lang="en-US" altLang="zh-CN" dirty="0" smtClean="0"/>
              <a:t>&lt;/</a:t>
            </a:r>
            <a:r>
              <a:rPr lang="en-US" altLang="zh-CN" dirty="0" err="1"/>
              <a:t>soap:Body</a:t>
            </a:r>
            <a:r>
              <a:rPr lang="en-US" altLang="zh-CN" dirty="0"/>
              <a:t>&gt; </a:t>
            </a:r>
            <a:endParaRPr lang="en-US" altLang="zh-CN" dirty="0" smtClean="0"/>
          </a:p>
          <a:p>
            <a:pPr marL="0" indent="0">
              <a:buNone/>
            </a:pPr>
            <a:r>
              <a:rPr lang="en-US" altLang="zh-CN" dirty="0" smtClean="0"/>
              <a:t>&lt;/</a:t>
            </a:r>
            <a:r>
              <a:rPr lang="en-US" altLang="zh-CN" dirty="0" err="1"/>
              <a:t>soap:Envelope</a:t>
            </a:r>
            <a:r>
              <a:rPr lang="en-US" altLang="zh-CN" dirty="0"/>
              <a:t>&gt;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11</a:t>
            </a:fld>
            <a:r>
              <a:rPr lang="zh-CN" altLang="en-US" smtClean="0"/>
              <a:t>页</a:t>
            </a:r>
            <a:endParaRPr lang="zh-CN" altLang="en-US" dirty="0" smtClean="0"/>
          </a:p>
        </p:txBody>
      </p:sp>
    </p:spTree>
    <p:extLst>
      <p:ext uri="{BB962C8B-B14F-4D97-AF65-F5344CB8AC3E}">
        <p14:creationId xmlns:p14="http://schemas.microsoft.com/office/powerpoint/2010/main" val="216428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Soap</a:t>
            </a:r>
            <a:r>
              <a:rPr lang="zh-CN" altLang="en-US" dirty="0" smtClean="0"/>
              <a:t>的响应例</a:t>
            </a:r>
            <a:r>
              <a:rPr lang="zh-CN" altLang="en-US" dirty="0"/>
              <a:t>子</a:t>
            </a:r>
          </a:p>
        </p:txBody>
      </p:sp>
      <p:sp>
        <p:nvSpPr>
          <p:cNvPr id="3" name="Content Placeholder 2"/>
          <p:cNvSpPr>
            <a:spLocks noGrp="1"/>
          </p:cNvSpPr>
          <p:nvPr>
            <p:ph idx="1"/>
          </p:nvPr>
        </p:nvSpPr>
        <p:spPr>
          <a:xfrm>
            <a:off x="457200" y="1124744"/>
            <a:ext cx="8229600" cy="5001419"/>
          </a:xfrm>
        </p:spPr>
        <p:txBody>
          <a:bodyPr>
            <a:normAutofit fontScale="70000" lnSpcReduction="20000"/>
          </a:bodyPr>
          <a:lstStyle/>
          <a:p>
            <a:pPr marL="0" indent="0">
              <a:buNone/>
            </a:pPr>
            <a:r>
              <a:rPr lang="en-US" altLang="zh-CN" dirty="0"/>
              <a:t>HTTP/1.1 200 OK </a:t>
            </a:r>
            <a:endParaRPr lang="en-US" altLang="zh-CN" dirty="0" smtClean="0"/>
          </a:p>
          <a:p>
            <a:pPr marL="0" indent="0">
              <a:buNone/>
            </a:pPr>
            <a:r>
              <a:rPr lang="en-US" altLang="zh-CN" dirty="0" smtClean="0"/>
              <a:t>Content-Type</a:t>
            </a:r>
            <a:r>
              <a:rPr lang="en-US" altLang="zh-CN" dirty="0"/>
              <a:t>: application/</a:t>
            </a:r>
            <a:r>
              <a:rPr lang="en-US" altLang="zh-CN" dirty="0" err="1"/>
              <a:t>soap+xml</a:t>
            </a:r>
            <a:r>
              <a:rPr lang="en-US" altLang="zh-CN" dirty="0"/>
              <a:t>; charset=utf-8 </a:t>
            </a:r>
            <a:endParaRPr lang="en-US" altLang="zh-CN" dirty="0" smtClean="0"/>
          </a:p>
          <a:p>
            <a:pPr marL="0" indent="0">
              <a:buNone/>
            </a:pPr>
            <a:r>
              <a:rPr lang="en-US" altLang="zh-CN" dirty="0" smtClean="0"/>
              <a:t>Content-Length</a:t>
            </a:r>
            <a:r>
              <a:rPr lang="en-US" altLang="zh-CN" dirty="0"/>
              <a:t>: </a:t>
            </a:r>
            <a:r>
              <a:rPr lang="en-US" altLang="zh-CN" dirty="0" err="1"/>
              <a:t>nnn</a:t>
            </a:r>
            <a:r>
              <a:rPr lang="en-US" altLang="zh-CN" dirty="0"/>
              <a:t> </a:t>
            </a:r>
            <a:endParaRPr lang="en-US" altLang="zh-CN" dirty="0" smtClean="0"/>
          </a:p>
          <a:p>
            <a:pPr marL="0" indent="0">
              <a:buNone/>
            </a:pPr>
            <a:endParaRPr lang="en-US" altLang="zh-CN" dirty="0"/>
          </a:p>
          <a:p>
            <a:pPr marL="0" indent="0">
              <a:buNone/>
            </a:pPr>
            <a:r>
              <a:rPr lang="en-US" altLang="zh-CN" dirty="0" smtClean="0"/>
              <a:t>&lt;?</a:t>
            </a:r>
            <a:r>
              <a:rPr lang="en-US" altLang="zh-CN" dirty="0"/>
              <a:t>xml version="1.0"?&gt; &lt;</a:t>
            </a:r>
            <a:r>
              <a:rPr lang="en-US" altLang="zh-CN" dirty="0" err="1"/>
              <a:t>soap:Envelope</a:t>
            </a:r>
            <a:r>
              <a:rPr lang="en-US" altLang="zh-CN" dirty="0"/>
              <a:t> </a:t>
            </a:r>
            <a:r>
              <a:rPr lang="en-US" altLang="zh-CN" dirty="0" err="1"/>
              <a:t>xmlns:soap</a:t>
            </a:r>
            <a:r>
              <a:rPr lang="en-US" altLang="zh-CN" dirty="0"/>
              <a:t>="http://www.w3.org/2001/12/soap-envelope" </a:t>
            </a:r>
            <a:r>
              <a:rPr lang="en-US" altLang="zh-CN" dirty="0" err="1"/>
              <a:t>soap:encodingStyle</a:t>
            </a:r>
            <a:r>
              <a:rPr lang="en-US" altLang="zh-CN" dirty="0"/>
              <a:t>="http://www.w3.org/2001/12/soap-encoding"&gt; </a:t>
            </a:r>
            <a:endParaRPr lang="en-US" altLang="zh-CN" dirty="0" smtClean="0"/>
          </a:p>
          <a:p>
            <a:pPr marL="0" indent="0">
              <a:buNone/>
            </a:pPr>
            <a:r>
              <a:rPr lang="en-US" altLang="zh-CN" dirty="0" smtClean="0"/>
              <a:t>&lt;</a:t>
            </a:r>
            <a:r>
              <a:rPr lang="en-US" altLang="zh-CN" dirty="0" err="1"/>
              <a:t>soap:Body</a:t>
            </a:r>
            <a:r>
              <a:rPr lang="en-US" altLang="zh-CN" dirty="0"/>
              <a:t> </a:t>
            </a:r>
            <a:r>
              <a:rPr lang="en-US" altLang="zh-CN" dirty="0" err="1"/>
              <a:t>xmlns:m</a:t>
            </a:r>
            <a:r>
              <a:rPr lang="en-US" altLang="zh-CN" dirty="0"/>
              <a:t>="http://www.example.org/stock"&gt; &lt;</a:t>
            </a:r>
            <a:r>
              <a:rPr lang="en-US" altLang="zh-CN" dirty="0" err="1"/>
              <a:t>m:GetStockPriceResponse</a:t>
            </a:r>
            <a:r>
              <a:rPr lang="en-US" altLang="zh-CN" dirty="0"/>
              <a:t>&gt; </a:t>
            </a:r>
            <a:endParaRPr lang="en-US" altLang="zh-CN" dirty="0" smtClean="0"/>
          </a:p>
          <a:p>
            <a:pPr marL="0" indent="0">
              <a:buNone/>
            </a:pPr>
            <a:r>
              <a:rPr lang="en-US" altLang="zh-CN" dirty="0" smtClean="0"/>
              <a:t>&lt;</a:t>
            </a:r>
            <a:r>
              <a:rPr lang="en-US" altLang="zh-CN" dirty="0" err="1"/>
              <a:t>m:Price</a:t>
            </a:r>
            <a:r>
              <a:rPr lang="en-US" altLang="zh-CN" dirty="0"/>
              <a:t>&gt;34.5&lt;/</a:t>
            </a:r>
            <a:r>
              <a:rPr lang="en-US" altLang="zh-CN" dirty="0" err="1"/>
              <a:t>m:Price</a:t>
            </a:r>
            <a:r>
              <a:rPr lang="en-US" altLang="zh-CN" dirty="0"/>
              <a:t>&gt; </a:t>
            </a:r>
            <a:endParaRPr lang="en-US" altLang="zh-CN" dirty="0" smtClean="0"/>
          </a:p>
          <a:p>
            <a:pPr marL="0" indent="0">
              <a:buNone/>
            </a:pPr>
            <a:r>
              <a:rPr lang="en-US" altLang="zh-CN" dirty="0" smtClean="0"/>
              <a:t>&lt;/</a:t>
            </a:r>
            <a:r>
              <a:rPr lang="en-US" altLang="zh-CN" dirty="0" err="1"/>
              <a:t>m:GetStockPriceResponse</a:t>
            </a:r>
            <a:r>
              <a:rPr lang="en-US" altLang="zh-CN" dirty="0"/>
              <a:t>&gt; </a:t>
            </a:r>
            <a:endParaRPr lang="en-US" altLang="zh-CN" dirty="0" smtClean="0"/>
          </a:p>
          <a:p>
            <a:pPr marL="0" indent="0">
              <a:buNone/>
            </a:pPr>
            <a:r>
              <a:rPr lang="en-US" altLang="zh-CN" dirty="0" smtClean="0"/>
              <a:t>&lt;/</a:t>
            </a:r>
            <a:r>
              <a:rPr lang="en-US" altLang="zh-CN" dirty="0" err="1"/>
              <a:t>soap:Body</a:t>
            </a:r>
            <a:r>
              <a:rPr lang="en-US" altLang="zh-CN" dirty="0"/>
              <a:t>&gt; </a:t>
            </a:r>
            <a:endParaRPr lang="en-US" altLang="zh-CN" dirty="0" smtClean="0"/>
          </a:p>
          <a:p>
            <a:pPr marL="0" indent="0">
              <a:buNone/>
            </a:pPr>
            <a:r>
              <a:rPr lang="en-US" altLang="zh-CN" dirty="0" smtClean="0"/>
              <a:t>&lt;/</a:t>
            </a:r>
            <a:r>
              <a:rPr lang="en-US" altLang="zh-CN" dirty="0" err="1"/>
              <a:t>soap:Envelope</a:t>
            </a:r>
            <a:r>
              <a:rPr lang="en-US" altLang="zh-CN" dirty="0"/>
              <a:t>&gt;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12</a:t>
            </a:fld>
            <a:r>
              <a:rPr lang="zh-CN" altLang="en-US" smtClean="0"/>
              <a:t>页</a:t>
            </a:r>
            <a:endParaRPr lang="zh-CN" altLang="en-US" dirty="0" smtClean="0"/>
          </a:p>
        </p:txBody>
      </p:sp>
    </p:spTree>
    <p:extLst>
      <p:ext uri="{BB962C8B-B14F-4D97-AF65-F5344CB8AC3E}">
        <p14:creationId xmlns:p14="http://schemas.microsoft.com/office/powerpoint/2010/main" val="3769086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zh-CN" dirty="0"/>
              <a:t>三种主流</a:t>
            </a:r>
            <a:r>
              <a:rPr lang="en-US" altLang="zh-CN" dirty="0"/>
              <a:t>Web</a:t>
            </a:r>
            <a:r>
              <a:rPr lang="zh-CN" altLang="zh-CN" dirty="0"/>
              <a:t>服务</a:t>
            </a:r>
            <a:r>
              <a:rPr lang="zh-CN" altLang="en-US" dirty="0"/>
              <a:t>架构 </a:t>
            </a:r>
            <a:r>
              <a:rPr lang="en-US" altLang="zh-CN" dirty="0" smtClean="0"/>
              <a:t>- REST</a:t>
            </a:r>
            <a:endParaRPr lang="zh-CN" altLang="en-US" dirty="0"/>
          </a:p>
        </p:txBody>
      </p:sp>
      <p:sp>
        <p:nvSpPr>
          <p:cNvPr id="3" name="Content Placeholder 2"/>
          <p:cNvSpPr>
            <a:spLocks noGrp="1"/>
          </p:cNvSpPr>
          <p:nvPr>
            <p:ph idx="1"/>
          </p:nvPr>
        </p:nvSpPr>
        <p:spPr>
          <a:xfrm>
            <a:off x="107504" y="908720"/>
            <a:ext cx="8893652" cy="5217443"/>
          </a:xfrm>
        </p:spPr>
        <p:txBody>
          <a:bodyPr>
            <a:normAutofit fontScale="92500" lnSpcReduction="10000"/>
          </a:bodyPr>
          <a:lstStyle/>
          <a:p>
            <a:r>
              <a:rPr lang="zh-CN" altLang="zh-CN" b="1" dirty="0"/>
              <a:t>表</a:t>
            </a:r>
            <a:r>
              <a:rPr lang="zh-CN" altLang="en-US" b="1" dirty="0"/>
              <a:t>述</a:t>
            </a:r>
            <a:r>
              <a:rPr lang="zh-CN" altLang="zh-CN" b="1" dirty="0"/>
              <a:t>状态转</a:t>
            </a:r>
            <a:r>
              <a:rPr lang="zh-CN" altLang="zh-CN" b="1" dirty="0" smtClean="0"/>
              <a:t>移：</a:t>
            </a:r>
            <a:r>
              <a:rPr lang="en-US" altLang="zh-CN" b="1" dirty="0"/>
              <a:t> REST </a:t>
            </a:r>
            <a:r>
              <a:rPr lang="zh-CN" altLang="zh-CN" dirty="0" smtClean="0"/>
              <a:t>（</a:t>
            </a:r>
            <a:r>
              <a:rPr lang="en-US" altLang="zh-CN" b="1" dirty="0" smtClean="0"/>
              <a:t>Representational </a:t>
            </a:r>
            <a:r>
              <a:rPr lang="en-US" altLang="zh-CN" b="1" dirty="0"/>
              <a:t>State </a:t>
            </a:r>
            <a:r>
              <a:rPr lang="en-US" altLang="zh-CN" b="1" dirty="0" smtClean="0"/>
              <a:t>Transfer</a:t>
            </a:r>
            <a:r>
              <a:rPr lang="zh-CN" altLang="zh-CN" dirty="0" smtClean="0"/>
              <a:t>），</a:t>
            </a:r>
            <a:r>
              <a:rPr lang="zh-CN" altLang="zh-CN" dirty="0"/>
              <a:t>采用</a:t>
            </a:r>
            <a:r>
              <a:rPr lang="en-US" altLang="zh-CN" dirty="0"/>
              <a:t>Web </a:t>
            </a:r>
            <a:r>
              <a:rPr lang="zh-CN" altLang="zh-CN" dirty="0"/>
              <a:t>服务使用标准的</a:t>
            </a:r>
            <a:r>
              <a:rPr lang="en-US" altLang="zh-CN" dirty="0"/>
              <a:t> HTTP </a:t>
            </a:r>
            <a:r>
              <a:rPr lang="zh-CN" altLang="zh-CN" dirty="0"/>
              <a:t>方法</a:t>
            </a:r>
            <a:r>
              <a:rPr lang="en-US" altLang="zh-CN" dirty="0"/>
              <a:t> (GET/PUT/POST/DELETE) </a:t>
            </a:r>
            <a:r>
              <a:rPr lang="zh-CN" altLang="zh-CN" dirty="0"/>
              <a:t>来抽象所有</a:t>
            </a:r>
            <a:r>
              <a:rPr lang="en-US" altLang="zh-CN" dirty="0"/>
              <a:t> Web </a:t>
            </a:r>
            <a:r>
              <a:rPr lang="zh-CN" altLang="zh-CN" dirty="0"/>
              <a:t>系统的服务能力，</a:t>
            </a:r>
            <a:r>
              <a:rPr lang="zh-CN" altLang="en-US" dirty="0"/>
              <a:t>它</a:t>
            </a:r>
            <a:r>
              <a:rPr lang="zh-CN" altLang="zh-CN" dirty="0"/>
              <a:t>是一种软件架构风格</a:t>
            </a:r>
            <a:r>
              <a:rPr lang="zh-CN" altLang="en-US" dirty="0"/>
              <a:t>，</a:t>
            </a:r>
            <a:r>
              <a:rPr lang="zh-CN" altLang="zh-CN" dirty="0"/>
              <a:t>一种针对网络应用的开发方式，可以降低开发的复杂性。</a:t>
            </a:r>
            <a:r>
              <a:rPr lang="en-US" altLang="zh-CN" dirty="0"/>
              <a:t>REST</a:t>
            </a:r>
            <a:r>
              <a:rPr lang="zh-CN" altLang="zh-CN" dirty="0"/>
              <a:t>从资源的角度来观察整个网络，分布在各处的资源由</a:t>
            </a:r>
            <a:r>
              <a:rPr lang="en-US" altLang="zh-CN" dirty="0"/>
              <a:t>URI</a:t>
            </a:r>
            <a:r>
              <a:rPr lang="zh-CN" altLang="zh-CN" dirty="0"/>
              <a:t>确定，而客户端的应用通过</a:t>
            </a:r>
            <a:r>
              <a:rPr lang="en-US" altLang="zh-CN" dirty="0"/>
              <a:t>URI</a:t>
            </a:r>
            <a:r>
              <a:rPr lang="zh-CN" altLang="zh-CN" dirty="0"/>
              <a:t>来获取资源的表征</a:t>
            </a:r>
            <a:r>
              <a:rPr lang="zh-CN" altLang="zh-CN" dirty="0" smtClean="0"/>
              <a:t>。</a:t>
            </a:r>
            <a:endParaRPr lang="en-US" altLang="zh-CN" dirty="0" smtClean="0"/>
          </a:p>
          <a:p>
            <a:endParaRPr lang="en-US" altLang="zh-CN" dirty="0"/>
          </a:p>
          <a:p>
            <a:r>
              <a:rPr lang="en-US" altLang="zh-CN" dirty="0" smtClean="0"/>
              <a:t>REST</a:t>
            </a:r>
            <a:r>
              <a:rPr lang="zh-CN" altLang="en-US" dirty="0"/>
              <a:t>具体技术实现</a:t>
            </a:r>
            <a:r>
              <a:rPr lang="en-US" altLang="zh-CN" dirty="0" smtClean="0"/>
              <a:t>: </a:t>
            </a:r>
            <a:endParaRPr lang="en-US" altLang="zh-CN" dirty="0"/>
          </a:p>
          <a:p>
            <a:pPr marL="0" indent="0">
              <a:buNone/>
            </a:pPr>
            <a:r>
              <a:rPr lang="en-US" altLang="zh-CN" dirty="0"/>
              <a:t>   </a:t>
            </a:r>
            <a:r>
              <a:rPr lang="en-US" altLang="zh-CN" dirty="0" err="1"/>
              <a:t>Asp.Net</a:t>
            </a:r>
            <a:r>
              <a:rPr lang="en-US" altLang="zh-CN" dirty="0"/>
              <a:t> </a:t>
            </a:r>
            <a:r>
              <a:rPr lang="en-US" altLang="zh-CN" dirty="0" err="1" smtClean="0"/>
              <a:t>WebAPI</a:t>
            </a:r>
            <a:endParaRPr lang="zh-CN" altLang="zh-CN" dirty="0"/>
          </a:p>
          <a:p>
            <a:endParaRPr lang="zh-CN" altLang="en-US"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13</a:t>
            </a:fld>
            <a:r>
              <a:rPr lang="zh-CN" altLang="en-US" smtClean="0"/>
              <a:t>页</a:t>
            </a:r>
            <a:endParaRPr lang="zh-CN" altLang="en-US" dirty="0" smtClean="0"/>
          </a:p>
        </p:txBody>
      </p:sp>
    </p:spTree>
    <p:extLst>
      <p:ext uri="{BB962C8B-B14F-4D97-AF65-F5344CB8AC3E}">
        <p14:creationId xmlns:p14="http://schemas.microsoft.com/office/powerpoint/2010/main" val="2070488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zh-CN" dirty="0"/>
              <a:t>三种主流架</a:t>
            </a:r>
            <a:r>
              <a:rPr lang="zh-CN" altLang="zh-CN" dirty="0" smtClean="0"/>
              <a:t>构的</a:t>
            </a:r>
            <a:r>
              <a:rPr lang="zh-CN" altLang="zh-CN" dirty="0"/>
              <a:t>关系</a:t>
            </a:r>
            <a:endParaRPr lang="zh-CN" altLang="en-US" dirty="0"/>
          </a:p>
        </p:txBody>
      </p:sp>
      <p:sp>
        <p:nvSpPr>
          <p:cNvPr id="3" name="Content Placeholder 2"/>
          <p:cNvSpPr>
            <a:spLocks noGrp="1"/>
          </p:cNvSpPr>
          <p:nvPr>
            <p:ph idx="1"/>
          </p:nvPr>
        </p:nvSpPr>
        <p:spPr>
          <a:xfrm>
            <a:off x="107504" y="980728"/>
            <a:ext cx="8893652" cy="5256584"/>
          </a:xfrm>
        </p:spPr>
        <p:txBody>
          <a:bodyPr>
            <a:normAutofit fontScale="85000" lnSpcReduction="10000"/>
          </a:bodyPr>
          <a:lstStyle/>
          <a:p>
            <a:r>
              <a:rPr lang="zh-CN" altLang="zh-CN" dirty="0"/>
              <a:t>三</a:t>
            </a:r>
            <a:r>
              <a:rPr lang="zh-CN" altLang="zh-CN" dirty="0" smtClean="0"/>
              <a:t>者</a:t>
            </a:r>
            <a:r>
              <a:rPr lang="zh-CN" altLang="en-US" dirty="0" smtClean="0"/>
              <a:t>目的相同：</a:t>
            </a:r>
            <a:r>
              <a:rPr lang="zh-CN" altLang="zh-CN" dirty="0" smtClean="0"/>
              <a:t>都</a:t>
            </a:r>
            <a:r>
              <a:rPr lang="zh-CN" altLang="zh-CN" dirty="0"/>
              <a:t>是为了实现</a:t>
            </a:r>
            <a:r>
              <a:rPr lang="en-US" altLang="zh-CN" dirty="0"/>
              <a:t>RPC</a:t>
            </a:r>
            <a:r>
              <a:rPr lang="zh-CN" altLang="zh-CN" dirty="0"/>
              <a:t>中的消息交换</a:t>
            </a:r>
            <a:r>
              <a:rPr lang="zh-CN" altLang="zh-CN" dirty="0" smtClean="0"/>
              <a:t>，为</a:t>
            </a:r>
            <a:r>
              <a:rPr lang="zh-CN" altLang="zh-CN" dirty="0"/>
              <a:t>了更方便在网络中传输，而且由于</a:t>
            </a:r>
            <a:r>
              <a:rPr lang="en-US" altLang="zh-CN" dirty="0"/>
              <a:t>HTTP</a:t>
            </a:r>
            <a:r>
              <a:rPr lang="zh-CN" altLang="zh-CN" dirty="0"/>
              <a:t>的无状态性，都使得</a:t>
            </a:r>
            <a:r>
              <a:rPr lang="en-US" altLang="zh-CN" dirty="0"/>
              <a:t>HTTP</a:t>
            </a:r>
            <a:r>
              <a:rPr lang="zh-CN" altLang="zh-CN" dirty="0"/>
              <a:t>为这三者的常用的传输协议</a:t>
            </a:r>
            <a:r>
              <a:rPr lang="zh-CN" altLang="zh-CN" dirty="0" smtClean="0"/>
              <a:t>。</a:t>
            </a:r>
            <a:r>
              <a:rPr lang="en-US" altLang="zh-CN" dirty="0" smtClean="0"/>
              <a:t/>
            </a:r>
            <a:br>
              <a:rPr lang="en-US" altLang="zh-CN" dirty="0" smtClean="0"/>
            </a:br>
            <a:endParaRPr lang="en-US" altLang="zh-CN" dirty="0" smtClean="0"/>
          </a:p>
          <a:p>
            <a:r>
              <a:rPr lang="zh-CN" altLang="en-US" dirty="0" smtClean="0"/>
              <a:t>发展史：</a:t>
            </a:r>
            <a:r>
              <a:rPr lang="zh-CN" altLang="zh-CN" dirty="0" smtClean="0"/>
              <a:t>从</a:t>
            </a:r>
            <a:r>
              <a:rPr lang="zh-CN" altLang="zh-CN" dirty="0"/>
              <a:t>之前的各个专有系统之间不能数据交换，到专有的</a:t>
            </a:r>
            <a:r>
              <a:rPr lang="en-US" altLang="zh-CN" dirty="0"/>
              <a:t>XML-RPC</a:t>
            </a:r>
            <a:r>
              <a:rPr lang="zh-CN" altLang="zh-CN" dirty="0" smtClean="0"/>
              <a:t>，</a:t>
            </a:r>
            <a:r>
              <a:rPr lang="en-US" altLang="zh-CN" b="1" dirty="0"/>
              <a:t> </a:t>
            </a:r>
            <a:r>
              <a:rPr lang="zh-CN" altLang="en-US" dirty="0"/>
              <a:t>后来</a:t>
            </a:r>
            <a:r>
              <a:rPr lang="en-US" altLang="zh-CN" dirty="0"/>
              <a:t>XML-RPC</a:t>
            </a:r>
            <a:r>
              <a:rPr lang="zh-CN" altLang="zh-CN" dirty="0"/>
              <a:t>慢慢的</a:t>
            </a:r>
            <a:r>
              <a:rPr lang="zh-CN" altLang="zh-CN" dirty="0" smtClean="0"/>
              <a:t>被</a:t>
            </a:r>
            <a:r>
              <a:rPr lang="zh-CN" altLang="en-US" dirty="0" smtClean="0"/>
              <a:t>通用的</a:t>
            </a:r>
            <a:r>
              <a:rPr lang="en-US" altLang="zh-CN" dirty="0" smtClean="0"/>
              <a:t>SOAP</a:t>
            </a:r>
            <a:r>
              <a:rPr lang="zh-CN" altLang="zh-CN" dirty="0"/>
              <a:t>开发方式所取代</a:t>
            </a:r>
            <a:r>
              <a:rPr lang="zh-CN" altLang="zh-CN" dirty="0" smtClean="0"/>
              <a:t>，</a:t>
            </a:r>
            <a:r>
              <a:rPr lang="zh-CN" altLang="zh-CN" dirty="0"/>
              <a:t>为了进一步简化，就出现了</a:t>
            </a:r>
            <a:r>
              <a:rPr lang="en-US" altLang="zh-CN" dirty="0"/>
              <a:t>REST</a:t>
            </a:r>
            <a:r>
              <a:rPr lang="zh-CN" altLang="zh-CN" dirty="0"/>
              <a:t>，可以使用操作更简单的</a:t>
            </a:r>
            <a:r>
              <a:rPr lang="en-US" altLang="zh-CN" dirty="0"/>
              <a:t>JSON</a:t>
            </a:r>
            <a:r>
              <a:rPr lang="zh-CN" altLang="zh-CN" dirty="0"/>
              <a:t>替代较复杂的</a:t>
            </a:r>
            <a:r>
              <a:rPr lang="en-US" altLang="zh-CN" dirty="0"/>
              <a:t>XML</a:t>
            </a:r>
            <a:r>
              <a:rPr lang="zh-CN" altLang="zh-CN" dirty="0" smtClean="0"/>
              <a:t>。</a:t>
            </a:r>
            <a:r>
              <a:rPr lang="en-US" altLang="zh-CN" dirty="0" smtClean="0"/>
              <a:t/>
            </a:r>
            <a:br>
              <a:rPr lang="en-US" altLang="zh-CN" dirty="0" smtClean="0"/>
            </a:br>
            <a:endParaRPr lang="en-US" altLang="zh-CN" dirty="0" smtClean="0"/>
          </a:p>
          <a:p>
            <a:r>
              <a:rPr lang="zh-CN" altLang="en-US" dirty="0" smtClean="0"/>
              <a:t>发展趋势：</a:t>
            </a:r>
            <a:r>
              <a:rPr lang="zh-CN" altLang="zh-CN" dirty="0" smtClean="0"/>
              <a:t>目</a:t>
            </a:r>
            <a:r>
              <a:rPr lang="zh-CN" altLang="zh-CN" dirty="0"/>
              <a:t>前在三种主流的</a:t>
            </a:r>
            <a:r>
              <a:rPr lang="en-US" altLang="zh-CN" dirty="0"/>
              <a:t>Web</a:t>
            </a:r>
            <a:r>
              <a:rPr lang="zh-CN" altLang="zh-CN" dirty="0"/>
              <a:t>服务实现方案中，因为</a:t>
            </a:r>
            <a:r>
              <a:rPr lang="en-US" altLang="zh-CN" dirty="0"/>
              <a:t>REST</a:t>
            </a:r>
            <a:r>
              <a:rPr lang="zh-CN" altLang="zh-CN" dirty="0"/>
              <a:t>模式的</a:t>
            </a:r>
            <a:r>
              <a:rPr lang="en-US" altLang="zh-CN" dirty="0"/>
              <a:t>Web</a:t>
            </a:r>
            <a:r>
              <a:rPr lang="zh-CN" altLang="zh-CN" dirty="0"/>
              <a:t>服务与复杂的</a:t>
            </a:r>
            <a:r>
              <a:rPr lang="en-US" altLang="zh-CN" dirty="0"/>
              <a:t>SOAP</a:t>
            </a:r>
            <a:r>
              <a:rPr lang="zh-CN" altLang="zh-CN" dirty="0"/>
              <a:t>和</a:t>
            </a:r>
            <a:r>
              <a:rPr lang="en-US" altLang="zh-CN" dirty="0"/>
              <a:t>XML-RPC</a:t>
            </a:r>
            <a:r>
              <a:rPr lang="zh-CN" altLang="zh-CN" dirty="0"/>
              <a:t>对比来讲明显的更加简洁，越来越多</a:t>
            </a:r>
            <a:r>
              <a:rPr lang="zh-CN" altLang="zh-CN" dirty="0" smtClean="0"/>
              <a:t>的</a:t>
            </a:r>
            <a:r>
              <a:rPr lang="en-US" altLang="zh-CN" dirty="0" smtClean="0"/>
              <a:t>Web</a:t>
            </a:r>
            <a:r>
              <a:rPr lang="zh-CN" altLang="zh-CN" dirty="0"/>
              <a:t>服务开始采用</a:t>
            </a:r>
            <a:r>
              <a:rPr lang="en-US" altLang="zh-CN" dirty="0"/>
              <a:t>REST</a:t>
            </a:r>
            <a:r>
              <a:rPr lang="zh-CN" altLang="zh-CN" dirty="0"/>
              <a:t>风格设计和实现</a:t>
            </a:r>
            <a:r>
              <a:rPr lang="zh-CN" altLang="zh-CN" dirty="0" smtClean="0"/>
              <a:t>。</a:t>
            </a:r>
            <a:endParaRPr lang="zh-CN" altLang="zh-CN" dirty="0"/>
          </a:p>
          <a:p>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14</a:t>
            </a:fld>
            <a:r>
              <a:rPr lang="zh-CN" altLang="en-US" smtClean="0"/>
              <a:t>页</a:t>
            </a:r>
            <a:endParaRPr lang="zh-CN" altLang="en-US" dirty="0" smtClean="0"/>
          </a:p>
        </p:txBody>
      </p:sp>
    </p:spTree>
    <p:extLst>
      <p:ext uri="{BB962C8B-B14F-4D97-AF65-F5344CB8AC3E}">
        <p14:creationId xmlns:p14="http://schemas.microsoft.com/office/powerpoint/2010/main" val="310939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首</a:t>
            </a:r>
            <a:r>
              <a:rPr lang="zh-CN" altLang="zh-CN" dirty="0" smtClean="0"/>
              <a:t>先</a:t>
            </a:r>
            <a:r>
              <a:rPr lang="zh-CN" altLang="en-US" dirty="0" smtClean="0"/>
              <a:t>回顾一下传统</a:t>
            </a:r>
            <a:r>
              <a:rPr lang="zh-CN" altLang="zh-CN" dirty="0" smtClean="0"/>
              <a:t>的</a:t>
            </a:r>
            <a:r>
              <a:rPr lang="en-US" altLang="zh-CN" dirty="0"/>
              <a:t>Web</a:t>
            </a:r>
            <a:r>
              <a:rPr lang="zh-CN" altLang="zh-CN" dirty="0"/>
              <a:t>服</a:t>
            </a:r>
            <a:r>
              <a:rPr lang="zh-CN" altLang="zh-CN" dirty="0" smtClean="0"/>
              <a:t>务</a:t>
            </a:r>
            <a:endParaRPr lang="zh-CN" altLang="en-US" dirty="0"/>
          </a:p>
        </p:txBody>
      </p:sp>
      <p:sp>
        <p:nvSpPr>
          <p:cNvPr id="3" name="Content Placeholder 2"/>
          <p:cNvSpPr>
            <a:spLocks noGrp="1"/>
          </p:cNvSpPr>
          <p:nvPr>
            <p:ph idx="1"/>
          </p:nvPr>
        </p:nvSpPr>
        <p:spPr>
          <a:xfrm>
            <a:off x="0" y="908720"/>
            <a:ext cx="9001156" cy="5469093"/>
          </a:xfrm>
        </p:spPr>
        <p:txBody>
          <a:bodyPr>
            <a:normAutofit fontScale="70000" lnSpcReduction="20000"/>
          </a:bodyPr>
          <a:lstStyle/>
          <a:p>
            <a:r>
              <a:rPr lang="en-US" altLang="zh-CN" dirty="0"/>
              <a:t>Web </a:t>
            </a:r>
            <a:r>
              <a:rPr lang="en-US" altLang="zh-CN" dirty="0" smtClean="0"/>
              <a:t>service</a:t>
            </a:r>
            <a:r>
              <a:rPr lang="zh-CN" altLang="zh-CN" dirty="0"/>
              <a:t>也叫</a:t>
            </a:r>
            <a:r>
              <a:rPr lang="en-US" altLang="zh-CN" dirty="0"/>
              <a:t>XML Web </a:t>
            </a:r>
            <a:r>
              <a:rPr lang="en-US" altLang="zh-CN" dirty="0" smtClean="0"/>
              <a:t>Service, </a:t>
            </a:r>
            <a:r>
              <a:rPr lang="zh-CN" altLang="en-US" dirty="0" smtClean="0"/>
              <a:t>它通</a:t>
            </a:r>
            <a:r>
              <a:rPr lang="zh-CN" altLang="en-US" dirty="0"/>
              <a:t>过标准化接口（</a:t>
            </a:r>
            <a:r>
              <a:rPr lang="en-US" altLang="zh-CN" dirty="0"/>
              <a:t>WSDL</a:t>
            </a:r>
            <a:r>
              <a:rPr lang="zh-CN" altLang="en-US" dirty="0"/>
              <a:t>）提供，使用标准化语言（</a:t>
            </a:r>
            <a:r>
              <a:rPr lang="en-US" altLang="zh-CN" dirty="0"/>
              <a:t>XML</a:t>
            </a:r>
            <a:r>
              <a:rPr lang="zh-CN" altLang="en-US" dirty="0"/>
              <a:t>）进行描述，并可基于标准化传输方式（</a:t>
            </a:r>
            <a:r>
              <a:rPr lang="en-US" altLang="zh-CN" dirty="0"/>
              <a:t>HTTP</a:t>
            </a:r>
            <a:r>
              <a:rPr lang="zh-CN" altLang="en-US" dirty="0"/>
              <a:t>和</a:t>
            </a:r>
            <a:r>
              <a:rPr lang="en-US" altLang="zh-CN" dirty="0"/>
              <a:t>JMS</a:t>
            </a:r>
            <a:r>
              <a:rPr lang="zh-CN" altLang="en-US" dirty="0"/>
              <a:t>）、采用标准化 协议（</a:t>
            </a:r>
            <a:r>
              <a:rPr lang="en-US" altLang="zh-CN" dirty="0"/>
              <a:t>SOAP</a:t>
            </a:r>
            <a:r>
              <a:rPr lang="zh-CN" altLang="en-US" dirty="0"/>
              <a:t>）进行调用，并使用</a:t>
            </a:r>
            <a:r>
              <a:rPr lang="en-US" altLang="zh-CN" dirty="0"/>
              <a:t>XML SCHEMA</a:t>
            </a:r>
            <a:r>
              <a:rPr lang="zh-CN" altLang="en-US" dirty="0"/>
              <a:t>方式对数据进行描</a:t>
            </a:r>
            <a:r>
              <a:rPr lang="zh-CN" altLang="en-US" dirty="0" smtClean="0"/>
              <a:t>述，它有什么好处呢？</a:t>
            </a:r>
            <a:endParaRPr lang="en-US" altLang="zh-CN" dirty="0" smtClean="0"/>
          </a:p>
          <a:p>
            <a:pPr marL="0" indent="0">
              <a:buNone/>
            </a:pPr>
            <a:endParaRPr lang="zh-CN" altLang="zh-CN" dirty="0"/>
          </a:p>
          <a:p>
            <a:r>
              <a:rPr lang="zh-CN" altLang="en-US" dirty="0" smtClean="0"/>
              <a:t>第</a:t>
            </a:r>
            <a:r>
              <a:rPr lang="zh-CN" altLang="en-US" dirty="0"/>
              <a:t>一，</a:t>
            </a:r>
            <a:r>
              <a:rPr lang="en-US" altLang="zh-CN" dirty="0"/>
              <a:t>Web Service</a:t>
            </a:r>
            <a:r>
              <a:rPr lang="zh-CN" altLang="en-US" dirty="0"/>
              <a:t>是跨平台的，应用程序经常需要从运行在</a:t>
            </a:r>
            <a:r>
              <a:rPr lang="en-US" altLang="zh-CN" dirty="0"/>
              <a:t>IBM</a:t>
            </a:r>
            <a:r>
              <a:rPr lang="zh-CN" altLang="en-US" dirty="0"/>
              <a:t>主机上的程序中获取数据，然后把数据发送到主机或</a:t>
            </a:r>
            <a:r>
              <a:rPr lang="en-US" altLang="zh-CN" dirty="0"/>
              <a:t>UNIX</a:t>
            </a:r>
            <a:r>
              <a:rPr lang="zh-CN" altLang="en-US" dirty="0"/>
              <a:t>应用程序中去。即使在同一个平台上， 不同软件厂商生产的各种软件也常常需要集成起来。通过</a:t>
            </a:r>
            <a:r>
              <a:rPr lang="en-US" altLang="zh-CN" dirty="0" err="1"/>
              <a:t>WebService</a:t>
            </a:r>
            <a:r>
              <a:rPr lang="zh-CN" altLang="en-US" dirty="0"/>
              <a:t>，应用程序可以用标准的方法把功能和数据“暴露”出来，供其它应用程序使用。</a:t>
            </a:r>
          </a:p>
          <a:p>
            <a:endParaRPr lang="zh-CN" altLang="en-US" dirty="0"/>
          </a:p>
          <a:p>
            <a:r>
              <a:rPr lang="zh-CN" altLang="en-US" dirty="0"/>
              <a:t>第二，</a:t>
            </a:r>
            <a:r>
              <a:rPr lang="en-US" altLang="zh-CN" dirty="0"/>
              <a:t>Web Service</a:t>
            </a:r>
            <a:r>
              <a:rPr lang="zh-CN" altLang="en-US" dirty="0"/>
              <a:t>是无语言限制的，你可以使用</a:t>
            </a:r>
            <a:r>
              <a:rPr lang="en-US" altLang="zh-CN" dirty="0"/>
              <a:t>.NET,JAVA,PHP,VB......</a:t>
            </a:r>
            <a:r>
              <a:rPr lang="zh-CN" altLang="en-US" dirty="0"/>
              <a:t>等多种语言开发并进行相互调用。</a:t>
            </a:r>
          </a:p>
          <a:p>
            <a:endParaRPr lang="zh-CN" altLang="en-US" dirty="0"/>
          </a:p>
          <a:p>
            <a:r>
              <a:rPr lang="zh-CN" altLang="en-US" dirty="0"/>
              <a:t>第三， 使用</a:t>
            </a:r>
            <a:r>
              <a:rPr lang="en-US" altLang="zh-CN" dirty="0"/>
              <a:t>SOAP</a:t>
            </a:r>
            <a:r>
              <a:rPr lang="zh-CN" altLang="en-US" dirty="0"/>
              <a:t>时数据是以</a:t>
            </a:r>
            <a:r>
              <a:rPr lang="en-US" altLang="zh-CN" dirty="0"/>
              <a:t>ASCII</a:t>
            </a:r>
            <a:r>
              <a:rPr lang="zh-CN" altLang="en-US" dirty="0"/>
              <a:t>文本的方式传输，调用很方便，数据容易通过防火墙而实现无缝连接。</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15</a:t>
            </a:fld>
            <a:r>
              <a:rPr lang="zh-CN" altLang="en-US" smtClean="0"/>
              <a:t>页</a:t>
            </a:r>
            <a:endParaRPr lang="zh-CN" altLang="en-US" dirty="0" smtClean="0"/>
          </a:p>
        </p:txBody>
      </p:sp>
    </p:spTree>
    <p:extLst>
      <p:ext uri="{BB962C8B-B14F-4D97-AF65-F5344CB8AC3E}">
        <p14:creationId xmlns:p14="http://schemas.microsoft.com/office/powerpoint/2010/main" val="2950275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Web</a:t>
            </a:r>
            <a:r>
              <a:rPr lang="zh-CN" altLang="zh-CN" dirty="0"/>
              <a:t>服</a:t>
            </a:r>
            <a:r>
              <a:rPr lang="zh-CN" altLang="zh-CN" dirty="0" smtClean="0"/>
              <a:t>务</a:t>
            </a:r>
            <a:r>
              <a:rPr lang="zh-CN" altLang="en-US" dirty="0" smtClean="0"/>
              <a:t>特点总结</a:t>
            </a:r>
            <a:endParaRPr lang="zh-CN" altLang="en-US" dirty="0"/>
          </a:p>
        </p:txBody>
      </p:sp>
      <p:sp>
        <p:nvSpPr>
          <p:cNvPr id="3" name="Content Placeholder 2"/>
          <p:cNvSpPr>
            <a:spLocks noGrp="1"/>
          </p:cNvSpPr>
          <p:nvPr>
            <p:ph idx="1"/>
          </p:nvPr>
        </p:nvSpPr>
        <p:spPr>
          <a:xfrm>
            <a:off x="457200" y="1268760"/>
            <a:ext cx="8229600" cy="4857403"/>
          </a:xfrm>
        </p:spPr>
        <p:txBody>
          <a:bodyPr>
            <a:normAutofit/>
          </a:bodyPr>
          <a:lstStyle/>
          <a:p>
            <a:r>
              <a:rPr lang="zh-CN" altLang="en-US" dirty="0"/>
              <a:t>优</a:t>
            </a:r>
            <a:r>
              <a:rPr lang="zh-CN" altLang="en-US" dirty="0" smtClean="0"/>
              <a:t>点（适用的场景）</a:t>
            </a:r>
            <a:endParaRPr lang="en-US" altLang="zh-CN" dirty="0" smtClean="0"/>
          </a:p>
          <a:p>
            <a:pPr marL="0" indent="0">
              <a:buNone/>
            </a:pPr>
            <a:r>
              <a:rPr lang="en-US" altLang="zh-CN" dirty="0" smtClean="0"/>
              <a:t>  1</a:t>
            </a:r>
            <a:r>
              <a:rPr lang="zh-CN" altLang="zh-CN" dirty="0"/>
              <a:t>、跨防火墙的通</a:t>
            </a:r>
            <a:r>
              <a:rPr lang="zh-CN" altLang="zh-CN" dirty="0" smtClean="0"/>
              <a:t>信</a:t>
            </a:r>
            <a:endParaRPr lang="en-US" altLang="zh-CN" dirty="0" smtClean="0"/>
          </a:p>
          <a:p>
            <a:pPr marL="0" indent="0">
              <a:buNone/>
            </a:pPr>
            <a:r>
              <a:rPr lang="en-US" altLang="zh-CN" dirty="0" smtClean="0"/>
              <a:t>  2</a:t>
            </a:r>
            <a:r>
              <a:rPr lang="zh-CN" altLang="zh-CN" dirty="0" smtClean="0"/>
              <a:t>、</a:t>
            </a:r>
            <a:r>
              <a:rPr lang="zh-CN" altLang="en-US" dirty="0" smtClean="0"/>
              <a:t>跨平台，跨语言</a:t>
            </a:r>
            <a:r>
              <a:rPr lang="zh-CN" altLang="zh-CN" dirty="0" smtClean="0"/>
              <a:t>应</a:t>
            </a:r>
            <a:r>
              <a:rPr lang="zh-CN" altLang="zh-CN" dirty="0"/>
              <a:t>用程序集成 </a:t>
            </a:r>
            <a:endParaRPr lang="en-US" altLang="zh-CN" dirty="0" smtClean="0"/>
          </a:p>
          <a:p>
            <a:pPr marL="0" indent="0">
              <a:buNone/>
            </a:pPr>
            <a:r>
              <a:rPr lang="en-US" altLang="zh-CN" dirty="0" smtClean="0"/>
              <a:t>  3</a:t>
            </a:r>
            <a:r>
              <a:rPr lang="zh-CN" altLang="zh-CN" dirty="0" smtClean="0"/>
              <a:t>、</a:t>
            </a:r>
            <a:r>
              <a:rPr lang="zh-CN" altLang="zh-CN" dirty="0"/>
              <a:t>软件和数据重用 </a:t>
            </a:r>
            <a:r>
              <a:rPr lang="en-US" altLang="zh-CN" dirty="0" smtClean="0"/>
              <a:t/>
            </a:r>
            <a:br>
              <a:rPr lang="en-US" altLang="zh-CN" dirty="0" smtClean="0"/>
            </a:br>
            <a:endParaRPr lang="en-US" altLang="zh-CN" dirty="0" smtClean="0"/>
          </a:p>
          <a:p>
            <a:r>
              <a:rPr lang="zh-CN" altLang="en-US" dirty="0"/>
              <a:t>缺</a:t>
            </a:r>
            <a:r>
              <a:rPr lang="zh-CN" altLang="en-US" dirty="0" smtClean="0"/>
              <a:t>点（不适用的场景）</a:t>
            </a:r>
            <a:endParaRPr lang="en-US" altLang="zh-CN" dirty="0" smtClean="0"/>
          </a:p>
          <a:p>
            <a:pPr marL="0" indent="0">
              <a:buNone/>
            </a:pPr>
            <a:r>
              <a:rPr lang="en-US" altLang="zh-CN" dirty="0" smtClean="0"/>
              <a:t>  1</a:t>
            </a:r>
            <a:r>
              <a:rPr lang="zh-CN" altLang="zh-CN" dirty="0"/>
              <a:t>、 单机应用程序</a:t>
            </a:r>
          </a:p>
          <a:p>
            <a:pPr marL="0" indent="0">
              <a:buNone/>
            </a:pPr>
            <a:r>
              <a:rPr lang="en-US" altLang="zh-CN" dirty="0" smtClean="0"/>
              <a:t>  2</a:t>
            </a:r>
            <a:r>
              <a:rPr lang="zh-CN" altLang="zh-CN" dirty="0"/>
              <a:t>、 局域网的一些应用程序</a:t>
            </a:r>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16</a:t>
            </a:fld>
            <a:r>
              <a:rPr lang="zh-CN" altLang="en-US" smtClean="0"/>
              <a:t>页</a:t>
            </a:r>
            <a:endParaRPr lang="zh-CN" altLang="en-US" dirty="0" smtClean="0"/>
          </a:p>
        </p:txBody>
      </p:sp>
    </p:spTree>
    <p:extLst>
      <p:ext uri="{BB962C8B-B14F-4D97-AF65-F5344CB8AC3E}">
        <p14:creationId xmlns:p14="http://schemas.microsoft.com/office/powerpoint/2010/main" val="4073884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一个</a:t>
            </a:r>
            <a:r>
              <a:rPr lang="en-US" altLang="zh-CN" dirty="0" smtClean="0"/>
              <a:t>Web</a:t>
            </a:r>
            <a:r>
              <a:rPr lang="zh-CN" altLang="en-US" dirty="0" smtClean="0"/>
              <a:t>服务的例子</a:t>
            </a:r>
            <a:endParaRPr lang="zh-CN" altLang="en-US" dirty="0"/>
          </a:p>
        </p:txBody>
      </p:sp>
      <p:sp>
        <p:nvSpPr>
          <p:cNvPr id="3" name="Content Placeholder 2"/>
          <p:cNvSpPr>
            <a:spLocks noGrp="1"/>
          </p:cNvSpPr>
          <p:nvPr>
            <p:ph idx="1"/>
          </p:nvPr>
        </p:nvSpPr>
        <p:spPr>
          <a:xfrm>
            <a:off x="457200" y="1052736"/>
            <a:ext cx="8229600" cy="5073427"/>
          </a:xfrm>
        </p:spPr>
        <p:txBody>
          <a:bodyPr>
            <a:noAutofit/>
          </a:bodyPr>
          <a:lstStyle/>
          <a:p>
            <a:r>
              <a:rPr lang="en-US" altLang="zh-CN" sz="1600" dirty="0"/>
              <a:t>using System;</a:t>
            </a:r>
            <a:endParaRPr lang="zh-CN" altLang="zh-CN" sz="1600" dirty="0"/>
          </a:p>
          <a:p>
            <a:r>
              <a:rPr lang="en-US" altLang="zh-CN" sz="1600" dirty="0"/>
              <a:t>using </a:t>
            </a:r>
            <a:r>
              <a:rPr lang="en-US" altLang="zh-CN" sz="1600" dirty="0" err="1"/>
              <a:t>System.Collections.Generic</a:t>
            </a:r>
            <a:r>
              <a:rPr lang="en-US" altLang="zh-CN" sz="1600" dirty="0"/>
              <a:t>;</a:t>
            </a:r>
            <a:endParaRPr lang="zh-CN" altLang="zh-CN" sz="1600" dirty="0"/>
          </a:p>
          <a:p>
            <a:r>
              <a:rPr lang="en-US" altLang="zh-CN" sz="1600" dirty="0"/>
              <a:t>using </a:t>
            </a:r>
            <a:r>
              <a:rPr lang="en-US" altLang="zh-CN" sz="1600" dirty="0" err="1"/>
              <a:t>System.Linq</a:t>
            </a:r>
            <a:r>
              <a:rPr lang="en-US" altLang="zh-CN" sz="1600" dirty="0"/>
              <a:t>;</a:t>
            </a:r>
            <a:endParaRPr lang="zh-CN" altLang="zh-CN" sz="1600" dirty="0"/>
          </a:p>
          <a:p>
            <a:r>
              <a:rPr lang="en-US" altLang="zh-CN" sz="1600" dirty="0"/>
              <a:t>using </a:t>
            </a:r>
            <a:r>
              <a:rPr lang="en-US" altLang="zh-CN" sz="1600" dirty="0" err="1"/>
              <a:t>System.Web</a:t>
            </a:r>
            <a:r>
              <a:rPr lang="en-US" altLang="zh-CN" sz="1600" dirty="0"/>
              <a:t>;</a:t>
            </a:r>
            <a:endParaRPr lang="zh-CN" altLang="zh-CN" sz="1600" dirty="0"/>
          </a:p>
          <a:p>
            <a:r>
              <a:rPr lang="en-US" altLang="zh-CN" sz="1600" dirty="0"/>
              <a:t>using </a:t>
            </a:r>
            <a:r>
              <a:rPr lang="en-US" altLang="zh-CN" sz="1600" dirty="0" err="1"/>
              <a:t>System.Web.Services</a:t>
            </a:r>
            <a:r>
              <a:rPr lang="en-US" altLang="zh-CN" sz="1600" dirty="0"/>
              <a:t>;</a:t>
            </a:r>
            <a:endParaRPr lang="zh-CN" altLang="zh-CN" sz="1600" dirty="0"/>
          </a:p>
          <a:p>
            <a:r>
              <a:rPr lang="en-US" altLang="zh-CN" sz="1600" dirty="0"/>
              <a:t> </a:t>
            </a:r>
            <a:endParaRPr lang="zh-CN" altLang="zh-CN" sz="1600" dirty="0"/>
          </a:p>
          <a:p>
            <a:r>
              <a:rPr lang="en-US" altLang="zh-CN" sz="1600" dirty="0"/>
              <a:t>namespace </a:t>
            </a:r>
            <a:r>
              <a:rPr lang="en-US" altLang="zh-CN" sz="1600" dirty="0" err="1"/>
              <a:t>WebServiceSoap</a:t>
            </a:r>
            <a:endParaRPr lang="zh-CN" altLang="zh-CN" sz="1600" dirty="0"/>
          </a:p>
          <a:p>
            <a:r>
              <a:rPr lang="en-US" altLang="zh-CN" sz="1600" dirty="0"/>
              <a:t>{</a:t>
            </a:r>
            <a:endParaRPr lang="zh-CN" altLang="zh-CN" sz="1600" dirty="0"/>
          </a:p>
          <a:p>
            <a:r>
              <a:rPr lang="en-US" altLang="zh-CN" sz="1600" dirty="0" smtClean="0"/>
              <a:t>    public </a:t>
            </a:r>
            <a:r>
              <a:rPr lang="en-US" altLang="zh-CN" sz="1600" dirty="0"/>
              <a:t>class Service1 : </a:t>
            </a:r>
            <a:r>
              <a:rPr lang="en-US" altLang="zh-CN" sz="1600" dirty="0" err="1"/>
              <a:t>System.Web.Services.WebService</a:t>
            </a:r>
            <a:endParaRPr lang="zh-CN" altLang="zh-CN" sz="1600" dirty="0"/>
          </a:p>
          <a:p>
            <a:r>
              <a:rPr lang="en-US" altLang="zh-CN" sz="1600" dirty="0"/>
              <a:t>    </a:t>
            </a:r>
            <a:r>
              <a:rPr lang="en-US" altLang="zh-CN" sz="1600" dirty="0" smtClean="0"/>
              <a:t>{</a:t>
            </a:r>
            <a:r>
              <a:rPr lang="en-US" altLang="zh-CN" sz="1600" dirty="0"/>
              <a:t> </a:t>
            </a:r>
            <a:endParaRPr lang="zh-CN" altLang="zh-CN" sz="1600" dirty="0"/>
          </a:p>
          <a:p>
            <a:r>
              <a:rPr lang="en-US" altLang="zh-CN" sz="1600" dirty="0"/>
              <a:t>        [</a:t>
            </a:r>
            <a:r>
              <a:rPr lang="en-US" altLang="zh-CN" sz="1600" dirty="0" err="1"/>
              <a:t>WebMethod</a:t>
            </a:r>
            <a:r>
              <a:rPr lang="en-US" altLang="zh-CN" sz="1600" dirty="0"/>
              <a:t>]</a:t>
            </a:r>
            <a:endParaRPr lang="zh-CN" altLang="zh-CN" sz="1600" dirty="0"/>
          </a:p>
          <a:p>
            <a:r>
              <a:rPr lang="en-US" altLang="zh-CN" sz="1600" dirty="0"/>
              <a:t>        public string </a:t>
            </a:r>
            <a:r>
              <a:rPr lang="en-US" altLang="zh-CN" sz="1600" dirty="0" err="1"/>
              <a:t>HelloWorld</a:t>
            </a:r>
            <a:r>
              <a:rPr lang="en-US" altLang="zh-CN" sz="1600" dirty="0"/>
              <a:t>()</a:t>
            </a:r>
            <a:endParaRPr lang="zh-CN" altLang="zh-CN" sz="1600" dirty="0"/>
          </a:p>
          <a:p>
            <a:r>
              <a:rPr lang="en-US" altLang="zh-CN" sz="1600" dirty="0"/>
              <a:t>        {</a:t>
            </a:r>
            <a:endParaRPr lang="zh-CN" altLang="zh-CN" sz="1600" dirty="0"/>
          </a:p>
          <a:p>
            <a:r>
              <a:rPr lang="en-US" altLang="zh-CN" sz="1600" dirty="0"/>
              <a:t>            return "Hello World";</a:t>
            </a:r>
            <a:endParaRPr lang="zh-CN" altLang="zh-CN" sz="1600" dirty="0"/>
          </a:p>
          <a:p>
            <a:r>
              <a:rPr lang="en-US" altLang="zh-CN" sz="1600" dirty="0"/>
              <a:t>        }</a:t>
            </a:r>
            <a:endParaRPr lang="zh-CN" altLang="zh-CN" sz="1600" dirty="0"/>
          </a:p>
          <a:p>
            <a:r>
              <a:rPr lang="en-US" altLang="zh-CN" sz="1600" dirty="0"/>
              <a:t>    }</a:t>
            </a:r>
            <a:endParaRPr lang="zh-CN" altLang="zh-CN" sz="1600" dirty="0"/>
          </a:p>
          <a:p>
            <a:r>
              <a:rPr lang="en-US" altLang="zh-CN" sz="1600" dirty="0"/>
              <a:t>}</a:t>
            </a:r>
            <a:endParaRPr lang="zh-CN" altLang="en-US" sz="16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17</a:t>
            </a:fld>
            <a:r>
              <a:rPr lang="zh-CN" altLang="en-US" smtClean="0"/>
              <a:t>页</a:t>
            </a:r>
            <a:endParaRPr lang="zh-CN" altLang="en-US" dirty="0" smtClean="0"/>
          </a:p>
        </p:txBody>
      </p:sp>
    </p:spTree>
    <p:extLst>
      <p:ext uri="{BB962C8B-B14F-4D97-AF65-F5344CB8AC3E}">
        <p14:creationId xmlns:p14="http://schemas.microsoft.com/office/powerpoint/2010/main" val="1603265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a:t>
            </a:r>
            <a:r>
              <a:rPr lang="en-US" altLang="zh-CN" dirty="0" smtClean="0"/>
              <a:t>JS</a:t>
            </a:r>
            <a:r>
              <a:rPr lang="zh-CN" altLang="en-US" dirty="0" smtClean="0"/>
              <a:t>调用</a:t>
            </a:r>
            <a:r>
              <a:rPr lang="en-US" altLang="zh-CN" dirty="0" smtClean="0"/>
              <a:t>Web Service</a:t>
            </a:r>
            <a:r>
              <a:rPr lang="zh-CN" altLang="en-US" dirty="0" smtClean="0"/>
              <a:t>的例子</a:t>
            </a:r>
            <a:endParaRPr lang="zh-CN" altLang="en-US" dirty="0"/>
          </a:p>
        </p:txBody>
      </p:sp>
      <p:sp>
        <p:nvSpPr>
          <p:cNvPr id="3" name="Content Placeholder 2"/>
          <p:cNvSpPr>
            <a:spLocks noGrp="1"/>
          </p:cNvSpPr>
          <p:nvPr>
            <p:ph idx="1"/>
          </p:nvPr>
        </p:nvSpPr>
        <p:spPr>
          <a:xfrm>
            <a:off x="457200" y="1124744"/>
            <a:ext cx="8229600" cy="5001419"/>
          </a:xfrm>
        </p:spPr>
        <p:txBody>
          <a:bodyPr>
            <a:normAutofit fontScale="55000" lnSpcReduction="20000"/>
          </a:bodyPr>
          <a:lstStyle/>
          <a:p>
            <a:r>
              <a:rPr lang="en-US" altLang="zh-CN" dirty="0"/>
              <a:t>//</a:t>
            </a:r>
            <a:r>
              <a:rPr lang="zh-CN" altLang="en-US" dirty="0"/>
              <a:t>这是我</a:t>
            </a:r>
            <a:r>
              <a:rPr lang="zh-CN" altLang="en-US" dirty="0" smtClean="0"/>
              <a:t>们创</a:t>
            </a:r>
            <a:r>
              <a:rPr lang="zh-CN" altLang="en-US" dirty="0"/>
              <a:t>建的</a:t>
            </a:r>
            <a:r>
              <a:rPr lang="en-US" altLang="zh-CN" dirty="0"/>
              <a:t>Web</a:t>
            </a:r>
            <a:r>
              <a:rPr lang="zh-CN" altLang="en-US" dirty="0"/>
              <a:t>服务的地址</a:t>
            </a:r>
            <a:br>
              <a:rPr lang="zh-CN" altLang="en-US" dirty="0"/>
            </a:br>
            <a:r>
              <a:rPr lang="en-US" altLang="zh-CN" dirty="0" err="1"/>
              <a:t>var</a:t>
            </a:r>
            <a:r>
              <a:rPr lang="en-US" altLang="zh-CN" dirty="0"/>
              <a:t> URL = </a:t>
            </a:r>
            <a:r>
              <a:rPr lang="en-US" altLang="zh-CN" dirty="0" smtClean="0"/>
              <a:t>“http</a:t>
            </a:r>
            <a:r>
              <a:rPr lang="en-US" altLang="zh-CN" dirty="0"/>
              <a:t>://</a:t>
            </a:r>
            <a:r>
              <a:rPr lang="en-US" altLang="zh-CN" dirty="0" smtClean="0"/>
              <a:t>localhost/YBWS/WebService.asmx”;</a:t>
            </a:r>
            <a:r>
              <a:rPr lang="en-US" altLang="zh-CN" dirty="0"/>
              <a:t/>
            </a:r>
            <a:br>
              <a:rPr lang="en-US" altLang="zh-CN" dirty="0"/>
            </a:br>
            <a:r>
              <a:rPr lang="en-US" altLang="zh-CN" dirty="0"/>
              <a:t/>
            </a:r>
            <a:br>
              <a:rPr lang="en-US" altLang="zh-CN" dirty="0"/>
            </a:br>
            <a:r>
              <a:rPr lang="en-US" altLang="zh-CN" dirty="0"/>
              <a:t>//</a:t>
            </a:r>
            <a:r>
              <a:rPr lang="zh-CN" altLang="en-US" dirty="0"/>
              <a:t>在这</a:t>
            </a:r>
            <a:r>
              <a:rPr lang="zh-CN" altLang="en-US" dirty="0" smtClean="0"/>
              <a:t>处拼接</a:t>
            </a:r>
            <a:r>
              <a:rPr lang="en-US" altLang="zh-CN" dirty="0" smtClean="0"/>
              <a:t>Http</a:t>
            </a:r>
            <a:r>
              <a:rPr lang="zh-CN" altLang="en-US" dirty="0" smtClean="0"/>
              <a:t>请求内容</a:t>
            </a:r>
            <a:r>
              <a:rPr lang="zh-CN" altLang="en-US" dirty="0"/>
              <a:t/>
            </a:r>
            <a:br>
              <a:rPr lang="zh-CN" altLang="en-US" dirty="0"/>
            </a:br>
            <a:r>
              <a:rPr lang="en-US" altLang="zh-CN" dirty="0" err="1"/>
              <a:t>var</a:t>
            </a:r>
            <a:r>
              <a:rPr lang="en-US" altLang="zh-CN" dirty="0"/>
              <a:t> data;</a:t>
            </a:r>
            <a:br>
              <a:rPr lang="en-US" altLang="zh-CN" dirty="0"/>
            </a:br>
            <a:r>
              <a:rPr lang="en-US" altLang="zh-CN" dirty="0"/>
              <a:t>data = '&lt;?xml version="1.0" encoding="utf-8"?&gt;';</a:t>
            </a:r>
            <a:br>
              <a:rPr lang="en-US" altLang="zh-CN" dirty="0"/>
            </a:br>
            <a:r>
              <a:rPr lang="en-US" altLang="zh-CN" dirty="0"/>
              <a:t>data = data + '&lt;soap12:Envelope </a:t>
            </a:r>
            <a:r>
              <a:rPr lang="en-US" altLang="zh-CN" dirty="0" err="1"/>
              <a:t>xmlns:xsi</a:t>
            </a:r>
            <a:r>
              <a:rPr lang="en-US" altLang="zh-CN" dirty="0"/>
              <a:t>="http://www.w3.org/2001/XMLSchema-instance" </a:t>
            </a:r>
            <a:r>
              <a:rPr lang="en-US" altLang="zh-CN" dirty="0" err="1"/>
              <a:t>xmlns:xsd</a:t>
            </a:r>
            <a:r>
              <a:rPr lang="en-US" altLang="zh-CN" dirty="0"/>
              <a:t>="http://www.w3.org/2001/XMLSchema" xmlns:soap12="http://www.w3.org/2003/05/soap-envelope"&gt;';</a:t>
            </a:r>
            <a:br>
              <a:rPr lang="en-US" altLang="zh-CN" dirty="0"/>
            </a:br>
            <a:r>
              <a:rPr lang="en-US" altLang="zh-CN" dirty="0"/>
              <a:t>data = data + '&lt;soap12:Body&gt;';</a:t>
            </a:r>
            <a:br>
              <a:rPr lang="en-US" altLang="zh-CN" dirty="0"/>
            </a:br>
            <a:r>
              <a:rPr lang="en-US" altLang="zh-CN" dirty="0"/>
              <a:t>data = data + '&lt;</a:t>
            </a:r>
            <a:r>
              <a:rPr lang="en-US" altLang="zh-CN" dirty="0" err="1"/>
              <a:t>HelloWorld</a:t>
            </a:r>
            <a:r>
              <a:rPr lang="en-US" altLang="zh-CN" dirty="0"/>
              <a:t> </a:t>
            </a:r>
            <a:r>
              <a:rPr lang="en-US" altLang="zh-CN" dirty="0" err="1"/>
              <a:t>xmlns</a:t>
            </a:r>
            <a:r>
              <a:rPr lang="en-US" altLang="zh-CN" dirty="0"/>
              <a:t>="http://tempuri.org/" /&gt;';</a:t>
            </a:r>
            <a:br>
              <a:rPr lang="en-US" altLang="zh-CN" dirty="0"/>
            </a:br>
            <a:r>
              <a:rPr lang="en-US" altLang="zh-CN" dirty="0"/>
              <a:t>data = data + '&lt;/soap12:Body&gt;';</a:t>
            </a:r>
            <a:br>
              <a:rPr lang="en-US" altLang="zh-CN" dirty="0"/>
            </a:br>
            <a:r>
              <a:rPr lang="en-US" altLang="zh-CN" dirty="0"/>
              <a:t>data = data + '&lt;/soap12:Envelope&gt;';</a:t>
            </a:r>
            <a:br>
              <a:rPr lang="en-US" altLang="zh-CN" dirty="0"/>
            </a:br>
            <a:r>
              <a:rPr lang="en-US" altLang="zh-CN" dirty="0"/>
              <a:t/>
            </a:r>
            <a:br>
              <a:rPr lang="en-US" altLang="zh-CN" dirty="0"/>
            </a:br>
            <a:r>
              <a:rPr lang="en-US" altLang="zh-CN" dirty="0"/>
              <a:t>//</a:t>
            </a:r>
            <a:r>
              <a:rPr lang="zh-CN" altLang="en-US" dirty="0"/>
              <a:t>创建异步对象</a:t>
            </a:r>
            <a:br>
              <a:rPr lang="zh-CN" altLang="en-US" dirty="0"/>
            </a:br>
            <a:r>
              <a:rPr lang="en-US" altLang="zh-CN" dirty="0" err="1"/>
              <a:t>var</a:t>
            </a:r>
            <a:r>
              <a:rPr lang="en-US" altLang="zh-CN" dirty="0"/>
              <a:t> </a:t>
            </a:r>
            <a:r>
              <a:rPr lang="en-US" altLang="zh-CN" dirty="0" err="1"/>
              <a:t>xmlhttp</a:t>
            </a:r>
            <a:r>
              <a:rPr lang="en-US" altLang="zh-CN" dirty="0"/>
              <a:t> = new </a:t>
            </a:r>
            <a:r>
              <a:rPr lang="en-US" altLang="zh-CN" dirty="0" err="1"/>
              <a:t>ActiveXObject</a:t>
            </a:r>
            <a:r>
              <a:rPr lang="en-US" altLang="zh-CN" dirty="0"/>
              <a:t>("</a:t>
            </a:r>
            <a:r>
              <a:rPr lang="en-US" altLang="zh-CN" dirty="0" err="1"/>
              <a:t>Microsoft.XMLHTTP</a:t>
            </a:r>
            <a:r>
              <a:rPr lang="en-US" altLang="zh-CN" dirty="0"/>
              <a:t>");</a:t>
            </a:r>
            <a:br>
              <a:rPr lang="en-US" altLang="zh-CN" dirty="0"/>
            </a:br>
            <a:r>
              <a:rPr lang="en-US" altLang="zh-CN" dirty="0" err="1"/>
              <a:t>xmlhttp.Open</a:t>
            </a:r>
            <a:r>
              <a:rPr lang="en-US" altLang="zh-CN" dirty="0"/>
              <a:t>("POST", URL, false);</a:t>
            </a:r>
            <a:br>
              <a:rPr lang="en-US" altLang="zh-CN" dirty="0"/>
            </a:br>
            <a:r>
              <a:rPr lang="en-US" altLang="zh-CN" dirty="0" err="1"/>
              <a:t>xmlhttp.SetRequestHeader</a:t>
            </a:r>
            <a:r>
              <a:rPr lang="en-US" altLang="zh-CN" dirty="0"/>
              <a:t>("Content-Type", "application/</a:t>
            </a:r>
            <a:r>
              <a:rPr lang="en-US" altLang="zh-CN" dirty="0" err="1"/>
              <a:t>soap+xml</a:t>
            </a:r>
            <a:r>
              <a:rPr lang="en-US" altLang="zh-CN" dirty="0"/>
              <a:t>");</a:t>
            </a:r>
            <a:br>
              <a:rPr lang="en-US" altLang="zh-CN" dirty="0"/>
            </a:br>
            <a:r>
              <a:rPr lang="en-US" altLang="zh-CN" dirty="0" err="1"/>
              <a:t>xmlhttp.Send</a:t>
            </a:r>
            <a:r>
              <a:rPr lang="en-US" altLang="zh-CN" dirty="0"/>
              <a:t>(data);</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18</a:t>
            </a:fld>
            <a:r>
              <a:rPr lang="zh-CN" altLang="en-US" smtClean="0"/>
              <a:t>页</a:t>
            </a:r>
            <a:endParaRPr lang="zh-CN" altLang="en-US" dirty="0" smtClean="0"/>
          </a:p>
        </p:txBody>
      </p:sp>
    </p:spTree>
    <p:extLst>
      <p:ext uri="{BB962C8B-B14F-4D97-AF65-F5344CB8AC3E}">
        <p14:creationId xmlns:p14="http://schemas.microsoft.com/office/powerpoint/2010/main" val="1017775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对</a:t>
            </a:r>
            <a:r>
              <a:rPr lang="en-US" altLang="zh-CN" dirty="0" smtClean="0"/>
              <a:t>Web</a:t>
            </a:r>
            <a:r>
              <a:rPr lang="zh-CN" altLang="en-US" dirty="0"/>
              <a:t>服务的</a:t>
            </a:r>
            <a:r>
              <a:rPr lang="en-US" altLang="zh-CN" dirty="0" smtClean="0"/>
              <a:t>Http</a:t>
            </a:r>
            <a:r>
              <a:rPr lang="zh-CN" altLang="en-US" dirty="0" smtClean="0"/>
              <a:t>请求</a:t>
            </a:r>
            <a:endParaRPr lang="zh-CN" altLang="en-US" dirty="0"/>
          </a:p>
        </p:txBody>
      </p:sp>
      <p:sp>
        <p:nvSpPr>
          <p:cNvPr id="3" name="Content Placeholder 2"/>
          <p:cNvSpPr>
            <a:spLocks noGrp="1"/>
          </p:cNvSpPr>
          <p:nvPr>
            <p:ph idx="1"/>
          </p:nvPr>
        </p:nvSpPr>
        <p:spPr>
          <a:xfrm>
            <a:off x="457200" y="1196752"/>
            <a:ext cx="8229600" cy="4929411"/>
          </a:xfrm>
        </p:spPr>
        <p:txBody>
          <a:bodyPr>
            <a:normAutofit fontScale="62500" lnSpcReduction="20000"/>
          </a:bodyPr>
          <a:lstStyle/>
          <a:p>
            <a:r>
              <a:rPr lang="en-US" altLang="zh-CN" dirty="0"/>
              <a:t>POST http://22.11.143.88:9003/Service1.asmx HTTP/1.1</a:t>
            </a:r>
            <a:endParaRPr lang="zh-CN" altLang="zh-CN" dirty="0"/>
          </a:p>
          <a:p>
            <a:r>
              <a:rPr lang="en-US" altLang="zh-CN" dirty="0"/>
              <a:t>Host: 22.11.143.88:9003</a:t>
            </a:r>
            <a:endParaRPr lang="zh-CN" altLang="zh-CN" dirty="0"/>
          </a:p>
          <a:p>
            <a:r>
              <a:rPr lang="en-US" altLang="zh-CN" dirty="0"/>
              <a:t>Content-Type: application/</a:t>
            </a:r>
            <a:r>
              <a:rPr lang="en-US" altLang="zh-CN" dirty="0" err="1"/>
              <a:t>soap+xml</a:t>
            </a:r>
            <a:r>
              <a:rPr lang="en-US" altLang="zh-CN" dirty="0"/>
              <a:t>; charset=utf-8</a:t>
            </a:r>
            <a:endParaRPr lang="zh-CN" altLang="zh-CN" dirty="0"/>
          </a:p>
          <a:p>
            <a:r>
              <a:rPr lang="en-US" altLang="zh-CN" dirty="0"/>
              <a:t>Content-Length: 314</a:t>
            </a:r>
            <a:endParaRPr lang="zh-CN" altLang="zh-CN" dirty="0"/>
          </a:p>
          <a:p>
            <a:r>
              <a:rPr lang="en-US" altLang="zh-CN" dirty="0"/>
              <a:t> </a:t>
            </a:r>
            <a:endParaRPr lang="zh-CN" altLang="zh-CN" dirty="0"/>
          </a:p>
          <a:p>
            <a:r>
              <a:rPr lang="en-US" altLang="zh-CN" dirty="0"/>
              <a:t>&lt;?xml version="1.0" encoding="utf-8"?&gt;</a:t>
            </a:r>
            <a:endParaRPr lang="zh-CN" altLang="zh-CN" dirty="0"/>
          </a:p>
          <a:p>
            <a:r>
              <a:rPr lang="en-US" altLang="zh-CN" dirty="0"/>
              <a:t>&lt;soap12:Envelope </a:t>
            </a:r>
            <a:r>
              <a:rPr lang="en-US" altLang="zh-CN" dirty="0" err="1"/>
              <a:t>xmlns:xsi</a:t>
            </a:r>
            <a:r>
              <a:rPr lang="en-US" altLang="zh-CN" dirty="0"/>
              <a:t>="http://www.w3.org/2001/XMLSchema-instance" </a:t>
            </a:r>
            <a:r>
              <a:rPr lang="en-US" altLang="zh-CN" dirty="0" err="1"/>
              <a:t>xmlns:xsd</a:t>
            </a:r>
            <a:r>
              <a:rPr lang="en-US" altLang="zh-CN" dirty="0"/>
              <a:t>="http://www.w3.org/2001/XMLSchema" xmlns:soap12="http://www.w3.org/2003/05/soap-envelope"&gt;</a:t>
            </a:r>
            <a:endParaRPr lang="zh-CN" altLang="zh-CN" dirty="0"/>
          </a:p>
          <a:p>
            <a:r>
              <a:rPr lang="en-US" altLang="zh-CN" dirty="0"/>
              <a:t>  &lt;soap12:Body&gt;</a:t>
            </a:r>
            <a:endParaRPr lang="zh-CN" altLang="zh-CN" dirty="0"/>
          </a:p>
          <a:p>
            <a:r>
              <a:rPr lang="en-US" altLang="zh-CN" dirty="0"/>
              <a:t>    &lt;</a:t>
            </a:r>
            <a:r>
              <a:rPr lang="en-US" altLang="zh-CN" dirty="0" err="1"/>
              <a:t>HelloWorld</a:t>
            </a:r>
            <a:r>
              <a:rPr lang="en-US" altLang="zh-CN" dirty="0"/>
              <a:t> </a:t>
            </a:r>
            <a:r>
              <a:rPr lang="en-US" altLang="zh-CN" dirty="0" err="1"/>
              <a:t>xmlns</a:t>
            </a:r>
            <a:r>
              <a:rPr lang="en-US" altLang="zh-CN" dirty="0"/>
              <a:t>="http://tempuri.org/" /&gt;</a:t>
            </a:r>
            <a:endParaRPr lang="zh-CN" altLang="zh-CN" dirty="0"/>
          </a:p>
          <a:p>
            <a:r>
              <a:rPr lang="en-US" altLang="zh-CN" dirty="0"/>
              <a:t>  </a:t>
            </a:r>
            <a:r>
              <a:rPr lang="zh-CN" altLang="zh-CN" dirty="0"/>
              <a:t>&lt;/soap12:Body&gt;</a:t>
            </a:r>
          </a:p>
          <a:p>
            <a:r>
              <a:rPr lang="zh-CN" altLang="zh-CN" dirty="0"/>
              <a:t>&lt;/soap12:Envelope&gt;</a:t>
            </a:r>
            <a:endParaRPr lang="zh-CN" altLang="en-US" dirty="0"/>
          </a:p>
          <a:p>
            <a:pPr marL="0" indent="0">
              <a:buNone/>
            </a:pP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19</a:t>
            </a:fld>
            <a:r>
              <a:rPr lang="zh-CN" altLang="en-US" smtClean="0"/>
              <a:t>页</a:t>
            </a:r>
            <a:endParaRPr lang="zh-CN" altLang="en-US" dirty="0" smtClean="0"/>
          </a:p>
        </p:txBody>
      </p:sp>
    </p:spTree>
    <p:extLst>
      <p:ext uri="{BB962C8B-B14F-4D97-AF65-F5344CB8AC3E}">
        <p14:creationId xmlns:p14="http://schemas.microsoft.com/office/powerpoint/2010/main" val="1003673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这个</a:t>
            </a:r>
            <a:r>
              <a:rPr lang="en-US" altLang="zh-CN" dirty="0" smtClean="0"/>
              <a:t>PPT</a:t>
            </a:r>
            <a:r>
              <a:rPr lang="zh-CN" altLang="en-US" dirty="0" smtClean="0"/>
              <a:t>涉</a:t>
            </a:r>
            <a:r>
              <a:rPr lang="zh-CN" altLang="en-US" dirty="0"/>
              <a:t>及</a:t>
            </a:r>
            <a:r>
              <a:rPr lang="zh-CN" altLang="en-US" dirty="0" smtClean="0"/>
              <a:t>到的技术</a:t>
            </a:r>
            <a:endParaRPr lang="zh-CN" altLang="en-US" dirty="0"/>
          </a:p>
        </p:txBody>
      </p:sp>
      <p:sp>
        <p:nvSpPr>
          <p:cNvPr id="3" name="Content Placeholder 2"/>
          <p:cNvSpPr>
            <a:spLocks noGrp="1"/>
          </p:cNvSpPr>
          <p:nvPr>
            <p:ph idx="1"/>
          </p:nvPr>
        </p:nvSpPr>
        <p:spPr>
          <a:xfrm>
            <a:off x="251520" y="980728"/>
            <a:ext cx="8435280" cy="5145435"/>
          </a:xfrm>
        </p:spPr>
        <p:txBody>
          <a:bodyPr>
            <a:normAutofit fontScale="85000" lnSpcReduction="20000"/>
          </a:bodyPr>
          <a:lstStyle/>
          <a:p>
            <a:r>
              <a:rPr lang="zh-CN" altLang="en-US" dirty="0" smtClean="0"/>
              <a:t>本文讲</a:t>
            </a:r>
            <a:r>
              <a:rPr lang="zh-CN" altLang="en-US" dirty="0"/>
              <a:t>的其实是</a:t>
            </a:r>
            <a:r>
              <a:rPr lang="en-US" altLang="zh-CN" dirty="0"/>
              <a:t>Web</a:t>
            </a:r>
            <a:r>
              <a:rPr lang="zh-CN" altLang="en-US" dirty="0"/>
              <a:t>服务技术发展史，共</a:t>
            </a:r>
            <a:r>
              <a:rPr lang="en-US" altLang="zh-CN" dirty="0" smtClean="0"/>
              <a:t>87</a:t>
            </a:r>
            <a:r>
              <a:rPr lang="zh-CN" altLang="en-US" dirty="0" smtClean="0"/>
              <a:t>多页，</a:t>
            </a:r>
            <a:r>
              <a:rPr lang="en-US" altLang="zh-CN" dirty="0" err="1"/>
              <a:t>WebAPI</a:t>
            </a:r>
            <a:r>
              <a:rPr lang="zh-CN" altLang="en-US" dirty="0"/>
              <a:t>在讲到第</a:t>
            </a:r>
            <a:r>
              <a:rPr lang="en-US" altLang="zh-CN" dirty="0"/>
              <a:t>37</a:t>
            </a:r>
            <a:r>
              <a:rPr lang="zh-CN" altLang="en-US" dirty="0"/>
              <a:t>页的时候才会出现，因为这个技术不是凭空产生的，它有着自己的演变进化的历史。我们要先弄清它从哪里来的？然后再说它能做什么事。</a:t>
            </a:r>
            <a:endParaRPr lang="en-US" altLang="zh-CN" dirty="0"/>
          </a:p>
          <a:p>
            <a:endParaRPr lang="en-US" altLang="zh-CN" dirty="0" smtClean="0"/>
          </a:p>
          <a:p>
            <a:r>
              <a:rPr lang="zh-CN" altLang="en-US" dirty="0"/>
              <a:t>这</a:t>
            </a:r>
            <a:r>
              <a:rPr lang="zh-CN" altLang="en-US" dirty="0" smtClean="0"/>
              <a:t>个</a:t>
            </a:r>
            <a:r>
              <a:rPr lang="en-US" altLang="zh-CN" dirty="0" smtClean="0"/>
              <a:t>PPT</a:t>
            </a:r>
            <a:r>
              <a:rPr lang="zh-CN" altLang="en-US" dirty="0" smtClean="0"/>
              <a:t>涉</a:t>
            </a:r>
            <a:r>
              <a:rPr lang="zh-CN" altLang="en-US" dirty="0"/>
              <a:t>及到的技</a:t>
            </a:r>
            <a:r>
              <a:rPr lang="zh-CN" altLang="en-US" dirty="0" smtClean="0"/>
              <a:t>术名词有：</a:t>
            </a:r>
            <a:endParaRPr lang="en-US" altLang="zh-CN" dirty="0" smtClean="0"/>
          </a:p>
          <a:p>
            <a:pPr marL="0" indent="0">
              <a:buNone/>
            </a:pPr>
            <a:r>
              <a:rPr lang="en-US" altLang="zh-CN" dirty="0" smtClean="0"/>
              <a:t>   XML-RPC</a:t>
            </a:r>
            <a:r>
              <a:rPr lang="zh-CN" altLang="en-US" dirty="0"/>
              <a:t>，</a:t>
            </a:r>
            <a:r>
              <a:rPr lang="en-US" altLang="zh-CN" dirty="0"/>
              <a:t>SOAP</a:t>
            </a:r>
            <a:r>
              <a:rPr lang="zh-CN" altLang="en-US" dirty="0"/>
              <a:t>，</a:t>
            </a:r>
            <a:r>
              <a:rPr lang="en-US" altLang="zh-CN" dirty="0"/>
              <a:t>REST, SOA</a:t>
            </a:r>
          </a:p>
          <a:p>
            <a:pPr marL="0" indent="0">
              <a:buNone/>
            </a:pPr>
            <a:r>
              <a:rPr lang="en-US" altLang="zh-CN" dirty="0"/>
              <a:t>   </a:t>
            </a:r>
            <a:r>
              <a:rPr lang="en-US" altLang="zh-CN" dirty="0" err="1"/>
              <a:t>Asp.Net</a:t>
            </a:r>
            <a:r>
              <a:rPr lang="en-US" altLang="zh-CN" dirty="0"/>
              <a:t> </a:t>
            </a:r>
            <a:r>
              <a:rPr lang="en-US" altLang="zh-CN" dirty="0" err="1"/>
              <a:t>WebForm</a:t>
            </a:r>
            <a:r>
              <a:rPr lang="zh-CN" altLang="en-US" dirty="0"/>
              <a:t>，</a:t>
            </a:r>
            <a:r>
              <a:rPr lang="en-US" altLang="zh-CN" dirty="0" err="1"/>
              <a:t>WebService</a:t>
            </a:r>
            <a:r>
              <a:rPr lang="en-US" altLang="zh-CN" dirty="0"/>
              <a:t>, WCF</a:t>
            </a:r>
          </a:p>
          <a:p>
            <a:pPr marL="0" indent="0">
              <a:buNone/>
            </a:pPr>
            <a:r>
              <a:rPr lang="en-US" altLang="zh-CN" dirty="0"/>
              <a:t>   </a:t>
            </a:r>
            <a:r>
              <a:rPr lang="en-US" altLang="zh-CN" dirty="0" err="1"/>
              <a:t>Asp.Net</a:t>
            </a:r>
            <a:r>
              <a:rPr lang="en-US" altLang="zh-CN" dirty="0"/>
              <a:t> </a:t>
            </a:r>
            <a:r>
              <a:rPr lang="en-US" altLang="zh-CN" dirty="0" err="1"/>
              <a:t>WebAPI</a:t>
            </a:r>
            <a:r>
              <a:rPr lang="en-US" altLang="zh-CN" dirty="0"/>
              <a:t>, </a:t>
            </a:r>
            <a:r>
              <a:rPr lang="en-US" altLang="zh-CN" dirty="0" err="1"/>
              <a:t>Asp.Net</a:t>
            </a:r>
            <a:r>
              <a:rPr lang="en-US" altLang="zh-CN" dirty="0"/>
              <a:t> MVC</a:t>
            </a:r>
            <a:r>
              <a:rPr lang="zh-CN" altLang="en-US" dirty="0"/>
              <a:t>，</a:t>
            </a:r>
            <a:r>
              <a:rPr lang="en-US" altLang="zh-CN" dirty="0"/>
              <a:t>JSON</a:t>
            </a:r>
          </a:p>
          <a:p>
            <a:pPr marL="0" indent="0">
              <a:buNone/>
            </a:pPr>
            <a:r>
              <a:rPr lang="en-US" altLang="zh-CN" dirty="0"/>
              <a:t>   </a:t>
            </a:r>
            <a:r>
              <a:rPr lang="en-US" altLang="zh-CN" dirty="0" err="1"/>
              <a:t>Asp.Net</a:t>
            </a:r>
            <a:r>
              <a:rPr lang="en-US" altLang="zh-CN" dirty="0"/>
              <a:t> Routing</a:t>
            </a:r>
            <a:r>
              <a:rPr lang="en-US" altLang="zh-CN" dirty="0" smtClean="0"/>
              <a:t>, MVVM</a:t>
            </a:r>
            <a:r>
              <a:rPr lang="zh-CN" altLang="en-US" dirty="0" smtClean="0"/>
              <a:t>，</a:t>
            </a:r>
            <a:r>
              <a:rPr lang="en-US" altLang="zh-CN" dirty="0"/>
              <a:t>DOM</a:t>
            </a:r>
            <a:r>
              <a:rPr lang="zh-CN" altLang="en-US" dirty="0"/>
              <a:t> </a:t>
            </a:r>
            <a:endParaRPr lang="en-US" altLang="zh-CN" dirty="0"/>
          </a:p>
          <a:p>
            <a:pPr marL="0" indent="0">
              <a:buNone/>
            </a:pPr>
            <a:r>
              <a:rPr lang="en-US" altLang="zh-CN" dirty="0"/>
              <a:t>   </a:t>
            </a:r>
            <a:r>
              <a:rPr lang="en-US" altLang="zh-CN" dirty="0" err="1"/>
              <a:t>HttpModule</a:t>
            </a:r>
            <a:r>
              <a:rPr lang="en-US" altLang="zh-CN" dirty="0"/>
              <a:t>,</a:t>
            </a:r>
            <a:r>
              <a:rPr lang="zh-CN" altLang="en-US" dirty="0"/>
              <a:t> </a:t>
            </a:r>
            <a:r>
              <a:rPr lang="en-US" altLang="zh-CN" dirty="0" err="1" smtClean="0"/>
              <a:t>HttpHandler</a:t>
            </a:r>
            <a:r>
              <a:rPr lang="en-US" altLang="zh-CN" dirty="0" smtClean="0"/>
              <a:t>, Ajax</a:t>
            </a:r>
            <a:endParaRPr lang="en-US" altLang="zh-CN" dirty="0"/>
          </a:p>
          <a:p>
            <a:pPr marL="0" indent="0">
              <a:buNone/>
            </a:pPr>
            <a:r>
              <a:rPr lang="en-US" altLang="zh-CN" dirty="0"/>
              <a:t>   </a:t>
            </a:r>
            <a:r>
              <a:rPr lang="en-US" altLang="zh-CN" dirty="0" err="1" smtClean="0"/>
              <a:t>Jquery</a:t>
            </a:r>
            <a:r>
              <a:rPr lang="en-US" altLang="zh-CN" dirty="0" smtClean="0"/>
              <a:t> </a:t>
            </a:r>
            <a:r>
              <a:rPr lang="en-US" altLang="zh-CN" dirty="0"/>
              <a:t>JS</a:t>
            </a:r>
            <a:r>
              <a:rPr lang="zh-CN" altLang="en-US" dirty="0"/>
              <a:t>，</a:t>
            </a:r>
            <a:r>
              <a:rPr lang="en-US" altLang="zh-CN" dirty="0"/>
              <a:t>Knockout </a:t>
            </a:r>
            <a:r>
              <a:rPr lang="en-US" altLang="zh-CN" dirty="0" smtClean="0"/>
              <a:t>JS</a:t>
            </a:r>
            <a:endParaRPr lang="en-US" altLang="zh-CN" dirty="0"/>
          </a:p>
          <a:p>
            <a:pPr marL="0" indent="0">
              <a:buNone/>
            </a:pPr>
            <a:endParaRPr lang="en-US" altLang="zh-CN" dirty="0" smtClean="0"/>
          </a:p>
          <a:p>
            <a:pPr marL="0" indent="0">
              <a:buNone/>
            </a:pP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2</a:t>
            </a:fld>
            <a:r>
              <a:rPr lang="zh-CN" altLang="en-US" dirty="0" smtClean="0"/>
              <a:t>页</a:t>
            </a:r>
          </a:p>
        </p:txBody>
      </p:sp>
    </p:spTree>
    <p:extLst>
      <p:ext uri="{BB962C8B-B14F-4D97-AF65-F5344CB8AC3E}">
        <p14:creationId xmlns:p14="http://schemas.microsoft.com/office/powerpoint/2010/main" val="3338398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对</a:t>
            </a:r>
            <a:r>
              <a:rPr lang="en-US" altLang="zh-CN" dirty="0" smtClean="0"/>
              <a:t>Web</a:t>
            </a:r>
            <a:r>
              <a:rPr lang="zh-CN" altLang="en-US" dirty="0"/>
              <a:t>服务的</a:t>
            </a:r>
            <a:r>
              <a:rPr lang="en-US" altLang="zh-CN" dirty="0" smtClean="0"/>
              <a:t>Http</a:t>
            </a:r>
            <a:r>
              <a:rPr lang="zh-CN" altLang="en-US" dirty="0" smtClean="0"/>
              <a:t>响应</a:t>
            </a:r>
            <a:endParaRPr lang="zh-CN" altLang="en-US" dirty="0"/>
          </a:p>
        </p:txBody>
      </p:sp>
      <p:sp>
        <p:nvSpPr>
          <p:cNvPr id="3" name="Content Placeholder 2"/>
          <p:cNvSpPr>
            <a:spLocks noGrp="1"/>
          </p:cNvSpPr>
          <p:nvPr>
            <p:ph idx="1"/>
          </p:nvPr>
        </p:nvSpPr>
        <p:spPr>
          <a:xfrm>
            <a:off x="457200" y="1196752"/>
            <a:ext cx="8229600" cy="4929411"/>
          </a:xfrm>
        </p:spPr>
        <p:txBody>
          <a:bodyPr>
            <a:normAutofit fontScale="55000" lnSpcReduction="20000"/>
          </a:bodyPr>
          <a:lstStyle/>
          <a:p>
            <a:r>
              <a:rPr lang="en-US" altLang="zh-CN" dirty="0"/>
              <a:t>HTTP/1.1 200 OK</a:t>
            </a:r>
            <a:endParaRPr lang="zh-CN" altLang="zh-CN" dirty="0"/>
          </a:p>
          <a:p>
            <a:r>
              <a:rPr lang="en-US" altLang="zh-CN" dirty="0"/>
              <a:t>Cache-Control: private, max-age=0</a:t>
            </a:r>
            <a:endParaRPr lang="zh-CN" altLang="zh-CN" dirty="0"/>
          </a:p>
          <a:p>
            <a:r>
              <a:rPr lang="en-US" altLang="zh-CN" dirty="0"/>
              <a:t>Content-Type: application/</a:t>
            </a:r>
            <a:r>
              <a:rPr lang="en-US" altLang="zh-CN" dirty="0" err="1"/>
              <a:t>soap+xml</a:t>
            </a:r>
            <a:r>
              <a:rPr lang="en-US" altLang="zh-CN" dirty="0"/>
              <a:t>; charset=utf-8</a:t>
            </a:r>
            <a:endParaRPr lang="zh-CN" altLang="zh-CN" dirty="0"/>
          </a:p>
          <a:p>
            <a:r>
              <a:rPr lang="en-US" altLang="zh-CN" dirty="0"/>
              <a:t>Server: Microsoft-IIS/8.5</a:t>
            </a:r>
            <a:endParaRPr lang="zh-CN" altLang="zh-CN" dirty="0"/>
          </a:p>
          <a:p>
            <a:r>
              <a:rPr lang="en-US" altLang="zh-CN" dirty="0"/>
              <a:t>X-</a:t>
            </a:r>
            <a:r>
              <a:rPr lang="en-US" altLang="zh-CN" dirty="0" err="1"/>
              <a:t>AspNet</a:t>
            </a:r>
            <a:r>
              <a:rPr lang="en-US" altLang="zh-CN" dirty="0"/>
              <a:t>-Version: 2.0.50727</a:t>
            </a:r>
            <a:endParaRPr lang="zh-CN" altLang="zh-CN" dirty="0"/>
          </a:p>
          <a:p>
            <a:r>
              <a:rPr lang="en-US" altLang="zh-CN" dirty="0"/>
              <a:t>X-Powered-By: ASP.NET</a:t>
            </a:r>
            <a:endParaRPr lang="zh-CN" altLang="zh-CN" dirty="0"/>
          </a:p>
          <a:p>
            <a:r>
              <a:rPr lang="en-US" altLang="zh-CN" dirty="0"/>
              <a:t>Date: Mon, 08 Dec 2014 02:15:12 GMT</a:t>
            </a:r>
            <a:endParaRPr lang="zh-CN" altLang="zh-CN" dirty="0"/>
          </a:p>
          <a:p>
            <a:r>
              <a:rPr lang="en-US" altLang="zh-CN" dirty="0"/>
              <a:t>Content-Length: 361</a:t>
            </a:r>
            <a:endParaRPr lang="zh-CN" altLang="zh-CN" dirty="0"/>
          </a:p>
          <a:p>
            <a:r>
              <a:rPr lang="en-US" altLang="zh-CN" dirty="0"/>
              <a:t> </a:t>
            </a:r>
            <a:endParaRPr lang="zh-CN" altLang="zh-CN" dirty="0"/>
          </a:p>
          <a:p>
            <a:r>
              <a:rPr lang="en-US" altLang="zh-CN" dirty="0"/>
              <a:t>&lt;?xml version="1.0" encoding="utf-8"?&gt;</a:t>
            </a:r>
            <a:br>
              <a:rPr lang="en-US" altLang="zh-CN" dirty="0"/>
            </a:br>
            <a:r>
              <a:rPr lang="en-US" altLang="zh-CN" dirty="0"/>
              <a:t>&lt;</a:t>
            </a:r>
            <a:r>
              <a:rPr lang="en-US" altLang="zh-CN" dirty="0" err="1"/>
              <a:t>soap:Envelope</a:t>
            </a:r>
            <a:r>
              <a:rPr lang="en-US" altLang="zh-CN" dirty="0"/>
              <a:t> </a:t>
            </a:r>
            <a:r>
              <a:rPr lang="en-US" altLang="zh-CN" dirty="0" err="1"/>
              <a:t>xmlns:soap</a:t>
            </a:r>
            <a:r>
              <a:rPr lang="en-US" altLang="zh-CN" dirty="0"/>
              <a:t>="http://www.w3.org/2003/05/soap-envelope" </a:t>
            </a:r>
            <a:r>
              <a:rPr lang="en-US" altLang="zh-CN" dirty="0" err="1"/>
              <a:t>xmlns:xsi</a:t>
            </a:r>
            <a:r>
              <a:rPr lang="en-US" altLang="zh-CN" dirty="0"/>
              <a:t>="http://www.w3.org/2001/XMLSchema-instance" </a:t>
            </a:r>
            <a:r>
              <a:rPr lang="en-US" altLang="zh-CN" dirty="0" err="1"/>
              <a:t>xmlns:xsd</a:t>
            </a:r>
            <a:r>
              <a:rPr lang="en-US" altLang="zh-CN" dirty="0"/>
              <a:t>="http://www.w3.org/2001/XMLSchema"&gt;</a:t>
            </a:r>
            <a:br>
              <a:rPr lang="en-US" altLang="zh-CN" dirty="0"/>
            </a:br>
            <a:r>
              <a:rPr lang="en-US" altLang="zh-CN" dirty="0"/>
              <a:t>  &lt;</a:t>
            </a:r>
            <a:r>
              <a:rPr lang="en-US" altLang="zh-CN" dirty="0" err="1"/>
              <a:t>soap:Body</a:t>
            </a:r>
            <a:r>
              <a:rPr lang="en-US" altLang="zh-CN" dirty="0"/>
              <a:t>&gt;</a:t>
            </a:r>
            <a:br>
              <a:rPr lang="en-US" altLang="zh-CN" dirty="0"/>
            </a:br>
            <a:r>
              <a:rPr lang="en-US" altLang="zh-CN" dirty="0"/>
              <a:t>     &lt;</a:t>
            </a:r>
            <a:r>
              <a:rPr lang="en-US" altLang="zh-CN" dirty="0" err="1"/>
              <a:t>HelloWorldResponse</a:t>
            </a:r>
            <a:r>
              <a:rPr lang="en-US" altLang="zh-CN" dirty="0"/>
              <a:t> </a:t>
            </a:r>
            <a:r>
              <a:rPr lang="en-US" altLang="zh-CN" dirty="0" err="1"/>
              <a:t>xmlns</a:t>
            </a:r>
            <a:r>
              <a:rPr lang="en-US" altLang="zh-CN" dirty="0"/>
              <a:t>="http://tempuri.org/"&gt;</a:t>
            </a:r>
            <a:br>
              <a:rPr lang="en-US" altLang="zh-CN" dirty="0"/>
            </a:br>
            <a:r>
              <a:rPr lang="en-US" altLang="zh-CN" dirty="0"/>
              <a:t>         &lt;</a:t>
            </a:r>
            <a:r>
              <a:rPr lang="en-US" altLang="zh-CN" dirty="0" err="1"/>
              <a:t>HelloWorldResult</a:t>
            </a:r>
            <a:r>
              <a:rPr lang="en-US" altLang="zh-CN" dirty="0"/>
              <a:t>&gt;Hello World&lt;/</a:t>
            </a:r>
            <a:r>
              <a:rPr lang="en-US" altLang="zh-CN" dirty="0" err="1"/>
              <a:t>HelloWorldResult</a:t>
            </a:r>
            <a:r>
              <a:rPr lang="en-US" altLang="zh-CN" dirty="0"/>
              <a:t>&gt;</a:t>
            </a:r>
            <a:br>
              <a:rPr lang="en-US" altLang="zh-CN" dirty="0"/>
            </a:br>
            <a:r>
              <a:rPr lang="en-US" altLang="zh-CN" dirty="0"/>
              <a:t>     &lt;/</a:t>
            </a:r>
            <a:r>
              <a:rPr lang="en-US" altLang="zh-CN" dirty="0" err="1"/>
              <a:t>HelloWorldResponse</a:t>
            </a:r>
            <a:r>
              <a:rPr lang="en-US" altLang="zh-CN" dirty="0"/>
              <a:t>&gt;</a:t>
            </a:r>
            <a:br>
              <a:rPr lang="en-US" altLang="zh-CN" dirty="0"/>
            </a:br>
            <a:r>
              <a:rPr lang="en-US" altLang="zh-CN" dirty="0"/>
              <a:t>  &lt;/</a:t>
            </a:r>
            <a:r>
              <a:rPr lang="en-US" altLang="zh-CN" dirty="0" err="1"/>
              <a:t>soap:Body</a:t>
            </a:r>
            <a:r>
              <a:rPr lang="en-US" altLang="zh-CN" dirty="0"/>
              <a:t>&gt;</a:t>
            </a:r>
            <a:br>
              <a:rPr lang="en-US" altLang="zh-CN" dirty="0"/>
            </a:br>
            <a:r>
              <a:rPr lang="en-US" altLang="zh-CN" dirty="0"/>
              <a:t>&lt;/</a:t>
            </a:r>
            <a:r>
              <a:rPr lang="en-US" altLang="zh-CN" dirty="0" err="1"/>
              <a:t>soap:Envelope</a:t>
            </a:r>
            <a:r>
              <a:rPr lang="en-US" altLang="zh-CN" dirty="0"/>
              <a:t>&gt;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20</a:t>
            </a:fld>
            <a:r>
              <a:rPr lang="zh-CN" altLang="en-US" smtClean="0"/>
              <a:t>页</a:t>
            </a:r>
            <a:endParaRPr lang="zh-CN" altLang="en-US" dirty="0" smtClean="0"/>
          </a:p>
        </p:txBody>
      </p:sp>
    </p:spTree>
    <p:extLst>
      <p:ext uri="{BB962C8B-B14F-4D97-AF65-F5344CB8AC3E}">
        <p14:creationId xmlns:p14="http://schemas.microsoft.com/office/powerpoint/2010/main" val="3939217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zh-CN" dirty="0"/>
              <a:t>说</a:t>
            </a:r>
            <a:r>
              <a:rPr lang="zh-CN" altLang="zh-CN" dirty="0" smtClean="0"/>
              <a:t>完</a:t>
            </a:r>
            <a:r>
              <a:rPr lang="en-US" altLang="zh-CN" dirty="0" smtClean="0"/>
              <a:t>Web</a:t>
            </a:r>
            <a:r>
              <a:rPr lang="zh-CN" altLang="zh-CN" dirty="0"/>
              <a:t>服务，</a:t>
            </a:r>
            <a:r>
              <a:rPr lang="zh-CN" altLang="zh-CN" dirty="0" smtClean="0"/>
              <a:t>就</a:t>
            </a:r>
            <a:r>
              <a:rPr lang="zh-CN" altLang="en-US" dirty="0" smtClean="0"/>
              <a:t>轮到</a:t>
            </a:r>
            <a:r>
              <a:rPr lang="en-US" altLang="zh-CN" dirty="0" smtClean="0"/>
              <a:t>WCF</a:t>
            </a:r>
            <a:r>
              <a:rPr lang="zh-CN" altLang="zh-CN" dirty="0"/>
              <a:t>了</a:t>
            </a:r>
            <a:endParaRPr lang="zh-CN" altLang="en-US" dirty="0"/>
          </a:p>
        </p:txBody>
      </p:sp>
      <p:sp>
        <p:nvSpPr>
          <p:cNvPr id="3" name="Content Placeholder 2"/>
          <p:cNvSpPr>
            <a:spLocks noGrp="1"/>
          </p:cNvSpPr>
          <p:nvPr>
            <p:ph idx="1"/>
          </p:nvPr>
        </p:nvSpPr>
        <p:spPr>
          <a:xfrm>
            <a:off x="0" y="836712"/>
            <a:ext cx="9108504" cy="5541101"/>
          </a:xfrm>
        </p:spPr>
        <p:txBody>
          <a:bodyPr>
            <a:normAutofit fontScale="62500" lnSpcReduction="20000"/>
          </a:bodyPr>
          <a:lstStyle/>
          <a:p>
            <a:r>
              <a:rPr lang="en-US" altLang="zh-CN" dirty="0"/>
              <a:t>Windows Communication Foundation</a:t>
            </a:r>
            <a:r>
              <a:rPr lang="zh-CN" altLang="zh-CN" dirty="0"/>
              <a:t>（</a:t>
            </a:r>
            <a:r>
              <a:rPr lang="en-US" altLang="zh-CN" dirty="0"/>
              <a:t> WCF</a:t>
            </a:r>
            <a:r>
              <a:rPr lang="zh-CN" altLang="zh-CN" dirty="0"/>
              <a:t>），</a:t>
            </a:r>
            <a:r>
              <a:rPr lang="zh-CN" altLang="zh-CN" dirty="0" smtClean="0"/>
              <a:t>是</a:t>
            </a:r>
            <a:r>
              <a:rPr lang="zh-CN" altLang="en-US" dirty="0" smtClean="0"/>
              <a:t>微软</a:t>
            </a:r>
            <a:r>
              <a:rPr lang="zh-CN" altLang="zh-CN" dirty="0" smtClean="0"/>
              <a:t>通</a:t>
            </a:r>
            <a:r>
              <a:rPr lang="zh-CN" altLang="zh-CN" dirty="0"/>
              <a:t>用的服务架构平台，</a:t>
            </a:r>
            <a:r>
              <a:rPr lang="zh-CN" altLang="zh-CN" dirty="0" smtClean="0"/>
              <a:t>其</a:t>
            </a:r>
            <a:r>
              <a:rPr lang="zh-CN" altLang="en-US" dirty="0"/>
              <a:t>目的</a:t>
            </a:r>
            <a:r>
              <a:rPr lang="zh-CN" altLang="zh-CN" dirty="0" smtClean="0"/>
              <a:t>在</a:t>
            </a:r>
            <a:r>
              <a:rPr lang="zh-CN" altLang="zh-CN" dirty="0"/>
              <a:t>于创建一个通用的</a:t>
            </a:r>
            <a:r>
              <a:rPr lang="en-US" altLang="zh-CN" dirty="0"/>
              <a:t>Web Service</a:t>
            </a:r>
            <a:r>
              <a:rPr lang="zh-CN" altLang="zh-CN" dirty="0"/>
              <a:t>平台，可</a:t>
            </a:r>
            <a:r>
              <a:rPr lang="zh-CN" altLang="zh-CN" dirty="0" smtClean="0"/>
              <a:t>以在</a:t>
            </a:r>
            <a:r>
              <a:rPr lang="zh-CN" altLang="zh-CN" dirty="0"/>
              <a:t>各种不同的协议</a:t>
            </a:r>
            <a:r>
              <a:rPr lang="en-US" altLang="zh-CN" dirty="0"/>
              <a:t>(TCP, UDP, HTTP)</a:t>
            </a:r>
            <a:r>
              <a:rPr lang="zh-CN" altLang="zh-CN" dirty="0"/>
              <a:t>下使用，仅仅通过</a:t>
            </a:r>
            <a:r>
              <a:rPr lang="en-US" altLang="zh-CN" dirty="0" err="1"/>
              <a:t>EndPoint</a:t>
            </a:r>
            <a:r>
              <a:rPr lang="zh-CN" altLang="zh-CN" dirty="0"/>
              <a:t>的配置而不需要修改代码实现就能适应不同的工作环</a:t>
            </a:r>
            <a:r>
              <a:rPr lang="zh-CN" altLang="zh-CN" dirty="0" smtClean="0"/>
              <a:t>境</a:t>
            </a:r>
            <a:r>
              <a:rPr lang="zh-CN" altLang="en-US" dirty="0" smtClean="0"/>
              <a:t>，从</a:t>
            </a:r>
            <a:r>
              <a:rPr lang="zh-CN" altLang="en-US" dirty="0"/>
              <a:t>而降低了分布式系统开发者的学习曲线，并统</a:t>
            </a:r>
            <a:r>
              <a:rPr lang="zh-CN" altLang="en-US" dirty="0" smtClean="0"/>
              <a:t>一开</a:t>
            </a:r>
            <a:r>
              <a:rPr lang="zh-CN" altLang="en-US" dirty="0"/>
              <a:t>发标准</a:t>
            </a:r>
            <a:r>
              <a:rPr lang="zh-CN" altLang="en-US" dirty="0" smtClean="0"/>
              <a:t>。它的好处呢？</a:t>
            </a:r>
            <a:endParaRPr lang="en-US" altLang="zh-CN" dirty="0" smtClean="0"/>
          </a:p>
          <a:p>
            <a:endParaRPr lang="en-US" altLang="zh-CN" dirty="0" smtClean="0"/>
          </a:p>
          <a:p>
            <a:r>
              <a:rPr lang="zh-CN" altLang="en-US" dirty="0"/>
              <a:t>第一，开发的统一性。</a:t>
            </a:r>
            <a:r>
              <a:rPr lang="en-US" altLang="zh-CN" dirty="0"/>
              <a:t>WCF</a:t>
            </a:r>
            <a:r>
              <a:rPr lang="zh-CN" altLang="en-US" dirty="0"/>
              <a:t>是对于</a:t>
            </a:r>
            <a:r>
              <a:rPr lang="en-US" altLang="zh-CN" dirty="0"/>
              <a:t>ASMX</a:t>
            </a:r>
            <a:r>
              <a:rPr lang="zh-CN" altLang="en-US" dirty="0"/>
              <a:t>， </a:t>
            </a:r>
            <a:r>
              <a:rPr lang="en-US" altLang="zh-CN" dirty="0" err="1"/>
              <a:t>Remoting</a:t>
            </a:r>
            <a:r>
              <a:rPr lang="zh-CN" altLang="en-US" dirty="0"/>
              <a:t>，</a:t>
            </a:r>
            <a:r>
              <a:rPr lang="en-US" altLang="zh-CN" dirty="0"/>
              <a:t>Enterprise Service</a:t>
            </a:r>
            <a:r>
              <a:rPr lang="zh-CN" altLang="en-US" dirty="0"/>
              <a:t>，</a:t>
            </a:r>
            <a:r>
              <a:rPr lang="en-US" altLang="zh-CN" dirty="0"/>
              <a:t>WSE</a:t>
            </a:r>
            <a:r>
              <a:rPr lang="zh-CN" altLang="en-US" dirty="0"/>
              <a:t>，</a:t>
            </a:r>
            <a:r>
              <a:rPr lang="en-US" altLang="zh-CN" dirty="0"/>
              <a:t>MSMQ</a:t>
            </a:r>
            <a:r>
              <a:rPr lang="zh-CN" altLang="en-US" dirty="0"/>
              <a:t>，</a:t>
            </a:r>
            <a:r>
              <a:rPr lang="en-US" altLang="zh-CN" dirty="0"/>
              <a:t>TCP</a:t>
            </a:r>
            <a:r>
              <a:rPr lang="zh-CN" altLang="en-US" dirty="0"/>
              <a:t>开发等技术的整合。</a:t>
            </a:r>
            <a:r>
              <a:rPr lang="en-US" altLang="zh-CN" dirty="0"/>
              <a:t>WCF</a:t>
            </a:r>
            <a:r>
              <a:rPr lang="zh-CN" altLang="en-US" dirty="0"/>
              <a:t>是由托管代码编写，无论你是使用</a:t>
            </a:r>
            <a:r>
              <a:rPr lang="en-US" altLang="zh-CN" dirty="0"/>
              <a:t>TCP</a:t>
            </a:r>
            <a:r>
              <a:rPr lang="zh-CN" altLang="en-US" dirty="0"/>
              <a:t>通讯，</a:t>
            </a:r>
            <a:r>
              <a:rPr lang="en-US" altLang="zh-CN" dirty="0" err="1"/>
              <a:t>Rmoting</a:t>
            </a:r>
            <a:r>
              <a:rPr lang="zh-CN" altLang="en-US" dirty="0"/>
              <a:t>通讯还是</a:t>
            </a:r>
            <a:r>
              <a:rPr lang="en-US" altLang="zh-CN" dirty="0"/>
              <a:t>Web Service </a:t>
            </a:r>
            <a:r>
              <a:rPr lang="zh-CN" altLang="en-US" dirty="0"/>
              <a:t>，我们都可以使用统一的模式进行开发，利用</a:t>
            </a:r>
            <a:r>
              <a:rPr lang="en-US" altLang="zh-CN" dirty="0"/>
              <a:t>WCF</a:t>
            </a:r>
            <a:r>
              <a:rPr lang="zh-CN" altLang="en-US" dirty="0"/>
              <a:t>来创建面向服务的应用程序。</a:t>
            </a:r>
          </a:p>
          <a:p>
            <a:endParaRPr lang="zh-CN" altLang="en-US" dirty="0"/>
          </a:p>
          <a:p>
            <a:r>
              <a:rPr lang="zh-CN" altLang="en-US" dirty="0"/>
              <a:t>第二，</a:t>
            </a:r>
            <a:r>
              <a:rPr lang="en-US" altLang="zh-CN" dirty="0"/>
              <a:t>WCF</a:t>
            </a:r>
            <a:r>
              <a:rPr lang="zh-CN" altLang="en-US" dirty="0"/>
              <a:t>能够实现多方互操作。它是使用 </a:t>
            </a:r>
            <a:r>
              <a:rPr lang="en-US" altLang="zh-CN" dirty="0"/>
              <a:t>SOAP</a:t>
            </a:r>
            <a:r>
              <a:rPr lang="zh-CN" altLang="en-US" dirty="0"/>
              <a:t>通信机制，这就保证了系统之间的互操作性，即使是运行不同开发语言，也可以跨进程、跨机器甚至于跨平台的通信。例如：使用</a:t>
            </a:r>
            <a:r>
              <a:rPr lang="en-US" altLang="zh-CN" dirty="0"/>
              <a:t>J2EE</a:t>
            </a:r>
            <a:r>
              <a:rPr lang="zh-CN" altLang="en-US" dirty="0"/>
              <a:t>的服务器</a:t>
            </a:r>
            <a:r>
              <a:rPr lang="en-US" altLang="zh-CN" dirty="0"/>
              <a:t>(</a:t>
            </a:r>
            <a:r>
              <a:rPr lang="zh-CN" altLang="en-US" dirty="0"/>
              <a:t>如</a:t>
            </a:r>
            <a:r>
              <a:rPr lang="en-US" altLang="zh-CN" dirty="0"/>
              <a:t>WebSphere</a:t>
            </a:r>
            <a:r>
              <a:rPr lang="zh-CN" altLang="en-US" dirty="0"/>
              <a:t>，</a:t>
            </a:r>
            <a:r>
              <a:rPr lang="en-US" altLang="zh-CN" dirty="0"/>
              <a:t>WebLogic)</a:t>
            </a:r>
            <a:r>
              <a:rPr lang="zh-CN" altLang="en-US" dirty="0"/>
              <a:t>，应用程序可以在</a:t>
            </a:r>
            <a:r>
              <a:rPr lang="en-US" altLang="zh-CN" dirty="0"/>
              <a:t>Windows</a:t>
            </a:r>
            <a:r>
              <a:rPr lang="zh-CN" altLang="en-US" dirty="0"/>
              <a:t>操作系统进行调用，也可以运行在其他的 操作系统，如</a:t>
            </a:r>
            <a:r>
              <a:rPr lang="en-US" altLang="zh-CN" dirty="0"/>
              <a:t>Sun Solaris</a:t>
            </a:r>
            <a:r>
              <a:rPr lang="zh-CN" altLang="en-US" dirty="0"/>
              <a:t>，</a:t>
            </a:r>
            <a:r>
              <a:rPr lang="en-US" altLang="zh-CN" dirty="0"/>
              <a:t>HP Unix</a:t>
            </a:r>
            <a:r>
              <a:rPr lang="zh-CN" altLang="en-US" dirty="0"/>
              <a:t>，</a:t>
            </a:r>
            <a:r>
              <a:rPr lang="en-US" altLang="zh-CN" dirty="0"/>
              <a:t>Linux</a:t>
            </a:r>
            <a:r>
              <a:rPr lang="zh-CN" altLang="en-US" dirty="0"/>
              <a:t>等等。</a:t>
            </a:r>
          </a:p>
          <a:p>
            <a:endParaRPr lang="zh-CN" altLang="en-US" dirty="0"/>
          </a:p>
          <a:p>
            <a:r>
              <a:rPr lang="zh-CN" altLang="en-US" dirty="0"/>
              <a:t>第三，提供高效的安全与可信赖度，它可以使用不同的安全认证将</a:t>
            </a:r>
            <a:r>
              <a:rPr lang="en-US" altLang="zh-CN" dirty="0"/>
              <a:t>WS-Security</a:t>
            </a:r>
            <a:r>
              <a:rPr lang="zh-CN" altLang="en-US" dirty="0"/>
              <a:t>，</a:t>
            </a:r>
            <a:r>
              <a:rPr lang="en-US" altLang="zh-CN" dirty="0"/>
              <a:t>WS-Trust</a:t>
            </a:r>
            <a:r>
              <a:rPr lang="zh-CN" altLang="en-US" dirty="0"/>
              <a:t>和</a:t>
            </a:r>
            <a:r>
              <a:rPr lang="en-US" altLang="zh-CN" dirty="0"/>
              <a:t>WS-</a:t>
            </a:r>
            <a:r>
              <a:rPr lang="en-US" altLang="zh-CN" dirty="0" err="1"/>
              <a:t>SecureConversation</a:t>
            </a:r>
            <a:r>
              <a:rPr lang="zh-CN" altLang="en-US" dirty="0"/>
              <a:t>等添加到</a:t>
            </a:r>
            <a:r>
              <a:rPr lang="en-US" altLang="zh-CN" dirty="0"/>
              <a:t>SOAP</a:t>
            </a:r>
            <a:r>
              <a:rPr lang="zh-CN" altLang="en-US" dirty="0"/>
              <a:t>消息中</a:t>
            </a:r>
            <a:r>
              <a:rPr lang="zh-CN" altLang="en-US" dirty="0" smtClean="0"/>
              <a: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21</a:t>
            </a:fld>
            <a:r>
              <a:rPr lang="zh-CN" altLang="en-US" smtClean="0"/>
              <a:t>页</a:t>
            </a:r>
            <a:endParaRPr lang="zh-CN" altLang="en-US" dirty="0" smtClean="0"/>
          </a:p>
        </p:txBody>
      </p:sp>
    </p:spTree>
    <p:extLst>
      <p:ext uri="{BB962C8B-B14F-4D97-AF65-F5344CB8AC3E}">
        <p14:creationId xmlns:p14="http://schemas.microsoft.com/office/powerpoint/2010/main" val="3045578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WCF</a:t>
            </a:r>
            <a:r>
              <a:rPr lang="zh-CN" altLang="en-US" dirty="0" smtClean="0"/>
              <a:t>的另一个好处</a:t>
            </a:r>
            <a:endParaRPr lang="zh-CN" altLang="en-US" dirty="0"/>
          </a:p>
        </p:txBody>
      </p:sp>
      <p:sp>
        <p:nvSpPr>
          <p:cNvPr id="3" name="Content Placeholder 2"/>
          <p:cNvSpPr>
            <a:spLocks noGrp="1"/>
          </p:cNvSpPr>
          <p:nvPr>
            <p:ph idx="1"/>
          </p:nvPr>
        </p:nvSpPr>
        <p:spPr>
          <a:xfrm>
            <a:off x="35496" y="836712"/>
            <a:ext cx="8965660" cy="5472608"/>
          </a:xfrm>
        </p:spPr>
        <p:txBody>
          <a:bodyPr>
            <a:normAutofit/>
          </a:bodyPr>
          <a:lstStyle/>
          <a:p>
            <a:r>
              <a:rPr lang="en-US" altLang="zh-CN" dirty="0" smtClean="0"/>
              <a:t>WCF</a:t>
            </a:r>
            <a:r>
              <a:rPr lang="zh-CN" altLang="zh-CN" dirty="0" smtClean="0"/>
              <a:t>要</a:t>
            </a:r>
            <a:r>
              <a:rPr lang="zh-CN" altLang="zh-CN" dirty="0"/>
              <a:t>求客户端保持一致的编</a:t>
            </a:r>
            <a:r>
              <a:rPr lang="zh-CN" altLang="zh-CN" dirty="0" smtClean="0"/>
              <a:t>程</a:t>
            </a:r>
            <a:r>
              <a:rPr lang="zh-CN" altLang="en-US" dirty="0" smtClean="0"/>
              <a:t>方式</a:t>
            </a:r>
            <a:r>
              <a:rPr lang="zh-CN" altLang="zh-CN" dirty="0" smtClean="0"/>
              <a:t>，不</a:t>
            </a:r>
            <a:r>
              <a:rPr lang="zh-CN" altLang="zh-CN" dirty="0"/>
              <a:t>用考虑服务的位置。不管服务部署在本机上还是别的机器上，</a:t>
            </a:r>
            <a:r>
              <a:rPr lang="en-US" altLang="zh-CN" dirty="0"/>
              <a:t>WCF</a:t>
            </a:r>
            <a:r>
              <a:rPr lang="zh-CN" altLang="zh-CN" dirty="0"/>
              <a:t>不允许客户端直接与服务交互，即使它调用的是本地机器内存中的服</a:t>
            </a:r>
            <a:r>
              <a:rPr lang="zh-CN" altLang="zh-CN" dirty="0" smtClean="0"/>
              <a:t>务，</a:t>
            </a:r>
            <a:r>
              <a:rPr lang="en-US" altLang="zh-CN" dirty="0"/>
              <a:t>WCF</a:t>
            </a:r>
            <a:r>
              <a:rPr lang="zh-CN" altLang="zh-CN" dirty="0"/>
              <a:t>仍然使用远程编程模型的实例化方式</a:t>
            </a:r>
            <a:r>
              <a:rPr lang="zh-CN" altLang="zh-CN" dirty="0" smtClean="0"/>
              <a:t>，</a:t>
            </a:r>
            <a:r>
              <a:rPr lang="zh-CN" altLang="en-US" dirty="0" smtClean="0"/>
              <a:t>并</a:t>
            </a:r>
            <a:r>
              <a:rPr lang="zh-CN" altLang="zh-CN" dirty="0" smtClean="0"/>
              <a:t>使</a:t>
            </a:r>
            <a:r>
              <a:rPr lang="zh-CN" altLang="zh-CN" dirty="0"/>
              <a:t>用代理</a:t>
            </a:r>
            <a:r>
              <a:rPr lang="zh-CN" altLang="zh-CN" dirty="0" smtClean="0"/>
              <a:t>。因</a:t>
            </a:r>
            <a:r>
              <a:rPr lang="zh-CN" altLang="zh-CN" dirty="0"/>
              <a:t>而对于本地和远程方式而言，</a:t>
            </a:r>
            <a:r>
              <a:rPr lang="en-US" altLang="zh-CN" dirty="0"/>
              <a:t>WCF</a:t>
            </a:r>
            <a:r>
              <a:rPr lang="zh-CN" altLang="zh-CN" dirty="0"/>
              <a:t>都只需要维持相同的编程模型。这就使得开发者不会因为服务位置的改变影响客户端，同时还大大地简化了应用程序的编程模型</a:t>
            </a:r>
            <a:r>
              <a:rPr lang="zh-CN" altLang="zh-CN" dirty="0" smtClean="0"/>
              <a: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22</a:t>
            </a:fld>
            <a:r>
              <a:rPr lang="zh-CN" altLang="en-US" smtClean="0"/>
              <a:t>页</a:t>
            </a:r>
            <a:endParaRPr lang="zh-CN" altLang="en-US" dirty="0" smtClean="0"/>
          </a:p>
        </p:txBody>
      </p:sp>
    </p:spTree>
    <p:extLst>
      <p:ext uri="{BB962C8B-B14F-4D97-AF65-F5344CB8AC3E}">
        <p14:creationId xmlns:p14="http://schemas.microsoft.com/office/powerpoint/2010/main" val="1587241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WCF</a:t>
            </a:r>
            <a:r>
              <a:rPr lang="zh-CN" altLang="en-US" dirty="0" smtClean="0"/>
              <a:t>具体实例</a:t>
            </a:r>
            <a:r>
              <a:rPr lang="en-US" altLang="zh-CN" dirty="0" smtClean="0"/>
              <a:t>-</a:t>
            </a:r>
            <a:r>
              <a:rPr lang="zh-CN" altLang="en-US" dirty="0" smtClean="0"/>
              <a:t>服务接口</a:t>
            </a:r>
            <a:endParaRPr lang="zh-CN" altLang="en-US" dirty="0"/>
          </a:p>
        </p:txBody>
      </p:sp>
      <p:sp>
        <p:nvSpPr>
          <p:cNvPr id="3" name="Content Placeholder 2"/>
          <p:cNvSpPr>
            <a:spLocks noGrp="1"/>
          </p:cNvSpPr>
          <p:nvPr>
            <p:ph idx="1"/>
          </p:nvPr>
        </p:nvSpPr>
        <p:spPr>
          <a:xfrm>
            <a:off x="457200" y="1124744"/>
            <a:ext cx="8229600" cy="5001419"/>
          </a:xfrm>
        </p:spPr>
        <p:txBody>
          <a:bodyPr>
            <a:normAutofit fontScale="47500" lnSpcReduction="20000"/>
          </a:bodyPr>
          <a:lstStyle/>
          <a:p>
            <a:r>
              <a:rPr lang="en-US" altLang="zh-CN" dirty="0"/>
              <a:t>using System;</a:t>
            </a:r>
          </a:p>
          <a:p>
            <a:r>
              <a:rPr lang="en-US" altLang="zh-CN" dirty="0"/>
              <a:t>using </a:t>
            </a:r>
            <a:r>
              <a:rPr lang="en-US" altLang="zh-CN" dirty="0" err="1"/>
              <a:t>System.Collections.Generic</a:t>
            </a:r>
            <a:r>
              <a:rPr lang="en-US" altLang="zh-CN" dirty="0"/>
              <a:t>;</a:t>
            </a:r>
          </a:p>
          <a:p>
            <a:r>
              <a:rPr lang="en-US" altLang="zh-CN" dirty="0"/>
              <a:t>using </a:t>
            </a:r>
            <a:r>
              <a:rPr lang="en-US" altLang="zh-CN" dirty="0" err="1"/>
              <a:t>System.Linq</a:t>
            </a:r>
            <a:r>
              <a:rPr lang="en-US" altLang="zh-CN" dirty="0"/>
              <a:t>;</a:t>
            </a:r>
          </a:p>
          <a:p>
            <a:r>
              <a:rPr lang="en-US" altLang="zh-CN" dirty="0"/>
              <a:t>using </a:t>
            </a:r>
            <a:r>
              <a:rPr lang="en-US" altLang="zh-CN" dirty="0" err="1"/>
              <a:t>System.Runtime.Serialization</a:t>
            </a:r>
            <a:r>
              <a:rPr lang="en-US" altLang="zh-CN" dirty="0"/>
              <a:t>;</a:t>
            </a:r>
          </a:p>
          <a:p>
            <a:r>
              <a:rPr lang="en-US" altLang="zh-CN" dirty="0"/>
              <a:t>using </a:t>
            </a:r>
            <a:r>
              <a:rPr lang="en-US" altLang="zh-CN" dirty="0" err="1"/>
              <a:t>System.ServiceModel</a:t>
            </a:r>
            <a:r>
              <a:rPr lang="en-US" altLang="zh-CN" dirty="0"/>
              <a:t>;</a:t>
            </a:r>
          </a:p>
          <a:p>
            <a:r>
              <a:rPr lang="en-US" altLang="zh-CN" dirty="0"/>
              <a:t>using </a:t>
            </a:r>
            <a:r>
              <a:rPr lang="en-US" altLang="zh-CN" dirty="0" err="1"/>
              <a:t>System.ServiceModel.Web</a:t>
            </a:r>
            <a:r>
              <a:rPr lang="en-US" altLang="zh-CN" dirty="0"/>
              <a:t>;</a:t>
            </a:r>
          </a:p>
          <a:p>
            <a:r>
              <a:rPr lang="en-US" altLang="zh-CN" dirty="0"/>
              <a:t>using </a:t>
            </a:r>
            <a:r>
              <a:rPr lang="en-US" altLang="zh-CN" dirty="0" err="1"/>
              <a:t>System.Text</a:t>
            </a:r>
            <a:r>
              <a:rPr lang="en-US" altLang="zh-CN" dirty="0"/>
              <a:t>;</a:t>
            </a:r>
          </a:p>
          <a:p>
            <a:endParaRPr lang="en-US" altLang="zh-CN" dirty="0"/>
          </a:p>
          <a:p>
            <a:r>
              <a:rPr lang="en-US" altLang="zh-CN" dirty="0"/>
              <a:t>namespace </a:t>
            </a:r>
            <a:r>
              <a:rPr lang="en-US" altLang="zh-CN" dirty="0" err="1"/>
              <a:t>TerminalService</a:t>
            </a:r>
            <a:endParaRPr lang="en-US" altLang="zh-CN" dirty="0"/>
          </a:p>
          <a:p>
            <a:r>
              <a:rPr lang="en-US" altLang="zh-CN" dirty="0"/>
              <a:t>{</a:t>
            </a:r>
          </a:p>
          <a:p>
            <a:r>
              <a:rPr lang="en-US" altLang="zh-CN" dirty="0"/>
              <a:t>    [</a:t>
            </a:r>
            <a:r>
              <a:rPr lang="en-US" altLang="zh-CN" dirty="0" err="1"/>
              <a:t>ServiceContract</a:t>
            </a:r>
            <a:r>
              <a:rPr lang="en-US" altLang="zh-CN" dirty="0"/>
              <a:t>]</a:t>
            </a:r>
          </a:p>
          <a:p>
            <a:r>
              <a:rPr lang="en-US" altLang="zh-CN" dirty="0"/>
              <a:t>    public interface </a:t>
            </a:r>
            <a:r>
              <a:rPr lang="en-US" altLang="zh-CN" dirty="0" err="1"/>
              <a:t>ITerminalService</a:t>
            </a:r>
            <a:endParaRPr lang="en-US" altLang="zh-CN" dirty="0"/>
          </a:p>
          <a:p>
            <a:r>
              <a:rPr lang="en-US" altLang="zh-CN" dirty="0"/>
              <a:t>    {</a:t>
            </a:r>
          </a:p>
          <a:p>
            <a:r>
              <a:rPr lang="en-US" altLang="zh-CN" dirty="0"/>
              <a:t>        /// &lt;summary&gt;</a:t>
            </a:r>
          </a:p>
          <a:p>
            <a:r>
              <a:rPr lang="en-US" altLang="zh-CN" dirty="0"/>
              <a:t>        /// </a:t>
            </a:r>
            <a:r>
              <a:rPr lang="zh-CN" altLang="en-US" dirty="0"/>
              <a:t>获取当前日夜模式标志及夜间节点</a:t>
            </a:r>
            <a:r>
              <a:rPr lang="en-US" altLang="zh-CN" dirty="0" err="1"/>
              <a:t>wf,queue</a:t>
            </a:r>
            <a:r>
              <a:rPr lang="zh-CN" altLang="en-US" dirty="0"/>
              <a:t>的服务器地址</a:t>
            </a:r>
          </a:p>
          <a:p>
            <a:r>
              <a:rPr lang="zh-CN" altLang="en-US" dirty="0"/>
              <a:t>        </a:t>
            </a:r>
            <a:r>
              <a:rPr lang="en-US" altLang="zh-CN" dirty="0"/>
              <a:t>/// &lt;/summary&gt;</a:t>
            </a:r>
          </a:p>
          <a:p>
            <a:r>
              <a:rPr lang="en-US" altLang="zh-CN" dirty="0"/>
              <a:t>        /// &lt;returns&gt;&lt;/returns&gt;</a:t>
            </a:r>
          </a:p>
          <a:p>
            <a:r>
              <a:rPr lang="en-US" altLang="zh-CN" dirty="0"/>
              <a:t>        [</a:t>
            </a:r>
            <a:r>
              <a:rPr lang="en-US" altLang="zh-CN" dirty="0" err="1"/>
              <a:t>OperationContract</a:t>
            </a:r>
            <a:r>
              <a:rPr lang="en-US" altLang="zh-CN" dirty="0"/>
              <a:t>]</a:t>
            </a:r>
          </a:p>
          <a:p>
            <a:r>
              <a:rPr lang="en-US" altLang="zh-CN" dirty="0"/>
              <a:t>        </a:t>
            </a:r>
            <a:r>
              <a:rPr lang="en-US" altLang="zh-CN" dirty="0" err="1"/>
              <a:t>NightServerAddress</a:t>
            </a:r>
            <a:r>
              <a:rPr lang="en-US" altLang="zh-CN" dirty="0"/>
              <a:t> </a:t>
            </a:r>
            <a:r>
              <a:rPr lang="en-US" altLang="zh-CN" dirty="0" err="1"/>
              <a:t>GetDayNightFlagAndNightServer</a:t>
            </a:r>
            <a:r>
              <a:rPr lang="en-US" altLang="zh-CN" dirty="0"/>
              <a:t>();</a:t>
            </a:r>
          </a:p>
          <a:p>
            <a:r>
              <a:rPr lang="en-US" altLang="zh-CN" dirty="0"/>
              <a:t>    </a:t>
            </a:r>
            <a:r>
              <a:rPr lang="en-US" altLang="zh-CN" dirty="0" smtClean="0"/>
              <a:t>}</a:t>
            </a:r>
            <a:endParaRPr lang="en-US" altLang="zh-CN" dirty="0"/>
          </a:p>
          <a:p>
            <a:r>
              <a:rPr lang="en-US" altLang="zh-CN" dirty="0"/>
              <a: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23</a:t>
            </a:fld>
            <a:r>
              <a:rPr lang="zh-CN" altLang="en-US" smtClean="0"/>
              <a:t>页</a:t>
            </a:r>
            <a:endParaRPr lang="zh-CN" altLang="en-US" dirty="0" smtClean="0"/>
          </a:p>
        </p:txBody>
      </p:sp>
    </p:spTree>
    <p:extLst>
      <p:ext uri="{BB962C8B-B14F-4D97-AF65-F5344CB8AC3E}">
        <p14:creationId xmlns:p14="http://schemas.microsoft.com/office/powerpoint/2010/main" val="2755607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WCF</a:t>
            </a:r>
            <a:r>
              <a:rPr lang="zh-CN" altLang="en-US" dirty="0"/>
              <a:t>具体实</a:t>
            </a:r>
            <a:r>
              <a:rPr lang="zh-CN" altLang="en-US" dirty="0" smtClean="0"/>
              <a:t>例</a:t>
            </a:r>
            <a:r>
              <a:rPr lang="en-US" altLang="zh-CN" dirty="0" smtClean="0"/>
              <a:t>-</a:t>
            </a:r>
            <a:r>
              <a:rPr lang="zh-CN" altLang="en-US" dirty="0" smtClean="0"/>
              <a:t>数据合约</a:t>
            </a:r>
            <a:endParaRPr lang="zh-CN" altLang="en-US" dirty="0"/>
          </a:p>
        </p:txBody>
      </p:sp>
      <p:sp>
        <p:nvSpPr>
          <p:cNvPr id="3" name="Content Placeholder 2"/>
          <p:cNvSpPr>
            <a:spLocks noGrp="1"/>
          </p:cNvSpPr>
          <p:nvPr>
            <p:ph idx="1"/>
          </p:nvPr>
        </p:nvSpPr>
        <p:spPr>
          <a:xfrm>
            <a:off x="457200" y="908720"/>
            <a:ext cx="8229600" cy="5217443"/>
          </a:xfrm>
        </p:spPr>
        <p:txBody>
          <a:bodyPr>
            <a:noAutofit/>
          </a:bodyPr>
          <a:lstStyle/>
          <a:p>
            <a:r>
              <a:rPr lang="en-US" altLang="zh-CN" sz="900" dirty="0"/>
              <a:t>using System</a:t>
            </a:r>
            <a:r>
              <a:rPr lang="en-US" altLang="zh-CN" sz="900" dirty="0" smtClean="0"/>
              <a:t>;</a:t>
            </a:r>
            <a:endParaRPr lang="en-US" altLang="zh-CN" sz="900" dirty="0"/>
          </a:p>
          <a:p>
            <a:r>
              <a:rPr lang="en-US" altLang="zh-CN" sz="900" dirty="0"/>
              <a:t>namespace </a:t>
            </a:r>
            <a:r>
              <a:rPr lang="en-US" altLang="zh-CN" sz="900" dirty="0" err="1"/>
              <a:t>TerminalService</a:t>
            </a:r>
            <a:endParaRPr lang="en-US" altLang="zh-CN" sz="900" dirty="0"/>
          </a:p>
          <a:p>
            <a:r>
              <a:rPr lang="en-US" altLang="zh-CN" sz="900" dirty="0"/>
              <a:t>{</a:t>
            </a:r>
          </a:p>
          <a:p>
            <a:r>
              <a:rPr lang="en-US" altLang="zh-CN" sz="900" dirty="0"/>
              <a:t>    [</a:t>
            </a:r>
            <a:r>
              <a:rPr lang="en-US" altLang="zh-CN" sz="900" dirty="0" err="1"/>
              <a:t>DataContract</a:t>
            </a:r>
            <a:r>
              <a:rPr lang="en-US" altLang="zh-CN" sz="900" dirty="0"/>
              <a:t>]</a:t>
            </a:r>
          </a:p>
          <a:p>
            <a:r>
              <a:rPr lang="en-US" altLang="zh-CN" sz="900" dirty="0"/>
              <a:t>    public class </a:t>
            </a:r>
            <a:r>
              <a:rPr lang="en-US" altLang="zh-CN" sz="900" dirty="0" err="1"/>
              <a:t>NightServerAddress</a:t>
            </a:r>
            <a:endParaRPr lang="en-US" altLang="zh-CN" sz="900" dirty="0"/>
          </a:p>
          <a:p>
            <a:r>
              <a:rPr lang="en-US" altLang="zh-CN" sz="900" dirty="0"/>
              <a:t>    {</a:t>
            </a:r>
          </a:p>
          <a:p>
            <a:r>
              <a:rPr lang="en-US" altLang="zh-CN" sz="900" dirty="0"/>
              <a:t>        string </a:t>
            </a:r>
            <a:r>
              <a:rPr lang="en-US" altLang="zh-CN" sz="900" dirty="0" err="1"/>
              <a:t>dayNightFlag</a:t>
            </a:r>
            <a:r>
              <a:rPr lang="en-US" altLang="zh-CN" sz="900" dirty="0"/>
              <a:t> = </a:t>
            </a:r>
            <a:r>
              <a:rPr lang="en-US" altLang="zh-CN" sz="900" dirty="0" smtClean="0"/>
              <a:t>“D";</a:t>
            </a:r>
            <a:endParaRPr lang="en-US" altLang="zh-CN" sz="900" dirty="0"/>
          </a:p>
          <a:p>
            <a:r>
              <a:rPr lang="en-US" altLang="zh-CN" sz="900" dirty="0"/>
              <a:t>        string </a:t>
            </a:r>
            <a:r>
              <a:rPr lang="en-US" altLang="zh-CN" sz="900" dirty="0" err="1"/>
              <a:t>wfValue</a:t>
            </a:r>
            <a:r>
              <a:rPr lang="en-US" altLang="zh-CN" sz="900" dirty="0"/>
              <a:t> = </a:t>
            </a:r>
            <a:r>
              <a:rPr lang="en-US" altLang="zh-CN" sz="900" dirty="0" err="1"/>
              <a:t>String.Empty</a:t>
            </a:r>
            <a:r>
              <a:rPr lang="en-US" altLang="zh-CN" sz="900" dirty="0"/>
              <a:t>;</a:t>
            </a:r>
          </a:p>
          <a:p>
            <a:r>
              <a:rPr lang="en-US" altLang="zh-CN" sz="900" dirty="0"/>
              <a:t>        string </a:t>
            </a:r>
            <a:r>
              <a:rPr lang="en-US" altLang="zh-CN" sz="900" dirty="0" err="1"/>
              <a:t>queueValue</a:t>
            </a:r>
            <a:r>
              <a:rPr lang="en-US" altLang="zh-CN" sz="900" dirty="0"/>
              <a:t> = </a:t>
            </a:r>
            <a:r>
              <a:rPr lang="en-US" altLang="zh-CN" sz="900" dirty="0" err="1"/>
              <a:t>String.Empty</a:t>
            </a:r>
            <a:r>
              <a:rPr lang="en-US" altLang="zh-CN" sz="900" dirty="0"/>
              <a:t>;</a:t>
            </a:r>
          </a:p>
          <a:p>
            <a:endParaRPr lang="en-US" altLang="zh-CN" sz="900" dirty="0"/>
          </a:p>
          <a:p>
            <a:r>
              <a:rPr lang="en-US" altLang="zh-CN" sz="900" dirty="0"/>
              <a:t>        [</a:t>
            </a:r>
            <a:r>
              <a:rPr lang="en-US" altLang="zh-CN" sz="900" dirty="0" err="1"/>
              <a:t>DataMember</a:t>
            </a:r>
            <a:r>
              <a:rPr lang="en-US" altLang="zh-CN" sz="900" dirty="0"/>
              <a:t>]</a:t>
            </a:r>
          </a:p>
          <a:p>
            <a:r>
              <a:rPr lang="en-US" altLang="zh-CN" sz="900" dirty="0"/>
              <a:t>        public string </a:t>
            </a:r>
            <a:r>
              <a:rPr lang="en-US" altLang="zh-CN" sz="900" dirty="0" err="1"/>
              <a:t>DayNightFlag</a:t>
            </a:r>
            <a:endParaRPr lang="en-US" altLang="zh-CN" sz="900" dirty="0"/>
          </a:p>
          <a:p>
            <a:r>
              <a:rPr lang="en-US" altLang="zh-CN" sz="900" dirty="0"/>
              <a:t>        {</a:t>
            </a:r>
          </a:p>
          <a:p>
            <a:r>
              <a:rPr lang="en-US" altLang="zh-CN" sz="900" dirty="0"/>
              <a:t>            get { return </a:t>
            </a:r>
            <a:r>
              <a:rPr lang="en-US" altLang="zh-CN" sz="900" dirty="0" err="1"/>
              <a:t>dayNightFlag</a:t>
            </a:r>
            <a:r>
              <a:rPr lang="en-US" altLang="zh-CN" sz="900" dirty="0"/>
              <a:t>; }</a:t>
            </a:r>
          </a:p>
          <a:p>
            <a:r>
              <a:rPr lang="en-US" altLang="zh-CN" sz="900" dirty="0"/>
              <a:t>            set { </a:t>
            </a:r>
            <a:r>
              <a:rPr lang="en-US" altLang="zh-CN" sz="900" dirty="0" err="1"/>
              <a:t>dayNightFlag</a:t>
            </a:r>
            <a:r>
              <a:rPr lang="en-US" altLang="zh-CN" sz="900" dirty="0"/>
              <a:t> = value; }</a:t>
            </a:r>
          </a:p>
          <a:p>
            <a:r>
              <a:rPr lang="en-US" altLang="zh-CN" sz="900" dirty="0"/>
              <a:t>        }</a:t>
            </a:r>
          </a:p>
          <a:p>
            <a:endParaRPr lang="en-US" altLang="zh-CN" sz="900" dirty="0"/>
          </a:p>
          <a:p>
            <a:r>
              <a:rPr lang="en-US" altLang="zh-CN" sz="900" dirty="0"/>
              <a:t>        [</a:t>
            </a:r>
            <a:r>
              <a:rPr lang="en-US" altLang="zh-CN" sz="900" dirty="0" err="1"/>
              <a:t>DataMember</a:t>
            </a:r>
            <a:r>
              <a:rPr lang="en-US" altLang="zh-CN" sz="900" dirty="0"/>
              <a:t>]</a:t>
            </a:r>
          </a:p>
          <a:p>
            <a:r>
              <a:rPr lang="en-US" altLang="zh-CN" sz="900" dirty="0"/>
              <a:t>        public string </a:t>
            </a:r>
            <a:r>
              <a:rPr lang="en-US" altLang="zh-CN" sz="900" dirty="0" err="1"/>
              <a:t>wf</a:t>
            </a:r>
            <a:endParaRPr lang="en-US" altLang="zh-CN" sz="900" dirty="0"/>
          </a:p>
          <a:p>
            <a:r>
              <a:rPr lang="en-US" altLang="zh-CN" sz="900" dirty="0"/>
              <a:t>        {</a:t>
            </a:r>
          </a:p>
          <a:p>
            <a:r>
              <a:rPr lang="en-US" altLang="zh-CN" sz="900" dirty="0"/>
              <a:t>            get { return </a:t>
            </a:r>
            <a:r>
              <a:rPr lang="en-US" altLang="zh-CN" sz="900" dirty="0" err="1"/>
              <a:t>wfValue</a:t>
            </a:r>
            <a:r>
              <a:rPr lang="en-US" altLang="zh-CN" sz="900" dirty="0"/>
              <a:t>; }</a:t>
            </a:r>
          </a:p>
          <a:p>
            <a:r>
              <a:rPr lang="en-US" altLang="zh-CN" sz="900" dirty="0"/>
              <a:t>            set { </a:t>
            </a:r>
            <a:r>
              <a:rPr lang="en-US" altLang="zh-CN" sz="900" dirty="0" err="1"/>
              <a:t>wfValue</a:t>
            </a:r>
            <a:r>
              <a:rPr lang="en-US" altLang="zh-CN" sz="900" dirty="0"/>
              <a:t> = value; }</a:t>
            </a:r>
          </a:p>
          <a:p>
            <a:r>
              <a:rPr lang="en-US" altLang="zh-CN" sz="900" dirty="0"/>
              <a:t>        }</a:t>
            </a:r>
          </a:p>
          <a:p>
            <a:endParaRPr lang="en-US" altLang="zh-CN" sz="900" dirty="0"/>
          </a:p>
          <a:p>
            <a:r>
              <a:rPr lang="en-US" altLang="zh-CN" sz="900" dirty="0"/>
              <a:t>        [</a:t>
            </a:r>
            <a:r>
              <a:rPr lang="en-US" altLang="zh-CN" sz="900" dirty="0" err="1"/>
              <a:t>DataMember</a:t>
            </a:r>
            <a:r>
              <a:rPr lang="en-US" altLang="zh-CN" sz="900" dirty="0"/>
              <a:t>]</a:t>
            </a:r>
          </a:p>
          <a:p>
            <a:r>
              <a:rPr lang="en-US" altLang="zh-CN" sz="900" dirty="0"/>
              <a:t>        public string queue</a:t>
            </a:r>
          </a:p>
          <a:p>
            <a:r>
              <a:rPr lang="en-US" altLang="zh-CN" sz="900" dirty="0"/>
              <a:t>        {</a:t>
            </a:r>
          </a:p>
          <a:p>
            <a:r>
              <a:rPr lang="en-US" altLang="zh-CN" sz="900" dirty="0"/>
              <a:t>            get { return </a:t>
            </a:r>
            <a:r>
              <a:rPr lang="en-US" altLang="zh-CN" sz="900" dirty="0" err="1"/>
              <a:t>queueValue</a:t>
            </a:r>
            <a:r>
              <a:rPr lang="en-US" altLang="zh-CN" sz="900" dirty="0"/>
              <a:t>; }</a:t>
            </a:r>
          </a:p>
          <a:p>
            <a:r>
              <a:rPr lang="en-US" altLang="zh-CN" sz="900" dirty="0"/>
              <a:t>            set { </a:t>
            </a:r>
            <a:r>
              <a:rPr lang="en-US" altLang="zh-CN" sz="900" dirty="0" err="1"/>
              <a:t>queueValue</a:t>
            </a:r>
            <a:r>
              <a:rPr lang="en-US" altLang="zh-CN" sz="900" dirty="0"/>
              <a:t> = value; }</a:t>
            </a:r>
          </a:p>
          <a:p>
            <a:r>
              <a:rPr lang="en-US" altLang="zh-CN" sz="900" dirty="0"/>
              <a:t>        }</a:t>
            </a:r>
          </a:p>
          <a:p>
            <a:r>
              <a:rPr lang="en-US" altLang="zh-CN" sz="900" dirty="0"/>
              <a:t>    }</a:t>
            </a:r>
          </a:p>
          <a:p>
            <a:r>
              <a:rPr lang="en-US" altLang="zh-CN" sz="900" dirty="0"/>
              <a:t>}</a:t>
            </a:r>
            <a:endParaRPr lang="zh-CN" altLang="en-US" sz="9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24</a:t>
            </a:fld>
            <a:r>
              <a:rPr lang="zh-CN" altLang="en-US" smtClean="0"/>
              <a:t>页</a:t>
            </a:r>
            <a:endParaRPr lang="zh-CN" altLang="en-US" dirty="0" smtClean="0"/>
          </a:p>
        </p:txBody>
      </p:sp>
    </p:spTree>
    <p:extLst>
      <p:ext uri="{BB962C8B-B14F-4D97-AF65-F5344CB8AC3E}">
        <p14:creationId xmlns:p14="http://schemas.microsoft.com/office/powerpoint/2010/main" val="775648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WCF</a:t>
            </a:r>
            <a:r>
              <a:rPr lang="zh-CN" altLang="en-US" dirty="0"/>
              <a:t>具体实例</a:t>
            </a:r>
            <a:r>
              <a:rPr lang="en-US" altLang="zh-CN" dirty="0" smtClean="0"/>
              <a:t>-</a:t>
            </a:r>
            <a:r>
              <a:rPr lang="zh-CN" altLang="en-US" dirty="0"/>
              <a:t>服</a:t>
            </a:r>
            <a:r>
              <a:rPr lang="zh-CN" altLang="en-US" dirty="0" smtClean="0"/>
              <a:t>务具体代码</a:t>
            </a:r>
            <a:endParaRPr lang="zh-CN" altLang="en-US" dirty="0"/>
          </a:p>
        </p:txBody>
      </p:sp>
      <p:sp>
        <p:nvSpPr>
          <p:cNvPr id="3" name="Content Placeholder 2"/>
          <p:cNvSpPr>
            <a:spLocks noGrp="1"/>
          </p:cNvSpPr>
          <p:nvPr>
            <p:ph idx="1"/>
          </p:nvPr>
        </p:nvSpPr>
        <p:spPr>
          <a:xfrm>
            <a:off x="457200" y="980728"/>
            <a:ext cx="8229600" cy="5328592"/>
          </a:xfrm>
        </p:spPr>
        <p:txBody>
          <a:bodyPr>
            <a:normAutofit fontScale="25000" lnSpcReduction="20000"/>
          </a:bodyPr>
          <a:lstStyle/>
          <a:p>
            <a:r>
              <a:rPr lang="en-US" altLang="zh-CN" sz="5600" dirty="0"/>
              <a:t>using System;</a:t>
            </a:r>
          </a:p>
          <a:p>
            <a:r>
              <a:rPr lang="en-US" altLang="zh-CN" sz="5600" dirty="0"/>
              <a:t>using </a:t>
            </a:r>
            <a:r>
              <a:rPr lang="en-US" altLang="zh-CN" sz="5600" dirty="0" err="1"/>
              <a:t>System.Collections.Generic</a:t>
            </a:r>
            <a:r>
              <a:rPr lang="en-US" altLang="zh-CN" sz="5600" dirty="0"/>
              <a:t>;</a:t>
            </a:r>
          </a:p>
          <a:p>
            <a:r>
              <a:rPr lang="en-US" altLang="zh-CN" sz="5600" dirty="0"/>
              <a:t>using </a:t>
            </a:r>
            <a:r>
              <a:rPr lang="en-US" altLang="zh-CN" sz="5600" dirty="0" err="1"/>
              <a:t>System.Linq</a:t>
            </a:r>
            <a:r>
              <a:rPr lang="en-US" altLang="zh-CN" sz="5600" dirty="0"/>
              <a:t>;</a:t>
            </a:r>
          </a:p>
          <a:p>
            <a:r>
              <a:rPr lang="en-US" altLang="zh-CN" sz="5600" dirty="0"/>
              <a:t>using </a:t>
            </a:r>
            <a:r>
              <a:rPr lang="en-US" altLang="zh-CN" sz="5600" dirty="0" err="1"/>
              <a:t>System.Runtime.Serialization</a:t>
            </a:r>
            <a:r>
              <a:rPr lang="en-US" altLang="zh-CN" sz="5600" dirty="0"/>
              <a:t>;</a:t>
            </a:r>
          </a:p>
          <a:p>
            <a:r>
              <a:rPr lang="en-US" altLang="zh-CN" sz="5600" dirty="0"/>
              <a:t>using </a:t>
            </a:r>
            <a:r>
              <a:rPr lang="en-US" altLang="zh-CN" sz="5600" dirty="0" err="1"/>
              <a:t>System.ServiceModel</a:t>
            </a:r>
            <a:r>
              <a:rPr lang="en-US" altLang="zh-CN" sz="5600" dirty="0"/>
              <a:t>;</a:t>
            </a:r>
          </a:p>
          <a:p>
            <a:r>
              <a:rPr lang="en-US" altLang="zh-CN" sz="5600" dirty="0"/>
              <a:t>using </a:t>
            </a:r>
            <a:r>
              <a:rPr lang="en-US" altLang="zh-CN" sz="5600" dirty="0" err="1"/>
              <a:t>System.ServiceModel.Web</a:t>
            </a:r>
            <a:r>
              <a:rPr lang="en-US" altLang="zh-CN" sz="5600" dirty="0"/>
              <a:t>;</a:t>
            </a:r>
          </a:p>
          <a:p>
            <a:r>
              <a:rPr lang="en-US" altLang="zh-CN" sz="5600" dirty="0"/>
              <a:t>using </a:t>
            </a:r>
            <a:r>
              <a:rPr lang="en-US" altLang="zh-CN" sz="5600" dirty="0" err="1"/>
              <a:t>System.Text</a:t>
            </a:r>
            <a:r>
              <a:rPr lang="en-US" altLang="zh-CN" sz="5600" dirty="0"/>
              <a:t>;</a:t>
            </a:r>
          </a:p>
          <a:p>
            <a:r>
              <a:rPr lang="en-US" altLang="zh-CN" sz="5600" dirty="0"/>
              <a:t>using </a:t>
            </a:r>
            <a:r>
              <a:rPr lang="en-US" altLang="zh-CN" sz="5600" dirty="0" err="1"/>
              <a:t>System.Data.SqlClient</a:t>
            </a:r>
            <a:r>
              <a:rPr lang="en-US" altLang="zh-CN" sz="5600" dirty="0"/>
              <a:t>;</a:t>
            </a:r>
          </a:p>
          <a:p>
            <a:r>
              <a:rPr lang="en-US" altLang="zh-CN" sz="5600" dirty="0"/>
              <a:t>using </a:t>
            </a:r>
            <a:r>
              <a:rPr lang="en-US" altLang="zh-CN" sz="5600" dirty="0" err="1"/>
              <a:t>System.Configuration</a:t>
            </a:r>
            <a:r>
              <a:rPr lang="en-US" altLang="zh-CN" sz="5600" dirty="0"/>
              <a:t>;</a:t>
            </a:r>
          </a:p>
          <a:p>
            <a:r>
              <a:rPr lang="en-US" altLang="zh-CN" sz="5600" dirty="0"/>
              <a:t>using </a:t>
            </a:r>
            <a:r>
              <a:rPr lang="en-US" altLang="zh-CN" sz="5600" dirty="0" err="1"/>
              <a:t>System.Data</a:t>
            </a:r>
            <a:r>
              <a:rPr lang="en-US" altLang="zh-CN" sz="5600" dirty="0"/>
              <a:t>;</a:t>
            </a:r>
          </a:p>
          <a:p>
            <a:endParaRPr lang="en-US" altLang="zh-CN" sz="5600" dirty="0"/>
          </a:p>
          <a:p>
            <a:r>
              <a:rPr lang="en-US" altLang="zh-CN" sz="5600" dirty="0"/>
              <a:t>namespace </a:t>
            </a:r>
            <a:r>
              <a:rPr lang="en-US" altLang="zh-CN" sz="5600" dirty="0" err="1"/>
              <a:t>TerminalService</a:t>
            </a:r>
            <a:endParaRPr lang="en-US" altLang="zh-CN" sz="5600" dirty="0"/>
          </a:p>
          <a:p>
            <a:r>
              <a:rPr lang="en-US" altLang="zh-CN" sz="5600" dirty="0"/>
              <a:t>{</a:t>
            </a:r>
          </a:p>
          <a:p>
            <a:r>
              <a:rPr lang="en-US" altLang="zh-CN" sz="5600" dirty="0"/>
              <a:t>    public class </a:t>
            </a:r>
            <a:r>
              <a:rPr lang="en-US" altLang="zh-CN" sz="5600" dirty="0" err="1"/>
              <a:t>TerminalService</a:t>
            </a:r>
            <a:r>
              <a:rPr lang="en-US" altLang="zh-CN" sz="5600" dirty="0"/>
              <a:t> : </a:t>
            </a:r>
            <a:r>
              <a:rPr lang="en-US" altLang="zh-CN" sz="5600" dirty="0" err="1"/>
              <a:t>ITerminalService</a:t>
            </a:r>
            <a:endParaRPr lang="en-US" altLang="zh-CN" sz="5600" dirty="0"/>
          </a:p>
          <a:p>
            <a:r>
              <a:rPr lang="en-US" altLang="zh-CN" sz="5600" dirty="0"/>
              <a:t>    {       </a:t>
            </a:r>
          </a:p>
          <a:p>
            <a:r>
              <a:rPr lang="en-US" altLang="zh-CN" sz="5600" dirty="0" smtClean="0"/>
              <a:t>        public </a:t>
            </a:r>
            <a:r>
              <a:rPr lang="en-US" altLang="zh-CN" sz="5600" dirty="0" err="1"/>
              <a:t>NightServerAddress</a:t>
            </a:r>
            <a:r>
              <a:rPr lang="en-US" altLang="zh-CN" sz="5600" dirty="0"/>
              <a:t> </a:t>
            </a:r>
            <a:r>
              <a:rPr lang="en-US" altLang="zh-CN" sz="5600" dirty="0" err="1"/>
              <a:t>GetDayNightFlagAndNightServer</a:t>
            </a:r>
            <a:r>
              <a:rPr lang="en-US" altLang="zh-CN" sz="5600" dirty="0"/>
              <a:t>()</a:t>
            </a:r>
          </a:p>
          <a:p>
            <a:r>
              <a:rPr lang="en-US" altLang="zh-CN" sz="5600" dirty="0"/>
              <a:t>        {</a:t>
            </a:r>
          </a:p>
          <a:p>
            <a:r>
              <a:rPr lang="en-US" altLang="zh-CN" sz="5600" dirty="0"/>
              <a:t>          </a:t>
            </a:r>
            <a:r>
              <a:rPr lang="en-US" altLang="zh-CN" sz="5600" dirty="0" err="1"/>
              <a:t>NightServerAddress</a:t>
            </a:r>
            <a:r>
              <a:rPr lang="en-US" altLang="zh-CN" sz="5600" dirty="0"/>
              <a:t> </a:t>
            </a:r>
            <a:r>
              <a:rPr lang="en-US" altLang="zh-CN" sz="5600" dirty="0" err="1"/>
              <a:t>obj</a:t>
            </a:r>
            <a:r>
              <a:rPr lang="en-US" altLang="zh-CN" sz="5600" dirty="0"/>
              <a:t> = new </a:t>
            </a:r>
            <a:r>
              <a:rPr lang="en-US" altLang="zh-CN" sz="5600" dirty="0" err="1"/>
              <a:t>NightServerAddress</a:t>
            </a:r>
            <a:r>
              <a:rPr lang="en-US" altLang="zh-CN" sz="5600" dirty="0"/>
              <a:t>();</a:t>
            </a:r>
          </a:p>
          <a:p>
            <a:r>
              <a:rPr lang="en-US" altLang="zh-CN" sz="5600" dirty="0"/>
              <a:t>          </a:t>
            </a:r>
            <a:r>
              <a:rPr lang="en-US" altLang="zh-CN" sz="5600" dirty="0" err="1"/>
              <a:t>obj.DayNightFlag</a:t>
            </a:r>
            <a:r>
              <a:rPr lang="en-US" altLang="zh-CN" sz="5600" dirty="0"/>
              <a:t> = "D";</a:t>
            </a:r>
          </a:p>
          <a:p>
            <a:r>
              <a:rPr lang="en-US" altLang="zh-CN" sz="5600" dirty="0"/>
              <a:t>          obj.wf="http://22.11.143.88:8008";</a:t>
            </a:r>
          </a:p>
          <a:p>
            <a:r>
              <a:rPr lang="en-US" altLang="zh-CN" sz="5600" dirty="0"/>
              <a:t>          </a:t>
            </a:r>
            <a:r>
              <a:rPr lang="en-US" altLang="zh-CN" sz="5600" dirty="0" err="1"/>
              <a:t>obj.queue</a:t>
            </a:r>
            <a:r>
              <a:rPr lang="en-US" altLang="zh-CN" sz="5600" dirty="0"/>
              <a:t>="http://22.11.143.88:8009";</a:t>
            </a:r>
          </a:p>
          <a:p>
            <a:r>
              <a:rPr lang="en-US" altLang="zh-CN" sz="5600" dirty="0"/>
              <a:t>          return </a:t>
            </a:r>
            <a:r>
              <a:rPr lang="en-US" altLang="zh-CN" sz="5600" dirty="0" err="1"/>
              <a:t>NightServerAddress</a:t>
            </a:r>
            <a:r>
              <a:rPr lang="en-US" altLang="zh-CN" sz="5600" dirty="0"/>
              <a:t>;             </a:t>
            </a:r>
          </a:p>
          <a:p>
            <a:r>
              <a:rPr lang="en-US" altLang="zh-CN" sz="5600" dirty="0"/>
              <a:t>        }</a:t>
            </a:r>
          </a:p>
          <a:p>
            <a:r>
              <a:rPr lang="en-US" altLang="zh-CN" sz="5600" dirty="0"/>
              <a:t>    }</a:t>
            </a:r>
          </a:p>
          <a:p>
            <a:r>
              <a:rPr lang="en-US" altLang="zh-CN" sz="5600" dirty="0"/>
              <a:t>}</a:t>
            </a:r>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25</a:t>
            </a:fld>
            <a:r>
              <a:rPr lang="zh-CN" altLang="en-US" smtClean="0"/>
              <a:t>页</a:t>
            </a:r>
            <a:endParaRPr lang="zh-CN" altLang="en-US" dirty="0" smtClean="0"/>
          </a:p>
        </p:txBody>
      </p:sp>
    </p:spTree>
    <p:extLst>
      <p:ext uri="{BB962C8B-B14F-4D97-AF65-F5344CB8AC3E}">
        <p14:creationId xmlns:p14="http://schemas.microsoft.com/office/powerpoint/2010/main" val="1168175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WCF</a:t>
            </a:r>
            <a:r>
              <a:rPr lang="zh-CN" altLang="en-US" dirty="0"/>
              <a:t>具体实例</a:t>
            </a:r>
            <a:r>
              <a:rPr lang="en-US" altLang="zh-CN" dirty="0" smtClean="0"/>
              <a:t>-C#</a:t>
            </a:r>
            <a:r>
              <a:rPr lang="zh-CN" altLang="en-US" dirty="0" smtClean="0"/>
              <a:t>客户端调用方法</a:t>
            </a:r>
            <a:endParaRPr lang="zh-CN" altLang="en-US" dirty="0"/>
          </a:p>
        </p:txBody>
      </p:sp>
      <p:sp>
        <p:nvSpPr>
          <p:cNvPr id="3" name="Content Placeholder 2"/>
          <p:cNvSpPr>
            <a:spLocks noGrp="1"/>
          </p:cNvSpPr>
          <p:nvPr>
            <p:ph idx="1"/>
          </p:nvPr>
        </p:nvSpPr>
        <p:spPr>
          <a:xfrm>
            <a:off x="0" y="836712"/>
            <a:ext cx="9144000" cy="5472608"/>
          </a:xfrm>
        </p:spPr>
        <p:txBody>
          <a:bodyPr>
            <a:noAutofit/>
          </a:bodyPr>
          <a:lstStyle/>
          <a:p>
            <a:r>
              <a:rPr lang="en-US" altLang="zh-CN" sz="1400" dirty="0"/>
              <a:t>using System;</a:t>
            </a:r>
            <a:endParaRPr lang="zh-CN" altLang="zh-CN" sz="1400" dirty="0"/>
          </a:p>
          <a:p>
            <a:r>
              <a:rPr lang="en-US" altLang="zh-CN" sz="1400" dirty="0"/>
              <a:t>using </a:t>
            </a:r>
            <a:r>
              <a:rPr lang="en-US" altLang="zh-CN" sz="1400" dirty="0" err="1"/>
              <a:t>System.Collections.Generic</a:t>
            </a:r>
            <a:r>
              <a:rPr lang="en-US" altLang="zh-CN" sz="1400" dirty="0"/>
              <a:t>;</a:t>
            </a:r>
            <a:endParaRPr lang="zh-CN" altLang="zh-CN" sz="1400" dirty="0"/>
          </a:p>
          <a:p>
            <a:r>
              <a:rPr lang="en-US" altLang="zh-CN" sz="1400" dirty="0"/>
              <a:t>using </a:t>
            </a:r>
            <a:r>
              <a:rPr lang="en-US" altLang="zh-CN" sz="1400" dirty="0" err="1"/>
              <a:t>System.Linq</a:t>
            </a:r>
            <a:r>
              <a:rPr lang="en-US" altLang="zh-CN" sz="1400" dirty="0"/>
              <a:t>;</a:t>
            </a:r>
            <a:endParaRPr lang="zh-CN" altLang="zh-CN" sz="1400" dirty="0"/>
          </a:p>
          <a:p>
            <a:r>
              <a:rPr lang="en-US" altLang="zh-CN" sz="1400" dirty="0"/>
              <a:t>using </a:t>
            </a:r>
            <a:r>
              <a:rPr lang="en-US" altLang="zh-CN" sz="1400" dirty="0" err="1"/>
              <a:t>System.Web</a:t>
            </a:r>
            <a:r>
              <a:rPr lang="en-US" altLang="zh-CN" sz="1400" dirty="0"/>
              <a:t>;</a:t>
            </a:r>
            <a:endParaRPr lang="zh-CN" altLang="zh-CN" sz="1400" dirty="0"/>
          </a:p>
          <a:p>
            <a:r>
              <a:rPr lang="en-US" altLang="zh-CN" sz="1400" dirty="0"/>
              <a:t>using </a:t>
            </a:r>
            <a:r>
              <a:rPr lang="en-US" altLang="zh-CN" sz="1400" dirty="0" err="1"/>
              <a:t>System.Web.UI</a:t>
            </a:r>
            <a:r>
              <a:rPr lang="en-US" altLang="zh-CN" sz="1400" dirty="0"/>
              <a:t>;</a:t>
            </a:r>
            <a:endParaRPr lang="zh-CN" altLang="zh-CN" sz="1400" dirty="0"/>
          </a:p>
          <a:p>
            <a:r>
              <a:rPr lang="en-US" altLang="zh-CN" sz="1400" dirty="0"/>
              <a:t>using </a:t>
            </a:r>
            <a:r>
              <a:rPr lang="en-US" altLang="zh-CN" sz="1400" dirty="0" err="1"/>
              <a:t>System.Web.UI.WebControls</a:t>
            </a:r>
            <a:r>
              <a:rPr lang="en-US" altLang="zh-CN" sz="1400" dirty="0"/>
              <a:t>;</a:t>
            </a:r>
            <a:endParaRPr lang="zh-CN" altLang="zh-CN" sz="1400" dirty="0"/>
          </a:p>
          <a:p>
            <a:r>
              <a:rPr lang="en-US" altLang="zh-CN" sz="1400" dirty="0"/>
              <a:t> </a:t>
            </a:r>
            <a:endParaRPr lang="zh-CN" altLang="zh-CN" sz="1400" dirty="0"/>
          </a:p>
          <a:p>
            <a:r>
              <a:rPr lang="en-US" altLang="zh-CN" sz="1400" dirty="0"/>
              <a:t>namespace </a:t>
            </a:r>
            <a:r>
              <a:rPr lang="en-US" altLang="zh-CN" sz="1400" dirty="0" err="1"/>
              <a:t>WebApp</a:t>
            </a:r>
            <a:endParaRPr lang="zh-CN" altLang="zh-CN" sz="1400" dirty="0"/>
          </a:p>
          <a:p>
            <a:r>
              <a:rPr lang="en-US" altLang="zh-CN" sz="1400" dirty="0"/>
              <a:t>{</a:t>
            </a:r>
            <a:endParaRPr lang="zh-CN" altLang="zh-CN" sz="1400" dirty="0"/>
          </a:p>
          <a:p>
            <a:r>
              <a:rPr lang="en-US" altLang="zh-CN" sz="1400" dirty="0"/>
              <a:t>    public partial class _Default : </a:t>
            </a:r>
            <a:r>
              <a:rPr lang="en-US" altLang="zh-CN" sz="1400" dirty="0" err="1"/>
              <a:t>System.Web.UI.Page</a:t>
            </a:r>
            <a:endParaRPr lang="zh-CN" altLang="zh-CN" sz="1400" dirty="0"/>
          </a:p>
          <a:p>
            <a:r>
              <a:rPr lang="en-US" altLang="zh-CN" sz="1400" dirty="0"/>
              <a:t>    {</a:t>
            </a:r>
            <a:endParaRPr lang="zh-CN" altLang="zh-CN" sz="1400" dirty="0"/>
          </a:p>
          <a:p>
            <a:r>
              <a:rPr lang="en-US" altLang="zh-CN" sz="1400" dirty="0"/>
              <a:t>        protected void </a:t>
            </a:r>
            <a:r>
              <a:rPr lang="en-US" altLang="zh-CN" sz="1400" dirty="0" err="1"/>
              <a:t>Page_Load</a:t>
            </a:r>
            <a:r>
              <a:rPr lang="en-US" altLang="zh-CN" sz="1400" dirty="0"/>
              <a:t>(object sender, </a:t>
            </a:r>
            <a:r>
              <a:rPr lang="en-US" altLang="zh-CN" sz="1400" dirty="0" err="1"/>
              <a:t>EventArgs</a:t>
            </a:r>
            <a:r>
              <a:rPr lang="en-US" altLang="zh-CN" sz="1400" dirty="0"/>
              <a:t> e)</a:t>
            </a:r>
            <a:endParaRPr lang="zh-CN" altLang="zh-CN" sz="1400" dirty="0"/>
          </a:p>
          <a:p>
            <a:r>
              <a:rPr lang="en-US" altLang="zh-CN" sz="1400" dirty="0"/>
              <a:t>        {</a:t>
            </a:r>
            <a:endParaRPr lang="zh-CN" altLang="zh-CN" sz="1400" dirty="0"/>
          </a:p>
          <a:p>
            <a:r>
              <a:rPr lang="en-US" altLang="zh-CN" sz="1400" dirty="0" smtClean="0"/>
              <a:t>            </a:t>
            </a:r>
            <a:r>
              <a:rPr lang="en-US" altLang="zh-CN" sz="1400" dirty="0"/>
              <a:t>ServiceReference1.Service1Client client = new </a:t>
            </a:r>
            <a:r>
              <a:rPr lang="en-US" altLang="zh-CN" sz="1400" dirty="0" smtClean="0"/>
              <a:t>   ServiceReference1.Service1Client</a:t>
            </a:r>
            <a:r>
              <a:rPr lang="en-US" altLang="zh-CN" sz="1400" dirty="0"/>
              <a:t>();</a:t>
            </a:r>
          </a:p>
          <a:p>
            <a:r>
              <a:rPr lang="en-US" altLang="zh-CN" sz="1400" dirty="0" smtClean="0"/>
              <a:t>            ServiceReference1.NightServerAddress </a:t>
            </a:r>
            <a:r>
              <a:rPr lang="en-US" altLang="zh-CN" sz="1400" dirty="0"/>
              <a:t>result = </a:t>
            </a:r>
            <a:r>
              <a:rPr lang="en-US" altLang="zh-CN" sz="1400" dirty="0" err="1"/>
              <a:t>client.GetDayNightFlagAndNightServer</a:t>
            </a:r>
            <a:r>
              <a:rPr lang="en-US" altLang="zh-CN" sz="1400" dirty="0" smtClean="0"/>
              <a:t>();</a:t>
            </a:r>
          </a:p>
          <a:p>
            <a:r>
              <a:rPr lang="en-US" altLang="zh-CN" sz="1400" dirty="0" smtClean="0"/>
              <a:t>        }</a:t>
            </a:r>
          </a:p>
          <a:p>
            <a:r>
              <a:rPr lang="en-US" altLang="zh-CN" sz="1400" dirty="0" smtClean="0"/>
              <a:t>     }</a:t>
            </a:r>
            <a:endParaRPr lang="zh-CN" altLang="zh-CN" sz="1400" dirty="0"/>
          </a:p>
          <a:p>
            <a:r>
              <a:rPr lang="en-US" altLang="zh-CN" sz="1400" dirty="0"/>
              <a:t>}</a:t>
            </a:r>
            <a:endParaRPr lang="zh-CN" altLang="en-US" sz="14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26</a:t>
            </a:fld>
            <a:r>
              <a:rPr lang="zh-CN" altLang="en-US" dirty="0" smtClean="0"/>
              <a:t>页</a:t>
            </a:r>
          </a:p>
        </p:txBody>
      </p:sp>
    </p:spTree>
    <p:extLst>
      <p:ext uri="{BB962C8B-B14F-4D97-AF65-F5344CB8AC3E}">
        <p14:creationId xmlns:p14="http://schemas.microsoft.com/office/powerpoint/2010/main" val="1820523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WCF</a:t>
            </a:r>
            <a:r>
              <a:rPr lang="zh-CN" altLang="en-US" dirty="0"/>
              <a:t>具体实例</a:t>
            </a:r>
            <a:r>
              <a:rPr lang="en-US" altLang="zh-CN" dirty="0" smtClean="0"/>
              <a:t>-Http</a:t>
            </a:r>
            <a:r>
              <a:rPr lang="zh-CN" altLang="en-US" dirty="0" smtClean="0"/>
              <a:t>请求</a:t>
            </a:r>
            <a:endParaRPr lang="zh-CN" altLang="en-US" dirty="0"/>
          </a:p>
        </p:txBody>
      </p:sp>
      <p:sp>
        <p:nvSpPr>
          <p:cNvPr id="3" name="Content Placeholder 2"/>
          <p:cNvSpPr>
            <a:spLocks noGrp="1"/>
          </p:cNvSpPr>
          <p:nvPr>
            <p:ph idx="1"/>
          </p:nvPr>
        </p:nvSpPr>
        <p:spPr>
          <a:xfrm>
            <a:off x="107504" y="1052736"/>
            <a:ext cx="8893652" cy="5256584"/>
          </a:xfrm>
        </p:spPr>
        <p:txBody>
          <a:bodyPr>
            <a:normAutofit fontScale="55000" lnSpcReduction="20000"/>
          </a:bodyPr>
          <a:lstStyle/>
          <a:p>
            <a:r>
              <a:rPr lang="en-US" altLang="zh-CN" dirty="0"/>
              <a:t>POST http://22.11.143.88:9999/TerminalService.svc HTTP/1.1</a:t>
            </a:r>
            <a:endParaRPr lang="zh-CN" altLang="zh-CN" dirty="0"/>
          </a:p>
          <a:p>
            <a:r>
              <a:rPr lang="en-US" altLang="zh-CN" dirty="0"/>
              <a:t>Content-Type: text/xml; charset=utf-8</a:t>
            </a:r>
            <a:endParaRPr lang="zh-CN" altLang="zh-CN" dirty="0"/>
          </a:p>
          <a:p>
            <a:r>
              <a:rPr lang="en-US" altLang="zh-CN" dirty="0" err="1"/>
              <a:t>SOAPAction</a:t>
            </a:r>
            <a:r>
              <a:rPr lang="en-US" altLang="zh-CN" dirty="0"/>
              <a:t>: "http://tempuri.org/</a:t>
            </a:r>
            <a:r>
              <a:rPr lang="en-US" altLang="zh-CN" dirty="0" err="1"/>
              <a:t>ITerminalService</a:t>
            </a:r>
            <a:r>
              <a:rPr lang="en-US" altLang="zh-CN" dirty="0"/>
              <a:t>/</a:t>
            </a:r>
            <a:r>
              <a:rPr lang="en-US" altLang="zh-CN" dirty="0" err="1"/>
              <a:t>GetDayNightFlag</a:t>
            </a:r>
            <a:r>
              <a:rPr lang="en-US" altLang="zh-CN" dirty="0"/>
              <a:t>"</a:t>
            </a:r>
            <a:endParaRPr lang="zh-CN" altLang="zh-CN" dirty="0"/>
          </a:p>
          <a:p>
            <a:r>
              <a:rPr lang="en-US" altLang="zh-CN" dirty="0"/>
              <a:t>Host: 22.11.143.88:9999</a:t>
            </a:r>
            <a:endParaRPr lang="zh-CN" altLang="zh-CN" dirty="0"/>
          </a:p>
          <a:p>
            <a:r>
              <a:rPr lang="en-US" altLang="zh-CN" dirty="0"/>
              <a:t>Content-Length: </a:t>
            </a:r>
            <a:r>
              <a:rPr lang="en-US" altLang="zh-CN" dirty="0" err="1" smtClean="0"/>
              <a:t>nnn</a:t>
            </a:r>
            <a:endParaRPr lang="zh-CN" altLang="zh-CN" dirty="0"/>
          </a:p>
          <a:p>
            <a:r>
              <a:rPr lang="en-US" altLang="zh-CN" dirty="0"/>
              <a:t>Expect: 100-continue</a:t>
            </a:r>
            <a:endParaRPr lang="zh-CN" altLang="zh-CN" dirty="0"/>
          </a:p>
          <a:p>
            <a:r>
              <a:rPr lang="en-US" altLang="zh-CN" dirty="0"/>
              <a:t>Connection: </a:t>
            </a:r>
            <a:r>
              <a:rPr lang="en-US" altLang="zh-CN" dirty="0" smtClean="0"/>
              <a:t>Keep-Alive</a:t>
            </a:r>
          </a:p>
          <a:p>
            <a:endParaRPr lang="zh-CN" altLang="zh-CN" dirty="0"/>
          </a:p>
          <a:p>
            <a:r>
              <a:rPr lang="en-US" altLang="zh-CN" dirty="0"/>
              <a:t> &lt;</a:t>
            </a:r>
            <a:r>
              <a:rPr lang="en-US" altLang="zh-CN" dirty="0" err="1"/>
              <a:t>s:Envelope</a:t>
            </a:r>
            <a:r>
              <a:rPr lang="en-US" altLang="zh-CN" dirty="0"/>
              <a:t> </a:t>
            </a:r>
            <a:r>
              <a:rPr lang="en-US" altLang="zh-CN" dirty="0" err="1"/>
              <a:t>xmlns:s</a:t>
            </a:r>
            <a:r>
              <a:rPr lang="en-US" altLang="zh-CN" dirty="0"/>
              <a:t>="http://schemas.xmlsoap.org/soap/envelope/"&gt;</a:t>
            </a:r>
          </a:p>
          <a:p>
            <a:r>
              <a:rPr lang="en-US" altLang="zh-CN" dirty="0"/>
              <a:t>  &lt;</a:t>
            </a:r>
            <a:r>
              <a:rPr lang="en-US" altLang="zh-CN" dirty="0" err="1"/>
              <a:t>s:Header</a:t>
            </a:r>
            <a:r>
              <a:rPr lang="en-US" altLang="zh-CN" dirty="0"/>
              <a:t>&gt;</a:t>
            </a:r>
          </a:p>
          <a:p>
            <a:r>
              <a:rPr lang="en-US" altLang="zh-CN" dirty="0"/>
              <a:t>    &lt;Action s:mustUnderstand="1" </a:t>
            </a:r>
            <a:r>
              <a:rPr lang="en-US" altLang="zh-CN" dirty="0" err="1"/>
              <a:t>xmlns</a:t>
            </a:r>
            <a:r>
              <a:rPr lang="en-US" altLang="zh-CN" dirty="0"/>
              <a:t>="http://schemas.microsoft.com/</a:t>
            </a:r>
            <a:r>
              <a:rPr lang="en-US" altLang="zh-CN" dirty="0" err="1"/>
              <a:t>ws</a:t>
            </a:r>
            <a:r>
              <a:rPr lang="en-US" altLang="zh-CN" dirty="0"/>
              <a:t>/2005/05/addressing/none"&gt;http://tempuri.org/IService1/GetDayNightFlagAndNightServer&lt;/Action&gt;</a:t>
            </a:r>
          </a:p>
          <a:p>
            <a:r>
              <a:rPr lang="en-US" altLang="zh-CN" dirty="0"/>
              <a:t>  &lt;/</a:t>
            </a:r>
            <a:r>
              <a:rPr lang="en-US" altLang="zh-CN" dirty="0" err="1"/>
              <a:t>s:Header</a:t>
            </a:r>
            <a:r>
              <a:rPr lang="en-US" altLang="zh-CN" dirty="0" smtClean="0"/>
              <a:t>&gt;</a:t>
            </a:r>
            <a:br>
              <a:rPr lang="en-US" altLang="zh-CN" dirty="0" smtClean="0"/>
            </a:br>
            <a:endParaRPr lang="en-US" altLang="zh-CN" dirty="0"/>
          </a:p>
          <a:p>
            <a:r>
              <a:rPr lang="en-US" altLang="zh-CN" dirty="0"/>
              <a:t>  &lt;</a:t>
            </a:r>
            <a:r>
              <a:rPr lang="en-US" altLang="zh-CN" dirty="0" err="1"/>
              <a:t>s:Body</a:t>
            </a:r>
            <a:r>
              <a:rPr lang="en-US" altLang="zh-CN" dirty="0"/>
              <a:t>&gt;</a:t>
            </a:r>
          </a:p>
          <a:p>
            <a:r>
              <a:rPr lang="en-US" altLang="zh-CN" dirty="0"/>
              <a:t>    &lt;</a:t>
            </a:r>
            <a:r>
              <a:rPr lang="en-US" altLang="zh-CN" dirty="0" err="1"/>
              <a:t>GetDayNightFlagAndNightServer</a:t>
            </a:r>
            <a:r>
              <a:rPr lang="en-US" altLang="zh-CN" dirty="0"/>
              <a:t> </a:t>
            </a:r>
            <a:r>
              <a:rPr lang="en-US" altLang="zh-CN" dirty="0" err="1"/>
              <a:t>xmlns</a:t>
            </a:r>
            <a:r>
              <a:rPr lang="en-US" altLang="zh-CN" dirty="0"/>
              <a:t>="http://tempuri.org/" /&gt;</a:t>
            </a:r>
          </a:p>
          <a:p>
            <a:r>
              <a:rPr lang="en-US" altLang="zh-CN" dirty="0"/>
              <a:t>  &lt;/</a:t>
            </a:r>
            <a:r>
              <a:rPr lang="en-US" altLang="zh-CN" dirty="0" err="1"/>
              <a:t>s:Body</a:t>
            </a:r>
            <a:r>
              <a:rPr lang="en-US" altLang="zh-CN" dirty="0"/>
              <a:t>&gt;</a:t>
            </a:r>
          </a:p>
          <a:p>
            <a:r>
              <a:rPr lang="en-US" altLang="zh-CN" dirty="0"/>
              <a:t>&lt;/</a:t>
            </a:r>
            <a:r>
              <a:rPr lang="en-US" altLang="zh-CN" dirty="0" err="1"/>
              <a:t>s:Envelope</a:t>
            </a:r>
            <a:r>
              <a:rPr lang="en-US" altLang="zh-CN" dirty="0"/>
              <a:t>&gt;</a:t>
            </a:r>
            <a:endParaRPr lang="zh-CN" altLang="zh-CN"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27</a:t>
            </a:fld>
            <a:r>
              <a:rPr lang="zh-CN" altLang="en-US" smtClean="0"/>
              <a:t>页</a:t>
            </a:r>
            <a:endParaRPr lang="zh-CN" altLang="en-US" dirty="0" smtClean="0"/>
          </a:p>
        </p:txBody>
      </p:sp>
    </p:spTree>
    <p:extLst>
      <p:ext uri="{BB962C8B-B14F-4D97-AF65-F5344CB8AC3E}">
        <p14:creationId xmlns:p14="http://schemas.microsoft.com/office/powerpoint/2010/main" val="2456803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WCF</a:t>
            </a:r>
            <a:r>
              <a:rPr lang="zh-CN" altLang="en-US" dirty="0"/>
              <a:t>具体实例</a:t>
            </a:r>
            <a:r>
              <a:rPr lang="en-US" altLang="zh-CN" dirty="0"/>
              <a:t>-</a:t>
            </a:r>
            <a:r>
              <a:rPr lang="en-US" altLang="zh-CN" dirty="0" smtClean="0"/>
              <a:t>Http</a:t>
            </a:r>
            <a:r>
              <a:rPr lang="zh-CN" altLang="en-US" dirty="0"/>
              <a:t>响应</a:t>
            </a:r>
          </a:p>
        </p:txBody>
      </p:sp>
      <p:sp>
        <p:nvSpPr>
          <p:cNvPr id="3" name="Content Placeholder 2"/>
          <p:cNvSpPr>
            <a:spLocks noGrp="1"/>
          </p:cNvSpPr>
          <p:nvPr>
            <p:ph idx="1"/>
          </p:nvPr>
        </p:nvSpPr>
        <p:spPr/>
        <p:txBody>
          <a:bodyPr>
            <a:normAutofit fontScale="40000" lnSpcReduction="20000"/>
          </a:bodyPr>
          <a:lstStyle/>
          <a:p>
            <a:r>
              <a:rPr lang="en-US" altLang="zh-CN" dirty="0"/>
              <a:t>HTTP/1.1 200 OK</a:t>
            </a:r>
            <a:endParaRPr lang="zh-CN" altLang="zh-CN" dirty="0"/>
          </a:p>
          <a:p>
            <a:r>
              <a:rPr lang="en-US" altLang="zh-CN" dirty="0"/>
              <a:t>Content-Type: text/xml; charset=utf-8</a:t>
            </a:r>
            <a:endParaRPr lang="zh-CN" altLang="zh-CN" dirty="0"/>
          </a:p>
          <a:p>
            <a:r>
              <a:rPr lang="en-US" altLang="zh-CN" dirty="0"/>
              <a:t>Server: Microsoft-IIS/8.5</a:t>
            </a:r>
            <a:endParaRPr lang="zh-CN" altLang="zh-CN" dirty="0"/>
          </a:p>
          <a:p>
            <a:r>
              <a:rPr lang="en-US" altLang="zh-CN" dirty="0"/>
              <a:t>X-Powered-By: ASP.NET</a:t>
            </a:r>
            <a:endParaRPr lang="zh-CN" altLang="zh-CN" dirty="0"/>
          </a:p>
          <a:p>
            <a:r>
              <a:rPr lang="en-US" altLang="zh-CN" dirty="0"/>
              <a:t>Date: Mon, 08 Dec 2014 04:03:41 GMT</a:t>
            </a:r>
            <a:endParaRPr lang="zh-CN" altLang="zh-CN" dirty="0"/>
          </a:p>
          <a:p>
            <a:r>
              <a:rPr lang="en-US" altLang="zh-CN" dirty="0"/>
              <a:t>Content-Length: </a:t>
            </a:r>
            <a:r>
              <a:rPr lang="en-US" altLang="zh-CN" dirty="0" err="1" smtClean="0"/>
              <a:t>nnn</a:t>
            </a:r>
            <a:endParaRPr lang="en-US" altLang="zh-CN" dirty="0" smtClean="0"/>
          </a:p>
          <a:p>
            <a:endParaRPr lang="zh-CN" altLang="zh-CN" dirty="0"/>
          </a:p>
          <a:p>
            <a:r>
              <a:rPr lang="en-US" altLang="zh-CN" dirty="0" smtClean="0"/>
              <a:t>&lt;</a:t>
            </a:r>
            <a:r>
              <a:rPr lang="en-US" altLang="zh-CN" dirty="0" err="1"/>
              <a:t>s:Envelope</a:t>
            </a:r>
            <a:r>
              <a:rPr lang="en-US" altLang="zh-CN" dirty="0"/>
              <a:t> </a:t>
            </a:r>
            <a:r>
              <a:rPr lang="en-US" altLang="zh-CN" dirty="0" err="1"/>
              <a:t>xmlns:s</a:t>
            </a:r>
            <a:r>
              <a:rPr lang="en-US" altLang="zh-CN" dirty="0"/>
              <a:t>="http://schemas.xmlsoap.org/soap/envelope/"&gt;</a:t>
            </a:r>
          </a:p>
          <a:p>
            <a:r>
              <a:rPr lang="en-US" altLang="zh-CN" dirty="0"/>
              <a:t>  &lt;</a:t>
            </a:r>
            <a:r>
              <a:rPr lang="en-US" altLang="zh-CN" dirty="0" err="1"/>
              <a:t>s:Header</a:t>
            </a:r>
            <a:r>
              <a:rPr lang="en-US" altLang="zh-CN" dirty="0"/>
              <a:t> /&gt;</a:t>
            </a:r>
          </a:p>
          <a:p>
            <a:r>
              <a:rPr lang="en-US" altLang="zh-CN" dirty="0"/>
              <a:t>  &lt;</a:t>
            </a:r>
            <a:r>
              <a:rPr lang="en-US" altLang="zh-CN" dirty="0" err="1"/>
              <a:t>s:Body</a:t>
            </a:r>
            <a:r>
              <a:rPr lang="en-US" altLang="zh-CN" dirty="0" smtClean="0"/>
              <a:t>&gt;</a:t>
            </a:r>
            <a:br>
              <a:rPr lang="en-US" altLang="zh-CN" dirty="0" smtClean="0"/>
            </a:br>
            <a:endParaRPr lang="en-US" altLang="zh-CN" dirty="0"/>
          </a:p>
          <a:p>
            <a:r>
              <a:rPr lang="en-US" altLang="zh-CN" dirty="0"/>
              <a:t>    &lt;</a:t>
            </a:r>
            <a:r>
              <a:rPr lang="en-US" altLang="zh-CN" dirty="0" err="1"/>
              <a:t>GetDayNightFlagAndNightServerResponse</a:t>
            </a:r>
            <a:r>
              <a:rPr lang="en-US" altLang="zh-CN" dirty="0"/>
              <a:t> </a:t>
            </a:r>
            <a:r>
              <a:rPr lang="en-US" altLang="zh-CN" dirty="0" err="1"/>
              <a:t>xmlns</a:t>
            </a:r>
            <a:r>
              <a:rPr lang="en-US" altLang="zh-CN" dirty="0"/>
              <a:t>="http://tempuri.org/"&gt;</a:t>
            </a:r>
          </a:p>
          <a:p>
            <a:r>
              <a:rPr lang="en-US" altLang="zh-CN" dirty="0"/>
              <a:t>      &lt;</a:t>
            </a:r>
            <a:r>
              <a:rPr lang="en-US" altLang="zh-CN" dirty="0" err="1"/>
              <a:t>GetDayNightFlagAndNightServerResult</a:t>
            </a:r>
            <a:r>
              <a:rPr lang="en-US" altLang="zh-CN" dirty="0"/>
              <a:t> </a:t>
            </a:r>
            <a:r>
              <a:rPr lang="en-US" altLang="zh-CN" dirty="0" err="1"/>
              <a:t>xmlns:a</a:t>
            </a:r>
            <a:r>
              <a:rPr lang="en-US" altLang="zh-CN" dirty="0"/>
              <a:t>="http://schemas.datacontract.org/2004/07/</a:t>
            </a:r>
            <a:r>
              <a:rPr lang="en-US" altLang="zh-CN" dirty="0" err="1"/>
              <a:t>WcfServiceDemo</a:t>
            </a:r>
            <a:r>
              <a:rPr lang="en-US" altLang="zh-CN" dirty="0"/>
              <a:t>" </a:t>
            </a:r>
            <a:r>
              <a:rPr lang="en-US" altLang="zh-CN" dirty="0" err="1"/>
              <a:t>xmlns:i</a:t>
            </a:r>
            <a:r>
              <a:rPr lang="en-US" altLang="zh-CN" dirty="0"/>
              <a:t>="http://www.w3.org/2001/XMLSchema-instance"&gt;</a:t>
            </a:r>
          </a:p>
          <a:p>
            <a:r>
              <a:rPr lang="en-US" altLang="zh-CN" dirty="0"/>
              <a:t>        &lt;</a:t>
            </a:r>
            <a:r>
              <a:rPr lang="en-US" altLang="zh-CN" dirty="0" err="1"/>
              <a:t>a:DayNightFlag</a:t>
            </a:r>
            <a:r>
              <a:rPr lang="en-US" altLang="zh-CN" dirty="0"/>
              <a:t>&gt;D&lt;/</a:t>
            </a:r>
            <a:r>
              <a:rPr lang="en-US" altLang="zh-CN" dirty="0" err="1"/>
              <a:t>a:DayNightFlag</a:t>
            </a:r>
            <a:r>
              <a:rPr lang="en-US" altLang="zh-CN" dirty="0"/>
              <a:t>&gt;</a:t>
            </a:r>
          </a:p>
          <a:p>
            <a:r>
              <a:rPr lang="en-US" altLang="zh-CN" dirty="0"/>
              <a:t>        &lt;</a:t>
            </a:r>
            <a:r>
              <a:rPr lang="en-US" altLang="zh-CN" dirty="0" err="1"/>
              <a:t>a:queue</a:t>
            </a:r>
            <a:r>
              <a:rPr lang="en-US" altLang="zh-CN" dirty="0"/>
              <a:t>&gt;http://22.11.143.88:8008&lt;/a:queue&gt;</a:t>
            </a:r>
          </a:p>
          <a:p>
            <a:r>
              <a:rPr lang="en-US" altLang="zh-CN" dirty="0"/>
              <a:t>        &lt;</a:t>
            </a:r>
            <a:r>
              <a:rPr lang="en-US" altLang="zh-CN" dirty="0" err="1"/>
              <a:t>a:wf</a:t>
            </a:r>
            <a:r>
              <a:rPr lang="en-US" altLang="zh-CN" dirty="0"/>
              <a:t>&gt;http://22.11.143.88:8009&lt;/a:wf&gt;</a:t>
            </a:r>
          </a:p>
          <a:p>
            <a:r>
              <a:rPr lang="en-US" altLang="zh-CN" dirty="0"/>
              <a:t>      &lt;/</a:t>
            </a:r>
            <a:r>
              <a:rPr lang="en-US" altLang="zh-CN" dirty="0" err="1"/>
              <a:t>GetDayNightFlagAndNightServerResult</a:t>
            </a:r>
            <a:r>
              <a:rPr lang="en-US" altLang="zh-CN" dirty="0"/>
              <a:t>&gt;</a:t>
            </a:r>
          </a:p>
          <a:p>
            <a:r>
              <a:rPr lang="en-US" altLang="zh-CN" dirty="0"/>
              <a:t>    &lt;/</a:t>
            </a:r>
            <a:r>
              <a:rPr lang="en-US" altLang="zh-CN" dirty="0" err="1"/>
              <a:t>GetDayNightFlagAndNightServerResponse</a:t>
            </a:r>
            <a:r>
              <a:rPr lang="en-US" altLang="zh-CN" dirty="0" smtClean="0"/>
              <a:t>&gt;</a:t>
            </a:r>
            <a:br>
              <a:rPr lang="en-US" altLang="zh-CN" dirty="0" smtClean="0"/>
            </a:br>
            <a:endParaRPr lang="en-US" altLang="zh-CN" dirty="0"/>
          </a:p>
          <a:p>
            <a:r>
              <a:rPr lang="en-US" altLang="zh-CN" dirty="0"/>
              <a:t>  &lt;/</a:t>
            </a:r>
            <a:r>
              <a:rPr lang="en-US" altLang="zh-CN" dirty="0" err="1"/>
              <a:t>s:Body</a:t>
            </a:r>
            <a:r>
              <a:rPr lang="en-US" altLang="zh-CN" dirty="0"/>
              <a:t>&gt;</a:t>
            </a:r>
          </a:p>
          <a:p>
            <a:r>
              <a:rPr lang="en-US" altLang="zh-CN" dirty="0"/>
              <a:t>&lt;/</a:t>
            </a:r>
            <a:r>
              <a:rPr lang="en-US" altLang="zh-CN" dirty="0" err="1"/>
              <a:t>s:Envelope</a:t>
            </a:r>
            <a:r>
              <a:rPr lang="en-US" altLang="zh-CN" dirty="0"/>
              <a:t>&gt;</a:t>
            </a:r>
            <a:endParaRPr lang="zh-CN" altLang="zh-CN"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28</a:t>
            </a:fld>
            <a:r>
              <a:rPr lang="zh-CN" altLang="en-US" smtClean="0"/>
              <a:t>页</a:t>
            </a:r>
            <a:endParaRPr lang="zh-CN" altLang="en-US" dirty="0" smtClean="0"/>
          </a:p>
        </p:txBody>
      </p:sp>
    </p:spTree>
    <p:extLst>
      <p:ext uri="{BB962C8B-B14F-4D97-AF65-F5344CB8AC3E}">
        <p14:creationId xmlns:p14="http://schemas.microsoft.com/office/powerpoint/2010/main" val="771264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Web</a:t>
            </a:r>
            <a:r>
              <a:rPr lang="zh-CN" altLang="zh-CN" dirty="0"/>
              <a:t>服务和</a:t>
            </a:r>
            <a:r>
              <a:rPr lang="en-US" altLang="zh-CN" dirty="0" smtClean="0"/>
              <a:t>WCF</a:t>
            </a:r>
            <a:r>
              <a:rPr lang="zh-CN" altLang="zh-CN" dirty="0" smtClean="0"/>
              <a:t>的反</a:t>
            </a:r>
            <a:r>
              <a:rPr lang="zh-CN" altLang="zh-CN" dirty="0"/>
              <a:t>思</a:t>
            </a:r>
            <a:endParaRPr lang="zh-CN" altLang="en-US" dirty="0"/>
          </a:p>
        </p:txBody>
      </p:sp>
      <p:sp>
        <p:nvSpPr>
          <p:cNvPr id="3" name="Content Placeholder 2"/>
          <p:cNvSpPr>
            <a:spLocks noGrp="1"/>
          </p:cNvSpPr>
          <p:nvPr>
            <p:ph idx="1"/>
          </p:nvPr>
        </p:nvSpPr>
        <p:spPr>
          <a:xfrm>
            <a:off x="251520" y="908720"/>
            <a:ext cx="8579296" cy="5217443"/>
          </a:xfrm>
        </p:spPr>
        <p:txBody>
          <a:bodyPr>
            <a:normAutofit fontScale="77500" lnSpcReduction="20000"/>
          </a:bodyPr>
          <a:lstStyle/>
          <a:p>
            <a:r>
              <a:rPr lang="zh-CN" altLang="en-US" sz="2800" dirty="0" smtClean="0"/>
              <a:t>回味一下</a:t>
            </a:r>
            <a:r>
              <a:rPr lang="en-US" altLang="zh-CN" sz="2800" dirty="0" smtClean="0"/>
              <a:t>Web</a:t>
            </a:r>
            <a:r>
              <a:rPr lang="zh-CN" altLang="zh-CN" sz="2800" dirty="0"/>
              <a:t>服务和</a:t>
            </a:r>
            <a:r>
              <a:rPr lang="en-US" altLang="zh-CN" sz="2800" dirty="0" smtClean="0"/>
              <a:t>WCF</a:t>
            </a:r>
            <a:r>
              <a:rPr lang="zh-CN" altLang="en-US" sz="2800" dirty="0" smtClean="0"/>
              <a:t>就可以发现，他们虽</a:t>
            </a:r>
            <a:r>
              <a:rPr lang="zh-CN" altLang="en-US" sz="2800" dirty="0"/>
              <a:t>然使</a:t>
            </a:r>
            <a:r>
              <a:rPr lang="zh-CN" altLang="en-US" sz="2800" dirty="0" smtClean="0"/>
              <a:t>用了</a:t>
            </a:r>
            <a:r>
              <a:rPr lang="en-US" altLang="zh-CN" sz="2800" dirty="0" smtClean="0"/>
              <a:t>HTTP</a:t>
            </a:r>
            <a:r>
              <a:rPr lang="zh-CN" altLang="en-US" sz="2800" dirty="0"/>
              <a:t>协议，</a:t>
            </a:r>
            <a:r>
              <a:rPr lang="zh-CN" altLang="en-US" sz="2800" dirty="0" smtClean="0"/>
              <a:t>但是</a:t>
            </a:r>
            <a:r>
              <a:rPr lang="zh-CN" altLang="zh-CN" sz="2800" dirty="0" smtClean="0"/>
              <a:t>其实</a:t>
            </a:r>
            <a:r>
              <a:rPr lang="zh-CN" altLang="en-US" sz="2800" dirty="0" smtClean="0"/>
              <a:t>建立</a:t>
            </a:r>
            <a:r>
              <a:rPr lang="zh-CN" altLang="zh-CN" sz="2800" dirty="0" smtClean="0"/>
              <a:t>在</a:t>
            </a:r>
            <a:r>
              <a:rPr lang="en-US" altLang="zh-CN" sz="2800" dirty="0" smtClean="0"/>
              <a:t> </a:t>
            </a:r>
            <a:r>
              <a:rPr lang="en-US" altLang="zh-CN" sz="2800" dirty="0"/>
              <a:t>SOAP </a:t>
            </a:r>
            <a:r>
              <a:rPr lang="zh-CN" altLang="zh-CN" sz="2800" dirty="0"/>
              <a:t>上，以至于我们提到</a:t>
            </a:r>
            <a:r>
              <a:rPr lang="en-US" altLang="zh-CN" sz="2800" dirty="0"/>
              <a:t> Web </a:t>
            </a:r>
            <a:r>
              <a:rPr lang="zh-CN" altLang="zh-CN" sz="2800" dirty="0"/>
              <a:t>服务就会想到</a:t>
            </a:r>
            <a:r>
              <a:rPr lang="en-US" altLang="zh-CN" sz="2800" dirty="0"/>
              <a:t> </a:t>
            </a:r>
            <a:r>
              <a:rPr lang="en-US" altLang="zh-CN" sz="2800" dirty="0" smtClean="0"/>
              <a:t>SOAP</a:t>
            </a:r>
            <a:r>
              <a:rPr lang="zh-CN" altLang="en-US" sz="2800" dirty="0" smtClean="0"/>
              <a:t>，也就是说，</a:t>
            </a:r>
            <a:r>
              <a:rPr lang="zh-CN" altLang="en-US" sz="2800" dirty="0"/>
              <a:t>他们</a:t>
            </a:r>
            <a:r>
              <a:rPr lang="zh-CN" altLang="zh-CN" sz="2800" dirty="0"/>
              <a:t>并没有直接建立在</a:t>
            </a:r>
            <a:r>
              <a:rPr lang="en-US" altLang="zh-CN" sz="2800" dirty="0"/>
              <a:t> </a:t>
            </a:r>
            <a:r>
              <a:rPr lang="en-US" altLang="zh-CN" sz="2800" dirty="0" smtClean="0"/>
              <a:t>HTTP</a:t>
            </a:r>
            <a:r>
              <a:rPr lang="zh-CN" altLang="zh-CN" sz="2800" dirty="0" smtClean="0"/>
              <a:t>上</a:t>
            </a:r>
            <a:r>
              <a:rPr lang="zh-CN" altLang="en-US" sz="2800" dirty="0"/>
              <a:t>，仅仅使用</a:t>
            </a:r>
            <a:r>
              <a:rPr lang="en-US" altLang="zh-CN" sz="2800" dirty="0"/>
              <a:t>HTTP</a:t>
            </a:r>
            <a:r>
              <a:rPr lang="zh-CN" altLang="en-US" sz="2800" dirty="0"/>
              <a:t>作为一</a:t>
            </a:r>
            <a:r>
              <a:rPr lang="zh-CN" altLang="en-US" sz="2800" dirty="0" smtClean="0"/>
              <a:t>种</a:t>
            </a:r>
            <a:r>
              <a:rPr lang="zh-CN" altLang="en-US" sz="2800" dirty="0"/>
              <a:t>夹带</a:t>
            </a:r>
            <a:r>
              <a:rPr lang="zh-CN" altLang="en-US" sz="2800" dirty="0" smtClean="0"/>
              <a:t>其</a:t>
            </a:r>
            <a:r>
              <a:rPr lang="zh-CN" altLang="en-US" sz="2800" dirty="0"/>
              <a:t>他的应用协议穿越防火墙的方法</a:t>
            </a:r>
            <a:r>
              <a:rPr lang="zh-CN" altLang="en-US" sz="2800" dirty="0" smtClean="0"/>
              <a:t>，可以说，他们没有充分挖掘并利用</a:t>
            </a:r>
            <a:r>
              <a:rPr lang="en-US" altLang="zh-CN" sz="2800" dirty="0" smtClean="0"/>
              <a:t>HTTP</a:t>
            </a:r>
            <a:r>
              <a:rPr lang="zh-CN" altLang="en-US" sz="2800" dirty="0" smtClean="0"/>
              <a:t>协议</a:t>
            </a:r>
            <a:r>
              <a:rPr lang="zh-CN" altLang="zh-CN" sz="2800" dirty="0" smtClean="0"/>
              <a:t>。</a:t>
            </a:r>
            <a:endParaRPr lang="en-US" altLang="zh-CN" sz="2800" dirty="0" smtClean="0"/>
          </a:p>
          <a:p>
            <a:endParaRPr lang="zh-CN" altLang="zh-CN" sz="2800" dirty="0"/>
          </a:p>
          <a:p>
            <a:r>
              <a:rPr lang="en-US" altLang="zh-CN" sz="2800" dirty="0"/>
              <a:t>2000</a:t>
            </a:r>
            <a:r>
              <a:rPr lang="zh-CN" altLang="en-US" sz="2800" dirty="0"/>
              <a:t>年时，有</a:t>
            </a:r>
            <a:r>
              <a:rPr lang="zh-CN" altLang="en-US" sz="2800" dirty="0" smtClean="0"/>
              <a:t>个家伙思</a:t>
            </a:r>
            <a:r>
              <a:rPr lang="zh-CN" altLang="en-US" sz="2800" dirty="0"/>
              <a:t>考了一</a:t>
            </a:r>
            <a:r>
              <a:rPr lang="zh-CN" altLang="en-US" sz="2800" dirty="0" smtClean="0"/>
              <a:t>下，</a:t>
            </a:r>
            <a:r>
              <a:rPr lang="en-US" altLang="zh-CN" sz="2800" dirty="0" smtClean="0"/>
              <a:t> </a:t>
            </a:r>
            <a:r>
              <a:rPr lang="en-US" altLang="zh-CN" sz="2800" dirty="0"/>
              <a:t>HTTP</a:t>
            </a:r>
            <a:r>
              <a:rPr lang="zh-CN" altLang="en-US" sz="2800" dirty="0"/>
              <a:t>协议（</a:t>
            </a:r>
            <a:r>
              <a:rPr lang="en-US" altLang="zh-CN" sz="2800" dirty="0" err="1"/>
              <a:t>HyperText</a:t>
            </a:r>
            <a:r>
              <a:rPr lang="en-US" altLang="zh-CN" sz="2800" dirty="0"/>
              <a:t> Transfer Protocol</a:t>
            </a:r>
            <a:r>
              <a:rPr lang="zh-CN" altLang="en-US" sz="2800" dirty="0"/>
              <a:t>，超文本传输协议</a:t>
            </a:r>
            <a:r>
              <a:rPr lang="zh-CN" altLang="en-US" sz="2800" dirty="0" smtClean="0"/>
              <a:t>），它并</a:t>
            </a:r>
            <a:r>
              <a:rPr lang="zh-CN" altLang="en-US" sz="2800" dirty="0"/>
              <a:t>不是被设计为一种传输协</a:t>
            </a:r>
            <a:r>
              <a:rPr lang="zh-CN" altLang="en-US" sz="2800" dirty="0" smtClean="0"/>
              <a:t>议，</a:t>
            </a:r>
            <a:r>
              <a:rPr lang="zh-CN" altLang="en-US" sz="2800" dirty="0"/>
              <a:t>它是一种转移协</a:t>
            </a:r>
            <a:r>
              <a:rPr lang="zh-CN" altLang="en-US" sz="2800" dirty="0" smtClean="0"/>
              <a:t>议非</a:t>
            </a:r>
            <a:r>
              <a:rPr lang="zh-CN" altLang="en-US" sz="2800" dirty="0"/>
              <a:t>常不幸，</a:t>
            </a:r>
            <a:r>
              <a:rPr lang="en-US" altLang="zh-CN" sz="2800" dirty="0" smtClean="0"/>
              <a:t>HTTP</a:t>
            </a:r>
            <a:r>
              <a:rPr lang="zh-CN" altLang="en-US" sz="2800" dirty="0" smtClean="0"/>
              <a:t>传</a:t>
            </a:r>
            <a:r>
              <a:rPr lang="zh-CN" altLang="en-US" sz="2800" dirty="0"/>
              <a:t>入我国时，即被翻译为“超文本传输协议</a:t>
            </a:r>
            <a:r>
              <a:rPr lang="zh-CN" altLang="en-US" sz="2800" dirty="0" smtClean="0"/>
              <a:t>”，因为</a:t>
            </a:r>
            <a:r>
              <a:rPr lang="en-US" altLang="zh-CN" sz="2800" dirty="0" smtClean="0"/>
              <a:t>Transfer</a:t>
            </a:r>
            <a:r>
              <a:rPr lang="zh-CN" altLang="en-US" sz="2800" dirty="0" smtClean="0"/>
              <a:t>也有“</a:t>
            </a:r>
            <a:r>
              <a:rPr lang="zh-CN" altLang="en-US" sz="2800" dirty="0"/>
              <a:t>传输”的含</a:t>
            </a:r>
            <a:r>
              <a:rPr lang="zh-CN" altLang="en-US" sz="2800" dirty="0" smtClean="0"/>
              <a:t>意，但其本意是转移</a:t>
            </a:r>
            <a:r>
              <a:rPr lang="zh-CN" altLang="zh-CN" sz="2800" dirty="0" smtClean="0"/>
              <a:t>。</a:t>
            </a:r>
            <a:endParaRPr lang="en-US" altLang="zh-CN" sz="2800" dirty="0" smtClean="0"/>
          </a:p>
          <a:p>
            <a:endParaRPr lang="en-US" altLang="zh-CN" sz="2800" dirty="0" smtClean="0"/>
          </a:p>
          <a:p>
            <a:r>
              <a:rPr lang="zh-CN" altLang="en-US" sz="2800" dirty="0"/>
              <a:t>在</a:t>
            </a:r>
            <a:r>
              <a:rPr lang="en-US" altLang="zh-CN" sz="2800" dirty="0"/>
              <a:t>HTTP</a:t>
            </a:r>
            <a:r>
              <a:rPr lang="zh-CN" altLang="en-US" sz="2800" dirty="0"/>
              <a:t>协议中，消息通过在那些资源的表述上的转移和操作，来对资源</a:t>
            </a:r>
            <a:r>
              <a:rPr lang="zh-CN" altLang="en-US" sz="2800" dirty="0" smtClean="0"/>
              <a:t>执行一</a:t>
            </a:r>
            <a:r>
              <a:rPr lang="zh-CN" altLang="en-US" sz="2800" dirty="0"/>
              <a:t>些动作，从而反映出</a:t>
            </a:r>
            <a:r>
              <a:rPr lang="en-US" altLang="zh-CN" sz="2800" dirty="0"/>
              <a:t>Web</a:t>
            </a:r>
            <a:r>
              <a:rPr lang="zh-CN" altLang="en-US" sz="2800" dirty="0"/>
              <a:t>架构的语义，因此使用这个非常简单的接口来获得广泛的功能是完全有可能的。</a:t>
            </a:r>
            <a:endParaRPr lang="en-US" altLang="zh-CN" sz="2800"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zh-CN" altLang="zh-CN" dirty="0"/>
          </a:p>
          <a:p>
            <a:pPr marL="0" indent="0">
              <a:buNone/>
            </a:pPr>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29</a:t>
            </a:fld>
            <a:r>
              <a:rPr lang="zh-CN" altLang="en-US" dirty="0" smtClean="0"/>
              <a:t>页</a:t>
            </a:r>
          </a:p>
        </p:txBody>
      </p:sp>
      <p:pic>
        <p:nvPicPr>
          <p:cNvPr id="6" name="Picture 5"/>
          <p:cNvPicPr>
            <a:picLocks noChangeAspect="1"/>
          </p:cNvPicPr>
          <p:nvPr/>
        </p:nvPicPr>
        <p:blipFill>
          <a:blip r:embed="rId2"/>
          <a:stretch>
            <a:fillRect/>
          </a:stretch>
        </p:blipFill>
        <p:spPr>
          <a:xfrm>
            <a:off x="4785606" y="5445224"/>
            <a:ext cx="3148750" cy="1224136"/>
          </a:xfrm>
          <a:prstGeom prst="rect">
            <a:avLst/>
          </a:prstGeom>
        </p:spPr>
      </p:pic>
    </p:spTree>
    <p:extLst>
      <p:ext uri="{BB962C8B-B14F-4D97-AF65-F5344CB8AC3E}">
        <p14:creationId xmlns:p14="http://schemas.microsoft.com/office/powerpoint/2010/main" val="3763796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内容提纲</a:t>
            </a:r>
            <a:endParaRPr lang="zh-CN" altLang="en-US" dirty="0"/>
          </a:p>
        </p:txBody>
      </p:sp>
      <p:sp>
        <p:nvSpPr>
          <p:cNvPr id="3" name="Content Placeholder 2"/>
          <p:cNvSpPr>
            <a:spLocks noGrp="1"/>
          </p:cNvSpPr>
          <p:nvPr>
            <p:ph idx="1"/>
          </p:nvPr>
        </p:nvSpPr>
        <p:spPr>
          <a:xfrm>
            <a:off x="457200" y="1124744"/>
            <a:ext cx="8229600" cy="4392489"/>
          </a:xfrm>
        </p:spPr>
        <p:txBody>
          <a:bodyPr>
            <a:normAutofit fontScale="92500" lnSpcReduction="10000"/>
          </a:bodyPr>
          <a:lstStyle/>
          <a:p>
            <a:pPr marL="514350" indent="-514350">
              <a:buAutoNum type="arabicPeriod"/>
            </a:pPr>
            <a:r>
              <a:rPr lang="zh-CN" altLang="zh-CN" dirty="0" smtClean="0"/>
              <a:t>三种</a:t>
            </a:r>
            <a:r>
              <a:rPr lang="en-US" altLang="zh-CN" dirty="0"/>
              <a:t>Web</a:t>
            </a:r>
            <a:r>
              <a:rPr lang="zh-CN" altLang="zh-CN" dirty="0"/>
              <a:t>服务</a:t>
            </a:r>
            <a:r>
              <a:rPr lang="zh-CN" altLang="zh-CN" dirty="0" smtClean="0"/>
              <a:t>主</a:t>
            </a:r>
            <a:r>
              <a:rPr lang="zh-CN" altLang="zh-CN" dirty="0"/>
              <a:t>流架</a:t>
            </a:r>
            <a:r>
              <a:rPr lang="zh-CN" altLang="zh-CN" dirty="0" smtClean="0"/>
              <a:t>构</a:t>
            </a:r>
            <a:r>
              <a:rPr lang="zh-CN" altLang="en-US" dirty="0" smtClean="0"/>
              <a:t>的历史演变与示例。</a:t>
            </a:r>
            <a:endParaRPr lang="en-US" altLang="zh-CN" dirty="0" smtClean="0"/>
          </a:p>
          <a:p>
            <a:pPr marL="0" indent="0">
              <a:buNone/>
            </a:pPr>
            <a:r>
              <a:rPr lang="en-US" altLang="zh-CN" dirty="0"/>
              <a:t>(XML-RPC</a:t>
            </a:r>
            <a:r>
              <a:rPr lang="zh-CN" altLang="en-US" dirty="0"/>
              <a:t>，</a:t>
            </a:r>
            <a:r>
              <a:rPr lang="en-US" altLang="zh-CN" dirty="0"/>
              <a:t>SOAP</a:t>
            </a:r>
            <a:r>
              <a:rPr lang="zh-CN" altLang="en-US" dirty="0"/>
              <a:t>，</a:t>
            </a:r>
            <a:r>
              <a:rPr lang="en-US" altLang="zh-CN" dirty="0" smtClean="0"/>
              <a:t>REST)</a:t>
            </a:r>
          </a:p>
          <a:p>
            <a:pPr marL="0" indent="0">
              <a:buNone/>
            </a:pPr>
            <a:endParaRPr lang="en-US" altLang="zh-CN" dirty="0" smtClean="0"/>
          </a:p>
          <a:p>
            <a:pPr marL="0" indent="0">
              <a:buNone/>
            </a:pPr>
            <a:r>
              <a:rPr lang="en-US" altLang="zh-CN" dirty="0" smtClean="0"/>
              <a:t>2. REST</a:t>
            </a:r>
            <a:r>
              <a:rPr lang="zh-CN" altLang="en-US" dirty="0" smtClean="0"/>
              <a:t>兴起与</a:t>
            </a:r>
            <a:r>
              <a:rPr lang="en-US" altLang="zh-CN" dirty="0" err="1" smtClean="0"/>
              <a:t>Asp.Net</a:t>
            </a:r>
            <a:r>
              <a:rPr lang="en-US" altLang="zh-CN" dirty="0" smtClean="0"/>
              <a:t> </a:t>
            </a:r>
            <a:r>
              <a:rPr lang="en-US" altLang="zh-CN" dirty="0" err="1" smtClean="0"/>
              <a:t>WebAPI</a:t>
            </a:r>
            <a:r>
              <a:rPr lang="zh-CN" altLang="en-US" dirty="0" smtClean="0"/>
              <a:t>介绍。</a:t>
            </a:r>
            <a:endParaRPr lang="en-US" altLang="zh-CN" dirty="0" smtClean="0"/>
          </a:p>
          <a:p>
            <a:pPr marL="0" indent="0">
              <a:buNone/>
            </a:pPr>
            <a:endParaRPr lang="en-US" altLang="zh-CN" dirty="0" smtClean="0"/>
          </a:p>
          <a:p>
            <a:pPr marL="0" indent="0">
              <a:buNone/>
            </a:pPr>
            <a:r>
              <a:rPr lang="en-US" altLang="zh-CN" dirty="0" smtClean="0"/>
              <a:t>3. </a:t>
            </a:r>
            <a:r>
              <a:rPr lang="en-US" altLang="zh-CN" dirty="0" err="1" smtClean="0"/>
              <a:t>Asp.Net</a:t>
            </a:r>
            <a:r>
              <a:rPr lang="en-US" altLang="zh-CN" dirty="0" smtClean="0"/>
              <a:t> </a:t>
            </a:r>
            <a:r>
              <a:rPr lang="en-US" altLang="zh-CN" dirty="0" err="1" smtClean="0"/>
              <a:t>WebAPI</a:t>
            </a:r>
            <a:r>
              <a:rPr lang="zh-CN" altLang="en-US" dirty="0" smtClean="0"/>
              <a:t>与相关技术比较及</a:t>
            </a:r>
            <a:r>
              <a:rPr lang="en-US" altLang="zh-CN" dirty="0"/>
              <a:t>SOA </a:t>
            </a:r>
            <a:r>
              <a:rPr lang="zh-CN" altLang="en-US" dirty="0" smtClean="0"/>
              <a:t>。</a:t>
            </a:r>
            <a:r>
              <a:rPr lang="en-US" altLang="zh-CN" dirty="0" smtClean="0"/>
              <a:t/>
            </a:r>
            <a:br>
              <a:rPr lang="en-US" altLang="zh-CN" dirty="0" smtClean="0"/>
            </a:br>
            <a:endParaRPr lang="en-US" altLang="zh-CN" dirty="0" smtClean="0"/>
          </a:p>
          <a:p>
            <a:pPr marL="0" indent="0">
              <a:buNone/>
            </a:pPr>
            <a:r>
              <a:rPr lang="en-US" altLang="zh-CN" dirty="0" smtClean="0"/>
              <a:t>4. </a:t>
            </a:r>
            <a:r>
              <a:rPr lang="zh-CN" altLang="en-US" dirty="0" smtClean="0"/>
              <a:t>与</a:t>
            </a:r>
            <a:r>
              <a:rPr lang="en-US" altLang="zh-CN" dirty="0" err="1"/>
              <a:t>WebAPI</a:t>
            </a:r>
            <a:r>
              <a:rPr lang="zh-CN" altLang="en-US" dirty="0"/>
              <a:t>配合的前端</a:t>
            </a:r>
            <a:r>
              <a:rPr lang="en-US" altLang="zh-CN" dirty="0"/>
              <a:t>JS</a:t>
            </a:r>
            <a:r>
              <a:rPr lang="zh-CN" altLang="en-US" dirty="0"/>
              <a:t>开发框架介</a:t>
            </a:r>
            <a:r>
              <a:rPr lang="zh-CN" altLang="en-US" dirty="0" smtClean="0"/>
              <a:t>绍</a:t>
            </a:r>
            <a:r>
              <a:rPr lang="en-US" altLang="zh-CN" dirty="0" smtClean="0"/>
              <a:t>(Knockout</a:t>
            </a:r>
            <a:r>
              <a:rPr lang="zh-CN" altLang="en-US" dirty="0" smtClean="0"/>
              <a:t>与</a:t>
            </a:r>
            <a:r>
              <a:rPr lang="en-US" altLang="zh-CN" dirty="0" smtClean="0"/>
              <a:t>jQuery)</a:t>
            </a:r>
            <a:r>
              <a:rPr lang="zh-CN" altLang="en-US" dirty="0" smtClean="0"/>
              <a:t>。</a:t>
            </a:r>
            <a:endParaRPr lang="en-US" altLang="zh-CN" dirty="0" smtClean="0"/>
          </a:p>
          <a:p>
            <a:endParaRPr lang="en-US" altLang="zh-CN" dirty="0" smtClean="0"/>
          </a:p>
          <a:p>
            <a:endParaRPr lang="en-US" altLang="zh-CN" dirty="0" smtClean="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a:t>
            </a:fld>
            <a:r>
              <a:rPr lang="zh-CN" altLang="en-US" smtClean="0"/>
              <a:t>页</a:t>
            </a:r>
            <a:endParaRPr lang="zh-CN" altLang="en-US" dirty="0" smtClean="0"/>
          </a:p>
        </p:txBody>
      </p:sp>
    </p:spTree>
    <p:extLst>
      <p:ext uri="{BB962C8B-B14F-4D97-AF65-F5344CB8AC3E}">
        <p14:creationId xmlns:p14="http://schemas.microsoft.com/office/powerpoint/2010/main" val="2173971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REST</a:t>
            </a:r>
            <a:r>
              <a:rPr lang="zh-CN" altLang="en-US" dirty="0" smtClean="0"/>
              <a:t>崛起</a:t>
            </a:r>
            <a:endParaRPr lang="zh-CN" altLang="en-US" dirty="0"/>
          </a:p>
        </p:txBody>
      </p:sp>
      <p:sp>
        <p:nvSpPr>
          <p:cNvPr id="3" name="Content Placeholder 2"/>
          <p:cNvSpPr>
            <a:spLocks noGrp="1"/>
          </p:cNvSpPr>
          <p:nvPr>
            <p:ph idx="1"/>
          </p:nvPr>
        </p:nvSpPr>
        <p:spPr>
          <a:xfrm>
            <a:off x="0" y="980728"/>
            <a:ext cx="9108504" cy="5397085"/>
          </a:xfrm>
        </p:spPr>
        <p:txBody>
          <a:bodyPr>
            <a:noAutofit/>
          </a:bodyPr>
          <a:lstStyle/>
          <a:p>
            <a:r>
              <a:rPr lang="zh-CN" altLang="en-US" sz="1600" dirty="0"/>
              <a:t>表述化状态转</a:t>
            </a:r>
            <a:r>
              <a:rPr lang="zh-CN" altLang="en-US" sz="1600" dirty="0" smtClean="0"/>
              <a:t>移</a:t>
            </a:r>
            <a:r>
              <a:rPr lang="en-US" altLang="zh-CN" sz="1600" dirty="0" smtClean="0"/>
              <a:t> </a:t>
            </a:r>
            <a:r>
              <a:rPr lang="zh-CN" altLang="zh-CN" sz="1600" dirty="0" smtClean="0"/>
              <a:t>（</a:t>
            </a:r>
            <a:r>
              <a:rPr lang="en-US" altLang="zh-CN" sz="1600" dirty="0" smtClean="0"/>
              <a:t>Representational </a:t>
            </a:r>
            <a:r>
              <a:rPr lang="en-US" altLang="zh-CN" sz="1600" dirty="0"/>
              <a:t>State </a:t>
            </a:r>
            <a:r>
              <a:rPr lang="en-US" altLang="zh-CN" sz="1600" dirty="0" smtClean="0"/>
              <a:t>Transfer</a:t>
            </a:r>
            <a:r>
              <a:rPr lang="zh-CN" altLang="en-US" sz="1600" dirty="0" smtClean="0"/>
              <a:t>，简称</a:t>
            </a:r>
            <a:r>
              <a:rPr lang="en-US" altLang="zh-CN" sz="1600" dirty="0"/>
              <a:t>REST </a:t>
            </a:r>
            <a:r>
              <a:rPr lang="zh-CN" altLang="zh-CN" sz="1600" dirty="0" smtClean="0"/>
              <a:t>）</a:t>
            </a:r>
            <a:r>
              <a:rPr lang="zh-CN" altLang="zh-CN" sz="1600" dirty="0"/>
              <a:t>是</a:t>
            </a:r>
            <a:r>
              <a:rPr lang="en-US" altLang="zh-CN" sz="1600" dirty="0"/>
              <a:t>Roy Thomas Fielding</a:t>
            </a:r>
            <a:r>
              <a:rPr lang="zh-CN" altLang="zh-CN" sz="1600" dirty="0"/>
              <a:t>博士在</a:t>
            </a:r>
            <a:r>
              <a:rPr lang="en-US" altLang="zh-CN" sz="1600" dirty="0"/>
              <a:t>2000</a:t>
            </a:r>
            <a:r>
              <a:rPr lang="zh-CN" altLang="zh-CN" sz="1600" dirty="0"/>
              <a:t>年他</a:t>
            </a:r>
            <a:r>
              <a:rPr lang="zh-CN" altLang="zh-CN" sz="1600" dirty="0" smtClean="0"/>
              <a:t>的论</a:t>
            </a:r>
            <a:r>
              <a:rPr lang="zh-CN" altLang="zh-CN" sz="1600" dirty="0"/>
              <a:t>文中提出来的一种软件架构风</a:t>
            </a:r>
            <a:r>
              <a:rPr lang="zh-CN" altLang="zh-CN" sz="1600" dirty="0" smtClean="0"/>
              <a:t>格</a:t>
            </a:r>
            <a:r>
              <a:rPr lang="zh-CN" altLang="en-US" sz="1600" dirty="0" smtClean="0"/>
              <a:t>。</a:t>
            </a:r>
            <a:r>
              <a:rPr lang="en-US" altLang="zh-CN" sz="1600" dirty="0" smtClean="0"/>
              <a:t>REST</a:t>
            </a:r>
            <a:r>
              <a:rPr lang="zh-CN" altLang="en-US" sz="1600" dirty="0"/>
              <a:t>软件架</a:t>
            </a:r>
            <a:r>
              <a:rPr lang="zh-CN" altLang="en-US" sz="1600" dirty="0" smtClean="0"/>
              <a:t>构风格迅速成为当</a:t>
            </a:r>
            <a:r>
              <a:rPr lang="zh-CN" altLang="en-US" sz="1600" dirty="0"/>
              <a:t>今世界上最成功的互联网的超媒体分布式系统。它让人们真正理解我们的网络协议</a:t>
            </a:r>
            <a:r>
              <a:rPr lang="en-US" altLang="zh-CN" sz="1600" dirty="0"/>
              <a:t>HTTP</a:t>
            </a:r>
            <a:r>
              <a:rPr lang="zh-CN" altLang="en-US" sz="1600" dirty="0"/>
              <a:t>本来面貌。它正在成为网络服务的主流技</a:t>
            </a:r>
            <a:r>
              <a:rPr lang="zh-CN" altLang="en-US" sz="1600" dirty="0" smtClean="0"/>
              <a:t>术。</a:t>
            </a:r>
            <a:endParaRPr lang="en-US" altLang="zh-CN" sz="1600" dirty="0" smtClean="0"/>
          </a:p>
          <a:p>
            <a:endParaRPr lang="en-US" altLang="zh-CN" sz="1600" dirty="0"/>
          </a:p>
          <a:p>
            <a:r>
              <a:rPr lang="en-US" altLang="zh-CN" sz="1600" dirty="0"/>
              <a:t>REST</a:t>
            </a:r>
            <a:r>
              <a:rPr lang="zh-CN" altLang="en-US" sz="1600" dirty="0"/>
              <a:t>软件架构是一个抽象的概念，是一种为了实现这一互联网的超媒体分布式系统的行动指南。利用任何的技术都可以实现这种理念。而实现这一软件架构最著名的就是</a:t>
            </a:r>
            <a:r>
              <a:rPr lang="en-US" altLang="zh-CN" sz="1600" dirty="0"/>
              <a:t>HTTP</a:t>
            </a:r>
            <a:r>
              <a:rPr lang="zh-CN" altLang="en-US" sz="1600" dirty="0"/>
              <a:t>协议。通常我们把</a:t>
            </a:r>
            <a:r>
              <a:rPr lang="en-US" altLang="zh-CN" sz="1600" dirty="0"/>
              <a:t>REST</a:t>
            </a:r>
            <a:r>
              <a:rPr lang="zh-CN" altLang="en-US" sz="1600" dirty="0"/>
              <a:t>也写作为</a:t>
            </a:r>
            <a:r>
              <a:rPr lang="en-US" altLang="zh-CN" sz="1600" dirty="0"/>
              <a:t>REST/HTTP</a:t>
            </a:r>
            <a:r>
              <a:rPr lang="zh-CN" altLang="en-US" sz="1600" dirty="0"/>
              <a:t>，在实际中往往把</a:t>
            </a:r>
            <a:r>
              <a:rPr lang="en-US" altLang="zh-CN" sz="1600" dirty="0"/>
              <a:t>REST</a:t>
            </a:r>
            <a:r>
              <a:rPr lang="zh-CN" altLang="en-US" sz="1600" dirty="0"/>
              <a:t>理解为基于</a:t>
            </a:r>
            <a:r>
              <a:rPr lang="en-US" altLang="zh-CN" sz="1600" dirty="0"/>
              <a:t>HTTP</a:t>
            </a:r>
            <a:r>
              <a:rPr lang="zh-CN" altLang="en-US" sz="1600" dirty="0"/>
              <a:t>的</a:t>
            </a:r>
            <a:r>
              <a:rPr lang="en-US" altLang="zh-CN" sz="1600" dirty="0"/>
              <a:t>REST</a:t>
            </a:r>
            <a:r>
              <a:rPr lang="zh-CN" altLang="en-US" sz="1600" dirty="0"/>
              <a:t>软件架</a:t>
            </a:r>
            <a:r>
              <a:rPr lang="zh-CN" altLang="en-US" sz="1600" dirty="0" smtClean="0"/>
              <a:t>构。</a:t>
            </a:r>
            <a:endParaRPr lang="en-US" altLang="zh-CN" sz="1600" dirty="0" smtClean="0"/>
          </a:p>
          <a:p>
            <a:endParaRPr lang="en-US" altLang="zh-CN" sz="1600" dirty="0"/>
          </a:p>
          <a:p>
            <a:r>
              <a:rPr lang="zh-CN" altLang="en-US" sz="1600" dirty="0"/>
              <a:t>尽管网络服务目前是以</a:t>
            </a:r>
            <a:r>
              <a:rPr lang="en-US" altLang="zh-CN" sz="1600" dirty="0"/>
              <a:t>SOAP</a:t>
            </a:r>
            <a:r>
              <a:rPr lang="zh-CN" altLang="en-US" sz="1600" dirty="0"/>
              <a:t>技术为主，但是</a:t>
            </a:r>
            <a:r>
              <a:rPr lang="en-US" altLang="zh-CN" sz="1600" dirty="0"/>
              <a:t>REST</a:t>
            </a:r>
            <a:r>
              <a:rPr lang="zh-CN" altLang="en-US" sz="1600" dirty="0"/>
              <a:t>将是是网络服务的另一选择，并且是真正意义上的网络服务</a:t>
            </a:r>
            <a:r>
              <a:rPr lang="zh-CN" altLang="en-US" sz="1600" dirty="0" smtClean="0"/>
              <a:t>。</a:t>
            </a:r>
            <a:endParaRPr lang="en-US" altLang="zh-CN" sz="1600" dirty="0" smtClean="0"/>
          </a:p>
          <a:p>
            <a:endParaRPr lang="en-US" altLang="zh-CN" sz="1600" dirty="0"/>
          </a:p>
          <a:p>
            <a:r>
              <a:rPr lang="zh-CN" altLang="zh-CN" sz="1600" dirty="0" smtClean="0"/>
              <a:t>基</a:t>
            </a:r>
            <a:r>
              <a:rPr lang="zh-CN" altLang="zh-CN" sz="1600" dirty="0"/>
              <a:t>于</a:t>
            </a:r>
            <a:r>
              <a:rPr lang="en-US" altLang="zh-CN" sz="1600" dirty="0"/>
              <a:t>SOAP</a:t>
            </a:r>
            <a:r>
              <a:rPr lang="zh-CN" altLang="zh-CN" sz="1600" dirty="0"/>
              <a:t>的</a:t>
            </a:r>
            <a:r>
              <a:rPr lang="en-US" altLang="zh-CN" sz="1600" dirty="0"/>
              <a:t>Web Service</a:t>
            </a:r>
            <a:r>
              <a:rPr lang="zh-CN" altLang="zh-CN" sz="1600" dirty="0"/>
              <a:t>实现技术和相关代码，虽然较为成熟，且安全性较好，但是使用门槛较高</a:t>
            </a:r>
            <a:r>
              <a:rPr lang="zh-CN" altLang="zh-CN" sz="1600" dirty="0" smtClean="0"/>
              <a:t>，</a:t>
            </a:r>
            <a:r>
              <a:rPr lang="zh-CN" altLang="en-US" sz="1600" dirty="0" smtClean="0"/>
              <a:t>而且</a:t>
            </a:r>
            <a:r>
              <a:rPr lang="zh-CN" altLang="zh-CN" sz="1600" dirty="0" smtClean="0"/>
              <a:t>在</a:t>
            </a:r>
            <a:r>
              <a:rPr lang="zh-CN" altLang="zh-CN" sz="1600" dirty="0"/>
              <a:t>大并发情况下</a:t>
            </a:r>
            <a:r>
              <a:rPr lang="zh-CN" altLang="en-US" sz="1600" dirty="0"/>
              <a:t>可能</a:t>
            </a:r>
            <a:r>
              <a:rPr lang="zh-CN" altLang="zh-CN" sz="1600" dirty="0"/>
              <a:t>会有性能问</a:t>
            </a:r>
            <a:r>
              <a:rPr lang="zh-CN" altLang="zh-CN" sz="1600" dirty="0" smtClean="0"/>
              <a:t>题。目</a:t>
            </a:r>
            <a:r>
              <a:rPr lang="zh-CN" altLang="zh-CN" sz="1600" dirty="0"/>
              <a:t>前在三种主流的</a:t>
            </a:r>
            <a:r>
              <a:rPr lang="en-US" altLang="zh-CN" sz="1600" dirty="0"/>
              <a:t>Web</a:t>
            </a:r>
            <a:r>
              <a:rPr lang="zh-CN" altLang="zh-CN" sz="1600" dirty="0"/>
              <a:t>服务实现方案中，因为</a:t>
            </a:r>
            <a:r>
              <a:rPr lang="en-US" altLang="zh-CN" sz="1600" dirty="0"/>
              <a:t>REST</a:t>
            </a:r>
            <a:r>
              <a:rPr lang="zh-CN" altLang="zh-CN" sz="1600" dirty="0"/>
              <a:t>模式与复杂的</a:t>
            </a:r>
            <a:r>
              <a:rPr lang="en-US" altLang="zh-CN" sz="1600" dirty="0"/>
              <a:t>SOAP</a:t>
            </a:r>
            <a:r>
              <a:rPr lang="zh-CN" altLang="zh-CN" sz="1600" dirty="0"/>
              <a:t>和</a:t>
            </a:r>
            <a:r>
              <a:rPr lang="en-US" altLang="zh-CN" sz="1600" dirty="0"/>
              <a:t>XML-RPC</a:t>
            </a:r>
            <a:r>
              <a:rPr lang="zh-CN" altLang="zh-CN" sz="1600" dirty="0"/>
              <a:t>相比更加简洁，越来越多的</a:t>
            </a:r>
            <a:r>
              <a:rPr lang="en-US" altLang="zh-CN" sz="1600" dirty="0"/>
              <a:t>Web</a:t>
            </a:r>
            <a:r>
              <a:rPr lang="zh-CN" altLang="zh-CN" sz="1600" dirty="0"/>
              <a:t>服务开始采用</a:t>
            </a:r>
            <a:r>
              <a:rPr lang="en-US" altLang="zh-CN" sz="1600" dirty="0"/>
              <a:t>REST</a:t>
            </a:r>
            <a:r>
              <a:rPr lang="zh-CN" altLang="zh-CN" sz="1600" dirty="0"/>
              <a:t>风格设计和实现</a:t>
            </a:r>
            <a:r>
              <a:rPr lang="zh-CN" altLang="zh-CN" sz="1600" dirty="0" smtClean="0"/>
              <a:t>。</a:t>
            </a:r>
            <a:endParaRPr lang="zh-CN" altLang="en-US" sz="16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30</a:t>
            </a:fld>
            <a:r>
              <a:rPr lang="zh-CN" altLang="en-US" dirty="0" smtClean="0"/>
              <a:t>页</a:t>
            </a:r>
          </a:p>
        </p:txBody>
      </p:sp>
    </p:spTree>
    <p:extLst>
      <p:ext uri="{BB962C8B-B14F-4D97-AF65-F5344CB8AC3E}">
        <p14:creationId xmlns:p14="http://schemas.microsoft.com/office/powerpoint/2010/main" val="2193250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REST</a:t>
            </a:r>
            <a:r>
              <a:rPr lang="zh-CN" altLang="en-US" dirty="0" smtClean="0"/>
              <a:t>基</a:t>
            </a:r>
            <a:r>
              <a:rPr lang="zh-CN" altLang="en-US" dirty="0"/>
              <a:t>本概</a:t>
            </a:r>
            <a:r>
              <a:rPr lang="zh-CN" altLang="en-US" dirty="0" smtClean="0"/>
              <a:t>念及释义</a:t>
            </a:r>
            <a:endParaRPr lang="zh-CN" altLang="en-US" dirty="0"/>
          </a:p>
        </p:txBody>
      </p:sp>
      <p:sp>
        <p:nvSpPr>
          <p:cNvPr id="3" name="Content Placeholder 2"/>
          <p:cNvSpPr>
            <a:spLocks noGrp="1"/>
          </p:cNvSpPr>
          <p:nvPr>
            <p:ph idx="1"/>
          </p:nvPr>
        </p:nvSpPr>
        <p:spPr>
          <a:xfrm>
            <a:off x="0" y="836712"/>
            <a:ext cx="9144000" cy="5616624"/>
          </a:xfrm>
        </p:spPr>
        <p:txBody>
          <a:bodyPr>
            <a:normAutofit fontScale="47500" lnSpcReduction="20000"/>
          </a:bodyPr>
          <a:lstStyle/>
          <a:p>
            <a:pPr marL="0" indent="0">
              <a:buNone/>
            </a:pPr>
            <a:r>
              <a:rPr lang="en-US" altLang="zh-CN" sz="3800" dirty="0"/>
              <a:t>REST</a:t>
            </a:r>
            <a:r>
              <a:rPr lang="zh-CN" altLang="en-US" sz="3800" dirty="0"/>
              <a:t>两个基本概念是： </a:t>
            </a:r>
            <a:endParaRPr lang="en-US" altLang="zh-CN" sz="3800" dirty="0"/>
          </a:p>
          <a:p>
            <a:endParaRPr lang="en-US" altLang="zh-CN" sz="3800" dirty="0"/>
          </a:p>
          <a:p>
            <a:pPr marL="0" indent="0">
              <a:buNone/>
            </a:pPr>
            <a:r>
              <a:rPr lang="en-US" altLang="zh-CN" sz="3800" dirty="0"/>
              <a:t>1.</a:t>
            </a:r>
            <a:r>
              <a:rPr lang="zh-CN" altLang="en-US" sz="3800" dirty="0"/>
              <a:t>资源（</a:t>
            </a:r>
            <a:r>
              <a:rPr lang="en-US" altLang="zh-CN" sz="3800" dirty="0"/>
              <a:t>Resource</a:t>
            </a:r>
            <a:r>
              <a:rPr lang="zh-CN" altLang="en-US" sz="3800" dirty="0"/>
              <a:t>）：将信息抽象为资源，任何能够命名的信息（包括数据和功能）都能作为一个资源，一张图片，一个其他资源的集合等。在</a:t>
            </a:r>
            <a:r>
              <a:rPr lang="en-US" altLang="zh-CN" sz="3800" dirty="0"/>
              <a:t>REST</a:t>
            </a:r>
            <a:r>
              <a:rPr lang="zh-CN" altLang="en-US" sz="3800" dirty="0"/>
              <a:t>中，资</a:t>
            </a:r>
            <a:r>
              <a:rPr lang="zh-CN" altLang="en-US" sz="3800" dirty="0" smtClean="0"/>
              <a:t>源又叫做状态，因为它跟随时间的变化。</a:t>
            </a:r>
            <a:r>
              <a:rPr lang="en-US" altLang="zh-CN" sz="3800" dirty="0" smtClean="0"/>
              <a:t/>
            </a:r>
            <a:br>
              <a:rPr lang="en-US" altLang="zh-CN" sz="3800" dirty="0" smtClean="0"/>
            </a:br>
            <a:endParaRPr lang="zh-CN" altLang="en-US" sz="3800" dirty="0"/>
          </a:p>
          <a:p>
            <a:pPr marL="0" indent="0">
              <a:buNone/>
            </a:pPr>
            <a:r>
              <a:rPr lang="en-US" altLang="zh-CN" sz="3800" dirty="0"/>
              <a:t>2.</a:t>
            </a:r>
            <a:r>
              <a:rPr lang="zh-CN" altLang="en-US" sz="3800" dirty="0"/>
              <a:t>表述（</a:t>
            </a:r>
            <a:r>
              <a:rPr lang="en-US" altLang="zh-CN" sz="3800" dirty="0"/>
              <a:t>Representation</a:t>
            </a:r>
            <a:r>
              <a:rPr lang="zh-CN" altLang="en-US" sz="3800" dirty="0"/>
              <a:t>）： </a:t>
            </a:r>
            <a:r>
              <a:rPr lang="en-US" altLang="zh-CN" sz="3800" dirty="0" smtClean="0"/>
              <a:t>REST</a:t>
            </a:r>
            <a:r>
              <a:rPr lang="zh-CN" altLang="en-US" sz="3800" dirty="0" smtClean="0"/>
              <a:t>通过</a:t>
            </a:r>
            <a:r>
              <a:rPr lang="en-US" altLang="zh-CN" sz="3800" dirty="0" smtClean="0"/>
              <a:t>URI</a:t>
            </a:r>
            <a:r>
              <a:rPr lang="zh-CN" altLang="en-US" sz="3800" dirty="0" smtClean="0"/>
              <a:t>来获得资源的表述并对资源执行动作，并在组件间传递该表述</a:t>
            </a:r>
            <a:r>
              <a:rPr lang="zh-CN" altLang="en-US" sz="3800" dirty="0"/>
              <a:t>。</a:t>
            </a:r>
          </a:p>
          <a:p>
            <a:endParaRPr lang="zh-CN" altLang="en-US" sz="3800" dirty="0"/>
          </a:p>
          <a:p>
            <a:pPr marL="0" indent="0">
              <a:buNone/>
            </a:pPr>
            <a:r>
              <a:rPr lang="zh-CN" altLang="en-US" sz="3800" b="1" dirty="0"/>
              <a:t>什么是表述化状态转移</a:t>
            </a:r>
            <a:r>
              <a:rPr lang="zh-CN" altLang="en-US" sz="3800" b="1" dirty="0" smtClean="0"/>
              <a:t>？</a:t>
            </a:r>
            <a:r>
              <a:rPr lang="zh-CN" altLang="en-US" sz="3800" dirty="0" smtClean="0"/>
              <a:t>在</a:t>
            </a:r>
            <a:r>
              <a:rPr lang="en-US" altLang="zh-CN" sz="3800" dirty="0" smtClean="0"/>
              <a:t>REST</a:t>
            </a:r>
            <a:r>
              <a:rPr lang="zh-CN" altLang="en-US" sz="3800" dirty="0" smtClean="0"/>
              <a:t>中</a:t>
            </a:r>
            <a:r>
              <a:rPr lang="zh-CN" altLang="en-US" sz="3800" dirty="0"/>
              <a:t>，资</a:t>
            </a:r>
            <a:r>
              <a:rPr lang="zh-CN" altLang="en-US" sz="3800" dirty="0" smtClean="0"/>
              <a:t>源就是状</a:t>
            </a:r>
            <a:r>
              <a:rPr lang="zh-CN" altLang="en-US" sz="3800" dirty="0"/>
              <a:t>态</a:t>
            </a:r>
            <a:r>
              <a:rPr lang="zh-CN" altLang="en-US" sz="3800" dirty="0" smtClean="0"/>
              <a:t>，互</a:t>
            </a:r>
            <a:r>
              <a:rPr lang="zh-CN" altLang="en-US" sz="3800" dirty="0"/>
              <a:t>联网就是一个巨大的状态机：每个网页是其一个状态</a:t>
            </a:r>
            <a:r>
              <a:rPr lang="zh-CN" altLang="en-US" sz="3800" dirty="0" smtClean="0"/>
              <a:t>；</a:t>
            </a:r>
            <a:r>
              <a:rPr lang="en-US" altLang="zh-CN" sz="3800" dirty="0" err="1" smtClean="0"/>
              <a:t>Url</a:t>
            </a:r>
            <a:r>
              <a:rPr lang="zh-CN" altLang="en-US" sz="3800" dirty="0"/>
              <a:t>是状态的表述；</a:t>
            </a:r>
            <a:r>
              <a:rPr lang="en-US" altLang="zh-CN" sz="3800" dirty="0" smtClean="0"/>
              <a:t>REST</a:t>
            </a:r>
            <a:r>
              <a:rPr lang="zh-CN" altLang="en-US" sz="3800" dirty="0" smtClean="0"/>
              <a:t>应用通过点击超链接，从</a:t>
            </a:r>
            <a:r>
              <a:rPr lang="zh-CN" altLang="en-US" sz="3800" dirty="0"/>
              <a:t>一个状态迁移到下一个状态的状态转移过</a:t>
            </a:r>
            <a:r>
              <a:rPr lang="zh-CN" altLang="en-US" sz="3800" dirty="0" smtClean="0"/>
              <a:t>程，就叫转移。</a:t>
            </a:r>
            <a:endParaRPr lang="en-US" altLang="zh-CN" sz="3800" dirty="0" smtClean="0"/>
          </a:p>
          <a:p>
            <a:endParaRPr lang="en-US" altLang="zh-CN" sz="3800" dirty="0"/>
          </a:p>
          <a:p>
            <a:pPr marL="0" indent="0">
              <a:buNone/>
            </a:pPr>
            <a:r>
              <a:rPr lang="zh-CN" altLang="en-US" sz="3800" dirty="0"/>
              <a:t>例如：</a:t>
            </a:r>
            <a:r>
              <a:rPr lang="en-US" altLang="zh-CN" sz="3800" dirty="0"/>
              <a:t>Bing</a:t>
            </a:r>
            <a:r>
              <a:rPr lang="zh-CN" altLang="en-US" sz="3800" dirty="0"/>
              <a:t>搜索结果的分页列表，</a:t>
            </a:r>
            <a:r>
              <a:rPr lang="en-US" altLang="zh-CN" sz="3800" dirty="0" err="1"/>
              <a:t>url</a:t>
            </a:r>
            <a:r>
              <a:rPr lang="zh-CN" altLang="en-US" sz="3800" dirty="0"/>
              <a:t>如下：</a:t>
            </a:r>
          </a:p>
          <a:p>
            <a:pPr marL="0" indent="0">
              <a:buNone/>
            </a:pPr>
            <a:r>
              <a:rPr lang="zh-CN" altLang="en-US" sz="3800" dirty="0"/>
              <a:t>第一页：</a:t>
            </a:r>
            <a:r>
              <a:rPr lang="en-US" altLang="zh-CN" sz="3800" dirty="0"/>
              <a:t>http://www.bing.cn/search?q=REST&amp;hl=zh-CN&amp;newwindow=1&amp;start=0&amp;sa=N  </a:t>
            </a:r>
          </a:p>
          <a:p>
            <a:pPr marL="0" indent="0">
              <a:buNone/>
            </a:pPr>
            <a:r>
              <a:rPr lang="zh-CN" altLang="en-US" sz="3800" dirty="0"/>
              <a:t>第二页：</a:t>
            </a:r>
            <a:r>
              <a:rPr lang="en-US" altLang="zh-CN" sz="3800" dirty="0"/>
              <a:t>http://www.bing.cn/search?q=REST&amp;hl=zh-CN&amp;newwindow=1&amp;start=10&amp;sa=N </a:t>
            </a:r>
          </a:p>
          <a:p>
            <a:endParaRPr lang="en-US" altLang="zh-CN" sz="3800" dirty="0"/>
          </a:p>
          <a:p>
            <a:pPr marL="0" indent="0">
              <a:buNone/>
            </a:pPr>
            <a:r>
              <a:rPr lang="zh-CN" altLang="en-US" sz="3800" dirty="0"/>
              <a:t>在</a:t>
            </a:r>
            <a:r>
              <a:rPr lang="en-US" altLang="zh-CN" sz="3800" dirty="0"/>
              <a:t>Bing</a:t>
            </a:r>
            <a:r>
              <a:rPr lang="zh-CN" altLang="en-US" sz="3800" dirty="0"/>
              <a:t>中，把搜索结果的每一页视为资源（状态），并通过</a:t>
            </a:r>
            <a:r>
              <a:rPr lang="en-US" altLang="zh-CN" sz="3800" dirty="0" err="1"/>
              <a:t>url</a:t>
            </a:r>
            <a:r>
              <a:rPr lang="zh-CN" altLang="en-US" sz="3800" dirty="0"/>
              <a:t>来表示</a:t>
            </a:r>
            <a:r>
              <a:rPr lang="en-US" altLang="zh-CN" sz="3800" dirty="0"/>
              <a:t>(</a:t>
            </a:r>
            <a:r>
              <a:rPr lang="zh-CN" altLang="en-US" sz="3800" dirty="0"/>
              <a:t>这就是表述</a:t>
            </a:r>
            <a:r>
              <a:rPr lang="en-US" altLang="zh-CN" sz="3800" dirty="0"/>
              <a:t>)</a:t>
            </a:r>
            <a:r>
              <a:rPr lang="zh-CN" altLang="en-US" sz="3800" dirty="0"/>
              <a:t>，同一搜索关键字的不同分页通过</a:t>
            </a:r>
            <a:r>
              <a:rPr lang="en-US" altLang="zh-CN" sz="3800" dirty="0"/>
              <a:t>start</a:t>
            </a:r>
            <a:r>
              <a:rPr lang="zh-CN" altLang="en-US" sz="3800" dirty="0"/>
              <a:t>参数来进行区分。当你从第一页点击第二页的链接时，只是从一个状态跳到了下一个状态而已</a:t>
            </a:r>
            <a:r>
              <a:rPr lang="en-US" altLang="zh-CN" sz="3800" dirty="0"/>
              <a:t>(</a:t>
            </a:r>
            <a:r>
              <a:rPr lang="zh-CN" altLang="en-US" sz="3800" dirty="0"/>
              <a:t>这就是转移</a:t>
            </a:r>
            <a:r>
              <a:rPr lang="en-US" altLang="zh-CN" sz="3800" dirty="0"/>
              <a:t>)</a:t>
            </a:r>
            <a:r>
              <a:rPr lang="zh-CN" altLang="en-US" sz="3800" dirty="0" smtClean="0"/>
              <a:t>；</a:t>
            </a:r>
            <a:endParaRPr lang="en-US" altLang="zh-CN" sz="3800" dirty="0" smtClean="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31</a:t>
            </a:fld>
            <a:r>
              <a:rPr lang="zh-CN" altLang="en-US" smtClean="0"/>
              <a:t>页</a:t>
            </a:r>
            <a:endParaRPr lang="zh-CN" altLang="en-US" dirty="0" smtClean="0"/>
          </a:p>
        </p:txBody>
      </p:sp>
    </p:spTree>
    <p:extLst>
      <p:ext uri="{BB962C8B-B14F-4D97-AF65-F5344CB8AC3E}">
        <p14:creationId xmlns:p14="http://schemas.microsoft.com/office/powerpoint/2010/main" val="1807713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REST</a:t>
            </a:r>
            <a:r>
              <a:rPr lang="zh-CN" altLang="en-US" dirty="0"/>
              <a:t>风格架构</a:t>
            </a:r>
            <a:r>
              <a:rPr lang="zh-CN" altLang="en-US" dirty="0" smtClean="0"/>
              <a:t>的主要约束条件</a:t>
            </a:r>
            <a:endParaRPr lang="zh-CN" altLang="en-US" dirty="0"/>
          </a:p>
        </p:txBody>
      </p:sp>
      <p:sp>
        <p:nvSpPr>
          <p:cNvPr id="3" name="Content Placeholder 2"/>
          <p:cNvSpPr>
            <a:spLocks noGrp="1"/>
          </p:cNvSpPr>
          <p:nvPr>
            <p:ph idx="1"/>
          </p:nvPr>
        </p:nvSpPr>
        <p:spPr>
          <a:xfrm>
            <a:off x="0" y="908720"/>
            <a:ext cx="9144000" cy="5469093"/>
          </a:xfrm>
        </p:spPr>
        <p:txBody>
          <a:bodyPr>
            <a:normAutofit fontScale="55000" lnSpcReduction="20000"/>
          </a:bodyPr>
          <a:lstStyle/>
          <a:p>
            <a:r>
              <a:rPr lang="en-US" altLang="zh-CN" dirty="0" smtClean="0"/>
              <a:t>1</a:t>
            </a:r>
            <a:r>
              <a:rPr lang="en-US" altLang="zh-CN" dirty="0"/>
              <a:t>.</a:t>
            </a:r>
            <a:r>
              <a:rPr lang="zh-CN" altLang="en-US" dirty="0"/>
              <a:t>客</a:t>
            </a:r>
            <a:r>
              <a:rPr lang="zh-CN" altLang="en-US" dirty="0" smtClean="0"/>
              <a:t>户</a:t>
            </a:r>
            <a:r>
              <a:rPr lang="en-US" altLang="zh-CN" dirty="0" smtClean="0"/>
              <a:t>-</a:t>
            </a:r>
            <a:r>
              <a:rPr lang="zh-CN" altLang="en-US" dirty="0" smtClean="0"/>
              <a:t>服</a:t>
            </a:r>
            <a:r>
              <a:rPr lang="zh-CN" altLang="en-US" dirty="0"/>
              <a:t>务器：分离关注点，将用户接口（如用户界面）和数据存储分离，如果接口不变，组件可</a:t>
            </a:r>
            <a:r>
              <a:rPr lang="zh-CN" altLang="en-US" dirty="0" smtClean="0"/>
              <a:t>独立</a:t>
            </a:r>
            <a:r>
              <a:rPr lang="zh-CN" altLang="en-US" dirty="0"/>
              <a:t>进化</a:t>
            </a:r>
            <a:r>
              <a:rPr lang="zh-CN" altLang="en-US" dirty="0" smtClean="0"/>
              <a:t>。</a:t>
            </a:r>
            <a:r>
              <a:rPr lang="en-US" altLang="zh-CN" dirty="0" smtClean="0"/>
              <a:t/>
            </a:r>
            <a:br>
              <a:rPr lang="en-US" altLang="zh-CN" dirty="0" smtClean="0"/>
            </a:br>
            <a:endParaRPr lang="zh-CN" altLang="en-US" dirty="0"/>
          </a:p>
          <a:p>
            <a:r>
              <a:rPr lang="en-US" altLang="zh-CN" dirty="0"/>
              <a:t>2.</a:t>
            </a:r>
            <a:r>
              <a:rPr lang="zh-CN" altLang="en-US" dirty="0" smtClean="0"/>
              <a:t>无状</a:t>
            </a:r>
            <a:r>
              <a:rPr lang="zh-CN" altLang="en-US" dirty="0"/>
              <a:t>态：从客户端道服务器的每个请求必须包含理解该请求所必需的所有信息，不能利用任何存</a:t>
            </a:r>
            <a:r>
              <a:rPr lang="zh-CN" altLang="en-US" dirty="0" smtClean="0"/>
              <a:t>储在</a:t>
            </a:r>
            <a:r>
              <a:rPr lang="zh-CN" altLang="en-US" dirty="0"/>
              <a:t>服务器上的上下文。提高了系统的可扩展性，其</a:t>
            </a:r>
            <a:r>
              <a:rPr lang="zh-CN" altLang="en-US" b="1" dirty="0"/>
              <a:t>优点</a:t>
            </a:r>
            <a:r>
              <a:rPr lang="zh-CN" altLang="en-US" dirty="0"/>
              <a:t>有三：</a:t>
            </a:r>
            <a:r>
              <a:rPr lang="zh-CN" altLang="en-US" b="1" dirty="0"/>
              <a:t>可</a:t>
            </a:r>
            <a:r>
              <a:rPr lang="zh-CN" altLang="en-US" b="1" dirty="0" smtClean="0"/>
              <a:t>见性</a:t>
            </a:r>
            <a:r>
              <a:rPr lang="zh-CN" altLang="en-US" dirty="0"/>
              <a:t>，监视系统不必为了确定一个</a:t>
            </a:r>
            <a:r>
              <a:rPr lang="zh-CN" altLang="en-US" dirty="0" smtClean="0"/>
              <a:t>请求</a:t>
            </a:r>
            <a:r>
              <a:rPr lang="zh-CN" altLang="en-US" dirty="0"/>
              <a:t>的性质而去查看请求之外的多个请求；</a:t>
            </a:r>
            <a:r>
              <a:rPr lang="zh-CN" altLang="en-US" b="1" dirty="0"/>
              <a:t>可靠性</a:t>
            </a:r>
            <a:r>
              <a:rPr lang="zh-CN" altLang="en-US" dirty="0"/>
              <a:t>，减轻了从局部故障恢复的任务量，可以快速定位；</a:t>
            </a:r>
            <a:r>
              <a:rPr lang="zh-CN" altLang="en-US" b="1" dirty="0" smtClean="0"/>
              <a:t>可伸</a:t>
            </a:r>
            <a:r>
              <a:rPr lang="zh-CN" altLang="en-US" b="1" dirty="0"/>
              <a:t>缩性</a:t>
            </a:r>
            <a:r>
              <a:rPr lang="zh-CN" altLang="en-US" dirty="0"/>
              <a:t>，不必在多个请求之 间保存状态，允许服务器快速释放资源，并且服务器不必跨请求管理资</a:t>
            </a:r>
            <a:r>
              <a:rPr lang="zh-CN" altLang="en-US" dirty="0" smtClean="0"/>
              <a:t>源。</a:t>
            </a:r>
            <a:r>
              <a:rPr lang="zh-CN" altLang="en-US" b="1" dirty="0"/>
              <a:t>缺点</a:t>
            </a:r>
            <a:r>
              <a:rPr lang="zh-CN" altLang="en-US" dirty="0"/>
              <a:t>是，由于不能将状态保存在服务器上的共享上下文中，增加了请求中发送的重复数 据，降低</a:t>
            </a:r>
            <a:r>
              <a:rPr lang="zh-CN" altLang="en-US" dirty="0" smtClean="0"/>
              <a:t>网络</a:t>
            </a:r>
            <a:r>
              <a:rPr lang="zh-CN" altLang="en-US" dirty="0"/>
              <a:t>性能，因此有了约束三</a:t>
            </a:r>
            <a:r>
              <a:rPr lang="zh-CN" altLang="en-US" dirty="0" smtClean="0"/>
              <a:t>。</a:t>
            </a:r>
            <a:endParaRPr lang="en-US" altLang="zh-CN" dirty="0" smtClean="0"/>
          </a:p>
          <a:p>
            <a:endParaRPr lang="en-US" altLang="zh-CN" dirty="0"/>
          </a:p>
          <a:p>
            <a:r>
              <a:rPr lang="en-US" altLang="zh-CN" dirty="0" smtClean="0"/>
              <a:t>3</a:t>
            </a:r>
            <a:r>
              <a:rPr lang="en-US" altLang="zh-CN" dirty="0"/>
              <a:t>.</a:t>
            </a:r>
            <a:r>
              <a:rPr lang="zh-CN" altLang="en-US" dirty="0"/>
              <a:t>缓存：请求响应中的数据显示或隐式的标记为可缓存</a:t>
            </a:r>
            <a:r>
              <a:rPr lang="zh-CN" altLang="en-US" dirty="0" smtClean="0"/>
              <a:t>的或不</a:t>
            </a:r>
            <a:r>
              <a:rPr lang="zh-CN" altLang="en-US" dirty="0"/>
              <a:t>可缓存的。缓存可以为以后相同的请求重</a:t>
            </a:r>
            <a:r>
              <a:rPr lang="zh-CN" altLang="en-US" dirty="0" smtClean="0"/>
              <a:t>用这</a:t>
            </a:r>
            <a:r>
              <a:rPr lang="zh-CN" altLang="en-US" dirty="0"/>
              <a:t>个响应的数据。但是缓存管理不好，会降低可靠性，导致缓存中陈旧的数据与直接访问服务器得到</a:t>
            </a:r>
            <a:r>
              <a:rPr lang="zh-CN" altLang="en-US" dirty="0" smtClean="0"/>
              <a:t>的数</a:t>
            </a:r>
            <a:r>
              <a:rPr lang="zh-CN" altLang="en-US" dirty="0"/>
              <a:t>据差别很大</a:t>
            </a:r>
            <a:r>
              <a:rPr lang="zh-CN" altLang="en-US" dirty="0" smtClean="0"/>
              <a:t>。</a:t>
            </a:r>
            <a:endParaRPr lang="en-US" altLang="zh-CN" dirty="0" smtClean="0"/>
          </a:p>
          <a:p>
            <a:endParaRPr lang="en-US" altLang="zh-CN" dirty="0"/>
          </a:p>
          <a:p>
            <a:r>
              <a:rPr lang="en-US" altLang="zh-CN" dirty="0" smtClean="0"/>
              <a:t>4</a:t>
            </a:r>
            <a:r>
              <a:rPr lang="en-US" altLang="zh-CN" dirty="0"/>
              <a:t>.</a:t>
            </a:r>
            <a:r>
              <a:rPr lang="zh-CN" altLang="en-US" dirty="0"/>
              <a:t>统一接口：组件之间要有统一的接口，是</a:t>
            </a:r>
            <a:r>
              <a:rPr lang="en-US" altLang="zh-CN" dirty="0"/>
              <a:t>REST</a:t>
            </a:r>
            <a:r>
              <a:rPr lang="zh-CN" altLang="en-US" dirty="0"/>
              <a:t>风格架构区别其他风格架构的核心特征</a:t>
            </a:r>
            <a:r>
              <a:rPr lang="zh-CN" altLang="en-US" dirty="0" smtClean="0"/>
              <a:t>。</a:t>
            </a:r>
            <a:r>
              <a:rPr lang="en-US" altLang="zh-CN" dirty="0" smtClean="0"/>
              <a:t>REST</a:t>
            </a:r>
            <a:r>
              <a:rPr lang="zh-CN" altLang="en-US" dirty="0"/>
              <a:t>由四个</a:t>
            </a:r>
            <a:r>
              <a:rPr lang="zh-CN" altLang="en-US" dirty="0" smtClean="0"/>
              <a:t>接口</a:t>
            </a:r>
            <a:r>
              <a:rPr lang="zh-CN" altLang="en-US" dirty="0"/>
              <a:t>约束定义：资源的识别</a:t>
            </a:r>
            <a:r>
              <a:rPr lang="zh-CN" altLang="en-US" dirty="0" smtClean="0"/>
              <a:t>，</a:t>
            </a:r>
            <a:r>
              <a:rPr lang="en-US" altLang="zh-CN" dirty="0" smtClean="0"/>
              <a:t>Web-Based</a:t>
            </a:r>
            <a:r>
              <a:rPr lang="zh-CN" altLang="en-US" dirty="0"/>
              <a:t>系统中资源由</a:t>
            </a:r>
            <a:r>
              <a:rPr lang="en-US" altLang="zh-CN" dirty="0"/>
              <a:t>URI</a:t>
            </a:r>
            <a:r>
              <a:rPr lang="zh-CN" altLang="en-US" dirty="0"/>
              <a:t>表示，数据库存储系统中资</a:t>
            </a:r>
            <a:r>
              <a:rPr lang="zh-CN" altLang="en-US" dirty="0" smtClean="0"/>
              <a:t>源可</a:t>
            </a:r>
            <a:r>
              <a:rPr lang="zh-CN" altLang="en-US" dirty="0"/>
              <a:t>以是</a:t>
            </a:r>
            <a:r>
              <a:rPr lang="en-US" altLang="zh-CN" dirty="0"/>
              <a:t>XML</a:t>
            </a:r>
            <a:r>
              <a:rPr lang="zh-CN" altLang="en-US" dirty="0" smtClean="0"/>
              <a:t>，</a:t>
            </a:r>
            <a:r>
              <a:rPr lang="en-US" altLang="zh-CN" dirty="0" smtClean="0"/>
              <a:t>JSON</a:t>
            </a:r>
            <a:r>
              <a:rPr lang="zh-CN" altLang="en-US" dirty="0"/>
              <a:t>等；通过表述对资源执行的动作：表述中包含操作该资源的信息，如增删改查，映射到</a:t>
            </a:r>
            <a:r>
              <a:rPr lang="en-US" altLang="zh-CN" dirty="0"/>
              <a:t>HTTP</a:t>
            </a:r>
            <a:r>
              <a:rPr lang="zh-CN" altLang="en-US" dirty="0"/>
              <a:t>协议</a:t>
            </a:r>
            <a:r>
              <a:rPr lang="zh-CN" altLang="en-US" dirty="0" smtClean="0"/>
              <a:t>的</a:t>
            </a:r>
            <a:r>
              <a:rPr lang="en-US" altLang="zh-CN" dirty="0" smtClean="0"/>
              <a:t>GET</a:t>
            </a:r>
            <a:r>
              <a:rPr lang="zh-CN" altLang="en-US" dirty="0"/>
              <a:t>，</a:t>
            </a:r>
            <a:r>
              <a:rPr lang="en-US" altLang="zh-CN" dirty="0"/>
              <a:t>POST</a:t>
            </a:r>
            <a:r>
              <a:rPr lang="zh-CN" altLang="en-US" dirty="0"/>
              <a:t>，</a:t>
            </a:r>
            <a:r>
              <a:rPr lang="en-US" altLang="zh-CN" dirty="0"/>
              <a:t>PUT</a:t>
            </a:r>
            <a:r>
              <a:rPr lang="zh-CN" altLang="en-US" dirty="0"/>
              <a:t>，</a:t>
            </a:r>
            <a:r>
              <a:rPr lang="en-US" altLang="zh-CN" dirty="0"/>
              <a:t>DELETE</a:t>
            </a:r>
            <a:r>
              <a:rPr lang="zh-CN" altLang="en-US" dirty="0"/>
              <a:t>方法；自描述的消息：消息中包含如何处理该消息的信息，</a:t>
            </a:r>
            <a:r>
              <a:rPr lang="zh-CN" altLang="en-US" dirty="0" smtClean="0"/>
              <a:t>如由哪个</a:t>
            </a:r>
            <a:r>
              <a:rPr lang="en-US" altLang="zh-CN" dirty="0" err="1" smtClean="0"/>
              <a:t>WebAPI</a:t>
            </a:r>
            <a:r>
              <a:rPr lang="en-US" altLang="zh-CN" dirty="0" smtClean="0"/>
              <a:t>/</a:t>
            </a:r>
            <a:r>
              <a:rPr lang="en-US" altLang="zh-CN" dirty="0" err="1" smtClean="0"/>
              <a:t>Sevlet</a:t>
            </a:r>
            <a:r>
              <a:rPr lang="zh-CN" altLang="en-US" dirty="0"/>
              <a:t>处</a:t>
            </a:r>
            <a:r>
              <a:rPr lang="zh-CN" altLang="en-US" dirty="0" smtClean="0"/>
              <a:t>理，响</a:t>
            </a:r>
            <a:r>
              <a:rPr lang="zh-CN" altLang="en-US" dirty="0"/>
              <a:t>应中包含可不可以被缓存等信息；作为应用状态引擎的超媒体</a:t>
            </a:r>
            <a:r>
              <a:rPr lang="zh-CN" altLang="en-US" dirty="0" smtClean="0"/>
              <a: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32</a:t>
            </a:fld>
            <a:r>
              <a:rPr lang="zh-CN" altLang="en-US" smtClean="0"/>
              <a:t>页</a:t>
            </a:r>
            <a:endParaRPr lang="zh-CN" altLang="en-US" dirty="0" smtClean="0"/>
          </a:p>
        </p:txBody>
      </p:sp>
    </p:spTree>
    <p:extLst>
      <p:ext uri="{BB962C8B-B14F-4D97-AF65-F5344CB8AC3E}">
        <p14:creationId xmlns:p14="http://schemas.microsoft.com/office/powerpoint/2010/main" val="910495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REST</a:t>
            </a:r>
            <a:r>
              <a:rPr lang="zh-CN" altLang="en-US" dirty="0" smtClean="0"/>
              <a:t>基本设计原则</a:t>
            </a:r>
            <a:endParaRPr lang="zh-CN" altLang="en-US" dirty="0"/>
          </a:p>
        </p:txBody>
      </p:sp>
      <p:sp>
        <p:nvSpPr>
          <p:cNvPr id="3" name="Content Placeholder 2"/>
          <p:cNvSpPr>
            <a:spLocks noGrp="1"/>
          </p:cNvSpPr>
          <p:nvPr>
            <p:ph idx="1"/>
          </p:nvPr>
        </p:nvSpPr>
        <p:spPr>
          <a:xfrm>
            <a:off x="0" y="836712"/>
            <a:ext cx="9001156" cy="5541101"/>
          </a:xfrm>
        </p:spPr>
        <p:txBody>
          <a:bodyPr>
            <a:noAutofit/>
          </a:bodyPr>
          <a:lstStyle/>
          <a:p>
            <a:r>
              <a:rPr lang="zh-CN" altLang="en-US" sz="1600" b="1" dirty="0" smtClean="0"/>
              <a:t>原</a:t>
            </a:r>
            <a:r>
              <a:rPr lang="zh-CN" altLang="en-US" sz="1600" b="1" dirty="0"/>
              <a:t>则一： 使用</a:t>
            </a:r>
            <a:r>
              <a:rPr lang="en-US" altLang="zh-CN" sz="1600" b="1" dirty="0"/>
              <a:t>HTTP</a:t>
            </a:r>
            <a:r>
              <a:rPr lang="zh-CN" altLang="en-US" sz="1600" b="1" dirty="0"/>
              <a:t>的方法进行资源访</a:t>
            </a:r>
            <a:r>
              <a:rPr lang="zh-CN" altLang="en-US" sz="1600" b="1" dirty="0" smtClean="0"/>
              <a:t>问</a:t>
            </a:r>
            <a:endParaRPr lang="en-US" altLang="zh-CN" sz="1600" b="1" dirty="0" smtClean="0"/>
          </a:p>
          <a:p>
            <a:pPr marL="0" indent="0">
              <a:buNone/>
            </a:pPr>
            <a:r>
              <a:rPr lang="zh-CN" altLang="en-US" sz="1600" dirty="0"/>
              <a:t>使用</a:t>
            </a:r>
            <a:r>
              <a:rPr lang="en-US" altLang="zh-CN" sz="1600" dirty="0"/>
              <a:t>HTTP POST</a:t>
            </a:r>
            <a:r>
              <a:rPr lang="zh-CN" altLang="en-US" sz="1600" dirty="0"/>
              <a:t>方法去创建资源，使用</a:t>
            </a:r>
            <a:r>
              <a:rPr lang="en-US" altLang="zh-CN" sz="1600" dirty="0"/>
              <a:t>GET</a:t>
            </a:r>
            <a:r>
              <a:rPr lang="zh-CN" altLang="en-US" sz="1600" dirty="0"/>
              <a:t>方法去读取资源，使用</a:t>
            </a:r>
            <a:r>
              <a:rPr lang="en-US" altLang="zh-CN" sz="1600" dirty="0"/>
              <a:t>PUT </a:t>
            </a:r>
            <a:r>
              <a:rPr lang="zh-CN" altLang="en-US" sz="1600" dirty="0"/>
              <a:t>方法去更新资源，使用</a:t>
            </a:r>
            <a:r>
              <a:rPr lang="en-US" altLang="zh-CN" sz="1600" dirty="0"/>
              <a:t>DELETE</a:t>
            </a:r>
            <a:r>
              <a:rPr lang="zh-CN" altLang="en-US" sz="1600" dirty="0"/>
              <a:t>方法去删除资源。</a:t>
            </a:r>
            <a:endParaRPr lang="en-US" altLang="zh-CN" sz="1600" dirty="0"/>
          </a:p>
          <a:p>
            <a:pPr marL="0" indent="0">
              <a:buNone/>
            </a:pPr>
            <a:endParaRPr lang="en-US" altLang="zh-CN" sz="1600" b="1" dirty="0" smtClean="0"/>
          </a:p>
          <a:p>
            <a:r>
              <a:rPr lang="zh-CN" altLang="en-US" sz="1600" b="1" dirty="0"/>
              <a:t>原则二： 使用无状态</a:t>
            </a:r>
            <a:r>
              <a:rPr lang="en-US" altLang="zh-CN" sz="1600" b="1" dirty="0"/>
              <a:t>/</a:t>
            </a:r>
            <a:r>
              <a:rPr lang="zh-CN" altLang="en-US" sz="1600" b="1" dirty="0"/>
              <a:t>无会话的服务设计</a:t>
            </a:r>
            <a:endParaRPr lang="en-US" altLang="zh-CN" sz="1600" b="1" dirty="0"/>
          </a:p>
          <a:p>
            <a:pPr marL="0" indent="0">
              <a:buNone/>
            </a:pPr>
            <a:r>
              <a:rPr lang="zh-CN" altLang="en-US" sz="1600" dirty="0"/>
              <a:t>很长时间以来，人们采用有状态的服务设计从而在客户端与服务端的多次交互中维护一定的上下文</a:t>
            </a:r>
            <a:r>
              <a:rPr lang="zh-CN" altLang="en-US" sz="1600" dirty="0" smtClean="0"/>
              <a:t>。</a:t>
            </a:r>
            <a:endParaRPr lang="en-US" altLang="zh-CN" sz="1600" dirty="0" smtClean="0"/>
          </a:p>
          <a:p>
            <a:pPr marL="0" indent="0">
              <a:buNone/>
            </a:pPr>
            <a:r>
              <a:rPr lang="zh-CN" altLang="en-US" sz="1600" dirty="0" smtClean="0"/>
              <a:t>然</a:t>
            </a:r>
            <a:r>
              <a:rPr lang="zh-CN" altLang="en-US" sz="1600" dirty="0"/>
              <a:t>而，有状态的设计使得程序很难随着工作负载的增加而进行伸缩。比如某个服务实例拥有</a:t>
            </a:r>
            <a:r>
              <a:rPr lang="en-US" altLang="zh-CN" sz="1600" dirty="0"/>
              <a:t>10000</a:t>
            </a:r>
            <a:r>
              <a:rPr lang="zh-CN" altLang="en-US" sz="1600" dirty="0"/>
              <a:t>个会话的状态，则通常很难通过增加服务实例来分担其工作负载：工作负载被锁定了！ 反之，如果程序被设计成一个无状态的，则可以自由增加服务实例，并且在这些实例之间平衡负载，从而使得服务具有较好的伸缩性，这在大规模分布式系统中尤其重要</a:t>
            </a:r>
            <a:r>
              <a:rPr lang="zh-CN" altLang="en-US" sz="1600" dirty="0" smtClean="0"/>
              <a:t>！！</a:t>
            </a:r>
            <a:endParaRPr lang="en-US" altLang="zh-CN" sz="1600" dirty="0" smtClean="0"/>
          </a:p>
          <a:p>
            <a:endParaRPr lang="en-US" altLang="zh-CN" sz="1600" dirty="0" smtClean="0"/>
          </a:p>
          <a:p>
            <a:r>
              <a:rPr lang="zh-CN" altLang="en-US" sz="1600" b="1" dirty="0"/>
              <a:t>原则三： 用目录结构风格的</a:t>
            </a:r>
            <a:r>
              <a:rPr lang="en-US" altLang="zh-CN" sz="1600" b="1" dirty="0"/>
              <a:t>URL</a:t>
            </a:r>
            <a:r>
              <a:rPr lang="zh-CN" altLang="en-US" sz="1600" b="1" dirty="0"/>
              <a:t>设计来表示资源</a:t>
            </a:r>
            <a:endParaRPr lang="en-US" altLang="zh-CN" sz="1600" b="1" dirty="0"/>
          </a:p>
          <a:p>
            <a:pPr marL="0" indent="0">
              <a:buNone/>
            </a:pPr>
            <a:r>
              <a:rPr lang="zh-CN" altLang="en-US" sz="1600" dirty="0"/>
              <a:t>用清晰的</a:t>
            </a:r>
            <a:r>
              <a:rPr lang="en-US" altLang="zh-CN" sz="1600" dirty="0"/>
              <a:t>URL</a:t>
            </a:r>
            <a:r>
              <a:rPr lang="zh-CN" altLang="en-US" sz="1600" dirty="0"/>
              <a:t>路径表示资源可以使客户端更容易理解和操作资源。</a:t>
            </a:r>
            <a:r>
              <a:rPr lang="en-US" altLang="zh-CN" sz="1600" dirty="0"/>
              <a:t>URL</a:t>
            </a:r>
            <a:r>
              <a:rPr lang="zh-CN" altLang="en-US" sz="1600" dirty="0"/>
              <a:t>可以被看作是一种自我解释的接口，不需要太多解释就可以让人明白该</a:t>
            </a:r>
            <a:r>
              <a:rPr lang="en-US" altLang="zh-CN" sz="1600" dirty="0"/>
              <a:t>URL</a:t>
            </a:r>
            <a:r>
              <a:rPr lang="zh-CN" altLang="en-US" sz="1600" dirty="0"/>
              <a:t>指向的是什么资源以及如何获得相关的资源。</a:t>
            </a:r>
          </a:p>
          <a:p>
            <a:pPr marL="0" indent="0">
              <a:buNone/>
            </a:pPr>
            <a:r>
              <a:rPr lang="en-US" altLang="zh-CN" sz="1600" dirty="0" smtClean="0"/>
              <a:t>http</a:t>
            </a:r>
            <a:r>
              <a:rPr lang="en-US" altLang="zh-CN" sz="1600" dirty="0"/>
              <a:t>://www.foo.com/research/articles/{article_title}</a:t>
            </a:r>
          </a:p>
          <a:p>
            <a:pPr marL="0" indent="0">
              <a:buNone/>
            </a:pPr>
            <a:r>
              <a:rPr lang="en-US" altLang="zh-CN" sz="1600" dirty="0" smtClean="0"/>
              <a:t>http</a:t>
            </a:r>
            <a:r>
              <a:rPr lang="en-US" altLang="zh-CN" sz="1600" dirty="0"/>
              <a:t>://www.foo.com/research/articles/{year}/{month}/{day}/{article_title</a:t>
            </a:r>
            <a:r>
              <a:rPr lang="en-US" altLang="zh-CN" sz="1600" dirty="0" smtClean="0"/>
              <a:t>}</a:t>
            </a:r>
          </a:p>
          <a:p>
            <a:endParaRPr lang="en-US" altLang="zh-CN" sz="1600" dirty="0" smtClean="0"/>
          </a:p>
          <a:p>
            <a:r>
              <a:rPr lang="zh-CN" altLang="en-US" sz="1600" b="1" dirty="0"/>
              <a:t>原则四： 使用</a:t>
            </a:r>
            <a:r>
              <a:rPr lang="en-US" altLang="zh-CN" sz="1600" b="1" dirty="0"/>
              <a:t>XML</a:t>
            </a:r>
            <a:r>
              <a:rPr lang="zh-CN" altLang="en-US" sz="1600" b="1" dirty="0"/>
              <a:t>或</a:t>
            </a:r>
            <a:r>
              <a:rPr lang="en-US" altLang="zh-CN" sz="1600" b="1" dirty="0"/>
              <a:t>JSON</a:t>
            </a:r>
            <a:r>
              <a:rPr lang="zh-CN" altLang="en-US" sz="1600" b="1" dirty="0"/>
              <a:t>来传输数据</a:t>
            </a:r>
          </a:p>
          <a:p>
            <a:pPr marL="0" indent="0">
              <a:buNone/>
            </a:pPr>
            <a:r>
              <a:rPr lang="zh-CN" altLang="en-US" sz="1600" dirty="0" smtClean="0"/>
              <a:t>服</a:t>
            </a:r>
            <a:r>
              <a:rPr lang="zh-CN" altLang="en-US" sz="1600" dirty="0"/>
              <a:t>务和请求的消息数据中包含了对于资源的属性的描述，服务应该采取结构良好并且易于阅读的方式来描述资源</a:t>
            </a:r>
            <a:r>
              <a:rPr lang="zh-CN" altLang="en-US" sz="1600" dirty="0" smtClean="0"/>
              <a:t>。</a:t>
            </a:r>
            <a:r>
              <a:rPr lang="en-US" altLang="zh-CN" sz="1600" dirty="0" smtClean="0"/>
              <a:t>XML</a:t>
            </a:r>
            <a:r>
              <a:rPr lang="zh-CN" altLang="en-US" sz="1600" dirty="0"/>
              <a:t>、</a:t>
            </a:r>
            <a:r>
              <a:rPr lang="en-US" altLang="zh-CN" sz="1600" dirty="0"/>
              <a:t>JSON</a:t>
            </a:r>
            <a:r>
              <a:rPr lang="zh-CN" altLang="en-US" sz="1600" dirty="0"/>
              <a:t>都是结构良好的语言</a:t>
            </a:r>
            <a:r>
              <a:rPr lang="zh-CN" altLang="en-US" sz="1600" dirty="0" smtClean="0"/>
              <a:t>，</a:t>
            </a:r>
            <a:r>
              <a:rPr lang="zh-CN" altLang="en-US" sz="1600" dirty="0"/>
              <a:t>并</a:t>
            </a:r>
            <a:r>
              <a:rPr lang="zh-CN" altLang="en-US" sz="1600" dirty="0" smtClean="0"/>
              <a:t>适</a:t>
            </a:r>
            <a:r>
              <a:rPr lang="zh-CN" altLang="en-US" sz="1600" dirty="0"/>
              <a:t>于阅读</a:t>
            </a:r>
            <a:r>
              <a:rPr lang="zh-CN" altLang="en-US" sz="1600" dirty="0" smtClean="0"/>
              <a:t>。</a:t>
            </a:r>
            <a:r>
              <a:rPr lang="en-US" altLang="zh-CN" sz="1600" dirty="0" smtClean="0"/>
              <a:t>JSON</a:t>
            </a:r>
            <a:r>
              <a:rPr lang="zh-CN" altLang="en-US" sz="1600" dirty="0" smtClean="0"/>
              <a:t>比</a:t>
            </a:r>
            <a:r>
              <a:rPr lang="en-US" altLang="zh-CN" sz="1600" dirty="0" smtClean="0"/>
              <a:t>XML</a:t>
            </a:r>
            <a:r>
              <a:rPr lang="zh-CN" altLang="en-US" sz="1600" dirty="0" smtClean="0"/>
              <a:t>更</a:t>
            </a:r>
            <a:r>
              <a:rPr lang="zh-CN" altLang="en-US" sz="1600" dirty="0"/>
              <a:t>加简洁</a:t>
            </a:r>
            <a:r>
              <a:rPr lang="zh-CN" altLang="en-US" sz="1600" dirty="0" smtClean="0"/>
              <a:t>。</a:t>
            </a:r>
            <a:endParaRPr lang="zh-CN" altLang="en-US" sz="16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33</a:t>
            </a:fld>
            <a:r>
              <a:rPr lang="zh-CN" altLang="en-US" smtClean="0"/>
              <a:t>页</a:t>
            </a:r>
            <a:endParaRPr lang="zh-CN" altLang="en-US" dirty="0" smtClean="0"/>
          </a:p>
        </p:txBody>
      </p:sp>
    </p:spTree>
    <p:extLst>
      <p:ext uri="{BB962C8B-B14F-4D97-AF65-F5344CB8AC3E}">
        <p14:creationId xmlns:p14="http://schemas.microsoft.com/office/powerpoint/2010/main" val="1310527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什么是</a:t>
            </a:r>
            <a:r>
              <a:rPr lang="en-US" altLang="zh-CN" dirty="0" smtClean="0"/>
              <a:t>JSON?</a:t>
            </a:r>
            <a:endParaRPr lang="zh-CN" altLang="en-US" dirty="0"/>
          </a:p>
        </p:txBody>
      </p:sp>
      <p:sp>
        <p:nvSpPr>
          <p:cNvPr id="3" name="Content Placeholder 2"/>
          <p:cNvSpPr>
            <a:spLocks noGrp="1"/>
          </p:cNvSpPr>
          <p:nvPr>
            <p:ph idx="1"/>
          </p:nvPr>
        </p:nvSpPr>
        <p:spPr>
          <a:xfrm>
            <a:off x="107504" y="908720"/>
            <a:ext cx="8893652" cy="5328592"/>
          </a:xfrm>
        </p:spPr>
        <p:txBody>
          <a:bodyPr>
            <a:normAutofit fontScale="55000" lnSpcReduction="20000"/>
          </a:bodyPr>
          <a:lstStyle/>
          <a:p>
            <a:r>
              <a:rPr lang="en-US" altLang="zh-CN" dirty="0"/>
              <a:t>JSON</a:t>
            </a:r>
            <a:r>
              <a:rPr lang="zh-CN" altLang="en-US" dirty="0"/>
              <a:t>：</a:t>
            </a:r>
            <a:r>
              <a:rPr lang="en-US" altLang="zh-CN" dirty="0"/>
              <a:t>JavaScript </a:t>
            </a:r>
            <a:r>
              <a:rPr lang="zh-CN" altLang="en-US" dirty="0"/>
              <a:t>对象表示法（</a:t>
            </a:r>
            <a:r>
              <a:rPr lang="en-US" altLang="zh-CN" dirty="0"/>
              <a:t>JavaScript Object Notation</a:t>
            </a:r>
            <a:r>
              <a:rPr lang="zh-CN" altLang="en-US" dirty="0" smtClean="0"/>
              <a:t>）</a:t>
            </a:r>
            <a:r>
              <a:rPr lang="zh-CN" altLang="en-US" dirty="0"/>
              <a:t> ，</a:t>
            </a:r>
            <a:r>
              <a:rPr lang="zh-CN" altLang="en-US" dirty="0" smtClean="0"/>
              <a:t>是</a:t>
            </a:r>
            <a:r>
              <a:rPr lang="zh-CN" altLang="en-US" dirty="0"/>
              <a:t>一种轻量级的数据交换格</a:t>
            </a:r>
            <a:r>
              <a:rPr lang="zh-CN" altLang="en-US" dirty="0" smtClean="0"/>
              <a:t>式，采</a:t>
            </a:r>
            <a:r>
              <a:rPr lang="zh-CN" altLang="en-US" dirty="0"/>
              <a:t>用完全独立于语言的文本格</a:t>
            </a:r>
            <a:r>
              <a:rPr lang="zh-CN" altLang="en-US" dirty="0" smtClean="0"/>
              <a:t>式</a:t>
            </a:r>
            <a:r>
              <a:rPr lang="zh-CN" altLang="en-US" dirty="0"/>
              <a:t>，</a:t>
            </a:r>
            <a:r>
              <a:rPr lang="zh-CN" altLang="en-US" dirty="0" smtClean="0"/>
              <a:t>是</a:t>
            </a:r>
            <a:r>
              <a:rPr lang="zh-CN" altLang="en-US" dirty="0"/>
              <a:t>存储和交换文本信息的语</a:t>
            </a:r>
            <a:r>
              <a:rPr lang="zh-CN" altLang="en-US" dirty="0" smtClean="0"/>
              <a:t>法</a:t>
            </a:r>
            <a:r>
              <a:rPr lang="zh-CN" altLang="en-US" dirty="0"/>
              <a:t>，</a:t>
            </a:r>
            <a:r>
              <a:rPr lang="zh-CN" altLang="en-US" dirty="0" smtClean="0"/>
              <a:t>用</a:t>
            </a:r>
            <a:r>
              <a:rPr lang="zh-CN" altLang="en-US" dirty="0"/>
              <a:t>途类似 </a:t>
            </a:r>
            <a:r>
              <a:rPr lang="en-US" altLang="zh-CN" dirty="0"/>
              <a:t>XML</a:t>
            </a:r>
            <a:r>
              <a:rPr lang="zh-CN" altLang="en-US" dirty="0"/>
              <a:t>，但</a:t>
            </a:r>
            <a:r>
              <a:rPr lang="en-US" altLang="zh-CN" dirty="0"/>
              <a:t>JSON </a:t>
            </a:r>
            <a:r>
              <a:rPr lang="zh-CN" altLang="en-US" dirty="0"/>
              <a:t>比 </a:t>
            </a:r>
            <a:r>
              <a:rPr lang="en-US" altLang="zh-CN" dirty="0"/>
              <a:t>XML </a:t>
            </a:r>
            <a:r>
              <a:rPr lang="zh-CN" altLang="en-US" dirty="0"/>
              <a:t>更小、更快，更易解析。这些特性使</a:t>
            </a:r>
            <a:r>
              <a:rPr lang="en-US" altLang="zh-CN" dirty="0"/>
              <a:t>JSON</a:t>
            </a:r>
            <a:r>
              <a:rPr lang="zh-CN" altLang="en-US" dirty="0"/>
              <a:t>成为理想的数据交换语言。易于人阅读和编写，同时也易于机器解析和生</a:t>
            </a:r>
            <a:r>
              <a:rPr lang="zh-CN" altLang="en-US" dirty="0" smtClean="0"/>
              <a:t>成。</a:t>
            </a:r>
            <a:endParaRPr lang="en-US" altLang="zh-CN" dirty="0" smtClean="0"/>
          </a:p>
          <a:p>
            <a:endParaRPr lang="en-US" altLang="zh-CN" dirty="0"/>
          </a:p>
          <a:p>
            <a:r>
              <a:rPr lang="en-US" altLang="zh-CN" dirty="0"/>
              <a:t>JSON</a:t>
            </a:r>
            <a:r>
              <a:rPr lang="zh-CN" altLang="en-US" dirty="0" smtClean="0"/>
              <a:t>它</a:t>
            </a:r>
            <a:r>
              <a:rPr lang="zh-CN" altLang="en-US" dirty="0"/>
              <a:t>基于</a:t>
            </a:r>
            <a:r>
              <a:rPr lang="en-US" altLang="zh-CN" dirty="0"/>
              <a:t>JavaScript</a:t>
            </a:r>
            <a:r>
              <a:rPr lang="zh-CN" altLang="en-US" dirty="0"/>
              <a:t>（</a:t>
            </a:r>
            <a:r>
              <a:rPr lang="en-US" altLang="zh-CN" dirty="0"/>
              <a:t>Standard ECMA-262 3rd Edition - December 1999</a:t>
            </a:r>
            <a:r>
              <a:rPr lang="zh-CN" altLang="en-US" dirty="0"/>
              <a:t>）的一个子</a:t>
            </a:r>
            <a:r>
              <a:rPr lang="zh-CN" altLang="en-US" dirty="0" smtClean="0"/>
              <a:t>集，也就是</a:t>
            </a:r>
            <a:r>
              <a:rPr lang="en-US" altLang="zh-CN" dirty="0" smtClean="0"/>
              <a:t>JavaScript </a:t>
            </a:r>
            <a:r>
              <a:rPr lang="zh-CN" altLang="en-US" dirty="0"/>
              <a:t>原生格式，这意味着在 </a:t>
            </a:r>
            <a:r>
              <a:rPr lang="en-US" altLang="zh-CN" dirty="0"/>
              <a:t>JavaScript </a:t>
            </a:r>
            <a:r>
              <a:rPr lang="zh-CN" altLang="en-US" dirty="0"/>
              <a:t>中处理 </a:t>
            </a:r>
            <a:r>
              <a:rPr lang="en-US" altLang="zh-CN" dirty="0"/>
              <a:t>JSON </a:t>
            </a:r>
            <a:r>
              <a:rPr lang="zh-CN" altLang="en-US" dirty="0"/>
              <a:t>数据不需要任何特殊的 </a:t>
            </a:r>
            <a:r>
              <a:rPr lang="en-US" altLang="zh-CN" dirty="0"/>
              <a:t>API </a:t>
            </a:r>
            <a:r>
              <a:rPr lang="zh-CN" altLang="en-US" dirty="0"/>
              <a:t>或工具包。</a:t>
            </a:r>
          </a:p>
          <a:p>
            <a:endParaRPr lang="en-US" altLang="zh-CN" dirty="0" smtClean="0"/>
          </a:p>
          <a:p>
            <a:r>
              <a:rPr lang="zh-CN" altLang="en-US" dirty="0" smtClean="0"/>
              <a:t>在</a:t>
            </a:r>
            <a:r>
              <a:rPr lang="en-US" altLang="zh-CN" dirty="0" smtClean="0"/>
              <a:t>JS</a:t>
            </a:r>
            <a:r>
              <a:rPr lang="zh-CN" altLang="en-US" dirty="0" smtClean="0"/>
              <a:t>和</a:t>
            </a:r>
            <a:r>
              <a:rPr lang="en-US" altLang="zh-CN" dirty="0" smtClean="0"/>
              <a:t>Ajax</a:t>
            </a:r>
            <a:r>
              <a:rPr lang="zh-CN" altLang="en-US" dirty="0" smtClean="0"/>
              <a:t>这种特</a:t>
            </a:r>
            <a:r>
              <a:rPr lang="zh-CN" altLang="en-US" dirty="0"/>
              <a:t>定的领域，未来的发</a:t>
            </a:r>
            <a:r>
              <a:rPr lang="zh-CN" altLang="en-US" dirty="0" smtClean="0"/>
              <a:t>展是</a:t>
            </a:r>
            <a:r>
              <a:rPr lang="en-US" altLang="zh-CN" dirty="0"/>
              <a:t>XML</a:t>
            </a:r>
            <a:r>
              <a:rPr lang="zh-CN" altLang="en-US" dirty="0"/>
              <a:t>让位于</a:t>
            </a:r>
            <a:r>
              <a:rPr lang="en-US" altLang="zh-CN" dirty="0"/>
              <a:t>JSON</a:t>
            </a:r>
            <a:r>
              <a:rPr lang="zh-CN" altLang="en-US" dirty="0" smtClean="0"/>
              <a:t>。</a:t>
            </a:r>
            <a:endParaRPr lang="en-US" altLang="zh-CN" dirty="0" smtClean="0"/>
          </a:p>
          <a:p>
            <a:endParaRPr lang="en-US" altLang="zh-CN" dirty="0"/>
          </a:p>
          <a:p>
            <a:r>
              <a:rPr lang="en-US" altLang="zh-CN" dirty="0" smtClean="0"/>
              <a:t>JSON</a:t>
            </a:r>
            <a:r>
              <a:rPr lang="zh-CN" altLang="en-US" dirty="0" smtClean="0"/>
              <a:t>例子：</a:t>
            </a:r>
            <a:endParaRPr lang="zh-CN" altLang="en-US" dirty="0"/>
          </a:p>
          <a:p>
            <a:pPr marL="0" indent="0">
              <a:buNone/>
            </a:pPr>
            <a:r>
              <a:rPr lang="en-US" altLang="zh-CN" dirty="0" smtClean="0"/>
              <a:t>    &lt;</a:t>
            </a:r>
            <a:r>
              <a:rPr lang="en-US" altLang="zh-CN" dirty="0"/>
              <a:t>script type="text/</a:t>
            </a:r>
            <a:r>
              <a:rPr lang="en-US" altLang="zh-CN" dirty="0" err="1"/>
              <a:t>javascript</a:t>
            </a:r>
            <a:r>
              <a:rPr lang="en-US" altLang="zh-CN" dirty="0"/>
              <a:t>"&gt;</a:t>
            </a:r>
          </a:p>
          <a:p>
            <a:pPr marL="0" indent="0">
              <a:buNone/>
            </a:pPr>
            <a:r>
              <a:rPr lang="en-US" altLang="zh-CN" dirty="0" smtClean="0"/>
              <a:t>       </a:t>
            </a:r>
            <a:r>
              <a:rPr lang="en-US" altLang="zh-CN" dirty="0" err="1" smtClean="0"/>
              <a:t>var</a:t>
            </a:r>
            <a:r>
              <a:rPr lang="en-US" altLang="zh-CN" dirty="0" smtClean="0"/>
              <a:t> </a:t>
            </a:r>
            <a:r>
              <a:rPr lang="en-US" altLang="zh-CN" dirty="0" err="1" smtClean="0"/>
              <a:t>obj</a:t>
            </a:r>
            <a:r>
              <a:rPr lang="en-US" altLang="zh-CN" dirty="0" smtClean="0"/>
              <a:t>= </a:t>
            </a:r>
            <a:r>
              <a:rPr lang="en-US" altLang="zh-CN" dirty="0"/>
              <a:t>{</a:t>
            </a:r>
          </a:p>
          <a:p>
            <a:pPr marL="0" indent="0">
              <a:buNone/>
            </a:pPr>
            <a:r>
              <a:rPr lang="en-US" altLang="zh-CN" dirty="0" smtClean="0"/>
              <a:t>       "</a:t>
            </a:r>
            <a:r>
              <a:rPr lang="en-US" altLang="zh-CN" dirty="0" err="1"/>
              <a:t>name":"Bill</a:t>
            </a:r>
            <a:r>
              <a:rPr lang="en-US" altLang="zh-CN" dirty="0"/>
              <a:t> Gates",</a:t>
            </a:r>
          </a:p>
          <a:p>
            <a:pPr marL="0" indent="0">
              <a:buNone/>
            </a:pPr>
            <a:r>
              <a:rPr lang="en-US" altLang="zh-CN" dirty="0" smtClean="0"/>
              <a:t>       "</a:t>
            </a:r>
            <a:r>
              <a:rPr lang="en-US" altLang="zh-CN" dirty="0" err="1"/>
              <a:t>street":"Fifth</a:t>
            </a:r>
            <a:r>
              <a:rPr lang="en-US" altLang="zh-CN" dirty="0"/>
              <a:t> Avenue New York 666",</a:t>
            </a:r>
          </a:p>
          <a:p>
            <a:pPr marL="0" indent="0">
              <a:buNone/>
            </a:pPr>
            <a:r>
              <a:rPr lang="en-US" altLang="zh-CN" dirty="0" smtClean="0"/>
              <a:t>       "</a:t>
            </a:r>
            <a:r>
              <a:rPr lang="en-US" altLang="zh-CN" dirty="0"/>
              <a:t>age":</a:t>
            </a:r>
            <a:r>
              <a:rPr lang="en-US" altLang="zh-CN" dirty="0" smtClean="0"/>
              <a:t>56</a:t>
            </a:r>
          </a:p>
          <a:p>
            <a:pPr marL="0" indent="0">
              <a:buNone/>
            </a:pPr>
            <a:r>
              <a:rPr lang="en-US" altLang="zh-CN" dirty="0"/>
              <a:t> </a:t>
            </a:r>
            <a:r>
              <a:rPr lang="en-US" altLang="zh-CN" dirty="0" smtClean="0"/>
              <a:t>      };</a:t>
            </a:r>
            <a:endParaRPr lang="en-US" altLang="zh-CN" dirty="0"/>
          </a:p>
          <a:p>
            <a:pPr marL="0" indent="0">
              <a:buNone/>
            </a:pPr>
            <a:r>
              <a:rPr lang="en-US" altLang="zh-CN" dirty="0" smtClean="0"/>
              <a:t>      </a:t>
            </a:r>
            <a:r>
              <a:rPr lang="en-US" altLang="zh-CN" dirty="0" err="1" smtClean="0"/>
              <a:t>document.getElementById</a:t>
            </a:r>
            <a:r>
              <a:rPr lang="en-US" altLang="zh-CN" dirty="0"/>
              <a:t>("</a:t>
            </a:r>
            <a:r>
              <a:rPr lang="en-US" altLang="zh-CN" dirty="0" err="1"/>
              <a:t>jname</a:t>
            </a:r>
            <a:r>
              <a:rPr lang="en-US" altLang="zh-CN" dirty="0"/>
              <a:t>").</a:t>
            </a:r>
            <a:r>
              <a:rPr lang="en-US" altLang="zh-CN" dirty="0" err="1" smtClean="0"/>
              <a:t>innerHTML</a:t>
            </a:r>
            <a:r>
              <a:rPr lang="en-US" altLang="zh-CN" dirty="0" smtClean="0"/>
              <a:t>=obj.name</a:t>
            </a:r>
            <a:endParaRPr lang="en-US" altLang="zh-CN" dirty="0"/>
          </a:p>
          <a:p>
            <a:pPr marL="0" indent="0">
              <a:buNone/>
            </a:pPr>
            <a:r>
              <a:rPr lang="en-US" altLang="zh-CN" dirty="0" smtClean="0"/>
              <a:t>    &lt;/</a:t>
            </a:r>
            <a:r>
              <a:rPr lang="en-US" altLang="zh-CN" dirty="0"/>
              <a:t>script&gt;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34</a:t>
            </a:fld>
            <a:r>
              <a:rPr lang="zh-CN" altLang="en-US" smtClean="0"/>
              <a:t>页</a:t>
            </a:r>
            <a:endParaRPr lang="zh-CN" altLang="en-US" dirty="0" smtClean="0"/>
          </a:p>
        </p:txBody>
      </p:sp>
    </p:spTree>
    <p:extLst>
      <p:ext uri="{BB962C8B-B14F-4D97-AF65-F5344CB8AC3E}">
        <p14:creationId xmlns:p14="http://schemas.microsoft.com/office/powerpoint/2010/main" val="1847655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REST</a:t>
            </a:r>
            <a:r>
              <a:rPr lang="zh-CN" altLang="en-US" dirty="0" smtClean="0"/>
              <a:t>安全性</a:t>
            </a:r>
            <a:endParaRPr lang="zh-CN" altLang="en-US" dirty="0"/>
          </a:p>
        </p:txBody>
      </p:sp>
      <p:sp>
        <p:nvSpPr>
          <p:cNvPr id="3" name="Content Placeholder 2"/>
          <p:cNvSpPr>
            <a:spLocks noGrp="1"/>
          </p:cNvSpPr>
          <p:nvPr>
            <p:ph idx="1"/>
          </p:nvPr>
        </p:nvSpPr>
        <p:spPr>
          <a:xfrm>
            <a:off x="0" y="836712"/>
            <a:ext cx="9144000" cy="5541101"/>
          </a:xfrm>
        </p:spPr>
        <p:txBody>
          <a:bodyPr>
            <a:normAutofit fontScale="55000" lnSpcReduction="20000"/>
          </a:bodyPr>
          <a:lstStyle/>
          <a:p>
            <a:pPr marL="0" indent="0">
              <a:buNone/>
            </a:pPr>
            <a:r>
              <a:rPr lang="en-US" altLang="zh-CN" dirty="0" smtClean="0"/>
              <a:t>REST/HTTP</a:t>
            </a:r>
            <a:r>
              <a:rPr lang="zh-CN" altLang="en-US" dirty="0"/>
              <a:t>网络服务直</a:t>
            </a:r>
            <a:r>
              <a:rPr lang="zh-CN" altLang="en-US" dirty="0" smtClean="0"/>
              <a:t>接暴露在客户端面前，如</a:t>
            </a:r>
            <a:r>
              <a:rPr lang="zh-CN" altLang="en-US" dirty="0"/>
              <a:t>何确</a:t>
            </a:r>
            <a:r>
              <a:rPr lang="zh-CN" altLang="en-US" dirty="0" smtClean="0"/>
              <a:t>保服务的</a:t>
            </a:r>
            <a:r>
              <a:rPr lang="zh-CN" altLang="en-US" dirty="0"/>
              <a:t>安</a:t>
            </a:r>
            <a:r>
              <a:rPr lang="zh-CN" altLang="en-US" dirty="0" smtClean="0"/>
              <a:t>全</a:t>
            </a:r>
            <a:r>
              <a:rPr lang="en-US" altLang="zh-CN" dirty="0" smtClean="0"/>
              <a:t>?</a:t>
            </a:r>
            <a:br>
              <a:rPr lang="en-US" altLang="zh-CN" dirty="0" smtClean="0"/>
            </a:br>
            <a:endParaRPr lang="en-US" altLang="zh-CN" dirty="0" smtClean="0"/>
          </a:p>
          <a:p>
            <a:pPr marL="0" indent="0">
              <a:buNone/>
            </a:pPr>
            <a:r>
              <a:rPr lang="en-US" altLang="zh-CN" dirty="0" smtClean="0"/>
              <a:t>1.REST/HTTP</a:t>
            </a:r>
            <a:r>
              <a:rPr lang="zh-CN" altLang="en-US" dirty="0"/>
              <a:t>网络服务的信息包可以被防火墙理解和控制。你可以按照操作和链接进行过滤信息包，如你可以规定从外部来的只能读取（</a:t>
            </a:r>
            <a:r>
              <a:rPr lang="en-US" altLang="zh-CN" dirty="0"/>
              <a:t>GET</a:t>
            </a:r>
            <a:r>
              <a:rPr lang="zh-CN" altLang="en-US" dirty="0"/>
              <a:t>操作）自己服务器的资源。这样对于系统管理员而言使得软件管理更为简单</a:t>
            </a:r>
            <a:r>
              <a:rPr lang="zh-CN" altLang="en-US" dirty="0" smtClean="0"/>
              <a:t>。</a:t>
            </a:r>
            <a:endParaRPr lang="en-US" altLang="zh-CN" dirty="0" smtClean="0"/>
          </a:p>
          <a:p>
            <a:pPr marL="0" indent="0">
              <a:buNone/>
            </a:pPr>
            <a:endParaRPr lang="en-US" altLang="zh-CN" dirty="0"/>
          </a:p>
          <a:p>
            <a:pPr marL="0" indent="0">
              <a:buNone/>
            </a:pPr>
            <a:r>
              <a:rPr lang="en-US" altLang="zh-CN" dirty="0" smtClean="0"/>
              <a:t>2.REST</a:t>
            </a:r>
            <a:r>
              <a:rPr lang="zh-CN" altLang="en-US" dirty="0"/>
              <a:t>的安全性还可以利用传输安全协议</a:t>
            </a:r>
            <a:r>
              <a:rPr lang="en-US" altLang="zh-CN" dirty="0"/>
              <a:t>SSL/TLS</a:t>
            </a:r>
            <a:r>
              <a:rPr lang="zh-CN" altLang="en-US" dirty="0"/>
              <a:t>、</a:t>
            </a:r>
            <a:r>
              <a:rPr lang="en-US" altLang="zh-CN" dirty="0"/>
              <a:t> HTTP</a:t>
            </a:r>
            <a:r>
              <a:rPr lang="zh-CN" altLang="zh-CN" dirty="0"/>
              <a:t>基本认证</a:t>
            </a:r>
            <a:r>
              <a:rPr lang="zh-CN" altLang="en-US" dirty="0"/>
              <a:t>和摘要式认</a:t>
            </a:r>
            <a:r>
              <a:rPr lang="zh-CN" altLang="en-US" dirty="0" smtClean="0"/>
              <a:t>证。</a:t>
            </a:r>
            <a:endParaRPr lang="en-US" altLang="zh-CN" dirty="0" smtClean="0"/>
          </a:p>
          <a:p>
            <a:pPr marL="0" indent="0">
              <a:buNone/>
            </a:pPr>
            <a:endParaRPr lang="en-US" altLang="zh-CN" dirty="0"/>
          </a:p>
          <a:p>
            <a:pPr marL="0" indent="0">
              <a:buNone/>
            </a:pPr>
            <a:r>
              <a:rPr lang="en-US" altLang="zh-CN" dirty="0" smtClean="0"/>
              <a:t>HTTP</a:t>
            </a:r>
            <a:r>
              <a:rPr lang="zh-CN" altLang="zh-CN" dirty="0"/>
              <a:t>基本认</a:t>
            </a:r>
            <a:r>
              <a:rPr lang="zh-CN" altLang="zh-CN" dirty="0" smtClean="0"/>
              <a:t>证</a:t>
            </a:r>
            <a:r>
              <a:rPr lang="en-US" altLang="zh-CN" dirty="0" smtClean="0"/>
              <a:t/>
            </a:r>
            <a:br>
              <a:rPr lang="en-US" altLang="zh-CN" dirty="0" smtClean="0"/>
            </a:br>
            <a:r>
              <a:rPr lang="zh-CN" altLang="zh-CN" dirty="0" smtClean="0"/>
              <a:t>优</a:t>
            </a:r>
            <a:r>
              <a:rPr lang="zh-CN" altLang="zh-CN" dirty="0"/>
              <a:t>点是逻辑</a:t>
            </a:r>
            <a:r>
              <a:rPr lang="zh-CN" altLang="zh-CN" dirty="0" smtClean="0"/>
              <a:t>简单</a:t>
            </a:r>
            <a:r>
              <a:rPr lang="zh-CN" altLang="zh-CN" dirty="0"/>
              <a:t>明了、设置简单</a:t>
            </a:r>
            <a:r>
              <a:rPr lang="zh-CN" altLang="zh-CN" dirty="0" smtClean="0"/>
              <a:t>。缺</a:t>
            </a:r>
            <a:r>
              <a:rPr lang="zh-CN" altLang="zh-CN" dirty="0"/>
              <a:t>点显而易见，即使是</a:t>
            </a:r>
            <a:r>
              <a:rPr lang="en-US" altLang="zh-CN" dirty="0"/>
              <a:t>BASE64</a:t>
            </a:r>
            <a:r>
              <a:rPr lang="zh-CN" altLang="zh-CN" dirty="0"/>
              <a:t>后也是可见的明文，很容易被破解、非法利用。还有就是</a:t>
            </a:r>
            <a:r>
              <a:rPr lang="en-US" altLang="zh-CN" dirty="0"/>
              <a:t>HTTP</a:t>
            </a:r>
            <a:r>
              <a:rPr lang="zh-CN" altLang="zh-CN" dirty="0"/>
              <a:t>是无状态的，同一客户端每次都需要验证。对</a:t>
            </a:r>
            <a:r>
              <a:rPr lang="en-US" altLang="zh-CN" dirty="0"/>
              <a:t>Http</a:t>
            </a:r>
            <a:r>
              <a:rPr lang="zh-CN" altLang="zh-CN" dirty="0"/>
              <a:t>认证的不安全的缺点来</a:t>
            </a:r>
            <a:r>
              <a:rPr lang="zh-CN" altLang="zh-CN" sz="3100" dirty="0"/>
              <a:t>说</a:t>
            </a:r>
            <a:r>
              <a:rPr lang="zh-CN" altLang="zh-CN" sz="3100" dirty="0" smtClean="0"/>
              <a:t>，</a:t>
            </a:r>
            <a:r>
              <a:rPr lang="zh-CN" altLang="en-US" sz="3100" dirty="0" smtClean="0"/>
              <a:t>可以启用</a:t>
            </a:r>
            <a:r>
              <a:rPr lang="en-US" altLang="zh-CN" dirty="0"/>
              <a:t>HTTPS(SSL/TLS)</a:t>
            </a:r>
            <a:r>
              <a:rPr lang="zh-CN" altLang="zh-CN" dirty="0"/>
              <a:t>认</a:t>
            </a:r>
            <a:r>
              <a:rPr lang="zh-CN" altLang="zh-CN" dirty="0" smtClean="0"/>
              <a:t>证</a:t>
            </a:r>
            <a:r>
              <a:rPr lang="zh-CN" altLang="en-US" dirty="0" smtClean="0"/>
              <a:t>作为补充</a:t>
            </a:r>
            <a:r>
              <a:rPr lang="zh-CN" altLang="zh-CN" dirty="0" smtClean="0"/>
              <a:t>。</a:t>
            </a:r>
            <a:endParaRPr lang="zh-CN" altLang="zh-CN" dirty="0"/>
          </a:p>
          <a:p>
            <a:pPr marL="0" indent="0">
              <a:buNone/>
            </a:pPr>
            <a:r>
              <a:rPr lang="en-US" altLang="zh-CN" b="1" dirty="0"/>
              <a:t/>
            </a:r>
            <a:br>
              <a:rPr lang="en-US" altLang="zh-CN" b="1" dirty="0"/>
            </a:br>
            <a:r>
              <a:rPr lang="zh-CN" altLang="zh-CN" dirty="0" smtClean="0"/>
              <a:t>摘</a:t>
            </a:r>
            <a:r>
              <a:rPr lang="zh-CN" altLang="zh-CN" dirty="0"/>
              <a:t>要认证（</a:t>
            </a:r>
            <a:r>
              <a:rPr lang="en-US" altLang="zh-CN" dirty="0"/>
              <a:t>digest authentication</a:t>
            </a:r>
            <a:r>
              <a:rPr lang="zh-CN" altLang="zh-CN" dirty="0"/>
              <a:t>）</a:t>
            </a:r>
            <a:endParaRPr lang="en-US" altLang="zh-CN" dirty="0"/>
          </a:p>
          <a:p>
            <a:pPr marL="0" indent="0">
              <a:buNone/>
            </a:pPr>
            <a:r>
              <a:rPr lang="zh-CN" altLang="zh-CN" dirty="0"/>
              <a:t>优点是</a:t>
            </a:r>
            <a:r>
              <a:rPr lang="zh-CN" altLang="en-US" dirty="0"/>
              <a:t>摘要验证很好地解决了使用基本验证所担心的安全性问题。</a:t>
            </a:r>
          </a:p>
          <a:p>
            <a:pPr marL="0" indent="0">
              <a:buNone/>
            </a:pPr>
            <a:r>
              <a:rPr lang="zh-CN" altLang="en-US" dirty="0"/>
              <a:t>但是永远没有绝对的安全，当用户使用字典进行穷举破解时，还是会存在一些被破解的隐患。</a:t>
            </a:r>
            <a:endParaRPr lang="zh-CN" altLang="zh-CN" dirty="0"/>
          </a:p>
          <a:p>
            <a:pPr marL="0" indent="0">
              <a:buNone/>
            </a:pPr>
            <a:endParaRPr lang="en-US" altLang="zh-CN" dirty="0"/>
          </a:p>
          <a:p>
            <a:pPr marL="0" indent="0">
              <a:buNone/>
            </a:pPr>
            <a:r>
              <a:rPr lang="en-US" altLang="zh-CN" dirty="0" smtClean="0"/>
              <a:t>3.</a:t>
            </a:r>
            <a:r>
              <a:rPr lang="zh-CN" altLang="en-US" dirty="0" smtClean="0"/>
              <a:t>还</a:t>
            </a:r>
            <a:r>
              <a:rPr lang="zh-CN" altLang="en-US" dirty="0"/>
              <a:t>可以利用像基于信息的</a:t>
            </a:r>
            <a:r>
              <a:rPr lang="en-US" altLang="zh-CN" dirty="0"/>
              <a:t>Web Services </a:t>
            </a:r>
            <a:r>
              <a:rPr lang="en-US" altLang="zh-CN" dirty="0" smtClean="0"/>
              <a:t>Security</a:t>
            </a:r>
            <a:r>
              <a:rPr lang="zh-CN" altLang="en-US" dirty="0" smtClean="0"/>
              <a:t>作为</a:t>
            </a:r>
            <a:r>
              <a:rPr lang="zh-CN" altLang="en-US" dirty="0"/>
              <a:t>安全认</a:t>
            </a:r>
            <a:r>
              <a:rPr lang="zh-CN" altLang="en-US" dirty="0" smtClean="0"/>
              <a:t>证的补充</a:t>
            </a:r>
            <a:r>
              <a:rPr lang="zh-CN" altLang="en-US" dirty="0"/>
              <a:t>方案</a:t>
            </a:r>
            <a:r>
              <a:rPr lang="zh-CN" altLang="en-US" dirty="0" smtClean="0"/>
              <a:t>。 </a:t>
            </a:r>
            <a:endParaRPr lang="en-US" altLang="zh-CN" dirty="0"/>
          </a:p>
          <a:p>
            <a:pPr marL="0" indent="0">
              <a:buNone/>
            </a:pPr>
            <a:endParaRPr lang="en-US" altLang="zh-CN" b="1" dirty="0" smtClean="0"/>
          </a:p>
          <a:p>
            <a:pPr marL="0" indent="0">
              <a:buNone/>
            </a:pPr>
            <a:r>
              <a:rPr lang="en-US" altLang="zh-CN" dirty="0" smtClean="0"/>
              <a:t>4.</a:t>
            </a:r>
            <a:r>
              <a:rPr lang="zh-CN" altLang="en-US" dirty="0"/>
              <a:t>除</a:t>
            </a:r>
            <a:r>
              <a:rPr lang="zh-CN" altLang="en-US" dirty="0" smtClean="0"/>
              <a:t>此之外，还可以利用第三方开源的</a:t>
            </a:r>
            <a:r>
              <a:rPr lang="en-US" altLang="zh-CN" dirty="0" err="1" smtClean="0"/>
              <a:t>OpenID</a:t>
            </a:r>
            <a:r>
              <a:rPr lang="zh-CN" altLang="en-US" dirty="0"/>
              <a:t>和</a:t>
            </a:r>
            <a:r>
              <a:rPr lang="en-US" altLang="zh-CN" dirty="0" err="1" smtClean="0"/>
              <a:t>Oauth</a:t>
            </a:r>
            <a:r>
              <a:rPr lang="zh-CN" altLang="en-US" dirty="0" smtClean="0"/>
              <a:t>类库作为安全认证方案的选择。</a:t>
            </a:r>
            <a:endParaRPr lang="en-US" altLang="zh-CN" b="1" dirty="0" smtClean="0"/>
          </a:p>
          <a:p>
            <a:pPr marL="0" indent="0">
              <a:buNone/>
            </a:pPr>
            <a:endParaRPr lang="en-US" altLang="zh-CN" b="1" dirty="0" smtClean="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35</a:t>
            </a:fld>
            <a:r>
              <a:rPr lang="zh-CN" altLang="en-US" smtClean="0"/>
              <a:t>页</a:t>
            </a:r>
            <a:endParaRPr lang="zh-CN" altLang="en-US" dirty="0" smtClean="0"/>
          </a:p>
        </p:txBody>
      </p:sp>
    </p:spTree>
    <p:extLst>
      <p:ext uri="{BB962C8B-B14F-4D97-AF65-F5344CB8AC3E}">
        <p14:creationId xmlns:p14="http://schemas.microsoft.com/office/powerpoint/2010/main" val="2682021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zh-CN" b="1" dirty="0"/>
              <a:t>真主降临，</a:t>
            </a:r>
            <a:r>
              <a:rPr lang="en-US" altLang="zh-CN" b="1" dirty="0" err="1"/>
              <a:t>Asp.Net</a:t>
            </a:r>
            <a:r>
              <a:rPr lang="en-US" altLang="zh-CN" b="1" dirty="0"/>
              <a:t> </a:t>
            </a:r>
            <a:r>
              <a:rPr lang="en-US" altLang="zh-CN" b="1" dirty="0" err="1" smtClean="0"/>
              <a:t>WebAPI</a:t>
            </a:r>
            <a:r>
              <a:rPr lang="zh-CN" altLang="zh-CN" b="1" dirty="0" smtClean="0"/>
              <a:t>发布</a:t>
            </a:r>
            <a:endParaRPr lang="zh-CN" altLang="en-US" dirty="0"/>
          </a:p>
        </p:txBody>
      </p:sp>
      <p:sp>
        <p:nvSpPr>
          <p:cNvPr id="3" name="Content Placeholder 2"/>
          <p:cNvSpPr>
            <a:spLocks noGrp="1"/>
          </p:cNvSpPr>
          <p:nvPr>
            <p:ph idx="1"/>
          </p:nvPr>
        </p:nvSpPr>
        <p:spPr>
          <a:xfrm>
            <a:off x="251520" y="980728"/>
            <a:ext cx="8678198" cy="5256584"/>
          </a:xfrm>
        </p:spPr>
        <p:txBody>
          <a:bodyPr>
            <a:normAutofit fontScale="85000" lnSpcReduction="20000"/>
          </a:bodyPr>
          <a:lstStyle/>
          <a:p>
            <a:r>
              <a:rPr lang="zh-CN" altLang="en-US" dirty="0" smtClean="0"/>
              <a:t>在</a:t>
            </a:r>
            <a:r>
              <a:rPr lang="en-US" altLang="zh-CN" dirty="0"/>
              <a:t>Visual Studio 2012</a:t>
            </a:r>
            <a:r>
              <a:rPr lang="zh-CN" altLang="en-US" dirty="0"/>
              <a:t>及</a:t>
            </a:r>
            <a:r>
              <a:rPr lang="en-US" altLang="zh-CN" dirty="0"/>
              <a:t>.NET 4.5</a:t>
            </a:r>
            <a:r>
              <a:rPr lang="zh-CN" altLang="en-US" dirty="0"/>
              <a:t>中，作为</a:t>
            </a:r>
            <a:r>
              <a:rPr lang="en-US" altLang="zh-CN" dirty="0"/>
              <a:t>ASP.NET MVC 4</a:t>
            </a:r>
            <a:r>
              <a:rPr lang="zh-CN" altLang="en-US" dirty="0"/>
              <a:t>的一部</a:t>
            </a:r>
            <a:r>
              <a:rPr lang="zh-CN" altLang="en-US" dirty="0" smtClean="0"/>
              <a:t>分，微</a:t>
            </a:r>
            <a:r>
              <a:rPr lang="zh-CN" altLang="en-US" dirty="0"/>
              <a:t>软正式推出新的网络服务框架</a:t>
            </a:r>
            <a:r>
              <a:rPr lang="en-US" altLang="zh-CN" dirty="0"/>
              <a:t>ASP.NET Web </a:t>
            </a:r>
            <a:r>
              <a:rPr lang="en-US" altLang="zh-CN" dirty="0" smtClean="0"/>
              <a:t>API</a:t>
            </a:r>
            <a:r>
              <a:rPr lang="zh-CN" altLang="zh-CN" dirty="0" smtClean="0"/>
              <a:t>。</a:t>
            </a:r>
            <a:endParaRPr lang="en-US" altLang="zh-CN" dirty="0" smtClean="0"/>
          </a:p>
          <a:p>
            <a:endParaRPr lang="en-US" altLang="zh-CN" dirty="0"/>
          </a:p>
          <a:p>
            <a:r>
              <a:rPr lang="en-US" altLang="zh-CN" dirty="0"/>
              <a:t>ASP.NET Web API </a:t>
            </a:r>
            <a:r>
              <a:rPr lang="zh-CN" altLang="en-US" dirty="0"/>
              <a:t>是一种框架，用于轻松构建可以访问多种客户端（包括浏览器和移动设备）的 </a:t>
            </a:r>
            <a:r>
              <a:rPr lang="en-US" altLang="zh-CN" dirty="0"/>
              <a:t>HTTP </a:t>
            </a:r>
            <a:r>
              <a:rPr lang="zh-CN" altLang="en-US" dirty="0"/>
              <a:t>服务。 </a:t>
            </a:r>
            <a:r>
              <a:rPr lang="en-US" altLang="zh-CN" dirty="0"/>
              <a:t>ASP.NET Web API </a:t>
            </a:r>
            <a:r>
              <a:rPr lang="zh-CN" altLang="en-US" dirty="0"/>
              <a:t>是一种用于在 </a:t>
            </a:r>
            <a:r>
              <a:rPr lang="en-US" altLang="zh-CN" dirty="0"/>
              <a:t>.NET Framework </a:t>
            </a:r>
            <a:r>
              <a:rPr lang="zh-CN" altLang="en-US" dirty="0"/>
              <a:t>上构建 </a:t>
            </a:r>
            <a:r>
              <a:rPr lang="en-US" altLang="zh-CN" dirty="0" err="1"/>
              <a:t>RESTful</a:t>
            </a:r>
            <a:r>
              <a:rPr lang="en-US" altLang="zh-CN" dirty="0"/>
              <a:t> </a:t>
            </a:r>
            <a:r>
              <a:rPr lang="zh-CN" altLang="en-US" dirty="0"/>
              <a:t>应用程序的理想平台</a:t>
            </a:r>
            <a:r>
              <a:rPr lang="zh-CN" altLang="en-US" dirty="0" smtClean="0"/>
              <a:t>。</a:t>
            </a:r>
            <a:r>
              <a:rPr lang="zh-CN" altLang="zh-CN" dirty="0"/>
              <a:t>这套</a:t>
            </a:r>
            <a:r>
              <a:rPr lang="en-US" altLang="zh-CN" dirty="0"/>
              <a:t>Web API</a:t>
            </a:r>
            <a:r>
              <a:rPr lang="zh-CN" altLang="zh-CN" dirty="0"/>
              <a:t>基于</a:t>
            </a:r>
            <a:r>
              <a:rPr lang="en-US" altLang="zh-CN" dirty="0"/>
              <a:t>ASP.NET</a:t>
            </a:r>
            <a:r>
              <a:rPr lang="zh-CN" altLang="zh-CN" dirty="0"/>
              <a:t>，又借用了很多</a:t>
            </a:r>
            <a:r>
              <a:rPr lang="en-US" altLang="zh-CN" dirty="0"/>
              <a:t>ASP.NET MVC</a:t>
            </a:r>
            <a:r>
              <a:rPr lang="zh-CN" altLang="zh-CN" dirty="0"/>
              <a:t>的概念</a:t>
            </a:r>
            <a:r>
              <a:rPr lang="zh-CN" altLang="zh-CN" dirty="0" smtClean="0"/>
              <a:t>，很</a:t>
            </a:r>
            <a:r>
              <a:rPr lang="zh-CN" altLang="zh-CN" dirty="0"/>
              <a:t>容易被</a:t>
            </a:r>
            <a:r>
              <a:rPr lang="en-US" altLang="zh-CN" dirty="0"/>
              <a:t>ASP.NET</a:t>
            </a:r>
            <a:r>
              <a:rPr lang="zh-CN" altLang="zh-CN" dirty="0"/>
              <a:t>的开发者适应和熟悉。</a:t>
            </a:r>
            <a:endParaRPr lang="en-US" altLang="zh-CN" dirty="0" smtClean="0"/>
          </a:p>
          <a:p>
            <a:endParaRPr lang="en-US" altLang="zh-CN" dirty="0"/>
          </a:p>
          <a:p>
            <a:r>
              <a:rPr lang="en-US" altLang="zh-CN" dirty="0"/>
              <a:t>ASP.NET Web API </a:t>
            </a:r>
            <a:r>
              <a:rPr lang="zh-CN" altLang="zh-CN" dirty="0" smtClean="0"/>
              <a:t>一</a:t>
            </a:r>
            <a:r>
              <a:rPr lang="zh-CN" altLang="zh-CN" dirty="0"/>
              <a:t>开始就是</a:t>
            </a:r>
            <a:r>
              <a:rPr lang="zh-CN" altLang="zh-CN" dirty="0" smtClean="0"/>
              <a:t>围绕</a:t>
            </a:r>
            <a:r>
              <a:rPr lang="en-US" altLang="zh-CN" dirty="0"/>
              <a:t>HTTP</a:t>
            </a:r>
            <a:r>
              <a:rPr lang="zh-CN" altLang="zh-CN" dirty="0"/>
              <a:t>协议及其消息语义构建起来的。与</a:t>
            </a:r>
            <a:r>
              <a:rPr lang="en-US" altLang="zh-CN" dirty="0"/>
              <a:t>WCF </a:t>
            </a:r>
            <a:r>
              <a:rPr lang="en-US" altLang="zh-CN" dirty="0" smtClean="0"/>
              <a:t>REST</a:t>
            </a:r>
            <a:r>
              <a:rPr lang="zh-CN" altLang="en-US" dirty="0"/>
              <a:t>相</a:t>
            </a:r>
            <a:r>
              <a:rPr lang="zh-CN" altLang="zh-CN" dirty="0" smtClean="0"/>
              <a:t>比</a:t>
            </a:r>
            <a:r>
              <a:rPr lang="zh-CN" altLang="zh-CN" dirty="0"/>
              <a:t>，它不是对现有框架的增强，而是一个全新的平台</a:t>
            </a:r>
            <a:r>
              <a:rPr lang="zh-CN" altLang="zh-CN" dirty="0" smtClean="0"/>
              <a: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36</a:t>
            </a:fld>
            <a:r>
              <a:rPr lang="zh-CN" altLang="en-US" smtClean="0"/>
              <a:t>页</a:t>
            </a:r>
            <a:endParaRPr lang="zh-CN" altLang="en-US" dirty="0" smtClean="0"/>
          </a:p>
        </p:txBody>
      </p:sp>
    </p:spTree>
    <p:extLst>
      <p:ext uri="{BB962C8B-B14F-4D97-AF65-F5344CB8AC3E}">
        <p14:creationId xmlns:p14="http://schemas.microsoft.com/office/powerpoint/2010/main" val="2349541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Asp.Net</a:t>
            </a:r>
            <a:r>
              <a:rPr lang="en-US" altLang="zh-CN" dirty="0" smtClean="0"/>
              <a:t> </a:t>
            </a:r>
            <a:r>
              <a:rPr lang="en-US" altLang="zh-CN" dirty="0" err="1" smtClean="0"/>
              <a:t>WebAPI</a:t>
            </a:r>
            <a:r>
              <a:rPr lang="zh-CN" altLang="en-US" dirty="0" smtClean="0"/>
              <a:t>与</a:t>
            </a:r>
            <a:r>
              <a:rPr lang="en-US" altLang="zh-CN" dirty="0" smtClean="0"/>
              <a:t>WCF</a:t>
            </a:r>
            <a:r>
              <a:rPr lang="zh-CN" altLang="en-US" dirty="0" smtClean="0"/>
              <a:t>的关系</a:t>
            </a:r>
            <a:endParaRPr lang="zh-CN" altLang="en-US" dirty="0"/>
          </a:p>
        </p:txBody>
      </p:sp>
      <p:sp>
        <p:nvSpPr>
          <p:cNvPr id="3" name="Content Placeholder 2"/>
          <p:cNvSpPr>
            <a:spLocks noGrp="1"/>
          </p:cNvSpPr>
          <p:nvPr>
            <p:ph idx="1"/>
          </p:nvPr>
        </p:nvSpPr>
        <p:spPr>
          <a:xfrm>
            <a:off x="107504" y="908720"/>
            <a:ext cx="8893652" cy="5469093"/>
          </a:xfrm>
        </p:spPr>
        <p:txBody>
          <a:bodyPr>
            <a:normAutofit fontScale="85000" lnSpcReduction="10000"/>
          </a:bodyPr>
          <a:lstStyle/>
          <a:p>
            <a:r>
              <a:rPr lang="en-US" altLang="zh-CN" dirty="0"/>
              <a:t>WCF</a:t>
            </a:r>
            <a:r>
              <a:rPr lang="zh-CN" altLang="zh-CN" dirty="0"/>
              <a:t>最初为基于</a:t>
            </a:r>
            <a:r>
              <a:rPr lang="en-US" altLang="zh-CN" dirty="0"/>
              <a:t>SOAP</a:t>
            </a:r>
            <a:r>
              <a:rPr lang="zh-CN" altLang="zh-CN" dirty="0"/>
              <a:t>的服务而设计</a:t>
            </a:r>
            <a:r>
              <a:rPr lang="zh-CN" altLang="zh-CN" dirty="0" smtClean="0"/>
              <a:t>，后</a:t>
            </a:r>
            <a:r>
              <a:rPr lang="zh-CN" altLang="zh-CN" dirty="0"/>
              <a:t>来自</a:t>
            </a:r>
            <a:r>
              <a:rPr lang="en-US" altLang="zh-CN" dirty="0"/>
              <a:t> </a:t>
            </a:r>
            <a:r>
              <a:rPr lang="en-US" altLang="zh-CN" dirty="0" smtClean="0"/>
              <a:t>3.5</a:t>
            </a:r>
            <a:r>
              <a:rPr lang="zh-CN" altLang="en-US" dirty="0" smtClean="0"/>
              <a:t>之后才</a:t>
            </a:r>
            <a:r>
              <a:rPr lang="zh-CN" altLang="zh-CN" dirty="0" smtClean="0"/>
              <a:t>添</a:t>
            </a:r>
            <a:r>
              <a:rPr lang="zh-CN" altLang="zh-CN" dirty="0"/>
              <a:t>加</a:t>
            </a:r>
            <a:r>
              <a:rPr lang="zh-CN" altLang="zh-CN" dirty="0" smtClean="0"/>
              <a:t>了迎</a:t>
            </a:r>
            <a:r>
              <a:rPr lang="zh-CN" altLang="zh-CN" dirty="0"/>
              <a:t>合</a:t>
            </a:r>
            <a:r>
              <a:rPr lang="en-US" altLang="zh-CN" dirty="0"/>
              <a:t>REST</a:t>
            </a:r>
            <a:r>
              <a:rPr lang="zh-CN" altLang="zh-CN" dirty="0"/>
              <a:t>的功</a:t>
            </a:r>
            <a:r>
              <a:rPr lang="zh-CN" altLang="zh-CN" dirty="0" smtClean="0"/>
              <a:t>能</a:t>
            </a:r>
            <a:r>
              <a:rPr lang="zh-CN" altLang="en-US" dirty="0" smtClean="0"/>
              <a:t>，虽然</a:t>
            </a:r>
            <a:r>
              <a:rPr lang="en-US" altLang="zh-CN" dirty="0" smtClean="0"/>
              <a:t>WCF</a:t>
            </a:r>
            <a:r>
              <a:rPr lang="zh-CN" altLang="zh-CN" dirty="0"/>
              <a:t>也支持</a:t>
            </a:r>
            <a:r>
              <a:rPr lang="en-US" altLang="zh-CN" dirty="0"/>
              <a:t>REST</a:t>
            </a:r>
            <a:r>
              <a:rPr lang="zh-CN" altLang="zh-CN" dirty="0"/>
              <a:t>了</a:t>
            </a:r>
            <a:r>
              <a:rPr lang="zh-CN" altLang="en-US" dirty="0" smtClean="0"/>
              <a:t>，</a:t>
            </a:r>
            <a:r>
              <a:rPr lang="zh-CN" altLang="en-US" dirty="0"/>
              <a:t>但实现起来比较麻</a:t>
            </a:r>
            <a:r>
              <a:rPr lang="zh-CN" altLang="en-US" dirty="0" smtClean="0"/>
              <a:t>烦，</a:t>
            </a:r>
            <a:r>
              <a:rPr lang="zh-CN" altLang="en-US" dirty="0"/>
              <a:t>但</a:t>
            </a:r>
            <a:r>
              <a:rPr lang="zh-CN" altLang="zh-CN" dirty="0" smtClean="0"/>
              <a:t>是</a:t>
            </a:r>
            <a:r>
              <a:rPr lang="zh-CN" altLang="zh-CN" dirty="0"/>
              <a:t>这种在</a:t>
            </a:r>
            <a:r>
              <a:rPr lang="en-US" altLang="zh-CN" dirty="0"/>
              <a:t>"</a:t>
            </a:r>
            <a:r>
              <a:rPr lang="zh-CN" altLang="zh-CN" dirty="0"/>
              <a:t>重量级</a:t>
            </a:r>
            <a:r>
              <a:rPr lang="en-US" altLang="zh-CN" dirty="0"/>
              <a:t>"</a:t>
            </a:r>
            <a:r>
              <a:rPr lang="zh-CN" altLang="zh-CN" dirty="0"/>
              <a:t>通信平台上实现的</a:t>
            </a:r>
            <a:r>
              <a:rPr lang="en-US" altLang="zh-CN" dirty="0"/>
              <a:t>"</a:t>
            </a:r>
            <a:r>
              <a:rPr lang="zh-CN" altLang="zh-CN" dirty="0"/>
              <a:t>轻量级</a:t>
            </a:r>
            <a:r>
              <a:rPr lang="en-US" altLang="zh-CN" dirty="0"/>
              <a:t>" </a:t>
            </a:r>
            <a:r>
              <a:rPr lang="zh-CN" altLang="zh-CN" dirty="0"/>
              <a:t>消息通信给我们一种</a:t>
            </a:r>
            <a:r>
              <a:rPr lang="en-US" altLang="zh-CN" dirty="0"/>
              <a:t>"</a:t>
            </a:r>
            <a:r>
              <a:rPr lang="zh-CN" altLang="zh-CN" dirty="0"/>
              <a:t>牛刀杀鸡</a:t>
            </a:r>
            <a:r>
              <a:rPr lang="en-US" altLang="zh-CN" dirty="0"/>
              <a:t>"</a:t>
            </a:r>
            <a:r>
              <a:rPr lang="zh-CN" altLang="zh-CN" dirty="0"/>
              <a:t>之</a:t>
            </a:r>
            <a:r>
              <a:rPr lang="zh-CN" altLang="zh-CN" dirty="0" smtClean="0"/>
              <a:t>感。</a:t>
            </a:r>
            <a:endParaRPr lang="en-US" altLang="zh-CN" dirty="0" smtClean="0"/>
          </a:p>
          <a:p>
            <a:endParaRPr lang="en-US" altLang="zh-CN" dirty="0"/>
          </a:p>
          <a:p>
            <a:r>
              <a:rPr lang="zh-CN" altLang="en-US" dirty="0" smtClean="0"/>
              <a:t>后来微软新开发了</a:t>
            </a:r>
            <a:r>
              <a:rPr lang="en-US" altLang="zh-CN" dirty="0" err="1" smtClean="0"/>
              <a:t>WebAPI</a:t>
            </a:r>
            <a:r>
              <a:rPr lang="zh-CN" altLang="en-US" dirty="0" smtClean="0"/>
              <a:t>，</a:t>
            </a:r>
            <a:r>
              <a:rPr lang="zh-CN" altLang="zh-CN" dirty="0" smtClean="0"/>
              <a:t>一</a:t>
            </a:r>
            <a:r>
              <a:rPr lang="zh-CN" altLang="zh-CN" dirty="0"/>
              <a:t>开</a:t>
            </a:r>
            <a:r>
              <a:rPr lang="zh-CN" altLang="zh-CN" dirty="0" smtClean="0"/>
              <a:t>始是</a:t>
            </a:r>
            <a:r>
              <a:rPr lang="zh-CN" altLang="zh-CN" dirty="0"/>
              <a:t>归在</a:t>
            </a:r>
            <a:r>
              <a:rPr lang="en-US" altLang="zh-CN" dirty="0"/>
              <a:t>WCF</a:t>
            </a:r>
            <a:r>
              <a:rPr lang="zh-CN" altLang="zh-CN" dirty="0"/>
              <a:t>框架旗下</a:t>
            </a:r>
            <a:r>
              <a:rPr lang="zh-CN" altLang="zh-CN" dirty="0" smtClean="0"/>
              <a:t>的</a:t>
            </a:r>
            <a:r>
              <a:rPr lang="zh-CN" altLang="en-US" dirty="0" smtClean="0"/>
              <a:t>，名为</a:t>
            </a:r>
            <a:r>
              <a:rPr lang="en-US" altLang="zh-CN" dirty="0"/>
              <a:t>WCF Web </a:t>
            </a:r>
            <a:r>
              <a:rPr lang="en-US" altLang="zh-CN" dirty="0" smtClean="0"/>
              <a:t>API</a:t>
            </a:r>
            <a:r>
              <a:rPr lang="zh-CN" altLang="en-US" dirty="0" smtClean="0"/>
              <a:t>，后来</a:t>
            </a:r>
            <a:r>
              <a:rPr lang="zh-CN" altLang="zh-CN" dirty="0" smtClean="0"/>
              <a:t>微软停</a:t>
            </a:r>
            <a:r>
              <a:rPr lang="zh-CN" altLang="zh-CN" dirty="0"/>
              <a:t>止开发</a:t>
            </a:r>
            <a:r>
              <a:rPr lang="en-US" altLang="zh-CN" dirty="0"/>
              <a:t>WCF Web API</a:t>
            </a:r>
            <a:r>
              <a:rPr lang="zh-CN" altLang="zh-CN" dirty="0"/>
              <a:t>，取代它的是</a:t>
            </a:r>
            <a:r>
              <a:rPr lang="en-US" altLang="zh-CN" dirty="0"/>
              <a:t>ASP.NET Web </a:t>
            </a:r>
            <a:r>
              <a:rPr lang="en-US" altLang="zh-CN" dirty="0" smtClean="0"/>
              <a:t>API</a:t>
            </a:r>
            <a:r>
              <a:rPr lang="zh-CN" altLang="en-US" dirty="0" smtClean="0"/>
              <a:t>，到</a:t>
            </a:r>
            <a:r>
              <a:rPr lang="en-US" altLang="zh-CN" dirty="0"/>
              <a:t>ASP.NET MVC 4</a:t>
            </a:r>
            <a:r>
              <a:rPr lang="zh-CN" altLang="en-US" dirty="0" smtClean="0"/>
              <a:t>推</a:t>
            </a:r>
            <a:r>
              <a:rPr lang="zh-CN" altLang="en-US" dirty="0"/>
              <a:t>出</a:t>
            </a:r>
            <a:r>
              <a:rPr lang="zh-CN" altLang="en-US" dirty="0" smtClean="0"/>
              <a:t>时就划归</a:t>
            </a:r>
            <a:r>
              <a:rPr lang="en-US" altLang="zh-CN" dirty="0" err="1" smtClean="0"/>
              <a:t>Asp.Net</a:t>
            </a:r>
            <a:r>
              <a:rPr lang="zh-CN" altLang="zh-CN" dirty="0"/>
              <a:t>旗</a:t>
            </a:r>
            <a:r>
              <a:rPr lang="zh-CN" altLang="zh-CN" dirty="0" smtClean="0"/>
              <a:t>下</a:t>
            </a:r>
            <a:r>
              <a:rPr lang="zh-CN" altLang="en-US" dirty="0" smtClean="0"/>
              <a:t>了。</a:t>
            </a:r>
            <a:endParaRPr lang="en-US" altLang="zh-CN" dirty="0" smtClean="0"/>
          </a:p>
          <a:p>
            <a:endParaRPr lang="en-US" altLang="zh-CN" dirty="0"/>
          </a:p>
          <a:p>
            <a:r>
              <a:rPr lang="en-US" altLang="zh-CN" dirty="0"/>
              <a:t>Announcement: WCF Web API is now ASP.NET Web API! ASP.NET Web API released with ASP.NET MVC 4 Beta.</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37</a:t>
            </a:fld>
            <a:r>
              <a:rPr lang="zh-CN" altLang="en-US" smtClean="0"/>
              <a:t>页</a:t>
            </a:r>
            <a:endParaRPr lang="zh-CN" altLang="en-US" dirty="0" smtClean="0"/>
          </a:p>
        </p:txBody>
      </p:sp>
    </p:spTree>
    <p:extLst>
      <p:ext uri="{BB962C8B-B14F-4D97-AF65-F5344CB8AC3E}">
        <p14:creationId xmlns:p14="http://schemas.microsoft.com/office/powerpoint/2010/main" val="1793572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71414"/>
            <a:ext cx="6589966" cy="654032"/>
          </a:xfrm>
        </p:spPr>
        <p:txBody>
          <a:bodyPr>
            <a:normAutofit fontScale="90000"/>
          </a:bodyPr>
          <a:lstStyle/>
          <a:p>
            <a:r>
              <a:rPr lang="en-US" altLang="zh-CN" dirty="0" smtClean="0"/>
              <a:t>WCF</a:t>
            </a:r>
            <a:r>
              <a:rPr lang="zh-CN" altLang="en-US" dirty="0" smtClean="0"/>
              <a:t>，</a:t>
            </a:r>
            <a:r>
              <a:rPr lang="en-US" altLang="zh-CN" dirty="0" smtClean="0"/>
              <a:t>ASP.NET </a:t>
            </a:r>
            <a:r>
              <a:rPr lang="en-US" altLang="zh-CN" dirty="0"/>
              <a:t>Web </a:t>
            </a:r>
            <a:r>
              <a:rPr lang="en-US" altLang="zh-CN" dirty="0" smtClean="0"/>
              <a:t>API </a:t>
            </a:r>
            <a:r>
              <a:rPr lang="zh-CN" altLang="en-US" dirty="0" smtClean="0"/>
              <a:t>技术选型</a:t>
            </a:r>
            <a:endParaRPr lang="zh-CN" altLang="en-US" dirty="0"/>
          </a:p>
        </p:txBody>
      </p:sp>
      <p:sp>
        <p:nvSpPr>
          <p:cNvPr id="3" name="Content Placeholder 2"/>
          <p:cNvSpPr>
            <a:spLocks noGrp="1"/>
          </p:cNvSpPr>
          <p:nvPr>
            <p:ph idx="1"/>
          </p:nvPr>
        </p:nvSpPr>
        <p:spPr>
          <a:xfrm>
            <a:off x="35496" y="908720"/>
            <a:ext cx="8965660" cy="5469093"/>
          </a:xfrm>
        </p:spPr>
        <p:txBody>
          <a:bodyPr>
            <a:normAutofit fontScale="77500" lnSpcReduction="20000"/>
          </a:bodyPr>
          <a:lstStyle/>
          <a:p>
            <a:pPr lvl="0"/>
            <a:r>
              <a:rPr lang="zh-CN" altLang="zh-CN" dirty="0" smtClean="0"/>
              <a:t>如</a:t>
            </a:r>
            <a:r>
              <a:rPr lang="zh-CN" altLang="zh-CN" dirty="0"/>
              <a:t>果想让服务支持特殊场景，如单向消息传递、消息队列、双向通信等等，最好选择</a:t>
            </a:r>
            <a:r>
              <a:rPr lang="en-US" altLang="zh-CN" dirty="0"/>
              <a:t>WCF</a:t>
            </a:r>
            <a:r>
              <a:rPr lang="zh-CN" altLang="zh-CN" dirty="0" smtClean="0"/>
              <a:t>。</a:t>
            </a:r>
            <a:r>
              <a:rPr lang="en-US" altLang="zh-CN" dirty="0" smtClean="0"/>
              <a:t/>
            </a:r>
            <a:br>
              <a:rPr lang="en-US" altLang="zh-CN" dirty="0" smtClean="0"/>
            </a:br>
            <a:endParaRPr lang="zh-CN" altLang="zh-CN" dirty="0"/>
          </a:p>
          <a:p>
            <a:pPr lvl="0"/>
            <a:r>
              <a:rPr lang="zh-CN" altLang="zh-CN" dirty="0"/>
              <a:t>如果想让服务优先使用快速传输通道，如</a:t>
            </a:r>
            <a:r>
              <a:rPr lang="en-US" altLang="zh-CN" dirty="0"/>
              <a:t>TCP</a:t>
            </a:r>
            <a:r>
              <a:rPr lang="zh-CN" altLang="zh-CN" dirty="0"/>
              <a:t>、</a:t>
            </a:r>
            <a:r>
              <a:rPr lang="en-US" altLang="zh-CN" dirty="0"/>
              <a:t>Named Pipes</a:t>
            </a:r>
            <a:r>
              <a:rPr lang="zh-CN" altLang="zh-CN" dirty="0"/>
              <a:t>，甚至</a:t>
            </a:r>
            <a:r>
              <a:rPr lang="en-US" altLang="zh-CN" dirty="0"/>
              <a:t>UDP</a:t>
            </a:r>
            <a:r>
              <a:rPr lang="zh-CN" altLang="zh-CN" dirty="0"/>
              <a:t>（在</a:t>
            </a:r>
            <a:r>
              <a:rPr lang="en-US" altLang="zh-CN" dirty="0"/>
              <a:t>WCF 4.5</a:t>
            </a:r>
            <a:r>
              <a:rPr lang="zh-CN" altLang="zh-CN" dirty="0"/>
              <a:t>中），然后在所有其他传输都不可用的时候支持</a:t>
            </a:r>
            <a:r>
              <a:rPr lang="en-US" altLang="zh-CN" dirty="0"/>
              <a:t>HTTP</a:t>
            </a:r>
            <a:r>
              <a:rPr lang="zh-CN" altLang="zh-CN" dirty="0"/>
              <a:t>，那么最好选择</a:t>
            </a:r>
            <a:r>
              <a:rPr lang="en-US" altLang="zh-CN" dirty="0"/>
              <a:t>WCF</a:t>
            </a:r>
            <a:r>
              <a:rPr lang="zh-CN" altLang="zh-CN" dirty="0"/>
              <a:t>，并且把</a:t>
            </a:r>
            <a:r>
              <a:rPr lang="en-US" altLang="zh-CN" dirty="0"/>
              <a:t>SOAP</a:t>
            </a:r>
            <a:r>
              <a:rPr lang="zh-CN" altLang="zh-CN" dirty="0"/>
              <a:t>和</a:t>
            </a:r>
            <a:r>
              <a:rPr lang="en-US" altLang="zh-CN" dirty="0" err="1"/>
              <a:t>WebHttp</a:t>
            </a:r>
            <a:r>
              <a:rPr lang="zh-CN" altLang="zh-CN" dirty="0"/>
              <a:t>两种绑定都用上</a:t>
            </a:r>
            <a:r>
              <a:rPr lang="zh-CN" altLang="zh-CN" dirty="0" smtClean="0"/>
              <a:t>。</a:t>
            </a:r>
            <a:r>
              <a:rPr lang="en-US" altLang="zh-CN" dirty="0" smtClean="0"/>
              <a:t/>
            </a:r>
            <a:br>
              <a:rPr lang="en-US" altLang="zh-CN" dirty="0" smtClean="0"/>
            </a:br>
            <a:endParaRPr lang="zh-CN" altLang="zh-CN" dirty="0"/>
          </a:p>
          <a:p>
            <a:pPr lvl="0"/>
            <a:r>
              <a:rPr lang="zh-CN" altLang="zh-CN" dirty="0"/>
              <a:t>如果服务是建立在</a:t>
            </a:r>
            <a:r>
              <a:rPr lang="en-US" altLang="zh-CN" dirty="0"/>
              <a:t>HTTP</a:t>
            </a:r>
            <a:r>
              <a:rPr lang="zh-CN" altLang="zh-CN" dirty="0"/>
              <a:t>之上的面向资源的服务，需要发挥</a:t>
            </a:r>
            <a:r>
              <a:rPr lang="en-US" altLang="zh-CN" dirty="0"/>
              <a:t>HTTP</a:t>
            </a:r>
            <a:r>
              <a:rPr lang="zh-CN" altLang="zh-CN" dirty="0"/>
              <a:t>的全部功能，</a:t>
            </a:r>
            <a:r>
              <a:rPr lang="zh-CN" altLang="zh-CN" dirty="0" smtClean="0"/>
              <a:t>如传</a:t>
            </a:r>
            <a:r>
              <a:rPr lang="zh-CN" altLang="zh-CN" dirty="0"/>
              <a:t>送图像、文档、</a:t>
            </a:r>
            <a:r>
              <a:rPr lang="en-US" altLang="zh-CN" dirty="0"/>
              <a:t>HTML</a:t>
            </a:r>
            <a:r>
              <a:rPr lang="zh-CN" altLang="zh-CN" dirty="0"/>
              <a:t>页面等多种类型的内容，在响应中用</a:t>
            </a:r>
            <a:r>
              <a:rPr lang="en-US" altLang="zh-CN" dirty="0" smtClean="0"/>
              <a:t>URI</a:t>
            </a:r>
            <a:r>
              <a:rPr lang="zh-CN" altLang="zh-CN" dirty="0" smtClean="0"/>
              <a:t>去</a:t>
            </a:r>
            <a:r>
              <a:rPr lang="zh-CN" altLang="en-US" dirty="0" smtClean="0"/>
              <a:t>实现某个任务</a:t>
            </a:r>
            <a:r>
              <a:rPr lang="zh-CN" altLang="zh-CN" dirty="0" smtClean="0"/>
              <a:t>，</a:t>
            </a:r>
            <a:r>
              <a:rPr lang="zh-CN" altLang="zh-CN" dirty="0"/>
              <a:t>那么新的</a:t>
            </a:r>
            <a:r>
              <a:rPr lang="en-US" altLang="zh-CN" dirty="0"/>
              <a:t>Web API</a:t>
            </a:r>
            <a:r>
              <a:rPr lang="zh-CN" altLang="zh-CN" dirty="0"/>
              <a:t>是最好的选择</a:t>
            </a:r>
            <a:r>
              <a:rPr lang="zh-CN" altLang="zh-CN" dirty="0" smtClean="0"/>
              <a:t>。</a:t>
            </a:r>
            <a:r>
              <a:rPr lang="en-US" altLang="zh-CN" dirty="0" smtClean="0"/>
              <a:t/>
            </a:r>
            <a:br>
              <a:rPr lang="en-US" altLang="zh-CN" dirty="0" smtClean="0"/>
            </a:br>
            <a:endParaRPr lang="zh-CN" altLang="zh-CN" dirty="0"/>
          </a:p>
          <a:p>
            <a:pPr lvl="0"/>
            <a:r>
              <a:rPr lang="zh-CN" altLang="zh-CN" dirty="0"/>
              <a:t>如果服务是多目标环境的，既可作为面向资源的服务走</a:t>
            </a:r>
            <a:r>
              <a:rPr lang="en-US" altLang="zh-CN" dirty="0"/>
              <a:t>HTTP</a:t>
            </a:r>
            <a:r>
              <a:rPr lang="zh-CN" altLang="zh-CN" dirty="0"/>
              <a:t>通道，又可作为</a:t>
            </a:r>
            <a:r>
              <a:rPr lang="en-US" altLang="zh-CN" dirty="0"/>
              <a:t>RPC</a:t>
            </a:r>
            <a:r>
              <a:rPr lang="zh-CN" altLang="zh-CN" dirty="0"/>
              <a:t>风格的</a:t>
            </a:r>
            <a:r>
              <a:rPr lang="en-US" altLang="zh-CN" dirty="0"/>
              <a:t>SOAP</a:t>
            </a:r>
            <a:r>
              <a:rPr lang="zh-CN" altLang="zh-CN" dirty="0"/>
              <a:t>服务走</a:t>
            </a:r>
            <a:r>
              <a:rPr lang="en-US" altLang="zh-CN" dirty="0"/>
              <a:t>TCP</a:t>
            </a:r>
            <a:r>
              <a:rPr lang="zh-CN" altLang="zh-CN" dirty="0"/>
              <a:t>通道</a:t>
            </a:r>
            <a:r>
              <a:rPr lang="en-US" altLang="zh-CN" dirty="0" smtClean="0"/>
              <a:t>——</a:t>
            </a:r>
            <a:r>
              <a:rPr lang="zh-CN" altLang="en-US" dirty="0" smtClean="0"/>
              <a:t>那就再议</a:t>
            </a:r>
            <a:r>
              <a:rPr lang="zh-CN" altLang="zh-CN" dirty="0" smtClean="0"/>
              <a:t>吧</a:t>
            </a:r>
            <a:r>
              <a:rPr lang="zh-CN" altLang="en-US" dirty="0" smtClean="0"/>
              <a:t>！</a:t>
            </a:r>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38</a:t>
            </a:fld>
            <a:r>
              <a:rPr lang="zh-CN" altLang="en-US" smtClean="0"/>
              <a:t>页</a:t>
            </a:r>
            <a:endParaRPr lang="zh-CN" altLang="en-US" dirty="0" smtClean="0"/>
          </a:p>
        </p:txBody>
      </p:sp>
    </p:spTree>
    <p:extLst>
      <p:ext uri="{BB962C8B-B14F-4D97-AF65-F5344CB8AC3E}">
        <p14:creationId xmlns:p14="http://schemas.microsoft.com/office/powerpoint/2010/main" val="3254219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16632"/>
            <a:ext cx="6804248" cy="654032"/>
          </a:xfrm>
        </p:spPr>
        <p:txBody>
          <a:bodyPr>
            <a:normAutofit fontScale="90000"/>
          </a:bodyPr>
          <a:lstStyle/>
          <a:p>
            <a:r>
              <a:rPr lang="en-US" altLang="zh-CN" dirty="0" err="1"/>
              <a:t>Asp.Net</a:t>
            </a:r>
            <a:r>
              <a:rPr lang="en-US" altLang="zh-CN" dirty="0"/>
              <a:t> </a:t>
            </a:r>
            <a:r>
              <a:rPr lang="en-US" altLang="zh-CN" dirty="0" err="1" smtClean="0"/>
              <a:t>WebAPI</a:t>
            </a:r>
            <a:r>
              <a:rPr lang="zh-CN" altLang="en-US" dirty="0" smtClean="0"/>
              <a:t>和</a:t>
            </a:r>
            <a:r>
              <a:rPr lang="en-US" altLang="zh-CN" dirty="0" err="1" smtClean="0"/>
              <a:t>Asp.Net</a:t>
            </a:r>
            <a:r>
              <a:rPr lang="en-US" altLang="zh-CN" dirty="0" smtClean="0"/>
              <a:t> MVC</a:t>
            </a:r>
            <a:r>
              <a:rPr lang="zh-CN" altLang="en-US" dirty="0" smtClean="0"/>
              <a:t>关系</a:t>
            </a:r>
            <a:endParaRPr lang="zh-CN" altLang="en-US" dirty="0"/>
          </a:p>
        </p:txBody>
      </p:sp>
      <p:sp>
        <p:nvSpPr>
          <p:cNvPr id="3" name="Content Placeholder 2"/>
          <p:cNvSpPr>
            <a:spLocks noGrp="1"/>
          </p:cNvSpPr>
          <p:nvPr>
            <p:ph idx="1"/>
          </p:nvPr>
        </p:nvSpPr>
        <p:spPr>
          <a:xfrm>
            <a:off x="251520" y="980728"/>
            <a:ext cx="8435280" cy="5184576"/>
          </a:xfrm>
        </p:spPr>
        <p:txBody>
          <a:bodyPr>
            <a:noAutofit/>
          </a:bodyPr>
          <a:lstStyle/>
          <a:p>
            <a:pPr marL="0" indent="0">
              <a:buNone/>
            </a:pPr>
            <a:r>
              <a:rPr lang="en-US" altLang="zh-CN" sz="2400" dirty="0" smtClean="0"/>
              <a:t>1.</a:t>
            </a:r>
            <a:r>
              <a:rPr lang="zh-CN" altLang="zh-CN" sz="2400" dirty="0" smtClean="0"/>
              <a:t>新的</a:t>
            </a:r>
            <a:r>
              <a:rPr lang="en-US" altLang="zh-CN" sz="2400" dirty="0" err="1" smtClean="0"/>
              <a:t>Asp.Net</a:t>
            </a:r>
            <a:r>
              <a:rPr lang="en-US" altLang="zh-CN" sz="2400" dirty="0" smtClean="0"/>
              <a:t> </a:t>
            </a:r>
            <a:r>
              <a:rPr lang="en-US" altLang="zh-CN" sz="2400" dirty="0" err="1" smtClean="0"/>
              <a:t>WebAPI</a:t>
            </a:r>
            <a:r>
              <a:rPr lang="zh-CN" altLang="zh-CN" sz="2400" dirty="0"/>
              <a:t>项目和典型的</a:t>
            </a:r>
            <a:r>
              <a:rPr lang="en-US" altLang="zh-CN" sz="2400" dirty="0"/>
              <a:t>MVC</a:t>
            </a:r>
            <a:r>
              <a:rPr lang="zh-CN" altLang="zh-CN" sz="2400" dirty="0"/>
              <a:t>项目一样，包含主要的</a:t>
            </a:r>
            <a:r>
              <a:rPr lang="en-US" altLang="zh-CN" sz="2400" dirty="0"/>
              <a:t>Models</a:t>
            </a:r>
            <a:r>
              <a:rPr lang="zh-CN" altLang="zh-CN" sz="2400" dirty="0" smtClean="0"/>
              <a:t>、</a:t>
            </a:r>
            <a:r>
              <a:rPr lang="en-US" altLang="zh-CN" sz="2400" dirty="0" smtClean="0"/>
              <a:t>Controllers</a:t>
            </a:r>
            <a:r>
              <a:rPr lang="en-US" altLang="zh-CN" sz="2400" dirty="0"/>
              <a:t> </a:t>
            </a:r>
            <a:r>
              <a:rPr lang="zh-CN" altLang="zh-CN" sz="2400" dirty="0"/>
              <a:t>、 </a:t>
            </a:r>
            <a:r>
              <a:rPr lang="en-US" altLang="zh-CN" sz="2400" dirty="0" smtClean="0"/>
              <a:t>Views</a:t>
            </a:r>
            <a:r>
              <a:rPr lang="zh-CN" altLang="zh-CN" sz="2400" dirty="0" smtClean="0"/>
              <a:t>等</a:t>
            </a:r>
            <a:r>
              <a:rPr lang="zh-CN" altLang="zh-CN" sz="2400" dirty="0"/>
              <a:t>文件夹和</a:t>
            </a:r>
            <a:r>
              <a:rPr lang="en-US" altLang="zh-CN" sz="2400" dirty="0" err="1"/>
              <a:t>Global.asax</a:t>
            </a:r>
            <a:r>
              <a:rPr lang="zh-CN" altLang="zh-CN" sz="2400" dirty="0"/>
              <a:t>文件</a:t>
            </a:r>
            <a:r>
              <a:rPr lang="zh-CN" altLang="zh-CN" sz="2400" dirty="0" smtClean="0"/>
              <a:t>。</a:t>
            </a:r>
            <a:endParaRPr lang="en-US" altLang="zh-CN" sz="2400" dirty="0" smtClean="0"/>
          </a:p>
          <a:p>
            <a:pPr marL="0" indent="0">
              <a:buNone/>
            </a:pPr>
            <a:r>
              <a:rPr lang="en-US" altLang="zh-CN" sz="2400" dirty="0" smtClean="0"/>
              <a:t>2.Models</a:t>
            </a:r>
            <a:r>
              <a:rPr lang="zh-CN" altLang="zh-CN" sz="2400" dirty="0" smtClean="0"/>
              <a:t>中</a:t>
            </a:r>
            <a:r>
              <a:rPr lang="zh-CN" altLang="zh-CN" sz="2400" dirty="0"/>
              <a:t>的</a:t>
            </a:r>
            <a:r>
              <a:rPr lang="en-US" altLang="zh-CN" sz="2400" dirty="0"/>
              <a:t>Model</a:t>
            </a:r>
            <a:r>
              <a:rPr lang="zh-CN" altLang="zh-CN" sz="2400" dirty="0"/>
              <a:t>主要用于保存</a:t>
            </a:r>
            <a:r>
              <a:rPr lang="en-US" altLang="zh-CN" sz="2400" dirty="0"/>
              <a:t>Service</a:t>
            </a:r>
            <a:r>
              <a:rPr lang="zh-CN" altLang="zh-CN" sz="2400" dirty="0"/>
              <a:t>和</a:t>
            </a:r>
            <a:r>
              <a:rPr lang="en-US" altLang="zh-CN" sz="2400" dirty="0"/>
              <a:t>Client</a:t>
            </a:r>
            <a:r>
              <a:rPr lang="zh-CN" altLang="zh-CN" sz="2400" dirty="0"/>
              <a:t>交互的对象，这些对象默认情况下会被转换为</a:t>
            </a:r>
            <a:r>
              <a:rPr lang="en-US" altLang="zh-CN" sz="2400" dirty="0" err="1"/>
              <a:t>Json</a:t>
            </a:r>
            <a:r>
              <a:rPr lang="zh-CN" altLang="zh-CN" sz="2400" dirty="0"/>
              <a:t>格式的数据迚行传</a:t>
            </a:r>
            <a:r>
              <a:rPr lang="zh-CN" altLang="zh-CN" sz="2400" dirty="0" smtClean="0"/>
              <a:t>输</a:t>
            </a:r>
            <a:r>
              <a:rPr lang="zh-CN" altLang="en-US" sz="2400" dirty="0" smtClean="0"/>
              <a:t>。</a:t>
            </a:r>
            <a:endParaRPr lang="en-US" altLang="zh-CN" sz="2400" dirty="0" smtClean="0"/>
          </a:p>
          <a:p>
            <a:pPr marL="0" indent="0">
              <a:buNone/>
            </a:pPr>
            <a:r>
              <a:rPr lang="en-US" altLang="zh-CN" sz="2400" dirty="0" smtClean="0"/>
              <a:t>3.Controllers</a:t>
            </a:r>
            <a:r>
              <a:rPr lang="zh-CN" altLang="zh-CN" sz="2400" dirty="0"/>
              <a:t>中的</a:t>
            </a:r>
            <a:r>
              <a:rPr lang="en-US" altLang="zh-CN" sz="2400" dirty="0" smtClean="0"/>
              <a:t>Controller</a:t>
            </a:r>
            <a:r>
              <a:rPr lang="zh-CN" altLang="en-US" sz="2400" dirty="0" smtClean="0"/>
              <a:t>是最重要的，它</a:t>
            </a:r>
            <a:r>
              <a:rPr lang="zh-CN" altLang="zh-CN" sz="2400" dirty="0" smtClean="0"/>
              <a:t>用</a:t>
            </a:r>
            <a:r>
              <a:rPr lang="zh-CN" altLang="zh-CN" sz="2400" dirty="0"/>
              <a:t>于提</a:t>
            </a:r>
            <a:r>
              <a:rPr lang="zh-CN" altLang="zh-CN" sz="2400" dirty="0" smtClean="0"/>
              <a:t>供</a:t>
            </a:r>
            <a:r>
              <a:rPr lang="zh-CN" altLang="en-US" sz="2400" dirty="0" smtClean="0"/>
              <a:t>数据</a:t>
            </a:r>
            <a:r>
              <a:rPr lang="zh-CN" altLang="zh-CN" sz="2400" dirty="0" smtClean="0"/>
              <a:t>服</a:t>
            </a:r>
            <a:r>
              <a:rPr lang="zh-CN" altLang="zh-CN" sz="2400" dirty="0"/>
              <a:t>务</a:t>
            </a:r>
            <a:r>
              <a:rPr lang="zh-CN" altLang="zh-CN" sz="2400" dirty="0" smtClean="0"/>
              <a:t>。</a:t>
            </a:r>
            <a:r>
              <a:rPr lang="en-US" altLang="zh-CN" sz="2400" dirty="0"/>
              <a:t> </a:t>
            </a:r>
            <a:endParaRPr lang="en-US" altLang="zh-CN" sz="2400" dirty="0" smtClean="0"/>
          </a:p>
          <a:p>
            <a:pPr marL="0" indent="0">
              <a:buNone/>
            </a:pPr>
            <a:r>
              <a:rPr lang="en-US" altLang="zh-CN" sz="2400" b="1" dirty="0" smtClean="0">
                <a:solidFill>
                  <a:srgbClr val="FF0000"/>
                </a:solidFill>
              </a:rPr>
              <a:t>4.Views</a:t>
            </a:r>
            <a:r>
              <a:rPr lang="zh-CN" altLang="zh-CN" sz="2400" b="1" dirty="0">
                <a:solidFill>
                  <a:srgbClr val="FF0000"/>
                </a:solidFill>
              </a:rPr>
              <a:t>对于</a:t>
            </a:r>
            <a:r>
              <a:rPr lang="en-US" altLang="zh-CN" sz="2400" b="1" dirty="0" err="1">
                <a:solidFill>
                  <a:srgbClr val="FF0000"/>
                </a:solidFill>
              </a:rPr>
              <a:t>WebAPI</a:t>
            </a:r>
            <a:r>
              <a:rPr lang="zh-CN" altLang="zh-CN" sz="2400" b="1" dirty="0">
                <a:solidFill>
                  <a:srgbClr val="FF0000"/>
                </a:solidFill>
              </a:rPr>
              <a:t>来说没有太大的用途</a:t>
            </a:r>
            <a:r>
              <a:rPr lang="zh-CN" altLang="en-US" sz="2400" b="1" dirty="0" smtClean="0">
                <a:solidFill>
                  <a:srgbClr val="FF0000"/>
                </a:solidFill>
              </a:rPr>
              <a:t>。因为</a:t>
            </a:r>
            <a:r>
              <a:rPr lang="en-US" altLang="zh-CN" sz="2400" b="1" dirty="0" err="1" smtClean="0">
                <a:solidFill>
                  <a:srgbClr val="FF0000"/>
                </a:solidFill>
              </a:rPr>
              <a:t>Asp.Net</a:t>
            </a:r>
            <a:r>
              <a:rPr lang="en-US" altLang="zh-CN" sz="2400" b="1" dirty="0" smtClean="0">
                <a:solidFill>
                  <a:srgbClr val="FF0000"/>
                </a:solidFill>
              </a:rPr>
              <a:t> </a:t>
            </a:r>
            <a:r>
              <a:rPr lang="en-US" altLang="zh-CN" sz="2400" b="1" dirty="0" err="1">
                <a:solidFill>
                  <a:srgbClr val="FF0000"/>
                </a:solidFill>
              </a:rPr>
              <a:t>WebAPI</a:t>
            </a:r>
            <a:r>
              <a:rPr lang="zh-CN" altLang="en-US" sz="2400" b="1" dirty="0">
                <a:solidFill>
                  <a:srgbClr val="FF0000"/>
                </a:solidFill>
              </a:rPr>
              <a:t>适用于</a:t>
            </a:r>
            <a:r>
              <a:rPr lang="zh-CN" altLang="zh-CN" sz="2400" b="1" dirty="0">
                <a:solidFill>
                  <a:srgbClr val="FF0000"/>
                </a:solidFill>
              </a:rPr>
              <a:t>那些需要使用数据服务，而非</a:t>
            </a:r>
            <a:r>
              <a:rPr lang="en-US" altLang="zh-CN" sz="2400" b="1" dirty="0">
                <a:solidFill>
                  <a:srgbClr val="FF0000"/>
                </a:solidFill>
              </a:rPr>
              <a:t>HTML</a:t>
            </a:r>
            <a:r>
              <a:rPr lang="zh-CN" altLang="zh-CN" sz="2400" b="1" dirty="0">
                <a:solidFill>
                  <a:srgbClr val="FF0000"/>
                </a:solidFill>
              </a:rPr>
              <a:t>标签的场</a:t>
            </a:r>
            <a:r>
              <a:rPr lang="zh-CN" altLang="zh-CN" sz="2400" b="1" dirty="0" smtClean="0">
                <a:solidFill>
                  <a:srgbClr val="FF0000"/>
                </a:solidFill>
              </a:rPr>
              <a:t>景</a:t>
            </a:r>
            <a:r>
              <a:rPr lang="zh-CN" altLang="en-US" sz="2400" b="1" dirty="0" smtClean="0">
                <a:solidFill>
                  <a:srgbClr val="FF0000"/>
                </a:solidFill>
              </a:rPr>
              <a:t>。</a:t>
            </a:r>
            <a:endParaRPr lang="en-US" altLang="zh-CN" sz="2400" b="1" dirty="0" smtClean="0">
              <a:solidFill>
                <a:srgbClr val="FF0000"/>
              </a:solidFill>
            </a:endParaRPr>
          </a:p>
          <a:p>
            <a:pPr marL="0" indent="0">
              <a:buNone/>
            </a:pPr>
            <a:r>
              <a:rPr lang="en-US" altLang="zh-CN" sz="2400" dirty="0" smtClean="0"/>
              <a:t>5.</a:t>
            </a:r>
            <a:r>
              <a:rPr lang="zh-CN" altLang="zh-CN" sz="2400" dirty="0" smtClean="0"/>
              <a:t>和</a:t>
            </a:r>
            <a:r>
              <a:rPr lang="zh-CN" altLang="zh-CN" sz="2400" dirty="0"/>
              <a:t>普通的</a:t>
            </a:r>
            <a:r>
              <a:rPr lang="en-US" altLang="zh-CN" sz="2400" dirty="0"/>
              <a:t>MVC</a:t>
            </a:r>
            <a:r>
              <a:rPr lang="zh-CN" altLang="zh-CN" sz="2400" dirty="0"/>
              <a:t>一样，</a:t>
            </a:r>
            <a:r>
              <a:rPr lang="en-US" altLang="zh-CN" sz="2400" dirty="0" err="1"/>
              <a:t>Global.asax</a:t>
            </a:r>
            <a:r>
              <a:rPr lang="zh-CN" altLang="zh-CN" sz="2400" dirty="0"/>
              <a:t>用</a:t>
            </a:r>
            <a:r>
              <a:rPr lang="zh-CN" altLang="zh-CN" sz="2400" dirty="0" smtClean="0"/>
              <a:t>于配</a:t>
            </a:r>
            <a:r>
              <a:rPr lang="zh-CN" altLang="zh-CN" sz="2400" dirty="0"/>
              <a:t>置路由规则</a:t>
            </a:r>
            <a:r>
              <a:rPr lang="zh-CN" altLang="zh-CN" sz="2400" dirty="0" smtClean="0"/>
              <a:t>。</a:t>
            </a:r>
            <a:endParaRPr lang="en-US" altLang="zh-CN" sz="2400" dirty="0" smtClean="0"/>
          </a:p>
          <a:p>
            <a:pPr marL="0" indent="0">
              <a:buNone/>
            </a:pPr>
            <a:r>
              <a:rPr lang="en-US" altLang="zh-CN" sz="2400" dirty="0" smtClean="0"/>
              <a:t>6.App_Start</a:t>
            </a:r>
            <a:r>
              <a:rPr lang="zh-CN" altLang="en-US" sz="2400" dirty="0" smtClean="0"/>
              <a:t>目录，用来声明路由规则。</a:t>
            </a:r>
            <a:endParaRPr lang="zh-CN" altLang="en-US" sz="24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39</a:t>
            </a:fld>
            <a:r>
              <a:rPr lang="zh-CN" altLang="en-US" smtClean="0"/>
              <a:t>页</a:t>
            </a:r>
            <a:endParaRPr lang="zh-CN" altLang="en-US" dirty="0" smtClean="0"/>
          </a:p>
        </p:txBody>
      </p:sp>
    </p:spTree>
    <p:extLst>
      <p:ext uri="{BB962C8B-B14F-4D97-AF65-F5344CB8AC3E}">
        <p14:creationId xmlns:p14="http://schemas.microsoft.com/office/powerpoint/2010/main" val="3094809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smtClean="0"/>
              <a:t>Asp.Net</a:t>
            </a:r>
            <a:r>
              <a:rPr lang="en-US" altLang="zh-CN" dirty="0" smtClean="0"/>
              <a:t> </a:t>
            </a:r>
            <a:r>
              <a:rPr lang="en-US" altLang="zh-CN" dirty="0" err="1" smtClean="0"/>
              <a:t>WebAPI</a:t>
            </a:r>
            <a:r>
              <a:rPr lang="en-US" altLang="zh-CN" dirty="0" smtClean="0"/>
              <a:t> </a:t>
            </a:r>
            <a:r>
              <a:rPr lang="zh-CN" altLang="en-US" dirty="0" smtClean="0"/>
              <a:t>是什么？</a:t>
            </a:r>
            <a:endParaRPr lang="zh-CN" altLang="en-US" dirty="0">
              <a:latin typeface="微软雅黑" pitchFamily="34" charset="-122"/>
              <a:ea typeface="微软雅黑" pitchFamily="34" charset="-122"/>
            </a:endParaRPr>
          </a:p>
        </p:txBody>
      </p:sp>
      <p:sp>
        <p:nvSpPr>
          <p:cNvPr id="3" name="Content Placeholder 2"/>
          <p:cNvSpPr>
            <a:spLocks noGrp="1"/>
          </p:cNvSpPr>
          <p:nvPr>
            <p:ph idx="1"/>
          </p:nvPr>
        </p:nvSpPr>
        <p:spPr>
          <a:xfrm>
            <a:off x="107504" y="908720"/>
            <a:ext cx="8893652" cy="5112568"/>
          </a:xfrm>
        </p:spPr>
        <p:txBody>
          <a:bodyPr>
            <a:normAutofit fontScale="77500" lnSpcReduction="20000"/>
          </a:bodyPr>
          <a:lstStyle/>
          <a:p>
            <a:pPr>
              <a:lnSpc>
                <a:spcPct val="150000"/>
              </a:lnSpc>
            </a:pPr>
            <a:r>
              <a:rPr lang="zh-CN" altLang="en-US" sz="6000" dirty="0"/>
              <a:t> </a:t>
            </a:r>
            <a:r>
              <a:rPr lang="en-US" altLang="zh-CN" sz="5400" dirty="0" err="1"/>
              <a:t>Asp.Net</a:t>
            </a:r>
            <a:r>
              <a:rPr lang="en-US" altLang="zh-CN" sz="5400" dirty="0"/>
              <a:t> </a:t>
            </a:r>
            <a:r>
              <a:rPr lang="en-US" altLang="zh-CN" sz="5400" dirty="0" err="1" smtClean="0"/>
              <a:t>WebAPI</a:t>
            </a:r>
            <a:r>
              <a:rPr lang="en-US" altLang="zh-CN" sz="5400" dirty="0" smtClean="0"/>
              <a:t> </a:t>
            </a:r>
            <a:r>
              <a:rPr lang="zh-CN" altLang="en-US" sz="6000" dirty="0" smtClean="0"/>
              <a:t>是一种</a:t>
            </a:r>
            <a:r>
              <a:rPr lang="en-US" altLang="zh-CN" sz="6000" dirty="0" smtClean="0"/>
              <a:t>Web</a:t>
            </a:r>
            <a:r>
              <a:rPr lang="zh-CN" altLang="en-US" sz="6000" dirty="0" smtClean="0"/>
              <a:t>服务，是服务器端的技术</a:t>
            </a:r>
            <a:r>
              <a:rPr lang="zh-CN" altLang="zh-CN" sz="6000" dirty="0" smtClean="0"/>
              <a:t>，要</a:t>
            </a:r>
            <a:r>
              <a:rPr lang="zh-CN" altLang="en-US" sz="6000" dirty="0" smtClean="0"/>
              <a:t>想</a:t>
            </a:r>
            <a:r>
              <a:rPr lang="zh-CN" altLang="zh-CN" sz="6000" dirty="0" smtClean="0"/>
              <a:t>说</a:t>
            </a:r>
            <a:r>
              <a:rPr lang="zh-CN" altLang="zh-CN" sz="6000" dirty="0"/>
              <a:t>清它</a:t>
            </a:r>
            <a:r>
              <a:rPr lang="zh-CN" altLang="zh-CN" sz="6000" dirty="0" smtClean="0"/>
              <a:t>，</a:t>
            </a:r>
            <a:r>
              <a:rPr lang="zh-CN" altLang="en-US" sz="6000" dirty="0" smtClean="0"/>
              <a:t>就</a:t>
            </a:r>
            <a:r>
              <a:rPr lang="zh-CN" altLang="zh-CN" sz="6000" dirty="0" smtClean="0"/>
              <a:t>要</a:t>
            </a:r>
            <a:r>
              <a:rPr lang="zh-CN" altLang="zh-CN" sz="6000" dirty="0"/>
              <a:t>先把</a:t>
            </a:r>
            <a:r>
              <a:rPr lang="en-US" altLang="zh-CN" sz="6000" dirty="0"/>
              <a:t>Web</a:t>
            </a:r>
            <a:r>
              <a:rPr lang="zh-CN" altLang="zh-CN" sz="6000" dirty="0"/>
              <a:t>服务三种主流架构</a:t>
            </a:r>
            <a:r>
              <a:rPr lang="en-US" altLang="zh-CN" sz="6000" dirty="0"/>
              <a:t>XML-RPC</a:t>
            </a:r>
            <a:r>
              <a:rPr lang="zh-CN" altLang="zh-CN" sz="6000" dirty="0"/>
              <a:t>，</a:t>
            </a:r>
            <a:r>
              <a:rPr lang="en-US" altLang="zh-CN" sz="6000" dirty="0"/>
              <a:t>SOAP</a:t>
            </a:r>
            <a:r>
              <a:rPr lang="zh-CN" altLang="zh-CN" sz="6000" dirty="0"/>
              <a:t>，</a:t>
            </a:r>
            <a:r>
              <a:rPr lang="en-US" altLang="zh-CN" sz="6000" dirty="0"/>
              <a:t>REST</a:t>
            </a:r>
            <a:r>
              <a:rPr lang="zh-CN" altLang="zh-CN" sz="6000" dirty="0"/>
              <a:t>交代一</a:t>
            </a:r>
            <a:r>
              <a:rPr lang="zh-CN" altLang="zh-CN" sz="6000" dirty="0" smtClean="0"/>
              <a:t>下</a:t>
            </a:r>
            <a:r>
              <a:rPr lang="zh-CN" altLang="en-US" sz="6000" dirty="0" smtClean="0"/>
              <a:t>！</a:t>
            </a:r>
            <a:endParaRPr lang="zh-CN" altLang="en-US" sz="60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a:t>
            </a:fld>
            <a:r>
              <a:rPr lang="zh-CN" altLang="en-US" smtClean="0"/>
              <a:t>页</a:t>
            </a:r>
            <a:endParaRPr lang="zh-CN" altLang="en-US" dirty="0" smtClean="0"/>
          </a:p>
        </p:txBody>
      </p:sp>
    </p:spTree>
    <p:extLst>
      <p:ext uri="{BB962C8B-B14F-4D97-AF65-F5344CB8AC3E}">
        <p14:creationId xmlns:p14="http://schemas.microsoft.com/office/powerpoint/2010/main" val="3610885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b="1" dirty="0" err="1"/>
              <a:t>Asp.Net</a:t>
            </a:r>
            <a:r>
              <a:rPr lang="en-US" altLang="zh-CN" b="1" dirty="0"/>
              <a:t> </a:t>
            </a:r>
            <a:r>
              <a:rPr lang="en-US" altLang="zh-CN" b="1" dirty="0" smtClean="0"/>
              <a:t>4.5 Web API</a:t>
            </a:r>
            <a:r>
              <a:rPr lang="zh-CN" altLang="en-US" dirty="0" smtClean="0">
                <a:latin typeface="微软雅黑" pitchFamily="34" charset="-122"/>
                <a:ea typeface="微软雅黑" pitchFamily="34" charset="-122"/>
              </a:rPr>
              <a:t>介绍</a:t>
            </a:r>
            <a:endParaRPr lang="zh-CN" altLang="en-US" dirty="0">
              <a:latin typeface="微软雅黑" pitchFamily="34" charset="-122"/>
              <a:ea typeface="微软雅黑" pitchFamily="34" charset="-122"/>
            </a:endParaRPr>
          </a:p>
        </p:txBody>
      </p:sp>
      <p:sp>
        <p:nvSpPr>
          <p:cNvPr id="3" name="Content Placeholder 2"/>
          <p:cNvSpPr>
            <a:spLocks noGrp="1"/>
          </p:cNvSpPr>
          <p:nvPr>
            <p:ph idx="1"/>
          </p:nvPr>
        </p:nvSpPr>
        <p:spPr>
          <a:xfrm>
            <a:off x="107504" y="908720"/>
            <a:ext cx="9036496" cy="5217443"/>
          </a:xfrm>
        </p:spPr>
        <p:txBody>
          <a:bodyPr>
            <a:normAutofit/>
          </a:bodyPr>
          <a:lstStyle/>
          <a:p>
            <a:pPr>
              <a:lnSpc>
                <a:spcPct val="140000"/>
              </a:lnSpc>
            </a:pPr>
            <a:r>
              <a:rPr lang="en-US" altLang="zh-CN" sz="2600" b="1" dirty="0" err="1" smtClean="0"/>
              <a:t>Asp.Net</a:t>
            </a:r>
            <a:r>
              <a:rPr lang="en-US" altLang="zh-CN" sz="2600" b="1" dirty="0" smtClean="0"/>
              <a:t> </a:t>
            </a:r>
            <a:r>
              <a:rPr lang="en-US" altLang="zh-CN" sz="2600" b="1" dirty="0"/>
              <a:t>4.5 Web </a:t>
            </a:r>
            <a:r>
              <a:rPr lang="en-US" altLang="zh-CN" sz="2600" b="1" dirty="0" smtClean="0"/>
              <a:t>API</a:t>
            </a:r>
            <a:endParaRPr lang="en-US" altLang="zh-CN" sz="2600" b="1" dirty="0"/>
          </a:p>
          <a:p>
            <a:pPr lvl="1">
              <a:lnSpc>
                <a:spcPct val="150000"/>
              </a:lnSpc>
            </a:pPr>
            <a:r>
              <a:rPr lang="zh-CN" altLang="en-US" sz="2000" dirty="0" smtClean="0"/>
              <a:t>基</a:t>
            </a:r>
            <a:r>
              <a:rPr lang="zh-CN" altLang="en-US" sz="2000" dirty="0"/>
              <a:t>于</a:t>
            </a:r>
            <a:r>
              <a:rPr lang="en-US" altLang="zh-CN" sz="2000" dirty="0"/>
              <a:t>REST</a:t>
            </a:r>
            <a:r>
              <a:rPr lang="zh-CN" altLang="en-US" sz="2000" dirty="0"/>
              <a:t>风格，搭建在</a:t>
            </a:r>
            <a:r>
              <a:rPr lang="en-US" altLang="zh-CN" sz="2000" dirty="0"/>
              <a:t>HTTP</a:t>
            </a:r>
            <a:r>
              <a:rPr lang="zh-CN" altLang="en-US" sz="2000" dirty="0"/>
              <a:t>协议之上的</a:t>
            </a:r>
            <a:r>
              <a:rPr lang="zh-CN" altLang="en-US" sz="2000" dirty="0" smtClean="0"/>
              <a:t>，本</a:t>
            </a:r>
            <a:r>
              <a:rPr lang="zh-CN" altLang="en-US" sz="2000" dirty="0"/>
              <a:t>质上是一种</a:t>
            </a:r>
            <a:r>
              <a:rPr lang="en-US" altLang="zh-CN" sz="2000" dirty="0"/>
              <a:t>HTTP</a:t>
            </a:r>
            <a:r>
              <a:rPr lang="zh-CN" altLang="zh-CN" sz="2000" dirty="0"/>
              <a:t>服</a:t>
            </a:r>
            <a:r>
              <a:rPr lang="zh-CN" altLang="zh-CN" sz="2000" dirty="0" smtClean="0"/>
              <a:t>务</a:t>
            </a:r>
            <a:endParaRPr lang="en-US" altLang="zh-CN" sz="2000" dirty="0" smtClean="0"/>
          </a:p>
          <a:p>
            <a:pPr lvl="1">
              <a:lnSpc>
                <a:spcPct val="150000"/>
              </a:lnSpc>
            </a:pPr>
            <a:r>
              <a:rPr lang="zh-CN" altLang="en-US" sz="2000" dirty="0"/>
              <a:t>前身为</a:t>
            </a:r>
            <a:r>
              <a:rPr lang="en-US" altLang="zh-CN" sz="2000" dirty="0"/>
              <a:t>WCF WEB API</a:t>
            </a:r>
            <a:r>
              <a:rPr lang="zh-CN" altLang="en-US" sz="2000" dirty="0"/>
              <a:t>，现在集成进</a:t>
            </a:r>
            <a:r>
              <a:rPr lang="en-US" altLang="zh-CN" sz="2000" dirty="0"/>
              <a:t>ASP.NET,</a:t>
            </a:r>
            <a:r>
              <a:rPr lang="zh-CN" altLang="en-US" sz="2000" dirty="0"/>
              <a:t> 正式更名为</a:t>
            </a:r>
            <a:r>
              <a:rPr lang="en-US" altLang="zh-CN" sz="2000" dirty="0"/>
              <a:t>ASP.NET WEB </a:t>
            </a:r>
            <a:r>
              <a:rPr lang="en-US" altLang="zh-CN" sz="2000" dirty="0" smtClean="0"/>
              <a:t>API</a:t>
            </a:r>
            <a:endParaRPr lang="en-US" altLang="zh-CN" sz="2000" dirty="0"/>
          </a:p>
          <a:p>
            <a:pPr lvl="1">
              <a:lnSpc>
                <a:spcPct val="150000"/>
              </a:lnSpc>
            </a:pPr>
            <a:r>
              <a:rPr lang="zh-CN" altLang="en-US" sz="2000" dirty="0" smtClean="0"/>
              <a:t>直接借鉴了</a:t>
            </a:r>
            <a:r>
              <a:rPr lang="en-US" altLang="zh-CN" sz="2000" dirty="0" smtClean="0"/>
              <a:t>ASP.NET MVC</a:t>
            </a:r>
            <a:r>
              <a:rPr lang="zh-CN" altLang="en-US" sz="2000" dirty="0" smtClean="0"/>
              <a:t>的设计，所以两者有非常类似的编程模式</a:t>
            </a:r>
            <a:endParaRPr lang="en-US" altLang="zh-CN" sz="2000" dirty="0" smtClean="0"/>
          </a:p>
          <a:p>
            <a:pPr lvl="1">
              <a:lnSpc>
                <a:spcPct val="150000"/>
              </a:lnSpc>
            </a:pPr>
            <a:r>
              <a:rPr lang="zh-CN" altLang="en-US" sz="2100" dirty="0" smtClean="0"/>
              <a:t>调用方式：因为</a:t>
            </a:r>
            <a:r>
              <a:rPr lang="en-US" altLang="zh-CN" sz="2100" dirty="0" smtClean="0"/>
              <a:t>Web API</a:t>
            </a:r>
            <a:r>
              <a:rPr lang="zh-CN" altLang="en-US" sz="2100" dirty="0" smtClean="0"/>
              <a:t>完全是基于</a:t>
            </a:r>
            <a:r>
              <a:rPr lang="en-US" altLang="zh-CN" sz="2100" dirty="0" smtClean="0"/>
              <a:t>Web</a:t>
            </a:r>
            <a:r>
              <a:rPr lang="zh-CN" altLang="en-US" sz="2100" dirty="0" smtClean="0"/>
              <a:t>的，所以针对它的调用本质上就是一个简单的</a:t>
            </a:r>
            <a:r>
              <a:rPr lang="en-US" altLang="zh-CN" sz="2100" dirty="0" smtClean="0"/>
              <a:t>HTTP</a:t>
            </a:r>
            <a:r>
              <a:rPr lang="zh-CN" altLang="en-US" sz="2100" dirty="0"/>
              <a:t>请</a:t>
            </a:r>
            <a:r>
              <a:rPr lang="zh-CN" altLang="en-US" sz="2100" dirty="0" smtClean="0"/>
              <a:t>求和响应过程</a:t>
            </a:r>
            <a:r>
              <a:rPr lang="en-US" altLang="zh-CN" sz="2100" dirty="0" smtClean="0"/>
              <a:t>. </a:t>
            </a:r>
            <a:r>
              <a:rPr lang="zh-CN" altLang="en-US" sz="2100" dirty="0" smtClean="0"/>
              <a:t>例如</a:t>
            </a:r>
            <a:r>
              <a:rPr lang="en-US" altLang="zh-CN" sz="2100" dirty="0" smtClean="0"/>
              <a:t>: </a:t>
            </a:r>
            <a:r>
              <a:rPr lang="zh-CN" altLang="en-US" sz="2100" dirty="0" smtClean="0"/>
              <a:t>前端程序利用</a:t>
            </a:r>
            <a:r>
              <a:rPr lang="en-US" altLang="zh-CN" sz="2100" dirty="0" err="1" smtClean="0"/>
              <a:t>jQuery</a:t>
            </a:r>
            <a:r>
              <a:rPr lang="zh-CN" altLang="en-US" sz="2100" dirty="0" smtClean="0"/>
              <a:t>以</a:t>
            </a:r>
            <a:r>
              <a:rPr lang="en-US" altLang="zh-CN" sz="2100" dirty="0" smtClean="0"/>
              <a:t>Ajax</a:t>
            </a:r>
            <a:r>
              <a:rPr lang="zh-CN" altLang="en-US" sz="2100" dirty="0" smtClean="0"/>
              <a:t>的方式调用</a:t>
            </a:r>
            <a:r>
              <a:rPr lang="en-US" altLang="zh-CN" sz="2100" dirty="0" smtClean="0"/>
              <a:t>Web API.</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40</a:t>
            </a:fld>
            <a:r>
              <a:rPr lang="zh-CN" altLang="en-US" smtClean="0"/>
              <a:t>页</a:t>
            </a:r>
            <a:endParaRPr lang="zh-CN" altLang="en-US" dirty="0" smtClean="0"/>
          </a:p>
        </p:txBody>
      </p:sp>
    </p:spTree>
    <p:extLst>
      <p:ext uri="{BB962C8B-B14F-4D97-AF65-F5344CB8AC3E}">
        <p14:creationId xmlns:p14="http://schemas.microsoft.com/office/powerpoint/2010/main" val="136589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err="1" smtClean="0"/>
              <a:t>Asp.Net</a:t>
            </a:r>
            <a:r>
              <a:rPr lang="en-US" altLang="zh-CN" dirty="0" smtClean="0"/>
              <a:t> </a:t>
            </a:r>
            <a:r>
              <a:rPr lang="en-US" altLang="zh-CN" dirty="0" err="1" smtClean="0"/>
              <a:t>WebAPI</a:t>
            </a:r>
            <a:r>
              <a:rPr lang="zh-CN" altLang="en-US" dirty="0" smtClean="0"/>
              <a:t>使用步骤</a:t>
            </a:r>
            <a:r>
              <a:rPr lang="en-US" altLang="zh-CN" dirty="0" smtClean="0"/>
              <a:t>-</a:t>
            </a:r>
            <a:r>
              <a:rPr lang="zh-CN" altLang="en-US" dirty="0" smtClean="0"/>
              <a:t>创建</a:t>
            </a:r>
            <a:r>
              <a:rPr lang="zh-CN" altLang="en-US" dirty="0"/>
              <a:t>工</a:t>
            </a:r>
            <a:r>
              <a:rPr lang="zh-CN" altLang="en-US" dirty="0" smtClean="0"/>
              <a:t>程</a:t>
            </a:r>
            <a:endParaRPr lang="zh-CN" altLang="en-US" dirty="0"/>
          </a:p>
        </p:txBody>
      </p:sp>
      <p:pic>
        <p:nvPicPr>
          <p:cNvPr id="6" name="Content Placeholder 5"/>
          <p:cNvPicPr>
            <a:picLocks noGrp="1" noChangeAspect="1"/>
          </p:cNvPicPr>
          <p:nvPr>
            <p:ph idx="1"/>
          </p:nvPr>
        </p:nvPicPr>
        <p:blipFill>
          <a:blip r:embed="rId2"/>
          <a:stretch>
            <a:fillRect/>
          </a:stretch>
        </p:blipFill>
        <p:spPr>
          <a:xfrm>
            <a:off x="611560" y="892933"/>
            <a:ext cx="8010338" cy="5416387"/>
          </a:xfrm>
          <a:prstGeom prst="rect">
            <a:avLst/>
          </a:prstGeom>
        </p:spPr>
      </p:pic>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41</a:t>
            </a:fld>
            <a:r>
              <a:rPr lang="zh-CN" altLang="en-US" smtClean="0"/>
              <a:t>页</a:t>
            </a:r>
            <a:endParaRPr lang="zh-CN" altLang="en-US" dirty="0" smtClean="0"/>
          </a:p>
        </p:txBody>
      </p:sp>
    </p:spTree>
    <p:extLst>
      <p:ext uri="{BB962C8B-B14F-4D97-AF65-F5344CB8AC3E}">
        <p14:creationId xmlns:p14="http://schemas.microsoft.com/office/powerpoint/2010/main" val="4292883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err="1"/>
              <a:t>Asp.Net</a:t>
            </a:r>
            <a:r>
              <a:rPr lang="en-US" altLang="zh-CN" dirty="0"/>
              <a:t> </a:t>
            </a:r>
            <a:r>
              <a:rPr lang="en-US" altLang="zh-CN" dirty="0" err="1"/>
              <a:t>WebAPI</a:t>
            </a:r>
            <a:r>
              <a:rPr lang="zh-CN" altLang="en-US" dirty="0"/>
              <a:t>使用步骤</a:t>
            </a:r>
            <a:r>
              <a:rPr lang="en-US" altLang="zh-CN" dirty="0"/>
              <a:t>-</a:t>
            </a:r>
            <a:r>
              <a:rPr lang="zh-CN" altLang="en-US" dirty="0"/>
              <a:t>创建工程</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42</a:t>
            </a:fld>
            <a:r>
              <a:rPr lang="zh-CN" altLang="en-US" smtClean="0"/>
              <a:t>页</a:t>
            </a:r>
            <a:endParaRPr lang="zh-CN" altLang="en-US" dirty="0" smtClean="0"/>
          </a:p>
        </p:txBody>
      </p:sp>
      <p:pic>
        <p:nvPicPr>
          <p:cNvPr id="6" name="Picture 5"/>
          <p:cNvPicPr>
            <a:picLocks noChangeAspect="1"/>
          </p:cNvPicPr>
          <p:nvPr/>
        </p:nvPicPr>
        <p:blipFill>
          <a:blip r:embed="rId2"/>
          <a:stretch>
            <a:fillRect/>
          </a:stretch>
        </p:blipFill>
        <p:spPr>
          <a:xfrm>
            <a:off x="1511660" y="958169"/>
            <a:ext cx="5724636" cy="5090019"/>
          </a:xfrm>
          <a:prstGeom prst="rect">
            <a:avLst/>
          </a:prstGeom>
        </p:spPr>
      </p:pic>
    </p:spTree>
    <p:extLst>
      <p:ext uri="{BB962C8B-B14F-4D97-AF65-F5344CB8AC3E}">
        <p14:creationId xmlns:p14="http://schemas.microsoft.com/office/powerpoint/2010/main" val="2417150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err="1"/>
              <a:t>Asp.Net</a:t>
            </a:r>
            <a:r>
              <a:rPr lang="en-US" altLang="zh-CN" dirty="0"/>
              <a:t> </a:t>
            </a:r>
            <a:r>
              <a:rPr lang="en-US" altLang="zh-CN" dirty="0" err="1"/>
              <a:t>WebAPI</a:t>
            </a:r>
            <a:r>
              <a:rPr lang="zh-CN" altLang="en-US" dirty="0"/>
              <a:t>使用步骤</a:t>
            </a:r>
            <a:r>
              <a:rPr lang="en-US" altLang="zh-CN" dirty="0"/>
              <a:t>-</a:t>
            </a:r>
            <a:r>
              <a:rPr lang="zh-CN" altLang="en-US" dirty="0"/>
              <a:t>创建工程</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43</a:t>
            </a:fld>
            <a:r>
              <a:rPr lang="zh-CN" altLang="en-US" smtClean="0"/>
              <a:t>页</a:t>
            </a:r>
            <a:endParaRPr lang="zh-CN" altLang="en-US" dirty="0" smtClean="0"/>
          </a:p>
        </p:txBody>
      </p:sp>
      <p:pic>
        <p:nvPicPr>
          <p:cNvPr id="3" name="Picture 2"/>
          <p:cNvPicPr>
            <a:picLocks noChangeAspect="1"/>
          </p:cNvPicPr>
          <p:nvPr/>
        </p:nvPicPr>
        <p:blipFill>
          <a:blip r:embed="rId2"/>
          <a:stretch>
            <a:fillRect/>
          </a:stretch>
        </p:blipFill>
        <p:spPr>
          <a:xfrm>
            <a:off x="2875582" y="980728"/>
            <a:ext cx="3152775" cy="5029200"/>
          </a:xfrm>
          <a:prstGeom prst="rect">
            <a:avLst/>
          </a:prstGeom>
        </p:spPr>
      </p:pic>
    </p:spTree>
    <p:extLst>
      <p:ext uri="{BB962C8B-B14F-4D97-AF65-F5344CB8AC3E}">
        <p14:creationId xmlns:p14="http://schemas.microsoft.com/office/powerpoint/2010/main" val="1168840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71414"/>
            <a:ext cx="6840760" cy="654032"/>
          </a:xfrm>
        </p:spPr>
        <p:txBody>
          <a:bodyPr>
            <a:normAutofit/>
          </a:bodyPr>
          <a:lstStyle/>
          <a:p>
            <a:r>
              <a:rPr lang="en-US" altLang="zh-CN" dirty="0" err="1"/>
              <a:t>Asp.Net</a:t>
            </a:r>
            <a:r>
              <a:rPr lang="en-US" altLang="zh-CN" dirty="0"/>
              <a:t> </a:t>
            </a:r>
            <a:r>
              <a:rPr lang="en-US" altLang="zh-CN" dirty="0" err="1"/>
              <a:t>WebAPI</a:t>
            </a:r>
            <a:r>
              <a:rPr lang="zh-CN" altLang="en-US" dirty="0" smtClean="0"/>
              <a:t>和</a:t>
            </a:r>
            <a:r>
              <a:rPr lang="en-US" altLang="zh-CN" dirty="0" smtClean="0"/>
              <a:t>MVC</a:t>
            </a:r>
            <a:r>
              <a:rPr lang="zh-CN" altLang="en-US" dirty="0"/>
              <a:t>路</a:t>
            </a:r>
            <a:r>
              <a:rPr lang="zh-CN" altLang="en-US" dirty="0" smtClean="0"/>
              <a:t>由的区别</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44</a:t>
            </a:fld>
            <a:r>
              <a:rPr lang="zh-CN" altLang="en-US" smtClean="0"/>
              <a:t>页</a:t>
            </a:r>
            <a:endParaRPr lang="zh-CN" altLang="en-US" dirty="0" smtClean="0"/>
          </a:p>
        </p:txBody>
      </p:sp>
      <p:sp>
        <p:nvSpPr>
          <p:cNvPr id="9" name="Content Placeholder 2"/>
          <p:cNvSpPr>
            <a:spLocks noGrp="1"/>
          </p:cNvSpPr>
          <p:nvPr>
            <p:ph idx="1"/>
          </p:nvPr>
        </p:nvSpPr>
        <p:spPr>
          <a:xfrm>
            <a:off x="457200" y="980728"/>
            <a:ext cx="8435280" cy="5397085"/>
          </a:xfrm>
        </p:spPr>
        <p:txBody>
          <a:bodyPr>
            <a:normAutofit fontScale="70000" lnSpcReduction="20000"/>
          </a:bodyPr>
          <a:lstStyle/>
          <a:p>
            <a:r>
              <a:rPr lang="en-US" altLang="zh-CN" sz="2600" dirty="0" smtClean="0"/>
              <a:t>MVC</a:t>
            </a:r>
            <a:r>
              <a:rPr lang="zh-CN" altLang="en-US" sz="2600" dirty="0" smtClean="0"/>
              <a:t>的路由规则：</a:t>
            </a:r>
            <a:r>
              <a:rPr lang="en-US" altLang="zh-CN" dirty="0" smtClean="0"/>
              <a:t/>
            </a:r>
            <a:br>
              <a:rPr lang="en-US" altLang="zh-CN" dirty="0" smtClean="0"/>
            </a:br>
            <a:endParaRPr lang="en-US" altLang="zh-CN" dirty="0" smtClean="0"/>
          </a:p>
          <a:p>
            <a:endParaRPr lang="en-US" altLang="zh-CN" dirty="0"/>
          </a:p>
          <a:p>
            <a:endParaRPr lang="en-US" altLang="zh-CN" dirty="0" smtClean="0"/>
          </a:p>
          <a:p>
            <a:endParaRPr lang="en-US" altLang="zh-CN" sz="2600" dirty="0" smtClean="0"/>
          </a:p>
          <a:p>
            <a:endParaRPr lang="en-US" altLang="zh-CN" sz="2600" dirty="0"/>
          </a:p>
          <a:p>
            <a:endParaRPr lang="en-US" altLang="zh-CN" sz="2600" dirty="0" smtClean="0"/>
          </a:p>
          <a:p>
            <a:endParaRPr lang="en-US" altLang="zh-CN" sz="2600" dirty="0"/>
          </a:p>
          <a:p>
            <a:r>
              <a:rPr lang="en-US" altLang="zh-CN" sz="2600" dirty="0" err="1" smtClean="0"/>
              <a:t>WebAPI</a:t>
            </a:r>
            <a:r>
              <a:rPr lang="zh-CN" altLang="en-US" sz="2600" dirty="0" smtClean="0"/>
              <a:t>的路由规则：</a:t>
            </a:r>
            <a:endParaRPr lang="en-US" altLang="zh-CN" sz="2600" dirty="0"/>
          </a:p>
          <a:p>
            <a:endParaRPr lang="zh-CN" altLang="zh-CN" dirty="0"/>
          </a:p>
          <a:p>
            <a:endParaRPr lang="en-US" altLang="zh-CN" dirty="0" smtClean="0"/>
          </a:p>
          <a:p>
            <a:endParaRPr lang="en-US" altLang="zh-CN" dirty="0"/>
          </a:p>
          <a:p>
            <a:endParaRPr lang="en-US" altLang="zh-CN" sz="2800" dirty="0" smtClean="0"/>
          </a:p>
          <a:p>
            <a:endParaRPr lang="en-US" altLang="zh-CN" sz="2800" dirty="0"/>
          </a:p>
          <a:p>
            <a:endParaRPr lang="en-US" altLang="zh-CN" sz="2800" dirty="0" smtClean="0"/>
          </a:p>
          <a:p>
            <a:r>
              <a:rPr lang="en-US" altLang="zh-CN" sz="2800" dirty="0" err="1" smtClean="0"/>
              <a:t>WebAPI</a:t>
            </a:r>
            <a:r>
              <a:rPr lang="zh-CN" altLang="en-US" sz="2800" dirty="0" smtClean="0"/>
              <a:t>的路由比</a:t>
            </a:r>
            <a:r>
              <a:rPr lang="en-US" altLang="zh-CN" sz="2800" dirty="0" smtClean="0"/>
              <a:t>MVC</a:t>
            </a:r>
            <a:r>
              <a:rPr lang="zh-CN" altLang="en-US" sz="2800" dirty="0" smtClean="0"/>
              <a:t>少了一层</a:t>
            </a:r>
            <a:r>
              <a:rPr lang="en-US" altLang="zh-CN" sz="2800" dirty="0" smtClean="0"/>
              <a:t>Action</a:t>
            </a:r>
            <a:r>
              <a:rPr lang="zh-CN" altLang="en-US" sz="2800" dirty="0" smtClean="0"/>
              <a:t>，为什么？因为</a:t>
            </a:r>
            <a:r>
              <a:rPr lang="en-US" altLang="zh-CN" sz="2800" dirty="0"/>
              <a:t>Action </a:t>
            </a:r>
            <a:r>
              <a:rPr lang="zh-CN" altLang="en-US" sz="2800" dirty="0"/>
              <a:t>的选择 是根据 </a:t>
            </a:r>
            <a:r>
              <a:rPr lang="en-US" altLang="zh-CN" sz="2800" dirty="0"/>
              <a:t>HTTP </a:t>
            </a:r>
            <a:r>
              <a:rPr lang="zh-CN" altLang="en-US" sz="2800" dirty="0"/>
              <a:t>方</a:t>
            </a:r>
            <a:r>
              <a:rPr lang="zh-CN" altLang="en-US" sz="2800" dirty="0" smtClean="0"/>
              <a:t>法 </a:t>
            </a:r>
            <a:r>
              <a:rPr lang="en-US" altLang="zh-CN" sz="2800" dirty="0" smtClean="0"/>
              <a:t>(GET,PUT, POST, DELETE)</a:t>
            </a:r>
            <a:r>
              <a:rPr lang="zh-CN" altLang="en-US" sz="2800" dirty="0" smtClean="0"/>
              <a:t>完成的。</a:t>
            </a:r>
            <a:endParaRPr lang="en-US" altLang="zh-CN" sz="2800" dirty="0"/>
          </a:p>
          <a:p>
            <a:endParaRPr lang="zh-CN" altLang="en-US" dirty="0"/>
          </a:p>
        </p:txBody>
      </p:sp>
      <p:pic>
        <p:nvPicPr>
          <p:cNvPr id="10" name="Picture 9"/>
          <p:cNvPicPr>
            <a:picLocks noChangeAspect="1"/>
          </p:cNvPicPr>
          <p:nvPr/>
        </p:nvPicPr>
        <p:blipFill>
          <a:blip r:embed="rId2"/>
          <a:stretch>
            <a:fillRect/>
          </a:stretch>
        </p:blipFill>
        <p:spPr>
          <a:xfrm>
            <a:off x="837757" y="1380043"/>
            <a:ext cx="7943850" cy="1600200"/>
          </a:xfrm>
          <a:prstGeom prst="rect">
            <a:avLst/>
          </a:prstGeom>
        </p:spPr>
      </p:pic>
      <p:pic>
        <p:nvPicPr>
          <p:cNvPr id="11" name="Picture 10"/>
          <p:cNvPicPr>
            <a:picLocks noChangeAspect="1"/>
          </p:cNvPicPr>
          <p:nvPr/>
        </p:nvPicPr>
        <p:blipFill>
          <a:blip r:embed="rId3"/>
          <a:stretch>
            <a:fillRect/>
          </a:stretch>
        </p:blipFill>
        <p:spPr>
          <a:xfrm>
            <a:off x="837757" y="3573016"/>
            <a:ext cx="4752975" cy="1619250"/>
          </a:xfrm>
          <a:prstGeom prst="rect">
            <a:avLst/>
          </a:prstGeom>
        </p:spPr>
      </p:pic>
    </p:spTree>
    <p:extLst>
      <p:ext uri="{BB962C8B-B14F-4D97-AF65-F5344CB8AC3E}">
        <p14:creationId xmlns:p14="http://schemas.microsoft.com/office/powerpoint/2010/main" val="501232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err="1"/>
              <a:t>Asp.Net</a:t>
            </a:r>
            <a:r>
              <a:rPr lang="en-US" altLang="zh-CN" dirty="0"/>
              <a:t> </a:t>
            </a:r>
            <a:r>
              <a:rPr lang="en-US" altLang="zh-CN" dirty="0" err="1"/>
              <a:t>WebAPI</a:t>
            </a:r>
            <a:r>
              <a:rPr lang="zh-CN" altLang="en-US" dirty="0"/>
              <a:t>使用步骤</a:t>
            </a:r>
            <a:r>
              <a:rPr lang="en-US" altLang="zh-CN" dirty="0" smtClean="0"/>
              <a:t>-</a:t>
            </a:r>
            <a:r>
              <a:rPr lang="zh-CN" altLang="en-US" dirty="0" smtClean="0"/>
              <a:t>详细步骤</a:t>
            </a:r>
            <a:endParaRPr lang="zh-CN" altLang="en-US" dirty="0"/>
          </a:p>
        </p:txBody>
      </p:sp>
      <p:sp>
        <p:nvSpPr>
          <p:cNvPr id="3" name="Content Placeholder 2"/>
          <p:cNvSpPr>
            <a:spLocks noGrp="1"/>
          </p:cNvSpPr>
          <p:nvPr>
            <p:ph idx="1"/>
          </p:nvPr>
        </p:nvSpPr>
        <p:spPr>
          <a:xfrm>
            <a:off x="107504" y="980728"/>
            <a:ext cx="8822214" cy="5256584"/>
          </a:xfrm>
        </p:spPr>
        <p:txBody>
          <a:bodyPr>
            <a:normAutofit fontScale="85000" lnSpcReduction="10000"/>
          </a:bodyPr>
          <a:lstStyle/>
          <a:p>
            <a:r>
              <a:rPr lang="zh-CN" altLang="en-US" dirty="0"/>
              <a:t>只要</a:t>
            </a:r>
            <a:r>
              <a:rPr lang="zh-CN" altLang="zh-CN" dirty="0" smtClean="0"/>
              <a:t>新增一个</a:t>
            </a:r>
            <a:r>
              <a:rPr lang="en-US" altLang="zh-CN" dirty="0" smtClean="0"/>
              <a:t>Controller</a:t>
            </a:r>
            <a:r>
              <a:rPr lang="zh-CN" altLang="en-US" dirty="0" smtClean="0"/>
              <a:t>，继承</a:t>
            </a:r>
            <a:r>
              <a:rPr lang="en-US" altLang="zh-CN" dirty="0" err="1" smtClean="0"/>
              <a:t>ApiController</a:t>
            </a:r>
            <a:r>
              <a:rPr lang="zh-CN" altLang="zh-CN" dirty="0"/>
              <a:t>基</a:t>
            </a:r>
            <a:r>
              <a:rPr lang="zh-CN" altLang="zh-CN" dirty="0" smtClean="0"/>
              <a:t>类</a:t>
            </a:r>
            <a:r>
              <a:rPr lang="zh-CN" altLang="en-US" dirty="0" smtClean="0"/>
              <a:t>，</a:t>
            </a:r>
            <a:r>
              <a:rPr lang="zh-CN" altLang="zh-CN" dirty="0" smtClean="0"/>
              <a:t>就是</a:t>
            </a:r>
            <a:r>
              <a:rPr lang="en-US" altLang="zh-CN" dirty="0" err="1"/>
              <a:t>WebAPI</a:t>
            </a:r>
            <a:r>
              <a:rPr lang="zh-CN" altLang="zh-CN" dirty="0" smtClean="0"/>
              <a:t>了</a:t>
            </a:r>
            <a:r>
              <a:rPr lang="zh-CN" altLang="en-US" dirty="0" smtClean="0"/>
              <a:t>。</a:t>
            </a:r>
            <a:endParaRPr lang="en-US" altLang="zh-CN" dirty="0" smtClean="0"/>
          </a:p>
          <a:p>
            <a:endParaRPr lang="en-US" altLang="zh-CN" dirty="0"/>
          </a:p>
          <a:p>
            <a:r>
              <a:rPr lang="zh-CN" altLang="zh-CN" dirty="0"/>
              <a:t>和普</a:t>
            </a:r>
            <a:r>
              <a:rPr lang="zh-CN" altLang="zh-CN" dirty="0" smtClean="0"/>
              <a:t>通</a:t>
            </a:r>
            <a:r>
              <a:rPr lang="en-US" altLang="zh-CN" dirty="0" smtClean="0"/>
              <a:t>MVC</a:t>
            </a:r>
            <a:r>
              <a:rPr lang="zh-CN" altLang="en-US" dirty="0" smtClean="0"/>
              <a:t>的</a:t>
            </a:r>
            <a:r>
              <a:rPr lang="en-US" altLang="zh-CN" dirty="0" smtClean="0"/>
              <a:t>Controller</a:t>
            </a:r>
            <a:r>
              <a:rPr lang="zh-CN" altLang="zh-CN" dirty="0"/>
              <a:t>返</a:t>
            </a:r>
            <a:r>
              <a:rPr lang="zh-CN" altLang="zh-CN" dirty="0" smtClean="0"/>
              <a:t>回</a:t>
            </a:r>
            <a:r>
              <a:rPr lang="en-US" altLang="zh-CN" dirty="0" smtClean="0"/>
              <a:t>View</a:t>
            </a:r>
            <a:r>
              <a:rPr lang="zh-CN" altLang="zh-CN" dirty="0"/>
              <a:t>不同</a:t>
            </a:r>
            <a:r>
              <a:rPr lang="zh-CN" altLang="zh-CN" dirty="0" smtClean="0"/>
              <a:t>，</a:t>
            </a:r>
            <a:r>
              <a:rPr lang="en-US" altLang="zh-CN" dirty="0" err="1" smtClean="0"/>
              <a:t>WebAPI</a:t>
            </a:r>
            <a:r>
              <a:rPr lang="zh-CN" altLang="zh-CN" dirty="0" smtClean="0"/>
              <a:t>直</a:t>
            </a:r>
            <a:r>
              <a:rPr lang="zh-CN" altLang="zh-CN" dirty="0"/>
              <a:t>接返</a:t>
            </a:r>
            <a:r>
              <a:rPr lang="zh-CN" altLang="zh-CN" dirty="0" smtClean="0"/>
              <a:t>回</a:t>
            </a:r>
            <a:r>
              <a:rPr lang="en-US" altLang="zh-CN" dirty="0" smtClean="0"/>
              <a:t>”</a:t>
            </a:r>
            <a:r>
              <a:rPr lang="zh-CN" altLang="zh-CN" dirty="0" smtClean="0"/>
              <a:t>数据</a:t>
            </a:r>
            <a:r>
              <a:rPr lang="en-US" altLang="zh-CN" dirty="0" smtClean="0"/>
              <a:t>”</a:t>
            </a:r>
            <a:r>
              <a:rPr lang="zh-CN" altLang="en-US" dirty="0" smtClean="0"/>
              <a:t>，因为它的定位就是一个简单的数据服务，至于展现，全都丢给前端来完成。</a:t>
            </a:r>
            <a:endParaRPr lang="en-US" altLang="zh-CN" dirty="0" smtClean="0"/>
          </a:p>
          <a:p>
            <a:endParaRPr lang="en-US" altLang="zh-CN" dirty="0"/>
          </a:p>
          <a:p>
            <a:r>
              <a:rPr lang="zh-CN" altLang="en-US" dirty="0" smtClean="0"/>
              <a:t>在前端</a:t>
            </a:r>
            <a:r>
              <a:rPr lang="en-US" altLang="zh-CN" dirty="0" err="1" smtClean="0"/>
              <a:t>Htm</a:t>
            </a:r>
            <a:r>
              <a:rPr lang="zh-CN" altLang="en-US" dirty="0" smtClean="0"/>
              <a:t>中，只要使用</a:t>
            </a:r>
            <a:r>
              <a:rPr lang="en-US" altLang="zh-CN" dirty="0" smtClean="0"/>
              <a:t>JS</a:t>
            </a:r>
            <a:r>
              <a:rPr lang="zh-CN" altLang="en-US" dirty="0" smtClean="0"/>
              <a:t>框架提交数据给</a:t>
            </a:r>
            <a:r>
              <a:rPr lang="en-US" altLang="zh-CN" dirty="0" err="1" smtClean="0"/>
              <a:t>WebAPI</a:t>
            </a:r>
            <a:r>
              <a:rPr lang="zh-CN" altLang="en-US" dirty="0" smtClean="0"/>
              <a:t>，并解析</a:t>
            </a:r>
            <a:r>
              <a:rPr lang="en-US" altLang="zh-CN" dirty="0" err="1" smtClean="0"/>
              <a:t>WebAPI</a:t>
            </a:r>
            <a:r>
              <a:rPr lang="zh-CN" altLang="en-US" dirty="0" smtClean="0"/>
              <a:t>返回的数据即可。</a:t>
            </a:r>
            <a:endParaRPr lang="en-US" altLang="zh-CN" dirty="0" smtClean="0"/>
          </a:p>
          <a:p>
            <a:endParaRPr lang="en-US" altLang="zh-CN" dirty="0"/>
          </a:p>
          <a:p>
            <a:r>
              <a:rPr lang="zh-CN" altLang="zh-CN" dirty="0" smtClean="0"/>
              <a:t>整</a:t>
            </a:r>
            <a:r>
              <a:rPr lang="zh-CN" altLang="zh-CN" dirty="0"/>
              <a:t>个应用</a:t>
            </a:r>
            <a:r>
              <a:rPr lang="en-US" altLang="zh-CN" dirty="0"/>
              <a:t>=</a:t>
            </a:r>
            <a:r>
              <a:rPr lang="zh-CN" altLang="zh-CN" dirty="0"/>
              <a:t>前端的</a:t>
            </a:r>
            <a:r>
              <a:rPr lang="en-US" altLang="zh-CN" dirty="0"/>
              <a:t> HTML/</a:t>
            </a:r>
            <a:r>
              <a:rPr lang="en-US" altLang="zh-CN" dirty="0" err="1"/>
              <a:t>JavaScripts</a:t>
            </a:r>
            <a:r>
              <a:rPr lang="en-US" altLang="zh-CN" dirty="0"/>
              <a:t>+</a:t>
            </a:r>
            <a:r>
              <a:rPr lang="zh-CN" altLang="zh-CN" dirty="0"/>
              <a:t>后端的</a:t>
            </a:r>
            <a:r>
              <a:rPr lang="en-US" altLang="zh-CN" dirty="0"/>
              <a:t> </a:t>
            </a:r>
            <a:r>
              <a:rPr lang="en-US" altLang="zh-CN" dirty="0" err="1"/>
              <a:t>WebAPI</a:t>
            </a:r>
            <a:r>
              <a:rPr lang="en-US" altLang="zh-CN" dirty="0"/>
              <a:t> </a:t>
            </a:r>
          </a:p>
          <a:p>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45</a:t>
            </a:fld>
            <a:r>
              <a:rPr lang="zh-CN" altLang="en-US" smtClean="0"/>
              <a:t>页</a:t>
            </a:r>
            <a:endParaRPr lang="zh-CN" altLang="en-US" dirty="0" smtClean="0"/>
          </a:p>
        </p:txBody>
      </p:sp>
    </p:spTree>
    <p:extLst>
      <p:ext uri="{BB962C8B-B14F-4D97-AF65-F5344CB8AC3E}">
        <p14:creationId xmlns:p14="http://schemas.microsoft.com/office/powerpoint/2010/main" val="4268508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71414"/>
            <a:ext cx="6589966" cy="654032"/>
          </a:xfrm>
        </p:spPr>
        <p:txBody>
          <a:bodyPr>
            <a:normAutofit fontScale="90000"/>
          </a:bodyPr>
          <a:lstStyle/>
          <a:p>
            <a:r>
              <a:rPr lang="en-US" altLang="zh-CN" dirty="0" err="1"/>
              <a:t>Asp.Net</a:t>
            </a:r>
            <a:r>
              <a:rPr lang="en-US" altLang="zh-CN" dirty="0"/>
              <a:t> </a:t>
            </a:r>
            <a:r>
              <a:rPr lang="en-US" altLang="zh-CN" dirty="0" err="1"/>
              <a:t>WebAPI</a:t>
            </a:r>
            <a:r>
              <a:rPr lang="zh-CN" altLang="en-US" dirty="0"/>
              <a:t>使用步骤</a:t>
            </a:r>
            <a:r>
              <a:rPr lang="en-US" altLang="zh-CN" dirty="0" smtClean="0"/>
              <a:t>-</a:t>
            </a:r>
            <a:r>
              <a:rPr lang="en-US" altLang="zh-CN" dirty="0" err="1" smtClean="0"/>
              <a:t>Controler</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46</a:t>
            </a:fld>
            <a:r>
              <a:rPr lang="zh-CN" altLang="en-US" smtClean="0"/>
              <a:t>页</a:t>
            </a:r>
            <a:endParaRPr lang="zh-CN" altLang="en-US" dirty="0" smtClean="0"/>
          </a:p>
        </p:txBody>
      </p:sp>
      <p:pic>
        <p:nvPicPr>
          <p:cNvPr id="6" name="Picture 5"/>
          <p:cNvPicPr>
            <a:picLocks noChangeAspect="1"/>
          </p:cNvPicPr>
          <p:nvPr/>
        </p:nvPicPr>
        <p:blipFill>
          <a:blip r:embed="rId2"/>
          <a:stretch>
            <a:fillRect/>
          </a:stretch>
        </p:blipFill>
        <p:spPr>
          <a:xfrm>
            <a:off x="827584" y="1083644"/>
            <a:ext cx="7334250" cy="4924425"/>
          </a:xfrm>
          <a:prstGeom prst="rect">
            <a:avLst/>
          </a:prstGeom>
        </p:spPr>
      </p:pic>
    </p:spTree>
    <p:extLst>
      <p:ext uri="{BB962C8B-B14F-4D97-AF65-F5344CB8AC3E}">
        <p14:creationId xmlns:p14="http://schemas.microsoft.com/office/powerpoint/2010/main" val="3822741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a:t>如</a:t>
            </a:r>
            <a:r>
              <a:rPr lang="zh-CN" altLang="en-US" b="1" dirty="0" smtClean="0"/>
              <a:t>何调</a:t>
            </a:r>
            <a:r>
              <a:rPr lang="zh-CN" altLang="zh-CN" b="1" dirty="0" smtClean="0"/>
              <a:t>用</a:t>
            </a:r>
            <a:r>
              <a:rPr lang="en-US" altLang="zh-CN" b="1" dirty="0" err="1" smtClean="0"/>
              <a:t>WebAPI</a:t>
            </a:r>
            <a:r>
              <a:rPr lang="zh-CN" altLang="en-US" b="1" dirty="0" smtClean="0"/>
              <a:t>？</a:t>
            </a:r>
            <a:endParaRPr lang="zh-CN" altLang="en-US" dirty="0"/>
          </a:p>
        </p:txBody>
      </p:sp>
      <p:sp>
        <p:nvSpPr>
          <p:cNvPr id="3" name="Content Placeholder 2"/>
          <p:cNvSpPr>
            <a:spLocks noGrp="1"/>
          </p:cNvSpPr>
          <p:nvPr>
            <p:ph idx="1"/>
          </p:nvPr>
        </p:nvSpPr>
        <p:spPr>
          <a:xfrm>
            <a:off x="107504" y="908720"/>
            <a:ext cx="8893652" cy="5256583"/>
          </a:xfrm>
        </p:spPr>
        <p:txBody>
          <a:bodyPr>
            <a:normAutofit fontScale="92500" lnSpcReduction="20000"/>
          </a:bodyPr>
          <a:lstStyle/>
          <a:p>
            <a:r>
              <a:rPr lang="zh-CN" altLang="zh-CN" dirty="0" smtClean="0"/>
              <a:t>因</a:t>
            </a:r>
            <a:r>
              <a:rPr lang="zh-CN" altLang="zh-CN" dirty="0"/>
              <a:t>为</a:t>
            </a:r>
            <a:r>
              <a:rPr lang="en-US" altLang="zh-CN" dirty="0"/>
              <a:t> Web API </a:t>
            </a:r>
            <a:r>
              <a:rPr lang="zh-CN" altLang="zh-CN" dirty="0"/>
              <a:t>完全是基于</a:t>
            </a:r>
            <a:r>
              <a:rPr lang="en-US" altLang="zh-CN" dirty="0"/>
              <a:t> Web </a:t>
            </a:r>
            <a:r>
              <a:rPr lang="zh-CN" altLang="zh-CN" dirty="0"/>
              <a:t>的，所以针对它的调用本质上就是一个简单的</a:t>
            </a:r>
            <a:r>
              <a:rPr lang="en-US" altLang="zh-CN" dirty="0"/>
              <a:t> HTTP </a:t>
            </a:r>
            <a:r>
              <a:rPr lang="zh-CN" altLang="zh-CN" dirty="0"/>
              <a:t>请 和响应过程，可以通过手工地发送请求接收响应的方式来进行</a:t>
            </a:r>
            <a:r>
              <a:rPr lang="en-US" altLang="zh-CN" dirty="0"/>
              <a:t> </a:t>
            </a:r>
            <a:r>
              <a:rPr lang="en-US" altLang="zh-CN" dirty="0" err="1"/>
              <a:t>WebAPI</a:t>
            </a:r>
            <a:r>
              <a:rPr lang="en-US" altLang="zh-CN" dirty="0"/>
              <a:t> </a:t>
            </a:r>
            <a:r>
              <a:rPr lang="zh-CN" altLang="zh-CN" dirty="0"/>
              <a:t>的调用，也可以通 过</a:t>
            </a:r>
            <a:r>
              <a:rPr lang="en-US" altLang="zh-CN" dirty="0"/>
              <a:t> Ajax </a:t>
            </a:r>
            <a:r>
              <a:rPr lang="zh-CN" altLang="zh-CN" dirty="0"/>
              <a:t>的方式调用</a:t>
            </a:r>
            <a:r>
              <a:rPr lang="en-US" altLang="zh-CN" dirty="0"/>
              <a:t> </a:t>
            </a:r>
            <a:r>
              <a:rPr lang="en-US" altLang="zh-CN" dirty="0" err="1"/>
              <a:t>WebAPI</a:t>
            </a:r>
            <a:r>
              <a:rPr lang="zh-CN" altLang="zh-CN" dirty="0"/>
              <a:t>。</a:t>
            </a:r>
          </a:p>
          <a:p>
            <a:pPr marL="0" indent="0">
              <a:buNone/>
            </a:pPr>
            <a:endParaRPr lang="zh-CN" altLang="zh-CN" dirty="0"/>
          </a:p>
          <a:p>
            <a:r>
              <a:rPr lang="zh-CN" altLang="en-US" dirty="0" smtClean="0"/>
              <a:t>在</a:t>
            </a:r>
            <a:r>
              <a:rPr lang="en-US" altLang="zh-CN" dirty="0" err="1" smtClean="0"/>
              <a:t>WinForm</a:t>
            </a:r>
            <a:r>
              <a:rPr lang="zh-CN" altLang="en-US" dirty="0" smtClean="0"/>
              <a:t>程序中可以</a:t>
            </a:r>
            <a:r>
              <a:rPr lang="zh-CN" altLang="zh-CN" dirty="0" smtClean="0"/>
              <a:t>采用发送</a:t>
            </a:r>
            <a:r>
              <a:rPr lang="en-US" altLang="zh-CN" dirty="0" err="1" smtClean="0"/>
              <a:t>HttpClient</a:t>
            </a:r>
            <a:r>
              <a:rPr lang="zh-CN" altLang="en-US" dirty="0" smtClean="0"/>
              <a:t>或</a:t>
            </a:r>
            <a:r>
              <a:rPr lang="en-US" altLang="zh-CN" dirty="0" err="1" smtClean="0"/>
              <a:t>HttpWebRequest</a:t>
            </a:r>
            <a:r>
              <a:rPr lang="zh-CN" altLang="zh-CN" dirty="0" smtClean="0"/>
              <a:t>请</a:t>
            </a:r>
            <a:r>
              <a:rPr lang="zh-CN" altLang="zh-CN" dirty="0"/>
              <a:t>求接收响应的方式来进</a:t>
            </a:r>
            <a:r>
              <a:rPr lang="zh-CN" altLang="zh-CN" dirty="0" smtClean="0"/>
              <a:t>行</a:t>
            </a:r>
            <a:r>
              <a:rPr lang="zh-CN" altLang="en-US" dirty="0" smtClean="0"/>
              <a:t>对</a:t>
            </a:r>
            <a:r>
              <a:rPr lang="en-US" altLang="zh-CN" dirty="0" err="1" smtClean="0"/>
              <a:t>WebAPI</a:t>
            </a:r>
            <a:r>
              <a:rPr lang="en-US" altLang="zh-CN" dirty="0" smtClean="0"/>
              <a:t> </a:t>
            </a:r>
            <a:r>
              <a:rPr lang="zh-CN" altLang="zh-CN" dirty="0"/>
              <a:t>的调</a:t>
            </a:r>
            <a:r>
              <a:rPr lang="zh-CN" altLang="zh-CN" dirty="0" smtClean="0"/>
              <a:t>用。</a:t>
            </a:r>
            <a:endParaRPr lang="zh-CN" altLang="zh-CN" dirty="0"/>
          </a:p>
          <a:p>
            <a:pPr marL="0" indent="0">
              <a:buNone/>
            </a:pPr>
            <a:endParaRPr lang="zh-CN" altLang="zh-CN" dirty="0"/>
          </a:p>
          <a:p>
            <a:r>
              <a:rPr lang="zh-CN" altLang="en-US" dirty="0" smtClean="0"/>
              <a:t>在</a:t>
            </a:r>
            <a:r>
              <a:rPr lang="en-US" altLang="zh-CN" dirty="0" smtClean="0"/>
              <a:t>Web</a:t>
            </a:r>
            <a:r>
              <a:rPr lang="zh-CN" altLang="en-US" dirty="0" smtClean="0"/>
              <a:t>应用中可以</a:t>
            </a:r>
            <a:r>
              <a:rPr lang="zh-CN" altLang="zh-CN" dirty="0" smtClean="0"/>
              <a:t>采用基</a:t>
            </a:r>
            <a:r>
              <a:rPr lang="zh-CN" altLang="zh-CN" dirty="0"/>
              <a:t>于</a:t>
            </a:r>
            <a:r>
              <a:rPr lang="en-US" altLang="zh-CN" dirty="0"/>
              <a:t> jQuery </a:t>
            </a:r>
            <a:r>
              <a:rPr lang="zh-CN" altLang="zh-CN" dirty="0"/>
              <a:t>的</a:t>
            </a:r>
            <a:r>
              <a:rPr lang="en-US" altLang="zh-CN" dirty="0"/>
              <a:t> Ajax </a:t>
            </a:r>
            <a:r>
              <a:rPr lang="zh-CN" altLang="zh-CN" dirty="0"/>
              <a:t>调用</a:t>
            </a:r>
            <a:r>
              <a:rPr lang="zh-CN" altLang="zh-CN" dirty="0" smtClean="0"/>
              <a:t>，直</a:t>
            </a:r>
            <a:r>
              <a:rPr lang="zh-CN" altLang="zh-CN" dirty="0"/>
              <a:t>接通过</a:t>
            </a:r>
            <a:r>
              <a:rPr lang="en-US" altLang="zh-CN" dirty="0"/>
              <a:t> Ajax </a:t>
            </a:r>
            <a:r>
              <a:rPr lang="zh-CN" altLang="zh-CN" dirty="0"/>
              <a:t>与</a:t>
            </a:r>
            <a:r>
              <a:rPr lang="en-US" altLang="zh-CN" dirty="0"/>
              <a:t> Web API </a:t>
            </a:r>
            <a:r>
              <a:rPr lang="zh-CN" altLang="zh-CN" dirty="0"/>
              <a:t>进行交</a:t>
            </a:r>
            <a:r>
              <a:rPr lang="zh-CN" altLang="zh-CN" dirty="0" smtClean="0"/>
              <a:t>互。</a:t>
            </a:r>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47</a:t>
            </a:fld>
            <a:r>
              <a:rPr lang="zh-CN" altLang="en-US" smtClean="0"/>
              <a:t>页</a:t>
            </a:r>
            <a:endParaRPr lang="zh-CN" altLang="en-US" dirty="0" smtClean="0"/>
          </a:p>
        </p:txBody>
      </p:sp>
    </p:spTree>
    <p:extLst>
      <p:ext uri="{BB962C8B-B14F-4D97-AF65-F5344CB8AC3E}">
        <p14:creationId xmlns:p14="http://schemas.microsoft.com/office/powerpoint/2010/main" val="2853732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err="1"/>
              <a:t>Asp.Net</a:t>
            </a:r>
            <a:r>
              <a:rPr lang="en-US" altLang="zh-CN" dirty="0"/>
              <a:t> </a:t>
            </a:r>
            <a:r>
              <a:rPr lang="en-US" altLang="zh-CN" dirty="0" err="1"/>
              <a:t>WebAPI</a:t>
            </a:r>
            <a:r>
              <a:rPr lang="zh-CN" altLang="en-US" dirty="0"/>
              <a:t>使用步</a:t>
            </a:r>
            <a:r>
              <a:rPr lang="zh-CN" altLang="en-US" dirty="0" smtClean="0"/>
              <a:t>骤</a:t>
            </a:r>
            <a:r>
              <a:rPr lang="en-US" altLang="zh-CN" dirty="0" smtClean="0"/>
              <a:t>-</a:t>
            </a:r>
            <a:r>
              <a:rPr lang="zh-CN" altLang="en-US" dirty="0" smtClean="0"/>
              <a:t>写代码</a:t>
            </a:r>
            <a:endParaRPr lang="zh-CN" altLang="en-US" dirty="0"/>
          </a:p>
        </p:txBody>
      </p:sp>
      <p:sp>
        <p:nvSpPr>
          <p:cNvPr id="3" name="Content Placeholder 2"/>
          <p:cNvSpPr>
            <a:spLocks noGrp="1"/>
          </p:cNvSpPr>
          <p:nvPr>
            <p:ph idx="1"/>
          </p:nvPr>
        </p:nvSpPr>
        <p:spPr>
          <a:xfrm>
            <a:off x="107504" y="908720"/>
            <a:ext cx="8822214" cy="5328592"/>
          </a:xfrm>
        </p:spPr>
        <p:txBody>
          <a:bodyPr>
            <a:noAutofit/>
          </a:bodyPr>
          <a:lstStyle/>
          <a:p>
            <a:r>
              <a:rPr lang="en-US" altLang="zh-CN" sz="1000" dirty="0"/>
              <a:t>using System;</a:t>
            </a:r>
          </a:p>
          <a:p>
            <a:r>
              <a:rPr lang="en-US" altLang="zh-CN" sz="1000" dirty="0"/>
              <a:t>using </a:t>
            </a:r>
            <a:r>
              <a:rPr lang="en-US" altLang="zh-CN" sz="1000" dirty="0" err="1"/>
              <a:t>System.Collections.Generic</a:t>
            </a:r>
            <a:r>
              <a:rPr lang="en-US" altLang="zh-CN" sz="1000" dirty="0"/>
              <a:t>;</a:t>
            </a:r>
          </a:p>
          <a:p>
            <a:r>
              <a:rPr lang="en-US" altLang="zh-CN" sz="1000" dirty="0"/>
              <a:t>using </a:t>
            </a:r>
            <a:r>
              <a:rPr lang="en-US" altLang="zh-CN" sz="1000" dirty="0" err="1"/>
              <a:t>System.Linq</a:t>
            </a:r>
            <a:r>
              <a:rPr lang="en-US" altLang="zh-CN" sz="1000" dirty="0"/>
              <a:t>;</a:t>
            </a:r>
          </a:p>
          <a:p>
            <a:r>
              <a:rPr lang="en-US" altLang="zh-CN" sz="1000" dirty="0"/>
              <a:t>using </a:t>
            </a:r>
            <a:r>
              <a:rPr lang="en-US" altLang="zh-CN" sz="1000" dirty="0" err="1"/>
              <a:t>System.Web</a:t>
            </a:r>
            <a:r>
              <a:rPr lang="en-US" altLang="zh-CN" sz="1000" dirty="0"/>
              <a:t>;</a:t>
            </a:r>
          </a:p>
          <a:p>
            <a:r>
              <a:rPr lang="en-US" altLang="zh-CN" sz="1000" dirty="0" smtClean="0"/>
              <a:t>using </a:t>
            </a:r>
            <a:r>
              <a:rPr lang="en-US" altLang="zh-CN" sz="1000" dirty="0" err="1"/>
              <a:t>System.Data</a:t>
            </a:r>
            <a:r>
              <a:rPr lang="en-US" altLang="zh-CN" sz="1000" dirty="0"/>
              <a:t>;</a:t>
            </a:r>
          </a:p>
          <a:p>
            <a:r>
              <a:rPr lang="en-US" altLang="zh-CN" sz="1000" dirty="0"/>
              <a:t>using </a:t>
            </a:r>
            <a:r>
              <a:rPr lang="en-US" altLang="zh-CN" sz="1000" dirty="0" err="1"/>
              <a:t>System.Net</a:t>
            </a:r>
            <a:r>
              <a:rPr lang="en-US" altLang="zh-CN" sz="1000" dirty="0"/>
              <a:t>;</a:t>
            </a:r>
          </a:p>
          <a:p>
            <a:r>
              <a:rPr lang="en-US" altLang="zh-CN" sz="1000" dirty="0"/>
              <a:t>using </a:t>
            </a:r>
            <a:r>
              <a:rPr lang="en-US" altLang="zh-CN" sz="1000" dirty="0" err="1"/>
              <a:t>System.Net.Http</a:t>
            </a:r>
            <a:r>
              <a:rPr lang="en-US" altLang="zh-CN" sz="1000" dirty="0"/>
              <a:t>;</a:t>
            </a:r>
          </a:p>
          <a:p>
            <a:r>
              <a:rPr lang="en-US" altLang="zh-CN" sz="1000" dirty="0"/>
              <a:t>using </a:t>
            </a:r>
            <a:r>
              <a:rPr lang="en-US" altLang="zh-CN" sz="1000" dirty="0" err="1"/>
              <a:t>System.Web.Http</a:t>
            </a:r>
            <a:r>
              <a:rPr lang="en-US" altLang="zh-CN" sz="1000" dirty="0"/>
              <a:t>;</a:t>
            </a:r>
          </a:p>
          <a:p>
            <a:r>
              <a:rPr lang="en-US" altLang="zh-CN" sz="1000" dirty="0"/>
              <a:t>using </a:t>
            </a:r>
            <a:r>
              <a:rPr lang="en-US" altLang="zh-CN" sz="1000" dirty="0" err="1"/>
              <a:t>Newtonsoft.Json</a:t>
            </a:r>
            <a:r>
              <a:rPr lang="en-US" altLang="zh-CN" sz="1000" dirty="0"/>
              <a:t>;</a:t>
            </a:r>
          </a:p>
          <a:p>
            <a:r>
              <a:rPr lang="en-US" altLang="zh-CN" sz="1000" dirty="0"/>
              <a:t>using </a:t>
            </a:r>
            <a:r>
              <a:rPr lang="en-US" altLang="zh-CN" sz="1000" dirty="0" err="1"/>
              <a:t>System.Xml</a:t>
            </a:r>
            <a:r>
              <a:rPr lang="en-US" altLang="zh-CN" sz="1000" dirty="0"/>
              <a:t>;</a:t>
            </a:r>
          </a:p>
          <a:p>
            <a:r>
              <a:rPr lang="en-US" altLang="zh-CN" sz="1000" dirty="0"/>
              <a:t>using </a:t>
            </a:r>
            <a:r>
              <a:rPr lang="en-US" altLang="zh-CN" sz="1000" dirty="0" err="1"/>
              <a:t>System.Xml.Linq</a:t>
            </a:r>
            <a:r>
              <a:rPr lang="en-US" altLang="zh-CN" sz="1000" dirty="0"/>
              <a:t>;</a:t>
            </a:r>
          </a:p>
          <a:p>
            <a:r>
              <a:rPr lang="en-US" altLang="zh-CN" sz="1000" dirty="0" smtClean="0"/>
              <a:t>using </a:t>
            </a:r>
            <a:r>
              <a:rPr lang="en-US" altLang="zh-CN" sz="1000" dirty="0" err="1"/>
              <a:t>System.Text</a:t>
            </a:r>
            <a:r>
              <a:rPr lang="en-US" altLang="zh-CN" sz="1000" dirty="0"/>
              <a:t>;</a:t>
            </a:r>
          </a:p>
          <a:p>
            <a:endParaRPr lang="en-US" altLang="zh-CN" sz="1000" dirty="0"/>
          </a:p>
          <a:p>
            <a:r>
              <a:rPr lang="en-US" altLang="zh-CN" sz="1000" dirty="0"/>
              <a:t>namespace </a:t>
            </a:r>
            <a:r>
              <a:rPr lang="en-US" altLang="zh-CN" sz="1000" dirty="0" err="1" smtClean="0"/>
              <a:t>BOC.LzdService.Controllers</a:t>
            </a:r>
            <a:endParaRPr lang="en-US" altLang="zh-CN" sz="1000" dirty="0"/>
          </a:p>
          <a:p>
            <a:r>
              <a:rPr lang="en-US" altLang="zh-CN" sz="1000" dirty="0"/>
              <a:t>{</a:t>
            </a:r>
          </a:p>
          <a:p>
            <a:r>
              <a:rPr lang="en-US" altLang="zh-CN" sz="1000" dirty="0" smtClean="0"/>
              <a:t>    public </a:t>
            </a:r>
            <a:r>
              <a:rPr lang="en-US" altLang="zh-CN" sz="1000" dirty="0"/>
              <a:t>class </a:t>
            </a:r>
            <a:r>
              <a:rPr lang="en-US" altLang="zh-CN" sz="1000" dirty="0" err="1" smtClean="0"/>
              <a:t>LzdServiceController</a:t>
            </a:r>
            <a:r>
              <a:rPr lang="en-US" altLang="zh-CN" sz="1000" dirty="0" smtClean="0"/>
              <a:t> </a:t>
            </a:r>
            <a:r>
              <a:rPr lang="en-US" altLang="zh-CN" sz="1000" dirty="0"/>
              <a:t>: </a:t>
            </a:r>
            <a:r>
              <a:rPr lang="en-US" altLang="zh-CN" sz="1000" dirty="0" err="1"/>
              <a:t>ApiController</a:t>
            </a:r>
            <a:endParaRPr lang="en-US" altLang="zh-CN" sz="1000" dirty="0"/>
          </a:p>
          <a:p>
            <a:r>
              <a:rPr lang="en-US" altLang="zh-CN" sz="1000" dirty="0"/>
              <a:t>    {</a:t>
            </a:r>
          </a:p>
          <a:p>
            <a:r>
              <a:rPr lang="en-US" altLang="zh-CN" sz="1000" dirty="0"/>
              <a:t>        public </a:t>
            </a:r>
            <a:r>
              <a:rPr lang="en-US" altLang="zh-CN" sz="1000" dirty="0" err="1" smtClean="0"/>
              <a:t>LzdServerAddress</a:t>
            </a:r>
            <a:r>
              <a:rPr lang="en-US" altLang="zh-CN" sz="1000" dirty="0" smtClean="0"/>
              <a:t> </a:t>
            </a:r>
            <a:r>
              <a:rPr lang="en-US" altLang="zh-CN" sz="1000" dirty="0"/>
              <a:t>Get()</a:t>
            </a:r>
          </a:p>
          <a:p>
            <a:r>
              <a:rPr lang="en-US" altLang="zh-CN" sz="1000" dirty="0"/>
              <a:t>        {</a:t>
            </a:r>
          </a:p>
          <a:p>
            <a:r>
              <a:rPr lang="en-US" altLang="zh-CN" sz="1000" dirty="0"/>
              <a:t>            </a:t>
            </a:r>
            <a:r>
              <a:rPr lang="en-US" altLang="zh-CN" sz="1000" dirty="0" err="1" smtClean="0"/>
              <a:t>LzdServerAddress</a:t>
            </a:r>
            <a:r>
              <a:rPr lang="en-US" altLang="zh-CN" sz="1000" dirty="0" smtClean="0"/>
              <a:t> </a:t>
            </a:r>
            <a:r>
              <a:rPr lang="en-US" altLang="zh-CN" sz="1000" dirty="0" err="1"/>
              <a:t>returnObject</a:t>
            </a:r>
            <a:r>
              <a:rPr lang="en-US" altLang="zh-CN" sz="1000" dirty="0"/>
              <a:t> = new </a:t>
            </a:r>
            <a:r>
              <a:rPr lang="en-US" altLang="zh-CN" sz="1000" dirty="0" err="1" smtClean="0"/>
              <a:t>LzdServerAddress</a:t>
            </a:r>
            <a:r>
              <a:rPr lang="en-US" altLang="zh-CN" sz="1000" dirty="0"/>
              <a:t>();</a:t>
            </a:r>
          </a:p>
          <a:p>
            <a:r>
              <a:rPr lang="en-US" altLang="zh-CN" sz="1000" dirty="0" smtClean="0"/>
              <a:t>            returnObject.address1 </a:t>
            </a:r>
            <a:r>
              <a:rPr lang="en-US" altLang="zh-CN" sz="1000" dirty="0"/>
              <a:t>= </a:t>
            </a:r>
            <a:r>
              <a:rPr lang="en-US" altLang="zh-CN" sz="1000" dirty="0" smtClean="0"/>
              <a:t>"";</a:t>
            </a:r>
            <a:endParaRPr lang="en-US" altLang="zh-CN" sz="1000" dirty="0"/>
          </a:p>
          <a:p>
            <a:r>
              <a:rPr lang="en-US" altLang="zh-CN" sz="1000" dirty="0"/>
              <a:t>            </a:t>
            </a:r>
            <a:r>
              <a:rPr lang="en-US" altLang="zh-CN" sz="1000" dirty="0" smtClean="0"/>
              <a:t>returnObject.address2 </a:t>
            </a:r>
            <a:r>
              <a:rPr lang="en-US" altLang="zh-CN" sz="1000" dirty="0"/>
              <a:t>= </a:t>
            </a:r>
            <a:r>
              <a:rPr lang="en-US" altLang="zh-CN" sz="1000" dirty="0" smtClean="0"/>
              <a:t>"";</a:t>
            </a:r>
            <a:endParaRPr lang="en-US" altLang="zh-CN" sz="1000" dirty="0"/>
          </a:p>
          <a:p>
            <a:r>
              <a:rPr lang="en-US" altLang="zh-CN" sz="1000" dirty="0"/>
              <a:t>            return </a:t>
            </a:r>
            <a:r>
              <a:rPr lang="en-US" altLang="zh-CN" sz="1000" dirty="0" err="1"/>
              <a:t>returnObject</a:t>
            </a:r>
            <a:r>
              <a:rPr lang="en-US" altLang="zh-CN" sz="1000" dirty="0"/>
              <a:t>;</a:t>
            </a:r>
          </a:p>
          <a:p>
            <a:r>
              <a:rPr lang="en-US" altLang="zh-CN" sz="1000" dirty="0"/>
              <a:t>        }       </a:t>
            </a:r>
          </a:p>
          <a:p>
            <a:r>
              <a:rPr lang="en-US" altLang="zh-CN" sz="1000" dirty="0"/>
              <a:t>  </a:t>
            </a:r>
          </a:p>
          <a:p>
            <a:r>
              <a:rPr lang="en-US" altLang="zh-CN" sz="1000" dirty="0"/>
              <a:t>    }   </a:t>
            </a:r>
          </a:p>
          <a:p>
            <a:r>
              <a:rPr lang="en-US" altLang="zh-CN" sz="1000" dirty="0"/>
              <a:t>}</a:t>
            </a:r>
            <a:endParaRPr lang="zh-CN" altLang="en-US" sz="10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48</a:t>
            </a:fld>
            <a:r>
              <a:rPr lang="zh-CN" altLang="en-US" smtClean="0"/>
              <a:t>页</a:t>
            </a:r>
            <a:endParaRPr lang="zh-CN" altLang="en-US" dirty="0" smtClean="0"/>
          </a:p>
        </p:txBody>
      </p:sp>
    </p:spTree>
    <p:extLst>
      <p:ext uri="{BB962C8B-B14F-4D97-AF65-F5344CB8AC3E}">
        <p14:creationId xmlns:p14="http://schemas.microsoft.com/office/powerpoint/2010/main" val="3500528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WebAPI </a:t>
            </a:r>
            <a:r>
              <a:rPr lang="zh-CN" altLang="en-US" smtClean="0"/>
              <a:t>的</a:t>
            </a:r>
            <a:r>
              <a:rPr lang="en-US" altLang="zh-CN" smtClean="0"/>
              <a:t>Http</a:t>
            </a:r>
            <a:r>
              <a:rPr lang="zh-CN" altLang="en-US" smtClean="0"/>
              <a:t>请求</a:t>
            </a:r>
            <a:endParaRPr lang="zh-CN" altLang="en-US" dirty="0"/>
          </a:p>
        </p:txBody>
      </p:sp>
      <p:sp>
        <p:nvSpPr>
          <p:cNvPr id="3" name="Content Placeholder 2"/>
          <p:cNvSpPr>
            <a:spLocks noGrp="1"/>
          </p:cNvSpPr>
          <p:nvPr>
            <p:ph idx="1"/>
          </p:nvPr>
        </p:nvSpPr>
        <p:spPr>
          <a:xfrm>
            <a:off x="482320" y="1196752"/>
            <a:ext cx="8204479" cy="4929411"/>
          </a:xfrm>
        </p:spPr>
        <p:txBody>
          <a:bodyPr>
            <a:normAutofit fontScale="85000" lnSpcReduction="10000"/>
          </a:bodyPr>
          <a:lstStyle/>
          <a:p>
            <a:pPr marL="0" indent="0">
              <a:buNone/>
            </a:pPr>
            <a:r>
              <a:rPr lang="en-US" altLang="zh-CN" dirty="0"/>
              <a:t>GET http://</a:t>
            </a:r>
            <a:r>
              <a:rPr lang="en-US" altLang="zh-CN" dirty="0" smtClean="0"/>
              <a:t>22.11.143.89:88/api/LzdService </a:t>
            </a:r>
            <a:r>
              <a:rPr lang="en-US" altLang="zh-CN" dirty="0"/>
              <a:t>HTTP/1.1</a:t>
            </a:r>
            <a:endParaRPr lang="zh-CN" altLang="zh-CN" dirty="0"/>
          </a:p>
          <a:p>
            <a:pPr marL="0" indent="0">
              <a:buNone/>
            </a:pPr>
            <a:r>
              <a:rPr lang="en-US" altLang="zh-CN" dirty="0"/>
              <a:t>Accept: text/html, application/</a:t>
            </a:r>
            <a:r>
              <a:rPr lang="en-US" altLang="zh-CN" dirty="0" err="1"/>
              <a:t>xhtml+xml</a:t>
            </a:r>
            <a:r>
              <a:rPr lang="en-US" altLang="zh-CN" dirty="0"/>
              <a:t>, */*</a:t>
            </a:r>
            <a:endParaRPr lang="zh-CN" altLang="zh-CN" dirty="0"/>
          </a:p>
          <a:p>
            <a:pPr marL="0" indent="0">
              <a:buNone/>
            </a:pPr>
            <a:r>
              <a:rPr lang="en-US" altLang="zh-CN" dirty="0"/>
              <a:t>Accept-Language: </a:t>
            </a:r>
            <a:r>
              <a:rPr lang="en-US" altLang="zh-CN" dirty="0" err="1"/>
              <a:t>zh-Hans-CN,zh-Hans;q</a:t>
            </a:r>
            <a:r>
              <a:rPr lang="en-US" altLang="zh-CN" dirty="0"/>
              <a:t>=0.5</a:t>
            </a:r>
            <a:endParaRPr lang="zh-CN" altLang="zh-CN" dirty="0"/>
          </a:p>
          <a:p>
            <a:pPr marL="0" indent="0">
              <a:buNone/>
            </a:pPr>
            <a:r>
              <a:rPr lang="en-US" altLang="zh-CN" dirty="0"/>
              <a:t>User-Agent: Mozilla/5.0 (Windows NT 6.3; WOW64; Trident/7.0; rv:11.0) like Gecko</a:t>
            </a:r>
            <a:endParaRPr lang="zh-CN" altLang="zh-CN" dirty="0"/>
          </a:p>
          <a:p>
            <a:pPr marL="0" indent="0">
              <a:buNone/>
            </a:pPr>
            <a:r>
              <a:rPr lang="en-US" altLang="zh-CN" dirty="0"/>
              <a:t>Accept-Encoding: </a:t>
            </a:r>
            <a:r>
              <a:rPr lang="en-US" altLang="zh-CN" dirty="0" err="1"/>
              <a:t>gzip</a:t>
            </a:r>
            <a:r>
              <a:rPr lang="en-US" altLang="zh-CN" dirty="0"/>
              <a:t>, deflate</a:t>
            </a:r>
            <a:endParaRPr lang="zh-CN" altLang="zh-CN" dirty="0"/>
          </a:p>
          <a:p>
            <a:pPr marL="0" indent="0">
              <a:buNone/>
            </a:pPr>
            <a:r>
              <a:rPr lang="en-US" altLang="zh-CN" dirty="0"/>
              <a:t>Host: 22.11.143.89:88</a:t>
            </a:r>
            <a:endParaRPr lang="zh-CN" altLang="zh-CN" dirty="0"/>
          </a:p>
          <a:p>
            <a:pPr marL="0" indent="0">
              <a:buNone/>
            </a:pPr>
            <a:r>
              <a:rPr lang="zh-CN" altLang="zh-CN" dirty="0"/>
              <a:t>DNT: 1</a:t>
            </a:r>
          </a:p>
          <a:p>
            <a:pPr marL="0" indent="0">
              <a:buNone/>
            </a:pPr>
            <a:r>
              <a:rPr lang="zh-CN" altLang="zh-CN" dirty="0"/>
              <a:t>Connection: Keep-Alive</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49</a:t>
            </a:fld>
            <a:r>
              <a:rPr lang="zh-CN" altLang="en-US" smtClean="0"/>
              <a:t>页</a:t>
            </a:r>
            <a:endParaRPr lang="zh-CN" altLang="en-US" dirty="0" smtClean="0"/>
          </a:p>
        </p:txBody>
      </p:sp>
    </p:spTree>
    <p:extLst>
      <p:ext uri="{BB962C8B-B14F-4D97-AF65-F5344CB8AC3E}">
        <p14:creationId xmlns:p14="http://schemas.microsoft.com/office/powerpoint/2010/main" val="3446202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zh-CN" dirty="0" smtClean="0"/>
              <a:t>三</a:t>
            </a:r>
            <a:r>
              <a:rPr lang="zh-CN" altLang="zh-CN" dirty="0"/>
              <a:t>种主</a:t>
            </a:r>
            <a:r>
              <a:rPr lang="zh-CN" altLang="zh-CN" dirty="0" smtClean="0"/>
              <a:t>流</a:t>
            </a:r>
            <a:r>
              <a:rPr lang="en-US" altLang="zh-CN" dirty="0"/>
              <a:t>Web</a:t>
            </a:r>
            <a:r>
              <a:rPr lang="zh-CN" altLang="zh-CN" dirty="0"/>
              <a:t>服</a:t>
            </a:r>
            <a:r>
              <a:rPr lang="zh-CN" altLang="zh-CN" dirty="0" smtClean="0"/>
              <a:t>务</a:t>
            </a:r>
            <a:r>
              <a:rPr lang="zh-CN" altLang="en-US" dirty="0" smtClean="0"/>
              <a:t>架构 </a:t>
            </a:r>
            <a:r>
              <a:rPr lang="en-US" altLang="zh-CN" dirty="0" smtClean="0"/>
              <a:t>-</a:t>
            </a:r>
            <a:r>
              <a:rPr lang="en-US" altLang="zh-CN" b="1" dirty="0" smtClean="0"/>
              <a:t> </a:t>
            </a:r>
            <a:r>
              <a:rPr lang="en-US" altLang="zh-CN" dirty="0"/>
              <a:t>XML-RPC</a:t>
            </a:r>
            <a:endParaRPr lang="zh-CN" altLang="en-US" dirty="0"/>
          </a:p>
        </p:txBody>
      </p:sp>
      <p:sp>
        <p:nvSpPr>
          <p:cNvPr id="3" name="Content Placeholder 2"/>
          <p:cNvSpPr>
            <a:spLocks noGrp="1"/>
          </p:cNvSpPr>
          <p:nvPr>
            <p:ph idx="1"/>
          </p:nvPr>
        </p:nvSpPr>
        <p:spPr>
          <a:xfrm>
            <a:off x="0" y="836712"/>
            <a:ext cx="9001156" cy="5541101"/>
          </a:xfrm>
        </p:spPr>
        <p:txBody>
          <a:bodyPr>
            <a:noAutofit/>
          </a:bodyPr>
          <a:lstStyle/>
          <a:p>
            <a:r>
              <a:rPr lang="en-US" altLang="zh-CN" sz="1600" dirty="0"/>
              <a:t>RPC</a:t>
            </a:r>
            <a:r>
              <a:rPr lang="zh-CN" altLang="en-US" sz="1600" dirty="0"/>
              <a:t>是</a:t>
            </a:r>
            <a:r>
              <a:rPr lang="en-US" altLang="zh-CN" sz="1600" dirty="0"/>
              <a:t>Remote Procedure Call</a:t>
            </a:r>
            <a:r>
              <a:rPr lang="zh-CN" altLang="en-US" sz="1600" dirty="0"/>
              <a:t>的缩写，中文是远程过程调用，是一种在本地的机器上调用远端机器上的一个过程（方法）的技术，这个过程也被大家称为“分布式计算”，是为了提高各个分立机器的“互操作性”而发明出来的技术。</a:t>
            </a:r>
          </a:p>
          <a:p>
            <a:endParaRPr lang="en-US" altLang="zh-CN" sz="1600" dirty="0"/>
          </a:p>
          <a:p>
            <a:r>
              <a:rPr lang="zh-CN" altLang="en-US" sz="1600" dirty="0"/>
              <a:t>一个</a:t>
            </a:r>
            <a:r>
              <a:rPr lang="en-US" altLang="zh-CN" sz="1600" dirty="0"/>
              <a:t>RPC</a:t>
            </a:r>
            <a:r>
              <a:rPr lang="zh-CN" altLang="en-US" sz="1600" dirty="0"/>
              <a:t>系统，必然包括</a:t>
            </a:r>
            <a:r>
              <a:rPr lang="en-US" altLang="zh-CN" sz="1600" dirty="0"/>
              <a:t>2</a:t>
            </a:r>
            <a:r>
              <a:rPr lang="zh-CN" altLang="en-US" sz="1600" dirty="0"/>
              <a:t>个部分</a:t>
            </a:r>
            <a:r>
              <a:rPr lang="en-US" altLang="zh-CN" sz="1600" dirty="0"/>
              <a:t>: </a:t>
            </a:r>
            <a:br>
              <a:rPr lang="en-US" altLang="zh-CN" sz="1600" dirty="0"/>
            </a:br>
            <a:r>
              <a:rPr lang="en-US" altLang="zh-CN" sz="1600" dirty="0"/>
              <a:t>1.RPC Client</a:t>
            </a:r>
            <a:r>
              <a:rPr lang="zh-CN" altLang="en-US" sz="1600" dirty="0"/>
              <a:t>，用来向</a:t>
            </a:r>
            <a:r>
              <a:rPr lang="en-US" altLang="zh-CN" sz="1600" dirty="0"/>
              <a:t>RPC Server</a:t>
            </a:r>
            <a:r>
              <a:rPr lang="zh-CN" altLang="en-US" sz="1600" dirty="0"/>
              <a:t>调用方法</a:t>
            </a:r>
            <a:r>
              <a:rPr lang="en-US" altLang="zh-CN" sz="1600" dirty="0"/>
              <a:t>, </a:t>
            </a:r>
            <a:r>
              <a:rPr lang="zh-CN" altLang="en-US" sz="1600" dirty="0"/>
              <a:t>并接收方法的返回数据</a:t>
            </a:r>
            <a:r>
              <a:rPr lang="en-US" altLang="zh-CN" sz="1600" dirty="0"/>
              <a:t>; </a:t>
            </a:r>
            <a:br>
              <a:rPr lang="en-US" altLang="zh-CN" sz="1600" dirty="0"/>
            </a:br>
            <a:r>
              <a:rPr lang="en-US" altLang="zh-CN" sz="1600" dirty="0"/>
              <a:t>2.RPC Server,</a:t>
            </a:r>
            <a:r>
              <a:rPr lang="zh-CN" altLang="en-US" sz="1600" dirty="0"/>
              <a:t>用于响应</a:t>
            </a:r>
            <a:r>
              <a:rPr lang="en-US" altLang="zh-CN" sz="1600" dirty="0"/>
              <a:t>RPC Client</a:t>
            </a:r>
            <a:r>
              <a:rPr lang="zh-CN" altLang="en-US" sz="1600" dirty="0"/>
              <a:t>的请求，执行方法，并回送方法执行结果。 </a:t>
            </a:r>
            <a:endParaRPr lang="en-US" altLang="zh-CN" sz="1600" dirty="0" smtClean="0"/>
          </a:p>
          <a:p>
            <a:endParaRPr lang="en-US" altLang="zh-CN" sz="1600" dirty="0"/>
          </a:p>
          <a:p>
            <a:r>
              <a:rPr lang="zh-CN" altLang="en-US" sz="1600" dirty="0" smtClean="0"/>
              <a:t>顾</a:t>
            </a:r>
            <a:r>
              <a:rPr lang="zh-CN" altLang="en-US" sz="1600" dirty="0"/>
              <a:t>名思义，</a:t>
            </a:r>
            <a:r>
              <a:rPr lang="en-US" altLang="zh-CN" sz="1600" dirty="0"/>
              <a:t>XML-RPC</a:t>
            </a:r>
            <a:r>
              <a:rPr lang="zh-CN" altLang="en-US" sz="1600" dirty="0"/>
              <a:t>就是应用了</a:t>
            </a:r>
            <a:r>
              <a:rPr lang="en-US" altLang="zh-CN" sz="1600" dirty="0"/>
              <a:t>XML</a:t>
            </a:r>
            <a:r>
              <a:rPr lang="zh-CN" altLang="en-US" sz="1600" dirty="0"/>
              <a:t>技术的</a:t>
            </a:r>
            <a:r>
              <a:rPr lang="en-US" altLang="zh-CN" sz="1600" dirty="0"/>
              <a:t>RPC</a:t>
            </a:r>
            <a:r>
              <a:rPr lang="zh-CN" altLang="en-US" sz="1600" dirty="0"/>
              <a:t>，它</a:t>
            </a:r>
            <a:r>
              <a:rPr lang="zh-CN" altLang="zh-CN" sz="1600" dirty="0"/>
              <a:t>是</a:t>
            </a:r>
            <a:r>
              <a:rPr lang="zh-CN" altLang="en-US" sz="1600" dirty="0"/>
              <a:t>一种使用</a:t>
            </a:r>
            <a:r>
              <a:rPr lang="en-US" altLang="zh-CN" sz="1600" dirty="0"/>
              <a:t>Http</a:t>
            </a:r>
            <a:r>
              <a:rPr lang="zh-CN" altLang="en-US" sz="1600" dirty="0"/>
              <a:t>协议做为传输协议的</a:t>
            </a:r>
            <a:r>
              <a:rPr lang="zh-CN" altLang="zh-CN" sz="1600" dirty="0"/>
              <a:t>远程过程调用（</a:t>
            </a:r>
            <a:r>
              <a:rPr lang="en-US" altLang="zh-CN" sz="1600" dirty="0"/>
              <a:t>Remote Procedure Call</a:t>
            </a:r>
            <a:r>
              <a:rPr lang="zh-CN" altLang="zh-CN" sz="1600" dirty="0"/>
              <a:t>，</a:t>
            </a:r>
            <a:r>
              <a:rPr lang="en-US" altLang="zh-CN" sz="1600" dirty="0"/>
              <a:t>RPC)</a:t>
            </a:r>
            <a:r>
              <a:rPr lang="zh-CN" altLang="en-US" sz="1600" dirty="0"/>
              <a:t>机制，使用</a:t>
            </a:r>
            <a:r>
              <a:rPr lang="en-US" altLang="zh-CN" sz="1600" dirty="0"/>
              <a:t>Xml</a:t>
            </a:r>
            <a:r>
              <a:rPr lang="zh-CN" altLang="en-US" sz="1600" dirty="0"/>
              <a:t>文本的方式传输命令和数据。后来在新的功能不断被引入下，这个标准慢慢演变成为今日的</a:t>
            </a:r>
            <a:r>
              <a:rPr lang="en-US" altLang="zh-CN" sz="1600" dirty="0" smtClean="0"/>
              <a:t>SOAP</a:t>
            </a:r>
            <a:r>
              <a:rPr lang="zh-CN" altLang="en-US" sz="1600" dirty="0" smtClean="0"/>
              <a:t>。</a:t>
            </a:r>
            <a:endParaRPr lang="zh-CN" altLang="en-US" sz="1600" dirty="0"/>
          </a:p>
          <a:p>
            <a:endParaRPr lang="zh-CN" altLang="en-US" sz="1600" dirty="0"/>
          </a:p>
          <a:p>
            <a:r>
              <a:rPr lang="zh-CN" altLang="en-US" sz="1600" dirty="0"/>
              <a:t>在</a:t>
            </a:r>
            <a:r>
              <a:rPr lang="en-US" altLang="zh-CN" sz="1600" dirty="0"/>
              <a:t>RPC</a:t>
            </a:r>
            <a:r>
              <a:rPr lang="zh-CN" altLang="en-US" sz="1600" dirty="0"/>
              <a:t>中，调用双方传递的数据常用二进制，而在</a:t>
            </a:r>
            <a:r>
              <a:rPr lang="en-US" altLang="zh-CN" sz="1600" dirty="0"/>
              <a:t>XML-RPC</a:t>
            </a:r>
            <a:r>
              <a:rPr lang="zh-CN" altLang="en-US" sz="1600" dirty="0"/>
              <a:t>中数据将是</a:t>
            </a:r>
            <a:r>
              <a:rPr lang="en-US" altLang="zh-CN" sz="1600" dirty="0"/>
              <a:t>XML</a:t>
            </a:r>
            <a:r>
              <a:rPr lang="zh-CN" altLang="en-US" sz="1600" dirty="0"/>
              <a:t>格式的。那么为什么用</a:t>
            </a:r>
            <a:r>
              <a:rPr lang="en-US" altLang="zh-CN" sz="1600" dirty="0"/>
              <a:t>XML</a:t>
            </a:r>
            <a:r>
              <a:rPr lang="zh-CN" altLang="en-US" sz="1600" dirty="0"/>
              <a:t>而不用二进制呢？我想一方</a:t>
            </a:r>
            <a:r>
              <a:rPr lang="zh-CN" altLang="en-US" sz="1600" dirty="0" smtClean="0"/>
              <a:t>面是</a:t>
            </a:r>
            <a:r>
              <a:rPr lang="zh-CN" altLang="en-US" sz="1600" dirty="0"/>
              <a:t>为了兼容更多的语言，因为这个世界上除了</a:t>
            </a:r>
            <a:r>
              <a:rPr lang="en-US" altLang="zh-CN" sz="1600" dirty="0"/>
              <a:t>C/C++</a:t>
            </a:r>
            <a:r>
              <a:rPr lang="zh-CN" altLang="en-US" sz="1600" dirty="0"/>
              <a:t>等编译语言，还有很</a:t>
            </a:r>
            <a:r>
              <a:rPr lang="zh-CN" altLang="en-US" sz="1600" dirty="0" smtClean="0"/>
              <a:t>多其他语</a:t>
            </a:r>
            <a:r>
              <a:rPr lang="zh-CN" altLang="en-US" sz="1600" dirty="0"/>
              <a:t>言，另一方面是为了隔离操作系统的差</a:t>
            </a:r>
            <a:r>
              <a:rPr lang="zh-CN" altLang="en-US" sz="1600" dirty="0" smtClean="0"/>
              <a:t>异，比如说</a:t>
            </a:r>
            <a:r>
              <a:rPr lang="en-US" altLang="zh-CN" sz="1600" dirty="0" smtClean="0"/>
              <a:t>Little Endian</a:t>
            </a:r>
            <a:r>
              <a:rPr lang="zh-CN" altLang="en-US" sz="1600" dirty="0" smtClean="0"/>
              <a:t>和</a:t>
            </a:r>
            <a:r>
              <a:rPr lang="en-US" altLang="zh-CN" sz="1600" dirty="0" smtClean="0"/>
              <a:t>Big Endian</a:t>
            </a:r>
            <a:r>
              <a:rPr lang="zh-CN" altLang="en-US" sz="1600" dirty="0" smtClean="0"/>
              <a:t>的差异等。</a:t>
            </a:r>
            <a:r>
              <a:rPr lang="zh-CN" altLang="en-US" sz="1600" dirty="0"/>
              <a:t>基于种种原因，</a:t>
            </a:r>
            <a:r>
              <a:rPr lang="en-US" altLang="zh-CN" sz="1600" dirty="0"/>
              <a:t>XML-RPC</a:t>
            </a:r>
            <a:r>
              <a:rPr lang="zh-CN" altLang="en-US" sz="1600" dirty="0"/>
              <a:t>选择了</a:t>
            </a:r>
            <a:r>
              <a:rPr lang="en-US" altLang="zh-CN" sz="1600" dirty="0"/>
              <a:t>XML</a:t>
            </a:r>
            <a:r>
              <a:rPr lang="zh-CN" altLang="en-US" sz="1600" dirty="0"/>
              <a:t>这种中间语言作为其信息的格式，然后由各个语言负责将其转变成各自</a:t>
            </a:r>
            <a:r>
              <a:rPr lang="en-US" altLang="zh-CN" sz="1600" dirty="0"/>
              <a:t>native</a:t>
            </a:r>
            <a:r>
              <a:rPr lang="zh-CN" altLang="en-US" sz="1600" dirty="0"/>
              <a:t>（本土）的数据类型</a:t>
            </a:r>
            <a:r>
              <a:rPr lang="zh-CN" altLang="en-US" sz="1600" dirty="0" smtClean="0"/>
              <a:t>。</a:t>
            </a:r>
            <a:r>
              <a:rPr lang="en-US" altLang="zh-CN" sz="1600" dirty="0" smtClean="0"/>
              <a:t/>
            </a:r>
            <a:br>
              <a:rPr lang="en-US" altLang="zh-CN" sz="1600" dirty="0" smtClean="0"/>
            </a:br>
            <a:endParaRPr lang="en-US" altLang="zh-CN" sz="1600" dirty="0" smtClean="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5</a:t>
            </a:fld>
            <a:r>
              <a:rPr lang="zh-CN" altLang="en-US" dirty="0" smtClean="0"/>
              <a:t>页</a:t>
            </a:r>
          </a:p>
        </p:txBody>
      </p:sp>
    </p:spTree>
    <p:extLst>
      <p:ext uri="{BB962C8B-B14F-4D97-AF65-F5344CB8AC3E}">
        <p14:creationId xmlns:p14="http://schemas.microsoft.com/office/powerpoint/2010/main" val="25582729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WebAPI</a:t>
            </a:r>
            <a:r>
              <a:rPr lang="en-US" altLang="zh-CN" dirty="0"/>
              <a:t> </a:t>
            </a:r>
            <a:r>
              <a:rPr lang="zh-CN" altLang="en-US" dirty="0"/>
              <a:t>的</a:t>
            </a:r>
            <a:r>
              <a:rPr lang="en-US" altLang="zh-CN" dirty="0" smtClean="0"/>
              <a:t>Http</a:t>
            </a:r>
            <a:r>
              <a:rPr lang="zh-CN" altLang="en-US" dirty="0"/>
              <a:t>响应</a:t>
            </a:r>
          </a:p>
        </p:txBody>
      </p:sp>
      <p:sp>
        <p:nvSpPr>
          <p:cNvPr id="3" name="Content Placeholder 2"/>
          <p:cNvSpPr>
            <a:spLocks noGrp="1"/>
          </p:cNvSpPr>
          <p:nvPr>
            <p:ph idx="1"/>
          </p:nvPr>
        </p:nvSpPr>
        <p:spPr>
          <a:xfrm>
            <a:off x="457200" y="1340768"/>
            <a:ext cx="8229600" cy="4785395"/>
          </a:xfrm>
        </p:spPr>
        <p:txBody>
          <a:bodyPr>
            <a:normAutofit fontScale="77500" lnSpcReduction="20000"/>
          </a:bodyPr>
          <a:lstStyle/>
          <a:p>
            <a:pPr marL="0" indent="0">
              <a:buNone/>
            </a:pPr>
            <a:r>
              <a:rPr lang="en-US" altLang="zh-CN" dirty="0"/>
              <a:t>HTTP/1.1 200 OK</a:t>
            </a:r>
            <a:endParaRPr lang="zh-CN" altLang="zh-CN" dirty="0"/>
          </a:p>
          <a:p>
            <a:pPr marL="0" indent="0">
              <a:buNone/>
            </a:pPr>
            <a:r>
              <a:rPr lang="en-US" altLang="zh-CN" dirty="0"/>
              <a:t>Cache-Control: no-cache</a:t>
            </a:r>
            <a:endParaRPr lang="zh-CN" altLang="zh-CN" dirty="0"/>
          </a:p>
          <a:p>
            <a:pPr marL="0" indent="0">
              <a:buNone/>
            </a:pPr>
            <a:r>
              <a:rPr lang="en-US" altLang="zh-CN" dirty="0"/>
              <a:t>Pragma: no-cache</a:t>
            </a:r>
            <a:endParaRPr lang="zh-CN" altLang="zh-CN" dirty="0"/>
          </a:p>
          <a:p>
            <a:pPr marL="0" indent="0">
              <a:buNone/>
            </a:pPr>
            <a:r>
              <a:rPr lang="en-US" altLang="zh-CN" dirty="0"/>
              <a:t>Content-Type: application/</a:t>
            </a:r>
            <a:r>
              <a:rPr lang="en-US" altLang="zh-CN" dirty="0" err="1"/>
              <a:t>json</a:t>
            </a:r>
            <a:r>
              <a:rPr lang="en-US" altLang="zh-CN" dirty="0"/>
              <a:t>; charset=utf-8</a:t>
            </a:r>
            <a:endParaRPr lang="zh-CN" altLang="zh-CN" dirty="0"/>
          </a:p>
          <a:p>
            <a:pPr marL="0" indent="0">
              <a:buNone/>
            </a:pPr>
            <a:r>
              <a:rPr lang="en-US" altLang="zh-CN" dirty="0"/>
              <a:t>Expires: -1</a:t>
            </a:r>
            <a:endParaRPr lang="zh-CN" altLang="zh-CN" dirty="0"/>
          </a:p>
          <a:p>
            <a:pPr marL="0" indent="0">
              <a:buNone/>
            </a:pPr>
            <a:r>
              <a:rPr lang="en-US" altLang="zh-CN" dirty="0"/>
              <a:t>Server: Microsoft-IIS/8.5</a:t>
            </a:r>
            <a:endParaRPr lang="zh-CN" altLang="zh-CN" dirty="0"/>
          </a:p>
          <a:p>
            <a:pPr marL="0" indent="0">
              <a:buNone/>
            </a:pPr>
            <a:r>
              <a:rPr lang="en-US" altLang="zh-CN" dirty="0"/>
              <a:t>X-</a:t>
            </a:r>
            <a:r>
              <a:rPr lang="en-US" altLang="zh-CN" dirty="0" err="1"/>
              <a:t>AspNet</a:t>
            </a:r>
            <a:r>
              <a:rPr lang="en-US" altLang="zh-CN" dirty="0"/>
              <a:t>-Version: 4.0.30319</a:t>
            </a:r>
            <a:endParaRPr lang="zh-CN" altLang="zh-CN" dirty="0"/>
          </a:p>
          <a:p>
            <a:pPr marL="0" indent="0">
              <a:buNone/>
            </a:pPr>
            <a:r>
              <a:rPr lang="en-US" altLang="zh-CN" dirty="0"/>
              <a:t>X-Powered-By: ASP.NET</a:t>
            </a:r>
            <a:endParaRPr lang="zh-CN" altLang="zh-CN" dirty="0"/>
          </a:p>
          <a:p>
            <a:pPr marL="0" indent="0">
              <a:buNone/>
            </a:pPr>
            <a:r>
              <a:rPr lang="en-US" altLang="zh-CN" dirty="0"/>
              <a:t>Date: Mon, 08 Dec 2014 08:35:11 GMT</a:t>
            </a:r>
            <a:endParaRPr lang="zh-CN" altLang="zh-CN" dirty="0"/>
          </a:p>
          <a:p>
            <a:pPr marL="0" indent="0">
              <a:buNone/>
            </a:pPr>
            <a:r>
              <a:rPr lang="en-US" altLang="zh-CN" dirty="0"/>
              <a:t>Content-Length: 64</a:t>
            </a:r>
            <a:endParaRPr lang="zh-CN" altLang="zh-CN" dirty="0"/>
          </a:p>
          <a:p>
            <a:pPr marL="0" indent="0">
              <a:buNone/>
            </a:pPr>
            <a:r>
              <a:rPr lang="en-US" altLang="zh-CN" dirty="0"/>
              <a:t> </a:t>
            </a:r>
            <a:endParaRPr lang="zh-CN" altLang="zh-CN" dirty="0"/>
          </a:p>
          <a:p>
            <a:pPr marL="0" indent="0">
              <a:buNone/>
            </a:pPr>
            <a:r>
              <a:rPr lang="en-US" altLang="zh-CN" dirty="0" smtClean="0"/>
              <a:t>{“address1":"",“address2":""}</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50</a:t>
            </a:fld>
            <a:r>
              <a:rPr lang="zh-CN" altLang="en-US" smtClean="0"/>
              <a:t>页</a:t>
            </a:r>
            <a:endParaRPr lang="zh-CN" altLang="en-US" dirty="0" smtClean="0"/>
          </a:p>
        </p:txBody>
      </p:sp>
    </p:spTree>
    <p:extLst>
      <p:ext uri="{BB962C8B-B14F-4D97-AF65-F5344CB8AC3E}">
        <p14:creationId xmlns:p14="http://schemas.microsoft.com/office/powerpoint/2010/main" val="32555202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err="1" smtClean="0"/>
              <a:t>Asp.Net</a:t>
            </a:r>
            <a:r>
              <a:rPr lang="en-US" altLang="zh-CN" dirty="0" smtClean="0"/>
              <a:t> </a:t>
            </a:r>
            <a:r>
              <a:rPr lang="en-US" altLang="zh-CN" dirty="0" err="1" smtClean="0"/>
              <a:t>WebAPI</a:t>
            </a:r>
            <a:r>
              <a:rPr lang="zh-CN" altLang="en-US" dirty="0" smtClean="0"/>
              <a:t>数据分页与查询</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51</a:t>
            </a:fld>
            <a:r>
              <a:rPr lang="zh-CN" altLang="en-US" smtClean="0"/>
              <a:t>页</a:t>
            </a:r>
            <a:endParaRPr lang="zh-CN" altLang="en-US" dirty="0" smtClean="0"/>
          </a:p>
        </p:txBody>
      </p:sp>
      <p:pic>
        <p:nvPicPr>
          <p:cNvPr id="6" name="Picture 5"/>
          <p:cNvPicPr>
            <a:picLocks noChangeAspect="1"/>
          </p:cNvPicPr>
          <p:nvPr/>
        </p:nvPicPr>
        <p:blipFill>
          <a:blip r:embed="rId2"/>
          <a:stretch>
            <a:fillRect/>
          </a:stretch>
        </p:blipFill>
        <p:spPr>
          <a:xfrm>
            <a:off x="539552" y="836713"/>
            <a:ext cx="8208912" cy="5616624"/>
          </a:xfrm>
          <a:prstGeom prst="rect">
            <a:avLst/>
          </a:prstGeom>
        </p:spPr>
      </p:pic>
    </p:spTree>
    <p:extLst>
      <p:ext uri="{BB962C8B-B14F-4D97-AF65-F5344CB8AC3E}">
        <p14:creationId xmlns:p14="http://schemas.microsoft.com/office/powerpoint/2010/main" val="4178628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smtClean="0"/>
              <a:t>WebAPI</a:t>
            </a:r>
            <a:r>
              <a:rPr lang="zh-CN" altLang="en-US" dirty="0" smtClean="0"/>
              <a:t>何时返回</a:t>
            </a:r>
            <a:r>
              <a:rPr lang="en-US" altLang="zh-CN" dirty="0" smtClean="0"/>
              <a:t>JSON</a:t>
            </a:r>
            <a:r>
              <a:rPr lang="zh-CN" altLang="en-US" dirty="0" smtClean="0"/>
              <a:t>或</a:t>
            </a:r>
            <a:r>
              <a:rPr lang="en-US" altLang="zh-CN" dirty="0" smtClean="0"/>
              <a:t>XML?</a:t>
            </a:r>
            <a:endParaRPr lang="zh-CN" altLang="en-US" dirty="0"/>
          </a:p>
        </p:txBody>
      </p:sp>
      <p:sp>
        <p:nvSpPr>
          <p:cNvPr id="3" name="Content Placeholder 2"/>
          <p:cNvSpPr>
            <a:spLocks noGrp="1"/>
          </p:cNvSpPr>
          <p:nvPr>
            <p:ph idx="1"/>
          </p:nvPr>
        </p:nvSpPr>
        <p:spPr>
          <a:xfrm>
            <a:off x="107504" y="908720"/>
            <a:ext cx="8822214" cy="5328592"/>
          </a:xfrm>
        </p:spPr>
        <p:txBody>
          <a:bodyPr>
            <a:normAutofit fontScale="92500" lnSpcReduction="20000"/>
          </a:bodyPr>
          <a:lstStyle/>
          <a:p>
            <a:r>
              <a:rPr lang="zh-CN" altLang="zh-CN" dirty="0"/>
              <a:t>为什么用</a:t>
            </a:r>
            <a:r>
              <a:rPr lang="en-US" altLang="zh-CN" dirty="0"/>
              <a:t>Chrome</a:t>
            </a:r>
            <a:r>
              <a:rPr lang="zh-CN" altLang="zh-CN" dirty="0"/>
              <a:t>和</a:t>
            </a:r>
            <a:r>
              <a:rPr lang="en-US" altLang="zh-CN" dirty="0"/>
              <a:t>IE</a:t>
            </a:r>
            <a:r>
              <a:rPr lang="zh-CN" altLang="zh-CN" dirty="0"/>
              <a:t>，访问同样的服务，</a:t>
            </a:r>
            <a:r>
              <a:rPr lang="en-US" altLang="zh-CN" dirty="0" smtClean="0"/>
              <a:t>Chrome</a:t>
            </a:r>
            <a:r>
              <a:rPr lang="zh-CN" altLang="en-US" dirty="0" smtClean="0"/>
              <a:t>默认</a:t>
            </a:r>
            <a:r>
              <a:rPr lang="zh-CN" altLang="zh-CN" dirty="0" smtClean="0"/>
              <a:t>返回</a:t>
            </a:r>
            <a:r>
              <a:rPr lang="zh-CN" altLang="en-US" dirty="0"/>
              <a:t>的数据</a:t>
            </a:r>
            <a:r>
              <a:rPr lang="zh-CN" altLang="zh-CN" dirty="0" smtClean="0"/>
              <a:t>是</a:t>
            </a:r>
            <a:r>
              <a:rPr lang="en-US" altLang="zh-CN" dirty="0" smtClean="0"/>
              <a:t>XML</a:t>
            </a:r>
            <a:r>
              <a:rPr lang="zh-CN" altLang="en-US" dirty="0" smtClean="0"/>
              <a:t>格式</a:t>
            </a:r>
            <a:r>
              <a:rPr lang="zh-CN" altLang="zh-CN" dirty="0" smtClean="0"/>
              <a:t>，</a:t>
            </a:r>
            <a:r>
              <a:rPr lang="zh-CN" altLang="zh-CN" dirty="0"/>
              <a:t>而</a:t>
            </a:r>
            <a:r>
              <a:rPr lang="en-US" altLang="zh-CN" dirty="0" smtClean="0"/>
              <a:t>IE</a:t>
            </a:r>
            <a:r>
              <a:rPr lang="zh-CN" altLang="en-US" dirty="0" smtClean="0"/>
              <a:t>默认的</a:t>
            </a:r>
            <a:r>
              <a:rPr lang="zh-CN" altLang="zh-CN" dirty="0" smtClean="0"/>
              <a:t>是</a:t>
            </a:r>
            <a:r>
              <a:rPr lang="en-US" altLang="zh-CN" dirty="0" smtClean="0"/>
              <a:t>JSON</a:t>
            </a:r>
            <a:r>
              <a:rPr lang="zh-CN" altLang="en-US" smtClean="0"/>
              <a:t>格式</a:t>
            </a:r>
            <a:r>
              <a:rPr lang="en-US" altLang="zh-CN" smtClean="0"/>
              <a:t>?</a:t>
            </a:r>
            <a:endParaRPr lang="en-US" altLang="zh-CN" dirty="0" smtClean="0"/>
          </a:p>
          <a:p>
            <a:endParaRPr lang="en-US" altLang="zh-CN" dirty="0"/>
          </a:p>
          <a:p>
            <a:r>
              <a:rPr lang="zh-CN" altLang="en-US" dirty="0"/>
              <a:t>实际上 </a:t>
            </a:r>
            <a:r>
              <a:rPr lang="en-US" altLang="zh-CN" dirty="0"/>
              <a:t>ASP.NET Web API </a:t>
            </a:r>
            <a:r>
              <a:rPr lang="zh-CN" altLang="en-US" dirty="0"/>
              <a:t>对数据对象的</a:t>
            </a:r>
            <a:r>
              <a:rPr lang="zh-CN" altLang="en-US" dirty="0" smtClean="0"/>
              <a:t>序列</a:t>
            </a:r>
            <a:r>
              <a:rPr lang="zh-CN" altLang="en-US" dirty="0"/>
              <a:t>化是非常智能的，它能够根据请求希望的媒体类型选择适合的序列化方式。</a:t>
            </a:r>
            <a:endParaRPr lang="en-US" altLang="zh-CN" dirty="0"/>
          </a:p>
          <a:p>
            <a:endParaRPr lang="en-US" altLang="zh-CN" b="1" dirty="0"/>
          </a:p>
          <a:p>
            <a:r>
              <a:rPr lang="zh-CN" altLang="en-US" dirty="0" smtClean="0"/>
              <a:t>完全看</a:t>
            </a:r>
            <a:r>
              <a:rPr lang="zh-CN" altLang="en-US" dirty="0"/>
              <a:t>请</a:t>
            </a:r>
            <a:r>
              <a:rPr lang="zh-CN" altLang="en-US" dirty="0" smtClean="0"/>
              <a:t>求的</a:t>
            </a:r>
            <a:r>
              <a:rPr lang="en-US" altLang="zh-CN" dirty="0" smtClean="0"/>
              <a:t>Header</a:t>
            </a:r>
            <a:r>
              <a:rPr lang="zh-CN" altLang="en-US" dirty="0" smtClean="0"/>
              <a:t>中的</a:t>
            </a:r>
            <a:r>
              <a:rPr lang="en-US" altLang="zh-CN" dirty="0" smtClean="0"/>
              <a:t>Accept</a:t>
            </a:r>
            <a:r>
              <a:rPr lang="zh-CN" altLang="en-US" dirty="0" smtClean="0"/>
              <a:t>怎么写，如果包含了</a:t>
            </a:r>
            <a:r>
              <a:rPr lang="en-US" altLang="zh-CN" dirty="0" smtClean="0"/>
              <a:t>application/xml</a:t>
            </a:r>
            <a:r>
              <a:rPr lang="en-US" altLang="zh-CN" dirty="0"/>
              <a:t>, </a:t>
            </a:r>
            <a:r>
              <a:rPr lang="en-US" altLang="zh-CN" dirty="0" err="1" smtClean="0"/>
              <a:t>WebAPI</a:t>
            </a:r>
            <a:r>
              <a:rPr lang="zh-CN" altLang="en-US" dirty="0" smtClean="0"/>
              <a:t>就返回</a:t>
            </a:r>
            <a:r>
              <a:rPr lang="en-US" altLang="zh-CN" dirty="0" smtClean="0"/>
              <a:t>XML</a:t>
            </a:r>
            <a:r>
              <a:rPr lang="zh-CN" altLang="en-US" dirty="0" smtClean="0"/>
              <a:t>格式的数据，如果不包含，或者添上</a:t>
            </a:r>
            <a:r>
              <a:rPr lang="en-US" altLang="zh-CN" dirty="0" smtClean="0"/>
              <a:t>application/</a:t>
            </a:r>
            <a:r>
              <a:rPr lang="en-US" altLang="zh-CN" dirty="0" err="1" smtClean="0"/>
              <a:t>json</a:t>
            </a:r>
            <a:r>
              <a:rPr lang="zh-CN" altLang="en-US" dirty="0" smtClean="0"/>
              <a:t>，就返回</a:t>
            </a:r>
            <a:r>
              <a:rPr lang="en-US" altLang="zh-CN" dirty="0" smtClean="0"/>
              <a:t>JSON</a:t>
            </a:r>
            <a:r>
              <a:rPr lang="zh-CN" altLang="en-US" dirty="0" smtClean="0"/>
              <a:t>格式的数据。</a:t>
            </a:r>
            <a:endParaRPr lang="zh-CN" altLang="zh-CN" b="1"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52</a:t>
            </a:fld>
            <a:r>
              <a:rPr lang="zh-CN" altLang="en-US" dirty="0" smtClean="0"/>
              <a:t>页</a:t>
            </a:r>
          </a:p>
        </p:txBody>
      </p:sp>
    </p:spTree>
    <p:extLst>
      <p:ext uri="{BB962C8B-B14F-4D97-AF65-F5344CB8AC3E}">
        <p14:creationId xmlns:p14="http://schemas.microsoft.com/office/powerpoint/2010/main" val="3020278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2" y="71414"/>
            <a:ext cx="6429388" cy="654032"/>
          </a:xfrm>
        </p:spPr>
        <p:txBody>
          <a:bodyPr>
            <a:normAutofit/>
          </a:bodyPr>
          <a:lstStyle/>
          <a:p>
            <a:r>
              <a:rPr lang="en-US" altLang="zh-CN" dirty="0" smtClean="0"/>
              <a:t>Action</a:t>
            </a:r>
            <a:r>
              <a:rPr lang="zh-CN" altLang="zh-CN" dirty="0" smtClean="0"/>
              <a:t>是</a:t>
            </a:r>
            <a:r>
              <a:rPr lang="zh-CN" altLang="zh-CN" dirty="0"/>
              <a:t>怎样被找</a:t>
            </a:r>
            <a:r>
              <a:rPr lang="zh-CN" altLang="zh-CN" dirty="0" smtClean="0"/>
              <a:t>到的</a:t>
            </a:r>
            <a:r>
              <a:rPr lang="zh-CN" altLang="zh-CN" dirty="0"/>
              <a:t>？</a:t>
            </a:r>
            <a:endParaRPr lang="zh-CN" altLang="en-US" dirty="0"/>
          </a:p>
        </p:txBody>
      </p:sp>
      <p:sp>
        <p:nvSpPr>
          <p:cNvPr id="3" name="Content Placeholder 2"/>
          <p:cNvSpPr>
            <a:spLocks noGrp="1"/>
          </p:cNvSpPr>
          <p:nvPr>
            <p:ph idx="1"/>
          </p:nvPr>
        </p:nvSpPr>
        <p:spPr>
          <a:xfrm>
            <a:off x="251520" y="1052736"/>
            <a:ext cx="8678198" cy="5073427"/>
          </a:xfrm>
        </p:spPr>
        <p:txBody>
          <a:bodyPr>
            <a:normAutofit/>
          </a:bodyPr>
          <a:lstStyle/>
          <a:p>
            <a:r>
              <a:rPr lang="en-US" altLang="zh-CN" dirty="0"/>
              <a:t>ASP.NET Web API</a:t>
            </a:r>
            <a:r>
              <a:rPr lang="zh-CN" altLang="en-US" dirty="0" smtClean="0"/>
              <a:t>针</a:t>
            </a:r>
            <a:r>
              <a:rPr lang="zh-CN" altLang="en-US" dirty="0"/>
              <a:t>对当前请</a:t>
            </a:r>
            <a:r>
              <a:rPr lang="zh-CN" altLang="en-US" dirty="0" smtClean="0"/>
              <a:t>求选择</a:t>
            </a:r>
            <a:r>
              <a:rPr lang="en-US" altLang="zh-CN" dirty="0" smtClean="0"/>
              <a:t>Action</a:t>
            </a:r>
            <a:r>
              <a:rPr lang="zh-CN" altLang="en-US" dirty="0" smtClean="0"/>
              <a:t>的机</a:t>
            </a:r>
            <a:r>
              <a:rPr lang="zh-CN" altLang="en-US" dirty="0"/>
              <a:t>制不仅仅依赖于 </a:t>
            </a:r>
            <a:r>
              <a:rPr lang="en-US" altLang="zh-CN" dirty="0"/>
              <a:t>URL </a:t>
            </a:r>
            <a:r>
              <a:rPr lang="zh-CN" altLang="en-US" dirty="0"/>
              <a:t>路由，还与请求采用的 </a:t>
            </a:r>
            <a:r>
              <a:rPr lang="en-US" altLang="zh-CN" dirty="0"/>
              <a:t>HTTP </a:t>
            </a:r>
            <a:r>
              <a:rPr lang="zh-CN" altLang="en-US" dirty="0"/>
              <a:t>方法（</a:t>
            </a:r>
            <a:r>
              <a:rPr lang="en-US" altLang="zh-CN" dirty="0"/>
              <a:t>GET, POST</a:t>
            </a:r>
            <a:r>
              <a:rPr lang="zh-CN" altLang="en-US" dirty="0"/>
              <a:t>等</a:t>
            </a:r>
            <a:r>
              <a:rPr lang="zh-CN" altLang="en-US" dirty="0" smtClean="0"/>
              <a:t>）有关</a:t>
            </a:r>
            <a:r>
              <a:rPr lang="zh-CN" altLang="en-US" dirty="0"/>
              <a:t>。</a:t>
            </a:r>
            <a:endParaRPr lang="en-US" altLang="zh-CN" dirty="0" smtClean="0"/>
          </a:p>
          <a:p>
            <a:endParaRPr lang="en-US" altLang="zh-CN" dirty="0"/>
          </a:p>
          <a:p>
            <a:r>
              <a:rPr lang="zh-CN" altLang="en-US" dirty="0"/>
              <a:t>为了找到</a:t>
            </a:r>
            <a:r>
              <a:rPr lang="en-US" altLang="zh-CN" dirty="0"/>
              <a:t>Action</a:t>
            </a:r>
            <a:r>
              <a:rPr lang="zh-CN" altLang="en-US" dirty="0"/>
              <a:t>，</a:t>
            </a:r>
            <a:r>
              <a:rPr lang="en-US" altLang="zh-CN" dirty="0"/>
              <a:t>Web API</a:t>
            </a:r>
            <a:r>
              <a:rPr lang="zh-CN" altLang="en-US" dirty="0"/>
              <a:t>会查找</a:t>
            </a:r>
            <a:r>
              <a:rPr lang="en-US" altLang="zh-CN" dirty="0"/>
              <a:t>HTTP</a:t>
            </a:r>
            <a:r>
              <a:rPr lang="zh-CN" altLang="en-US" dirty="0"/>
              <a:t>方法，然后寻找一个名称以</a:t>
            </a:r>
            <a:r>
              <a:rPr lang="en-US" altLang="zh-CN" dirty="0"/>
              <a:t>HTTP</a:t>
            </a:r>
            <a:r>
              <a:rPr lang="zh-CN" altLang="en-US" dirty="0"/>
              <a:t>方法名开头的方法。例如，对于一个</a:t>
            </a:r>
            <a:r>
              <a:rPr lang="en-US" altLang="zh-CN" dirty="0"/>
              <a:t>Get</a:t>
            </a:r>
            <a:r>
              <a:rPr lang="zh-CN" altLang="en-US" dirty="0"/>
              <a:t>请求，</a:t>
            </a:r>
            <a:r>
              <a:rPr lang="en-US" altLang="zh-CN" dirty="0"/>
              <a:t>Web API</a:t>
            </a:r>
            <a:r>
              <a:rPr lang="zh-CN" altLang="en-US" dirty="0"/>
              <a:t>会查找一个以“</a:t>
            </a:r>
            <a:r>
              <a:rPr lang="en-US" altLang="zh-CN" dirty="0"/>
              <a:t>Get…”</a:t>
            </a:r>
            <a:r>
              <a:rPr lang="zh-CN" altLang="en-US" dirty="0"/>
              <a:t>开头的动作，</a:t>
            </a:r>
            <a:r>
              <a:rPr lang="zh-CN" altLang="en-US" dirty="0" smtClean="0"/>
              <a:t>如</a:t>
            </a:r>
            <a:r>
              <a:rPr lang="en-US" altLang="zh-CN" dirty="0" err="1" smtClean="0"/>
              <a:t>GetContact</a:t>
            </a:r>
            <a:r>
              <a:rPr lang="en-US" altLang="zh-CN" dirty="0" smtClean="0"/>
              <a:t>()</a:t>
            </a:r>
            <a:r>
              <a:rPr lang="zh-CN" altLang="en-US" dirty="0" smtClean="0"/>
              <a:t> 等，参数完全一致的方法只能有一个。</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53</a:t>
            </a:fld>
            <a:r>
              <a:rPr lang="zh-CN" altLang="en-US" dirty="0" smtClean="0"/>
              <a:t>页</a:t>
            </a:r>
          </a:p>
        </p:txBody>
      </p:sp>
    </p:spTree>
    <p:extLst>
      <p:ext uri="{BB962C8B-B14F-4D97-AF65-F5344CB8AC3E}">
        <p14:creationId xmlns:p14="http://schemas.microsoft.com/office/powerpoint/2010/main" val="4177278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Asp.Net</a:t>
            </a:r>
            <a:r>
              <a:rPr lang="en-US" altLang="zh-CN" dirty="0" smtClean="0"/>
              <a:t> </a:t>
            </a:r>
            <a:r>
              <a:rPr lang="en-US" altLang="zh-CN" dirty="0" err="1" smtClean="0"/>
              <a:t>WebAPI</a:t>
            </a:r>
            <a:r>
              <a:rPr lang="zh-CN" altLang="en-US" dirty="0" smtClean="0"/>
              <a:t>的部署方式</a:t>
            </a:r>
            <a:endParaRPr lang="zh-CN" altLang="en-US" dirty="0"/>
          </a:p>
        </p:txBody>
      </p:sp>
      <p:sp>
        <p:nvSpPr>
          <p:cNvPr id="3" name="Content Placeholder 2"/>
          <p:cNvSpPr>
            <a:spLocks noGrp="1"/>
          </p:cNvSpPr>
          <p:nvPr>
            <p:ph idx="1"/>
          </p:nvPr>
        </p:nvSpPr>
        <p:spPr>
          <a:xfrm>
            <a:off x="179512" y="1124744"/>
            <a:ext cx="8750206" cy="5040560"/>
          </a:xfrm>
        </p:spPr>
        <p:txBody>
          <a:bodyPr>
            <a:normAutofit lnSpcReduction="10000"/>
          </a:bodyPr>
          <a:lstStyle/>
          <a:p>
            <a:r>
              <a:rPr lang="en-US" altLang="zh-CN" dirty="0"/>
              <a:t>ASP.NET Web API </a:t>
            </a:r>
            <a:r>
              <a:rPr lang="zh-CN" altLang="en-US" dirty="0"/>
              <a:t>可以寄宿于一个 </a:t>
            </a:r>
            <a:r>
              <a:rPr lang="en-US" altLang="zh-CN" dirty="0"/>
              <a:t>ASP.NET Web </a:t>
            </a:r>
            <a:r>
              <a:rPr lang="zh-CN" altLang="en-US" dirty="0"/>
              <a:t>应用</a:t>
            </a:r>
            <a:r>
              <a:rPr lang="zh-CN" altLang="en-US" dirty="0" smtClean="0"/>
              <a:t>中。</a:t>
            </a:r>
            <a:endParaRPr lang="en-US" altLang="zh-CN" dirty="0" smtClean="0"/>
          </a:p>
          <a:p>
            <a:endParaRPr lang="en-US" altLang="zh-CN" dirty="0"/>
          </a:p>
          <a:p>
            <a:r>
              <a:rPr lang="en-US" altLang="zh-CN" dirty="0"/>
              <a:t>ASP.NET Web API</a:t>
            </a:r>
            <a:r>
              <a:rPr lang="zh-CN" altLang="en-US" dirty="0" smtClean="0"/>
              <a:t>也</a:t>
            </a:r>
            <a:r>
              <a:rPr lang="zh-CN" altLang="en-US" dirty="0"/>
              <a:t>可以采用</a:t>
            </a:r>
            <a:r>
              <a:rPr lang="en-US" altLang="zh-CN" dirty="0"/>
              <a:t>"</a:t>
            </a:r>
            <a:r>
              <a:rPr lang="zh-CN" altLang="en-US" dirty="0"/>
              <a:t>自我寄宿</a:t>
            </a:r>
            <a:r>
              <a:rPr lang="en-US" altLang="zh-CN" dirty="0"/>
              <a:t>"</a:t>
            </a:r>
            <a:r>
              <a:rPr lang="zh-CN" altLang="en-US" dirty="0"/>
              <a:t>的方式承载于一个</a:t>
            </a:r>
            <a:r>
              <a:rPr lang="zh-CN" altLang="en-US" dirty="0" smtClean="0"/>
              <a:t>其他</a:t>
            </a:r>
            <a:r>
              <a:rPr lang="zh-CN" altLang="en-US" dirty="0"/>
              <a:t>类型的应用程序</a:t>
            </a:r>
            <a:r>
              <a:rPr lang="zh-CN" altLang="en-US" dirty="0" smtClean="0"/>
              <a:t>。</a:t>
            </a:r>
            <a:endParaRPr lang="en-US" altLang="zh-CN" dirty="0" smtClean="0"/>
          </a:p>
          <a:p>
            <a:endParaRPr lang="en-US" altLang="zh-CN" dirty="0"/>
          </a:p>
          <a:p>
            <a:r>
              <a:rPr lang="en-US" altLang="zh-CN" dirty="0" smtClean="0"/>
              <a:t>Web </a:t>
            </a:r>
            <a:r>
              <a:rPr lang="en-US" altLang="zh-CN" dirty="0"/>
              <a:t>API </a:t>
            </a:r>
            <a:r>
              <a:rPr lang="zh-CN" altLang="en-US" dirty="0"/>
              <a:t>的自我寄宿通过 </a:t>
            </a:r>
            <a:r>
              <a:rPr lang="en-US" altLang="zh-CN" dirty="0" err="1"/>
              <a:t>HttpSelfHostServer</a:t>
            </a:r>
            <a:r>
              <a:rPr lang="en-US" altLang="zh-CN" dirty="0"/>
              <a:t> </a:t>
            </a:r>
            <a:r>
              <a:rPr lang="zh-CN" altLang="en-US" dirty="0" smtClean="0"/>
              <a:t>来</a:t>
            </a:r>
            <a:r>
              <a:rPr lang="zh-CN" altLang="en-US" dirty="0"/>
              <a:t>实现，其本质就是利用 </a:t>
            </a:r>
            <a:r>
              <a:rPr lang="en-US" altLang="zh-CN" dirty="0" err="1"/>
              <a:t>HttpBinding</a:t>
            </a:r>
            <a:r>
              <a:rPr lang="en-US" altLang="zh-CN" dirty="0"/>
              <a:t> </a:t>
            </a:r>
            <a:r>
              <a:rPr lang="zh-CN" altLang="en-US" dirty="0"/>
              <a:t>创建一个请求监听器和一个接收并处理请求的信</a:t>
            </a:r>
            <a:r>
              <a:rPr lang="zh-CN" altLang="en-US" dirty="0" smtClean="0"/>
              <a:t>道。</a:t>
            </a:r>
            <a:endParaRPr lang="zh-CN" altLang="en-US"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54</a:t>
            </a:fld>
            <a:r>
              <a:rPr lang="zh-CN" altLang="en-US" smtClean="0"/>
              <a:t>页</a:t>
            </a:r>
            <a:endParaRPr lang="zh-CN" altLang="en-US" dirty="0" smtClean="0"/>
          </a:p>
        </p:txBody>
      </p:sp>
    </p:spTree>
    <p:extLst>
      <p:ext uri="{BB962C8B-B14F-4D97-AF65-F5344CB8AC3E}">
        <p14:creationId xmlns:p14="http://schemas.microsoft.com/office/powerpoint/2010/main" val="2138166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err="1"/>
              <a:t>Asp.Net</a:t>
            </a:r>
            <a:r>
              <a:rPr lang="en-US" altLang="zh-CN" sz="2800" dirty="0"/>
              <a:t> Web API </a:t>
            </a:r>
            <a:r>
              <a:rPr lang="zh-CN" altLang="en-US" sz="2800" dirty="0" smtClean="0"/>
              <a:t>很象</a:t>
            </a:r>
            <a:r>
              <a:rPr lang="en-US" altLang="zh-CN" sz="2800" dirty="0" err="1" smtClean="0"/>
              <a:t>Asp.Net</a:t>
            </a:r>
            <a:r>
              <a:rPr lang="en-US" altLang="zh-CN" sz="2800" dirty="0" smtClean="0"/>
              <a:t> </a:t>
            </a:r>
            <a:r>
              <a:rPr lang="en-US" altLang="zh-CN" sz="2800" dirty="0"/>
              <a:t>MVC</a:t>
            </a:r>
            <a:endParaRPr lang="zh-CN" altLang="en-US" sz="2800"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pPr marL="0" indent="0">
              <a:buNone/>
            </a:pPr>
            <a:r>
              <a:rPr lang="en-US" altLang="zh-CN" dirty="0" err="1" smtClean="0"/>
              <a:t>Asp.Net</a:t>
            </a:r>
            <a:r>
              <a:rPr lang="en-US" altLang="zh-CN" dirty="0" smtClean="0"/>
              <a:t> Web </a:t>
            </a:r>
            <a:r>
              <a:rPr lang="en-US" altLang="zh-CN" dirty="0"/>
              <a:t>API</a:t>
            </a:r>
            <a:r>
              <a:rPr lang="zh-CN" altLang="zh-CN" dirty="0"/>
              <a:t>基于</a:t>
            </a:r>
            <a:r>
              <a:rPr lang="en-US" altLang="zh-CN" dirty="0"/>
              <a:t>ASP.NET</a:t>
            </a:r>
            <a:r>
              <a:rPr lang="zh-CN" altLang="zh-CN" dirty="0"/>
              <a:t>，又借用了很多</a:t>
            </a:r>
            <a:r>
              <a:rPr lang="en-US" altLang="zh-CN" dirty="0"/>
              <a:t>ASP.NET MVC</a:t>
            </a:r>
            <a:r>
              <a:rPr lang="zh-CN" altLang="zh-CN" dirty="0"/>
              <a:t>的概念</a:t>
            </a:r>
            <a:r>
              <a:rPr lang="zh-CN" altLang="zh-CN" dirty="0" smtClean="0"/>
              <a:t>，</a:t>
            </a:r>
            <a:r>
              <a:rPr lang="zh-CN" altLang="en-US" dirty="0"/>
              <a:t>所以</a:t>
            </a:r>
            <a:r>
              <a:rPr lang="zh-CN" altLang="zh-CN" dirty="0" smtClean="0"/>
              <a:t>很</a:t>
            </a:r>
            <a:r>
              <a:rPr lang="zh-CN" altLang="zh-CN" dirty="0"/>
              <a:t>容易被</a:t>
            </a:r>
            <a:r>
              <a:rPr lang="en-US" altLang="zh-CN" dirty="0"/>
              <a:t>ASP.NET</a:t>
            </a:r>
            <a:r>
              <a:rPr lang="zh-CN" altLang="zh-CN" dirty="0"/>
              <a:t>的开发者适应和熟悉</a:t>
            </a:r>
            <a:r>
              <a:rPr lang="zh-CN" altLang="zh-CN" dirty="0" smtClean="0"/>
              <a:t>。</a:t>
            </a:r>
            <a:r>
              <a:rPr lang="zh-CN" altLang="en-US" dirty="0" smtClean="0"/>
              <a:t>因为它</a:t>
            </a:r>
            <a:r>
              <a:rPr lang="en-US" altLang="zh-CN" dirty="0" smtClean="0"/>
              <a:t>ASP.net </a:t>
            </a:r>
            <a:r>
              <a:rPr lang="en-US" altLang="zh-CN" dirty="0"/>
              <a:t>MVC</a:t>
            </a:r>
            <a:r>
              <a:rPr lang="zh-CN" altLang="zh-CN" dirty="0"/>
              <a:t>太像了：</a:t>
            </a:r>
            <a:r>
              <a:rPr lang="en-US" altLang="zh-CN" dirty="0"/>
              <a:t>URL</a:t>
            </a:r>
            <a:r>
              <a:rPr lang="zh-CN" altLang="zh-CN" dirty="0"/>
              <a:t>路由，</a:t>
            </a:r>
            <a:r>
              <a:rPr lang="en-US" altLang="zh-CN" dirty="0"/>
              <a:t>HTTP Method</a:t>
            </a:r>
            <a:r>
              <a:rPr lang="zh-CN" altLang="zh-CN" dirty="0"/>
              <a:t>特性，模型绑定等等。只是</a:t>
            </a:r>
            <a:r>
              <a:rPr lang="en-US" altLang="zh-CN" dirty="0" err="1"/>
              <a:t>WebAPI</a:t>
            </a:r>
            <a:r>
              <a:rPr lang="zh-CN" altLang="zh-CN" dirty="0"/>
              <a:t>比</a:t>
            </a:r>
            <a:r>
              <a:rPr lang="en-US" altLang="zh-CN" dirty="0"/>
              <a:t>MVC</a:t>
            </a:r>
            <a:r>
              <a:rPr lang="zh-CN" altLang="zh-CN" dirty="0"/>
              <a:t>更加轻量级，更加</a:t>
            </a:r>
            <a:r>
              <a:rPr lang="en-US" altLang="zh-CN" dirty="0" smtClean="0"/>
              <a:t>restful</a:t>
            </a:r>
            <a:r>
              <a:rPr lang="zh-CN" altLang="en-US" dirty="0" smtClean="0"/>
              <a:t>。</a:t>
            </a:r>
            <a:endParaRPr lang="en-US" altLang="zh-CN" dirty="0" smtClean="0"/>
          </a:p>
          <a:p>
            <a:pPr marL="0" indent="0">
              <a:buNone/>
            </a:pPr>
            <a:endParaRPr lang="en-US" altLang="zh-CN" dirty="0"/>
          </a:p>
          <a:p>
            <a:pPr marL="0" indent="0">
              <a:buNone/>
            </a:pPr>
            <a:r>
              <a:rPr lang="en-US" altLang="zh-CN" dirty="0" err="1" smtClean="0"/>
              <a:t>Asp.Net</a:t>
            </a:r>
            <a:r>
              <a:rPr lang="en-US" altLang="zh-CN" dirty="0" smtClean="0"/>
              <a:t> </a:t>
            </a:r>
            <a:r>
              <a:rPr lang="en-US" altLang="zh-CN" dirty="0"/>
              <a:t>Web API </a:t>
            </a:r>
            <a:r>
              <a:rPr lang="zh-CN" altLang="en-US" dirty="0"/>
              <a:t>主</a:t>
            </a:r>
            <a:r>
              <a:rPr lang="zh-CN" altLang="en-US" dirty="0" smtClean="0"/>
              <a:t>要的技术指标如下：</a:t>
            </a:r>
            <a:endParaRPr lang="en-US" altLang="zh-CN" dirty="0" smtClean="0"/>
          </a:p>
          <a:p>
            <a:endParaRPr lang="en-US" altLang="zh-CN" dirty="0"/>
          </a:p>
          <a:p>
            <a:pPr marL="0" indent="0">
              <a:buNone/>
            </a:pPr>
            <a:r>
              <a:rPr lang="en-US" altLang="zh-CN" dirty="0" smtClean="0"/>
              <a:t>1. </a:t>
            </a:r>
            <a:r>
              <a:rPr lang="zh-CN" altLang="zh-CN" dirty="0" smtClean="0"/>
              <a:t>支</a:t>
            </a:r>
            <a:r>
              <a:rPr lang="zh-CN" altLang="zh-CN" dirty="0"/>
              <a:t>持</a:t>
            </a:r>
            <a:r>
              <a:rPr lang="en-US" altLang="zh-CN" dirty="0"/>
              <a:t>URL</a:t>
            </a:r>
            <a:r>
              <a:rPr lang="zh-CN" altLang="zh-CN" dirty="0"/>
              <a:t>路由，透过用户熟悉的</a:t>
            </a:r>
            <a:r>
              <a:rPr lang="en-US" altLang="zh-CN" dirty="0"/>
              <a:t>MVC</a:t>
            </a:r>
            <a:r>
              <a:rPr lang="zh-CN" altLang="zh-CN" dirty="0"/>
              <a:t>风格路由语义，生成干净的</a:t>
            </a:r>
            <a:r>
              <a:rPr lang="en-US" altLang="zh-CN" dirty="0" smtClean="0"/>
              <a:t>URL</a:t>
            </a:r>
            <a:r>
              <a:rPr lang="zh-CN" altLang="en-US" dirty="0" smtClean="0"/>
              <a:t>。</a:t>
            </a:r>
            <a:endParaRPr lang="zh-CN" altLang="zh-CN" dirty="0"/>
          </a:p>
          <a:p>
            <a:pPr marL="0" lvl="0" indent="0">
              <a:buNone/>
            </a:pPr>
            <a:r>
              <a:rPr lang="en-US" altLang="zh-CN" dirty="0" smtClean="0"/>
              <a:t>2. </a:t>
            </a:r>
            <a:r>
              <a:rPr lang="zh-CN" altLang="zh-CN" dirty="0" smtClean="0"/>
              <a:t>根</a:t>
            </a:r>
            <a:r>
              <a:rPr lang="zh-CN" altLang="zh-CN" dirty="0"/>
              <a:t>据</a:t>
            </a:r>
            <a:r>
              <a:rPr lang="en-US" altLang="zh-CN" dirty="0"/>
              <a:t>Accept</a:t>
            </a:r>
            <a:r>
              <a:rPr lang="zh-CN" altLang="zh-CN" dirty="0"/>
              <a:t>标头对请求和响应的序列化形</a:t>
            </a:r>
            <a:r>
              <a:rPr lang="zh-CN" altLang="zh-CN" dirty="0" smtClean="0"/>
              <a:t>式</a:t>
            </a:r>
            <a:r>
              <a:rPr lang="zh-CN" altLang="en-US" dirty="0"/>
              <a:t>。</a:t>
            </a:r>
            <a:endParaRPr lang="zh-CN" altLang="zh-CN" dirty="0"/>
          </a:p>
          <a:p>
            <a:pPr marL="0" indent="0">
              <a:buNone/>
            </a:pPr>
            <a:r>
              <a:rPr lang="en-US" altLang="zh-CN" dirty="0" smtClean="0"/>
              <a:t>3. </a:t>
            </a:r>
            <a:r>
              <a:rPr lang="zh-CN" altLang="zh-CN" dirty="0" smtClean="0"/>
              <a:t>支</a:t>
            </a:r>
            <a:r>
              <a:rPr lang="zh-CN" altLang="zh-CN" dirty="0"/>
              <a:t>持大量输出格式，包括</a:t>
            </a:r>
            <a:r>
              <a:rPr lang="en-US" altLang="zh-CN" dirty="0"/>
              <a:t>JSON</a:t>
            </a:r>
            <a:r>
              <a:rPr lang="zh-CN" altLang="zh-CN" dirty="0"/>
              <a:t>、</a:t>
            </a:r>
            <a:r>
              <a:rPr lang="en-US" altLang="zh-CN" dirty="0" smtClean="0"/>
              <a:t>XML</a:t>
            </a:r>
            <a:r>
              <a:rPr lang="zh-CN" altLang="zh-CN" dirty="0" smtClean="0"/>
              <a:t>等</a:t>
            </a:r>
            <a:r>
              <a:rPr lang="zh-CN" altLang="en-US" dirty="0" smtClean="0"/>
              <a:t>。</a:t>
            </a:r>
            <a:endParaRPr lang="zh-CN" altLang="zh-CN" dirty="0"/>
          </a:p>
          <a:p>
            <a:pPr marL="0" indent="0">
              <a:buNone/>
            </a:pPr>
            <a:r>
              <a:rPr lang="en-US" altLang="zh-CN" dirty="0" smtClean="0"/>
              <a:t>4. </a:t>
            </a:r>
            <a:r>
              <a:rPr lang="zh-CN" altLang="zh-CN" dirty="0" smtClean="0"/>
              <a:t>默</a:t>
            </a:r>
            <a:r>
              <a:rPr lang="zh-CN" altLang="zh-CN" dirty="0"/>
              <a:t>认对</a:t>
            </a:r>
            <a:r>
              <a:rPr lang="en-US" altLang="zh-CN" dirty="0"/>
              <a:t>REST</a:t>
            </a:r>
            <a:r>
              <a:rPr lang="zh-CN" altLang="zh-CN" dirty="0"/>
              <a:t>语义有完善支持，同时又不强制限定必须使用</a:t>
            </a:r>
            <a:r>
              <a:rPr lang="en-US" altLang="zh-CN" dirty="0"/>
              <a:t>REST</a:t>
            </a:r>
            <a:r>
              <a:rPr lang="zh-CN" altLang="zh-CN" dirty="0"/>
              <a:t>语</a:t>
            </a:r>
            <a:r>
              <a:rPr lang="zh-CN" altLang="zh-CN" dirty="0" smtClean="0"/>
              <a:t>义</a:t>
            </a:r>
            <a:r>
              <a:rPr lang="zh-CN" altLang="en-US" dirty="0" smtClean="0"/>
              <a:t>。</a:t>
            </a:r>
            <a:endParaRPr lang="zh-CN" altLang="zh-CN" dirty="0"/>
          </a:p>
          <a:p>
            <a:pPr marL="0" indent="0">
              <a:buNone/>
            </a:pPr>
            <a:r>
              <a:rPr lang="en-US" altLang="zh-CN" dirty="0" smtClean="0"/>
              <a:t>5. </a:t>
            </a:r>
            <a:r>
              <a:rPr lang="zh-CN" altLang="zh-CN" dirty="0" smtClean="0"/>
              <a:t>基</a:t>
            </a:r>
            <a:r>
              <a:rPr lang="zh-CN" altLang="zh-CN" dirty="0"/>
              <a:t>于惯例的设计引导用户按</a:t>
            </a:r>
            <a:r>
              <a:rPr lang="en-US" altLang="zh-CN" dirty="0"/>
              <a:t>HTTP Services</a:t>
            </a:r>
            <a:r>
              <a:rPr lang="zh-CN" altLang="zh-CN" dirty="0"/>
              <a:t>的正确方式行</a:t>
            </a:r>
            <a:r>
              <a:rPr lang="zh-CN" altLang="zh-CN" dirty="0" smtClean="0"/>
              <a:t>事</a:t>
            </a:r>
            <a:r>
              <a:rPr lang="zh-CN" altLang="en-US" dirty="0" smtClean="0"/>
              <a:t>。</a:t>
            </a:r>
            <a:endParaRPr lang="zh-CN" altLang="zh-CN" dirty="0"/>
          </a:p>
          <a:p>
            <a:pPr marL="0" indent="0">
              <a:buNone/>
            </a:pPr>
            <a:r>
              <a:rPr lang="en-US" altLang="zh-CN" dirty="0" smtClean="0"/>
              <a:t>6. </a:t>
            </a:r>
            <a:r>
              <a:rPr lang="zh-CN" altLang="zh-CN" dirty="0" smtClean="0"/>
              <a:t>用</a:t>
            </a:r>
            <a:r>
              <a:rPr lang="zh-CN" altLang="zh-CN" dirty="0"/>
              <a:t>于非</a:t>
            </a:r>
            <a:r>
              <a:rPr lang="en-US" altLang="zh-CN" dirty="0"/>
              <a:t>Web</a:t>
            </a:r>
            <a:r>
              <a:rPr lang="zh-CN" altLang="zh-CN" dirty="0"/>
              <a:t>程序时，可以脱离</a:t>
            </a:r>
            <a:r>
              <a:rPr lang="en-US" altLang="zh-CN" dirty="0"/>
              <a:t>IIS</a:t>
            </a:r>
            <a:r>
              <a:rPr lang="zh-CN" altLang="zh-CN" dirty="0"/>
              <a:t>运行（</a:t>
            </a:r>
            <a:r>
              <a:rPr lang="en-US" altLang="zh-CN" dirty="0"/>
              <a:t>Self-hostable</a:t>
            </a:r>
            <a:r>
              <a:rPr lang="zh-CN" altLang="zh-CN" dirty="0" smtClean="0"/>
              <a:t>）</a:t>
            </a:r>
            <a:r>
              <a:rPr lang="zh-CN" altLang="en-US" dirty="0" smtClean="0"/>
              <a:t>。</a:t>
            </a:r>
            <a:endParaRPr lang="zh-CN" altLang="zh-CN" dirty="0"/>
          </a:p>
          <a:p>
            <a:pPr marL="0" lvl="0" indent="0">
              <a:buNone/>
            </a:pPr>
            <a:r>
              <a:rPr lang="en-US" altLang="zh-CN" dirty="0" smtClean="0"/>
              <a:t>7. </a:t>
            </a:r>
            <a:r>
              <a:rPr lang="zh-CN" altLang="zh-CN" dirty="0" smtClean="0"/>
              <a:t>具</a:t>
            </a:r>
            <a:r>
              <a:rPr lang="zh-CN" altLang="zh-CN" dirty="0"/>
              <a:t>备可测试性，测试机制的设计类似于</a:t>
            </a:r>
            <a:r>
              <a:rPr lang="en-US" altLang="zh-CN" dirty="0" smtClean="0"/>
              <a:t>MVC</a:t>
            </a:r>
            <a:r>
              <a:rPr lang="zh-CN" altLang="en-US" dirty="0" smtClean="0"/>
              <a:t>。</a:t>
            </a:r>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55</a:t>
            </a:fld>
            <a:r>
              <a:rPr lang="zh-CN" altLang="en-US" smtClean="0"/>
              <a:t>页</a:t>
            </a:r>
            <a:endParaRPr lang="zh-CN" altLang="en-US" dirty="0" smtClean="0"/>
          </a:p>
        </p:txBody>
      </p:sp>
    </p:spTree>
    <p:extLst>
      <p:ext uri="{BB962C8B-B14F-4D97-AF65-F5344CB8AC3E}">
        <p14:creationId xmlns:p14="http://schemas.microsoft.com/office/powerpoint/2010/main" val="6065462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71414"/>
            <a:ext cx="6984776" cy="654032"/>
          </a:xfrm>
        </p:spPr>
        <p:txBody>
          <a:bodyPr>
            <a:normAutofit fontScale="90000"/>
          </a:bodyPr>
          <a:lstStyle/>
          <a:p>
            <a:r>
              <a:rPr lang="en-US" altLang="zh-CN" dirty="0" err="1" smtClean="0"/>
              <a:t>Asp.Net</a:t>
            </a:r>
            <a:r>
              <a:rPr lang="en-US" altLang="zh-CN" dirty="0" smtClean="0"/>
              <a:t> MVC</a:t>
            </a:r>
            <a:r>
              <a:rPr lang="zh-CN" altLang="en-US" dirty="0" smtClean="0"/>
              <a:t>和</a:t>
            </a:r>
            <a:r>
              <a:rPr lang="en-US" altLang="zh-CN" dirty="0" err="1" smtClean="0"/>
              <a:t>Asp.Net</a:t>
            </a:r>
            <a:r>
              <a:rPr lang="en-US" altLang="zh-CN" dirty="0" smtClean="0"/>
              <a:t> </a:t>
            </a:r>
            <a:r>
              <a:rPr lang="en-US" altLang="zh-CN" dirty="0" err="1" smtClean="0"/>
              <a:t>WebForm</a:t>
            </a:r>
            <a:r>
              <a:rPr lang="zh-CN" altLang="en-US" dirty="0" smtClean="0"/>
              <a:t>关系</a:t>
            </a:r>
            <a:endParaRPr lang="zh-CN" altLang="en-US" dirty="0"/>
          </a:p>
        </p:txBody>
      </p:sp>
      <p:sp>
        <p:nvSpPr>
          <p:cNvPr id="3" name="Content Placeholder 2"/>
          <p:cNvSpPr>
            <a:spLocks noGrp="1"/>
          </p:cNvSpPr>
          <p:nvPr>
            <p:ph idx="1"/>
          </p:nvPr>
        </p:nvSpPr>
        <p:spPr>
          <a:xfrm>
            <a:off x="107504" y="908720"/>
            <a:ext cx="8893652" cy="5217443"/>
          </a:xfrm>
        </p:spPr>
        <p:txBody>
          <a:bodyPr>
            <a:normAutofit fontScale="70000" lnSpcReduction="20000"/>
          </a:bodyPr>
          <a:lstStyle/>
          <a:p>
            <a:r>
              <a:rPr lang="en-US" altLang="zh-CN" dirty="0" smtClean="0"/>
              <a:t>ASP.NET </a:t>
            </a:r>
            <a:r>
              <a:rPr lang="en-US" altLang="zh-CN" dirty="0"/>
              <a:t>Web </a:t>
            </a:r>
            <a:r>
              <a:rPr lang="en-US" altLang="zh-CN" dirty="0" smtClean="0"/>
              <a:t>Forms </a:t>
            </a:r>
            <a:r>
              <a:rPr lang="zh-CN" altLang="zh-CN" dirty="0" smtClean="0"/>
              <a:t>为</a:t>
            </a:r>
            <a:r>
              <a:rPr lang="zh-CN" altLang="zh-CN" dirty="0"/>
              <a:t>了让开发者采用相同的编程模式进行</a:t>
            </a:r>
            <a:r>
              <a:rPr lang="en-US" altLang="zh-CN" dirty="0"/>
              <a:t> GUI </a:t>
            </a:r>
            <a:r>
              <a:rPr lang="zh-CN" altLang="zh-CN" dirty="0"/>
              <a:t>桌面应用和</a:t>
            </a:r>
            <a:r>
              <a:rPr lang="en-US" altLang="zh-CN" dirty="0"/>
              <a:t> Web </a:t>
            </a:r>
            <a:r>
              <a:rPr lang="zh-CN" altLang="zh-CN" dirty="0"/>
              <a:t>应用的开发，微软通过</a:t>
            </a:r>
            <a:r>
              <a:rPr lang="en-US" altLang="zh-CN" dirty="0"/>
              <a:t> </a:t>
            </a:r>
            <a:r>
              <a:rPr lang="en-US" altLang="zh-CN" dirty="0" err="1"/>
              <a:t>ViewState</a:t>
            </a:r>
            <a:r>
              <a:rPr lang="en-US" altLang="zh-CN" dirty="0"/>
              <a:t> </a:t>
            </a:r>
            <a:r>
              <a:rPr lang="zh-CN" altLang="zh-CN" dirty="0"/>
              <a:t>和</a:t>
            </a:r>
            <a:r>
              <a:rPr lang="en-US" altLang="zh-CN" dirty="0"/>
              <a:t> </a:t>
            </a:r>
            <a:r>
              <a:rPr lang="en-US" altLang="zh-CN" dirty="0" err="1"/>
              <a:t>Postback</a:t>
            </a:r>
            <a:r>
              <a:rPr lang="en-US" altLang="zh-CN" dirty="0"/>
              <a:t> </a:t>
            </a:r>
            <a:r>
              <a:rPr lang="zh-CN" altLang="zh-CN" dirty="0"/>
              <a:t>对</a:t>
            </a:r>
            <a:r>
              <a:rPr lang="en-US" altLang="zh-CN" dirty="0"/>
              <a:t> HTTP </a:t>
            </a:r>
            <a:r>
              <a:rPr lang="zh-CN" altLang="zh-CN" dirty="0"/>
              <a:t>请求和回复机制进行了封装，使我们能够像编写</a:t>
            </a:r>
            <a:r>
              <a:rPr lang="en-US" altLang="zh-CN" dirty="0"/>
              <a:t> Windows Forms </a:t>
            </a:r>
            <a:r>
              <a:rPr lang="zh-CN" altLang="zh-CN" dirty="0"/>
              <a:t>应用一样采用事件驱动的方式进行</a:t>
            </a:r>
            <a:r>
              <a:rPr lang="en-US" altLang="zh-CN" dirty="0"/>
              <a:t> ASP.NET Web Forms </a:t>
            </a:r>
            <a:r>
              <a:rPr lang="zh-CN" altLang="zh-CN" dirty="0"/>
              <a:t>应用的编程</a:t>
            </a:r>
            <a:r>
              <a:rPr lang="zh-CN" altLang="zh-CN" dirty="0" smtClean="0"/>
              <a:t>。</a:t>
            </a:r>
            <a:r>
              <a:rPr lang="zh-CN" altLang="en-US" dirty="0" smtClean="0"/>
              <a:t>它</a:t>
            </a:r>
            <a:r>
              <a:rPr lang="zh-CN" altLang="zh-CN" dirty="0" smtClean="0"/>
              <a:t>借</a:t>
            </a:r>
            <a:r>
              <a:rPr lang="zh-CN" altLang="zh-CN" dirty="0"/>
              <a:t>鉴了</a:t>
            </a:r>
            <a:r>
              <a:rPr lang="en-US" altLang="zh-CN" dirty="0"/>
              <a:t> Windows Forms </a:t>
            </a:r>
            <a:r>
              <a:rPr lang="zh-CN" altLang="zh-CN" dirty="0"/>
              <a:t>基于控件和事件注册的编程模式，使</a:t>
            </a:r>
            <a:r>
              <a:rPr lang="en-US" altLang="zh-CN" dirty="0"/>
              <a:t> Web </a:t>
            </a:r>
            <a:r>
              <a:rPr lang="zh-CN" altLang="zh-CN" dirty="0"/>
              <a:t>应用的开发变得简单而快捷，但</a:t>
            </a:r>
            <a:r>
              <a:rPr lang="zh-CN" altLang="zh-CN" dirty="0" smtClean="0"/>
              <a:t>是它</a:t>
            </a:r>
            <a:r>
              <a:rPr lang="zh-CN" altLang="zh-CN" dirty="0"/>
              <a:t>却使开发人员与</a:t>
            </a:r>
            <a:r>
              <a:rPr lang="en-US" altLang="zh-CN" dirty="0"/>
              <a:t> Web </a:t>
            </a:r>
            <a:r>
              <a:rPr lang="zh-CN" altLang="zh-CN" dirty="0"/>
              <a:t>的本质渐行渐远</a:t>
            </a:r>
            <a:r>
              <a:rPr lang="zh-CN" altLang="zh-CN" dirty="0" smtClean="0"/>
              <a:t>。</a:t>
            </a:r>
            <a:endParaRPr lang="en-US" altLang="zh-CN" dirty="0" smtClean="0"/>
          </a:p>
          <a:p>
            <a:endParaRPr lang="en-US" altLang="zh-CN" dirty="0"/>
          </a:p>
          <a:p>
            <a:r>
              <a:rPr lang="en-US" altLang="zh-CN" dirty="0" smtClean="0"/>
              <a:t>ASP.NET </a:t>
            </a:r>
            <a:r>
              <a:rPr lang="en-US" altLang="zh-CN" dirty="0"/>
              <a:t>MVC </a:t>
            </a:r>
            <a:r>
              <a:rPr lang="zh-CN" altLang="zh-CN" dirty="0"/>
              <a:t>是一个建立在</a:t>
            </a:r>
            <a:r>
              <a:rPr lang="en-US" altLang="zh-CN" dirty="0"/>
              <a:t> ASP.NET </a:t>
            </a:r>
            <a:r>
              <a:rPr lang="zh-CN" altLang="zh-CN" dirty="0"/>
              <a:t>平台上基于</a:t>
            </a:r>
            <a:r>
              <a:rPr lang="en-US" altLang="zh-CN" dirty="0"/>
              <a:t> MVC </a:t>
            </a:r>
            <a:r>
              <a:rPr lang="zh-CN" altLang="zh-CN" dirty="0"/>
              <a:t>模式的</a:t>
            </a:r>
            <a:r>
              <a:rPr lang="en-US" altLang="zh-CN" dirty="0"/>
              <a:t> Web </a:t>
            </a:r>
            <a:r>
              <a:rPr lang="zh-CN" altLang="zh-CN" dirty="0"/>
              <a:t>开发框架，它提供了一种与传统</a:t>
            </a:r>
            <a:r>
              <a:rPr lang="en-US" altLang="zh-CN" dirty="0"/>
              <a:t> Web Forms </a:t>
            </a:r>
            <a:r>
              <a:rPr lang="zh-CN" altLang="zh-CN" dirty="0"/>
              <a:t>完全不同的</a:t>
            </a:r>
            <a:r>
              <a:rPr lang="en-US" altLang="zh-CN" dirty="0"/>
              <a:t> Web </a:t>
            </a:r>
            <a:r>
              <a:rPr lang="zh-CN" altLang="zh-CN" dirty="0"/>
              <a:t>应用开发方式。</a:t>
            </a:r>
          </a:p>
          <a:p>
            <a:pPr marL="0" indent="0">
              <a:buNone/>
            </a:pPr>
            <a:endParaRPr lang="zh-CN" altLang="zh-CN" dirty="0"/>
          </a:p>
          <a:p>
            <a:r>
              <a:rPr lang="en-US" altLang="zh-CN" dirty="0" smtClean="0"/>
              <a:t>ASP.NET </a:t>
            </a:r>
            <a:r>
              <a:rPr lang="en-US" altLang="zh-CN" dirty="0"/>
              <a:t>MVC </a:t>
            </a:r>
            <a:r>
              <a:rPr lang="zh-CN" altLang="zh-CN" dirty="0" smtClean="0"/>
              <a:t>是</a:t>
            </a:r>
            <a:r>
              <a:rPr lang="zh-CN" altLang="en-US" dirty="0" smtClean="0"/>
              <a:t>一</a:t>
            </a:r>
            <a:r>
              <a:rPr lang="zh-CN" altLang="zh-CN" dirty="0" smtClean="0"/>
              <a:t>种</a:t>
            </a:r>
            <a:r>
              <a:rPr lang="zh-CN" altLang="zh-CN" dirty="0"/>
              <a:t>回归，它使开发人员可以真正地面向</a:t>
            </a:r>
            <a:r>
              <a:rPr lang="en-US" altLang="zh-CN" dirty="0"/>
              <a:t> Web </a:t>
            </a:r>
            <a:r>
              <a:rPr lang="zh-CN" altLang="zh-CN" dirty="0"/>
              <a:t>进行编程，我们面对的不再是拖拉到</a:t>
            </a:r>
            <a:r>
              <a:rPr lang="en-US" altLang="zh-CN" dirty="0"/>
              <a:t> Web </a:t>
            </a:r>
            <a:r>
              <a:rPr lang="zh-CN" altLang="zh-CN" dirty="0"/>
              <a:t>页面的控件，而是整个</a:t>
            </a:r>
            <a:r>
              <a:rPr lang="en-US" altLang="zh-CN" dirty="0"/>
              <a:t> HTTP </a:t>
            </a:r>
            <a:r>
              <a:rPr lang="zh-CN" altLang="zh-CN" dirty="0"/>
              <a:t>请求和响应的流程</a:t>
            </a:r>
            <a:r>
              <a:rPr lang="zh-CN" altLang="zh-CN" dirty="0" smtClean="0"/>
              <a: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56</a:t>
            </a:fld>
            <a:r>
              <a:rPr lang="zh-CN" altLang="en-US" smtClean="0"/>
              <a:t>页</a:t>
            </a:r>
            <a:endParaRPr lang="zh-CN" altLang="en-US" dirty="0" smtClean="0"/>
          </a:p>
        </p:txBody>
      </p:sp>
    </p:spTree>
    <p:extLst>
      <p:ext uri="{BB962C8B-B14F-4D97-AF65-F5344CB8AC3E}">
        <p14:creationId xmlns:p14="http://schemas.microsoft.com/office/powerpoint/2010/main" val="1287246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71414"/>
            <a:ext cx="6445950" cy="654032"/>
          </a:xfrm>
        </p:spPr>
        <p:txBody>
          <a:bodyPr>
            <a:normAutofit/>
          </a:bodyPr>
          <a:lstStyle/>
          <a:p>
            <a:r>
              <a:rPr lang="en-US" altLang="zh-CN" dirty="0" err="1"/>
              <a:t>Asp.Net</a:t>
            </a:r>
            <a:r>
              <a:rPr lang="en-US" altLang="zh-CN" dirty="0"/>
              <a:t> </a:t>
            </a:r>
            <a:r>
              <a:rPr lang="en-US" altLang="zh-CN" dirty="0" smtClean="0"/>
              <a:t>MVC</a:t>
            </a:r>
            <a:r>
              <a:rPr lang="zh-CN" altLang="en-US" dirty="0" smtClean="0"/>
              <a:t>介绍</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57</a:t>
            </a:fld>
            <a:r>
              <a:rPr lang="zh-CN" altLang="en-US" dirty="0" smtClean="0"/>
              <a:t>页</a:t>
            </a:r>
          </a:p>
        </p:txBody>
      </p:sp>
      <p:sp>
        <p:nvSpPr>
          <p:cNvPr id="6" name="Content Placeholder 2"/>
          <p:cNvSpPr>
            <a:spLocks noGrp="1"/>
          </p:cNvSpPr>
          <p:nvPr>
            <p:ph idx="1"/>
          </p:nvPr>
        </p:nvSpPr>
        <p:spPr>
          <a:xfrm>
            <a:off x="107504" y="908720"/>
            <a:ext cx="9036496" cy="5469093"/>
          </a:xfrm>
        </p:spPr>
        <p:txBody>
          <a:bodyPr>
            <a:normAutofit fontScale="55000" lnSpcReduction="20000"/>
          </a:bodyPr>
          <a:lstStyle/>
          <a:p>
            <a:r>
              <a:rPr lang="en-US" altLang="zh-CN" dirty="0"/>
              <a:t>ASP.NET MVC </a:t>
            </a:r>
            <a:r>
              <a:rPr lang="zh-CN" altLang="en-US" dirty="0"/>
              <a:t>是微软开发的以</a:t>
            </a:r>
            <a:r>
              <a:rPr lang="en-US" altLang="zh-CN" dirty="0"/>
              <a:t>MVC</a:t>
            </a:r>
            <a:r>
              <a:rPr lang="zh-CN" altLang="en-US" dirty="0"/>
              <a:t>模式为基础的</a:t>
            </a:r>
            <a:r>
              <a:rPr lang="en-US" altLang="zh-CN" dirty="0"/>
              <a:t>ASP.NET Web</a:t>
            </a:r>
            <a:r>
              <a:rPr lang="zh-CN" altLang="en-US" dirty="0"/>
              <a:t>应用程序框架</a:t>
            </a:r>
            <a:r>
              <a:rPr lang="zh-CN" altLang="en-US" dirty="0" smtClean="0"/>
              <a:t>。</a:t>
            </a:r>
            <a:endParaRPr lang="en-US" altLang="zh-CN" dirty="0" smtClean="0"/>
          </a:p>
          <a:p>
            <a:endParaRPr lang="en-US" altLang="zh-CN" dirty="0"/>
          </a:p>
          <a:p>
            <a:r>
              <a:rPr lang="en-US" altLang="zh-CN" dirty="0"/>
              <a:t>MVC </a:t>
            </a:r>
            <a:r>
              <a:rPr lang="zh-CN" altLang="en-US" dirty="0"/>
              <a:t>是一</a:t>
            </a:r>
            <a:r>
              <a:rPr lang="zh-CN" altLang="en-US" dirty="0" smtClean="0"/>
              <a:t>种设计模式，它</a:t>
            </a:r>
            <a:r>
              <a:rPr lang="zh-CN" altLang="zh-CN" dirty="0" smtClean="0"/>
              <a:t>将一</a:t>
            </a:r>
            <a:r>
              <a:rPr lang="zh-CN" altLang="zh-CN" dirty="0"/>
              <a:t>个人机交互应用涉及的功</a:t>
            </a:r>
            <a:r>
              <a:rPr lang="zh-CN" altLang="zh-CN" dirty="0" smtClean="0"/>
              <a:t>能分</a:t>
            </a:r>
            <a:r>
              <a:rPr lang="zh-CN" altLang="zh-CN" dirty="0"/>
              <a:t>为</a:t>
            </a:r>
            <a:r>
              <a:rPr lang="en-US" altLang="zh-CN" dirty="0"/>
              <a:t> Model</a:t>
            </a:r>
            <a:r>
              <a:rPr lang="zh-CN" altLang="zh-CN" dirty="0" smtClean="0"/>
              <a:t>、</a:t>
            </a:r>
            <a:r>
              <a:rPr lang="en-US" altLang="zh-CN" dirty="0" smtClean="0"/>
              <a:t>Controller </a:t>
            </a:r>
            <a:r>
              <a:rPr lang="zh-CN" altLang="zh-CN" dirty="0"/>
              <a:t>和</a:t>
            </a:r>
            <a:r>
              <a:rPr lang="en-US" altLang="zh-CN" dirty="0"/>
              <a:t> View </a:t>
            </a:r>
            <a:r>
              <a:rPr lang="zh-CN" altLang="zh-CN" dirty="0"/>
              <a:t>三部</a:t>
            </a:r>
            <a:r>
              <a:rPr lang="zh-CN" altLang="zh-CN" dirty="0" smtClean="0"/>
              <a:t>分</a:t>
            </a:r>
            <a:r>
              <a:rPr lang="zh-CN" altLang="en-US" dirty="0" smtClean="0"/>
              <a:t>，</a:t>
            </a:r>
            <a:r>
              <a:rPr lang="zh-CN" altLang="zh-CN" dirty="0"/>
              <a:t>它们各自具有相应的职</a:t>
            </a:r>
            <a:r>
              <a:rPr lang="zh-CN" altLang="zh-CN" dirty="0" smtClean="0"/>
              <a:t>责</a:t>
            </a:r>
            <a:r>
              <a:rPr lang="en-US" altLang="zh-CN" dirty="0" smtClean="0"/>
              <a:t>, </a:t>
            </a:r>
            <a:r>
              <a:rPr lang="zh-CN" altLang="zh-CN" dirty="0" smtClean="0"/>
              <a:t>体</a:t>
            </a:r>
            <a:r>
              <a:rPr lang="zh-CN" altLang="zh-CN" dirty="0"/>
              <a:t>现了</a:t>
            </a:r>
            <a:r>
              <a:rPr lang="zh-CN" altLang="zh-CN" dirty="0" smtClean="0"/>
              <a:t>关注</a:t>
            </a:r>
            <a:r>
              <a:rPr lang="zh-CN" altLang="zh-CN" dirty="0"/>
              <a:t>点分离这</a:t>
            </a:r>
            <a:r>
              <a:rPr lang="zh-CN" altLang="zh-CN" dirty="0" smtClean="0"/>
              <a:t>一</a:t>
            </a:r>
            <a:r>
              <a:rPr lang="zh-CN" altLang="en-US" dirty="0" smtClean="0"/>
              <a:t>原则：</a:t>
            </a:r>
            <a:endParaRPr lang="zh-CN" altLang="en-US" dirty="0"/>
          </a:p>
          <a:p>
            <a:pPr marL="0" indent="0">
              <a:buNone/>
            </a:pPr>
            <a:r>
              <a:rPr lang="en-US" altLang="zh-CN" dirty="0" smtClean="0"/>
              <a:t>     1.Model</a:t>
            </a:r>
            <a:r>
              <a:rPr lang="zh-CN" altLang="en-US" dirty="0"/>
              <a:t>（模型）是应用程序中用于处理应用程序数据逻辑的部分。通常模型对</a:t>
            </a:r>
            <a:r>
              <a:rPr lang="zh-CN" altLang="en-US" dirty="0" smtClean="0"/>
              <a:t>象</a:t>
            </a:r>
            <a:endParaRPr lang="en-US" altLang="zh-CN" dirty="0" smtClean="0"/>
          </a:p>
          <a:p>
            <a:pPr marL="0" indent="0">
              <a:buNone/>
            </a:pPr>
            <a:r>
              <a:rPr lang="en-US" altLang="zh-CN" dirty="0"/>
              <a:t> </a:t>
            </a:r>
            <a:r>
              <a:rPr lang="en-US" altLang="zh-CN" dirty="0" smtClean="0"/>
              <a:t>       </a:t>
            </a:r>
            <a:r>
              <a:rPr lang="zh-CN" altLang="en-US" dirty="0" smtClean="0"/>
              <a:t>负</a:t>
            </a:r>
            <a:r>
              <a:rPr lang="zh-CN" altLang="en-US" dirty="0"/>
              <a:t>责在数据库中存取数据。</a:t>
            </a:r>
          </a:p>
          <a:p>
            <a:pPr marL="0" indent="0">
              <a:buNone/>
            </a:pPr>
            <a:r>
              <a:rPr lang="en-US" altLang="zh-CN" dirty="0" smtClean="0"/>
              <a:t>     2.View</a:t>
            </a:r>
            <a:r>
              <a:rPr lang="zh-CN" altLang="en-US" dirty="0"/>
              <a:t>（视图）是应用程序中处理数据显示的部分。通常视图是</a:t>
            </a:r>
            <a:r>
              <a:rPr lang="zh-CN" altLang="en-US" dirty="0" smtClean="0"/>
              <a:t>依模</a:t>
            </a:r>
            <a:r>
              <a:rPr lang="zh-CN" altLang="en-US" dirty="0"/>
              <a:t>型数据创</a:t>
            </a:r>
            <a:r>
              <a:rPr lang="zh-CN" altLang="en-US" dirty="0" smtClean="0"/>
              <a:t>建的</a:t>
            </a:r>
            <a:r>
              <a:rPr lang="zh-CN" altLang="en-US" dirty="0"/>
              <a:t>。</a:t>
            </a:r>
          </a:p>
          <a:p>
            <a:pPr marL="0" indent="0">
              <a:buNone/>
            </a:pPr>
            <a:r>
              <a:rPr lang="en-US" altLang="zh-CN" dirty="0" smtClean="0"/>
              <a:t>     3.Controller</a:t>
            </a:r>
            <a:r>
              <a:rPr lang="zh-CN" altLang="en-US" dirty="0"/>
              <a:t>（控制器）是应用程序中处理用户交互的部分。通常控制器负责从视</a:t>
            </a:r>
            <a:r>
              <a:rPr lang="zh-CN" altLang="en-US" dirty="0" smtClean="0"/>
              <a:t>图</a:t>
            </a:r>
            <a:endParaRPr lang="en-US" altLang="zh-CN" dirty="0" smtClean="0"/>
          </a:p>
          <a:p>
            <a:pPr marL="0" indent="0">
              <a:buNone/>
            </a:pPr>
            <a:r>
              <a:rPr lang="en-US" altLang="zh-CN" dirty="0"/>
              <a:t> </a:t>
            </a:r>
            <a:r>
              <a:rPr lang="en-US" altLang="zh-CN" dirty="0" smtClean="0"/>
              <a:t>    </a:t>
            </a:r>
            <a:r>
              <a:rPr lang="zh-CN" altLang="en-US" dirty="0" smtClean="0"/>
              <a:t>   读</a:t>
            </a:r>
            <a:r>
              <a:rPr lang="zh-CN" altLang="en-US" dirty="0"/>
              <a:t>取数据，控制用户输入，并向模型发送数据</a:t>
            </a:r>
            <a:r>
              <a:rPr lang="zh-CN" altLang="en-US" dirty="0" smtClean="0"/>
              <a:t>。</a:t>
            </a:r>
            <a:endParaRPr lang="en-US" altLang="zh-CN" dirty="0" smtClean="0"/>
          </a:p>
          <a:p>
            <a:endParaRPr lang="en-US" altLang="zh-CN" dirty="0"/>
          </a:p>
          <a:p>
            <a:r>
              <a:rPr lang="en-US" altLang="zh-CN" dirty="0" err="1" smtClean="0"/>
              <a:t>Asp.Net</a:t>
            </a:r>
            <a:r>
              <a:rPr lang="en-US" altLang="zh-CN" dirty="0" smtClean="0"/>
              <a:t> MVC</a:t>
            </a:r>
            <a:r>
              <a:rPr lang="zh-CN" altLang="en-US" dirty="0"/>
              <a:t>优</a:t>
            </a:r>
            <a:r>
              <a:rPr lang="zh-CN" altLang="en-US" dirty="0" smtClean="0"/>
              <a:t>点</a:t>
            </a:r>
            <a:r>
              <a:rPr lang="en-US" altLang="zh-CN" dirty="0" smtClean="0"/>
              <a:t>:</a:t>
            </a:r>
          </a:p>
          <a:p>
            <a:pPr marL="0" indent="0">
              <a:buNone/>
            </a:pPr>
            <a:r>
              <a:rPr lang="en-US" altLang="zh-CN" dirty="0"/>
              <a:t> </a:t>
            </a:r>
            <a:r>
              <a:rPr lang="en-US" altLang="zh-CN" dirty="0" smtClean="0"/>
              <a:t>    1</a:t>
            </a:r>
            <a:r>
              <a:rPr lang="en-US" altLang="zh-CN" dirty="0"/>
              <a:t>.</a:t>
            </a:r>
            <a:r>
              <a:rPr lang="zh-CN" altLang="en-US" dirty="0"/>
              <a:t>通过把项目分成</a:t>
            </a:r>
            <a:r>
              <a:rPr lang="en-US" altLang="zh-CN" dirty="0"/>
              <a:t>Model</a:t>
            </a:r>
            <a:r>
              <a:rPr lang="zh-CN" altLang="en-US" dirty="0"/>
              <a:t>、</a:t>
            </a:r>
            <a:r>
              <a:rPr lang="en-US" altLang="zh-CN" dirty="0"/>
              <a:t>View</a:t>
            </a:r>
            <a:r>
              <a:rPr lang="zh-CN" altLang="en-US" dirty="0"/>
              <a:t>和</a:t>
            </a:r>
            <a:r>
              <a:rPr lang="en-US" altLang="zh-CN" dirty="0"/>
              <a:t>Controller</a:t>
            </a:r>
            <a:r>
              <a:rPr lang="zh-CN" altLang="en-US" dirty="0"/>
              <a:t>，使得复杂项目更加容易维护，减</a:t>
            </a:r>
            <a:r>
              <a:rPr lang="zh-CN" altLang="en-US" dirty="0" smtClean="0"/>
              <a:t>少</a:t>
            </a:r>
            <a:endParaRPr lang="en-US" altLang="zh-CN" dirty="0" smtClean="0"/>
          </a:p>
          <a:p>
            <a:pPr marL="0" indent="0">
              <a:buNone/>
            </a:pPr>
            <a:r>
              <a:rPr lang="en-US" altLang="zh-CN" dirty="0"/>
              <a:t> </a:t>
            </a:r>
            <a:r>
              <a:rPr lang="en-US" altLang="zh-CN" dirty="0" smtClean="0"/>
              <a:t>       </a:t>
            </a:r>
            <a:r>
              <a:rPr lang="zh-CN" altLang="en-US" dirty="0" smtClean="0"/>
              <a:t>项</a:t>
            </a:r>
            <a:r>
              <a:rPr lang="zh-CN" altLang="en-US" dirty="0"/>
              <a:t>目之间的耦合。</a:t>
            </a:r>
          </a:p>
          <a:p>
            <a:pPr marL="0" indent="0">
              <a:buNone/>
            </a:pPr>
            <a:r>
              <a:rPr lang="en-US" altLang="zh-CN" dirty="0" smtClean="0"/>
              <a:t>     2</a:t>
            </a:r>
            <a:r>
              <a:rPr lang="en-US" altLang="zh-CN" dirty="0"/>
              <a:t>.</a:t>
            </a:r>
            <a:r>
              <a:rPr lang="zh-CN" altLang="en-US" dirty="0"/>
              <a:t>没有使用</a:t>
            </a:r>
            <a:r>
              <a:rPr lang="en-US" altLang="zh-CN" dirty="0" err="1"/>
              <a:t>ViewState</a:t>
            </a:r>
            <a:r>
              <a:rPr lang="zh-CN" altLang="en-US" dirty="0"/>
              <a:t>和服务器表单控件，可以更方便的控制应用程序的行为</a:t>
            </a:r>
            <a:r>
              <a:rPr lang="zh-CN" altLang="en-US" dirty="0" smtClean="0"/>
              <a:t>，不再</a:t>
            </a:r>
            <a:endParaRPr lang="en-US" altLang="zh-CN" dirty="0" smtClean="0"/>
          </a:p>
          <a:p>
            <a:pPr marL="0" indent="0">
              <a:buNone/>
            </a:pPr>
            <a:r>
              <a:rPr lang="en-US" altLang="zh-CN" dirty="0"/>
              <a:t> </a:t>
            </a:r>
            <a:r>
              <a:rPr lang="en-US" altLang="zh-CN" dirty="0" smtClean="0"/>
              <a:t>       </a:t>
            </a:r>
            <a:r>
              <a:rPr lang="zh-CN" altLang="en-US" dirty="0" smtClean="0"/>
              <a:t>是</a:t>
            </a:r>
            <a:r>
              <a:rPr lang="zh-CN" altLang="en-US" dirty="0"/>
              <a:t>拖拉到 </a:t>
            </a:r>
            <a:r>
              <a:rPr lang="en-US" altLang="zh-CN" dirty="0"/>
              <a:t>Web </a:t>
            </a:r>
            <a:r>
              <a:rPr lang="zh-CN" altLang="en-US" dirty="0"/>
              <a:t>页面的控件，而</a:t>
            </a:r>
            <a:r>
              <a:rPr lang="zh-CN" altLang="en-US" dirty="0" smtClean="0"/>
              <a:t>是</a:t>
            </a:r>
            <a:r>
              <a:rPr lang="zh-CN" altLang="en-US" dirty="0"/>
              <a:t>真</a:t>
            </a:r>
            <a:r>
              <a:rPr lang="zh-CN" altLang="en-US" dirty="0" smtClean="0"/>
              <a:t>正回归</a:t>
            </a:r>
            <a:r>
              <a:rPr lang="en-US" altLang="zh-CN" dirty="0" smtClean="0"/>
              <a:t>HTTP </a:t>
            </a:r>
            <a:r>
              <a:rPr lang="zh-CN" altLang="en-US" dirty="0"/>
              <a:t>请求和响应的流程。</a:t>
            </a:r>
          </a:p>
          <a:p>
            <a:pPr marL="0" indent="0">
              <a:buNone/>
            </a:pPr>
            <a:r>
              <a:rPr lang="en-US" altLang="zh-CN" dirty="0" smtClean="0"/>
              <a:t>     3</a:t>
            </a:r>
            <a:r>
              <a:rPr lang="en-US" altLang="zh-CN" dirty="0"/>
              <a:t>.</a:t>
            </a:r>
            <a:r>
              <a:rPr lang="zh-CN" altLang="en-US" dirty="0"/>
              <a:t>应用程序通过</a:t>
            </a:r>
            <a:r>
              <a:rPr lang="en-US" altLang="zh-CN" dirty="0"/>
              <a:t>Controller</a:t>
            </a:r>
            <a:r>
              <a:rPr lang="zh-CN" altLang="en-US" dirty="0"/>
              <a:t>来控制程序请求，并提供了原生</a:t>
            </a:r>
            <a:r>
              <a:rPr lang="zh-CN" altLang="en-US" dirty="0" smtClean="0"/>
              <a:t>的路由功</a:t>
            </a:r>
            <a:r>
              <a:rPr lang="zh-CN" altLang="en-US" dirty="0"/>
              <a:t>能来重写</a:t>
            </a:r>
            <a:r>
              <a:rPr lang="en-US" altLang="zh-CN" dirty="0" err="1"/>
              <a:t>Url</a:t>
            </a:r>
            <a:r>
              <a:rPr lang="zh-CN" altLang="en-US" dirty="0"/>
              <a:t>。</a:t>
            </a:r>
          </a:p>
          <a:p>
            <a:pPr marL="0" indent="0">
              <a:buNone/>
            </a:pPr>
            <a:r>
              <a:rPr lang="en-US" altLang="zh-CN" dirty="0" smtClean="0"/>
              <a:t>     4</a:t>
            </a:r>
            <a:r>
              <a:rPr lang="en-US" altLang="zh-CN" dirty="0"/>
              <a:t>.</a:t>
            </a:r>
            <a:r>
              <a:rPr lang="zh-CN" altLang="en-US" dirty="0"/>
              <a:t>使</a:t>
            </a:r>
            <a:r>
              <a:rPr lang="en-US" altLang="zh-CN" dirty="0"/>
              <a:t>Web</a:t>
            </a:r>
            <a:r>
              <a:rPr lang="zh-CN" altLang="en-US" dirty="0"/>
              <a:t>程序对单元测试的支持更加出</a:t>
            </a:r>
            <a:r>
              <a:rPr lang="zh-CN" altLang="en-US" dirty="0" smtClean="0"/>
              <a:t>色。</a:t>
            </a:r>
            <a:endParaRPr lang="zh-CN" altLang="en-US" dirty="0"/>
          </a:p>
          <a:p>
            <a:pPr marL="0" indent="0">
              <a:buNone/>
            </a:pPr>
            <a:r>
              <a:rPr lang="en-US" altLang="zh-CN" dirty="0" smtClean="0"/>
              <a:t>     5</a:t>
            </a:r>
            <a:r>
              <a:rPr lang="en-US" altLang="zh-CN" dirty="0"/>
              <a:t>.</a:t>
            </a:r>
            <a:r>
              <a:rPr lang="zh-CN" altLang="en-US" dirty="0"/>
              <a:t>在团队开发模式下表现更出</a:t>
            </a:r>
            <a:r>
              <a:rPr lang="zh-CN" altLang="en-US" dirty="0" smtClean="0"/>
              <a:t>众</a:t>
            </a:r>
            <a:r>
              <a:rPr lang="zh-CN" altLang="en-US" dirty="0"/>
              <a:t>。</a:t>
            </a:r>
          </a:p>
          <a:p>
            <a:pPr marL="0" indent="0">
              <a:buNone/>
            </a:pPr>
            <a:endParaRPr lang="zh-CN" altLang="en-US" dirty="0"/>
          </a:p>
          <a:p>
            <a:endParaRPr lang="en-US" altLang="zh-CN" dirty="0" smtClean="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25651028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工作过程比较</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58</a:t>
            </a:fld>
            <a:r>
              <a:rPr lang="zh-CN" altLang="en-US" smtClean="0"/>
              <a:t>页</a:t>
            </a:r>
            <a:endParaRPr lang="zh-CN" altLang="en-US" dirty="0" smtClean="0"/>
          </a:p>
        </p:txBody>
      </p:sp>
      <p:pic>
        <p:nvPicPr>
          <p:cNvPr id="1027" name="Picture 3" descr="imag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76606" y="960464"/>
            <a:ext cx="59245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582438"/>
            <a:ext cx="5686425" cy="26193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07504" y="908720"/>
            <a:ext cx="9036496" cy="54690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t>ASP.NET </a:t>
            </a:r>
          </a:p>
          <a:p>
            <a:pPr marL="0" indent="0">
              <a:buNone/>
            </a:pPr>
            <a:r>
              <a:rPr lang="en-US" altLang="zh-CN" dirty="0"/>
              <a:t> </a:t>
            </a:r>
            <a:r>
              <a:rPr lang="en-US" altLang="zh-CN" dirty="0" smtClean="0"/>
              <a:t>  </a:t>
            </a:r>
            <a:r>
              <a:rPr lang="en-US" altLang="zh-CN" dirty="0" err="1" smtClean="0"/>
              <a:t>WebForm</a:t>
            </a:r>
            <a:endParaRPr lang="en-US" altLang="zh-CN" dirty="0" smtClean="0"/>
          </a:p>
          <a:p>
            <a:pPr marL="0" indent="0">
              <a:buNone/>
            </a:pPr>
            <a:r>
              <a:rPr lang="zh-CN" altLang="en-US" dirty="0" smtClean="0"/>
              <a:t>   工作过程。</a:t>
            </a:r>
            <a:endParaRPr lang="en-US" altLang="zh-CN" dirty="0" smtClean="0"/>
          </a:p>
          <a:p>
            <a:endParaRPr lang="en-US" altLang="zh-CN" dirty="0" smtClean="0"/>
          </a:p>
          <a:p>
            <a:r>
              <a:rPr lang="en-US" altLang="zh-CN" dirty="0" err="1" smtClean="0"/>
              <a:t>Asp.Net</a:t>
            </a:r>
            <a:r>
              <a:rPr lang="en-US" altLang="zh-CN" dirty="0" smtClean="0"/>
              <a:t> </a:t>
            </a:r>
          </a:p>
          <a:p>
            <a:pPr marL="0" indent="0">
              <a:buNone/>
            </a:pPr>
            <a:r>
              <a:rPr lang="en-US" altLang="zh-CN" dirty="0"/>
              <a:t> </a:t>
            </a:r>
            <a:r>
              <a:rPr lang="en-US" altLang="zh-CN" dirty="0" smtClean="0"/>
              <a:t>  MVC</a:t>
            </a:r>
            <a:br>
              <a:rPr lang="en-US" altLang="zh-CN" dirty="0" smtClean="0"/>
            </a:br>
            <a:r>
              <a:rPr lang="en-US" altLang="zh-CN" dirty="0" smtClean="0"/>
              <a:t>   </a:t>
            </a:r>
            <a:r>
              <a:rPr lang="zh-CN" altLang="en-US" dirty="0" smtClean="0"/>
              <a:t>工作过程。</a:t>
            </a:r>
          </a:p>
          <a:p>
            <a:pPr marL="0" indent="0">
              <a:buFont typeface="Arial" pitchFamily="34" charset="0"/>
              <a:buNone/>
            </a:pPr>
            <a:endParaRPr lang="zh-CN" altLang="en-US" dirty="0" smtClean="0"/>
          </a:p>
          <a:p>
            <a:endParaRPr lang="en-US" altLang="zh-CN" dirty="0" smtClean="0"/>
          </a:p>
          <a:p>
            <a:endParaRPr lang="en-US" altLang="zh-CN" dirty="0" smtClean="0"/>
          </a:p>
          <a:p>
            <a:endParaRPr lang="zh-CN" altLang="zh-CN" dirty="0" smtClean="0"/>
          </a:p>
          <a:p>
            <a:endParaRPr lang="zh-CN" altLang="en-US" dirty="0"/>
          </a:p>
        </p:txBody>
      </p:sp>
    </p:spTree>
    <p:extLst>
      <p:ext uri="{BB962C8B-B14F-4D97-AF65-F5344CB8AC3E}">
        <p14:creationId xmlns:p14="http://schemas.microsoft.com/office/powerpoint/2010/main" val="17220857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b="1" dirty="0" err="1"/>
              <a:t>Asp.Net</a:t>
            </a:r>
            <a:r>
              <a:rPr lang="en-US" altLang="zh-CN" b="1" dirty="0"/>
              <a:t> MVC</a:t>
            </a:r>
            <a:r>
              <a:rPr lang="zh-CN" altLang="zh-CN" b="1" dirty="0"/>
              <a:t>是如</a:t>
            </a:r>
            <a:r>
              <a:rPr lang="zh-CN" altLang="zh-CN" b="1" dirty="0" smtClean="0"/>
              <a:t>何</a:t>
            </a:r>
            <a:r>
              <a:rPr lang="zh-CN" altLang="en-US" b="1" dirty="0" smtClean="0"/>
              <a:t>建立起来</a:t>
            </a:r>
            <a:r>
              <a:rPr lang="zh-CN" altLang="zh-CN" b="1" dirty="0" smtClean="0"/>
              <a:t>的</a:t>
            </a:r>
            <a:r>
              <a:rPr lang="en-US" altLang="zh-CN" b="1" dirty="0" smtClean="0"/>
              <a:t>?</a:t>
            </a:r>
            <a:endParaRPr lang="zh-CN" altLang="en-US" dirty="0"/>
          </a:p>
        </p:txBody>
      </p:sp>
      <p:sp>
        <p:nvSpPr>
          <p:cNvPr id="3" name="Content Placeholder 2"/>
          <p:cNvSpPr>
            <a:spLocks noGrp="1"/>
          </p:cNvSpPr>
          <p:nvPr>
            <p:ph idx="1"/>
          </p:nvPr>
        </p:nvSpPr>
        <p:spPr>
          <a:xfrm>
            <a:off x="35496" y="908720"/>
            <a:ext cx="8965660" cy="5400600"/>
          </a:xfrm>
        </p:spPr>
        <p:txBody>
          <a:bodyPr>
            <a:normAutofit fontScale="85000" lnSpcReduction="20000"/>
          </a:bodyPr>
          <a:lstStyle/>
          <a:p>
            <a:r>
              <a:rPr lang="en-US" altLang="zh-CN" dirty="0"/>
              <a:t>ASP.NET </a:t>
            </a:r>
            <a:r>
              <a:rPr lang="zh-CN" altLang="zh-CN" dirty="0"/>
              <a:t>由于采用了管道式设计，具有很好的扩展性，而整个</a:t>
            </a:r>
            <a:r>
              <a:rPr lang="en-US" altLang="zh-CN" dirty="0"/>
              <a:t> ASP.NET MVC </a:t>
            </a:r>
            <a:r>
              <a:rPr lang="zh-CN" altLang="zh-CN" dirty="0"/>
              <a:t>应用框架 就是通过扩展</a:t>
            </a:r>
            <a:r>
              <a:rPr lang="en-US" altLang="zh-CN" dirty="0"/>
              <a:t> ASP.NET </a:t>
            </a:r>
            <a:r>
              <a:rPr lang="zh-CN" altLang="zh-CN" dirty="0"/>
              <a:t>实现的</a:t>
            </a:r>
            <a:r>
              <a:rPr lang="zh-CN" altLang="zh-CN" dirty="0" smtClean="0"/>
              <a:t>。</a:t>
            </a:r>
            <a:r>
              <a:rPr lang="en-US" altLang="zh-CN" dirty="0" smtClean="0"/>
              <a:t>ASP.NET </a:t>
            </a:r>
            <a:r>
              <a:rPr lang="zh-CN" altLang="zh-CN" dirty="0"/>
              <a:t>的扩展点主要体现在</a:t>
            </a:r>
            <a:r>
              <a:rPr lang="en-US" altLang="zh-CN" dirty="0"/>
              <a:t> </a:t>
            </a:r>
            <a:r>
              <a:rPr lang="en-US" altLang="zh-CN" dirty="0" err="1"/>
              <a:t>HttpModule</a:t>
            </a:r>
            <a:r>
              <a:rPr lang="en-US" altLang="zh-CN" dirty="0"/>
              <a:t> </a:t>
            </a:r>
            <a:r>
              <a:rPr lang="zh-CN" altLang="zh-CN" dirty="0"/>
              <a:t>和</a:t>
            </a:r>
            <a:r>
              <a:rPr lang="en-US" altLang="zh-CN" dirty="0"/>
              <a:t> </a:t>
            </a:r>
            <a:r>
              <a:rPr lang="en-US" altLang="zh-CN" dirty="0" err="1"/>
              <a:t>HttpHandler</a:t>
            </a:r>
            <a:r>
              <a:rPr lang="en-US" altLang="zh-CN" dirty="0"/>
              <a:t> </a:t>
            </a:r>
            <a:r>
              <a:rPr lang="zh-CN" altLang="zh-CN" dirty="0"/>
              <a:t>这两个核心组件之</a:t>
            </a:r>
            <a:r>
              <a:rPr lang="zh-CN" altLang="zh-CN" dirty="0" smtClean="0"/>
              <a:t>上</a:t>
            </a:r>
            <a:r>
              <a:rPr lang="zh-CN" altLang="en-US" dirty="0" smtClean="0"/>
              <a:t>。</a:t>
            </a:r>
            <a:endParaRPr lang="en-US" altLang="zh-CN" dirty="0" smtClean="0"/>
          </a:p>
          <a:p>
            <a:endParaRPr lang="en-US" altLang="zh-CN" dirty="0"/>
          </a:p>
          <a:p>
            <a:r>
              <a:rPr lang="zh-CN" altLang="zh-CN" dirty="0" smtClean="0"/>
              <a:t>实</a:t>
            </a:r>
            <a:r>
              <a:rPr lang="zh-CN" altLang="zh-CN" dirty="0"/>
              <a:t>际上整个</a:t>
            </a:r>
            <a:r>
              <a:rPr lang="en-US" altLang="zh-CN" dirty="0"/>
              <a:t> ASP.NET MVC </a:t>
            </a:r>
            <a:r>
              <a:rPr lang="zh-CN" altLang="zh-CN" dirty="0"/>
              <a:t>框架就是通过自定义</a:t>
            </a:r>
            <a:r>
              <a:rPr lang="zh-CN" altLang="zh-CN" dirty="0" smtClean="0"/>
              <a:t>的</a:t>
            </a:r>
            <a:r>
              <a:rPr lang="en-US" altLang="zh-CN" dirty="0"/>
              <a:t>ASP.NET </a:t>
            </a:r>
            <a:r>
              <a:rPr lang="zh-CN" altLang="zh-CN" dirty="0"/>
              <a:t>组件</a:t>
            </a:r>
            <a:r>
              <a:rPr lang="en-US" altLang="zh-CN" dirty="0" err="1" smtClean="0"/>
              <a:t>HttpModule</a:t>
            </a:r>
            <a:r>
              <a:rPr lang="en-US" altLang="zh-CN" dirty="0" smtClean="0"/>
              <a:t> </a:t>
            </a:r>
            <a:r>
              <a:rPr lang="zh-CN" altLang="zh-CN" dirty="0"/>
              <a:t>和</a:t>
            </a:r>
            <a:r>
              <a:rPr lang="en-US" altLang="zh-CN" dirty="0"/>
              <a:t> </a:t>
            </a:r>
            <a:r>
              <a:rPr lang="en-US" altLang="zh-CN" dirty="0" err="1"/>
              <a:t>HttpHandler</a:t>
            </a:r>
            <a:r>
              <a:rPr lang="en-US" altLang="zh-CN" dirty="0"/>
              <a:t> </a:t>
            </a:r>
            <a:r>
              <a:rPr lang="zh-CN" altLang="zh-CN" dirty="0"/>
              <a:t>建立起来</a:t>
            </a:r>
            <a:r>
              <a:rPr lang="zh-CN" altLang="zh-CN" dirty="0" smtClean="0"/>
              <a:t>的</a:t>
            </a:r>
            <a:r>
              <a:rPr lang="zh-CN" altLang="en-US" dirty="0" smtClean="0"/>
              <a:t>。</a:t>
            </a:r>
            <a:endParaRPr lang="en-US" altLang="zh-CN" dirty="0" smtClean="0"/>
          </a:p>
          <a:p>
            <a:endParaRPr lang="en-US" altLang="zh-CN" dirty="0" smtClean="0"/>
          </a:p>
          <a:p>
            <a:r>
              <a:rPr lang="en-US" altLang="zh-CN" dirty="0" err="1"/>
              <a:t>HttpModule</a:t>
            </a:r>
            <a:r>
              <a:rPr lang="en-US" altLang="zh-CN" dirty="0"/>
              <a:t> </a:t>
            </a:r>
            <a:r>
              <a:rPr lang="zh-CN" altLang="zh-CN" dirty="0"/>
              <a:t>和</a:t>
            </a:r>
            <a:r>
              <a:rPr lang="en-US" altLang="zh-CN" dirty="0"/>
              <a:t> </a:t>
            </a:r>
            <a:r>
              <a:rPr lang="en-US" altLang="zh-CN" dirty="0" err="1" smtClean="0"/>
              <a:t>HttpHandler</a:t>
            </a:r>
            <a:r>
              <a:rPr lang="en-US" altLang="zh-CN" dirty="0" smtClean="0"/>
              <a:t> </a:t>
            </a:r>
            <a:r>
              <a:rPr lang="zh-CN" altLang="zh-CN" dirty="0" smtClean="0"/>
              <a:t>是</a:t>
            </a:r>
            <a:r>
              <a:rPr lang="en-US" altLang="zh-CN" dirty="0" smtClean="0"/>
              <a:t> ASP.NET </a:t>
            </a:r>
            <a:r>
              <a:rPr lang="zh-CN" altLang="zh-CN" dirty="0" smtClean="0"/>
              <a:t>管道的两个重要的纽件。请求的最终处理通过</a:t>
            </a:r>
            <a:r>
              <a:rPr lang="en-US" altLang="zh-CN" dirty="0" smtClean="0"/>
              <a:t> Handler </a:t>
            </a:r>
            <a:r>
              <a:rPr lang="zh-CN" altLang="zh-CN" dirty="0" smtClean="0"/>
              <a:t>来完成，</a:t>
            </a:r>
            <a:r>
              <a:rPr lang="en-US" altLang="zh-CN" dirty="0" smtClean="0"/>
              <a:t>ASP.NET MVC </a:t>
            </a:r>
            <a:r>
              <a:rPr lang="zh-CN" altLang="zh-CN" dirty="0" smtClean="0"/>
              <a:t>就是通过一个名为</a:t>
            </a:r>
            <a:r>
              <a:rPr lang="en-US" altLang="zh-CN" dirty="0" smtClean="0"/>
              <a:t> </a:t>
            </a:r>
            <a:r>
              <a:rPr lang="en-US" altLang="zh-CN" dirty="0" err="1" smtClean="0"/>
              <a:t>MvcHandler</a:t>
            </a:r>
            <a:r>
              <a:rPr lang="en-US" altLang="zh-CN" dirty="0" smtClean="0"/>
              <a:t> </a:t>
            </a:r>
            <a:r>
              <a:rPr lang="zh-CN" altLang="zh-CN" dirty="0" smtClean="0"/>
              <a:t>的自定义</a:t>
            </a:r>
            <a:r>
              <a:rPr lang="en-US" altLang="zh-CN" dirty="0" smtClean="0"/>
              <a:t> </a:t>
            </a:r>
            <a:r>
              <a:rPr lang="en-US" altLang="zh-CN" dirty="0" err="1" smtClean="0"/>
              <a:t>HttpHandler</a:t>
            </a:r>
            <a:r>
              <a:rPr lang="en-US" altLang="zh-CN" dirty="0" smtClean="0"/>
              <a:t> </a:t>
            </a:r>
            <a:r>
              <a:rPr lang="zh-CN" altLang="zh-CN" dirty="0" smtClean="0"/>
              <a:t>实现了对</a:t>
            </a:r>
            <a:r>
              <a:rPr lang="en-US" altLang="zh-CN" dirty="0" smtClean="0"/>
              <a:t> </a:t>
            </a:r>
            <a:r>
              <a:rPr lang="en-US" altLang="zh-CN" dirty="0"/>
              <a:t>Controller </a:t>
            </a:r>
            <a:r>
              <a:rPr lang="zh-CN" altLang="zh-CN" dirty="0"/>
              <a:t>的激活和</a:t>
            </a:r>
            <a:r>
              <a:rPr lang="en-US" altLang="zh-CN" dirty="0"/>
              <a:t> Action </a:t>
            </a:r>
            <a:r>
              <a:rPr lang="zh-CN" altLang="zh-CN" dirty="0"/>
              <a:t>的执行</a:t>
            </a:r>
            <a:r>
              <a:rPr lang="zh-CN" altLang="zh-CN" dirty="0" smtClean="0"/>
              <a:t>。</a:t>
            </a:r>
            <a:endParaRPr lang="en-US" altLang="zh-CN" dirty="0" smtClean="0"/>
          </a:p>
          <a:p>
            <a:endParaRPr lang="en-US"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59</a:t>
            </a:fld>
            <a:r>
              <a:rPr lang="zh-CN" altLang="en-US" dirty="0" smtClean="0"/>
              <a:t>页</a:t>
            </a:r>
          </a:p>
        </p:txBody>
      </p:sp>
    </p:spTree>
    <p:extLst>
      <p:ext uri="{BB962C8B-B14F-4D97-AF65-F5344CB8AC3E}">
        <p14:creationId xmlns:p14="http://schemas.microsoft.com/office/powerpoint/2010/main" val="422555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一个</a:t>
            </a:r>
            <a:r>
              <a:rPr lang="en-US" altLang="zh-CN" dirty="0" smtClean="0"/>
              <a:t>XML-RPC </a:t>
            </a:r>
            <a:r>
              <a:rPr lang="zh-CN" altLang="en-US" dirty="0" smtClean="0"/>
              <a:t>的例子</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a:t>
            </a:fld>
            <a:r>
              <a:rPr lang="zh-CN" altLang="en-US" smtClean="0"/>
              <a:t>页</a:t>
            </a:r>
            <a:endParaRPr lang="zh-CN" altLang="en-US" dirty="0" smtClean="0"/>
          </a:p>
        </p:txBody>
      </p:sp>
      <p:sp>
        <p:nvSpPr>
          <p:cNvPr id="6" name="Content Placeholder 5"/>
          <p:cNvSpPr>
            <a:spLocks noGrp="1"/>
          </p:cNvSpPr>
          <p:nvPr>
            <p:ph idx="1"/>
          </p:nvPr>
        </p:nvSpPr>
        <p:spPr>
          <a:xfrm>
            <a:off x="179512" y="980728"/>
            <a:ext cx="8750206" cy="5145435"/>
          </a:xfrm>
        </p:spPr>
        <p:txBody>
          <a:bodyPr>
            <a:noAutofit/>
          </a:bodyPr>
          <a:lstStyle/>
          <a:p>
            <a:pPr marL="0" indent="0">
              <a:buNone/>
            </a:pPr>
            <a:r>
              <a:rPr lang="zh-CN" altLang="en-US" sz="1200" dirty="0"/>
              <a:t>以下为一</a:t>
            </a:r>
            <a:r>
              <a:rPr lang="zh-CN" altLang="en-US" sz="1200" dirty="0" smtClean="0"/>
              <a:t>个 </a:t>
            </a:r>
            <a:r>
              <a:rPr lang="en-US" altLang="zh-CN" sz="1200" dirty="0"/>
              <a:t>XML-RPC </a:t>
            </a:r>
            <a:r>
              <a:rPr lang="zh-CN" altLang="en-US" sz="1200" dirty="0"/>
              <a:t>请求的范例</a:t>
            </a:r>
            <a:r>
              <a:rPr lang="zh-CN" altLang="en-US" sz="1200" dirty="0" smtClean="0"/>
              <a:t>：</a:t>
            </a:r>
            <a:endParaRPr lang="zh-CN" altLang="en-US" sz="1200" dirty="0"/>
          </a:p>
          <a:p>
            <a:pPr marL="0" indent="0">
              <a:buNone/>
            </a:pPr>
            <a:endParaRPr lang="zh-CN" altLang="en-US" sz="1200" dirty="0"/>
          </a:p>
          <a:p>
            <a:pPr marL="0" indent="0">
              <a:buNone/>
            </a:pPr>
            <a:r>
              <a:rPr lang="en-US" altLang="zh-CN" sz="1200" dirty="0"/>
              <a:t>&lt;?xml version="1.0"?&gt;</a:t>
            </a:r>
          </a:p>
          <a:p>
            <a:pPr marL="0" indent="0">
              <a:buNone/>
            </a:pPr>
            <a:r>
              <a:rPr lang="en-US" altLang="zh-CN" sz="1200" dirty="0"/>
              <a:t>&lt;</a:t>
            </a:r>
            <a:r>
              <a:rPr lang="en-US" altLang="zh-CN" sz="1200" dirty="0" err="1"/>
              <a:t>methodCall</a:t>
            </a:r>
            <a:r>
              <a:rPr lang="en-US" altLang="zh-CN" sz="1200" dirty="0"/>
              <a:t>&gt;</a:t>
            </a:r>
          </a:p>
          <a:p>
            <a:pPr marL="0" indent="0">
              <a:buNone/>
            </a:pPr>
            <a:r>
              <a:rPr lang="en-US" altLang="zh-CN" sz="1200" dirty="0"/>
              <a:t>  &lt;</a:t>
            </a:r>
            <a:r>
              <a:rPr lang="en-US" altLang="zh-CN" sz="1200" dirty="0" err="1"/>
              <a:t>methodName</a:t>
            </a:r>
            <a:r>
              <a:rPr lang="en-US" altLang="zh-CN" sz="1200" dirty="0"/>
              <a:t>&gt;</a:t>
            </a:r>
            <a:r>
              <a:rPr lang="en-US" altLang="zh-CN" sz="1200" dirty="0" err="1"/>
              <a:t>examples.getStateName</a:t>
            </a:r>
            <a:r>
              <a:rPr lang="en-US" altLang="zh-CN" sz="1200" dirty="0"/>
              <a:t>&lt;/</a:t>
            </a:r>
            <a:r>
              <a:rPr lang="en-US" altLang="zh-CN" sz="1200" dirty="0" err="1"/>
              <a:t>methodName</a:t>
            </a:r>
            <a:r>
              <a:rPr lang="en-US" altLang="zh-CN" sz="1200" dirty="0"/>
              <a:t>&gt;</a:t>
            </a:r>
          </a:p>
          <a:p>
            <a:pPr marL="0" indent="0">
              <a:buNone/>
            </a:pPr>
            <a:r>
              <a:rPr lang="en-US" altLang="zh-CN" sz="1200" dirty="0"/>
              <a:t>  &lt;</a:t>
            </a:r>
            <a:r>
              <a:rPr lang="en-US" altLang="zh-CN" sz="1200" dirty="0" err="1"/>
              <a:t>params</a:t>
            </a:r>
            <a:r>
              <a:rPr lang="en-US" altLang="zh-CN" sz="1200" dirty="0"/>
              <a:t>&gt;</a:t>
            </a:r>
          </a:p>
          <a:p>
            <a:pPr marL="0" indent="0">
              <a:buNone/>
            </a:pPr>
            <a:r>
              <a:rPr lang="en-US" altLang="zh-CN" sz="1200" dirty="0"/>
              <a:t>    &lt;</a:t>
            </a:r>
            <a:r>
              <a:rPr lang="en-US" altLang="zh-CN" sz="1200" dirty="0" err="1"/>
              <a:t>param</a:t>
            </a:r>
            <a:r>
              <a:rPr lang="en-US" altLang="zh-CN" sz="1200" dirty="0"/>
              <a:t>&gt;</a:t>
            </a:r>
          </a:p>
          <a:p>
            <a:pPr marL="0" indent="0">
              <a:buNone/>
            </a:pPr>
            <a:r>
              <a:rPr lang="en-US" altLang="zh-CN" sz="1200" dirty="0"/>
              <a:t>        &lt;value&gt;&lt;i4&gt;40&lt;/i4&gt;&lt;/value&gt;</a:t>
            </a:r>
          </a:p>
          <a:p>
            <a:pPr marL="0" indent="0">
              <a:buNone/>
            </a:pPr>
            <a:r>
              <a:rPr lang="en-US" altLang="zh-CN" sz="1200" dirty="0"/>
              <a:t>    &lt;/</a:t>
            </a:r>
            <a:r>
              <a:rPr lang="en-US" altLang="zh-CN" sz="1200" dirty="0" err="1"/>
              <a:t>param</a:t>
            </a:r>
            <a:r>
              <a:rPr lang="en-US" altLang="zh-CN" sz="1200" dirty="0"/>
              <a:t>&gt;</a:t>
            </a:r>
          </a:p>
          <a:p>
            <a:pPr marL="0" indent="0">
              <a:buNone/>
            </a:pPr>
            <a:r>
              <a:rPr lang="en-US" altLang="zh-CN" sz="1200" dirty="0"/>
              <a:t>  &lt;/</a:t>
            </a:r>
            <a:r>
              <a:rPr lang="en-US" altLang="zh-CN" sz="1200" dirty="0" err="1"/>
              <a:t>params</a:t>
            </a:r>
            <a:r>
              <a:rPr lang="en-US" altLang="zh-CN" sz="1200" dirty="0"/>
              <a:t>&gt;</a:t>
            </a:r>
          </a:p>
          <a:p>
            <a:pPr marL="0" indent="0">
              <a:buNone/>
            </a:pPr>
            <a:r>
              <a:rPr lang="en-US" altLang="zh-CN" sz="1200" dirty="0"/>
              <a:t>&lt;/</a:t>
            </a:r>
            <a:r>
              <a:rPr lang="en-US" altLang="zh-CN" sz="1200" dirty="0" err="1"/>
              <a:t>methodCall</a:t>
            </a:r>
            <a:r>
              <a:rPr lang="en-US" altLang="zh-CN" sz="1200" dirty="0" smtClean="0"/>
              <a:t>&gt;</a:t>
            </a:r>
            <a:endParaRPr lang="en-US" altLang="zh-CN" sz="1200" dirty="0"/>
          </a:p>
          <a:p>
            <a:pPr marL="0" indent="0">
              <a:buNone/>
            </a:pPr>
            <a:endParaRPr lang="en-US" altLang="zh-CN" sz="1200" dirty="0"/>
          </a:p>
          <a:p>
            <a:pPr marL="0" indent="0">
              <a:buNone/>
            </a:pPr>
            <a:r>
              <a:rPr lang="zh-CN" altLang="en-US" sz="1200" dirty="0"/>
              <a:t>相对于上述请求，以下为一个寻常回应的范例</a:t>
            </a:r>
            <a:r>
              <a:rPr lang="zh-CN" altLang="en-US" sz="1200" dirty="0" smtClean="0"/>
              <a:t>：</a:t>
            </a:r>
            <a:endParaRPr lang="zh-CN" altLang="en-US" sz="1200" dirty="0"/>
          </a:p>
          <a:p>
            <a:pPr marL="0" indent="0">
              <a:buNone/>
            </a:pPr>
            <a:endParaRPr lang="zh-CN" altLang="en-US" sz="1200" dirty="0"/>
          </a:p>
          <a:p>
            <a:pPr marL="0" indent="0">
              <a:buNone/>
            </a:pPr>
            <a:r>
              <a:rPr lang="en-US" altLang="zh-CN" sz="1200" dirty="0"/>
              <a:t>&lt;?xml version="1.0"?&gt;</a:t>
            </a:r>
          </a:p>
          <a:p>
            <a:pPr marL="0" indent="0">
              <a:buNone/>
            </a:pPr>
            <a:r>
              <a:rPr lang="en-US" altLang="zh-CN" sz="1200" dirty="0"/>
              <a:t>&lt;</a:t>
            </a:r>
            <a:r>
              <a:rPr lang="en-US" altLang="zh-CN" sz="1200" dirty="0" err="1"/>
              <a:t>methodResponse</a:t>
            </a:r>
            <a:r>
              <a:rPr lang="en-US" altLang="zh-CN" sz="1200" dirty="0"/>
              <a:t>&gt;</a:t>
            </a:r>
          </a:p>
          <a:p>
            <a:pPr marL="0" indent="0">
              <a:buNone/>
            </a:pPr>
            <a:r>
              <a:rPr lang="en-US" altLang="zh-CN" sz="1200" dirty="0"/>
              <a:t>  &lt;</a:t>
            </a:r>
            <a:r>
              <a:rPr lang="en-US" altLang="zh-CN" sz="1200" dirty="0" err="1"/>
              <a:t>params</a:t>
            </a:r>
            <a:r>
              <a:rPr lang="en-US" altLang="zh-CN" sz="1200" dirty="0"/>
              <a:t>&gt;</a:t>
            </a:r>
          </a:p>
          <a:p>
            <a:pPr marL="0" indent="0">
              <a:buNone/>
            </a:pPr>
            <a:r>
              <a:rPr lang="en-US" altLang="zh-CN" sz="1200" dirty="0"/>
              <a:t>    &lt;</a:t>
            </a:r>
            <a:r>
              <a:rPr lang="en-US" altLang="zh-CN" sz="1200" dirty="0" err="1"/>
              <a:t>param</a:t>
            </a:r>
            <a:r>
              <a:rPr lang="en-US" altLang="zh-CN" sz="1200" dirty="0"/>
              <a:t>&gt;</a:t>
            </a:r>
          </a:p>
          <a:p>
            <a:pPr marL="0" indent="0">
              <a:buNone/>
            </a:pPr>
            <a:r>
              <a:rPr lang="en-US" altLang="zh-CN" sz="1200" dirty="0"/>
              <a:t>        &lt;value&gt;&lt;string&gt;South Dakota&lt;/string&gt;&lt;/value&gt;</a:t>
            </a:r>
          </a:p>
          <a:p>
            <a:pPr marL="0" indent="0">
              <a:buNone/>
            </a:pPr>
            <a:r>
              <a:rPr lang="en-US" altLang="zh-CN" sz="1200" dirty="0"/>
              <a:t>    &lt;/</a:t>
            </a:r>
            <a:r>
              <a:rPr lang="en-US" altLang="zh-CN" sz="1200" dirty="0" err="1"/>
              <a:t>param</a:t>
            </a:r>
            <a:r>
              <a:rPr lang="en-US" altLang="zh-CN" sz="1200" dirty="0"/>
              <a:t>&gt;</a:t>
            </a:r>
          </a:p>
          <a:p>
            <a:pPr marL="0" indent="0">
              <a:buNone/>
            </a:pPr>
            <a:r>
              <a:rPr lang="en-US" altLang="zh-CN" sz="1200" dirty="0"/>
              <a:t>  &lt;/</a:t>
            </a:r>
            <a:r>
              <a:rPr lang="en-US" altLang="zh-CN" sz="1200" dirty="0" err="1"/>
              <a:t>params</a:t>
            </a:r>
            <a:r>
              <a:rPr lang="en-US" altLang="zh-CN" sz="1200" dirty="0"/>
              <a:t>&gt;</a:t>
            </a:r>
          </a:p>
          <a:p>
            <a:pPr marL="0" indent="0">
              <a:buNone/>
            </a:pPr>
            <a:r>
              <a:rPr lang="en-US" altLang="zh-CN" sz="1200" dirty="0"/>
              <a:t>&lt;/</a:t>
            </a:r>
            <a:r>
              <a:rPr lang="en-US" altLang="zh-CN" sz="1200" dirty="0" err="1"/>
              <a:t>methodResponse</a:t>
            </a:r>
            <a:r>
              <a:rPr lang="en-US" altLang="zh-CN" sz="1200" dirty="0"/>
              <a:t>&gt;</a:t>
            </a:r>
            <a:endParaRPr lang="zh-CN" altLang="en-US" sz="1200" dirty="0"/>
          </a:p>
        </p:txBody>
      </p:sp>
    </p:spTree>
    <p:extLst>
      <p:ext uri="{BB962C8B-B14F-4D97-AF65-F5344CB8AC3E}">
        <p14:creationId xmlns:p14="http://schemas.microsoft.com/office/powerpoint/2010/main" val="2511423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IIS</a:t>
            </a:r>
            <a:r>
              <a:rPr lang="zh-CN" altLang="en-US" dirty="0" smtClean="0"/>
              <a:t>对</a:t>
            </a:r>
            <a:r>
              <a:rPr lang="en-US" altLang="zh-CN" dirty="0" smtClean="0"/>
              <a:t>ASP.NET</a:t>
            </a:r>
            <a:r>
              <a:rPr lang="zh-CN" altLang="en-US" dirty="0"/>
              <a:t>对请求处理的过程</a:t>
            </a:r>
          </a:p>
        </p:txBody>
      </p:sp>
      <p:sp>
        <p:nvSpPr>
          <p:cNvPr id="3" name="Content Placeholder 2"/>
          <p:cNvSpPr>
            <a:spLocks noGrp="1"/>
          </p:cNvSpPr>
          <p:nvPr>
            <p:ph idx="1"/>
          </p:nvPr>
        </p:nvSpPr>
        <p:spPr>
          <a:xfrm>
            <a:off x="116177" y="908720"/>
            <a:ext cx="8946164" cy="5289451"/>
          </a:xfrm>
        </p:spPr>
        <p:txBody>
          <a:bodyPr>
            <a:normAutofit/>
          </a:bodyPr>
          <a:lstStyle/>
          <a:p>
            <a:r>
              <a:rPr lang="zh-CN" altLang="en-US" sz="2800" dirty="0" smtClean="0"/>
              <a:t>下面左右两张图分别是是</a:t>
            </a:r>
            <a:r>
              <a:rPr lang="en-US" altLang="zh-CN" sz="2800" dirty="0" smtClean="0"/>
              <a:t>IIS5</a:t>
            </a:r>
            <a:r>
              <a:rPr lang="zh-CN" altLang="en-US" sz="2800" dirty="0" smtClean="0"/>
              <a:t>和</a:t>
            </a:r>
            <a:r>
              <a:rPr lang="en-US" altLang="zh-CN" sz="2800" dirty="0" smtClean="0"/>
              <a:t>IIS6</a:t>
            </a:r>
            <a:r>
              <a:rPr lang="zh-CN" altLang="en-US" sz="2800" dirty="0" smtClean="0"/>
              <a:t>（或</a:t>
            </a:r>
            <a:r>
              <a:rPr lang="en-US" altLang="zh-CN" sz="2800" dirty="0" smtClean="0"/>
              <a:t>IIS7</a:t>
            </a:r>
            <a:r>
              <a:rPr lang="zh-CN" altLang="en-US" sz="2800" dirty="0" smtClean="0"/>
              <a:t>的经典模式）对</a:t>
            </a:r>
            <a:r>
              <a:rPr lang="en-US" altLang="zh-CN" sz="2800" dirty="0" err="1"/>
              <a:t>Asp.Net</a:t>
            </a:r>
            <a:r>
              <a:rPr lang="zh-CN" altLang="en-US" sz="2800" dirty="0"/>
              <a:t>的</a:t>
            </a:r>
            <a:r>
              <a:rPr lang="en-US" altLang="zh-CN" sz="2800" dirty="0"/>
              <a:t>Http</a:t>
            </a:r>
            <a:r>
              <a:rPr lang="zh-CN" altLang="en-US" sz="2800" dirty="0"/>
              <a:t>请求处理示意</a:t>
            </a:r>
            <a:r>
              <a:rPr lang="zh-CN" altLang="en-US" sz="2800" dirty="0" smtClean="0"/>
              <a:t>图，可以看到，</a:t>
            </a:r>
            <a:r>
              <a:rPr lang="en-US" altLang="zh-CN" sz="2800" dirty="0" smtClean="0"/>
              <a:t>IIS6</a:t>
            </a:r>
            <a:r>
              <a:rPr lang="zh-CN" altLang="en-US" sz="2800" dirty="0" smtClean="0"/>
              <a:t>增加了应用程序池和</a:t>
            </a:r>
            <a:r>
              <a:rPr lang="en-US" altLang="zh-CN" sz="2800" dirty="0" smtClean="0"/>
              <a:t>HTTP.SYS</a:t>
            </a:r>
            <a:r>
              <a:rPr lang="zh-CN" altLang="en-US" sz="2800" dirty="0" smtClean="0"/>
              <a:t>模块，但是最终针对</a:t>
            </a:r>
            <a:r>
              <a:rPr lang="zh-CN" altLang="en-US" sz="2800" dirty="0"/>
              <a:t>*</a:t>
            </a:r>
            <a:r>
              <a:rPr lang="en-US" altLang="zh-CN" sz="2800" dirty="0"/>
              <a:t>.</a:t>
            </a:r>
            <a:r>
              <a:rPr lang="en-US" altLang="zh-CN" sz="2800" dirty="0" err="1"/>
              <a:t>aspx</a:t>
            </a:r>
            <a:r>
              <a:rPr lang="zh-CN" altLang="en-US" sz="2800" dirty="0" smtClean="0"/>
              <a:t>页面的请求都会进入</a:t>
            </a:r>
            <a:r>
              <a:rPr lang="en-US" altLang="zh-CN" sz="2800" dirty="0" err="1" smtClean="0"/>
              <a:t>HttpRuntime</a:t>
            </a:r>
            <a:r>
              <a:rPr lang="zh-CN" altLang="en-US" sz="2800" dirty="0" smtClean="0"/>
              <a:t>运行时当中。</a:t>
            </a:r>
            <a:endParaRPr lang="zh-CN" altLang="en-US" sz="2800" dirty="0"/>
          </a:p>
          <a:p>
            <a:endParaRPr lang="en-US" altLang="zh-CN" sz="2000"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a:p>
          <a:p>
            <a:endParaRPr lang="en-US" altLang="zh-CN" dirty="0"/>
          </a:p>
          <a:p>
            <a:endParaRPr lang="en-US" altLang="zh-CN" dirty="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smtClean="0"/>
          </a:p>
          <a:p>
            <a:endParaRPr lang="en-US" altLang="zh-CN" dirty="0"/>
          </a:p>
          <a:p>
            <a:endParaRPr lang="zh-CN" altLang="en-US" dirty="0"/>
          </a:p>
          <a:p>
            <a:endParaRPr lang="zh-CN" altLang="en-US" dirty="0"/>
          </a:p>
          <a:p>
            <a:endParaRPr lang="zh-CN" altLang="en-US"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60</a:t>
            </a:fld>
            <a:r>
              <a:rPr lang="zh-CN" altLang="en-US" smtClean="0"/>
              <a:t>页</a:t>
            </a:r>
            <a:endParaRPr lang="zh-CN" altLang="en-US" dirty="0" smtClean="0"/>
          </a:p>
        </p:txBody>
      </p:sp>
      <p:pic>
        <p:nvPicPr>
          <p:cNvPr id="6" name="Picture 5" descr="ASPNETHTTP">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344406"/>
            <a:ext cx="5097780" cy="1897380"/>
          </a:xfrm>
          <a:prstGeom prst="rect">
            <a:avLst/>
          </a:prstGeom>
          <a:noFill/>
          <a:ln>
            <a:noFill/>
          </a:ln>
        </p:spPr>
      </p:pic>
      <p:pic>
        <p:nvPicPr>
          <p:cNvPr id="10" name="Picture 2" descr="http://www.tracefact.net/Graph/Http-Processing-Flow/0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902" y="2780928"/>
            <a:ext cx="399521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34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b="1" dirty="0" smtClean="0"/>
              <a:t>Http</a:t>
            </a:r>
            <a:r>
              <a:rPr lang="zh-CN" altLang="en-US" b="1" dirty="0"/>
              <a:t>请</a:t>
            </a:r>
            <a:r>
              <a:rPr lang="zh-CN" altLang="en-US" b="1" dirty="0" smtClean="0"/>
              <a:t>求在</a:t>
            </a:r>
            <a:r>
              <a:rPr lang="en-US" altLang="zh-CN" b="1" dirty="0" err="1" smtClean="0"/>
              <a:t>HttpRuntime</a:t>
            </a:r>
            <a:r>
              <a:rPr lang="zh-CN" altLang="en-US" b="1" dirty="0" smtClean="0"/>
              <a:t>中的</a:t>
            </a:r>
            <a:r>
              <a:rPr lang="zh-CN" altLang="en-US" b="1" dirty="0"/>
              <a:t>处理</a:t>
            </a:r>
            <a:endParaRPr lang="zh-CN" altLang="en-US" dirty="0"/>
          </a:p>
        </p:txBody>
      </p:sp>
      <p:sp>
        <p:nvSpPr>
          <p:cNvPr id="3" name="Content Placeholder 2"/>
          <p:cNvSpPr>
            <a:spLocks noGrp="1"/>
          </p:cNvSpPr>
          <p:nvPr>
            <p:ph idx="1"/>
          </p:nvPr>
        </p:nvSpPr>
        <p:spPr>
          <a:xfrm>
            <a:off x="35496" y="908720"/>
            <a:ext cx="8894222" cy="5469093"/>
          </a:xfrm>
        </p:spPr>
        <p:txBody>
          <a:bodyPr>
            <a:normAutofit/>
          </a:bodyPr>
          <a:lstStyle/>
          <a:p>
            <a:pPr marL="0" indent="0">
              <a:buNone/>
            </a:pPr>
            <a:r>
              <a:rPr lang="zh-CN" altLang="en-US" sz="1600" b="1" dirty="0"/>
              <a:t>当</a:t>
            </a:r>
            <a:r>
              <a:rPr lang="en-US" altLang="zh-CN" sz="1600" b="1" dirty="0"/>
              <a:t>Http</a:t>
            </a:r>
            <a:r>
              <a:rPr lang="zh-CN" altLang="en-US" sz="1600" b="1" dirty="0"/>
              <a:t>请求进入 </a:t>
            </a:r>
            <a:r>
              <a:rPr lang="en-US" altLang="zh-CN" sz="1600" b="1" dirty="0" err="1"/>
              <a:t>Asp.Net</a:t>
            </a:r>
            <a:r>
              <a:rPr lang="en-US" altLang="zh-CN" sz="1600" b="1" dirty="0"/>
              <a:t> Runtime</a:t>
            </a:r>
            <a:r>
              <a:rPr lang="zh-CN" altLang="en-US" sz="1600" b="1" dirty="0"/>
              <a:t>以后，它</a:t>
            </a:r>
            <a:r>
              <a:rPr lang="zh-CN" altLang="en-US" sz="1600" b="1" dirty="0" smtClean="0"/>
              <a:t>的</a:t>
            </a:r>
            <a:r>
              <a:rPr lang="zh-CN" altLang="en-US" sz="1600" b="1" dirty="0"/>
              <a:t>处理</a:t>
            </a:r>
            <a:r>
              <a:rPr lang="zh-CN" altLang="en-US" sz="1600" b="1" dirty="0" smtClean="0"/>
              <a:t>管</a:t>
            </a:r>
            <a:r>
              <a:rPr lang="zh-CN" altLang="en-US" sz="1600" b="1" dirty="0"/>
              <a:t>道</a:t>
            </a:r>
            <a:r>
              <a:rPr lang="zh-CN" altLang="en-US" sz="1600" b="1" dirty="0" smtClean="0"/>
              <a:t>由</a:t>
            </a:r>
            <a:r>
              <a:rPr lang="en-US" altLang="zh-CN" sz="1600" b="1" dirty="0" smtClean="0"/>
              <a:t>Modules</a:t>
            </a:r>
            <a:r>
              <a:rPr lang="zh-CN" altLang="en-US" sz="1600" b="1" dirty="0" smtClean="0"/>
              <a:t>和</a:t>
            </a:r>
            <a:r>
              <a:rPr lang="en-US" altLang="zh-CN" sz="1600" b="1" dirty="0" smtClean="0"/>
              <a:t>Handlers</a:t>
            </a:r>
            <a:r>
              <a:rPr lang="zh-CN" altLang="en-US" sz="1600" b="1" dirty="0" smtClean="0"/>
              <a:t>组成：</a:t>
            </a:r>
            <a:endParaRPr lang="en-US" altLang="zh-CN" sz="1600" b="1" dirty="0" smtClean="0"/>
          </a:p>
          <a:p>
            <a:r>
              <a:rPr lang="en-US" altLang="zh-CN" sz="1600" dirty="0"/>
              <a:t>1. </a:t>
            </a:r>
            <a:r>
              <a:rPr lang="en-US" altLang="zh-CN" sz="1600" dirty="0" err="1"/>
              <a:t>HttpRuntime</a:t>
            </a:r>
            <a:r>
              <a:rPr lang="zh-CN" altLang="en-US" sz="1600" dirty="0"/>
              <a:t>将</a:t>
            </a:r>
            <a:r>
              <a:rPr lang="en-US" altLang="zh-CN" sz="1600" dirty="0"/>
              <a:t>Http</a:t>
            </a:r>
            <a:r>
              <a:rPr lang="zh-CN" altLang="en-US" sz="1600" dirty="0"/>
              <a:t>请求转交给 </a:t>
            </a:r>
            <a:r>
              <a:rPr lang="en-US" altLang="zh-CN" sz="1600" dirty="0" err="1"/>
              <a:t>HttpApplication</a:t>
            </a:r>
            <a:r>
              <a:rPr lang="zh-CN" altLang="en-US" sz="1600" dirty="0"/>
              <a:t>，</a:t>
            </a:r>
            <a:r>
              <a:rPr lang="en-US" altLang="zh-CN" sz="1600" dirty="0" err="1"/>
              <a:t>HttpApplication</a:t>
            </a:r>
            <a:r>
              <a:rPr lang="zh-CN" altLang="en-US" sz="1600" dirty="0"/>
              <a:t>代表着程序员创建的</a:t>
            </a:r>
            <a:r>
              <a:rPr lang="en-US" altLang="zh-CN" sz="1600" dirty="0"/>
              <a:t>Web</a:t>
            </a:r>
            <a:r>
              <a:rPr lang="zh-CN" altLang="en-US" sz="1600" dirty="0"/>
              <a:t>应用程序。</a:t>
            </a:r>
            <a:r>
              <a:rPr lang="en-US" altLang="zh-CN" sz="1600" dirty="0" err="1"/>
              <a:t>HttpApplication</a:t>
            </a:r>
            <a:r>
              <a:rPr lang="zh-CN" altLang="en-US" sz="1600" dirty="0"/>
              <a:t>创建针对此</a:t>
            </a:r>
            <a:r>
              <a:rPr lang="en-US" altLang="zh-CN" sz="1600" dirty="0"/>
              <a:t>Http</a:t>
            </a:r>
            <a:r>
              <a:rPr lang="zh-CN" altLang="en-US" sz="1600" dirty="0"/>
              <a:t>请求的 </a:t>
            </a:r>
            <a:r>
              <a:rPr lang="en-US" altLang="zh-CN" sz="1600" dirty="0" err="1"/>
              <a:t>HttpContext</a:t>
            </a:r>
            <a:r>
              <a:rPr lang="zh-CN" altLang="en-US" sz="1600" dirty="0"/>
              <a:t>对象，这些对象包含了关于此请求</a:t>
            </a:r>
            <a:r>
              <a:rPr lang="zh-CN" altLang="en-US" sz="1600" dirty="0" smtClean="0"/>
              <a:t>的其</a:t>
            </a:r>
            <a:r>
              <a:rPr lang="zh-CN" altLang="en-US" sz="1600" dirty="0"/>
              <a:t>他对</a:t>
            </a:r>
            <a:r>
              <a:rPr lang="zh-CN" altLang="en-US" sz="1600" dirty="0" smtClean="0"/>
              <a:t>象。</a:t>
            </a:r>
            <a:endParaRPr lang="zh-CN" altLang="en-US" sz="1600" dirty="0"/>
          </a:p>
          <a:p>
            <a:r>
              <a:rPr lang="en-US" altLang="zh-CN" sz="1600" dirty="0"/>
              <a:t>2. </a:t>
            </a:r>
            <a:r>
              <a:rPr lang="zh-CN" altLang="en-US" sz="1600" dirty="0"/>
              <a:t>接下来</a:t>
            </a:r>
            <a:r>
              <a:rPr lang="en-US" altLang="zh-CN" sz="1600" dirty="0"/>
              <a:t>Http</a:t>
            </a:r>
            <a:r>
              <a:rPr lang="zh-CN" altLang="en-US" sz="1600" dirty="0"/>
              <a:t>请求通过一系列</a:t>
            </a:r>
            <a:r>
              <a:rPr lang="en-US" altLang="zh-CN" sz="1600" dirty="0"/>
              <a:t>Module</a:t>
            </a:r>
            <a:r>
              <a:rPr lang="zh-CN" altLang="en-US" sz="1600" dirty="0"/>
              <a:t>，这些</a:t>
            </a:r>
            <a:r>
              <a:rPr lang="en-US" altLang="zh-CN" sz="1600" dirty="0"/>
              <a:t>Module</a:t>
            </a:r>
            <a:r>
              <a:rPr lang="zh-CN" altLang="en-US" sz="1600" dirty="0"/>
              <a:t>对</a:t>
            </a:r>
            <a:r>
              <a:rPr lang="en-US" altLang="zh-CN" sz="1600" dirty="0"/>
              <a:t>Http</a:t>
            </a:r>
            <a:r>
              <a:rPr lang="zh-CN" altLang="en-US" sz="1600" dirty="0"/>
              <a:t>请求具有完全的控制权。这些</a:t>
            </a:r>
            <a:r>
              <a:rPr lang="en-US" altLang="zh-CN" sz="1600" dirty="0"/>
              <a:t>Module</a:t>
            </a:r>
            <a:r>
              <a:rPr lang="zh-CN" altLang="en-US" sz="1600" dirty="0"/>
              <a:t>可以做一些执行某个实际工作前的事情</a:t>
            </a:r>
            <a:r>
              <a:rPr lang="zh-CN" altLang="en-US" sz="1600" dirty="0" smtClean="0"/>
              <a:t>。</a:t>
            </a:r>
            <a:endParaRPr lang="zh-CN" altLang="en-US" sz="1600" dirty="0"/>
          </a:p>
          <a:p>
            <a:r>
              <a:rPr lang="en-US" altLang="zh-CN" sz="1600" dirty="0"/>
              <a:t>3. Http</a:t>
            </a:r>
            <a:r>
              <a:rPr lang="zh-CN" altLang="en-US" sz="1600" dirty="0"/>
              <a:t>请求经过所有的</a:t>
            </a:r>
            <a:r>
              <a:rPr lang="en-US" altLang="zh-CN" sz="1600" dirty="0"/>
              <a:t>Module</a:t>
            </a:r>
            <a:r>
              <a:rPr lang="zh-CN" altLang="en-US" sz="1600" dirty="0"/>
              <a:t>之后，它会被</a:t>
            </a:r>
            <a:r>
              <a:rPr lang="en-US" altLang="zh-CN" sz="1600" dirty="0" err="1"/>
              <a:t>HttpHandler</a:t>
            </a:r>
            <a:r>
              <a:rPr lang="zh-CN" altLang="en-US" sz="1600" dirty="0"/>
              <a:t>处理。在这一步，执行实际的一些操作，通常也就是</a:t>
            </a:r>
            <a:r>
              <a:rPr lang="en-US" altLang="zh-CN" sz="1600" dirty="0"/>
              <a:t>.</a:t>
            </a:r>
            <a:r>
              <a:rPr lang="en-US" altLang="zh-CN" sz="1600" dirty="0" err="1"/>
              <a:t>aspx</a:t>
            </a:r>
            <a:r>
              <a:rPr lang="zh-CN" altLang="en-US" sz="1600" dirty="0"/>
              <a:t>页面所完成的业务逻辑</a:t>
            </a:r>
            <a:r>
              <a:rPr lang="zh-CN" altLang="en-US" sz="1600" dirty="0" smtClean="0"/>
              <a:t>。</a:t>
            </a:r>
            <a:endParaRPr lang="zh-CN" altLang="en-US" sz="1600" dirty="0"/>
          </a:p>
          <a:p>
            <a:r>
              <a:rPr lang="en-US" altLang="zh-CN" sz="1600" dirty="0"/>
              <a:t>4.HttpHandler</a:t>
            </a:r>
            <a:r>
              <a:rPr lang="zh-CN" altLang="en-US" sz="1600" dirty="0"/>
              <a:t>处理完以后，</a:t>
            </a:r>
            <a:r>
              <a:rPr lang="en-US" altLang="zh-CN" sz="1600" dirty="0"/>
              <a:t>Http</a:t>
            </a:r>
            <a:r>
              <a:rPr lang="zh-CN" altLang="en-US" sz="1600" dirty="0"/>
              <a:t>请求再一次回到</a:t>
            </a:r>
            <a:r>
              <a:rPr lang="en-US" altLang="zh-CN" sz="1600" dirty="0"/>
              <a:t>Module</a:t>
            </a:r>
            <a:r>
              <a:rPr lang="zh-CN" altLang="en-US" sz="1600" dirty="0"/>
              <a:t>，此时</a:t>
            </a:r>
            <a:r>
              <a:rPr lang="en-US" altLang="zh-CN" sz="1600" dirty="0"/>
              <a:t>Module</a:t>
            </a:r>
            <a:r>
              <a:rPr lang="zh-CN" altLang="en-US" sz="1600" dirty="0"/>
              <a:t>可以做一些某个工作已经完成了之后的事情。</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61</a:t>
            </a:fld>
            <a:r>
              <a:rPr lang="zh-CN" altLang="en-US" smtClean="0"/>
              <a:t>页</a:t>
            </a:r>
            <a:endParaRPr lang="zh-CN" altLang="en-US" dirty="0" smtClean="0"/>
          </a:p>
        </p:txBody>
      </p:sp>
      <p:pic>
        <p:nvPicPr>
          <p:cNvPr id="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554" y="3501008"/>
            <a:ext cx="4328714" cy="313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502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a:t>HttpModule</a:t>
            </a:r>
            <a:r>
              <a:rPr lang="zh-CN" altLang="en-US" dirty="0"/>
              <a:t>和</a:t>
            </a:r>
            <a:r>
              <a:rPr lang="en-US" altLang="zh-CN" dirty="0" err="1"/>
              <a:t>HttpHandler</a:t>
            </a:r>
            <a:r>
              <a:rPr lang="zh-CN" altLang="zh-CN" dirty="0"/>
              <a:t>介</a:t>
            </a:r>
            <a:r>
              <a:rPr lang="zh-CN" altLang="zh-CN" dirty="0" smtClean="0"/>
              <a:t>绍</a:t>
            </a:r>
            <a:endParaRPr lang="zh-CN" altLang="en-US" dirty="0"/>
          </a:p>
        </p:txBody>
      </p:sp>
      <p:sp>
        <p:nvSpPr>
          <p:cNvPr id="3" name="Content Placeholder 2"/>
          <p:cNvSpPr>
            <a:spLocks noGrp="1"/>
          </p:cNvSpPr>
          <p:nvPr>
            <p:ph idx="1"/>
          </p:nvPr>
        </p:nvSpPr>
        <p:spPr>
          <a:xfrm>
            <a:off x="0" y="908720"/>
            <a:ext cx="9001156" cy="5469093"/>
          </a:xfrm>
        </p:spPr>
        <p:txBody>
          <a:bodyPr>
            <a:normAutofit fontScale="62500" lnSpcReduction="20000"/>
          </a:bodyPr>
          <a:lstStyle/>
          <a:p>
            <a:r>
              <a:rPr lang="en-US" altLang="zh-CN" dirty="0" err="1" smtClean="0"/>
              <a:t>HttpModule</a:t>
            </a:r>
            <a:r>
              <a:rPr lang="zh-CN" altLang="en-US" dirty="0" smtClean="0"/>
              <a:t>：它负</a:t>
            </a:r>
            <a:r>
              <a:rPr lang="zh-CN" altLang="en-US" dirty="0"/>
              <a:t>责监听</a:t>
            </a:r>
            <a:r>
              <a:rPr lang="en-US" altLang="zh-CN" dirty="0" err="1"/>
              <a:t>HttpRequest</a:t>
            </a:r>
            <a:r>
              <a:rPr lang="zh-CN" altLang="en-US" dirty="0"/>
              <a:t>，同时对</a:t>
            </a:r>
            <a:r>
              <a:rPr lang="en-US" altLang="zh-CN" dirty="0" err="1"/>
              <a:t>HttpRequest</a:t>
            </a:r>
            <a:r>
              <a:rPr lang="zh-CN" altLang="en-US" dirty="0"/>
              <a:t>增添或者过滤掉一部分内容。也就是说，当一个</a:t>
            </a:r>
            <a:r>
              <a:rPr lang="en-US" altLang="zh-CN" dirty="0"/>
              <a:t>HTTP</a:t>
            </a:r>
            <a:r>
              <a:rPr lang="zh-CN" altLang="en-US" dirty="0"/>
              <a:t>请求到达</a:t>
            </a:r>
            <a:r>
              <a:rPr lang="en-US" altLang="zh-CN" dirty="0" err="1"/>
              <a:t>HttpModule</a:t>
            </a:r>
            <a:r>
              <a:rPr lang="zh-CN" altLang="en-US" dirty="0"/>
              <a:t>时，整个</a:t>
            </a:r>
            <a:r>
              <a:rPr lang="en-US" altLang="zh-CN" dirty="0"/>
              <a:t>ASP.NET Framework</a:t>
            </a:r>
            <a:r>
              <a:rPr lang="zh-CN" altLang="en-US" dirty="0"/>
              <a:t>系统还并没有对这个</a:t>
            </a:r>
            <a:r>
              <a:rPr lang="en-US" altLang="zh-CN" dirty="0"/>
              <a:t>HTTP</a:t>
            </a:r>
            <a:r>
              <a:rPr lang="zh-CN" altLang="en-US" dirty="0"/>
              <a:t>请求做任何处理，也就是说此时对于</a:t>
            </a:r>
            <a:r>
              <a:rPr lang="en-US" altLang="zh-CN" dirty="0"/>
              <a:t>HTTP</a:t>
            </a:r>
            <a:r>
              <a:rPr lang="zh-CN" altLang="en-US" dirty="0"/>
              <a:t>请求来讲，</a:t>
            </a:r>
            <a:r>
              <a:rPr lang="en-US" altLang="zh-CN" dirty="0" err="1"/>
              <a:t>HttpModule</a:t>
            </a:r>
            <a:r>
              <a:rPr lang="zh-CN" altLang="en-US" dirty="0"/>
              <a:t>是一个</a:t>
            </a:r>
            <a:r>
              <a:rPr lang="en-US" altLang="zh-CN" dirty="0"/>
              <a:t>HTTP</a:t>
            </a:r>
            <a:r>
              <a:rPr lang="zh-CN" altLang="en-US" dirty="0"/>
              <a:t>请求的“必经之路”，所以可以在这个</a:t>
            </a:r>
            <a:r>
              <a:rPr lang="en-US" altLang="zh-CN" dirty="0"/>
              <a:t>HTTP</a:t>
            </a:r>
            <a:r>
              <a:rPr lang="zh-CN" altLang="en-US" dirty="0"/>
              <a:t>请求传递到真正的请求处理中心（</a:t>
            </a:r>
            <a:r>
              <a:rPr lang="en-US" altLang="zh-CN" dirty="0" err="1"/>
              <a:t>HttpHandler</a:t>
            </a:r>
            <a:r>
              <a:rPr lang="zh-CN" altLang="en-US" dirty="0"/>
              <a:t>）之前附加一些需要的信息在这个</a:t>
            </a:r>
            <a:r>
              <a:rPr lang="en-US" altLang="zh-CN" dirty="0"/>
              <a:t>HTTP</a:t>
            </a:r>
            <a:r>
              <a:rPr lang="zh-CN" altLang="en-US" dirty="0"/>
              <a:t>请求信息之上，或者针对截获的这个</a:t>
            </a:r>
            <a:r>
              <a:rPr lang="en-US" altLang="zh-CN" dirty="0"/>
              <a:t>HTTP</a:t>
            </a:r>
            <a:r>
              <a:rPr lang="zh-CN" altLang="en-US" dirty="0"/>
              <a:t>请求信息作一些额外的工作，或者在某些情况下干脆终止满足一些条件的</a:t>
            </a:r>
            <a:r>
              <a:rPr lang="en-US" altLang="zh-CN" dirty="0"/>
              <a:t>HTTP</a:t>
            </a:r>
            <a:r>
              <a:rPr lang="zh-CN" altLang="en-US" dirty="0"/>
              <a:t>请求，从而可以起到一个</a:t>
            </a:r>
            <a:r>
              <a:rPr lang="en-US" altLang="zh-CN" dirty="0"/>
              <a:t>Filter</a:t>
            </a:r>
            <a:r>
              <a:rPr lang="zh-CN" altLang="en-US" dirty="0"/>
              <a:t>过滤器的作用。</a:t>
            </a:r>
          </a:p>
          <a:p>
            <a:endParaRPr lang="en-US" altLang="zh-CN" dirty="0" smtClean="0"/>
          </a:p>
          <a:p>
            <a:r>
              <a:rPr lang="en-US" altLang="zh-CN" dirty="0" err="1" smtClean="0"/>
              <a:t>HttpHandler</a:t>
            </a:r>
            <a:r>
              <a:rPr lang="zh-CN" altLang="en-US" dirty="0" smtClean="0"/>
              <a:t>：它</a:t>
            </a:r>
            <a:r>
              <a:rPr lang="zh-CN" altLang="zh-CN" dirty="0" smtClean="0"/>
              <a:t>是</a:t>
            </a:r>
            <a:r>
              <a:rPr lang="zh-CN" altLang="zh-CN" dirty="0"/>
              <a:t>一个</a:t>
            </a:r>
            <a:r>
              <a:rPr lang="en-US" altLang="zh-CN" dirty="0"/>
              <a:t>HTTP</a:t>
            </a:r>
            <a:r>
              <a:rPr lang="zh-CN" altLang="zh-CN" dirty="0"/>
              <a:t>请求的真正处理中心，也正是在这个</a:t>
            </a:r>
            <a:r>
              <a:rPr lang="en-US" altLang="zh-CN" dirty="0" err="1"/>
              <a:t>HttpHandler</a:t>
            </a:r>
            <a:r>
              <a:rPr lang="zh-CN" altLang="zh-CN" dirty="0"/>
              <a:t>容器中，</a:t>
            </a:r>
            <a:r>
              <a:rPr lang="en-US" altLang="zh-CN" dirty="0"/>
              <a:t>ASP.NET Framework</a:t>
            </a:r>
            <a:r>
              <a:rPr lang="zh-CN" altLang="zh-CN" dirty="0"/>
              <a:t>才真正地对客户端请求的服务器页面做出编译和执行，并将处理过后的信息附加在</a:t>
            </a:r>
            <a:r>
              <a:rPr lang="en-US" altLang="zh-CN" dirty="0"/>
              <a:t>HTTP</a:t>
            </a:r>
            <a:r>
              <a:rPr lang="zh-CN" altLang="zh-CN" dirty="0"/>
              <a:t>请求信息流中再次返回到</a:t>
            </a:r>
            <a:r>
              <a:rPr lang="en-US" altLang="zh-CN" dirty="0" err="1"/>
              <a:t>HttpModule</a:t>
            </a:r>
            <a:r>
              <a:rPr lang="zh-CN" altLang="zh-CN" dirty="0"/>
              <a:t>中</a:t>
            </a:r>
            <a:r>
              <a:rPr lang="zh-CN" altLang="zh-CN" dirty="0" smtClean="0"/>
              <a:t>。</a:t>
            </a:r>
            <a:endParaRPr lang="en-US" altLang="zh-CN" dirty="0" smtClean="0"/>
          </a:p>
          <a:p>
            <a:endParaRPr lang="en-US" altLang="zh-CN" dirty="0"/>
          </a:p>
          <a:p>
            <a:r>
              <a:rPr lang="zh-CN" altLang="en-US" dirty="0" smtClean="0"/>
              <a:t>总结，</a:t>
            </a:r>
            <a:r>
              <a:rPr lang="en-US" altLang="zh-CN" dirty="0"/>
              <a:t>ASP.NET</a:t>
            </a:r>
            <a:r>
              <a:rPr lang="zh-CN" altLang="en-US" dirty="0"/>
              <a:t>把</a:t>
            </a:r>
            <a:r>
              <a:rPr lang="en-US" altLang="zh-CN" dirty="0"/>
              <a:t>Http</a:t>
            </a:r>
            <a:r>
              <a:rPr lang="zh-CN" altLang="en-US" dirty="0"/>
              <a:t>请求依次传递给管道中各个</a:t>
            </a:r>
            <a:r>
              <a:rPr lang="en-US" altLang="zh-CN" dirty="0" err="1"/>
              <a:t>HttpModule</a:t>
            </a:r>
            <a:r>
              <a:rPr lang="zh-CN" altLang="en-US" dirty="0"/>
              <a:t>，最终被</a:t>
            </a:r>
            <a:r>
              <a:rPr lang="en-US" altLang="zh-CN" dirty="0" err="1"/>
              <a:t>HttpHandler</a:t>
            </a:r>
            <a:r>
              <a:rPr lang="zh-CN" altLang="en-US" dirty="0"/>
              <a:t>处理，处理完成后，再次经过管道中的</a:t>
            </a:r>
            <a:r>
              <a:rPr lang="en-US" altLang="zh-CN" dirty="0"/>
              <a:t>HTTP</a:t>
            </a:r>
            <a:r>
              <a:rPr lang="zh-CN" altLang="en-US" dirty="0"/>
              <a:t>模块，把结果返回给客户端。我们可以在每个</a:t>
            </a:r>
            <a:r>
              <a:rPr lang="en-US" altLang="zh-CN" dirty="0" err="1"/>
              <a:t>HttpModule</a:t>
            </a:r>
            <a:r>
              <a:rPr lang="zh-CN" altLang="en-US" dirty="0"/>
              <a:t>中都可以干预请求的处理过程</a:t>
            </a:r>
            <a:r>
              <a:rPr lang="zh-CN" altLang="en-US" dirty="0" smtClean="0"/>
              <a:t>。因此，在一个</a:t>
            </a:r>
            <a:r>
              <a:rPr lang="en-US" altLang="zh-CN" dirty="0" smtClean="0"/>
              <a:t>Http</a:t>
            </a:r>
            <a:r>
              <a:rPr lang="zh-CN" altLang="en-US" dirty="0"/>
              <a:t>请求的处理过程中，只能调用一个</a:t>
            </a:r>
            <a:r>
              <a:rPr lang="en-US" altLang="zh-CN" dirty="0" err="1"/>
              <a:t>HttpHandler</a:t>
            </a:r>
            <a:r>
              <a:rPr lang="zh-CN" altLang="en-US" dirty="0"/>
              <a:t>，但可以调用多个</a:t>
            </a:r>
            <a:r>
              <a:rPr lang="en-US" altLang="zh-CN" dirty="0" err="1"/>
              <a:t>HttpModule</a:t>
            </a:r>
            <a:r>
              <a:rPr lang="zh-CN" altLang="en-US" dirty="0"/>
              <a:t>。 </a:t>
            </a:r>
          </a:p>
          <a:p>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62</a:t>
            </a:fld>
            <a:r>
              <a:rPr lang="zh-CN" altLang="en-US" smtClean="0"/>
              <a:t>页</a:t>
            </a:r>
            <a:endParaRPr lang="zh-CN" altLang="en-US" dirty="0" smtClean="0"/>
          </a:p>
        </p:txBody>
      </p:sp>
    </p:spTree>
    <p:extLst>
      <p:ext uri="{BB962C8B-B14F-4D97-AF65-F5344CB8AC3E}">
        <p14:creationId xmlns:p14="http://schemas.microsoft.com/office/powerpoint/2010/main" val="25393937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zh-CN" dirty="0"/>
              <a:t>选择</a:t>
            </a:r>
            <a:r>
              <a:rPr lang="en-US" altLang="zh-CN" dirty="0" err="1"/>
              <a:t>HttpHandler</a:t>
            </a:r>
            <a:r>
              <a:rPr lang="zh-CN" altLang="zh-CN" dirty="0"/>
              <a:t>还是</a:t>
            </a:r>
            <a:r>
              <a:rPr lang="en-US" altLang="zh-CN" dirty="0" err="1"/>
              <a:t>HttpModule</a:t>
            </a:r>
            <a:r>
              <a:rPr lang="en-US" altLang="zh-CN" dirty="0"/>
              <a:t>?</a:t>
            </a:r>
            <a:endParaRPr lang="zh-CN" altLang="en-US" dirty="0"/>
          </a:p>
        </p:txBody>
      </p:sp>
      <p:sp>
        <p:nvSpPr>
          <p:cNvPr id="3" name="Content Placeholder 2"/>
          <p:cNvSpPr>
            <a:spLocks noGrp="1"/>
          </p:cNvSpPr>
          <p:nvPr>
            <p:ph idx="1"/>
          </p:nvPr>
        </p:nvSpPr>
        <p:spPr>
          <a:xfrm>
            <a:off x="35496" y="836712"/>
            <a:ext cx="9108504" cy="5541101"/>
          </a:xfrm>
        </p:spPr>
        <p:txBody>
          <a:bodyPr>
            <a:normAutofit/>
          </a:bodyPr>
          <a:lstStyle/>
          <a:p>
            <a:r>
              <a:rPr lang="en-US" altLang="zh-CN" dirty="0" err="1" smtClean="0"/>
              <a:t>HttpHandler</a:t>
            </a:r>
            <a:r>
              <a:rPr lang="zh-CN" altLang="zh-CN" dirty="0"/>
              <a:t>与</a:t>
            </a:r>
            <a:r>
              <a:rPr lang="en-US" altLang="zh-CN" dirty="0" err="1"/>
              <a:t>HttpModule</a:t>
            </a:r>
            <a:r>
              <a:rPr lang="zh-CN" altLang="zh-CN" dirty="0"/>
              <a:t>不同，一旦定义了自己的</a:t>
            </a:r>
            <a:r>
              <a:rPr lang="en-US" altLang="zh-CN" dirty="0" err="1"/>
              <a:t>HttpHandler</a:t>
            </a:r>
            <a:r>
              <a:rPr lang="zh-CN" altLang="zh-CN" dirty="0"/>
              <a:t>类，那么它对系统</a:t>
            </a:r>
            <a:r>
              <a:rPr lang="zh-CN" altLang="zh-CN" dirty="0" smtClean="0"/>
              <a:t>的</a:t>
            </a:r>
            <a:r>
              <a:rPr lang="en-US" altLang="zh-CN" dirty="0" err="1" smtClean="0"/>
              <a:t>HttpHandler</a:t>
            </a:r>
            <a:r>
              <a:rPr lang="zh-CN" altLang="zh-CN" dirty="0"/>
              <a:t>的关系将是“覆盖”关系。</a:t>
            </a:r>
          </a:p>
          <a:p>
            <a:pPr marL="0" indent="0">
              <a:buNone/>
            </a:pPr>
            <a:endParaRPr lang="zh-CN" altLang="zh-CN" dirty="0"/>
          </a:p>
          <a:p>
            <a:r>
              <a:rPr lang="zh-CN" altLang="zh-CN" dirty="0" smtClean="0"/>
              <a:t>识别</a:t>
            </a:r>
            <a:r>
              <a:rPr lang="zh-CN" altLang="en-US" dirty="0" smtClean="0"/>
              <a:t>该用哪一个的</a:t>
            </a:r>
            <a:r>
              <a:rPr lang="zh-CN" altLang="zh-CN" dirty="0" smtClean="0"/>
              <a:t>方</a:t>
            </a:r>
            <a:r>
              <a:rPr lang="zh-CN" altLang="zh-CN" dirty="0"/>
              <a:t>法：</a:t>
            </a:r>
          </a:p>
          <a:p>
            <a:pPr marL="0" indent="0">
              <a:buNone/>
            </a:pPr>
            <a:r>
              <a:rPr lang="en-US" altLang="zh-CN" dirty="0" smtClean="0"/>
              <a:t>   1</a:t>
            </a:r>
            <a:r>
              <a:rPr lang="en-US" altLang="zh-CN" dirty="0"/>
              <a:t>. </a:t>
            </a:r>
            <a:r>
              <a:rPr lang="zh-CN" altLang="zh-CN" dirty="0"/>
              <a:t>如果要响应一类请求，那么就选择</a:t>
            </a:r>
            <a:r>
              <a:rPr lang="en-US" altLang="zh-CN" dirty="0" err="1"/>
              <a:t>HttpHandler</a:t>
            </a:r>
            <a:r>
              <a:rPr lang="zh-CN" altLang="zh-CN" dirty="0"/>
              <a:t>。</a:t>
            </a:r>
          </a:p>
          <a:p>
            <a:pPr marL="0" indent="0">
              <a:buNone/>
            </a:pPr>
            <a:r>
              <a:rPr lang="en-US" altLang="zh-CN" dirty="0" smtClean="0"/>
              <a:t>   2</a:t>
            </a:r>
            <a:r>
              <a:rPr lang="en-US" altLang="zh-CN" dirty="0"/>
              <a:t>. </a:t>
            </a:r>
            <a:r>
              <a:rPr lang="zh-CN" altLang="zh-CN" dirty="0"/>
              <a:t>如果要修改或者检查所有请求（总之就是不生成响应结果），那就选择</a:t>
            </a:r>
            <a:r>
              <a:rPr lang="en-US" altLang="zh-CN" dirty="0" err="1"/>
              <a:t>HttpModule</a:t>
            </a:r>
            <a:r>
              <a:rPr lang="zh-CN" altLang="zh-CN" dirty="0"/>
              <a:t>。</a:t>
            </a:r>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63</a:t>
            </a:fld>
            <a:r>
              <a:rPr lang="zh-CN" altLang="en-US" smtClean="0"/>
              <a:t>页</a:t>
            </a:r>
            <a:endParaRPr lang="zh-CN" altLang="en-US" dirty="0" smtClean="0"/>
          </a:p>
        </p:txBody>
      </p:sp>
    </p:spTree>
    <p:extLst>
      <p:ext uri="{BB962C8B-B14F-4D97-AF65-F5344CB8AC3E}">
        <p14:creationId xmlns:p14="http://schemas.microsoft.com/office/powerpoint/2010/main" val="42069963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Asp.Net</a:t>
            </a:r>
            <a:r>
              <a:rPr lang="zh-CN" altLang="zh-CN" dirty="0"/>
              <a:t>路由系统介绍</a:t>
            </a:r>
            <a:endParaRPr lang="zh-CN" altLang="en-US" dirty="0"/>
          </a:p>
        </p:txBody>
      </p:sp>
      <p:sp>
        <p:nvSpPr>
          <p:cNvPr id="3" name="Content Placeholder 2"/>
          <p:cNvSpPr>
            <a:spLocks noGrp="1"/>
          </p:cNvSpPr>
          <p:nvPr>
            <p:ph idx="1"/>
          </p:nvPr>
        </p:nvSpPr>
        <p:spPr>
          <a:xfrm>
            <a:off x="0" y="836712"/>
            <a:ext cx="9001156" cy="5472608"/>
          </a:xfrm>
        </p:spPr>
        <p:txBody>
          <a:bodyPr>
            <a:normAutofit fontScale="55000" lnSpcReduction="20000"/>
          </a:bodyPr>
          <a:lstStyle/>
          <a:p>
            <a:r>
              <a:rPr lang="en-US" altLang="zh-CN" dirty="0" err="1" smtClean="0"/>
              <a:t>Asp.Net</a:t>
            </a:r>
            <a:r>
              <a:rPr lang="en-US" altLang="zh-CN" dirty="0" smtClean="0"/>
              <a:t> URL </a:t>
            </a:r>
            <a:r>
              <a:rPr lang="zh-CN" altLang="zh-CN" dirty="0"/>
              <a:t>路由系统并不是专属于</a:t>
            </a:r>
            <a:r>
              <a:rPr lang="en-US" altLang="zh-CN" dirty="0"/>
              <a:t> ASP.NETMVC </a:t>
            </a:r>
            <a:r>
              <a:rPr lang="zh-CN" altLang="zh-CN" dirty="0"/>
              <a:t>的，而是直接建立在</a:t>
            </a:r>
            <a:r>
              <a:rPr lang="en-US" altLang="zh-CN" dirty="0"/>
              <a:t> ASP.NET </a:t>
            </a:r>
            <a:r>
              <a:rPr lang="zh-CN" altLang="zh-CN" dirty="0" smtClean="0"/>
              <a:t>上</a:t>
            </a:r>
            <a:r>
              <a:rPr lang="zh-CN" altLang="en-US" dirty="0" smtClean="0"/>
              <a:t>，因此</a:t>
            </a:r>
            <a:r>
              <a:rPr lang="en-US" altLang="zh-CN" dirty="0"/>
              <a:t>ASP.NET Web </a:t>
            </a:r>
            <a:r>
              <a:rPr lang="en-US" altLang="zh-CN" dirty="0" smtClean="0"/>
              <a:t>Forms</a:t>
            </a:r>
            <a:r>
              <a:rPr lang="zh-CN" altLang="en-US" dirty="0" smtClean="0"/>
              <a:t>也可以用它</a:t>
            </a:r>
            <a:r>
              <a:rPr lang="zh-CN" altLang="en-US" dirty="0"/>
              <a:t>。整个 </a:t>
            </a:r>
            <a:r>
              <a:rPr lang="en-US" altLang="zh-CN" dirty="0"/>
              <a:t>URL </a:t>
            </a:r>
            <a:r>
              <a:rPr lang="zh-CN" altLang="en-US" dirty="0"/>
              <a:t>路由系统，是通过一个名为 </a:t>
            </a:r>
            <a:r>
              <a:rPr lang="en-US" altLang="zh-CN" dirty="0" err="1"/>
              <a:t>UrIRoutingModule</a:t>
            </a:r>
            <a:r>
              <a:rPr lang="en-US" altLang="zh-CN" dirty="0"/>
              <a:t> </a:t>
            </a:r>
            <a:r>
              <a:rPr lang="zh-CN" altLang="en-US" dirty="0"/>
              <a:t>的自定义 </a:t>
            </a:r>
            <a:r>
              <a:rPr lang="en-US" altLang="zh-CN" dirty="0" err="1"/>
              <a:t>HttpModule</a:t>
            </a:r>
            <a:r>
              <a:rPr lang="en-US" altLang="zh-CN" dirty="0"/>
              <a:t> </a:t>
            </a:r>
            <a:r>
              <a:rPr lang="zh-CN" altLang="en-US" dirty="0"/>
              <a:t>实现的。</a:t>
            </a:r>
            <a:endParaRPr lang="en-US" altLang="zh-CN" dirty="0" smtClean="0"/>
          </a:p>
          <a:p>
            <a:endParaRPr lang="en-US" altLang="zh-CN" dirty="0"/>
          </a:p>
          <a:p>
            <a:r>
              <a:rPr lang="en-US" altLang="zh-CN" dirty="0" err="1"/>
              <a:t>Asp.Net</a:t>
            </a:r>
            <a:r>
              <a:rPr lang="en-US" altLang="zh-CN" dirty="0"/>
              <a:t> URL </a:t>
            </a:r>
            <a:r>
              <a:rPr lang="zh-CN" altLang="zh-CN" dirty="0"/>
              <a:t>路由系统</a:t>
            </a:r>
            <a:r>
              <a:rPr lang="zh-CN" altLang="en-US" dirty="0" smtClean="0"/>
              <a:t>的主要用途有两个：</a:t>
            </a:r>
            <a:r>
              <a:rPr lang="en-US" altLang="zh-CN" dirty="0" smtClean="0"/>
              <a:t/>
            </a:r>
            <a:br>
              <a:rPr lang="en-US" altLang="zh-CN" dirty="0" smtClean="0"/>
            </a:br>
            <a:r>
              <a:rPr lang="en-US" altLang="zh-CN" dirty="0" smtClean="0"/>
              <a:t/>
            </a:r>
            <a:br>
              <a:rPr lang="en-US" altLang="zh-CN" dirty="0" smtClean="0"/>
            </a:br>
            <a:r>
              <a:rPr lang="en-US" altLang="zh-CN" dirty="0" smtClean="0"/>
              <a:t>1. </a:t>
            </a:r>
            <a:r>
              <a:rPr lang="zh-CN" altLang="zh-CN" dirty="0" smtClean="0"/>
              <a:t>解</a:t>
            </a:r>
            <a:r>
              <a:rPr lang="zh-CN" altLang="zh-CN" dirty="0"/>
              <a:t>析用户输入的</a:t>
            </a:r>
            <a:r>
              <a:rPr lang="en-US" altLang="zh-CN" dirty="0"/>
              <a:t>URL</a:t>
            </a:r>
            <a:r>
              <a:rPr lang="zh-CN" altLang="zh-CN" dirty="0"/>
              <a:t>，调用</a:t>
            </a:r>
            <a:r>
              <a:rPr lang="en-US" altLang="zh-CN" dirty="0" err="1"/>
              <a:t>Controler</a:t>
            </a:r>
            <a:r>
              <a:rPr lang="zh-CN" altLang="zh-CN" dirty="0"/>
              <a:t>的</a:t>
            </a:r>
            <a:r>
              <a:rPr lang="en-US" altLang="zh-CN" dirty="0"/>
              <a:t>Action</a:t>
            </a:r>
            <a:r>
              <a:rPr lang="zh-CN" altLang="zh-CN" dirty="0"/>
              <a:t>方法来执行具体的功能</a:t>
            </a:r>
            <a:r>
              <a:rPr lang="zh-CN" altLang="zh-CN" dirty="0" smtClean="0"/>
              <a:t>。</a:t>
            </a:r>
            <a:r>
              <a:rPr lang="en-US" altLang="zh-CN" dirty="0" smtClean="0"/>
              <a:t/>
            </a:r>
            <a:br>
              <a:rPr lang="en-US" altLang="zh-CN" dirty="0" smtClean="0"/>
            </a:br>
            <a:r>
              <a:rPr lang="en-US" altLang="zh-CN" dirty="0" smtClean="0"/>
              <a:t/>
            </a:r>
            <a:br>
              <a:rPr lang="en-US" altLang="zh-CN" dirty="0" smtClean="0"/>
            </a:br>
            <a:r>
              <a:rPr lang="en-US" altLang="zh-CN" dirty="0" smtClean="0"/>
              <a:t>2. </a:t>
            </a:r>
            <a:r>
              <a:rPr lang="zh-CN" altLang="zh-CN" dirty="0" smtClean="0"/>
              <a:t>把</a:t>
            </a:r>
            <a:r>
              <a:rPr lang="en-US" altLang="zh-CN" dirty="0" err="1"/>
              <a:t>Controler</a:t>
            </a:r>
            <a:r>
              <a:rPr lang="zh-CN" altLang="zh-CN" dirty="0"/>
              <a:t>的</a:t>
            </a:r>
            <a:r>
              <a:rPr lang="en-US" altLang="zh-CN" dirty="0"/>
              <a:t>Action</a:t>
            </a:r>
            <a:r>
              <a:rPr lang="zh-CN" altLang="zh-CN" dirty="0"/>
              <a:t>输出成</a:t>
            </a:r>
            <a:r>
              <a:rPr lang="en-US" altLang="zh-CN" dirty="0"/>
              <a:t>URL</a:t>
            </a:r>
            <a:r>
              <a:rPr lang="zh-CN" altLang="zh-CN" dirty="0" smtClean="0"/>
              <a:t>。</a:t>
            </a:r>
            <a:endParaRPr lang="en-US" altLang="zh-CN" dirty="0" smtClean="0"/>
          </a:p>
          <a:p>
            <a:endParaRPr lang="en-US" altLang="zh-CN" dirty="0"/>
          </a:p>
          <a:p>
            <a:r>
              <a:rPr lang="zh-CN" altLang="en-US" dirty="0" smtClean="0"/>
              <a:t>具体效果：它</a:t>
            </a:r>
            <a:r>
              <a:rPr lang="zh-CN" altLang="zh-CN" dirty="0" smtClean="0"/>
              <a:t>实现</a:t>
            </a:r>
            <a:r>
              <a:rPr lang="zh-CN" altLang="zh-CN" dirty="0"/>
              <a:t>了请求地址与物理文件的分</a:t>
            </a:r>
            <a:r>
              <a:rPr lang="zh-CN" altLang="zh-CN" dirty="0" smtClean="0"/>
              <a:t>离</a:t>
            </a:r>
            <a:r>
              <a:rPr lang="zh-CN" altLang="en-US" dirty="0" smtClean="0"/>
              <a:t>，</a:t>
            </a:r>
            <a:r>
              <a:rPr lang="zh-CN" altLang="zh-CN" dirty="0" smtClean="0"/>
              <a:t>对于</a:t>
            </a:r>
            <a:r>
              <a:rPr lang="zh-CN" altLang="en-US" dirty="0" smtClean="0"/>
              <a:t>原来的 </a:t>
            </a:r>
            <a:r>
              <a:rPr lang="en-US" altLang="zh-CN" dirty="0" smtClean="0"/>
              <a:t>Asp, ASP.NET </a:t>
            </a:r>
            <a:r>
              <a:rPr lang="en-US" altLang="zh-CN" dirty="0"/>
              <a:t>Web Forms </a:t>
            </a:r>
            <a:r>
              <a:rPr lang="zh-CN" altLang="zh-CN" dirty="0"/>
              <a:t>应用来说，每一个有效的请求都对应着一个具体的物理</a:t>
            </a:r>
            <a:r>
              <a:rPr lang="zh-CN" altLang="en-US" dirty="0"/>
              <a:t>地址，</a:t>
            </a:r>
            <a:r>
              <a:rPr lang="zh-CN" altLang="zh-CN" dirty="0"/>
              <a:t>但是这种将</a:t>
            </a:r>
            <a:r>
              <a:rPr lang="en-US" altLang="zh-CN" dirty="0"/>
              <a:t> URL </a:t>
            </a:r>
            <a:r>
              <a:rPr lang="zh-CN" altLang="zh-CN" dirty="0"/>
              <a:t>与物理文件紧密绑定在一起的方式并不是一种好的解决方</a:t>
            </a:r>
            <a:r>
              <a:rPr lang="zh-CN" altLang="zh-CN" dirty="0" smtClean="0"/>
              <a:t>案</a:t>
            </a:r>
            <a:r>
              <a:rPr lang="zh-CN" altLang="en-US" dirty="0" smtClean="0"/>
              <a:t>。当网站能够正常高效的运行之后，也就是在解决了有无的问题之后，我们还要让网站更好。</a:t>
            </a:r>
            <a:r>
              <a:rPr lang="en-US" altLang="zh-CN" dirty="0" smtClean="0"/>
              <a:t/>
            </a:r>
            <a:br>
              <a:rPr lang="en-US" altLang="zh-CN" dirty="0" smtClean="0"/>
            </a:br>
            <a:endParaRPr lang="en-US" altLang="zh-CN" dirty="0"/>
          </a:p>
          <a:p>
            <a:pPr marL="0" indent="0">
              <a:buNone/>
            </a:pPr>
            <a:r>
              <a:rPr lang="en-US" altLang="zh-CN" dirty="0" smtClean="0"/>
              <a:t>    </a:t>
            </a:r>
            <a:r>
              <a:rPr lang="zh-CN" altLang="en-US" dirty="0"/>
              <a:t>劣</a:t>
            </a:r>
            <a:r>
              <a:rPr lang="zh-CN" altLang="en-US" dirty="0" smtClean="0"/>
              <a:t> </a:t>
            </a:r>
            <a:r>
              <a:rPr lang="en-US" altLang="zh-CN" dirty="0" smtClean="0"/>
              <a:t>http://example.com/products/list.aspx?category=food</a:t>
            </a:r>
            <a:br>
              <a:rPr lang="en-US" altLang="zh-CN" dirty="0" smtClean="0"/>
            </a:br>
            <a:r>
              <a:rPr lang="en-US" altLang="zh-CN" dirty="0" smtClean="0"/>
              <a:t>    </a:t>
            </a:r>
            <a:r>
              <a:rPr lang="zh-CN" altLang="en-US" dirty="0" smtClean="0"/>
              <a:t>优 </a:t>
            </a:r>
            <a:r>
              <a:rPr lang="en-US" altLang="zh-CN" dirty="0" smtClean="0"/>
              <a:t>http</a:t>
            </a:r>
            <a:r>
              <a:rPr lang="en-US" altLang="zh-CN" dirty="0"/>
              <a:t>://</a:t>
            </a:r>
            <a:r>
              <a:rPr lang="en-US" altLang="zh-CN" dirty="0" smtClean="0"/>
              <a:t>example.com/products/list/food</a:t>
            </a:r>
            <a:br>
              <a:rPr lang="en-US" altLang="zh-CN" dirty="0" smtClean="0"/>
            </a:br>
            <a:r>
              <a:rPr lang="en-US" altLang="zh-CN" dirty="0"/>
              <a:t/>
            </a:r>
            <a:br>
              <a:rPr lang="en-US" altLang="zh-CN" dirty="0"/>
            </a:br>
            <a:r>
              <a:rPr lang="en-US" altLang="zh-CN" dirty="0" smtClean="0"/>
              <a:t>    </a:t>
            </a:r>
            <a:r>
              <a:rPr lang="zh-CN" altLang="en-US" dirty="0" smtClean="0"/>
              <a:t>劣 </a:t>
            </a:r>
            <a:r>
              <a:rPr lang="en-US" altLang="zh-CN" dirty="0" smtClean="0"/>
              <a:t>http</a:t>
            </a:r>
            <a:r>
              <a:rPr lang="en-US" altLang="zh-CN" dirty="0"/>
              <a:t>://</a:t>
            </a:r>
            <a:r>
              <a:rPr lang="en-US" altLang="zh-CN" dirty="0" smtClean="0"/>
              <a:t>exmaple.com/show.aspx?year=2010&amp;month=08&amp;day=23</a:t>
            </a:r>
            <a:br>
              <a:rPr lang="en-US" altLang="zh-CN" dirty="0" smtClean="0"/>
            </a:br>
            <a:r>
              <a:rPr lang="en-US" altLang="zh-CN" dirty="0" smtClean="0"/>
              <a:t>    </a:t>
            </a:r>
            <a:r>
              <a:rPr lang="zh-CN" altLang="en-US" dirty="0" smtClean="0"/>
              <a:t>优 </a:t>
            </a:r>
            <a:r>
              <a:rPr lang="en-US" altLang="zh-CN" dirty="0" smtClean="0"/>
              <a:t>http</a:t>
            </a:r>
            <a:r>
              <a:rPr lang="en-US" altLang="zh-CN" dirty="0"/>
              <a:t>://example.com/show/2010/08/23</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64</a:t>
            </a:fld>
            <a:r>
              <a:rPr lang="zh-CN" altLang="en-US" dirty="0" smtClean="0"/>
              <a:t>页</a:t>
            </a:r>
          </a:p>
        </p:txBody>
      </p:sp>
    </p:spTree>
    <p:extLst>
      <p:ext uri="{BB962C8B-B14F-4D97-AF65-F5344CB8AC3E}">
        <p14:creationId xmlns:p14="http://schemas.microsoft.com/office/powerpoint/2010/main" val="29206863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zh-CN" dirty="0"/>
              <a:t>请求</a:t>
            </a:r>
            <a:r>
              <a:rPr lang="en-US" altLang="zh-CN" dirty="0"/>
              <a:t> URL </a:t>
            </a:r>
            <a:r>
              <a:rPr lang="zh-CN" altLang="zh-CN" dirty="0"/>
              <a:t>与物理文件的分</a:t>
            </a:r>
            <a:r>
              <a:rPr lang="zh-CN" altLang="zh-CN" dirty="0" smtClean="0"/>
              <a:t>离</a:t>
            </a:r>
            <a:endParaRPr lang="zh-CN" altLang="en-US" dirty="0"/>
          </a:p>
        </p:txBody>
      </p:sp>
      <p:sp>
        <p:nvSpPr>
          <p:cNvPr id="3" name="Content Placeholder 2"/>
          <p:cNvSpPr>
            <a:spLocks noGrp="1"/>
          </p:cNvSpPr>
          <p:nvPr>
            <p:ph idx="1"/>
          </p:nvPr>
        </p:nvSpPr>
        <p:spPr>
          <a:xfrm>
            <a:off x="0" y="984243"/>
            <a:ext cx="9144000" cy="5541101"/>
          </a:xfrm>
        </p:spPr>
        <p:txBody>
          <a:bodyPr>
            <a:normAutofit/>
          </a:bodyPr>
          <a:lstStyle/>
          <a:p>
            <a:pPr marL="0" indent="0">
              <a:buNone/>
            </a:pPr>
            <a:r>
              <a:rPr lang="zh-CN" altLang="zh-CN" sz="2400" dirty="0"/>
              <a:t>对于一个</a:t>
            </a:r>
            <a:r>
              <a:rPr lang="en-US" altLang="zh-CN" sz="2400" dirty="0"/>
              <a:t> ASP.NET Web Forms </a:t>
            </a:r>
            <a:r>
              <a:rPr lang="zh-CN" altLang="zh-CN" sz="2400" dirty="0"/>
              <a:t>应用来说，每一个有效的请求都对应着一个具体的物</a:t>
            </a:r>
            <a:r>
              <a:rPr lang="zh-CN" altLang="zh-CN" sz="2400" dirty="0" smtClean="0"/>
              <a:t>理文</a:t>
            </a:r>
            <a:r>
              <a:rPr lang="zh-CN" altLang="zh-CN" sz="2400" dirty="0"/>
              <a:t>件</a:t>
            </a:r>
            <a:r>
              <a:rPr lang="zh-CN" altLang="zh-CN" sz="2400" dirty="0" smtClean="0"/>
              <a:t>。它</a:t>
            </a:r>
            <a:r>
              <a:rPr lang="zh-CN" altLang="en-US" sz="2400" dirty="0" smtClean="0"/>
              <a:t>有两大</a:t>
            </a:r>
            <a:r>
              <a:rPr lang="zh-CN" altLang="zh-CN" sz="2400" dirty="0" smtClean="0"/>
              <a:t>局</a:t>
            </a:r>
            <a:r>
              <a:rPr lang="zh-CN" altLang="zh-CN" sz="2400" dirty="0"/>
              <a:t>限</a:t>
            </a:r>
            <a:r>
              <a:rPr lang="zh-CN" altLang="zh-CN" sz="2400" dirty="0" smtClean="0"/>
              <a:t>性</a:t>
            </a:r>
            <a:r>
              <a:rPr lang="zh-CN" altLang="en-US" sz="2400" dirty="0" smtClean="0"/>
              <a:t>：</a:t>
            </a:r>
            <a:endParaRPr lang="en-US" altLang="zh-CN" sz="2400" dirty="0"/>
          </a:p>
          <a:p>
            <a:pPr marL="0" indent="0">
              <a:buNone/>
            </a:pPr>
            <a:endParaRPr lang="en-US" altLang="zh-CN" sz="2400" dirty="0" smtClean="0"/>
          </a:p>
          <a:p>
            <a:pPr marL="0" indent="0">
              <a:buNone/>
            </a:pPr>
            <a:r>
              <a:rPr lang="zh-CN" altLang="zh-CN" sz="2400" dirty="0" smtClean="0"/>
              <a:t>• </a:t>
            </a:r>
            <a:r>
              <a:rPr lang="zh-CN" altLang="zh-CN" sz="2400" dirty="0"/>
              <a:t>可读</a:t>
            </a:r>
            <a:r>
              <a:rPr lang="zh-CN" altLang="zh-CN" sz="2400" dirty="0" smtClean="0"/>
              <a:t>性</a:t>
            </a:r>
            <a:r>
              <a:rPr lang="zh-CN" altLang="en-US" sz="2400" dirty="0" smtClean="0"/>
              <a:t>不强</a:t>
            </a:r>
            <a:r>
              <a:rPr lang="en-US" altLang="zh-CN" sz="2400" dirty="0" smtClean="0"/>
              <a:t>: </a:t>
            </a:r>
            <a:r>
              <a:rPr lang="zh-CN" altLang="zh-CN" sz="2400" dirty="0" smtClean="0"/>
              <a:t>在</a:t>
            </a:r>
            <a:r>
              <a:rPr lang="zh-CN" altLang="zh-CN" sz="2400" dirty="0"/>
              <a:t>很多情况下，</a:t>
            </a:r>
            <a:r>
              <a:rPr lang="en-US" altLang="zh-CN" sz="2400" dirty="0"/>
              <a:t> URL</a:t>
            </a:r>
            <a:r>
              <a:rPr lang="zh-CN" altLang="zh-CN" sz="2400" dirty="0"/>
              <a:t>也不仅仅具各基本的可用性</a:t>
            </a:r>
            <a:r>
              <a:rPr lang="en-US" altLang="zh-CN" sz="2400" dirty="0"/>
              <a:t>(</a:t>
            </a:r>
            <a:r>
              <a:rPr lang="zh-CN" altLang="zh-CN" sz="2400" dirty="0"/>
              <a:t>能够访问正确的网络资源</a:t>
            </a:r>
            <a:r>
              <a:rPr lang="en-US" altLang="zh-CN" sz="2400" dirty="0"/>
              <a:t>), </a:t>
            </a:r>
            <a:r>
              <a:rPr lang="zh-CN" altLang="zh-CN" sz="2400" dirty="0"/>
              <a:t>还需要具有很好的可读性。好的</a:t>
            </a:r>
            <a:r>
              <a:rPr lang="en-US" altLang="zh-CN" sz="2400" dirty="0"/>
              <a:t> URL </a:t>
            </a:r>
            <a:r>
              <a:rPr lang="zh-CN" altLang="zh-CN" sz="2400" dirty="0"/>
              <a:t>设计应该让我们一眼就能看出针对它访问的目 标资源是什么。请求地址与物理文件紧密绑定会让我们完全失去了定义可读性</a:t>
            </a:r>
            <a:r>
              <a:rPr lang="en-US" altLang="zh-CN" sz="2400" dirty="0"/>
              <a:t> URL </a:t>
            </a:r>
            <a:r>
              <a:rPr lang="zh-CN" altLang="zh-CN" sz="2400" dirty="0"/>
              <a:t>的机会。</a:t>
            </a:r>
          </a:p>
          <a:p>
            <a:pPr marL="0" indent="0">
              <a:buNone/>
            </a:pPr>
            <a:endParaRPr lang="en-US" altLang="zh-CN" sz="2400" dirty="0" smtClean="0"/>
          </a:p>
          <a:p>
            <a:pPr marL="0" indent="0">
              <a:buNone/>
            </a:pPr>
            <a:r>
              <a:rPr lang="zh-CN" altLang="zh-CN" sz="2400" dirty="0" smtClean="0"/>
              <a:t>•</a:t>
            </a:r>
            <a:r>
              <a:rPr lang="en-US" altLang="zh-CN" sz="2400" dirty="0" smtClean="0"/>
              <a:t> </a:t>
            </a:r>
            <a:r>
              <a:rPr lang="en-US" altLang="zh-CN" sz="2400" dirty="0"/>
              <a:t>SEO </a:t>
            </a:r>
            <a:r>
              <a:rPr lang="zh-CN" altLang="zh-CN" sz="2400" dirty="0"/>
              <a:t>优</a:t>
            </a:r>
            <a:r>
              <a:rPr lang="zh-CN" altLang="zh-CN" sz="2400" dirty="0" smtClean="0"/>
              <a:t>化</a:t>
            </a:r>
            <a:r>
              <a:rPr lang="zh-CN" altLang="en-US" sz="2400" dirty="0" smtClean="0"/>
              <a:t>困难</a:t>
            </a:r>
            <a:r>
              <a:rPr lang="en-US" altLang="zh-CN" sz="2400" dirty="0" smtClean="0"/>
              <a:t>: </a:t>
            </a:r>
            <a:r>
              <a:rPr lang="zh-CN" altLang="zh-CN" sz="2400" dirty="0" smtClean="0"/>
              <a:t>对</a:t>
            </a:r>
            <a:r>
              <a:rPr lang="zh-CN" altLang="zh-CN" sz="2400" dirty="0"/>
              <a:t>于网站开发来说，为了迎合搜索引擎检索的规则，我们需要对</a:t>
            </a:r>
            <a:r>
              <a:rPr lang="en-US" altLang="zh-CN" sz="2400" dirty="0"/>
              <a:t> URL </a:t>
            </a:r>
            <a:r>
              <a:rPr lang="zh-CN" altLang="zh-CN" sz="2400" dirty="0"/>
              <a:t>进</a:t>
            </a:r>
            <a:r>
              <a:rPr lang="zh-CN" altLang="zh-CN" sz="2400" dirty="0" smtClean="0"/>
              <a:t>行有</a:t>
            </a:r>
            <a:r>
              <a:rPr lang="zh-CN" altLang="zh-CN" sz="2400" dirty="0"/>
              <a:t>效的设计使之能易于被主流的引擎检索收录，如果</a:t>
            </a:r>
            <a:r>
              <a:rPr lang="en-US" altLang="zh-CN" sz="2400" dirty="0"/>
              <a:t> URL </a:t>
            </a:r>
            <a:r>
              <a:rPr lang="zh-CN" altLang="zh-CN" sz="2400" dirty="0"/>
              <a:t>完全与物理地址关联，这</a:t>
            </a:r>
            <a:r>
              <a:rPr lang="zh-CN" altLang="zh-CN" sz="2400" dirty="0" smtClean="0"/>
              <a:t>无异</a:t>
            </a:r>
            <a:r>
              <a:rPr lang="zh-CN" altLang="zh-CN" sz="2400" dirty="0"/>
              <a:t>于失去了</a:t>
            </a:r>
            <a:r>
              <a:rPr lang="en-US" altLang="zh-CN" sz="2400" dirty="0"/>
              <a:t> SEO </a:t>
            </a:r>
            <a:r>
              <a:rPr lang="zh-CN" altLang="zh-CN" sz="2400" dirty="0"/>
              <a:t>优化的能力</a:t>
            </a:r>
            <a:r>
              <a:rPr lang="zh-CN" altLang="zh-CN" sz="2400" dirty="0" smtClean="0"/>
              <a:t>。</a:t>
            </a:r>
            <a:endParaRPr lang="zh-CN" altLang="en-US" sz="24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65</a:t>
            </a:fld>
            <a:r>
              <a:rPr lang="zh-CN" altLang="en-US" smtClean="0"/>
              <a:t>页</a:t>
            </a:r>
            <a:endParaRPr lang="zh-CN" altLang="en-US" dirty="0" smtClean="0"/>
          </a:p>
        </p:txBody>
      </p:sp>
    </p:spTree>
    <p:extLst>
      <p:ext uri="{BB962C8B-B14F-4D97-AF65-F5344CB8AC3E}">
        <p14:creationId xmlns:p14="http://schemas.microsoft.com/office/powerpoint/2010/main" val="27794557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路由配置示例</a:t>
            </a:r>
            <a:endParaRPr lang="zh-CN" altLang="en-US" dirty="0"/>
          </a:p>
        </p:txBody>
      </p:sp>
      <p:pic>
        <p:nvPicPr>
          <p:cNvPr id="6" name="Content Placeholder 5"/>
          <p:cNvPicPr>
            <a:picLocks noGrp="1" noChangeAspect="1"/>
          </p:cNvPicPr>
          <p:nvPr>
            <p:ph idx="1"/>
          </p:nvPr>
        </p:nvPicPr>
        <p:blipFill>
          <a:blip r:embed="rId2"/>
          <a:stretch>
            <a:fillRect/>
          </a:stretch>
        </p:blipFill>
        <p:spPr>
          <a:xfrm>
            <a:off x="179512" y="1066910"/>
            <a:ext cx="8656022" cy="5026385"/>
          </a:xfrm>
          <a:prstGeom prst="rect">
            <a:avLst/>
          </a:prstGeom>
        </p:spPr>
      </p:pic>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66</a:t>
            </a:fld>
            <a:r>
              <a:rPr lang="zh-CN" altLang="en-US" smtClean="0"/>
              <a:t>页</a:t>
            </a:r>
            <a:endParaRPr lang="zh-CN" altLang="en-US" dirty="0" smtClean="0"/>
          </a:p>
        </p:txBody>
      </p:sp>
    </p:spTree>
    <p:extLst>
      <p:ext uri="{BB962C8B-B14F-4D97-AF65-F5344CB8AC3E}">
        <p14:creationId xmlns:p14="http://schemas.microsoft.com/office/powerpoint/2010/main" val="15455112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a:t>Asp.Net</a:t>
            </a:r>
            <a:r>
              <a:rPr lang="en-US" altLang="zh-CN" dirty="0"/>
              <a:t>, MVC, </a:t>
            </a:r>
            <a:r>
              <a:rPr lang="en-US" altLang="zh-CN" dirty="0" err="1" smtClean="0"/>
              <a:t>WebAPI</a:t>
            </a:r>
            <a:r>
              <a:rPr lang="zh-CN" altLang="zh-CN" dirty="0"/>
              <a:t>关系图</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67</a:t>
            </a:fld>
            <a:r>
              <a:rPr lang="zh-CN" altLang="en-US" smtClean="0"/>
              <a:t>页</a:t>
            </a:r>
            <a:endParaRPr lang="zh-CN" altLang="en-US" dirty="0" smtClean="0"/>
          </a:p>
        </p:txBody>
      </p:sp>
      <p:pic>
        <p:nvPicPr>
          <p:cNvPr id="6" name="Content Placeholder 5" descr="http://images.cnitblog.com/blog/360406/201307/17142458-27aa6c0fa1244d53ae95a15f80bc0c17.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982" y="1196752"/>
            <a:ext cx="8606190" cy="4752528"/>
          </a:xfrm>
          <a:prstGeom prst="rect">
            <a:avLst/>
          </a:prstGeom>
          <a:noFill/>
          <a:ln>
            <a:noFill/>
          </a:ln>
        </p:spPr>
      </p:pic>
    </p:spTree>
    <p:extLst>
      <p:ext uri="{BB962C8B-B14F-4D97-AF65-F5344CB8AC3E}">
        <p14:creationId xmlns:p14="http://schemas.microsoft.com/office/powerpoint/2010/main" val="3286595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smtClean="0"/>
              <a:t>WebAPI</a:t>
            </a:r>
            <a:r>
              <a:rPr lang="en-US" altLang="zh-CN" dirty="0"/>
              <a:t>, MVC, WCF</a:t>
            </a:r>
            <a:r>
              <a:rPr lang="zh-CN" altLang="zh-CN" dirty="0"/>
              <a:t>比较</a:t>
            </a:r>
            <a:endParaRPr lang="zh-CN" altLang="en-US" dirty="0"/>
          </a:p>
        </p:txBody>
      </p:sp>
      <p:sp>
        <p:nvSpPr>
          <p:cNvPr id="3" name="Content Placeholder 2"/>
          <p:cNvSpPr>
            <a:spLocks noGrp="1"/>
          </p:cNvSpPr>
          <p:nvPr>
            <p:ph idx="1"/>
          </p:nvPr>
        </p:nvSpPr>
        <p:spPr>
          <a:xfrm>
            <a:off x="0" y="908720"/>
            <a:ext cx="9144000" cy="5328592"/>
          </a:xfrm>
        </p:spPr>
        <p:txBody>
          <a:bodyPr>
            <a:normAutofit fontScale="62500" lnSpcReduction="20000"/>
          </a:bodyPr>
          <a:lstStyle/>
          <a:p>
            <a:r>
              <a:rPr lang="en-US" altLang="zh-CN" dirty="0" err="1"/>
              <a:t>WebAPI</a:t>
            </a:r>
            <a:r>
              <a:rPr lang="zh-CN" altLang="zh-CN" dirty="0"/>
              <a:t>与</a:t>
            </a:r>
            <a:r>
              <a:rPr lang="en-US" altLang="zh-CN" dirty="0" smtClean="0"/>
              <a:t>WCF</a:t>
            </a:r>
            <a:r>
              <a:rPr lang="zh-CN" altLang="en-US" dirty="0" smtClean="0"/>
              <a:t>的</a:t>
            </a:r>
            <a:r>
              <a:rPr lang="en-US" altLang="zh-CN" dirty="0" smtClean="0"/>
              <a:t>Http</a:t>
            </a:r>
            <a:r>
              <a:rPr lang="zh-CN" altLang="en-US" dirty="0" smtClean="0"/>
              <a:t>协议方式</a:t>
            </a:r>
            <a:r>
              <a:rPr lang="zh-CN" altLang="zh-CN" dirty="0" smtClean="0"/>
              <a:t>相</a:t>
            </a:r>
            <a:r>
              <a:rPr lang="zh-CN" altLang="zh-CN" dirty="0"/>
              <a:t>比</a:t>
            </a:r>
            <a:r>
              <a:rPr lang="zh-CN" altLang="zh-CN" dirty="0" smtClean="0"/>
              <a:t>，不</a:t>
            </a:r>
            <a:r>
              <a:rPr lang="zh-CN" altLang="zh-CN" dirty="0"/>
              <a:t>用</a:t>
            </a:r>
            <a:r>
              <a:rPr lang="en-US" altLang="zh-CN" dirty="0"/>
              <a:t>SOAP</a:t>
            </a:r>
            <a:r>
              <a:rPr lang="zh-CN" altLang="zh-CN" dirty="0"/>
              <a:t>，更加轻量，更加直接</a:t>
            </a:r>
            <a:r>
              <a:rPr lang="zh-CN" altLang="zh-CN" dirty="0" smtClean="0"/>
              <a:t>。</a:t>
            </a:r>
            <a:endParaRPr lang="en-US" altLang="zh-CN" dirty="0" smtClean="0"/>
          </a:p>
          <a:p>
            <a:endParaRPr lang="zh-CN" altLang="zh-CN" dirty="0"/>
          </a:p>
          <a:p>
            <a:r>
              <a:rPr lang="en-US" altLang="zh-CN" dirty="0" err="1"/>
              <a:t>WebAPI</a:t>
            </a:r>
            <a:r>
              <a:rPr lang="zh-CN" altLang="zh-CN" dirty="0"/>
              <a:t>与</a:t>
            </a:r>
            <a:r>
              <a:rPr lang="en-US" altLang="zh-CN" dirty="0"/>
              <a:t>MVC</a:t>
            </a:r>
            <a:r>
              <a:rPr lang="zh-CN" altLang="zh-CN" dirty="0"/>
              <a:t>相比，更加轻量，更加直接， </a:t>
            </a:r>
            <a:r>
              <a:rPr lang="en-US" altLang="zh-CN" dirty="0" err="1" smtClean="0"/>
              <a:t>WebAPI</a:t>
            </a:r>
            <a:r>
              <a:rPr lang="zh-CN" altLang="en-US" dirty="0"/>
              <a:t>适用于那些需要使用数据服务，而非</a:t>
            </a:r>
            <a:r>
              <a:rPr lang="en-US" altLang="zh-CN" dirty="0"/>
              <a:t>HTML</a:t>
            </a:r>
            <a:r>
              <a:rPr lang="zh-CN" altLang="en-US" dirty="0"/>
              <a:t>标签的场景</a:t>
            </a:r>
            <a:r>
              <a:rPr lang="zh-CN" altLang="en-US" dirty="0" smtClean="0"/>
              <a:t>。</a:t>
            </a:r>
            <a:endParaRPr lang="en-US" altLang="zh-CN" dirty="0" smtClean="0"/>
          </a:p>
          <a:p>
            <a:endParaRPr lang="zh-CN" altLang="zh-CN" dirty="0"/>
          </a:p>
          <a:p>
            <a:r>
              <a:rPr lang="zh-CN" altLang="zh-CN" dirty="0"/>
              <a:t>相比现有的所有技术，</a:t>
            </a:r>
            <a:r>
              <a:rPr lang="en-US" altLang="zh-CN" dirty="0" err="1"/>
              <a:t>WebAPI</a:t>
            </a:r>
            <a:r>
              <a:rPr lang="zh-CN" altLang="zh-CN" dirty="0"/>
              <a:t>是最简单的</a:t>
            </a:r>
            <a:r>
              <a:rPr lang="zh-CN" altLang="en-US" dirty="0"/>
              <a:t>，</a:t>
            </a:r>
            <a:r>
              <a:rPr lang="en-US" altLang="zh-CN" dirty="0"/>
              <a:t> </a:t>
            </a:r>
            <a:r>
              <a:rPr lang="en-US" altLang="zh-CN" dirty="0" err="1"/>
              <a:t>WebAPI</a:t>
            </a:r>
            <a:r>
              <a:rPr lang="zh-CN" altLang="zh-CN" dirty="0"/>
              <a:t>充分利用</a:t>
            </a:r>
            <a:r>
              <a:rPr lang="en-US" altLang="zh-CN" dirty="0"/>
              <a:t>HTTP</a:t>
            </a:r>
            <a:r>
              <a:rPr lang="zh-CN" altLang="zh-CN" dirty="0"/>
              <a:t>协议的简单优美，它还能简化相对复杂的维护及配置工作</a:t>
            </a:r>
            <a:r>
              <a:rPr lang="zh-CN" altLang="zh-CN" dirty="0" smtClean="0"/>
              <a:t>，</a:t>
            </a:r>
            <a:r>
              <a:rPr lang="zh-CN" altLang="en-US" dirty="0" smtClean="0"/>
              <a:t>它</a:t>
            </a:r>
            <a:r>
              <a:rPr lang="zh-CN" altLang="zh-CN" dirty="0" smtClean="0"/>
              <a:t>能</a:t>
            </a:r>
            <a:r>
              <a:rPr lang="zh-CN" altLang="zh-CN" dirty="0"/>
              <a:t>自动解析</a:t>
            </a:r>
            <a:r>
              <a:rPr lang="en-US" altLang="zh-CN" dirty="0" smtClean="0"/>
              <a:t>JSON</a:t>
            </a:r>
            <a:r>
              <a:rPr lang="zh-CN" altLang="zh-CN" dirty="0"/>
              <a:t>数据，更能与前端</a:t>
            </a:r>
            <a:r>
              <a:rPr lang="en-US" altLang="zh-CN" dirty="0"/>
              <a:t>jQuery</a:t>
            </a:r>
            <a:r>
              <a:rPr lang="zh-CN" altLang="zh-CN" dirty="0"/>
              <a:t>等</a:t>
            </a:r>
            <a:r>
              <a:rPr lang="en-US" altLang="zh-CN" dirty="0"/>
              <a:t>JS</a:t>
            </a:r>
            <a:r>
              <a:rPr lang="zh-CN" altLang="zh-CN" dirty="0"/>
              <a:t>框架无缝合作。</a:t>
            </a:r>
          </a:p>
          <a:p>
            <a:endParaRPr lang="en-US" altLang="zh-CN" dirty="0"/>
          </a:p>
          <a:p>
            <a:r>
              <a:rPr lang="en-US" altLang="zh-CN" dirty="0" err="1"/>
              <a:t>WebAPI</a:t>
            </a:r>
            <a:r>
              <a:rPr lang="zh-CN" altLang="en-US" dirty="0"/>
              <a:t>它</a:t>
            </a:r>
            <a:r>
              <a:rPr lang="zh-CN" altLang="zh-CN" dirty="0"/>
              <a:t>最大的优点</a:t>
            </a:r>
            <a:r>
              <a:rPr lang="zh-CN" altLang="en-US" dirty="0"/>
              <a:t>是</a:t>
            </a:r>
            <a:r>
              <a:rPr lang="zh-CN" altLang="zh-CN" dirty="0"/>
              <a:t>：整个应用</a:t>
            </a:r>
            <a:r>
              <a:rPr lang="en-US" altLang="zh-CN" dirty="0"/>
              <a:t>=</a:t>
            </a:r>
            <a:r>
              <a:rPr lang="zh-CN" altLang="zh-CN" dirty="0"/>
              <a:t>前端的</a:t>
            </a:r>
            <a:r>
              <a:rPr lang="en-US" altLang="zh-CN" dirty="0"/>
              <a:t> HTML/</a:t>
            </a:r>
            <a:r>
              <a:rPr lang="en-US" altLang="zh-CN" dirty="0" err="1"/>
              <a:t>JavaScripts</a:t>
            </a:r>
            <a:r>
              <a:rPr lang="en-US" altLang="zh-CN" dirty="0"/>
              <a:t>+</a:t>
            </a:r>
            <a:r>
              <a:rPr lang="zh-CN" altLang="zh-CN" dirty="0"/>
              <a:t>后端的</a:t>
            </a:r>
            <a:r>
              <a:rPr lang="en-US" altLang="zh-CN" dirty="0"/>
              <a:t> </a:t>
            </a:r>
            <a:r>
              <a:rPr lang="en-US" altLang="zh-CN" dirty="0" err="1"/>
              <a:t>WebAPI</a:t>
            </a:r>
            <a:r>
              <a:rPr lang="en-US" altLang="zh-CN" dirty="0"/>
              <a:t> </a:t>
            </a:r>
            <a:r>
              <a:rPr lang="en-US" altLang="zh-CN" sz="3100" dirty="0" smtClean="0"/>
              <a:t/>
            </a:r>
            <a:br>
              <a:rPr lang="en-US" altLang="zh-CN" sz="3100" dirty="0" smtClean="0"/>
            </a:br>
            <a:endParaRPr lang="zh-CN" altLang="zh-CN" sz="3100" dirty="0"/>
          </a:p>
          <a:p>
            <a:r>
              <a:rPr lang="zh-CN" altLang="en-US" dirty="0" smtClean="0"/>
              <a:t>例如：具体的服务器端</a:t>
            </a:r>
            <a:r>
              <a:rPr lang="zh-CN" altLang="zh-CN" dirty="0" smtClean="0"/>
              <a:t>操</a:t>
            </a:r>
            <a:r>
              <a:rPr lang="zh-CN" altLang="zh-CN" dirty="0"/>
              <a:t>作通</a:t>
            </a:r>
            <a:r>
              <a:rPr lang="zh-CN" altLang="zh-CN" dirty="0" smtClean="0"/>
              <a:t>过</a:t>
            </a:r>
            <a:r>
              <a:rPr lang="en-US" altLang="zh-CN" dirty="0" smtClean="0"/>
              <a:t> </a:t>
            </a:r>
            <a:r>
              <a:rPr lang="en-US" altLang="zh-CN" dirty="0"/>
              <a:t>Web </a:t>
            </a:r>
            <a:r>
              <a:rPr lang="en-US" altLang="zh-CN" dirty="0" smtClean="0"/>
              <a:t>API</a:t>
            </a:r>
            <a:r>
              <a:rPr lang="zh-CN" altLang="zh-CN" dirty="0" smtClean="0"/>
              <a:t>来</a:t>
            </a:r>
            <a:r>
              <a:rPr lang="zh-CN" altLang="zh-CN" dirty="0"/>
              <a:t>完成，前端利用</a:t>
            </a:r>
            <a:r>
              <a:rPr lang="en-US" altLang="zh-CN" dirty="0"/>
              <a:t> jQuery </a:t>
            </a:r>
            <a:r>
              <a:rPr lang="zh-CN" altLang="zh-CN" dirty="0"/>
              <a:t>以</a:t>
            </a:r>
            <a:r>
              <a:rPr lang="en-US" altLang="zh-CN" dirty="0"/>
              <a:t> Ajax</a:t>
            </a:r>
            <a:r>
              <a:rPr lang="zh-CN" altLang="zh-CN" dirty="0"/>
              <a:t>的方式调用</a:t>
            </a:r>
            <a:r>
              <a:rPr lang="en-US" altLang="zh-CN" dirty="0"/>
              <a:t> </a:t>
            </a:r>
            <a:r>
              <a:rPr lang="en-US" altLang="zh-CN" dirty="0" err="1"/>
              <a:t>WebAPI</a:t>
            </a:r>
            <a:r>
              <a:rPr lang="zh-CN" altLang="zh-CN" dirty="0"/>
              <a:t>。至于界面的设计，可以充分利用</a:t>
            </a:r>
            <a:r>
              <a:rPr lang="en-US" altLang="zh-CN" dirty="0" err="1"/>
              <a:t>KnockOut</a:t>
            </a:r>
            <a:r>
              <a:rPr lang="en-US" altLang="zh-CN" dirty="0"/>
              <a:t> </a:t>
            </a:r>
            <a:r>
              <a:rPr lang="zh-CN" altLang="zh-CN" dirty="0"/>
              <a:t>的</a:t>
            </a:r>
            <a:r>
              <a:rPr lang="en-US" altLang="zh-CN" dirty="0"/>
              <a:t> JavaScript </a:t>
            </a:r>
            <a:r>
              <a:rPr lang="zh-CN" altLang="zh-CN" dirty="0"/>
              <a:t>框架实现了对数据的绑定，也就是说，整个应用基本上只涉及前端的</a:t>
            </a:r>
            <a:r>
              <a:rPr lang="en-US" altLang="zh-CN" dirty="0"/>
              <a:t> HTML/</a:t>
            </a:r>
            <a:r>
              <a:rPr lang="en-US" altLang="zh-CN" dirty="0" err="1"/>
              <a:t>JavaScripts</a:t>
            </a:r>
            <a:r>
              <a:rPr lang="zh-CN" altLang="zh-CN" dirty="0"/>
              <a:t>和后端的</a:t>
            </a:r>
            <a:r>
              <a:rPr lang="en-US" altLang="zh-CN" dirty="0"/>
              <a:t> </a:t>
            </a:r>
            <a:r>
              <a:rPr lang="en-US" altLang="zh-CN" dirty="0" err="1"/>
              <a:t>WebAPI</a:t>
            </a:r>
            <a:r>
              <a:rPr lang="en-US" altLang="zh-CN" dirty="0"/>
              <a:t> </a:t>
            </a:r>
            <a:r>
              <a:rPr lang="zh-CN" altLang="zh-CN" dirty="0"/>
              <a:t>两个部分，非常简洁。而且，服务端使用</a:t>
            </a:r>
            <a:r>
              <a:rPr lang="en-US" altLang="zh-CN" dirty="0" err="1"/>
              <a:t>.Net</a:t>
            </a:r>
            <a:r>
              <a:rPr lang="zh-CN" altLang="zh-CN" dirty="0"/>
              <a:t>还是</a:t>
            </a:r>
            <a:r>
              <a:rPr lang="en-US" altLang="zh-CN" dirty="0"/>
              <a:t>Java</a:t>
            </a:r>
            <a:r>
              <a:rPr lang="zh-CN" altLang="zh-CN" dirty="0"/>
              <a:t>都可以，这样，耦合性就更低了。</a:t>
            </a:r>
          </a:p>
          <a:p>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68</a:t>
            </a:fld>
            <a:r>
              <a:rPr lang="zh-CN" altLang="en-US" smtClean="0"/>
              <a:t>页</a:t>
            </a:r>
            <a:endParaRPr lang="zh-CN" altLang="en-US" dirty="0" smtClean="0"/>
          </a:p>
        </p:txBody>
      </p:sp>
    </p:spTree>
    <p:extLst>
      <p:ext uri="{BB962C8B-B14F-4D97-AF65-F5344CB8AC3E}">
        <p14:creationId xmlns:p14="http://schemas.microsoft.com/office/powerpoint/2010/main" val="1565290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什么是</a:t>
            </a:r>
            <a:r>
              <a:rPr lang="en-US" altLang="zh-CN" dirty="0" smtClean="0"/>
              <a:t>SOA</a:t>
            </a:r>
            <a:r>
              <a:rPr lang="zh-CN" altLang="en-US" dirty="0" smtClean="0"/>
              <a:t>？</a:t>
            </a:r>
            <a:endParaRPr lang="zh-CN" altLang="en-US" dirty="0"/>
          </a:p>
        </p:txBody>
      </p:sp>
      <p:sp>
        <p:nvSpPr>
          <p:cNvPr id="3" name="Content Placeholder 2"/>
          <p:cNvSpPr>
            <a:spLocks noGrp="1"/>
          </p:cNvSpPr>
          <p:nvPr>
            <p:ph idx="1"/>
          </p:nvPr>
        </p:nvSpPr>
        <p:spPr>
          <a:xfrm>
            <a:off x="179512" y="908720"/>
            <a:ext cx="8821644" cy="5328592"/>
          </a:xfrm>
        </p:spPr>
        <p:txBody>
          <a:bodyPr>
            <a:normAutofit/>
          </a:bodyPr>
          <a:lstStyle/>
          <a:p>
            <a:r>
              <a:rPr lang="zh-CN" altLang="en-US" sz="2200" dirty="0" smtClean="0"/>
              <a:t>给面向服务架构（</a:t>
            </a:r>
            <a:r>
              <a:rPr lang="en-US" altLang="zh-CN" sz="2200" dirty="0" smtClean="0"/>
              <a:t>Service-Oriented Architecture</a:t>
            </a:r>
            <a:r>
              <a:rPr lang="zh-CN" altLang="en-US" sz="2200" dirty="0" smtClean="0"/>
              <a:t>，</a:t>
            </a:r>
            <a:r>
              <a:rPr lang="en-US" altLang="zh-CN" sz="2200" dirty="0" smtClean="0"/>
              <a:t>SOA</a:t>
            </a:r>
            <a:r>
              <a:rPr lang="zh-CN" altLang="en-US" sz="2200" dirty="0" smtClean="0"/>
              <a:t>）一个清晰的定义并不容易，一直众说纷纭，现以维基百科为准：</a:t>
            </a:r>
            <a:endParaRPr lang="en-US" altLang="zh-CN" sz="2200" dirty="0" smtClean="0"/>
          </a:p>
          <a:p>
            <a:endParaRPr lang="en-US" altLang="zh-CN" sz="2200" dirty="0"/>
          </a:p>
          <a:p>
            <a:pPr marL="0" indent="0">
              <a:buNone/>
            </a:pPr>
            <a:endParaRPr lang="en-US" altLang="zh-CN" sz="2200" dirty="0" smtClean="0"/>
          </a:p>
          <a:p>
            <a:pPr marL="0" indent="0">
              <a:buNone/>
            </a:pPr>
            <a:endParaRPr lang="en-US" altLang="zh-CN" sz="2200" dirty="0"/>
          </a:p>
          <a:p>
            <a:pPr marL="0" indent="0">
              <a:buNone/>
            </a:pPr>
            <a:r>
              <a:rPr lang="en-US" altLang="zh-CN" sz="2200" dirty="0" smtClean="0"/>
              <a:t/>
            </a:r>
            <a:br>
              <a:rPr lang="en-US" altLang="zh-CN" sz="2200" dirty="0" smtClean="0"/>
            </a:br>
            <a:r>
              <a:rPr lang="en-US" altLang="zh-CN" sz="2200" dirty="0" smtClean="0"/>
              <a:t/>
            </a:r>
            <a:br>
              <a:rPr lang="en-US" altLang="zh-CN" sz="2200" dirty="0" smtClean="0"/>
            </a:br>
            <a:r>
              <a:rPr lang="en-US" altLang="zh-CN" sz="2200" dirty="0" smtClean="0"/>
              <a:t/>
            </a:r>
            <a:br>
              <a:rPr lang="en-US" altLang="zh-CN" sz="2200" dirty="0" smtClean="0"/>
            </a:br>
            <a:r>
              <a:rPr lang="en-US" altLang="zh-CN" sz="2200" dirty="0" smtClean="0"/>
              <a:t/>
            </a:r>
            <a:br>
              <a:rPr lang="en-US" altLang="zh-CN" sz="2200" dirty="0" smtClean="0"/>
            </a:br>
            <a:r>
              <a:rPr lang="en-US" altLang="zh-CN" sz="2200" dirty="0" smtClean="0"/>
              <a:t/>
            </a:r>
            <a:br>
              <a:rPr lang="en-US" altLang="zh-CN" sz="2200" dirty="0" smtClean="0"/>
            </a:br>
            <a:r>
              <a:rPr lang="en-US" altLang="zh-CN" sz="2200" dirty="0" smtClean="0"/>
              <a:t/>
            </a:r>
            <a:br>
              <a:rPr lang="en-US" altLang="zh-CN" sz="2200" dirty="0" smtClean="0"/>
            </a:br>
            <a:endParaRPr lang="en-US" altLang="zh-CN" sz="2200" dirty="0" smtClean="0"/>
          </a:p>
          <a:p>
            <a:pPr marL="0" indent="0">
              <a:buNone/>
            </a:pPr>
            <a:endParaRPr lang="en-US" altLang="zh-CN" sz="2200" dirty="0"/>
          </a:p>
          <a:p>
            <a:pPr marL="0" indent="0">
              <a:buNone/>
            </a:pPr>
            <a:endParaRPr lang="en-US" altLang="zh-CN" sz="2200" dirty="0" smtClean="0"/>
          </a:p>
          <a:p>
            <a:endParaRPr lang="en-US" altLang="zh-CN" sz="2200" dirty="0" smtClean="0"/>
          </a:p>
          <a:p>
            <a:endParaRPr lang="en-US" altLang="zh-CN" sz="2200" dirty="0" smtClean="0"/>
          </a:p>
          <a:p>
            <a:endParaRPr lang="en-US" altLang="zh-CN" sz="2200" dirty="0"/>
          </a:p>
          <a:p>
            <a:endParaRPr lang="en-US" altLang="zh-CN" sz="2200" dirty="0" smtClean="0"/>
          </a:p>
          <a:p>
            <a:endParaRPr lang="en-US" altLang="zh-CN" sz="2200" dirty="0"/>
          </a:p>
          <a:p>
            <a:endParaRPr lang="en-US" altLang="zh-CN" sz="2200" dirty="0" smtClean="0"/>
          </a:p>
          <a:p>
            <a:endParaRPr lang="en-US" altLang="zh-CN" sz="2200" dirty="0"/>
          </a:p>
          <a:p>
            <a:endParaRPr lang="en-US"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69</a:t>
            </a:fld>
            <a:r>
              <a:rPr lang="zh-CN" altLang="en-US" dirty="0" smtClean="0"/>
              <a:t>页</a:t>
            </a:r>
          </a:p>
        </p:txBody>
      </p:sp>
      <p:pic>
        <p:nvPicPr>
          <p:cNvPr id="6" name="Picture 5"/>
          <p:cNvPicPr>
            <a:picLocks noChangeAspect="1"/>
          </p:cNvPicPr>
          <p:nvPr/>
        </p:nvPicPr>
        <p:blipFill>
          <a:blip r:embed="rId2"/>
          <a:stretch>
            <a:fillRect/>
          </a:stretch>
        </p:blipFill>
        <p:spPr>
          <a:xfrm>
            <a:off x="179512" y="1628800"/>
            <a:ext cx="8821644" cy="4680520"/>
          </a:xfrm>
          <a:prstGeom prst="rect">
            <a:avLst/>
          </a:prstGeom>
        </p:spPr>
      </p:pic>
    </p:spTree>
    <p:extLst>
      <p:ext uri="{BB962C8B-B14F-4D97-AF65-F5344CB8AC3E}">
        <p14:creationId xmlns:p14="http://schemas.microsoft.com/office/powerpoint/2010/main" val="1422640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zh-CN" dirty="0"/>
              <a:t>三种主流</a:t>
            </a:r>
            <a:r>
              <a:rPr lang="en-US" altLang="zh-CN" dirty="0"/>
              <a:t>Web</a:t>
            </a:r>
            <a:r>
              <a:rPr lang="zh-CN" altLang="zh-CN" dirty="0"/>
              <a:t>服务</a:t>
            </a:r>
            <a:r>
              <a:rPr lang="zh-CN" altLang="en-US" dirty="0"/>
              <a:t>架构 </a:t>
            </a:r>
            <a:r>
              <a:rPr lang="en-US" altLang="zh-CN" dirty="0"/>
              <a:t>- SOAP</a:t>
            </a:r>
            <a:endParaRPr lang="zh-CN" altLang="en-US" dirty="0"/>
          </a:p>
        </p:txBody>
      </p:sp>
      <p:sp>
        <p:nvSpPr>
          <p:cNvPr id="3" name="Content Placeholder 2"/>
          <p:cNvSpPr>
            <a:spLocks noGrp="1"/>
          </p:cNvSpPr>
          <p:nvPr>
            <p:ph idx="1"/>
          </p:nvPr>
        </p:nvSpPr>
        <p:spPr>
          <a:xfrm>
            <a:off x="107504" y="980728"/>
            <a:ext cx="8822214" cy="5184576"/>
          </a:xfrm>
        </p:spPr>
        <p:txBody>
          <a:bodyPr>
            <a:normAutofit fontScale="85000" lnSpcReduction="20000"/>
          </a:bodyPr>
          <a:lstStyle/>
          <a:p>
            <a:r>
              <a:rPr lang="en-US" altLang="zh-CN" b="1" dirty="0"/>
              <a:t>SOAP</a:t>
            </a:r>
            <a:r>
              <a:rPr lang="zh-CN" altLang="zh-CN" b="1" dirty="0"/>
              <a:t>：简单对象访问协议</a:t>
            </a:r>
            <a:r>
              <a:rPr lang="zh-CN" altLang="zh-CN" dirty="0"/>
              <a:t>（</a:t>
            </a:r>
            <a:r>
              <a:rPr lang="en-US" altLang="zh-CN" dirty="0"/>
              <a:t>Simple Object Access Protocol</a:t>
            </a:r>
            <a:r>
              <a:rPr lang="zh-CN" altLang="zh-CN" dirty="0"/>
              <a:t>）是一种标准化的通讯规范，主要用于</a:t>
            </a:r>
            <a:r>
              <a:rPr lang="en-US" altLang="zh-CN" dirty="0"/>
              <a:t>Web</a:t>
            </a:r>
            <a:r>
              <a:rPr lang="zh-CN" altLang="zh-CN" dirty="0"/>
              <a:t>服务（</a:t>
            </a:r>
            <a:r>
              <a:rPr lang="en-US" altLang="zh-CN" dirty="0"/>
              <a:t>Web Service</a:t>
            </a:r>
            <a:r>
              <a:rPr lang="zh-CN" altLang="zh-CN" dirty="0"/>
              <a:t>）中</a:t>
            </a:r>
            <a:r>
              <a:rPr lang="zh-CN" altLang="zh-CN" dirty="0" smtClean="0"/>
              <a:t>。</a:t>
            </a:r>
            <a:endParaRPr lang="en-US" altLang="zh-CN" dirty="0" smtClean="0"/>
          </a:p>
          <a:p>
            <a:endParaRPr lang="en-US" altLang="zh-CN" dirty="0"/>
          </a:p>
          <a:p>
            <a:r>
              <a:rPr lang="zh-CN" altLang="en-US" dirty="0" smtClean="0"/>
              <a:t>例</a:t>
            </a:r>
            <a:r>
              <a:rPr lang="zh-CN" altLang="en-US" dirty="0"/>
              <a:t>如：</a:t>
            </a:r>
            <a:r>
              <a:rPr lang="zh-CN" altLang="zh-CN" dirty="0"/>
              <a:t>一个</a:t>
            </a:r>
            <a:r>
              <a:rPr lang="en-US" altLang="zh-CN" dirty="0"/>
              <a:t> SOAP </a:t>
            </a:r>
            <a:r>
              <a:rPr lang="zh-CN" altLang="zh-CN" dirty="0"/>
              <a:t>消息可以发送到一个具有</a:t>
            </a:r>
            <a:r>
              <a:rPr lang="en-US" altLang="zh-CN" dirty="0"/>
              <a:t> Web Service </a:t>
            </a:r>
            <a:r>
              <a:rPr lang="zh-CN" altLang="zh-CN" dirty="0"/>
              <a:t>功能的</a:t>
            </a:r>
            <a:r>
              <a:rPr lang="en-US" altLang="zh-CN" dirty="0"/>
              <a:t> Web </a:t>
            </a:r>
            <a:r>
              <a:rPr lang="zh-CN" altLang="zh-CN" dirty="0"/>
              <a:t>站点，</a:t>
            </a:r>
            <a:r>
              <a:rPr lang="zh-CN" altLang="en-US" dirty="0"/>
              <a:t>后台</a:t>
            </a:r>
            <a:r>
              <a:rPr lang="zh-CN" altLang="zh-CN" dirty="0"/>
              <a:t>有数据库，消息的参数中标明这是一个查询消息，此站点将返回一个</a:t>
            </a:r>
            <a:r>
              <a:rPr lang="en-US" altLang="zh-CN" dirty="0"/>
              <a:t> XML </a:t>
            </a:r>
            <a:r>
              <a:rPr lang="zh-CN" altLang="zh-CN" dirty="0"/>
              <a:t>格式的信息，其中包含了查询结果</a:t>
            </a:r>
            <a:r>
              <a:rPr lang="zh-CN" altLang="en-US" dirty="0"/>
              <a:t>，</a:t>
            </a:r>
            <a:r>
              <a:rPr lang="zh-CN" altLang="zh-CN" dirty="0"/>
              <a:t>由于数据是用一种标准化的可分析的结构来传递的，所以可以直接被第三方站点所利用</a:t>
            </a:r>
            <a:r>
              <a:rPr lang="zh-CN" altLang="zh-CN" dirty="0" smtClean="0"/>
              <a:t>。</a:t>
            </a:r>
            <a:endParaRPr lang="en-US" altLang="zh-CN" dirty="0" smtClean="0"/>
          </a:p>
          <a:p>
            <a:endParaRPr lang="en-US" altLang="zh-CN" dirty="0"/>
          </a:p>
          <a:p>
            <a:r>
              <a:rPr lang="en-US" altLang="zh-CN" dirty="0" smtClean="0"/>
              <a:t>SOAP</a:t>
            </a:r>
            <a:r>
              <a:rPr lang="zh-CN" altLang="en-US" dirty="0"/>
              <a:t>具体技术实现</a:t>
            </a:r>
            <a:r>
              <a:rPr lang="en-US" altLang="zh-CN" dirty="0" smtClean="0"/>
              <a:t>: </a:t>
            </a:r>
            <a:endParaRPr lang="en-US" altLang="zh-CN" dirty="0"/>
          </a:p>
          <a:p>
            <a:pPr marL="0" indent="0">
              <a:buNone/>
            </a:pPr>
            <a:r>
              <a:rPr lang="en-US" altLang="zh-CN" dirty="0"/>
              <a:t>   </a:t>
            </a:r>
            <a:r>
              <a:rPr lang="en-US" altLang="zh-CN" dirty="0" err="1"/>
              <a:t>WebService</a:t>
            </a:r>
            <a:r>
              <a:rPr lang="en-US" altLang="zh-CN" dirty="0"/>
              <a:t>, WCF</a:t>
            </a:r>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a:t>
            </a:fld>
            <a:r>
              <a:rPr lang="zh-CN" altLang="en-US" smtClean="0"/>
              <a:t>页</a:t>
            </a:r>
            <a:endParaRPr lang="zh-CN" altLang="en-US" dirty="0" smtClean="0"/>
          </a:p>
        </p:txBody>
      </p:sp>
    </p:spTree>
    <p:extLst>
      <p:ext uri="{BB962C8B-B14F-4D97-AF65-F5344CB8AC3E}">
        <p14:creationId xmlns:p14="http://schemas.microsoft.com/office/powerpoint/2010/main" val="1497807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SOA</a:t>
            </a:r>
            <a:r>
              <a:rPr lang="zh-CN" altLang="en-US" dirty="0" smtClean="0"/>
              <a:t>总结</a:t>
            </a:r>
            <a:endParaRPr lang="zh-CN" altLang="en-US" dirty="0"/>
          </a:p>
        </p:txBody>
      </p:sp>
      <p:sp>
        <p:nvSpPr>
          <p:cNvPr id="3" name="Content Placeholder 2"/>
          <p:cNvSpPr>
            <a:spLocks noGrp="1"/>
          </p:cNvSpPr>
          <p:nvPr>
            <p:ph idx="1"/>
          </p:nvPr>
        </p:nvSpPr>
        <p:spPr>
          <a:xfrm>
            <a:off x="179512" y="980728"/>
            <a:ext cx="8750206" cy="5145435"/>
          </a:xfrm>
        </p:spPr>
        <p:txBody>
          <a:bodyPr>
            <a:normAutofit fontScale="70000" lnSpcReduction="20000"/>
          </a:bodyPr>
          <a:lstStyle/>
          <a:p>
            <a:r>
              <a:rPr lang="en-US" altLang="zh-CN" dirty="0" smtClean="0"/>
              <a:t>SOA</a:t>
            </a:r>
            <a:r>
              <a:rPr lang="zh-CN" altLang="en-US" dirty="0" smtClean="0"/>
              <a:t>最有价值的方面是什么？采用一个松散耦合，基于服务的架构，来集成现有系统，并将服务暴露出来以供外部调用交互，服务可以用不同语言编写，可以部署在不同的操作系统上，但必须使用公开的标准接口和协议进行交互和集成。</a:t>
            </a:r>
            <a:endParaRPr lang="en-US" altLang="zh-CN" dirty="0" smtClean="0"/>
          </a:p>
          <a:p>
            <a:endParaRPr lang="en-US" altLang="zh-CN" dirty="0"/>
          </a:p>
          <a:p>
            <a:r>
              <a:rPr lang="en-US" altLang="zh-CN" dirty="0"/>
              <a:t>SOA</a:t>
            </a:r>
            <a:r>
              <a:rPr lang="zh-CN" altLang="en-US" dirty="0"/>
              <a:t>不</a:t>
            </a:r>
            <a:r>
              <a:rPr lang="zh-CN" altLang="en-US" dirty="0" smtClean="0"/>
              <a:t>是门具体技术，现在我们清楚的是，</a:t>
            </a:r>
            <a:r>
              <a:rPr lang="en-US" altLang="zh-CN" dirty="0" smtClean="0"/>
              <a:t>SOA</a:t>
            </a:r>
            <a:r>
              <a:rPr lang="zh-CN" altLang="en-US" dirty="0" smtClean="0"/>
              <a:t>是有关服务的，不过它并不是某一</a:t>
            </a:r>
            <a:r>
              <a:rPr lang="zh-CN" altLang="en-US" dirty="0"/>
              <a:t>种特定的技术，它是一</a:t>
            </a:r>
            <a:r>
              <a:rPr lang="zh-CN" altLang="en-US" dirty="0" smtClean="0"/>
              <a:t>种设计原则，一种设计风</a:t>
            </a:r>
            <a:r>
              <a:rPr lang="zh-CN" altLang="en-US" dirty="0"/>
              <a:t>格，也许把它叫做面向接口的架构更合适</a:t>
            </a:r>
            <a:r>
              <a:rPr lang="zh-CN" altLang="en-US" dirty="0" smtClean="0"/>
              <a:t>。</a:t>
            </a:r>
            <a:endParaRPr lang="en-US" altLang="zh-CN" dirty="0" smtClean="0"/>
          </a:p>
          <a:p>
            <a:endParaRPr lang="en-US" altLang="zh-CN" dirty="0"/>
          </a:p>
          <a:p>
            <a:r>
              <a:rPr lang="en-US" altLang="zh-CN" dirty="0" smtClean="0"/>
              <a:t>SOA</a:t>
            </a:r>
            <a:r>
              <a:rPr lang="zh-CN" altLang="en-US" dirty="0" smtClean="0"/>
              <a:t>不是场革命，也不是一个流行趋势，它创建于过去的技术之上，并通过引入新的理念对过去的技术进行了改造，使各类系统彼此之间能够通过消息进行协作，它只是渐进式技术演化过程中最近的一步而已。</a:t>
            </a:r>
            <a:endParaRPr lang="en-US" altLang="zh-CN" dirty="0" smtClean="0"/>
          </a:p>
          <a:p>
            <a:endParaRPr lang="en-US" altLang="zh-CN" dirty="0"/>
          </a:p>
          <a:p>
            <a:r>
              <a:rPr lang="zh-CN" altLang="en-US" dirty="0" smtClean="0"/>
              <a:t>使用</a:t>
            </a:r>
            <a:r>
              <a:rPr lang="en-US" altLang="zh-CN" dirty="0" smtClean="0"/>
              <a:t>SOAP</a:t>
            </a:r>
            <a:r>
              <a:rPr lang="zh-CN" altLang="en-US" dirty="0" smtClean="0"/>
              <a:t>的</a:t>
            </a:r>
            <a:r>
              <a:rPr lang="en-US" altLang="zh-CN" dirty="0" smtClean="0"/>
              <a:t>WCF,  </a:t>
            </a:r>
            <a:r>
              <a:rPr lang="en-US" altLang="zh-CN" dirty="0" err="1" smtClean="0"/>
              <a:t>WebService</a:t>
            </a:r>
            <a:r>
              <a:rPr lang="zh-CN" altLang="zh-CN" dirty="0" smtClean="0"/>
              <a:t>，</a:t>
            </a:r>
            <a:r>
              <a:rPr lang="zh-CN" altLang="en-US" dirty="0" smtClean="0"/>
              <a:t>基于</a:t>
            </a:r>
            <a:r>
              <a:rPr lang="en-US" altLang="zh-CN" dirty="0" smtClean="0"/>
              <a:t>REST</a:t>
            </a:r>
            <a:r>
              <a:rPr lang="zh-CN" altLang="en-US" dirty="0" smtClean="0"/>
              <a:t>的</a:t>
            </a:r>
            <a:r>
              <a:rPr lang="en-US" altLang="zh-CN" dirty="0" err="1" smtClean="0"/>
              <a:t>Asp.Net</a:t>
            </a:r>
            <a:r>
              <a:rPr lang="en-US" altLang="zh-CN" dirty="0" smtClean="0"/>
              <a:t> </a:t>
            </a:r>
            <a:r>
              <a:rPr lang="en-US" altLang="zh-CN" dirty="0" err="1" smtClean="0"/>
              <a:t>WebAPI</a:t>
            </a:r>
            <a:r>
              <a:rPr lang="zh-CN" altLang="en-US" dirty="0" smtClean="0"/>
              <a:t>这些具体的</a:t>
            </a:r>
            <a:r>
              <a:rPr lang="en-US" altLang="zh-CN" dirty="0" smtClean="0"/>
              <a:t>Web</a:t>
            </a:r>
            <a:r>
              <a:rPr lang="zh-CN" altLang="zh-CN" dirty="0"/>
              <a:t>服</a:t>
            </a:r>
            <a:r>
              <a:rPr lang="zh-CN" altLang="zh-CN" dirty="0" smtClean="0"/>
              <a:t>务</a:t>
            </a:r>
            <a:r>
              <a:rPr lang="zh-CN" altLang="en-US" dirty="0" smtClean="0"/>
              <a:t>技术</a:t>
            </a:r>
            <a:r>
              <a:rPr lang="zh-CN" altLang="zh-CN" dirty="0" smtClean="0"/>
              <a:t>架</a:t>
            </a:r>
            <a:r>
              <a:rPr lang="zh-CN" altLang="zh-CN" dirty="0"/>
              <a:t>构</a:t>
            </a:r>
            <a:r>
              <a:rPr lang="zh-CN" altLang="en-US" dirty="0"/>
              <a:t>，</a:t>
            </a:r>
            <a:r>
              <a:rPr lang="zh-CN" altLang="en-US" dirty="0" smtClean="0"/>
              <a:t>都是</a:t>
            </a:r>
            <a:r>
              <a:rPr lang="zh-CN" altLang="en-US" dirty="0"/>
              <a:t>实现</a:t>
            </a:r>
            <a:r>
              <a:rPr lang="en-US" altLang="zh-CN" dirty="0"/>
              <a:t>SOA</a:t>
            </a:r>
            <a:r>
              <a:rPr lang="zh-CN" altLang="en-US" dirty="0"/>
              <a:t>的具体手</a:t>
            </a:r>
            <a:r>
              <a:rPr lang="zh-CN" altLang="en-US" dirty="0" smtClean="0"/>
              <a:t>段，是</a:t>
            </a:r>
            <a:r>
              <a:rPr lang="en-US" altLang="zh-CN" dirty="0" smtClean="0"/>
              <a:t>SOA</a:t>
            </a:r>
            <a:r>
              <a:rPr lang="zh-CN" altLang="en-US" dirty="0" smtClean="0"/>
              <a:t>的产物。</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70</a:t>
            </a:fld>
            <a:r>
              <a:rPr lang="zh-CN" altLang="en-US" smtClean="0"/>
              <a:t>页</a:t>
            </a:r>
            <a:endParaRPr lang="zh-CN" altLang="en-US" dirty="0" smtClean="0"/>
          </a:p>
        </p:txBody>
      </p:sp>
    </p:spTree>
    <p:extLst>
      <p:ext uri="{BB962C8B-B14F-4D97-AF65-F5344CB8AC3E}">
        <p14:creationId xmlns:p14="http://schemas.microsoft.com/office/powerpoint/2010/main" val="670349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SOA</a:t>
            </a:r>
            <a:r>
              <a:rPr lang="zh-CN" altLang="en-US" dirty="0" smtClean="0"/>
              <a:t>与</a:t>
            </a:r>
            <a:r>
              <a:rPr lang="en-US" altLang="zh-CN" dirty="0" smtClean="0"/>
              <a:t>REST</a:t>
            </a:r>
            <a:r>
              <a:rPr lang="zh-CN" altLang="en-US" dirty="0" smtClean="0"/>
              <a:t>的区别？</a:t>
            </a:r>
            <a:endParaRPr lang="zh-CN" altLang="en-US" dirty="0"/>
          </a:p>
        </p:txBody>
      </p:sp>
      <p:sp>
        <p:nvSpPr>
          <p:cNvPr id="3" name="Content Placeholder 2"/>
          <p:cNvSpPr>
            <a:spLocks noGrp="1"/>
          </p:cNvSpPr>
          <p:nvPr>
            <p:ph idx="1"/>
          </p:nvPr>
        </p:nvSpPr>
        <p:spPr>
          <a:xfrm>
            <a:off x="107504" y="908720"/>
            <a:ext cx="8878284" cy="5361459"/>
          </a:xfrm>
        </p:spPr>
        <p:txBody>
          <a:bodyPr>
            <a:normAutofit/>
          </a:bodyPr>
          <a:lstStyle/>
          <a:p>
            <a:r>
              <a:rPr lang="en-US" altLang="zh-CN" dirty="0" smtClean="0"/>
              <a:t>SOA</a:t>
            </a:r>
            <a:r>
              <a:rPr lang="zh-CN" altLang="en-US" dirty="0" smtClean="0"/>
              <a:t>与</a:t>
            </a:r>
            <a:r>
              <a:rPr lang="en-US" altLang="zh-CN" dirty="0" smtClean="0"/>
              <a:t>REST</a:t>
            </a:r>
            <a:r>
              <a:rPr lang="zh-CN" altLang="en-US" dirty="0" smtClean="0"/>
              <a:t>的目标之间没有冲突</a:t>
            </a:r>
            <a:r>
              <a:rPr lang="en-US" altLang="zh-CN" dirty="0" smtClean="0"/>
              <a:t>, </a:t>
            </a:r>
            <a:r>
              <a:rPr lang="zh-CN" altLang="en-US" dirty="0" smtClean="0"/>
              <a:t>大多数</a:t>
            </a:r>
            <a:r>
              <a:rPr lang="en-US" altLang="zh-CN" dirty="0" smtClean="0"/>
              <a:t>REST</a:t>
            </a:r>
            <a:r>
              <a:rPr lang="zh-CN" altLang="en-US" dirty="0" smtClean="0"/>
              <a:t>的设计目标都是直接支持</a:t>
            </a:r>
            <a:r>
              <a:rPr lang="en-US" altLang="zh-CN" dirty="0" smtClean="0"/>
              <a:t>SOA</a:t>
            </a:r>
            <a:r>
              <a:rPr lang="zh-CN" altLang="en-US" dirty="0" smtClean="0"/>
              <a:t>的目标。</a:t>
            </a:r>
            <a:endParaRPr lang="en-US" altLang="zh-CN" dirty="0" smtClean="0"/>
          </a:p>
          <a:p>
            <a:endParaRPr lang="en-US" altLang="zh-CN" dirty="0" smtClean="0"/>
          </a:p>
          <a:p>
            <a:r>
              <a:rPr lang="en-US" altLang="zh-CN" dirty="0" smtClean="0"/>
              <a:t>SOA</a:t>
            </a:r>
            <a:r>
              <a:rPr lang="zh-CN" altLang="en-US" dirty="0" smtClean="0"/>
              <a:t>的特征是从更高层定义的，不涉及如何实现或应该如何实现等问题，而</a:t>
            </a:r>
            <a:r>
              <a:rPr lang="en-US" altLang="zh-CN" dirty="0" smtClean="0"/>
              <a:t>REST</a:t>
            </a:r>
            <a:r>
              <a:rPr lang="zh-CN" altLang="en-US" dirty="0" smtClean="0"/>
              <a:t>的特征是从实现的角度定义的，属于</a:t>
            </a:r>
            <a:r>
              <a:rPr lang="en-US" altLang="zh-CN" dirty="0" smtClean="0"/>
              <a:t>SOA</a:t>
            </a:r>
            <a:r>
              <a:rPr lang="zh-CN" altLang="en-US" dirty="0" smtClean="0"/>
              <a:t>的一种实现方案。</a:t>
            </a:r>
            <a:endParaRPr lang="en-US" altLang="zh-CN" dirty="0" smtClean="0"/>
          </a:p>
          <a:p>
            <a:endParaRPr lang="en-US" altLang="zh-CN" dirty="0"/>
          </a:p>
          <a:p>
            <a:r>
              <a:rPr lang="en-US" altLang="zh-CN" dirty="0"/>
              <a:t>SOA</a:t>
            </a:r>
            <a:r>
              <a:rPr lang="zh-CN" altLang="en-US" dirty="0"/>
              <a:t>与</a:t>
            </a:r>
            <a:r>
              <a:rPr lang="en-US" altLang="zh-CN" dirty="0"/>
              <a:t>REST</a:t>
            </a:r>
            <a:r>
              <a:rPr lang="zh-CN" altLang="en-US" dirty="0" smtClean="0"/>
              <a:t>的层次不同，</a:t>
            </a:r>
            <a:r>
              <a:rPr lang="en-US" altLang="zh-CN" dirty="0" smtClean="0"/>
              <a:t>SOA</a:t>
            </a:r>
            <a:r>
              <a:rPr lang="zh-CN" altLang="en-US" dirty="0" smtClean="0"/>
              <a:t>的角度偏向于战略</a:t>
            </a:r>
            <a:r>
              <a:rPr lang="zh-CN" altLang="en-US" dirty="0"/>
              <a:t>目标</a:t>
            </a:r>
            <a:r>
              <a:rPr lang="zh-CN" altLang="en-US" dirty="0" smtClean="0"/>
              <a:t>，而</a:t>
            </a:r>
            <a:r>
              <a:rPr lang="en-US" altLang="zh-CN" dirty="0" smtClean="0"/>
              <a:t>REST</a:t>
            </a:r>
            <a:r>
              <a:rPr lang="zh-CN" altLang="en-US" dirty="0"/>
              <a:t>角度偏向</a:t>
            </a:r>
            <a:r>
              <a:rPr lang="zh-CN" altLang="en-US" dirty="0" smtClean="0"/>
              <a:t>于战术目标。</a:t>
            </a:r>
            <a:endParaRPr lang="en-US" altLang="zh-CN" dirty="0" smtClean="0"/>
          </a:p>
          <a:p>
            <a:endParaRPr lang="en-US"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71</a:t>
            </a:fld>
            <a:r>
              <a:rPr lang="zh-CN" altLang="en-US" smtClean="0"/>
              <a:t>页</a:t>
            </a:r>
            <a:endParaRPr lang="zh-CN" altLang="en-US" dirty="0" smtClean="0"/>
          </a:p>
        </p:txBody>
      </p:sp>
    </p:spTree>
    <p:extLst>
      <p:ext uri="{BB962C8B-B14F-4D97-AF65-F5344CB8AC3E}">
        <p14:creationId xmlns:p14="http://schemas.microsoft.com/office/powerpoint/2010/main" val="9862282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3" y="0"/>
            <a:ext cx="6733413" cy="692696"/>
          </a:xfrm>
        </p:spPr>
        <p:txBody>
          <a:bodyPr>
            <a:normAutofit fontScale="90000"/>
          </a:bodyPr>
          <a:lstStyle/>
          <a:p>
            <a:r>
              <a:rPr lang="zh-CN" altLang="en-US" dirty="0" smtClean="0"/>
              <a:t>与</a:t>
            </a:r>
            <a:r>
              <a:rPr lang="en-US" altLang="zh-CN" dirty="0" err="1" smtClean="0"/>
              <a:t>WebAPI</a:t>
            </a:r>
            <a:r>
              <a:rPr lang="zh-CN" altLang="en-US" dirty="0" smtClean="0"/>
              <a:t>配合的前端</a:t>
            </a:r>
            <a:r>
              <a:rPr lang="en-US" altLang="zh-CN" dirty="0" smtClean="0"/>
              <a:t>JS</a:t>
            </a:r>
            <a:r>
              <a:rPr lang="zh-CN" altLang="en-US" dirty="0" smtClean="0"/>
              <a:t>开发框架</a:t>
            </a:r>
            <a:r>
              <a:rPr lang="zh-CN" altLang="en-US" dirty="0" smtClean="0">
                <a:latin typeface="微软雅黑" pitchFamily="34" charset="-122"/>
                <a:ea typeface="微软雅黑" pitchFamily="34" charset="-122"/>
              </a:rPr>
              <a:t>介绍</a:t>
            </a:r>
            <a:endParaRPr lang="zh-CN" altLang="en-US" dirty="0">
              <a:latin typeface="微软雅黑" pitchFamily="34" charset="-122"/>
              <a:ea typeface="微软雅黑" pitchFamily="34" charset="-122"/>
            </a:endParaRPr>
          </a:p>
        </p:txBody>
      </p:sp>
      <p:sp>
        <p:nvSpPr>
          <p:cNvPr id="3" name="Content Placeholder 2"/>
          <p:cNvSpPr>
            <a:spLocks noGrp="1"/>
          </p:cNvSpPr>
          <p:nvPr>
            <p:ph idx="1"/>
          </p:nvPr>
        </p:nvSpPr>
        <p:spPr>
          <a:xfrm>
            <a:off x="107504" y="908720"/>
            <a:ext cx="8893652" cy="5328592"/>
          </a:xfrm>
        </p:spPr>
        <p:txBody>
          <a:bodyPr>
            <a:normAutofit fontScale="77500" lnSpcReduction="20000"/>
          </a:bodyPr>
          <a:lstStyle/>
          <a:p>
            <a:pPr marL="0" indent="0">
              <a:lnSpc>
                <a:spcPct val="150000"/>
              </a:lnSpc>
              <a:buNone/>
            </a:pPr>
            <a:r>
              <a:rPr lang="en-US" altLang="zh-CN" sz="2400" dirty="0"/>
              <a:t>Knockout </a:t>
            </a:r>
            <a:r>
              <a:rPr lang="zh-CN" altLang="en-US" sz="2400" dirty="0"/>
              <a:t>和</a:t>
            </a:r>
            <a:r>
              <a:rPr lang="en-US" altLang="zh-CN" sz="2400" dirty="0" err="1"/>
              <a:t>Jquery</a:t>
            </a:r>
            <a:r>
              <a:rPr lang="zh-CN" altLang="en-US" sz="2400" dirty="0"/>
              <a:t>是两个常用的</a:t>
            </a:r>
            <a:r>
              <a:rPr lang="en-US" altLang="zh-CN" sz="2400" dirty="0"/>
              <a:t>JS</a:t>
            </a:r>
            <a:r>
              <a:rPr lang="zh-CN" altLang="en-US" sz="2400" dirty="0"/>
              <a:t>开发框架，都是免费、开源的，使用</a:t>
            </a:r>
            <a:r>
              <a:rPr lang="en-US" altLang="zh-CN" sz="2400" dirty="0"/>
              <a:t>MIT</a:t>
            </a:r>
            <a:r>
              <a:rPr lang="zh-CN" altLang="en-US" sz="2400" dirty="0"/>
              <a:t>许可协</a:t>
            </a:r>
            <a:r>
              <a:rPr lang="zh-CN" altLang="en-US" sz="2400" dirty="0" smtClean="0"/>
              <a:t>议：</a:t>
            </a:r>
            <a:r>
              <a:rPr lang="en-US" altLang="zh-CN" sz="2400" dirty="0" smtClean="0"/>
              <a:t/>
            </a:r>
            <a:br>
              <a:rPr lang="en-US" altLang="zh-CN" sz="2400" dirty="0" smtClean="0"/>
            </a:br>
            <a:endParaRPr lang="en-US" altLang="zh-CN" sz="2400" dirty="0"/>
          </a:p>
          <a:p>
            <a:pPr>
              <a:lnSpc>
                <a:spcPct val="150000"/>
              </a:lnSpc>
            </a:pPr>
            <a:r>
              <a:rPr lang="en-US" altLang="zh-CN" sz="2400" b="1" dirty="0" smtClean="0">
                <a:latin typeface="微软雅黑" pitchFamily="34" charset="-122"/>
                <a:ea typeface="微软雅黑" pitchFamily="34" charset="-122"/>
              </a:rPr>
              <a:t>Knockout</a:t>
            </a:r>
            <a:r>
              <a:rPr lang="zh-CN" altLang="en-US" sz="2400" b="1" dirty="0" smtClean="0">
                <a:latin typeface="微软雅黑" pitchFamily="34" charset="-122"/>
                <a:ea typeface="微软雅黑" pitchFamily="34" charset="-122"/>
              </a:rPr>
              <a:t>，简称</a:t>
            </a:r>
            <a:r>
              <a:rPr lang="en-US" altLang="zh-CN" sz="2400" b="1" dirty="0" smtClean="0"/>
              <a:t>KO</a:t>
            </a:r>
            <a:endParaRPr lang="en-US" altLang="zh-CN" sz="2400" dirty="0" smtClean="0">
              <a:latin typeface="微软雅黑" pitchFamily="34" charset="-122"/>
              <a:ea typeface="微软雅黑" pitchFamily="34" charset="-122"/>
            </a:endParaRPr>
          </a:p>
          <a:p>
            <a:pPr lvl="1">
              <a:lnSpc>
                <a:spcPct val="150000"/>
              </a:lnSpc>
            </a:pPr>
            <a:r>
              <a:rPr lang="en-US" altLang="zh-CN" sz="2000" dirty="0" smtClean="0"/>
              <a:t>Knockout</a:t>
            </a:r>
            <a:r>
              <a:rPr lang="zh-CN" altLang="en-US" sz="2000" dirty="0"/>
              <a:t>是一个轻量级的</a:t>
            </a:r>
            <a:r>
              <a:rPr lang="en-US" altLang="zh-CN" sz="2000" dirty="0"/>
              <a:t>UI</a:t>
            </a:r>
            <a:r>
              <a:rPr lang="zh-CN" altLang="en-US" sz="2000" dirty="0"/>
              <a:t>类库，通过应用</a:t>
            </a:r>
            <a:r>
              <a:rPr lang="en-US" altLang="zh-CN" sz="2000" dirty="0"/>
              <a:t>MVVM</a:t>
            </a:r>
            <a:r>
              <a:rPr lang="zh-CN" altLang="en-US" sz="2000" dirty="0"/>
              <a:t>模式使</a:t>
            </a:r>
            <a:r>
              <a:rPr lang="en-US" altLang="zh-CN" sz="2000" dirty="0"/>
              <a:t>JavaScript</a:t>
            </a:r>
            <a:r>
              <a:rPr lang="zh-CN" altLang="en-US" sz="2000" dirty="0"/>
              <a:t>前端</a:t>
            </a:r>
            <a:r>
              <a:rPr lang="en-US" altLang="zh-CN" sz="2000" dirty="0" smtClean="0"/>
              <a:t>UI</a:t>
            </a:r>
            <a:r>
              <a:rPr lang="zh-CN" altLang="en-US" sz="2000" dirty="0" smtClean="0"/>
              <a:t>开发简</a:t>
            </a:r>
            <a:r>
              <a:rPr lang="zh-CN" altLang="en-US" sz="2000" dirty="0"/>
              <a:t>单化</a:t>
            </a:r>
            <a:r>
              <a:rPr lang="zh-CN" altLang="en-US" sz="2000" dirty="0" smtClean="0"/>
              <a:t>。</a:t>
            </a:r>
            <a:endParaRPr lang="en-US" altLang="zh-CN" sz="2000" dirty="0" smtClean="0"/>
          </a:p>
          <a:p>
            <a:pPr lvl="1">
              <a:lnSpc>
                <a:spcPct val="150000"/>
              </a:lnSpc>
            </a:pPr>
            <a:r>
              <a:rPr lang="zh-CN" altLang="en-US" sz="2000" dirty="0" smtClean="0"/>
              <a:t>四大概念：</a:t>
            </a:r>
            <a:r>
              <a:rPr lang="zh-CN" altLang="zh-CN" sz="2000" dirty="0" smtClean="0"/>
              <a:t>声</a:t>
            </a:r>
            <a:r>
              <a:rPr lang="zh-CN" altLang="zh-CN" sz="2000" dirty="0"/>
              <a:t>明式绑定，</a:t>
            </a:r>
            <a:r>
              <a:rPr lang="en-US" altLang="zh-CN" sz="2000" dirty="0"/>
              <a:t>UI</a:t>
            </a:r>
            <a:r>
              <a:rPr lang="zh-CN" altLang="zh-CN" sz="2000" dirty="0"/>
              <a:t>界面自动刷新，依赖跟踪的功能</a:t>
            </a:r>
            <a:r>
              <a:rPr lang="zh-CN" altLang="zh-CN" sz="2000" dirty="0" smtClean="0"/>
              <a:t>，</a:t>
            </a:r>
            <a:r>
              <a:rPr lang="zh-CN" altLang="en-US" sz="2000" dirty="0" smtClean="0"/>
              <a:t>模板。</a:t>
            </a:r>
            <a:endParaRPr lang="en-US" altLang="zh-CN" sz="2000" dirty="0" smtClean="0"/>
          </a:p>
          <a:p>
            <a:pPr lvl="1">
              <a:lnSpc>
                <a:spcPct val="150000"/>
              </a:lnSpc>
            </a:pPr>
            <a:r>
              <a:rPr lang="zh-CN" altLang="en-US" sz="2000" dirty="0"/>
              <a:t>兼容任何主流浏览器 </a:t>
            </a:r>
            <a:r>
              <a:rPr lang="en-US" altLang="zh-CN" sz="2000" dirty="0"/>
              <a:t>(IE 6+</a:t>
            </a:r>
            <a:r>
              <a:rPr lang="zh-CN" altLang="en-US" sz="2000" dirty="0"/>
              <a:t>、</a:t>
            </a:r>
            <a:r>
              <a:rPr lang="en-US" altLang="zh-CN" sz="2000" dirty="0"/>
              <a:t>Firefox 2+</a:t>
            </a:r>
            <a:r>
              <a:rPr lang="zh-CN" altLang="en-US" sz="2000" dirty="0"/>
              <a:t>、</a:t>
            </a:r>
            <a:r>
              <a:rPr lang="en-US" altLang="zh-CN" sz="2000" dirty="0"/>
              <a:t>Chrome</a:t>
            </a:r>
            <a:r>
              <a:rPr lang="zh-CN" altLang="en-US" sz="2000" dirty="0"/>
              <a:t>、</a:t>
            </a:r>
            <a:r>
              <a:rPr lang="en-US" altLang="zh-CN" sz="2000" dirty="0"/>
              <a:t>Safari</a:t>
            </a:r>
            <a:r>
              <a:rPr lang="zh-CN" altLang="en-US" sz="2000" dirty="0"/>
              <a:t>、其它</a:t>
            </a:r>
            <a:r>
              <a:rPr lang="en-US" altLang="zh-CN" sz="2000" dirty="0"/>
              <a:t>)</a:t>
            </a:r>
            <a:r>
              <a:rPr lang="zh-CN" altLang="en-US" sz="2000" dirty="0" smtClean="0"/>
              <a:t> 。</a:t>
            </a:r>
            <a:endParaRPr lang="en-US" altLang="zh-CN" sz="2000" dirty="0"/>
          </a:p>
          <a:p>
            <a:pPr lvl="1">
              <a:lnSpc>
                <a:spcPct val="150000"/>
              </a:lnSpc>
            </a:pPr>
            <a:endParaRPr lang="zh-CN" altLang="en-US" sz="2000" dirty="0">
              <a:latin typeface="微软雅黑" pitchFamily="34" charset="-122"/>
              <a:ea typeface="微软雅黑" pitchFamily="34" charset="-122"/>
            </a:endParaRPr>
          </a:p>
          <a:p>
            <a:pPr>
              <a:lnSpc>
                <a:spcPct val="150000"/>
              </a:lnSpc>
            </a:pPr>
            <a:r>
              <a:rPr lang="en-US" altLang="zh-CN" sz="2400" b="1" dirty="0" err="1" smtClean="0"/>
              <a:t>Jquery</a:t>
            </a:r>
            <a:r>
              <a:rPr lang="en-US" altLang="zh-CN" sz="2400" b="1" dirty="0" smtClean="0"/>
              <a:t> JS</a:t>
            </a:r>
          </a:p>
          <a:p>
            <a:pPr lvl="1">
              <a:lnSpc>
                <a:spcPct val="150000"/>
              </a:lnSpc>
            </a:pPr>
            <a:r>
              <a:rPr lang="en-US" altLang="zh-CN" sz="2100" dirty="0" err="1"/>
              <a:t>Jquery</a:t>
            </a:r>
            <a:r>
              <a:rPr lang="zh-CN" altLang="en-US" sz="2100" dirty="0"/>
              <a:t>是一个轻量级的</a:t>
            </a:r>
            <a:r>
              <a:rPr lang="en-US" altLang="zh-CN" sz="2100" dirty="0" err="1"/>
              <a:t>Javascript</a:t>
            </a:r>
            <a:r>
              <a:rPr lang="zh-CN" altLang="en-US" sz="2100" dirty="0"/>
              <a:t>库</a:t>
            </a:r>
            <a:r>
              <a:rPr lang="zh-CN" altLang="en-US" sz="2100" dirty="0" smtClean="0"/>
              <a:t>，能极</a:t>
            </a:r>
            <a:r>
              <a:rPr lang="zh-CN" altLang="en-US" sz="2100" dirty="0"/>
              <a:t>大地简化了 </a:t>
            </a:r>
            <a:r>
              <a:rPr lang="en-US" altLang="zh-CN" sz="2100" dirty="0"/>
              <a:t>JavaScript </a:t>
            </a:r>
            <a:r>
              <a:rPr lang="zh-CN" altLang="en-US" sz="2100" dirty="0"/>
              <a:t>编程</a:t>
            </a:r>
            <a:r>
              <a:rPr lang="zh-CN" altLang="en-US" sz="2100" dirty="0" smtClean="0"/>
              <a:t>。例</a:t>
            </a:r>
            <a:r>
              <a:rPr lang="zh-CN" altLang="en-US" sz="2100" dirty="0"/>
              <a:t>如操作文档对象、选择</a:t>
            </a:r>
            <a:r>
              <a:rPr lang="en-US" altLang="zh-CN" sz="2100" dirty="0"/>
              <a:t>DOM</a:t>
            </a:r>
            <a:r>
              <a:rPr lang="zh-CN" altLang="en-US" sz="2100" dirty="0"/>
              <a:t>元素、制作动画效果、事件处理、使用</a:t>
            </a:r>
            <a:r>
              <a:rPr lang="en-US" altLang="zh-CN" sz="2100" dirty="0"/>
              <a:t>Ajax</a:t>
            </a:r>
            <a:r>
              <a:rPr lang="zh-CN" altLang="en-US" sz="2100" dirty="0"/>
              <a:t>以及其他功能</a:t>
            </a:r>
            <a:r>
              <a:rPr lang="zh-CN" altLang="en-US" sz="2100" dirty="0" smtClean="0"/>
              <a:t>。寥寥几行代码，完成以前需要及时行代码的工作</a:t>
            </a:r>
            <a:r>
              <a:rPr lang="en-US" altLang="zh-CN" sz="2100" dirty="0" smtClean="0"/>
              <a:t>, </a:t>
            </a:r>
            <a:r>
              <a:rPr lang="zh-CN" altLang="en-US" sz="2100" dirty="0"/>
              <a:t>大</a:t>
            </a:r>
            <a:r>
              <a:rPr lang="zh-CN" altLang="en-US" sz="2100" dirty="0" smtClean="0"/>
              <a:t>大提高生产力。</a:t>
            </a:r>
            <a:endParaRPr lang="en-US" altLang="zh-CN" sz="2100" dirty="0" smtClean="0"/>
          </a:p>
          <a:p>
            <a:pPr lvl="1">
              <a:lnSpc>
                <a:spcPct val="150000"/>
              </a:lnSpc>
            </a:pPr>
            <a:r>
              <a:rPr lang="zh-CN" altLang="en-US" sz="2100" dirty="0"/>
              <a:t>它兼容</a:t>
            </a:r>
            <a:r>
              <a:rPr lang="en-US" altLang="zh-CN" sz="2100" dirty="0"/>
              <a:t>CSS3</a:t>
            </a:r>
            <a:r>
              <a:rPr lang="zh-CN" altLang="en-US" sz="2100" dirty="0"/>
              <a:t>，还兼容各种浏览器（</a:t>
            </a:r>
            <a:r>
              <a:rPr lang="en-US" altLang="zh-CN" sz="2100" dirty="0"/>
              <a:t>IE 6.0+, FF 1.5+, Safari 2.0+, Opera 9.0+</a:t>
            </a:r>
            <a:r>
              <a:rPr lang="zh-CN" altLang="en-US" sz="2100" dirty="0"/>
              <a:t>），</a:t>
            </a:r>
            <a:r>
              <a:rPr lang="en-US" altLang="zh-CN" sz="2100" dirty="0"/>
              <a:t>jQuery2.0</a:t>
            </a:r>
            <a:r>
              <a:rPr lang="zh-CN" altLang="en-US" sz="2100" dirty="0"/>
              <a:t>及后续版本将不再支持</a:t>
            </a:r>
            <a:r>
              <a:rPr lang="en-US" altLang="zh-CN" sz="2100" dirty="0"/>
              <a:t>IE6/7/8</a:t>
            </a:r>
            <a:r>
              <a:rPr lang="zh-CN" altLang="en-US" sz="2100" dirty="0"/>
              <a:t>浏览器。</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72</a:t>
            </a:fld>
            <a:r>
              <a:rPr lang="zh-CN" altLang="en-US" smtClean="0"/>
              <a:t>页</a:t>
            </a:r>
            <a:endParaRPr lang="zh-CN" altLang="en-US" dirty="0" smtClean="0"/>
          </a:p>
        </p:txBody>
      </p:sp>
    </p:spTree>
    <p:extLst>
      <p:ext uri="{BB962C8B-B14F-4D97-AF65-F5344CB8AC3E}">
        <p14:creationId xmlns:p14="http://schemas.microsoft.com/office/powerpoint/2010/main" val="3138766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zh-CN" b="1" dirty="0"/>
              <a:t>如何选择开源许可证</a:t>
            </a:r>
            <a:r>
              <a:rPr lang="zh-CN" altLang="zh-CN" b="1" dirty="0" smtClean="0"/>
              <a:t>？</a:t>
            </a:r>
            <a:r>
              <a:rPr lang="zh-CN" altLang="en-US" b="1" dirty="0" smtClean="0"/>
              <a:t>这是一个问题</a:t>
            </a:r>
            <a:endParaRPr lang="zh-CN" altLang="en-US" dirty="0"/>
          </a:p>
        </p:txBody>
      </p:sp>
      <p:sp>
        <p:nvSpPr>
          <p:cNvPr id="3" name="Content Placeholder 2"/>
          <p:cNvSpPr>
            <a:spLocks noGrp="1"/>
          </p:cNvSpPr>
          <p:nvPr>
            <p:ph idx="1"/>
          </p:nvPr>
        </p:nvSpPr>
        <p:spPr>
          <a:xfrm>
            <a:off x="107504" y="908720"/>
            <a:ext cx="8893652" cy="5400600"/>
          </a:xfrm>
        </p:spPr>
        <p:txBody>
          <a:bodyPr/>
          <a:lstStyle/>
          <a:p>
            <a:r>
              <a:rPr lang="zh-CN" altLang="en-US" sz="1600" dirty="0" smtClean="0"/>
              <a:t>世</a:t>
            </a:r>
            <a:r>
              <a:rPr lang="zh-CN" altLang="en-US" sz="1600" dirty="0"/>
              <a:t>界上的开源许可证，大概有上百种。很少有人搞得清楚它们的区别。即使在最流行的六种</a:t>
            </a:r>
            <a:r>
              <a:rPr lang="en-US" altLang="zh-CN" sz="1600" dirty="0"/>
              <a:t>----GPL</a:t>
            </a:r>
            <a:r>
              <a:rPr lang="zh-CN" altLang="en-US" sz="1600" dirty="0"/>
              <a:t>、</a:t>
            </a:r>
            <a:r>
              <a:rPr lang="en-US" altLang="zh-CN" sz="1600" dirty="0"/>
              <a:t>BSD</a:t>
            </a:r>
            <a:r>
              <a:rPr lang="zh-CN" altLang="en-US" sz="1600" dirty="0"/>
              <a:t>、</a:t>
            </a:r>
            <a:r>
              <a:rPr lang="en-US" altLang="zh-CN" sz="1600" dirty="0"/>
              <a:t>MIT</a:t>
            </a:r>
            <a:r>
              <a:rPr lang="zh-CN" altLang="en-US" sz="1600" dirty="0"/>
              <a:t>、</a:t>
            </a:r>
            <a:r>
              <a:rPr lang="en-US" altLang="zh-CN" sz="1600" dirty="0"/>
              <a:t>Mozilla</a:t>
            </a:r>
            <a:r>
              <a:rPr lang="zh-CN" altLang="en-US" sz="1600" dirty="0"/>
              <a:t>、</a:t>
            </a:r>
            <a:r>
              <a:rPr lang="en-US" altLang="zh-CN" sz="1600" dirty="0"/>
              <a:t>Apache</a:t>
            </a:r>
            <a:r>
              <a:rPr lang="zh-CN" altLang="en-US" sz="1600" dirty="0"/>
              <a:t>和</a:t>
            </a:r>
            <a:r>
              <a:rPr lang="en-US" altLang="zh-CN" sz="1600" dirty="0"/>
              <a:t>LGPL----</a:t>
            </a:r>
            <a:r>
              <a:rPr lang="zh-CN" altLang="en-US" sz="1600" dirty="0"/>
              <a:t>之中做选择，也很复杂。下面这张分析图是我见过的最简单的讲解，帮你就能搞清楚这六种许可证之间的最大区别。</a:t>
            </a:r>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73</a:t>
            </a:fld>
            <a:r>
              <a:rPr lang="zh-CN" altLang="en-US" smtClean="0"/>
              <a:t>页</a:t>
            </a:r>
            <a:endParaRPr lang="zh-CN" altLang="en-US" dirty="0" smtClean="0"/>
          </a:p>
        </p:txBody>
      </p:sp>
      <p:pic>
        <p:nvPicPr>
          <p:cNvPr id="1027" name="Picture 3" descr="http://image.beekka.com/blog/201105/free_software_licen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7087393" cy="442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0823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Knockout JS</a:t>
            </a:r>
            <a:r>
              <a:rPr lang="zh-CN" altLang="en-US" dirty="0" smtClean="0">
                <a:latin typeface="微软雅黑" pitchFamily="34" charset="-122"/>
                <a:ea typeface="微软雅黑" pitchFamily="34" charset="-122"/>
              </a:rPr>
              <a:t>介绍</a:t>
            </a:r>
            <a:endParaRPr lang="zh-CN" altLang="en-US" dirty="0">
              <a:latin typeface="微软雅黑" pitchFamily="34" charset="-122"/>
              <a:ea typeface="微软雅黑" pitchFamily="34" charset="-122"/>
            </a:endParaRPr>
          </a:p>
        </p:txBody>
      </p:sp>
      <p:sp>
        <p:nvSpPr>
          <p:cNvPr id="3" name="Content Placeholder 2"/>
          <p:cNvSpPr>
            <a:spLocks noGrp="1"/>
          </p:cNvSpPr>
          <p:nvPr>
            <p:ph idx="1"/>
          </p:nvPr>
        </p:nvSpPr>
        <p:spPr>
          <a:xfrm>
            <a:off x="35496" y="908720"/>
            <a:ext cx="8965660" cy="5400600"/>
          </a:xfrm>
        </p:spPr>
        <p:txBody>
          <a:bodyPr>
            <a:normAutofit fontScale="85000" lnSpcReduction="10000"/>
          </a:bodyPr>
          <a:lstStyle/>
          <a:p>
            <a:pPr marL="0" indent="0">
              <a:lnSpc>
                <a:spcPct val="150000"/>
              </a:lnSpc>
              <a:buNone/>
            </a:pPr>
            <a:r>
              <a:rPr lang="en-US" altLang="zh-CN" sz="2400" b="1" dirty="0"/>
              <a:t>Knockout </a:t>
            </a:r>
            <a:r>
              <a:rPr lang="zh-CN" altLang="en-US" sz="2400" b="1" dirty="0"/>
              <a:t>是一个轻量级的</a:t>
            </a:r>
            <a:r>
              <a:rPr lang="en-US" altLang="zh-CN" sz="2400" b="1" dirty="0"/>
              <a:t>UI </a:t>
            </a:r>
            <a:r>
              <a:rPr lang="zh-CN" altLang="en-US" sz="2400" b="1" dirty="0"/>
              <a:t>类库，通过应用</a:t>
            </a:r>
            <a:r>
              <a:rPr lang="en-US" altLang="zh-CN" sz="2400" b="1" dirty="0"/>
              <a:t>MVVM </a:t>
            </a:r>
            <a:r>
              <a:rPr lang="zh-CN" altLang="en-US" sz="2400" b="1" dirty="0"/>
              <a:t>模</a:t>
            </a:r>
            <a:r>
              <a:rPr lang="zh-CN" altLang="en-US" sz="2400" b="1" dirty="0" smtClean="0"/>
              <a:t>式使</a:t>
            </a:r>
            <a:r>
              <a:rPr lang="en-US" altLang="zh-CN" sz="2400" b="1" dirty="0" smtClean="0"/>
              <a:t>JavaScript </a:t>
            </a:r>
            <a:r>
              <a:rPr lang="zh-CN" altLang="en-US" sz="2400" b="1" dirty="0"/>
              <a:t>前端</a:t>
            </a:r>
            <a:r>
              <a:rPr lang="en-US" altLang="zh-CN" sz="2400" b="1" dirty="0" smtClean="0"/>
              <a:t>UI</a:t>
            </a:r>
            <a:r>
              <a:rPr lang="zh-CN" altLang="en-US" sz="2400" b="1" dirty="0" smtClean="0"/>
              <a:t>开发更加简单， </a:t>
            </a:r>
            <a:r>
              <a:rPr lang="en-US" altLang="zh-CN" sz="2400" b="1" dirty="0" smtClean="0"/>
              <a:t>Knockout</a:t>
            </a:r>
            <a:r>
              <a:rPr lang="zh-CN" altLang="en-US" sz="2400" b="1" dirty="0" smtClean="0"/>
              <a:t>的四大概念如下：</a:t>
            </a:r>
            <a:r>
              <a:rPr lang="en-US" altLang="zh-CN" sz="2400" b="1" dirty="0" smtClean="0"/>
              <a:t/>
            </a:r>
            <a:br>
              <a:rPr lang="en-US" altLang="zh-CN" sz="2400" b="1" dirty="0" smtClean="0"/>
            </a:br>
            <a:endParaRPr lang="en-US" altLang="zh-CN" sz="2400" b="1" dirty="0" smtClean="0">
              <a:latin typeface="微软雅黑" pitchFamily="34" charset="-122"/>
              <a:ea typeface="微软雅黑" pitchFamily="34" charset="-122"/>
            </a:endParaRPr>
          </a:p>
          <a:p>
            <a:pPr>
              <a:lnSpc>
                <a:spcPct val="150000"/>
              </a:lnSpc>
            </a:pPr>
            <a:r>
              <a:rPr lang="zh-CN" altLang="en-US" sz="2400" b="1" dirty="0"/>
              <a:t>声明式绑定</a:t>
            </a:r>
            <a:endParaRPr lang="en-US" altLang="zh-CN" sz="2400" b="1" dirty="0" smtClean="0">
              <a:latin typeface="微软雅黑" pitchFamily="34" charset="-122"/>
              <a:ea typeface="微软雅黑" pitchFamily="34" charset="-122"/>
            </a:endParaRPr>
          </a:p>
          <a:p>
            <a:pPr lvl="1">
              <a:lnSpc>
                <a:spcPct val="150000"/>
              </a:lnSpc>
            </a:pPr>
            <a:r>
              <a:rPr lang="zh-CN" altLang="en-US" sz="2000" dirty="0"/>
              <a:t>使用简明易</a:t>
            </a:r>
            <a:r>
              <a:rPr lang="zh-CN" altLang="en-US" sz="2000" dirty="0" smtClean="0"/>
              <a:t>读</a:t>
            </a:r>
            <a:r>
              <a:rPr lang="en-US" altLang="zh-CN" sz="2000" dirty="0" smtClean="0"/>
              <a:t>data-bind</a:t>
            </a:r>
            <a:r>
              <a:rPr lang="zh-CN" altLang="en-US" sz="2000" dirty="0" smtClean="0"/>
              <a:t>属性</a:t>
            </a:r>
            <a:r>
              <a:rPr lang="en-US" altLang="zh-CN" sz="2000" dirty="0" smtClean="0"/>
              <a:t>, </a:t>
            </a:r>
            <a:r>
              <a:rPr lang="zh-CN" altLang="en-US" sz="2000" dirty="0" smtClean="0"/>
              <a:t>很</a:t>
            </a:r>
            <a:r>
              <a:rPr lang="zh-CN" altLang="en-US" sz="2000" dirty="0"/>
              <a:t>容易地将模型</a:t>
            </a:r>
            <a:r>
              <a:rPr lang="en-US" altLang="zh-CN" sz="2000" dirty="0"/>
              <a:t>(model)</a:t>
            </a:r>
            <a:r>
              <a:rPr lang="zh-CN" altLang="en-US" sz="2000" dirty="0"/>
              <a:t>数据关联到</a:t>
            </a:r>
            <a:r>
              <a:rPr lang="en-US" altLang="zh-CN" sz="2000" dirty="0"/>
              <a:t>DOM</a:t>
            </a:r>
            <a:r>
              <a:rPr lang="zh-CN" altLang="en-US" sz="2000" dirty="0"/>
              <a:t>元素上</a:t>
            </a:r>
            <a:r>
              <a:rPr lang="zh-CN" altLang="en-US" sz="2000" dirty="0" smtClean="0"/>
              <a:t>。</a:t>
            </a:r>
            <a:r>
              <a:rPr lang="zh-CN" altLang="en-US" sz="2000" dirty="0" smtClean="0">
                <a:latin typeface="微软雅黑" pitchFamily="34" charset="-122"/>
                <a:ea typeface="微软雅黑" pitchFamily="34" charset="-122"/>
              </a:rPr>
              <a:t> </a:t>
            </a:r>
            <a:endParaRPr lang="zh-CN" altLang="en-US" sz="2000" dirty="0">
              <a:latin typeface="微软雅黑" pitchFamily="34" charset="-122"/>
              <a:ea typeface="微软雅黑" pitchFamily="34" charset="-122"/>
            </a:endParaRPr>
          </a:p>
          <a:p>
            <a:pPr>
              <a:lnSpc>
                <a:spcPct val="150000"/>
              </a:lnSpc>
            </a:pPr>
            <a:r>
              <a:rPr lang="en-US" altLang="zh-CN" sz="2400" b="1" dirty="0" smtClean="0"/>
              <a:t>UI</a:t>
            </a:r>
            <a:r>
              <a:rPr lang="zh-CN" altLang="en-US" sz="2400" b="1" dirty="0"/>
              <a:t>界面自动刷</a:t>
            </a:r>
            <a:r>
              <a:rPr lang="zh-CN" altLang="en-US" sz="2400" b="1" dirty="0" smtClean="0"/>
              <a:t>新</a:t>
            </a:r>
            <a:endParaRPr lang="en-US" altLang="zh-CN" sz="2400" dirty="0" smtClean="0">
              <a:latin typeface="微软雅黑" pitchFamily="34" charset="-122"/>
              <a:ea typeface="微软雅黑" pitchFamily="34" charset="-122"/>
            </a:endParaRPr>
          </a:p>
          <a:p>
            <a:pPr lvl="1">
              <a:lnSpc>
                <a:spcPct val="150000"/>
              </a:lnSpc>
            </a:pPr>
            <a:r>
              <a:rPr lang="zh-CN" altLang="en-US" sz="2000" dirty="0"/>
              <a:t>当您的模型状态</a:t>
            </a:r>
            <a:r>
              <a:rPr lang="en-US" altLang="zh-CN" sz="2000" dirty="0"/>
              <a:t>(model state)</a:t>
            </a:r>
            <a:r>
              <a:rPr lang="zh-CN" altLang="en-US" sz="2000" dirty="0"/>
              <a:t>改变时，您的</a:t>
            </a:r>
            <a:r>
              <a:rPr lang="en-US" altLang="zh-CN" sz="2000" dirty="0"/>
              <a:t>UI</a:t>
            </a:r>
            <a:r>
              <a:rPr lang="zh-CN" altLang="en-US" sz="2000" dirty="0"/>
              <a:t>界面将自动更新。 </a:t>
            </a:r>
            <a:r>
              <a:rPr lang="zh-CN" altLang="en-US" sz="2000" dirty="0" smtClean="0"/>
              <a:t> </a:t>
            </a:r>
            <a:endParaRPr lang="zh-CN" altLang="en-US" sz="2000" dirty="0" smtClean="0">
              <a:latin typeface="微软雅黑" pitchFamily="34" charset="-122"/>
              <a:ea typeface="微软雅黑" pitchFamily="34" charset="-122"/>
            </a:endParaRPr>
          </a:p>
          <a:p>
            <a:pPr>
              <a:lnSpc>
                <a:spcPct val="150000"/>
              </a:lnSpc>
            </a:pPr>
            <a:r>
              <a:rPr lang="zh-CN" altLang="en-US" sz="2400" b="1" dirty="0"/>
              <a:t>依赖跟</a:t>
            </a:r>
            <a:r>
              <a:rPr lang="zh-CN" altLang="en-US" sz="2400" b="1" dirty="0" smtClean="0"/>
              <a:t>踪</a:t>
            </a:r>
            <a:endParaRPr lang="en-US" altLang="zh-CN" sz="2400" b="1" dirty="0" smtClean="0"/>
          </a:p>
          <a:p>
            <a:pPr lvl="1">
              <a:lnSpc>
                <a:spcPct val="160000"/>
              </a:lnSpc>
            </a:pPr>
            <a:r>
              <a:rPr lang="zh-CN" altLang="en-US" sz="2000" dirty="0"/>
              <a:t>为转变和联合数据，在你的模型数据之间隐式建立关系</a:t>
            </a:r>
            <a:r>
              <a:rPr lang="zh-CN" altLang="en-US" sz="2000" dirty="0" smtClean="0"/>
              <a:t>。</a:t>
            </a:r>
            <a:endParaRPr lang="en-US" altLang="zh-CN" sz="2000" dirty="0" smtClean="0"/>
          </a:p>
          <a:p>
            <a:pPr marL="342900" lvl="1" indent="-342900">
              <a:lnSpc>
                <a:spcPct val="150000"/>
              </a:lnSpc>
              <a:buFont typeface="Arial" pitchFamily="34" charset="0"/>
              <a:buChar char="•"/>
            </a:pPr>
            <a:r>
              <a:rPr lang="zh-CN" altLang="en-US" sz="2400" b="1" dirty="0"/>
              <a:t>模</a:t>
            </a:r>
            <a:r>
              <a:rPr lang="zh-CN" altLang="en-US" sz="2400" b="1" dirty="0" smtClean="0"/>
              <a:t>板</a:t>
            </a:r>
            <a:endParaRPr lang="en-US" altLang="zh-CN" sz="2400" b="1" dirty="0" smtClean="0"/>
          </a:p>
          <a:p>
            <a:pPr lvl="1">
              <a:lnSpc>
                <a:spcPct val="160000"/>
              </a:lnSpc>
            </a:pPr>
            <a:r>
              <a:rPr lang="zh-CN" altLang="en-US" sz="2000" dirty="0"/>
              <a:t>为您的模型数据快速编写复杂的可嵌套的</a:t>
            </a:r>
            <a:r>
              <a:rPr lang="en-US" altLang="zh-CN" sz="2000" dirty="0"/>
              <a:t>UI</a:t>
            </a:r>
            <a:r>
              <a:rPr lang="zh-CN" altLang="en-US" sz="2000" dirty="0"/>
              <a:t>。</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74</a:t>
            </a:fld>
            <a:r>
              <a:rPr lang="zh-CN" altLang="en-US" smtClean="0"/>
              <a:t>页</a:t>
            </a:r>
            <a:endParaRPr lang="zh-CN" altLang="en-US" dirty="0" smtClean="0"/>
          </a:p>
        </p:txBody>
      </p:sp>
    </p:spTree>
    <p:extLst>
      <p:ext uri="{BB962C8B-B14F-4D97-AF65-F5344CB8AC3E}">
        <p14:creationId xmlns:p14="http://schemas.microsoft.com/office/powerpoint/2010/main" val="11771857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MVVM</a:t>
            </a:r>
            <a:r>
              <a:rPr lang="zh-CN" altLang="en-US" dirty="0" smtClean="0"/>
              <a:t>图</a:t>
            </a:r>
            <a:endParaRPr lang="zh-CN" altLang="en-US" dirty="0">
              <a:latin typeface="微软雅黑" pitchFamily="34" charset="-122"/>
              <a:ea typeface="微软雅黑" pitchFamily="34" charset="-122"/>
            </a:endParaRP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75</a:t>
            </a:fld>
            <a:r>
              <a:rPr lang="zh-CN" altLang="en-US" smtClean="0"/>
              <a:t>页</a:t>
            </a:r>
            <a:endParaRPr lang="zh-CN" altLang="en-US" dirty="0" smtClean="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51329"/>
            <a:ext cx="7560840" cy="5400600"/>
          </a:xfrm>
          <a:prstGeom prst="rect">
            <a:avLst/>
          </a:prstGeom>
          <a:noFill/>
          <a:ln>
            <a:noFill/>
          </a:ln>
        </p:spPr>
      </p:pic>
    </p:spTree>
    <p:extLst>
      <p:ext uri="{BB962C8B-B14F-4D97-AF65-F5344CB8AC3E}">
        <p14:creationId xmlns:p14="http://schemas.microsoft.com/office/powerpoint/2010/main" val="31690883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MVVM</a:t>
            </a:r>
            <a:r>
              <a:rPr lang="zh-CN" altLang="en-US" dirty="0" smtClean="0">
                <a:latin typeface="微软雅黑" pitchFamily="34" charset="-122"/>
                <a:ea typeface="微软雅黑" pitchFamily="34" charset="-122"/>
              </a:rPr>
              <a:t>介绍</a:t>
            </a:r>
            <a:endParaRPr lang="zh-CN" altLang="en-US" dirty="0">
              <a:latin typeface="微软雅黑" pitchFamily="34" charset="-122"/>
              <a:ea typeface="微软雅黑" pitchFamily="34" charset="-122"/>
            </a:endParaRPr>
          </a:p>
        </p:txBody>
      </p:sp>
      <p:sp>
        <p:nvSpPr>
          <p:cNvPr id="3" name="Content Placeholder 2"/>
          <p:cNvSpPr>
            <a:spLocks noGrp="1"/>
          </p:cNvSpPr>
          <p:nvPr>
            <p:ph idx="1"/>
          </p:nvPr>
        </p:nvSpPr>
        <p:spPr>
          <a:xfrm>
            <a:off x="107504" y="908720"/>
            <a:ext cx="8893652" cy="5328592"/>
          </a:xfrm>
        </p:spPr>
        <p:txBody>
          <a:bodyPr>
            <a:normAutofit fontScale="77500" lnSpcReduction="20000"/>
          </a:bodyPr>
          <a:lstStyle/>
          <a:p>
            <a:pPr marL="0" indent="0">
              <a:lnSpc>
                <a:spcPct val="150000"/>
              </a:lnSpc>
              <a:buNone/>
            </a:pPr>
            <a:r>
              <a:rPr lang="zh-CN" altLang="en-US" sz="2400" b="1" dirty="0"/>
              <a:t>模型</a:t>
            </a:r>
            <a:r>
              <a:rPr lang="en-US" altLang="zh-CN" sz="2400" b="1" dirty="0"/>
              <a:t>-</a:t>
            </a:r>
            <a:r>
              <a:rPr lang="zh-CN" altLang="en-US" sz="2400" b="1" dirty="0"/>
              <a:t>视图</a:t>
            </a:r>
            <a:r>
              <a:rPr lang="en-US" altLang="zh-CN" sz="2400" b="1" dirty="0"/>
              <a:t>-</a:t>
            </a:r>
            <a:r>
              <a:rPr lang="zh-CN" altLang="en-US" sz="2400" b="1" dirty="0"/>
              <a:t>视图模型（</a:t>
            </a:r>
            <a:r>
              <a:rPr lang="en-US" altLang="zh-CN" sz="2400" b="1" dirty="0"/>
              <a:t>MVVM</a:t>
            </a:r>
            <a:r>
              <a:rPr lang="zh-CN" altLang="en-US" sz="2400" b="1" dirty="0"/>
              <a:t>）是一种设计模式</a:t>
            </a:r>
            <a:r>
              <a:rPr lang="en-US" altLang="zh-CN" sz="2400" b="1" dirty="0"/>
              <a:t>, </a:t>
            </a:r>
            <a:r>
              <a:rPr lang="zh-CN" altLang="en-US" sz="2400" b="1" dirty="0"/>
              <a:t>用来构建用户界面，它描述了如何让一个复杂的</a:t>
            </a:r>
            <a:r>
              <a:rPr lang="en-US" altLang="zh-CN" sz="2400" b="1" dirty="0"/>
              <a:t>UI</a:t>
            </a:r>
            <a:r>
              <a:rPr lang="zh-CN" altLang="en-US" sz="2400" b="1" dirty="0"/>
              <a:t>界面分解成</a:t>
            </a:r>
            <a:r>
              <a:rPr lang="en-US" altLang="zh-CN" sz="2400" b="1" dirty="0"/>
              <a:t>3</a:t>
            </a:r>
            <a:r>
              <a:rPr lang="zh-CN" altLang="en-US" sz="2400" b="1" dirty="0"/>
              <a:t>个部分： </a:t>
            </a:r>
            <a:r>
              <a:rPr lang="zh-CN" altLang="en-US" sz="2400" b="1" dirty="0" smtClean="0"/>
              <a:t>：</a:t>
            </a:r>
            <a:r>
              <a:rPr lang="en-US" altLang="zh-CN" sz="2400" b="1" dirty="0" smtClean="0"/>
              <a:t/>
            </a:r>
            <a:br>
              <a:rPr lang="en-US" altLang="zh-CN" sz="2400" b="1" dirty="0" smtClean="0"/>
            </a:br>
            <a:endParaRPr lang="en-US" altLang="zh-CN" sz="2400" b="1" dirty="0" smtClean="0">
              <a:latin typeface="微软雅黑" pitchFamily="34" charset="-122"/>
              <a:ea typeface="微软雅黑" pitchFamily="34" charset="-122"/>
            </a:endParaRPr>
          </a:p>
          <a:p>
            <a:pPr>
              <a:lnSpc>
                <a:spcPct val="150000"/>
              </a:lnSpc>
            </a:pPr>
            <a:r>
              <a:rPr lang="zh-CN" altLang="en-US" sz="2400" b="1" dirty="0"/>
              <a:t>模</a:t>
            </a:r>
            <a:r>
              <a:rPr lang="zh-CN" altLang="en-US" sz="2400" b="1" dirty="0" smtClean="0"/>
              <a:t>型 </a:t>
            </a:r>
            <a:r>
              <a:rPr lang="en-US" altLang="zh-CN" sz="2400" b="1" dirty="0" smtClean="0"/>
              <a:t>Model</a:t>
            </a:r>
            <a:endParaRPr lang="en-US" altLang="zh-CN" sz="2400" b="1" dirty="0" smtClean="0">
              <a:latin typeface="微软雅黑" pitchFamily="34" charset="-122"/>
              <a:ea typeface="微软雅黑" pitchFamily="34" charset="-122"/>
            </a:endParaRPr>
          </a:p>
          <a:p>
            <a:pPr lvl="1">
              <a:lnSpc>
                <a:spcPct val="150000"/>
              </a:lnSpc>
            </a:pPr>
            <a:r>
              <a:rPr lang="zh-CN" altLang="en-US" sz="2000" dirty="0"/>
              <a:t>你应用存储的数据</a:t>
            </a:r>
            <a:r>
              <a:rPr lang="en-US" altLang="zh-CN" sz="2000" dirty="0"/>
              <a:t>.</a:t>
            </a:r>
            <a:r>
              <a:rPr lang="zh-CN" altLang="en-US" sz="2000" dirty="0"/>
              <a:t>数据包括对象和业务操作（例如：银子账户可以完成转账功能）并且独立于任何的</a:t>
            </a:r>
            <a:r>
              <a:rPr lang="en-US" altLang="zh-CN" sz="2000" dirty="0"/>
              <a:t>UI,</a:t>
            </a:r>
            <a:r>
              <a:rPr lang="zh-CN" altLang="en-US" sz="2000" dirty="0"/>
              <a:t>使用</a:t>
            </a:r>
            <a:r>
              <a:rPr lang="en-US" altLang="zh-CN" sz="2000" dirty="0"/>
              <a:t>KO</a:t>
            </a:r>
            <a:r>
              <a:rPr lang="zh-CN" altLang="en-US" sz="2000" dirty="0"/>
              <a:t>的时候，通常说是向服务器调用</a:t>
            </a:r>
            <a:r>
              <a:rPr lang="en-US" altLang="zh-CN" sz="2000" dirty="0"/>
              <a:t>Ajax</a:t>
            </a:r>
            <a:r>
              <a:rPr lang="zh-CN" altLang="en-US" sz="2000" dirty="0"/>
              <a:t>读</a:t>
            </a:r>
            <a:r>
              <a:rPr lang="zh-CN" altLang="en-US" sz="2000" dirty="0" smtClean="0"/>
              <a:t>写存</a:t>
            </a:r>
            <a:r>
              <a:rPr lang="zh-CN" altLang="en-US" sz="2000" dirty="0"/>
              <a:t>储的模型数据。  </a:t>
            </a:r>
          </a:p>
          <a:p>
            <a:pPr>
              <a:lnSpc>
                <a:spcPct val="150000"/>
              </a:lnSpc>
            </a:pPr>
            <a:r>
              <a:rPr lang="zh-CN" altLang="en-US" sz="2400" b="1" dirty="0"/>
              <a:t>视图模</a:t>
            </a:r>
            <a:r>
              <a:rPr lang="zh-CN" altLang="en-US" sz="2400" b="1" dirty="0" smtClean="0"/>
              <a:t>型</a:t>
            </a:r>
            <a:r>
              <a:rPr lang="en-US" altLang="zh-CN" sz="2400" b="1" dirty="0"/>
              <a:t> </a:t>
            </a:r>
            <a:r>
              <a:rPr lang="en-US" altLang="zh-CN" sz="2400" b="1" dirty="0" err="1" smtClean="0"/>
              <a:t>ViewModel</a:t>
            </a:r>
            <a:endParaRPr lang="en-US" altLang="zh-CN" sz="2400" dirty="0" smtClean="0">
              <a:latin typeface="微软雅黑" pitchFamily="34" charset="-122"/>
              <a:ea typeface="微软雅黑" pitchFamily="34" charset="-122"/>
            </a:endParaRPr>
          </a:p>
          <a:p>
            <a:pPr lvl="1">
              <a:lnSpc>
                <a:spcPct val="150000"/>
              </a:lnSpc>
            </a:pPr>
            <a:r>
              <a:rPr lang="zh-CN" altLang="en-US" sz="2000" dirty="0"/>
              <a:t>在</a:t>
            </a:r>
            <a:r>
              <a:rPr lang="en-US" altLang="zh-CN" sz="2000" dirty="0"/>
              <a:t>UI</a:t>
            </a:r>
            <a:r>
              <a:rPr lang="zh-CN" altLang="en-US" sz="2000" dirty="0"/>
              <a:t>上，</a:t>
            </a:r>
            <a:r>
              <a:rPr lang="zh-CN" altLang="en-US" sz="2000" dirty="0" smtClean="0"/>
              <a:t>纯</a:t>
            </a:r>
            <a:r>
              <a:rPr lang="en-US" altLang="zh-CN" sz="2000" dirty="0" smtClean="0"/>
              <a:t>Code</a:t>
            </a:r>
            <a:r>
              <a:rPr lang="zh-CN" altLang="en-US" sz="2000" dirty="0"/>
              <a:t>描述的数据以及操作。例如，如果你实现列表编辑，你的</a:t>
            </a:r>
            <a:r>
              <a:rPr lang="en-US" altLang="zh-CN" sz="2000" dirty="0"/>
              <a:t>view model</a:t>
            </a:r>
            <a:r>
              <a:rPr lang="zh-CN" altLang="en-US" sz="2000" dirty="0"/>
              <a:t>应该是一个包含列表项</a:t>
            </a:r>
            <a:r>
              <a:rPr lang="en-US" altLang="zh-CN" sz="2000" dirty="0"/>
              <a:t>items</a:t>
            </a:r>
            <a:r>
              <a:rPr lang="zh-CN" altLang="en-US" sz="2000" dirty="0"/>
              <a:t>的对象和暴露的</a:t>
            </a:r>
            <a:r>
              <a:rPr lang="en-US" altLang="zh-CN" sz="2000" dirty="0"/>
              <a:t>add/remove</a:t>
            </a:r>
            <a:r>
              <a:rPr lang="zh-CN" altLang="en-US" sz="2000" dirty="0"/>
              <a:t>列表项（</a:t>
            </a:r>
            <a:r>
              <a:rPr lang="en-US" altLang="zh-CN" sz="2000" dirty="0"/>
              <a:t>item</a:t>
            </a:r>
            <a:r>
              <a:rPr lang="zh-CN" altLang="en-US" sz="2000" dirty="0"/>
              <a:t>）的操作方法</a:t>
            </a:r>
            <a:r>
              <a:rPr lang="zh-CN" altLang="en-US" sz="2000" dirty="0" smtClean="0"/>
              <a:t>。  </a:t>
            </a:r>
            <a:endParaRPr lang="zh-CN" altLang="en-US" sz="2000" dirty="0" smtClean="0">
              <a:latin typeface="微软雅黑" pitchFamily="34" charset="-122"/>
              <a:ea typeface="微软雅黑" pitchFamily="34" charset="-122"/>
            </a:endParaRPr>
          </a:p>
          <a:p>
            <a:pPr>
              <a:lnSpc>
                <a:spcPct val="150000"/>
              </a:lnSpc>
            </a:pPr>
            <a:r>
              <a:rPr lang="zh-CN" altLang="en-US" sz="2400" b="1" dirty="0" smtClean="0"/>
              <a:t>视图 </a:t>
            </a:r>
            <a:r>
              <a:rPr lang="en-US" altLang="zh-CN" sz="2400" b="1" dirty="0" smtClean="0"/>
              <a:t>View</a:t>
            </a:r>
          </a:p>
          <a:p>
            <a:pPr lvl="1">
              <a:lnSpc>
                <a:spcPct val="150000"/>
              </a:lnSpc>
            </a:pPr>
            <a:r>
              <a:rPr lang="zh-CN" altLang="en-US" sz="2000" dirty="0"/>
              <a:t>一个可见的，交互式的，表示</a:t>
            </a:r>
            <a:r>
              <a:rPr lang="en-US" altLang="zh-CN" sz="2000" dirty="0"/>
              <a:t>view model</a:t>
            </a:r>
            <a:r>
              <a:rPr lang="zh-CN" altLang="en-US" sz="2000" dirty="0"/>
              <a:t>状态的</a:t>
            </a:r>
            <a:r>
              <a:rPr lang="en-US" altLang="zh-CN" sz="2000" dirty="0"/>
              <a:t>UI</a:t>
            </a:r>
            <a:r>
              <a:rPr lang="zh-CN" altLang="en-US" sz="2000" dirty="0"/>
              <a:t>。使用</a:t>
            </a:r>
            <a:r>
              <a:rPr lang="en-US" altLang="zh-CN" sz="2000" dirty="0"/>
              <a:t>KO</a:t>
            </a:r>
            <a:r>
              <a:rPr lang="zh-CN" altLang="en-US" sz="2000" dirty="0"/>
              <a:t>的时候，你的</a:t>
            </a:r>
            <a:r>
              <a:rPr lang="en-US" altLang="zh-CN" sz="2000" dirty="0"/>
              <a:t>view</a:t>
            </a:r>
            <a:r>
              <a:rPr lang="zh-CN" altLang="en-US" sz="2000" dirty="0"/>
              <a:t>就是你带有绑定信息的</a:t>
            </a:r>
            <a:r>
              <a:rPr lang="en-US" altLang="zh-CN" sz="2000" dirty="0"/>
              <a:t>HTML</a:t>
            </a:r>
            <a:r>
              <a:rPr lang="zh-CN" altLang="en-US" sz="2000" dirty="0"/>
              <a:t>文档，这些声明式的绑定管理到你的</a:t>
            </a:r>
            <a:r>
              <a:rPr lang="en-US" altLang="zh-CN" sz="2000" dirty="0"/>
              <a:t>view model</a:t>
            </a:r>
            <a:r>
              <a:rPr lang="zh-CN" altLang="en-US" sz="2000" dirty="0"/>
              <a:t>上。或者你可以使用模板从你的</a:t>
            </a:r>
            <a:r>
              <a:rPr lang="en-US" altLang="zh-CN" sz="2000" dirty="0"/>
              <a:t>view model</a:t>
            </a:r>
            <a:r>
              <a:rPr lang="zh-CN" altLang="en-US" sz="2000" dirty="0"/>
              <a:t>获取数据生成</a:t>
            </a:r>
            <a:r>
              <a:rPr lang="en-US" altLang="zh-CN" sz="2000" dirty="0"/>
              <a:t>HTML</a:t>
            </a:r>
            <a:r>
              <a:rPr lang="zh-CN" altLang="en-US" sz="2000" dirty="0"/>
              <a:t>。</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76</a:t>
            </a:fld>
            <a:r>
              <a:rPr lang="zh-CN" altLang="en-US" dirty="0" smtClean="0"/>
              <a:t>页</a:t>
            </a:r>
          </a:p>
        </p:txBody>
      </p:sp>
    </p:spTree>
    <p:extLst>
      <p:ext uri="{BB962C8B-B14F-4D97-AF65-F5344CB8AC3E}">
        <p14:creationId xmlns:p14="http://schemas.microsoft.com/office/powerpoint/2010/main" val="11727063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Knockout</a:t>
            </a:r>
            <a:r>
              <a:rPr lang="zh-CN" altLang="en-US" dirty="0" smtClean="0"/>
              <a:t>示例</a:t>
            </a:r>
            <a:r>
              <a:rPr lang="en-US" altLang="zh-CN" dirty="0" err="1" smtClean="0"/>
              <a:t>Htm</a:t>
            </a:r>
            <a:endParaRPr lang="zh-CN" altLang="en-US" dirty="0"/>
          </a:p>
        </p:txBody>
      </p:sp>
      <p:sp>
        <p:nvSpPr>
          <p:cNvPr id="3" name="Content Placeholder 2"/>
          <p:cNvSpPr>
            <a:spLocks noGrp="1"/>
          </p:cNvSpPr>
          <p:nvPr>
            <p:ph idx="1"/>
          </p:nvPr>
        </p:nvSpPr>
        <p:spPr>
          <a:xfrm>
            <a:off x="0" y="836712"/>
            <a:ext cx="9144000" cy="6021288"/>
          </a:xfrm>
        </p:spPr>
        <p:txBody>
          <a:bodyPr>
            <a:noAutofit/>
          </a:bodyPr>
          <a:lstStyle/>
          <a:p>
            <a:r>
              <a:rPr lang="en-US" altLang="zh-CN" sz="1100" dirty="0"/>
              <a:t>&lt;html&gt;</a:t>
            </a:r>
          </a:p>
          <a:p>
            <a:r>
              <a:rPr lang="en-US" altLang="zh-CN" sz="1100" dirty="0"/>
              <a:t>&lt;head&gt;</a:t>
            </a:r>
          </a:p>
          <a:p>
            <a:r>
              <a:rPr lang="en-US" altLang="zh-CN" sz="1100" dirty="0" smtClean="0"/>
              <a:t>    &lt;</a:t>
            </a:r>
            <a:r>
              <a:rPr lang="en-US" altLang="zh-CN" sz="1100" dirty="0"/>
              <a:t>script </a:t>
            </a:r>
            <a:r>
              <a:rPr lang="en-US" altLang="zh-CN" sz="1100" dirty="0" err="1"/>
              <a:t>src</a:t>
            </a:r>
            <a:r>
              <a:rPr lang="en-US" altLang="zh-CN" sz="1100" dirty="0"/>
              <a:t>="../../../Scripts/knockout-2.3.0.js"&gt;&lt;/script&gt;</a:t>
            </a:r>
          </a:p>
          <a:p>
            <a:r>
              <a:rPr lang="en-US" altLang="zh-CN" sz="1100" dirty="0"/>
              <a:t>    &lt;script </a:t>
            </a:r>
            <a:r>
              <a:rPr lang="en-US" altLang="zh-CN" sz="1100" dirty="0" err="1"/>
              <a:t>src</a:t>
            </a:r>
            <a:r>
              <a:rPr lang="en-US" altLang="zh-CN" sz="1100" dirty="0"/>
              <a:t>="../../../Scripts/jquery-1.9.1.js"&gt;&lt;/script&gt;</a:t>
            </a:r>
          </a:p>
          <a:p>
            <a:r>
              <a:rPr lang="en-US" altLang="zh-CN" sz="1100" dirty="0"/>
              <a:t>    &lt;script </a:t>
            </a:r>
            <a:r>
              <a:rPr lang="en-US" altLang="zh-CN" sz="1100" dirty="0" err="1"/>
              <a:t>src</a:t>
            </a:r>
            <a:r>
              <a:rPr lang="en-US" altLang="zh-CN" sz="1100" dirty="0"/>
              <a:t>="../../Global/Scripts/ProjectManagentModify.js"&gt;&lt;/script&gt;</a:t>
            </a:r>
          </a:p>
          <a:p>
            <a:r>
              <a:rPr lang="en-US" altLang="zh-CN" sz="1100" dirty="0" smtClean="0"/>
              <a:t>&lt;/</a:t>
            </a:r>
            <a:r>
              <a:rPr lang="en-US" altLang="zh-CN" sz="1100" dirty="0"/>
              <a:t>head&gt;</a:t>
            </a:r>
          </a:p>
          <a:p>
            <a:r>
              <a:rPr lang="en-US" altLang="zh-CN" sz="1100" dirty="0"/>
              <a:t>&lt;body&gt;</a:t>
            </a:r>
          </a:p>
          <a:p>
            <a:r>
              <a:rPr lang="en-US" altLang="zh-CN" sz="1100" dirty="0"/>
              <a:t>    &lt;form id="form1" action</a:t>
            </a:r>
            <a:r>
              <a:rPr lang="en-US" altLang="zh-CN" sz="1100" dirty="0" smtClean="0"/>
              <a:t>=""&gt;</a:t>
            </a:r>
            <a:endParaRPr lang="zh-CN" altLang="en-US" sz="1100" dirty="0"/>
          </a:p>
          <a:p>
            <a:r>
              <a:rPr lang="en-US" altLang="zh-CN" sz="1100" dirty="0"/>
              <a:t>        &lt;table align="center" width="770" border="0"&gt;</a:t>
            </a:r>
          </a:p>
          <a:p>
            <a:r>
              <a:rPr lang="en-US" altLang="zh-CN" sz="1100" dirty="0"/>
              <a:t>            &lt;</a:t>
            </a:r>
            <a:r>
              <a:rPr lang="en-US" altLang="zh-CN" sz="1100" dirty="0" err="1"/>
              <a:t>tr</a:t>
            </a:r>
            <a:r>
              <a:rPr lang="en-US" altLang="zh-CN" sz="1100" dirty="0"/>
              <a:t>&gt;</a:t>
            </a:r>
          </a:p>
          <a:p>
            <a:r>
              <a:rPr lang="en-US" altLang="zh-CN" sz="1100" dirty="0"/>
              <a:t>                &lt;td align="center" </a:t>
            </a:r>
            <a:r>
              <a:rPr lang="en-US" altLang="zh-CN" sz="1100" dirty="0" err="1"/>
              <a:t>colspan</a:t>
            </a:r>
            <a:r>
              <a:rPr lang="en-US" altLang="zh-CN" sz="1100" dirty="0"/>
              <a:t>="4"&gt;</a:t>
            </a:r>
          </a:p>
          <a:p>
            <a:r>
              <a:rPr lang="zh-CN" altLang="en-US" sz="1100" dirty="0"/>
              <a:t>                    项目名称：</a:t>
            </a:r>
            <a:r>
              <a:rPr lang="en-US" altLang="zh-CN" sz="1100" dirty="0"/>
              <a:t>&lt;input id="</a:t>
            </a:r>
            <a:r>
              <a:rPr lang="en-US" altLang="zh-CN" sz="1100" dirty="0" err="1"/>
              <a:t>txtProjectPlan</a:t>
            </a:r>
            <a:r>
              <a:rPr lang="en-US" altLang="zh-CN" sz="1100" dirty="0"/>
              <a:t>" type="text" width="600" data-bind="</a:t>
            </a:r>
            <a:r>
              <a:rPr lang="en-US" altLang="zh-CN" sz="1100" dirty="0" err="1"/>
              <a:t>value:ProjectName</a:t>
            </a:r>
            <a:r>
              <a:rPr lang="en-US" altLang="zh-CN" sz="1100" dirty="0"/>
              <a:t>" /&gt;</a:t>
            </a:r>
          </a:p>
          <a:p>
            <a:r>
              <a:rPr lang="en-US" altLang="zh-CN" sz="1100" dirty="0"/>
              <a:t>                 &lt;/td&gt;</a:t>
            </a:r>
          </a:p>
          <a:p>
            <a:r>
              <a:rPr lang="en-US" altLang="zh-CN" sz="1100" dirty="0"/>
              <a:t>            &lt;/</a:t>
            </a:r>
            <a:r>
              <a:rPr lang="en-US" altLang="zh-CN" sz="1100" dirty="0" err="1"/>
              <a:t>tr</a:t>
            </a:r>
            <a:r>
              <a:rPr lang="en-US" altLang="zh-CN" sz="1100" dirty="0"/>
              <a:t>&gt;</a:t>
            </a:r>
          </a:p>
          <a:p>
            <a:r>
              <a:rPr lang="en-US" altLang="zh-CN" sz="1100" dirty="0"/>
              <a:t>            &lt;</a:t>
            </a:r>
            <a:r>
              <a:rPr lang="en-US" altLang="zh-CN" sz="1100" dirty="0" err="1"/>
              <a:t>tr</a:t>
            </a:r>
            <a:r>
              <a:rPr lang="en-US" altLang="zh-CN" sz="1100" dirty="0"/>
              <a:t>&gt;</a:t>
            </a:r>
          </a:p>
          <a:p>
            <a:r>
              <a:rPr lang="en-US" altLang="zh-CN" sz="1100" dirty="0"/>
              <a:t>                &lt;td align="center" </a:t>
            </a:r>
            <a:r>
              <a:rPr lang="en-US" altLang="zh-CN" sz="1100" dirty="0" err="1"/>
              <a:t>colspan</a:t>
            </a:r>
            <a:r>
              <a:rPr lang="en-US" altLang="zh-CN" sz="1100" dirty="0"/>
              <a:t>="4"&gt;</a:t>
            </a:r>
          </a:p>
          <a:p>
            <a:r>
              <a:rPr lang="en-US" altLang="zh-CN" sz="1100" dirty="0"/>
              <a:t>                    </a:t>
            </a:r>
            <a:r>
              <a:rPr lang="zh-CN" altLang="en-US" sz="1100" dirty="0"/>
              <a:t>里程碑：</a:t>
            </a:r>
            <a:r>
              <a:rPr lang="en-US" altLang="zh-CN" sz="1100" dirty="0"/>
              <a:t>&lt;input id="</a:t>
            </a:r>
            <a:r>
              <a:rPr lang="en-US" altLang="zh-CN" sz="1100" dirty="0" err="1"/>
              <a:t>txtMileStones</a:t>
            </a:r>
            <a:r>
              <a:rPr lang="en-US" altLang="zh-CN" sz="1100" dirty="0"/>
              <a:t>" type="text" width="600" data-bind="</a:t>
            </a:r>
            <a:r>
              <a:rPr lang="en-US" altLang="zh-CN" sz="1100" dirty="0" err="1"/>
              <a:t>value:MileStone</a:t>
            </a:r>
            <a:r>
              <a:rPr lang="en-US" altLang="zh-CN" sz="1100" dirty="0"/>
              <a:t>" /&gt;</a:t>
            </a:r>
          </a:p>
          <a:p>
            <a:r>
              <a:rPr lang="en-US" altLang="zh-CN" sz="1100" dirty="0"/>
              <a:t>                &lt;/td&gt;</a:t>
            </a:r>
          </a:p>
          <a:p>
            <a:r>
              <a:rPr lang="en-US" altLang="zh-CN" sz="1100" dirty="0"/>
              <a:t>            &lt;/</a:t>
            </a:r>
            <a:r>
              <a:rPr lang="en-US" altLang="zh-CN" sz="1100" dirty="0" err="1"/>
              <a:t>tr</a:t>
            </a:r>
            <a:r>
              <a:rPr lang="en-US" altLang="zh-CN" sz="1100" dirty="0"/>
              <a:t>&gt;</a:t>
            </a:r>
          </a:p>
          <a:p>
            <a:r>
              <a:rPr lang="en-US" altLang="zh-CN" sz="1100" dirty="0"/>
              <a:t>            &lt;</a:t>
            </a:r>
            <a:r>
              <a:rPr lang="en-US" altLang="zh-CN" sz="1100" dirty="0" err="1"/>
              <a:t>tr</a:t>
            </a:r>
            <a:r>
              <a:rPr lang="en-US" altLang="zh-CN" sz="1100" dirty="0"/>
              <a:t>&gt;</a:t>
            </a:r>
          </a:p>
          <a:p>
            <a:r>
              <a:rPr lang="en-US" altLang="zh-CN" sz="1100" dirty="0"/>
              <a:t>                &lt;td align="center" </a:t>
            </a:r>
            <a:r>
              <a:rPr lang="en-US" altLang="zh-CN" sz="1100" dirty="0" err="1"/>
              <a:t>colspan</a:t>
            </a:r>
            <a:r>
              <a:rPr lang="en-US" altLang="zh-CN" sz="1100" dirty="0"/>
              <a:t>="4"&gt;</a:t>
            </a:r>
          </a:p>
          <a:p>
            <a:r>
              <a:rPr lang="en-US" altLang="zh-CN" sz="1100" dirty="0"/>
              <a:t>                    &lt;a data-bind="click: </a:t>
            </a:r>
            <a:r>
              <a:rPr lang="en-US" altLang="zh-CN" sz="1100" dirty="0" err="1"/>
              <a:t>SubmitForm</a:t>
            </a:r>
            <a:r>
              <a:rPr lang="en-US" altLang="zh-CN" sz="1100" dirty="0"/>
              <a:t>"&gt;</a:t>
            </a:r>
            <a:r>
              <a:rPr lang="zh-CN" altLang="en-US" sz="1100" dirty="0"/>
              <a:t>修改</a:t>
            </a:r>
            <a:r>
              <a:rPr lang="en-US" altLang="zh-CN" sz="1100" dirty="0"/>
              <a:t>&lt;/a</a:t>
            </a:r>
            <a:r>
              <a:rPr lang="en-US" altLang="zh-CN" sz="1100" dirty="0" smtClean="0"/>
              <a:t>&gt;  </a:t>
            </a:r>
            <a:r>
              <a:rPr lang="en-US" altLang="zh-CN" sz="1100" dirty="0"/>
              <a:t>&lt;a data-bind="click: </a:t>
            </a:r>
            <a:r>
              <a:rPr lang="en-US" altLang="zh-CN" sz="1100" dirty="0" err="1"/>
              <a:t>goToListPage</a:t>
            </a:r>
            <a:r>
              <a:rPr lang="en-US" altLang="zh-CN" sz="1100" dirty="0"/>
              <a:t>"&gt;</a:t>
            </a:r>
            <a:r>
              <a:rPr lang="zh-CN" altLang="en-US" sz="1100" dirty="0"/>
              <a:t>返回列表</a:t>
            </a:r>
            <a:r>
              <a:rPr lang="en-US" altLang="zh-CN" sz="1100" dirty="0"/>
              <a:t>&lt;/a&gt;</a:t>
            </a:r>
          </a:p>
          <a:p>
            <a:r>
              <a:rPr lang="en-US" altLang="zh-CN" sz="1100" dirty="0"/>
              <a:t>                &lt;/td&gt;</a:t>
            </a:r>
          </a:p>
          <a:p>
            <a:r>
              <a:rPr lang="en-US" altLang="zh-CN" sz="1100" dirty="0"/>
              <a:t>            &lt;/</a:t>
            </a:r>
            <a:r>
              <a:rPr lang="en-US" altLang="zh-CN" sz="1100" dirty="0" err="1"/>
              <a:t>tr</a:t>
            </a:r>
            <a:r>
              <a:rPr lang="en-US" altLang="zh-CN" sz="1100" dirty="0"/>
              <a:t>&gt;</a:t>
            </a:r>
          </a:p>
          <a:p>
            <a:r>
              <a:rPr lang="en-US" altLang="zh-CN" sz="1100" dirty="0"/>
              <a:t>        &lt;/table</a:t>
            </a:r>
            <a:r>
              <a:rPr lang="en-US" altLang="zh-CN" sz="1100" dirty="0" smtClean="0"/>
              <a:t>&gt;</a:t>
            </a:r>
            <a:endParaRPr lang="zh-CN" altLang="en-US" sz="1100" dirty="0"/>
          </a:p>
          <a:p>
            <a:r>
              <a:rPr lang="en-US" altLang="zh-CN" sz="1100" dirty="0"/>
              <a:t>    &lt;/form&gt;</a:t>
            </a:r>
          </a:p>
          <a:p>
            <a:r>
              <a:rPr lang="en-US" altLang="zh-CN" sz="1100" dirty="0"/>
              <a:t>&lt;/body&gt;</a:t>
            </a:r>
          </a:p>
          <a:p>
            <a:r>
              <a:rPr lang="en-US" altLang="zh-CN" sz="1100" dirty="0"/>
              <a:t>&lt;/html&gt;</a:t>
            </a:r>
            <a:endParaRPr lang="zh-CN" altLang="en-US" sz="11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77</a:t>
            </a:fld>
            <a:r>
              <a:rPr lang="zh-CN" altLang="en-US" smtClean="0"/>
              <a:t>页</a:t>
            </a:r>
            <a:endParaRPr lang="zh-CN" altLang="en-US" dirty="0" smtClean="0"/>
          </a:p>
        </p:txBody>
      </p:sp>
    </p:spTree>
    <p:extLst>
      <p:ext uri="{BB962C8B-B14F-4D97-AF65-F5344CB8AC3E}">
        <p14:creationId xmlns:p14="http://schemas.microsoft.com/office/powerpoint/2010/main" val="1777965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400" dirty="0" smtClean="0"/>
              <a:t>Knockout</a:t>
            </a:r>
            <a:r>
              <a:rPr lang="zh-CN" altLang="en-US" sz="2400" dirty="0" smtClean="0"/>
              <a:t>示例</a:t>
            </a:r>
            <a:r>
              <a:rPr lang="en-US" altLang="zh-CN" sz="2400" dirty="0" smtClean="0"/>
              <a:t>ProjectManagentModify.js</a:t>
            </a:r>
            <a:endParaRPr lang="zh-CN" altLang="en-US" sz="2400" dirty="0"/>
          </a:p>
        </p:txBody>
      </p:sp>
      <p:sp>
        <p:nvSpPr>
          <p:cNvPr id="3" name="Content Placeholder 2"/>
          <p:cNvSpPr>
            <a:spLocks noGrp="1"/>
          </p:cNvSpPr>
          <p:nvPr>
            <p:ph idx="1"/>
          </p:nvPr>
        </p:nvSpPr>
        <p:spPr>
          <a:xfrm>
            <a:off x="0" y="836712"/>
            <a:ext cx="9001156" cy="5541101"/>
          </a:xfrm>
        </p:spPr>
        <p:txBody>
          <a:bodyPr>
            <a:normAutofit fontScale="32500" lnSpcReduction="20000"/>
          </a:bodyPr>
          <a:lstStyle/>
          <a:p>
            <a:r>
              <a:rPr lang="en-US" altLang="zh-CN" sz="3400" dirty="0"/>
              <a:t>$(document).ready(function ()</a:t>
            </a:r>
          </a:p>
          <a:p>
            <a:r>
              <a:rPr lang="en-US" altLang="zh-CN" sz="3400" dirty="0"/>
              <a:t>{</a:t>
            </a:r>
          </a:p>
          <a:p>
            <a:r>
              <a:rPr lang="en-US" altLang="zh-CN" sz="3400" dirty="0"/>
              <a:t>    //</a:t>
            </a:r>
            <a:r>
              <a:rPr lang="zh-CN" altLang="en-US" sz="3400" dirty="0"/>
              <a:t>业务模型</a:t>
            </a:r>
          </a:p>
          <a:p>
            <a:r>
              <a:rPr lang="zh-CN" altLang="en-US" sz="3400" dirty="0"/>
              <a:t>    </a:t>
            </a:r>
            <a:r>
              <a:rPr lang="en-US" altLang="zh-CN" sz="3400" dirty="0" err="1"/>
              <a:t>var</a:t>
            </a:r>
            <a:r>
              <a:rPr lang="en-US" altLang="zh-CN" sz="3400" dirty="0"/>
              <a:t> </a:t>
            </a:r>
            <a:r>
              <a:rPr lang="en-US" altLang="zh-CN" sz="3400" dirty="0" err="1"/>
              <a:t>viewModel</a:t>
            </a:r>
            <a:r>
              <a:rPr lang="en-US" altLang="zh-CN" sz="3400" dirty="0"/>
              <a:t> = {</a:t>
            </a:r>
          </a:p>
          <a:p>
            <a:endParaRPr lang="en-US" altLang="zh-CN" sz="3400" dirty="0"/>
          </a:p>
          <a:p>
            <a:r>
              <a:rPr lang="en-US" altLang="zh-CN" sz="3400" dirty="0"/>
              <a:t>        </a:t>
            </a:r>
            <a:r>
              <a:rPr lang="en-US" altLang="zh-CN" sz="3400" dirty="0" smtClean="0"/>
              <a:t>//</a:t>
            </a:r>
            <a:r>
              <a:rPr lang="zh-CN" altLang="en-US" sz="3400" dirty="0" smtClean="0"/>
              <a:t>创建两个监</a:t>
            </a:r>
            <a:r>
              <a:rPr lang="zh-CN" altLang="en-US" sz="3400" dirty="0"/>
              <a:t>控属</a:t>
            </a:r>
            <a:r>
              <a:rPr lang="zh-CN" altLang="en-US" sz="3400" dirty="0" smtClean="0"/>
              <a:t>性</a:t>
            </a:r>
            <a:endParaRPr lang="zh-CN" altLang="en-US" sz="3400" dirty="0"/>
          </a:p>
          <a:p>
            <a:r>
              <a:rPr lang="zh-CN" altLang="en-US" sz="3400" dirty="0"/>
              <a:t>        </a:t>
            </a:r>
            <a:r>
              <a:rPr lang="en-US" altLang="zh-CN" sz="3400" dirty="0" err="1"/>
              <a:t>ProjectName</a:t>
            </a:r>
            <a:r>
              <a:rPr lang="en-US" altLang="zh-CN" sz="3400" dirty="0"/>
              <a:t>: </a:t>
            </a:r>
            <a:r>
              <a:rPr lang="en-US" altLang="zh-CN" sz="3400" dirty="0" err="1"/>
              <a:t>ko.observable</a:t>
            </a:r>
            <a:r>
              <a:rPr lang="en-US" altLang="zh-CN" sz="3400" dirty="0"/>
              <a:t>(),</a:t>
            </a:r>
          </a:p>
          <a:p>
            <a:r>
              <a:rPr lang="en-US" altLang="zh-CN" sz="3400" dirty="0"/>
              <a:t>        </a:t>
            </a:r>
            <a:r>
              <a:rPr lang="en-US" altLang="zh-CN" sz="3400" dirty="0" err="1"/>
              <a:t>MileStone</a:t>
            </a:r>
            <a:r>
              <a:rPr lang="en-US" altLang="zh-CN" sz="3400" dirty="0"/>
              <a:t>: </a:t>
            </a:r>
            <a:r>
              <a:rPr lang="en-US" altLang="zh-CN" sz="3400" dirty="0" err="1"/>
              <a:t>ko.observable</a:t>
            </a:r>
            <a:r>
              <a:rPr lang="en-US" altLang="zh-CN" sz="3400" dirty="0"/>
              <a:t>(),</a:t>
            </a:r>
          </a:p>
          <a:p>
            <a:endParaRPr lang="en-US" altLang="zh-CN" sz="3400" dirty="0"/>
          </a:p>
          <a:p>
            <a:r>
              <a:rPr lang="en-US" altLang="zh-CN" sz="3400" dirty="0"/>
              <a:t>        //</a:t>
            </a:r>
            <a:r>
              <a:rPr lang="zh-CN" altLang="en-US" sz="3400" dirty="0"/>
              <a:t>查询详细</a:t>
            </a:r>
          </a:p>
          <a:p>
            <a:r>
              <a:rPr lang="zh-CN" altLang="en-US" sz="3400" dirty="0"/>
              <a:t>        </a:t>
            </a:r>
            <a:r>
              <a:rPr lang="en-US" altLang="zh-CN" sz="3400" dirty="0" err="1"/>
              <a:t>GetDetail</a:t>
            </a:r>
            <a:r>
              <a:rPr lang="en-US" altLang="zh-CN" sz="3400" dirty="0"/>
              <a:t>: function () {</a:t>
            </a:r>
          </a:p>
          <a:p>
            <a:endParaRPr lang="en-US" altLang="zh-CN" sz="3400" dirty="0"/>
          </a:p>
          <a:p>
            <a:r>
              <a:rPr lang="en-US" altLang="zh-CN" sz="3400" dirty="0"/>
              <a:t>            </a:t>
            </a:r>
            <a:r>
              <a:rPr lang="en-US" altLang="zh-CN" sz="3400" dirty="0" err="1"/>
              <a:t>var</a:t>
            </a:r>
            <a:r>
              <a:rPr lang="en-US" altLang="zh-CN" sz="3400" dirty="0"/>
              <a:t> index = </a:t>
            </a:r>
            <a:r>
              <a:rPr lang="en-US" altLang="zh-CN" sz="3400" dirty="0" err="1"/>
              <a:t>viewModel.getQueryString</a:t>
            </a:r>
            <a:r>
              <a:rPr lang="en-US" altLang="zh-CN" sz="3400" dirty="0"/>
              <a:t>("id"); //</a:t>
            </a:r>
            <a:r>
              <a:rPr lang="zh-CN" altLang="en-US" sz="3400" dirty="0"/>
              <a:t>获取传入的</a:t>
            </a:r>
            <a:r>
              <a:rPr lang="en-US" altLang="zh-CN" sz="3400" dirty="0"/>
              <a:t>id</a:t>
            </a:r>
            <a:r>
              <a:rPr lang="zh-CN" altLang="en-US" sz="3400" dirty="0"/>
              <a:t>编号</a:t>
            </a:r>
          </a:p>
          <a:p>
            <a:r>
              <a:rPr lang="zh-CN" altLang="en-US" sz="3400" dirty="0"/>
              <a:t>     </a:t>
            </a:r>
          </a:p>
          <a:p>
            <a:r>
              <a:rPr lang="zh-CN" altLang="en-US" sz="3400" dirty="0"/>
              <a:t>            </a:t>
            </a:r>
            <a:r>
              <a:rPr lang="en-US" altLang="zh-CN" sz="3400" dirty="0"/>
              <a:t>$.</a:t>
            </a:r>
            <a:r>
              <a:rPr lang="en-US" altLang="zh-CN" sz="3400" dirty="0" err="1"/>
              <a:t>getJSON</a:t>
            </a:r>
            <a:r>
              <a:rPr lang="en-US" altLang="zh-CN" sz="3400" dirty="0"/>
              <a:t>("/</a:t>
            </a:r>
            <a:r>
              <a:rPr lang="en-US" altLang="zh-CN" sz="3400" dirty="0" err="1"/>
              <a:t>api</a:t>
            </a:r>
            <a:r>
              <a:rPr lang="en-US" altLang="zh-CN" sz="3400" dirty="0"/>
              <a:t>/</a:t>
            </a:r>
            <a:r>
              <a:rPr lang="en-US" altLang="zh-CN" sz="3400" dirty="0" err="1"/>
              <a:t>ProjectManagent</a:t>
            </a:r>
            <a:r>
              <a:rPr lang="en-US" altLang="zh-CN" sz="3400" dirty="0"/>
              <a:t>/" + index,</a:t>
            </a:r>
          </a:p>
          <a:p>
            <a:r>
              <a:rPr lang="en-US" altLang="zh-CN" sz="3400" dirty="0"/>
              <a:t>                function (data) {</a:t>
            </a:r>
          </a:p>
          <a:p>
            <a:r>
              <a:rPr lang="en-US" altLang="zh-CN" sz="3400" dirty="0"/>
              <a:t>                    </a:t>
            </a:r>
            <a:r>
              <a:rPr lang="en-US" altLang="zh-CN" sz="3400" dirty="0" err="1"/>
              <a:t>viewModel.ProjectName</a:t>
            </a:r>
            <a:r>
              <a:rPr lang="en-US" altLang="zh-CN" sz="3400" dirty="0"/>
              <a:t>(</a:t>
            </a:r>
            <a:r>
              <a:rPr lang="en-US" altLang="zh-CN" sz="3400" dirty="0" err="1"/>
              <a:t>data.ProjectName</a:t>
            </a:r>
            <a:r>
              <a:rPr lang="en-US" altLang="zh-CN" sz="3400" dirty="0"/>
              <a:t>);</a:t>
            </a:r>
          </a:p>
          <a:p>
            <a:r>
              <a:rPr lang="en-US" altLang="zh-CN" sz="3400" dirty="0"/>
              <a:t>                    </a:t>
            </a:r>
            <a:r>
              <a:rPr lang="en-US" altLang="zh-CN" sz="3400" dirty="0" err="1"/>
              <a:t>viewModel.MileStone</a:t>
            </a:r>
            <a:r>
              <a:rPr lang="en-US" altLang="zh-CN" sz="3400" dirty="0"/>
              <a:t>(</a:t>
            </a:r>
            <a:r>
              <a:rPr lang="en-US" altLang="zh-CN" sz="3400" dirty="0" err="1"/>
              <a:t>data.MileStones</a:t>
            </a:r>
            <a:r>
              <a:rPr lang="en-US" altLang="zh-CN" sz="3400" dirty="0"/>
              <a:t>);</a:t>
            </a:r>
          </a:p>
          <a:p>
            <a:r>
              <a:rPr lang="en-US" altLang="zh-CN" sz="3400" dirty="0"/>
              <a:t>                })</a:t>
            </a:r>
          </a:p>
          <a:p>
            <a:r>
              <a:rPr lang="en-US" altLang="zh-CN" sz="3400" dirty="0"/>
              <a:t>            .</a:t>
            </a:r>
            <a:r>
              <a:rPr lang="en-US" altLang="zh-CN" sz="3400" dirty="0" smtClean="0"/>
              <a:t>fail(function </a:t>
            </a:r>
            <a:r>
              <a:rPr lang="en-US" altLang="zh-CN" sz="3400" dirty="0"/>
              <a:t>() { alert('error'); }</a:t>
            </a:r>
          </a:p>
          <a:p>
            <a:r>
              <a:rPr lang="en-US" altLang="zh-CN" sz="3400" dirty="0"/>
              <a:t>            </a:t>
            </a:r>
            <a:r>
              <a:rPr lang="en-US" altLang="zh-CN" sz="3400" dirty="0" smtClean="0"/>
              <a:t>);</a:t>
            </a:r>
            <a:endParaRPr lang="en-US" altLang="zh-CN" sz="3400" dirty="0"/>
          </a:p>
          <a:p>
            <a:r>
              <a:rPr lang="en-US" altLang="zh-CN" sz="3400" dirty="0"/>
              <a:t>        </a:t>
            </a:r>
            <a:r>
              <a:rPr lang="en-US" altLang="zh-CN" sz="3400" dirty="0" smtClean="0"/>
              <a:t>},</a:t>
            </a:r>
            <a:endParaRPr lang="en-US" altLang="zh-CN" sz="3400" dirty="0"/>
          </a:p>
          <a:p>
            <a:r>
              <a:rPr lang="en-US" altLang="zh-CN" sz="3400" dirty="0"/>
              <a:t>        //</a:t>
            </a:r>
            <a:r>
              <a:rPr lang="zh-CN" altLang="en-US" sz="3400" dirty="0"/>
              <a:t>点击提交按钮</a:t>
            </a:r>
          </a:p>
          <a:p>
            <a:r>
              <a:rPr lang="zh-CN" altLang="en-US" sz="3400" dirty="0"/>
              <a:t>        </a:t>
            </a:r>
            <a:r>
              <a:rPr lang="en-US" altLang="zh-CN" sz="3400" dirty="0" err="1"/>
              <a:t>SubmitForm</a:t>
            </a:r>
            <a:r>
              <a:rPr lang="en-US" altLang="zh-CN" sz="3400" dirty="0"/>
              <a:t>: function () </a:t>
            </a:r>
            <a:r>
              <a:rPr lang="en-US" altLang="zh-CN" sz="3400" dirty="0" smtClean="0"/>
              <a:t>{…}</a:t>
            </a:r>
            <a:endParaRPr lang="en-US" altLang="zh-CN" sz="3400" dirty="0"/>
          </a:p>
          <a:p>
            <a:r>
              <a:rPr lang="en-US" altLang="zh-CN" sz="3400" dirty="0"/>
              <a:t>    };</a:t>
            </a:r>
          </a:p>
          <a:p>
            <a:endParaRPr lang="en-US" altLang="zh-CN" sz="3400" dirty="0"/>
          </a:p>
          <a:p>
            <a:r>
              <a:rPr lang="en-US" altLang="zh-CN" sz="3400" dirty="0"/>
              <a:t>    //</a:t>
            </a:r>
            <a:r>
              <a:rPr lang="zh-CN" altLang="en-US" sz="3400" dirty="0"/>
              <a:t>绑定界面元算与</a:t>
            </a:r>
            <a:r>
              <a:rPr lang="en-US" altLang="zh-CN" sz="3400" dirty="0"/>
              <a:t>Knockout</a:t>
            </a:r>
          </a:p>
          <a:p>
            <a:r>
              <a:rPr lang="en-US" altLang="zh-CN" sz="3400" dirty="0"/>
              <a:t>    </a:t>
            </a:r>
            <a:r>
              <a:rPr lang="en-US" altLang="zh-CN" sz="3400" dirty="0" err="1"/>
              <a:t>ko.applyBindings</a:t>
            </a:r>
            <a:r>
              <a:rPr lang="en-US" altLang="zh-CN" sz="3400" dirty="0"/>
              <a:t>(</a:t>
            </a:r>
            <a:r>
              <a:rPr lang="en-US" altLang="zh-CN" sz="3400" dirty="0" err="1"/>
              <a:t>viewModel</a:t>
            </a:r>
            <a:r>
              <a:rPr lang="en-US" altLang="zh-CN" sz="3400" dirty="0"/>
              <a:t>);</a:t>
            </a:r>
          </a:p>
          <a:p>
            <a:endParaRPr lang="en-US" altLang="zh-CN" sz="3400" dirty="0"/>
          </a:p>
          <a:p>
            <a:r>
              <a:rPr lang="en-US" altLang="zh-CN" sz="3400" dirty="0"/>
              <a:t>    //</a:t>
            </a:r>
            <a:r>
              <a:rPr lang="zh-CN" altLang="en-US" sz="3400" dirty="0"/>
              <a:t>获取初始的详细数据</a:t>
            </a:r>
          </a:p>
          <a:p>
            <a:r>
              <a:rPr lang="zh-CN" altLang="en-US" sz="3400" dirty="0"/>
              <a:t>    </a:t>
            </a:r>
            <a:r>
              <a:rPr lang="en-US" altLang="zh-CN" sz="3400" dirty="0" err="1"/>
              <a:t>viewModel.GetDetail</a:t>
            </a:r>
            <a:r>
              <a:rPr lang="en-US" altLang="zh-CN" sz="3400" dirty="0"/>
              <a:t>();</a:t>
            </a:r>
          </a:p>
          <a:p>
            <a:r>
              <a:rPr lang="en-US" altLang="zh-CN" sz="3400" dirty="0"/>
              <a:t>});</a:t>
            </a:r>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78</a:t>
            </a:fld>
            <a:r>
              <a:rPr lang="zh-CN" altLang="en-US" smtClean="0"/>
              <a:t>页</a:t>
            </a:r>
            <a:endParaRPr lang="zh-CN" altLang="en-US" dirty="0" smtClean="0"/>
          </a:p>
        </p:txBody>
      </p:sp>
    </p:spTree>
    <p:extLst>
      <p:ext uri="{BB962C8B-B14F-4D97-AF65-F5344CB8AC3E}">
        <p14:creationId xmlns:p14="http://schemas.microsoft.com/office/powerpoint/2010/main" val="5780394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jQuery</a:t>
            </a:r>
            <a:r>
              <a:rPr lang="zh-CN" altLang="en-US" dirty="0" smtClean="0"/>
              <a:t>能做什么</a:t>
            </a:r>
            <a:endParaRPr lang="zh-CN" altLang="en-US" dirty="0"/>
          </a:p>
        </p:txBody>
      </p:sp>
      <p:sp>
        <p:nvSpPr>
          <p:cNvPr id="3" name="Content Placeholder 2"/>
          <p:cNvSpPr>
            <a:spLocks noGrp="1"/>
          </p:cNvSpPr>
          <p:nvPr>
            <p:ph idx="1"/>
          </p:nvPr>
        </p:nvSpPr>
        <p:spPr>
          <a:xfrm>
            <a:off x="35496" y="836712"/>
            <a:ext cx="8965660" cy="5472608"/>
          </a:xfrm>
        </p:spPr>
        <p:txBody>
          <a:bodyPr>
            <a:normAutofit fontScale="55000" lnSpcReduction="20000"/>
          </a:bodyPr>
          <a:lstStyle/>
          <a:p>
            <a:pPr marL="0" indent="0">
              <a:buNone/>
            </a:pPr>
            <a:r>
              <a:rPr lang="en-US" altLang="zh-CN" dirty="0"/>
              <a:t>jQuery</a:t>
            </a:r>
            <a:r>
              <a:rPr lang="zh-CN" altLang="zh-CN" dirty="0"/>
              <a:t>的基本设计思想和主要用法，就</a:t>
            </a:r>
            <a:r>
              <a:rPr lang="zh-CN" altLang="zh-CN" dirty="0" smtClean="0"/>
              <a:t>是</a:t>
            </a:r>
            <a:r>
              <a:rPr lang="en-US" altLang="zh-CN" dirty="0" smtClean="0"/>
              <a:t>“</a:t>
            </a:r>
            <a:r>
              <a:rPr lang="zh-CN" altLang="zh-CN" dirty="0" smtClean="0"/>
              <a:t>选</a:t>
            </a:r>
            <a:r>
              <a:rPr lang="zh-CN" altLang="zh-CN" dirty="0"/>
              <a:t>择某个网页元素，然后对其进行某种操</a:t>
            </a:r>
            <a:r>
              <a:rPr lang="zh-CN" altLang="zh-CN" dirty="0" smtClean="0"/>
              <a:t>作</a:t>
            </a:r>
            <a:r>
              <a:rPr lang="en-US" altLang="zh-CN" dirty="0" smtClean="0"/>
              <a:t>”</a:t>
            </a:r>
            <a:r>
              <a:rPr lang="zh-CN" altLang="zh-CN" dirty="0" smtClean="0"/>
              <a:t>。</a:t>
            </a:r>
            <a:r>
              <a:rPr lang="en-US" altLang="zh-CN" dirty="0"/>
              <a:t> jQuery</a:t>
            </a:r>
            <a:r>
              <a:rPr lang="zh-CN" altLang="en-US" dirty="0" smtClean="0"/>
              <a:t>也就是</a:t>
            </a:r>
            <a:r>
              <a:rPr lang="en-US" altLang="zh-CN" dirty="0" smtClean="0"/>
              <a:t>DOM</a:t>
            </a:r>
            <a:r>
              <a:rPr lang="zh-CN" altLang="en-US" dirty="0" smtClean="0"/>
              <a:t>操作的</a:t>
            </a:r>
            <a:r>
              <a:rPr lang="en-US" altLang="zh-CN" dirty="0" smtClean="0"/>
              <a:t>API</a:t>
            </a:r>
            <a:r>
              <a:rPr lang="zh-CN" altLang="zh-CN" dirty="0" smtClean="0"/>
              <a:t>。</a:t>
            </a:r>
            <a:endParaRPr lang="zh-CN" altLang="zh-CN" dirty="0"/>
          </a:p>
          <a:p>
            <a:endParaRPr lang="en-US" altLang="zh-CN" dirty="0" smtClean="0"/>
          </a:p>
          <a:p>
            <a:pPr marL="0" indent="0">
              <a:buNone/>
            </a:pPr>
            <a:r>
              <a:rPr lang="en-US" altLang="zh-CN" dirty="0" smtClean="0"/>
              <a:t>1.</a:t>
            </a:r>
            <a:r>
              <a:rPr lang="zh-CN" altLang="en-US" dirty="0" smtClean="0"/>
              <a:t>取</a:t>
            </a:r>
            <a:r>
              <a:rPr lang="zh-CN" altLang="en-US" dirty="0"/>
              <a:t>得文档中的元</a:t>
            </a:r>
            <a:r>
              <a:rPr lang="zh-CN" altLang="en-US" dirty="0" smtClean="0"/>
              <a:t>素</a:t>
            </a:r>
            <a:endParaRPr lang="en-US" altLang="zh-CN" dirty="0" smtClean="0"/>
          </a:p>
          <a:p>
            <a:pPr marL="0" indent="0">
              <a:buNone/>
            </a:pPr>
            <a:r>
              <a:rPr lang="en-US" altLang="zh-CN" dirty="0"/>
              <a:t>jQuery</a:t>
            </a:r>
            <a:r>
              <a:rPr lang="zh-CN" altLang="en-US" dirty="0"/>
              <a:t>强大的特性之一就是它能够简化在</a:t>
            </a:r>
            <a:r>
              <a:rPr lang="en-US" altLang="zh-CN" dirty="0"/>
              <a:t>DOM</a:t>
            </a:r>
            <a:r>
              <a:rPr lang="zh-CN" altLang="en-US" dirty="0"/>
              <a:t>中选择元素的任务。</a:t>
            </a:r>
            <a:r>
              <a:rPr lang="en-US" altLang="zh-CN" dirty="0"/>
              <a:t>DOM</a:t>
            </a:r>
            <a:r>
              <a:rPr lang="zh-CN" altLang="en-US" dirty="0"/>
              <a:t>（</a:t>
            </a:r>
            <a:r>
              <a:rPr lang="en-US" altLang="zh-CN" dirty="0"/>
              <a:t>Document Object Model</a:t>
            </a:r>
            <a:r>
              <a:rPr lang="zh-CN" altLang="en-US" dirty="0"/>
              <a:t>，文档对象模型）充当了</a:t>
            </a:r>
            <a:r>
              <a:rPr lang="en-US" altLang="zh-CN" dirty="0"/>
              <a:t>JavaScript</a:t>
            </a:r>
            <a:r>
              <a:rPr lang="zh-CN" altLang="en-US" dirty="0"/>
              <a:t>与网页之间的接口；它以对象网络而非纯文本的形式来 表现</a:t>
            </a:r>
            <a:r>
              <a:rPr lang="en-US" altLang="zh-CN" dirty="0"/>
              <a:t>HTML</a:t>
            </a:r>
            <a:r>
              <a:rPr lang="zh-CN" altLang="en-US" dirty="0"/>
              <a:t>的源代码。 </a:t>
            </a:r>
            <a:endParaRPr lang="en-US" altLang="zh-CN" dirty="0" smtClean="0"/>
          </a:p>
          <a:p>
            <a:pPr marL="0" indent="0">
              <a:buNone/>
            </a:pPr>
            <a:endParaRPr lang="en-US" altLang="zh-CN" dirty="0" smtClean="0"/>
          </a:p>
          <a:p>
            <a:pPr marL="0" indent="0">
              <a:buNone/>
            </a:pPr>
            <a:r>
              <a:rPr lang="en-US" altLang="zh-CN" dirty="0" smtClean="0"/>
              <a:t>2.</a:t>
            </a:r>
            <a:r>
              <a:rPr lang="zh-CN" altLang="en-US" dirty="0" smtClean="0"/>
              <a:t>修</a:t>
            </a:r>
            <a:r>
              <a:rPr lang="zh-CN" altLang="en-US" dirty="0"/>
              <a:t>改页面的外</a:t>
            </a:r>
            <a:r>
              <a:rPr lang="zh-CN" altLang="en-US" dirty="0" smtClean="0"/>
              <a:t>观</a:t>
            </a:r>
            <a:endParaRPr lang="en-US" altLang="zh-CN" dirty="0" smtClean="0"/>
          </a:p>
          <a:p>
            <a:pPr marL="0" indent="0">
              <a:buNone/>
            </a:pPr>
            <a:r>
              <a:rPr lang="en-US" altLang="zh-CN" dirty="0" smtClean="0"/>
              <a:t>3.</a:t>
            </a:r>
            <a:r>
              <a:rPr lang="zh-CN" altLang="en-US" dirty="0" smtClean="0"/>
              <a:t>改</a:t>
            </a:r>
            <a:r>
              <a:rPr lang="zh-CN" altLang="en-US" dirty="0"/>
              <a:t>变文档的内</a:t>
            </a:r>
            <a:r>
              <a:rPr lang="zh-CN" altLang="en-US" dirty="0" smtClean="0"/>
              <a:t>容</a:t>
            </a:r>
            <a:endParaRPr lang="en-US" altLang="zh-CN" dirty="0" smtClean="0"/>
          </a:p>
          <a:p>
            <a:pPr marL="0" indent="0">
              <a:buNone/>
            </a:pPr>
            <a:r>
              <a:rPr lang="en-US" altLang="zh-CN" dirty="0" smtClean="0"/>
              <a:t>4.</a:t>
            </a:r>
            <a:r>
              <a:rPr lang="zh-CN" altLang="en-US" dirty="0" smtClean="0"/>
              <a:t>响</a:t>
            </a:r>
            <a:r>
              <a:rPr lang="zh-CN" altLang="en-US" dirty="0"/>
              <a:t>应用户的操</a:t>
            </a:r>
            <a:r>
              <a:rPr lang="zh-CN" altLang="en-US" dirty="0" smtClean="0"/>
              <a:t>作</a:t>
            </a:r>
            <a:endParaRPr lang="en-US" altLang="zh-CN" dirty="0" smtClean="0"/>
          </a:p>
          <a:p>
            <a:pPr marL="0" indent="0">
              <a:buNone/>
            </a:pPr>
            <a:r>
              <a:rPr lang="en-US" altLang="zh-CN" dirty="0" smtClean="0"/>
              <a:t>5.</a:t>
            </a:r>
            <a:r>
              <a:rPr lang="zh-CN" altLang="en-US" dirty="0" smtClean="0"/>
              <a:t>为</a:t>
            </a:r>
            <a:r>
              <a:rPr lang="zh-CN" altLang="en-US" dirty="0"/>
              <a:t>页面添加动态的效</a:t>
            </a:r>
            <a:r>
              <a:rPr lang="zh-CN" altLang="en-US" dirty="0" smtClean="0"/>
              <a:t>果</a:t>
            </a:r>
            <a:endParaRPr lang="en-US" altLang="zh-CN" dirty="0" smtClean="0"/>
          </a:p>
          <a:p>
            <a:pPr marL="0" indent="0">
              <a:buNone/>
            </a:pPr>
            <a:r>
              <a:rPr lang="en-US" altLang="zh-CN" dirty="0" smtClean="0"/>
              <a:t/>
            </a:r>
            <a:br>
              <a:rPr lang="en-US" altLang="zh-CN" dirty="0" smtClean="0"/>
            </a:br>
            <a:r>
              <a:rPr lang="en-US" altLang="zh-CN" dirty="0" smtClean="0"/>
              <a:t>6.</a:t>
            </a:r>
            <a:r>
              <a:rPr lang="zh-CN" altLang="en-US" dirty="0" smtClean="0"/>
              <a:t>无</a:t>
            </a:r>
            <a:r>
              <a:rPr lang="zh-CN" altLang="en-US" dirty="0"/>
              <a:t>需刷新从服务器获</a:t>
            </a:r>
            <a:r>
              <a:rPr lang="zh-CN" altLang="en-US" dirty="0" smtClean="0"/>
              <a:t>取</a:t>
            </a:r>
            <a:endParaRPr lang="en-US" altLang="zh-CN" dirty="0" smtClean="0"/>
          </a:p>
          <a:p>
            <a:pPr marL="0" indent="0">
              <a:buNone/>
            </a:pPr>
            <a:r>
              <a:rPr lang="zh-CN" altLang="en-US" dirty="0" smtClean="0"/>
              <a:t>信息</a:t>
            </a:r>
            <a:r>
              <a:rPr lang="en-US" altLang="zh-CN" dirty="0" smtClean="0"/>
              <a:t>Ajax</a:t>
            </a:r>
          </a:p>
          <a:p>
            <a:pPr marL="0" indent="0">
              <a:buNone/>
            </a:pPr>
            <a:r>
              <a:rPr lang="en-US" altLang="zh-CN" dirty="0"/>
              <a:t>$.</a:t>
            </a:r>
            <a:r>
              <a:rPr lang="en-US" altLang="zh-CN" dirty="0" err="1"/>
              <a:t>ajax</a:t>
            </a:r>
            <a:r>
              <a:rPr lang="en-US" altLang="zh-CN" dirty="0" smtClean="0"/>
              <a:t>()</a:t>
            </a:r>
            <a:r>
              <a:rPr lang="zh-CN" altLang="en-US" dirty="0" smtClean="0"/>
              <a:t>，</a:t>
            </a:r>
            <a:r>
              <a:rPr lang="en-US" altLang="zh-CN" dirty="0"/>
              <a:t>$.</a:t>
            </a:r>
            <a:r>
              <a:rPr lang="en-US" altLang="zh-CN" dirty="0" err="1"/>
              <a:t>getJSON</a:t>
            </a:r>
            <a:r>
              <a:rPr lang="en-US" altLang="zh-CN" dirty="0" smtClean="0"/>
              <a:t>()</a:t>
            </a:r>
          </a:p>
          <a:p>
            <a:pPr marL="0" indent="0">
              <a:buNone/>
            </a:pPr>
            <a:r>
              <a:rPr lang="en-US" altLang="zh-CN" dirty="0" smtClean="0"/>
              <a:t>$.</a:t>
            </a:r>
            <a:r>
              <a:rPr lang="en-US" altLang="zh-CN" dirty="0"/>
              <a:t>get</a:t>
            </a:r>
            <a:r>
              <a:rPr lang="en-US" altLang="zh-CN" dirty="0" smtClean="0"/>
              <a:t>()</a:t>
            </a:r>
            <a:r>
              <a:rPr lang="zh-CN" altLang="en-US" dirty="0" smtClean="0"/>
              <a:t>，</a:t>
            </a:r>
            <a:r>
              <a:rPr lang="en-US" altLang="zh-CN" dirty="0" smtClean="0"/>
              <a:t>$.</a:t>
            </a:r>
            <a:r>
              <a:rPr lang="en-US" altLang="zh-CN" dirty="0"/>
              <a:t>post</a:t>
            </a:r>
            <a:r>
              <a:rPr lang="en-US" altLang="zh-CN" dirty="0" smtClean="0"/>
              <a:t>()</a:t>
            </a:r>
            <a:br>
              <a:rPr lang="en-US" altLang="zh-CN" dirty="0" smtClean="0"/>
            </a:br>
            <a:endParaRPr lang="en-US" altLang="zh-CN" dirty="0" smtClean="0"/>
          </a:p>
          <a:p>
            <a:pPr marL="0" indent="0">
              <a:buNone/>
            </a:pPr>
            <a:r>
              <a:rPr lang="en-US" altLang="zh-CN" dirty="0" smtClean="0"/>
              <a:t>7.</a:t>
            </a:r>
            <a:r>
              <a:rPr lang="zh-CN" altLang="en-US" dirty="0" smtClean="0"/>
              <a:t>简</a:t>
            </a:r>
            <a:r>
              <a:rPr lang="zh-CN" altLang="en-US" dirty="0"/>
              <a:t>化常见的</a:t>
            </a:r>
            <a:r>
              <a:rPr lang="en-US" altLang="zh-CN" dirty="0"/>
              <a:t>JS</a:t>
            </a:r>
            <a:r>
              <a:rPr lang="zh-CN" altLang="en-US" dirty="0"/>
              <a:t>任务</a:t>
            </a:r>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79</a:t>
            </a:fld>
            <a:r>
              <a:rPr lang="zh-CN" altLang="en-US" smtClean="0"/>
              <a:t>页</a:t>
            </a:r>
            <a:endParaRPr lang="zh-CN" altLang="en-US" dirty="0" smtClean="0"/>
          </a:p>
        </p:txBody>
      </p:sp>
      <p:pic>
        <p:nvPicPr>
          <p:cNvPr id="6" name="Picture 5"/>
          <p:cNvPicPr>
            <a:picLocks noChangeAspect="1"/>
          </p:cNvPicPr>
          <p:nvPr/>
        </p:nvPicPr>
        <p:blipFill>
          <a:blip r:embed="rId2"/>
          <a:stretch>
            <a:fillRect/>
          </a:stretch>
        </p:blipFill>
        <p:spPr>
          <a:xfrm>
            <a:off x="3209956" y="3031579"/>
            <a:ext cx="5791200" cy="3133725"/>
          </a:xfrm>
          <a:prstGeom prst="rect">
            <a:avLst/>
          </a:prstGeom>
        </p:spPr>
      </p:pic>
    </p:spTree>
    <p:extLst>
      <p:ext uri="{BB962C8B-B14F-4D97-AF65-F5344CB8AC3E}">
        <p14:creationId xmlns:p14="http://schemas.microsoft.com/office/powerpoint/2010/main" val="2499228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zh-CN" b="1" dirty="0"/>
              <a:t>为什么需要</a:t>
            </a:r>
            <a:r>
              <a:rPr lang="en-US" altLang="zh-CN" b="1" dirty="0"/>
              <a:t>SOAP</a:t>
            </a:r>
            <a:r>
              <a:rPr lang="zh-CN" altLang="zh-CN" b="1" dirty="0"/>
              <a:t>？</a:t>
            </a:r>
          </a:p>
        </p:txBody>
      </p:sp>
      <p:sp>
        <p:nvSpPr>
          <p:cNvPr id="3" name="Content Placeholder 2"/>
          <p:cNvSpPr>
            <a:spLocks noGrp="1"/>
          </p:cNvSpPr>
          <p:nvPr>
            <p:ph idx="1"/>
          </p:nvPr>
        </p:nvSpPr>
        <p:spPr>
          <a:xfrm>
            <a:off x="107504" y="908720"/>
            <a:ext cx="8893652" cy="5400600"/>
          </a:xfrm>
        </p:spPr>
        <p:txBody>
          <a:bodyPr>
            <a:noAutofit/>
          </a:bodyPr>
          <a:lstStyle/>
          <a:p>
            <a:r>
              <a:rPr lang="zh-CN" altLang="en-US" sz="1800" dirty="0" smtClean="0"/>
              <a:t>大型</a:t>
            </a:r>
            <a:r>
              <a:rPr lang="zh-CN" altLang="zh-CN" sz="1800" dirty="0" smtClean="0"/>
              <a:t>企业</a:t>
            </a:r>
            <a:r>
              <a:rPr lang="zh-CN" altLang="en-US" sz="1800" dirty="0" smtClean="0"/>
              <a:t>中</a:t>
            </a:r>
            <a:r>
              <a:rPr lang="zh-CN" altLang="zh-CN" sz="1800" dirty="0" smtClean="0"/>
              <a:t>信</a:t>
            </a:r>
            <a:r>
              <a:rPr lang="zh-CN" altLang="zh-CN" sz="1800" dirty="0"/>
              <a:t>息系统大多数为多平台、多系统的复杂系统。这就要求今天的企业解决方案具有广泛的兼容能力，可以支持不同的系统平台、数据格式和多种连接方</a:t>
            </a:r>
            <a:r>
              <a:rPr lang="zh-CN" altLang="zh-CN" sz="1800" dirty="0" smtClean="0"/>
              <a:t>式。</a:t>
            </a:r>
            <a:endParaRPr lang="en-US" altLang="zh-CN" sz="1800" dirty="0" smtClean="0"/>
          </a:p>
          <a:p>
            <a:endParaRPr lang="en-US" altLang="zh-CN" sz="1800" dirty="0"/>
          </a:p>
          <a:p>
            <a:r>
              <a:rPr lang="zh-CN" altLang="en-US" sz="1800" dirty="0" smtClean="0"/>
              <a:t>对于部署各种</a:t>
            </a:r>
            <a:r>
              <a:rPr lang="zh-CN" altLang="zh-CN" sz="1800" dirty="0" smtClean="0"/>
              <a:t>平台</a:t>
            </a:r>
            <a:r>
              <a:rPr lang="zh-CN" altLang="en-US" sz="1800" dirty="0" smtClean="0"/>
              <a:t>上</a:t>
            </a:r>
            <a:r>
              <a:rPr lang="zh-CN" altLang="zh-CN" sz="1800" dirty="0" smtClean="0"/>
              <a:t>的</a:t>
            </a:r>
            <a:r>
              <a:rPr lang="zh-CN" altLang="en-US" sz="1800" dirty="0"/>
              <a:t>各式各</a:t>
            </a:r>
            <a:r>
              <a:rPr lang="zh-CN" altLang="en-US" sz="1800" dirty="0" smtClean="0"/>
              <a:t>样的程</a:t>
            </a:r>
            <a:r>
              <a:rPr lang="zh-CN" altLang="en-US" sz="1800" dirty="0"/>
              <a:t>序开发来说</a:t>
            </a:r>
            <a:r>
              <a:rPr lang="zh-CN" altLang="en-US" sz="1800" dirty="0" smtClean="0"/>
              <a:t>，能在程</a:t>
            </a:r>
            <a:r>
              <a:rPr lang="zh-CN" altLang="en-US" sz="1800" dirty="0"/>
              <a:t>序之间进行因特网通信是很重要的</a:t>
            </a:r>
            <a:r>
              <a:rPr lang="zh-CN" altLang="en-US" sz="1800" dirty="0" smtClean="0"/>
              <a:t>。</a:t>
            </a:r>
            <a:endParaRPr lang="en-US" altLang="zh-CN" sz="1800" dirty="0" smtClean="0"/>
          </a:p>
          <a:p>
            <a:endParaRPr lang="zh-CN" altLang="en-US" sz="1800" dirty="0"/>
          </a:p>
          <a:p>
            <a:r>
              <a:rPr lang="zh-CN" altLang="en-US" sz="1800" dirty="0" smtClean="0"/>
              <a:t>以前应</a:t>
            </a:r>
            <a:r>
              <a:rPr lang="zh-CN" altLang="en-US" sz="1800" dirty="0"/>
              <a:t>用程序通过使用远程过程调用（</a:t>
            </a:r>
            <a:r>
              <a:rPr lang="en-US" altLang="zh-CN" sz="1800" dirty="0"/>
              <a:t>RPC</a:t>
            </a:r>
            <a:r>
              <a:rPr lang="zh-CN" altLang="en-US" sz="1800" dirty="0"/>
              <a:t>）在诸如 </a:t>
            </a:r>
            <a:r>
              <a:rPr lang="en-US" altLang="zh-CN" sz="1800" dirty="0"/>
              <a:t>DCOM </a:t>
            </a:r>
            <a:r>
              <a:rPr lang="zh-CN" altLang="en-US" sz="1800" dirty="0"/>
              <a:t>与 </a:t>
            </a:r>
            <a:r>
              <a:rPr lang="en-US" altLang="zh-CN" sz="1800" dirty="0"/>
              <a:t>CORBA </a:t>
            </a:r>
            <a:r>
              <a:rPr lang="zh-CN" altLang="en-US" sz="1800" dirty="0"/>
              <a:t>等对象之间进行通信，但是 </a:t>
            </a:r>
            <a:r>
              <a:rPr lang="en-US" altLang="zh-CN" sz="1800" dirty="0"/>
              <a:t>RPC </a:t>
            </a:r>
            <a:r>
              <a:rPr lang="zh-CN" altLang="en-US" sz="1800" dirty="0"/>
              <a:t>会产生兼容性以及安全问题；防火墙和代理服务器通常会阻止此类流量。</a:t>
            </a:r>
          </a:p>
          <a:p>
            <a:endParaRPr lang="zh-CN" altLang="en-US" sz="1800" dirty="0"/>
          </a:p>
          <a:p>
            <a:r>
              <a:rPr lang="zh-CN" altLang="en-US" sz="1800" dirty="0"/>
              <a:t>而通过 </a:t>
            </a:r>
            <a:r>
              <a:rPr lang="en-US" altLang="zh-CN" sz="1800" dirty="0"/>
              <a:t>HTTP </a:t>
            </a:r>
            <a:r>
              <a:rPr lang="zh-CN" altLang="en-US" sz="1800" dirty="0"/>
              <a:t>在应用程序间通信是更好的方法，因为 </a:t>
            </a:r>
            <a:r>
              <a:rPr lang="en-US" altLang="zh-CN" sz="1800" dirty="0"/>
              <a:t>HTTP </a:t>
            </a:r>
            <a:r>
              <a:rPr lang="zh-CN" altLang="en-US" sz="1800" dirty="0"/>
              <a:t>得到了所有的因特网浏览器及服务器的支持。</a:t>
            </a:r>
            <a:r>
              <a:rPr lang="en-US" altLang="zh-CN" sz="1800" dirty="0"/>
              <a:t>SOAP </a:t>
            </a:r>
            <a:r>
              <a:rPr lang="zh-CN" altLang="en-US" sz="1800" dirty="0"/>
              <a:t>就是被创造出来完成这个任务的。</a:t>
            </a:r>
          </a:p>
          <a:p>
            <a:endParaRPr lang="zh-CN" altLang="en-US" sz="1800" dirty="0"/>
          </a:p>
          <a:p>
            <a:r>
              <a:rPr lang="en-US" altLang="zh-CN" sz="1800" dirty="0"/>
              <a:t>SOAP </a:t>
            </a:r>
            <a:r>
              <a:rPr lang="zh-CN" altLang="en-US" sz="1800" dirty="0"/>
              <a:t>提供了一种标准的方法，使得运行在不同的操作系统并使用不同的技术和编程语言的应用程序可以互相进行通信</a:t>
            </a:r>
            <a:r>
              <a:rPr lang="zh-CN" altLang="en-US" sz="1800" dirty="0" smtClean="0"/>
              <a:t>。</a:t>
            </a:r>
            <a:endParaRPr lang="zh-CN" altLang="en-US" sz="18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8</a:t>
            </a:fld>
            <a:r>
              <a:rPr lang="zh-CN" altLang="en-US" smtClean="0"/>
              <a:t>页</a:t>
            </a:r>
            <a:endParaRPr lang="zh-CN" altLang="en-US" dirty="0" smtClean="0"/>
          </a:p>
        </p:txBody>
      </p:sp>
    </p:spTree>
    <p:extLst>
      <p:ext uri="{BB962C8B-B14F-4D97-AF65-F5344CB8AC3E}">
        <p14:creationId xmlns:p14="http://schemas.microsoft.com/office/powerpoint/2010/main" val="7085372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什么是</a:t>
            </a:r>
            <a:r>
              <a:rPr lang="en-US" altLang="zh-CN" dirty="0" smtClean="0"/>
              <a:t>Ajax</a:t>
            </a:r>
            <a:r>
              <a:rPr lang="zh-CN" altLang="en-US" dirty="0" smtClean="0"/>
              <a:t>？</a:t>
            </a:r>
            <a:endParaRPr lang="zh-CN" altLang="en-US" dirty="0"/>
          </a:p>
        </p:txBody>
      </p:sp>
      <p:sp>
        <p:nvSpPr>
          <p:cNvPr id="3" name="Content Placeholder 2"/>
          <p:cNvSpPr>
            <a:spLocks noGrp="1"/>
          </p:cNvSpPr>
          <p:nvPr>
            <p:ph idx="1"/>
          </p:nvPr>
        </p:nvSpPr>
        <p:spPr>
          <a:xfrm>
            <a:off x="0" y="908720"/>
            <a:ext cx="9001156" cy="5469093"/>
          </a:xfrm>
        </p:spPr>
        <p:txBody>
          <a:bodyPr>
            <a:normAutofit fontScale="62500" lnSpcReduction="20000"/>
          </a:bodyPr>
          <a:lstStyle/>
          <a:p>
            <a:r>
              <a:rPr lang="en-US" altLang="zh-CN" dirty="0" smtClean="0"/>
              <a:t>AJAX</a:t>
            </a:r>
            <a:r>
              <a:rPr lang="zh-CN" altLang="en-US" dirty="0" smtClean="0"/>
              <a:t>就是“</a:t>
            </a:r>
            <a:r>
              <a:rPr lang="en-US" altLang="zh-CN" dirty="0"/>
              <a:t>Asynchronous </a:t>
            </a:r>
            <a:r>
              <a:rPr lang="en-US" altLang="zh-CN" dirty="0" err="1"/>
              <a:t>Javascript</a:t>
            </a:r>
            <a:r>
              <a:rPr lang="en-US" altLang="zh-CN" dirty="0"/>
              <a:t> And XML”</a:t>
            </a:r>
            <a:r>
              <a:rPr lang="zh-CN" altLang="en-US" dirty="0"/>
              <a:t>（异步</a:t>
            </a:r>
            <a:r>
              <a:rPr lang="en-US" altLang="zh-CN" dirty="0"/>
              <a:t>JavaScript</a:t>
            </a:r>
            <a:r>
              <a:rPr lang="zh-CN" altLang="en-US" dirty="0"/>
              <a:t>和</a:t>
            </a:r>
            <a:r>
              <a:rPr lang="en-US" altLang="zh-CN" dirty="0"/>
              <a:t>XML</a:t>
            </a:r>
            <a:r>
              <a:rPr lang="zh-CN" altLang="en-US" dirty="0"/>
              <a:t>），是指一种创建交互式网页应用</a:t>
            </a:r>
            <a:r>
              <a:rPr lang="zh-CN" altLang="en-US" dirty="0" smtClean="0"/>
              <a:t>的技</a:t>
            </a:r>
            <a:r>
              <a:rPr lang="zh-CN" altLang="en-US" dirty="0"/>
              <a:t>术</a:t>
            </a:r>
            <a:r>
              <a:rPr lang="zh-CN" altLang="en-US" dirty="0" smtClean="0"/>
              <a:t>。音译为“阿</a:t>
            </a:r>
            <a:r>
              <a:rPr lang="zh-CN" altLang="en-US" dirty="0"/>
              <a:t>贾克斯</a:t>
            </a:r>
            <a:r>
              <a:rPr lang="zh-CN" altLang="en-US" dirty="0" smtClean="0"/>
              <a:t>”。</a:t>
            </a:r>
            <a:endParaRPr lang="en-US" altLang="zh-CN" dirty="0" smtClean="0"/>
          </a:p>
          <a:p>
            <a:endParaRPr lang="zh-CN" altLang="en-US" dirty="0"/>
          </a:p>
          <a:p>
            <a:r>
              <a:rPr lang="zh-CN" altLang="en-US" dirty="0" smtClean="0"/>
              <a:t>传</a:t>
            </a:r>
            <a:r>
              <a:rPr lang="zh-CN" altLang="en-US" dirty="0"/>
              <a:t>统的网页（不使用 </a:t>
            </a:r>
            <a:r>
              <a:rPr lang="en-US" altLang="zh-CN" dirty="0"/>
              <a:t>AJAX</a:t>
            </a:r>
            <a:r>
              <a:rPr lang="zh-CN" altLang="en-US" dirty="0"/>
              <a:t>）如果需要更新内容，必须重载整个网页</a:t>
            </a:r>
            <a:r>
              <a:rPr lang="zh-CN" altLang="en-US" dirty="0" smtClean="0"/>
              <a:t>面，用户在此过程中可能会看到白屏窗口，用户体验相当糟糕。而</a:t>
            </a:r>
            <a:r>
              <a:rPr lang="en-US" altLang="zh-CN" dirty="0" smtClean="0"/>
              <a:t>AJAX</a:t>
            </a:r>
            <a:r>
              <a:rPr lang="zh-CN" altLang="en-US" dirty="0" smtClean="0"/>
              <a:t>通</a:t>
            </a:r>
            <a:r>
              <a:rPr lang="zh-CN" altLang="en-US" dirty="0"/>
              <a:t>过在后台与服务器进行少量数据交换</a:t>
            </a:r>
            <a:r>
              <a:rPr lang="zh-CN" altLang="en-US" dirty="0" smtClean="0"/>
              <a:t>，可</a:t>
            </a:r>
            <a:r>
              <a:rPr lang="zh-CN" altLang="en-US" dirty="0"/>
              <a:t>以使网页实现异步更新。这意味着可以在不重新加载整个网页的情况下，对网页的某部分进行更</a:t>
            </a:r>
            <a:r>
              <a:rPr lang="zh-CN" altLang="en-US" dirty="0" smtClean="0"/>
              <a:t>新，这样就可以不必打断用户的操作，一边录入，一边局部更新，大大提高用户体验。</a:t>
            </a:r>
            <a:endParaRPr lang="en-US" altLang="zh-CN" dirty="0" smtClean="0"/>
          </a:p>
          <a:p>
            <a:endParaRPr lang="en-US" altLang="zh-CN" dirty="0"/>
          </a:p>
          <a:p>
            <a:r>
              <a:rPr lang="en-US" altLang="zh-CN" dirty="0"/>
              <a:t>Ajax </a:t>
            </a:r>
            <a:r>
              <a:rPr lang="zh-CN" altLang="en-US" dirty="0"/>
              <a:t>的核心是 </a:t>
            </a:r>
            <a:r>
              <a:rPr lang="en-US" altLang="zh-CN" dirty="0"/>
              <a:t>JavaScript </a:t>
            </a:r>
            <a:r>
              <a:rPr lang="zh-CN" altLang="en-US" dirty="0"/>
              <a:t>对象 </a:t>
            </a:r>
            <a:r>
              <a:rPr lang="en-US" altLang="zh-CN" dirty="0" err="1"/>
              <a:t>XmlHttpRequest</a:t>
            </a:r>
            <a:r>
              <a:rPr lang="zh-CN" altLang="en-US" dirty="0"/>
              <a:t>。该对象在 </a:t>
            </a:r>
            <a:r>
              <a:rPr lang="en-US" altLang="zh-CN" dirty="0" smtClean="0"/>
              <a:t>1999</a:t>
            </a:r>
            <a:r>
              <a:rPr lang="zh-CN" altLang="en-US" dirty="0" smtClean="0"/>
              <a:t>年的</a:t>
            </a:r>
            <a:r>
              <a:rPr lang="en-US" altLang="zh-CN" dirty="0" smtClean="0"/>
              <a:t>IE5</a:t>
            </a:r>
            <a:r>
              <a:rPr lang="zh-CN" altLang="en-US" dirty="0" smtClean="0"/>
              <a:t>中</a:t>
            </a:r>
            <a:r>
              <a:rPr lang="zh-CN" altLang="en-US" dirty="0"/>
              <a:t>首次引入，它是一种支持异步请求的技</a:t>
            </a:r>
            <a:r>
              <a:rPr lang="zh-CN" altLang="en-US" dirty="0" smtClean="0"/>
              <a:t>术</a:t>
            </a:r>
            <a:r>
              <a:rPr lang="en-US" altLang="zh-CN" dirty="0" smtClean="0"/>
              <a:t>, </a:t>
            </a:r>
            <a:r>
              <a:rPr lang="en-US" altLang="zh-CN" dirty="0" err="1" smtClean="0"/>
              <a:t>XmlHttpRequest</a:t>
            </a:r>
            <a:r>
              <a:rPr lang="en-US" altLang="zh-CN" dirty="0" smtClean="0"/>
              <a:t> </a:t>
            </a:r>
            <a:r>
              <a:rPr lang="zh-CN" altLang="en-US" dirty="0"/>
              <a:t>使您可以使用 </a:t>
            </a:r>
            <a:r>
              <a:rPr lang="en-US" altLang="zh-CN" dirty="0"/>
              <a:t>JavaScript </a:t>
            </a:r>
            <a:r>
              <a:rPr lang="zh-CN" altLang="en-US" dirty="0"/>
              <a:t>向服务器提出请求并处理响应，而不阻塞用户</a:t>
            </a:r>
            <a:r>
              <a:rPr lang="zh-CN" altLang="en-US" dirty="0" smtClean="0"/>
              <a:t>。</a:t>
            </a:r>
            <a:endParaRPr lang="en-US" altLang="zh-CN" dirty="0" smtClean="0"/>
          </a:p>
          <a:p>
            <a:endParaRPr lang="en-US" altLang="zh-CN" dirty="0"/>
          </a:p>
          <a:p>
            <a:r>
              <a:rPr lang="en-US" altLang="zh-CN" dirty="0" smtClean="0"/>
              <a:t>2000</a:t>
            </a:r>
            <a:r>
              <a:rPr lang="zh-CN" altLang="en-US" dirty="0" smtClean="0"/>
              <a:t>年</a:t>
            </a:r>
            <a:r>
              <a:rPr lang="en-US" altLang="zh-CN" dirty="0" smtClean="0"/>
              <a:t>Ajax</a:t>
            </a:r>
            <a:r>
              <a:rPr lang="zh-CN" altLang="en-US" dirty="0" smtClean="0"/>
              <a:t>的核心发布，</a:t>
            </a:r>
            <a:r>
              <a:rPr lang="en-US" altLang="zh-CN" dirty="0" smtClean="0"/>
              <a:t>JSON</a:t>
            </a:r>
            <a:r>
              <a:rPr lang="zh-CN" altLang="en-US" dirty="0" smtClean="0"/>
              <a:t>的技术也同期发布，但在当时并未流行起来，因为并非所有的浏览器都支持此功能，直到</a:t>
            </a:r>
            <a:r>
              <a:rPr lang="en-US" altLang="zh-CN" dirty="0" smtClean="0"/>
              <a:t>2005</a:t>
            </a:r>
            <a:r>
              <a:rPr lang="zh-CN" altLang="en-US" dirty="0" smtClean="0"/>
              <a:t>年，伴随着相关技术的发展成熟，</a:t>
            </a:r>
            <a:r>
              <a:rPr lang="en-US" altLang="zh-CN" dirty="0" smtClean="0"/>
              <a:t>AJAX</a:t>
            </a:r>
            <a:r>
              <a:rPr lang="zh-CN" altLang="en-US" dirty="0" smtClean="0"/>
              <a:t>终于随</a:t>
            </a:r>
            <a:r>
              <a:rPr lang="zh-CN" altLang="en-US" dirty="0"/>
              <a:t>着</a:t>
            </a:r>
            <a:r>
              <a:rPr lang="en-US" altLang="zh-CN" dirty="0"/>
              <a:t>Web2.0</a:t>
            </a:r>
            <a:r>
              <a:rPr lang="zh-CN" altLang="en-US" dirty="0"/>
              <a:t>的大潮</a:t>
            </a:r>
            <a:r>
              <a:rPr lang="zh-CN" altLang="en-US" dirty="0" smtClean="0"/>
              <a:t>变</a:t>
            </a:r>
            <a:r>
              <a:rPr lang="zh-CN" altLang="en-US" dirty="0"/>
              <a:t>得流行起</a:t>
            </a:r>
            <a:r>
              <a:rPr lang="zh-CN" altLang="en-US" dirty="0" smtClean="0"/>
              <a:t>来，修成正</a:t>
            </a:r>
            <a:r>
              <a:rPr lang="zh-CN" altLang="en-US" dirty="0"/>
              <a:t>果</a:t>
            </a:r>
            <a:r>
              <a:rPr lang="zh-CN" altLang="en-US" dirty="0" smtClean="0"/>
              <a:t>。</a:t>
            </a:r>
            <a:endParaRPr lang="en-US" altLang="zh-CN" dirty="0" smtClean="0"/>
          </a:p>
          <a:p>
            <a:endParaRPr lang="en-US" altLang="zh-CN" dirty="0"/>
          </a:p>
          <a:p>
            <a:r>
              <a:rPr lang="zh-CN" altLang="en-US" dirty="0" smtClean="0"/>
              <a:t>正因</a:t>
            </a:r>
            <a:r>
              <a:rPr lang="zh-CN" altLang="en-US" dirty="0"/>
              <a:t>为</a:t>
            </a:r>
            <a:r>
              <a:rPr lang="en-US" altLang="zh-CN" dirty="0" smtClean="0"/>
              <a:t>Ajax</a:t>
            </a:r>
            <a:r>
              <a:rPr lang="zh-CN" altLang="en-US" dirty="0" smtClean="0"/>
              <a:t>流</a:t>
            </a:r>
            <a:r>
              <a:rPr lang="zh-CN" altLang="en-US" dirty="0"/>
              <a:t>行</a:t>
            </a:r>
            <a:r>
              <a:rPr lang="zh-CN" altLang="en-US" dirty="0" smtClean="0"/>
              <a:t>，</a:t>
            </a:r>
            <a:r>
              <a:rPr lang="en-US" altLang="zh-CN" dirty="0" smtClean="0"/>
              <a:t>JS</a:t>
            </a:r>
            <a:r>
              <a:rPr lang="zh-CN" altLang="en-US" dirty="0" smtClean="0"/>
              <a:t>得</a:t>
            </a:r>
            <a:r>
              <a:rPr lang="zh-CN" altLang="en-US" dirty="0"/>
              <a:t>到重视</a:t>
            </a:r>
            <a:r>
              <a:rPr lang="zh-CN" altLang="en-US" dirty="0" smtClean="0"/>
              <a:t>，各种框架如雨后春笋般层出不穷，再也不是原来只能进行客户端校验的小玩意儿，</a:t>
            </a:r>
            <a:r>
              <a:rPr lang="en-US" altLang="zh-CN" dirty="0" err="1" smtClean="0"/>
              <a:t>Javascript</a:t>
            </a:r>
            <a:r>
              <a:rPr lang="zh-CN" altLang="en-US" dirty="0" smtClean="0"/>
              <a:t>的春天也到来了。</a:t>
            </a:r>
            <a:endParaRPr lang="zh-CN" altLang="en-US"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80</a:t>
            </a:fld>
            <a:r>
              <a:rPr lang="zh-CN" altLang="en-US" smtClean="0"/>
              <a:t>页</a:t>
            </a:r>
            <a:endParaRPr lang="zh-CN" altLang="en-US" dirty="0" smtClean="0"/>
          </a:p>
        </p:txBody>
      </p:sp>
    </p:spTree>
    <p:extLst>
      <p:ext uri="{BB962C8B-B14F-4D97-AF65-F5344CB8AC3E}">
        <p14:creationId xmlns:p14="http://schemas.microsoft.com/office/powerpoint/2010/main" val="41260878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altLang="zh-CN" dirty="0"/>
              <a:t>Knockout</a:t>
            </a:r>
            <a:r>
              <a:rPr lang="zh-CN" altLang="en-US" dirty="0"/>
              <a:t>与</a:t>
            </a:r>
            <a:r>
              <a:rPr lang="en-US" altLang="zh-CN" dirty="0" err="1"/>
              <a:t>Jquery</a:t>
            </a:r>
            <a:r>
              <a:rPr lang="zh-CN" altLang="en-US" dirty="0"/>
              <a:t>是</a:t>
            </a:r>
            <a:r>
              <a:rPr lang="zh-CN" altLang="en-US" dirty="0" smtClean="0"/>
              <a:t>否存在竞争？</a:t>
            </a:r>
            <a:endParaRPr lang="en-US" altLang="zh-CN" b="1" dirty="0"/>
          </a:p>
        </p:txBody>
      </p:sp>
      <p:sp>
        <p:nvSpPr>
          <p:cNvPr id="3" name="Content Placeholder 2"/>
          <p:cNvSpPr>
            <a:spLocks noGrp="1"/>
          </p:cNvSpPr>
          <p:nvPr>
            <p:ph idx="1"/>
          </p:nvPr>
        </p:nvSpPr>
        <p:spPr>
          <a:xfrm>
            <a:off x="107504" y="836712"/>
            <a:ext cx="8893652" cy="5400600"/>
          </a:xfrm>
        </p:spPr>
        <p:txBody>
          <a:bodyPr>
            <a:normAutofit/>
          </a:bodyPr>
          <a:lstStyle/>
          <a:p>
            <a:pPr lvl="1">
              <a:lnSpc>
                <a:spcPct val="150000"/>
              </a:lnSpc>
            </a:pPr>
            <a:r>
              <a:rPr lang="en-US" altLang="zh-CN" dirty="0" smtClean="0"/>
              <a:t>Knockout </a:t>
            </a:r>
            <a:r>
              <a:rPr lang="zh-CN" altLang="en-US" dirty="0"/>
              <a:t>没有和</a:t>
            </a:r>
            <a:r>
              <a:rPr lang="en-US" altLang="zh-CN" dirty="0" err="1"/>
              <a:t>jQuery</a:t>
            </a:r>
            <a:r>
              <a:rPr lang="en-US" altLang="zh-CN" dirty="0"/>
              <a:t> </a:t>
            </a:r>
            <a:r>
              <a:rPr lang="zh-CN" altLang="en-US" dirty="0"/>
              <a:t>或类似的</a:t>
            </a:r>
            <a:r>
              <a:rPr lang="en-US" altLang="zh-CN" dirty="0"/>
              <a:t>DOM </a:t>
            </a:r>
            <a:r>
              <a:rPr lang="zh-CN" altLang="en-US" dirty="0"/>
              <a:t>操作</a:t>
            </a:r>
            <a:r>
              <a:rPr lang="en-US" altLang="zh-CN" dirty="0"/>
              <a:t>API </a:t>
            </a:r>
            <a:r>
              <a:rPr lang="zh-CN" altLang="en-US" dirty="0"/>
              <a:t>对抗竞争</a:t>
            </a:r>
            <a:r>
              <a:rPr lang="zh-CN" altLang="en-US" dirty="0" smtClean="0"/>
              <a:t>。</a:t>
            </a:r>
            <a:r>
              <a:rPr lang="en-US" altLang="zh-CN" dirty="0"/>
              <a:t> </a:t>
            </a:r>
            <a:endParaRPr lang="en-US" altLang="zh-CN" dirty="0" smtClean="0"/>
          </a:p>
          <a:p>
            <a:pPr lvl="1">
              <a:lnSpc>
                <a:spcPct val="150000"/>
              </a:lnSpc>
            </a:pPr>
            <a:r>
              <a:rPr lang="en-US" altLang="zh-CN" dirty="0" smtClean="0"/>
              <a:t>Knockout </a:t>
            </a:r>
            <a:r>
              <a:rPr lang="zh-CN" altLang="en-US" dirty="0"/>
              <a:t>提供了一个关</a:t>
            </a:r>
            <a:r>
              <a:rPr lang="zh-CN" altLang="en-US" dirty="0" smtClean="0"/>
              <a:t>联数</a:t>
            </a:r>
            <a:r>
              <a:rPr lang="zh-CN" altLang="en-US" dirty="0"/>
              <a:t>据模型和用户界面的高级功能</a:t>
            </a:r>
            <a:r>
              <a:rPr lang="zh-CN" altLang="en-US" dirty="0" smtClean="0"/>
              <a:t>。</a:t>
            </a:r>
            <a:r>
              <a:rPr lang="en-US" altLang="zh-CN" dirty="0"/>
              <a:t> </a:t>
            </a:r>
            <a:endParaRPr lang="en-US" altLang="zh-CN" dirty="0" smtClean="0"/>
          </a:p>
          <a:p>
            <a:pPr lvl="1">
              <a:lnSpc>
                <a:spcPct val="150000"/>
              </a:lnSpc>
            </a:pPr>
            <a:r>
              <a:rPr lang="en-US" altLang="zh-CN" dirty="0" smtClean="0"/>
              <a:t>Knockout </a:t>
            </a:r>
            <a:r>
              <a:rPr lang="zh-CN" altLang="en-US" dirty="0"/>
              <a:t>本身不依赖</a:t>
            </a:r>
            <a:r>
              <a:rPr lang="en-US" altLang="zh-CN" dirty="0" err="1"/>
              <a:t>jQuery</a:t>
            </a:r>
            <a:r>
              <a:rPr lang="zh-CN" altLang="en-US" dirty="0"/>
              <a:t>，但是你可以一起同</a:t>
            </a:r>
            <a:r>
              <a:rPr lang="zh-CN" altLang="en-US" dirty="0" smtClean="0"/>
              <a:t>时使</a:t>
            </a:r>
            <a:r>
              <a:rPr lang="zh-CN" altLang="en-US" dirty="0"/>
              <a:t>用</a:t>
            </a:r>
            <a:r>
              <a:rPr lang="en-US" altLang="zh-CN" dirty="0" err="1"/>
              <a:t>jQuery</a:t>
            </a:r>
            <a:r>
              <a:rPr lang="zh-CN" altLang="en-US" dirty="0"/>
              <a:t>， 生动平缓的</a:t>
            </a:r>
            <a:r>
              <a:rPr lang="en-US" altLang="zh-CN" dirty="0"/>
              <a:t>UI </a:t>
            </a:r>
            <a:r>
              <a:rPr lang="zh-CN" altLang="en-US" dirty="0"/>
              <a:t>改变需要真正使用</a:t>
            </a:r>
            <a:r>
              <a:rPr lang="en-US" altLang="zh-CN" dirty="0" err="1"/>
              <a:t>jQuery</a:t>
            </a:r>
            <a:r>
              <a:rPr lang="zh-CN" altLang="en-US" dirty="0" smtClean="0"/>
              <a:t>。</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81</a:t>
            </a:fld>
            <a:r>
              <a:rPr lang="zh-CN" altLang="en-US" smtClean="0"/>
              <a:t>页</a:t>
            </a:r>
            <a:endParaRPr lang="zh-CN" altLang="en-US" dirty="0" smtClean="0"/>
          </a:p>
        </p:txBody>
      </p:sp>
    </p:spTree>
    <p:extLst>
      <p:ext uri="{BB962C8B-B14F-4D97-AF65-F5344CB8AC3E}">
        <p14:creationId xmlns:p14="http://schemas.microsoft.com/office/powerpoint/2010/main" val="27899782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jQuery</a:t>
            </a:r>
            <a:r>
              <a:rPr lang="zh-CN" altLang="en-US" b="1" dirty="0" smtClean="0"/>
              <a:t>示例一</a:t>
            </a:r>
            <a:endParaRPr lang="zh-CN" altLang="en-US" dirty="0"/>
          </a:p>
        </p:txBody>
      </p:sp>
      <p:sp>
        <p:nvSpPr>
          <p:cNvPr id="3" name="Content Placeholder 2"/>
          <p:cNvSpPr>
            <a:spLocks noGrp="1"/>
          </p:cNvSpPr>
          <p:nvPr>
            <p:ph idx="1"/>
          </p:nvPr>
        </p:nvSpPr>
        <p:spPr>
          <a:xfrm>
            <a:off x="27086" y="980728"/>
            <a:ext cx="9116914" cy="5256584"/>
          </a:xfrm>
        </p:spPr>
        <p:txBody>
          <a:bodyPr>
            <a:normAutofit fontScale="92500" lnSpcReduction="20000"/>
          </a:bodyPr>
          <a:lstStyle/>
          <a:p>
            <a:pPr marL="0" lvl="0" indent="0">
              <a:buNone/>
            </a:pPr>
            <a:r>
              <a:rPr lang="en-US" altLang="zh-CN" b="1" dirty="0" smtClean="0"/>
              <a:t>jQuery</a:t>
            </a:r>
            <a:r>
              <a:rPr lang="zh-CN" altLang="zh-CN" b="1" dirty="0" smtClean="0"/>
              <a:t>获取输入框的值</a:t>
            </a:r>
            <a:endParaRPr lang="en-US" altLang="zh-CN" b="1" dirty="0" smtClean="0"/>
          </a:p>
          <a:p>
            <a:pPr marL="0" lvl="0" indent="0">
              <a:buNone/>
            </a:pPr>
            <a:endParaRPr lang="zh-CN" altLang="zh-CN" b="1" dirty="0" smtClean="0"/>
          </a:p>
          <a:p>
            <a:r>
              <a:rPr lang="zh-CN" altLang="zh-CN" dirty="0" smtClean="0"/>
              <a:t>原生</a:t>
            </a:r>
            <a:r>
              <a:rPr lang="en-US" altLang="zh-CN" dirty="0" err="1" smtClean="0"/>
              <a:t>js</a:t>
            </a:r>
            <a:endParaRPr lang="zh-CN" altLang="zh-CN" dirty="0" smtClean="0"/>
          </a:p>
          <a:p>
            <a:pPr marL="0" indent="0">
              <a:buNone/>
            </a:pPr>
            <a:r>
              <a:rPr lang="en-US" altLang="zh-CN" dirty="0" err="1" smtClean="0"/>
              <a:t>document.getElementById</a:t>
            </a:r>
            <a:r>
              <a:rPr lang="en-US" altLang="zh-CN" dirty="0"/>
              <a:t>("</a:t>
            </a:r>
            <a:r>
              <a:rPr lang="en-US" altLang="zh-CN" dirty="0" err="1"/>
              <a:t>telphone</a:t>
            </a:r>
            <a:r>
              <a:rPr lang="en-US" altLang="zh-CN" dirty="0"/>
              <a:t>").value;</a:t>
            </a:r>
            <a:endParaRPr lang="zh-CN" altLang="zh-CN" dirty="0"/>
          </a:p>
          <a:p>
            <a:pPr marL="0" indent="0">
              <a:buNone/>
            </a:pPr>
            <a:endParaRPr lang="zh-CN" altLang="zh-CN" dirty="0"/>
          </a:p>
          <a:p>
            <a:r>
              <a:rPr lang="en-US" altLang="zh-CN" dirty="0" smtClean="0"/>
              <a:t>jQuery </a:t>
            </a:r>
            <a:r>
              <a:rPr lang="en-US" altLang="zh-CN" dirty="0" err="1" smtClean="0"/>
              <a:t>js</a:t>
            </a:r>
            <a:r>
              <a:rPr lang="zh-CN" altLang="zh-CN" dirty="0" smtClean="0"/>
              <a:t>：</a:t>
            </a:r>
            <a:endParaRPr lang="zh-CN" altLang="zh-CN" dirty="0"/>
          </a:p>
          <a:p>
            <a:pPr marL="0" indent="0">
              <a:buNone/>
            </a:pPr>
            <a:r>
              <a:rPr lang="en-US" altLang="zh-CN" dirty="0"/>
              <a:t>$("#</a:t>
            </a:r>
            <a:r>
              <a:rPr lang="en-US" altLang="zh-CN" dirty="0" err="1"/>
              <a:t>telphone</a:t>
            </a:r>
            <a:r>
              <a:rPr lang="en-US" altLang="zh-CN" dirty="0"/>
              <a:t>").</a:t>
            </a:r>
            <a:r>
              <a:rPr lang="en-US" altLang="zh-CN" dirty="0" err="1"/>
              <a:t>val</a:t>
            </a:r>
            <a:r>
              <a:rPr lang="en-US" altLang="zh-CN" dirty="0"/>
              <a:t>(); </a:t>
            </a:r>
            <a:r>
              <a:rPr lang="en-US" altLang="zh-CN" dirty="0" smtClean="0"/>
              <a:t> //</a:t>
            </a:r>
            <a:r>
              <a:rPr lang="zh-CN" altLang="en-US" dirty="0"/>
              <a:t>选择</a:t>
            </a:r>
            <a:r>
              <a:rPr lang="en-US" altLang="zh-CN" dirty="0"/>
              <a:t>ID</a:t>
            </a:r>
            <a:r>
              <a:rPr lang="zh-CN" altLang="en-US" dirty="0" smtClean="0"/>
              <a:t>为</a:t>
            </a:r>
            <a:r>
              <a:rPr lang="en-US" altLang="zh-CN" dirty="0" err="1"/>
              <a:t>telphone</a:t>
            </a:r>
            <a:r>
              <a:rPr lang="zh-CN" altLang="en-US" dirty="0" smtClean="0"/>
              <a:t>的</a:t>
            </a:r>
            <a:r>
              <a:rPr lang="zh-CN" altLang="en-US" dirty="0"/>
              <a:t>网页元素</a:t>
            </a:r>
            <a:endParaRPr lang="en-US" altLang="zh-CN" dirty="0" smtClean="0"/>
          </a:p>
          <a:p>
            <a:pPr marL="0" indent="0">
              <a:buNone/>
            </a:pPr>
            <a:endParaRPr lang="en-US" altLang="zh-CN" dirty="0"/>
          </a:p>
          <a:p>
            <a:r>
              <a:rPr lang="zh-CN" altLang="zh-CN" dirty="0"/>
              <a:t>错</a:t>
            </a:r>
            <a:r>
              <a:rPr lang="zh-CN" altLang="zh-CN" dirty="0" smtClean="0"/>
              <a:t>误</a:t>
            </a:r>
            <a:r>
              <a:rPr lang="zh-CN" altLang="en-US" dirty="0" smtClean="0"/>
              <a:t>写法</a:t>
            </a:r>
            <a:r>
              <a:rPr lang="zh-CN" altLang="zh-CN" dirty="0" smtClean="0"/>
              <a:t>：</a:t>
            </a:r>
            <a:endParaRPr lang="zh-CN" altLang="zh-CN" dirty="0"/>
          </a:p>
          <a:p>
            <a:pPr marL="0" indent="0">
              <a:buNone/>
            </a:pPr>
            <a:r>
              <a:rPr lang="en-US" altLang="zh-CN" dirty="0"/>
              <a:t>$("</a:t>
            </a:r>
            <a:r>
              <a:rPr lang="en-US" altLang="zh-CN" dirty="0" err="1"/>
              <a:t>telphone</a:t>
            </a:r>
            <a:r>
              <a:rPr lang="en-US" altLang="zh-CN" dirty="0"/>
              <a:t>").</a:t>
            </a:r>
            <a:r>
              <a:rPr lang="en-US" altLang="zh-CN" dirty="0" err="1"/>
              <a:t>val</a:t>
            </a:r>
            <a:r>
              <a:rPr lang="en-US" altLang="zh-CN" dirty="0"/>
              <a:t>();</a:t>
            </a:r>
            <a:endParaRPr lang="zh-CN" altLang="zh-CN" dirty="0"/>
          </a:p>
          <a:p>
            <a:pPr marL="0" indent="0">
              <a:buNone/>
            </a:pPr>
            <a:endParaRPr lang="zh-CN" altLang="zh-CN" dirty="0"/>
          </a:p>
          <a:p>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82</a:t>
            </a:fld>
            <a:r>
              <a:rPr lang="zh-CN" altLang="en-US" smtClean="0"/>
              <a:t>页</a:t>
            </a:r>
            <a:endParaRPr lang="zh-CN" altLang="en-US" dirty="0" smtClean="0"/>
          </a:p>
        </p:txBody>
      </p:sp>
    </p:spTree>
    <p:extLst>
      <p:ext uri="{BB962C8B-B14F-4D97-AF65-F5344CB8AC3E}">
        <p14:creationId xmlns:p14="http://schemas.microsoft.com/office/powerpoint/2010/main" val="24353296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jQuery </a:t>
            </a:r>
            <a:r>
              <a:rPr lang="en-US" altLang="zh-CN" dirty="0" err="1" smtClean="0"/>
              <a:t>ajax</a:t>
            </a:r>
            <a:r>
              <a:rPr lang="zh-CN" altLang="en-US" dirty="0" smtClean="0"/>
              <a:t>提交数据并解析返回</a:t>
            </a:r>
            <a:endParaRPr lang="zh-CN" altLang="en-US" dirty="0"/>
          </a:p>
        </p:txBody>
      </p:sp>
      <p:sp>
        <p:nvSpPr>
          <p:cNvPr id="3" name="Content Placeholder 2"/>
          <p:cNvSpPr>
            <a:spLocks noGrp="1"/>
          </p:cNvSpPr>
          <p:nvPr>
            <p:ph idx="1"/>
          </p:nvPr>
        </p:nvSpPr>
        <p:spPr>
          <a:xfrm>
            <a:off x="107504" y="908720"/>
            <a:ext cx="8893652" cy="5469093"/>
          </a:xfrm>
        </p:spPr>
        <p:txBody>
          <a:bodyPr>
            <a:noAutofit/>
          </a:bodyPr>
          <a:lstStyle/>
          <a:p>
            <a:r>
              <a:rPr lang="en-US" altLang="zh-CN" sz="1400" dirty="0"/>
              <a:t>function </a:t>
            </a:r>
            <a:r>
              <a:rPr lang="en-US" altLang="zh-CN" sz="1400" dirty="0" err="1"/>
              <a:t>getPostCINotify</a:t>
            </a:r>
            <a:r>
              <a:rPr lang="en-US" altLang="zh-CN" sz="1400" dirty="0"/>
              <a:t>()</a:t>
            </a:r>
          </a:p>
          <a:p>
            <a:r>
              <a:rPr lang="zh-CN" altLang="en-US" sz="1400" dirty="0"/>
              <a:t>    </a:t>
            </a:r>
            <a:r>
              <a:rPr lang="en-US" altLang="zh-CN" sz="1400" dirty="0"/>
              <a:t>{</a:t>
            </a:r>
          </a:p>
          <a:p>
            <a:r>
              <a:rPr lang="en-US" altLang="zh-CN" sz="1400" dirty="0" smtClean="0"/>
              <a:t>       </a:t>
            </a:r>
            <a:r>
              <a:rPr lang="en-US" altLang="zh-CN" sz="1400" dirty="0" err="1" smtClean="0"/>
              <a:t>var</a:t>
            </a:r>
            <a:r>
              <a:rPr lang="en-US" altLang="zh-CN" sz="1400" dirty="0" smtClean="0"/>
              <a:t> </a:t>
            </a:r>
            <a:r>
              <a:rPr lang="en-US" altLang="zh-CN" sz="1400" dirty="0"/>
              <a:t>flag = { </a:t>
            </a:r>
            <a:r>
              <a:rPr lang="en-US" altLang="zh-CN" sz="1400" dirty="0" err="1"/>
              <a:t>TranNo</a:t>
            </a:r>
            <a:r>
              <a:rPr lang="en-US" altLang="zh-CN" sz="1400" dirty="0"/>
              <a:t>: "IPS002", </a:t>
            </a:r>
            <a:r>
              <a:rPr lang="en-US" altLang="zh-CN" sz="1400" dirty="0" err="1"/>
              <a:t>BancsDayNightMode</a:t>
            </a:r>
            <a:r>
              <a:rPr lang="en-US" altLang="zh-CN" sz="1400" dirty="0"/>
              <a:t>: </a:t>
            </a:r>
            <a:r>
              <a:rPr lang="en-US" altLang="zh-CN" sz="1400" dirty="0" err="1"/>
              <a:t>selDNModel.value</a:t>
            </a:r>
            <a:r>
              <a:rPr lang="en-US" altLang="zh-CN" sz="1400" dirty="0"/>
              <a:t>, </a:t>
            </a:r>
            <a:r>
              <a:rPr lang="en-US" altLang="zh-CN" sz="1400" dirty="0" err="1"/>
              <a:t>BancsDate</a:t>
            </a:r>
            <a:r>
              <a:rPr lang="en-US" altLang="zh-CN" sz="1400" dirty="0"/>
              <a:t>: </a:t>
            </a:r>
            <a:r>
              <a:rPr lang="en-US" altLang="zh-CN" sz="1400" dirty="0" err="1"/>
              <a:t>txtTransTime.value</a:t>
            </a:r>
            <a:r>
              <a:rPr lang="en-US" altLang="zh-CN" sz="1400" dirty="0"/>
              <a:t> };</a:t>
            </a:r>
          </a:p>
          <a:p>
            <a:r>
              <a:rPr lang="en-US" altLang="zh-CN" sz="1400" dirty="0"/>
              <a:t>        </a:t>
            </a:r>
            <a:r>
              <a:rPr lang="en-US" altLang="zh-CN" sz="1400" dirty="0" err="1"/>
              <a:t>var</a:t>
            </a:r>
            <a:r>
              <a:rPr lang="en-US" altLang="zh-CN" sz="1400" dirty="0"/>
              <a:t> </a:t>
            </a:r>
            <a:r>
              <a:rPr lang="en-US" altLang="zh-CN" sz="1400" dirty="0" err="1"/>
              <a:t>thearray</a:t>
            </a:r>
            <a:r>
              <a:rPr lang="en-US" altLang="zh-CN" sz="1400" dirty="0"/>
              <a:t> = new Array();</a:t>
            </a:r>
          </a:p>
          <a:p>
            <a:r>
              <a:rPr lang="en-US" altLang="zh-CN" sz="1400" dirty="0"/>
              <a:t>        </a:t>
            </a:r>
            <a:r>
              <a:rPr lang="en-US" altLang="zh-CN" sz="1400" dirty="0" err="1"/>
              <a:t>thearray</a:t>
            </a:r>
            <a:r>
              <a:rPr lang="en-US" altLang="zh-CN" sz="1400" dirty="0"/>
              <a:t>[0] = flag;</a:t>
            </a:r>
          </a:p>
          <a:p>
            <a:r>
              <a:rPr lang="en-US" altLang="zh-CN" sz="1400" dirty="0"/>
              <a:t>        $.</a:t>
            </a:r>
            <a:r>
              <a:rPr lang="en-US" altLang="zh-CN" sz="1400" dirty="0" err="1"/>
              <a:t>ajax</a:t>
            </a:r>
            <a:r>
              <a:rPr lang="en-US" altLang="zh-CN" sz="1400" dirty="0"/>
              <a:t>(</a:t>
            </a:r>
          </a:p>
          <a:p>
            <a:r>
              <a:rPr lang="zh-CN" altLang="en-US" sz="1400" dirty="0"/>
              <a:t>            </a:t>
            </a:r>
            <a:r>
              <a:rPr lang="en-US" altLang="zh-CN" sz="1400" dirty="0"/>
              <a:t>{</a:t>
            </a:r>
          </a:p>
          <a:p>
            <a:r>
              <a:rPr lang="en-US" altLang="zh-CN" sz="1400" dirty="0"/>
              <a:t>                url: "/</a:t>
            </a:r>
            <a:r>
              <a:rPr lang="en-US" altLang="zh-CN" sz="1400" dirty="0" err="1"/>
              <a:t>api</a:t>
            </a:r>
            <a:r>
              <a:rPr lang="en-US" altLang="zh-CN" sz="1400" dirty="0"/>
              <a:t>/</a:t>
            </a:r>
            <a:r>
              <a:rPr lang="en-US" altLang="zh-CN" sz="1400" dirty="0" err="1"/>
              <a:t>TerminalService</a:t>
            </a:r>
            <a:r>
              <a:rPr lang="en-US" altLang="zh-CN" sz="1400" dirty="0"/>
              <a:t>/</a:t>
            </a:r>
            <a:r>
              <a:rPr lang="en-US" altLang="zh-CN" sz="1400" dirty="0" err="1"/>
              <a:t>PostCINotify</a:t>
            </a:r>
            <a:r>
              <a:rPr lang="en-US" altLang="zh-CN" sz="1400" dirty="0"/>
              <a:t>",</a:t>
            </a:r>
          </a:p>
          <a:p>
            <a:r>
              <a:rPr lang="en-US" altLang="zh-CN" sz="1400" dirty="0"/>
              <a:t>                cache: false,</a:t>
            </a:r>
          </a:p>
          <a:p>
            <a:r>
              <a:rPr lang="en-US" altLang="zh-CN" sz="1400" dirty="0"/>
              <a:t>                type: 'POST',</a:t>
            </a:r>
          </a:p>
          <a:p>
            <a:r>
              <a:rPr lang="en-US" altLang="zh-CN" sz="1400" dirty="0"/>
              <a:t>                </a:t>
            </a:r>
            <a:r>
              <a:rPr lang="en-US" altLang="zh-CN" sz="1400" dirty="0" err="1"/>
              <a:t>contentType</a:t>
            </a:r>
            <a:r>
              <a:rPr lang="en-US" altLang="zh-CN" sz="1400" dirty="0"/>
              <a:t>: "application/</a:t>
            </a:r>
            <a:r>
              <a:rPr lang="en-US" altLang="zh-CN" sz="1400" dirty="0" err="1"/>
              <a:t>json;charset</a:t>
            </a:r>
            <a:r>
              <a:rPr lang="en-US" altLang="zh-CN" sz="1400" dirty="0"/>
              <a:t>=utf-8",</a:t>
            </a:r>
          </a:p>
          <a:p>
            <a:r>
              <a:rPr lang="en-US" altLang="zh-CN" sz="1400" dirty="0"/>
              <a:t>                data: </a:t>
            </a:r>
            <a:r>
              <a:rPr lang="en-US" altLang="zh-CN" sz="1400" dirty="0" err="1"/>
              <a:t>JSON.stringify</a:t>
            </a:r>
            <a:r>
              <a:rPr lang="en-US" altLang="zh-CN" sz="1400" dirty="0"/>
              <a:t>(</a:t>
            </a:r>
            <a:r>
              <a:rPr lang="en-US" altLang="zh-CN" sz="1400" dirty="0" err="1"/>
              <a:t>thearray</a:t>
            </a:r>
            <a:r>
              <a:rPr lang="en-US" altLang="zh-CN" sz="1400" dirty="0"/>
              <a:t>),</a:t>
            </a:r>
          </a:p>
          <a:p>
            <a:r>
              <a:rPr lang="en-US" altLang="zh-CN" sz="1400" dirty="0"/>
              <a:t>                success: function (</a:t>
            </a:r>
            <a:r>
              <a:rPr lang="en-US" altLang="zh-CN" sz="1400" dirty="0" err="1"/>
              <a:t>returndata</a:t>
            </a:r>
            <a:r>
              <a:rPr lang="en-US" altLang="zh-CN" sz="1400" dirty="0"/>
              <a:t>) {</a:t>
            </a:r>
          </a:p>
          <a:p>
            <a:r>
              <a:rPr lang="en-US" altLang="zh-CN" sz="1400" dirty="0"/>
              <a:t>                    </a:t>
            </a:r>
            <a:r>
              <a:rPr lang="en-US" altLang="zh-CN" sz="1400" dirty="0" err="1"/>
              <a:t>txtPostCINotify.value</a:t>
            </a:r>
            <a:r>
              <a:rPr lang="en-US" altLang="zh-CN" sz="1400" dirty="0"/>
              <a:t> = </a:t>
            </a:r>
            <a:r>
              <a:rPr lang="en-US" altLang="zh-CN" sz="1400" dirty="0" err="1"/>
              <a:t>returndata.Result</a:t>
            </a:r>
            <a:r>
              <a:rPr lang="en-US" altLang="zh-CN" sz="1400" dirty="0"/>
              <a:t>;</a:t>
            </a:r>
          </a:p>
          <a:p>
            <a:r>
              <a:rPr lang="zh-CN" altLang="en-US" sz="1400" dirty="0"/>
              <a:t>                </a:t>
            </a:r>
            <a:r>
              <a:rPr lang="en-US" altLang="zh-CN" sz="1400" dirty="0"/>
              <a:t>}</a:t>
            </a:r>
          </a:p>
          <a:p>
            <a:r>
              <a:rPr lang="zh-CN" altLang="en-US" sz="1400" dirty="0"/>
              <a:t>            </a:t>
            </a:r>
            <a:r>
              <a:rPr lang="en-US" altLang="zh-CN" sz="1400" dirty="0"/>
              <a:t>})</a:t>
            </a:r>
          </a:p>
          <a:p>
            <a:r>
              <a:rPr lang="en-US" altLang="zh-CN" sz="1400" dirty="0"/>
              <a:t>        .fail(</a:t>
            </a:r>
          </a:p>
          <a:p>
            <a:r>
              <a:rPr lang="en-US" altLang="zh-CN" sz="1400" dirty="0"/>
              <a:t>        function () { alert('error')}</a:t>
            </a:r>
          </a:p>
          <a:p>
            <a:r>
              <a:rPr lang="zh-CN" altLang="en-US" sz="1400" dirty="0"/>
              <a:t>        </a:t>
            </a:r>
            <a:r>
              <a:rPr lang="en-US" altLang="zh-CN" sz="1400" dirty="0"/>
              <a:t>)</a:t>
            </a:r>
          </a:p>
          <a:p>
            <a:r>
              <a:rPr lang="zh-CN" altLang="en-US" sz="1400" dirty="0"/>
              <a:t>    </a:t>
            </a:r>
            <a:r>
              <a:rPr lang="en-US" altLang="zh-CN" sz="1400" dirty="0"/>
              <a:t>}</a:t>
            </a:r>
            <a:endParaRPr lang="zh-CN" altLang="en-US" sz="14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83</a:t>
            </a:fld>
            <a:r>
              <a:rPr lang="zh-CN" altLang="en-US" smtClean="0"/>
              <a:t>页</a:t>
            </a:r>
            <a:endParaRPr lang="zh-CN" altLang="en-US" dirty="0" smtClean="0"/>
          </a:p>
        </p:txBody>
      </p:sp>
    </p:spTree>
    <p:extLst>
      <p:ext uri="{BB962C8B-B14F-4D97-AF65-F5344CB8AC3E}">
        <p14:creationId xmlns:p14="http://schemas.microsoft.com/office/powerpoint/2010/main" val="23540645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更加注重交互的</a:t>
            </a:r>
            <a:r>
              <a:rPr lang="en-US" altLang="zh-CN" dirty="0"/>
              <a:t>Web</a:t>
            </a:r>
            <a:r>
              <a:rPr lang="zh-CN" altLang="en-US" dirty="0"/>
              <a:t>应用时</a:t>
            </a:r>
            <a:r>
              <a:rPr lang="zh-CN" altLang="en-US" dirty="0" smtClean="0"/>
              <a:t>代的到来</a:t>
            </a:r>
            <a:endParaRPr lang="zh-CN" altLang="en-US" dirty="0"/>
          </a:p>
        </p:txBody>
      </p:sp>
      <p:sp>
        <p:nvSpPr>
          <p:cNvPr id="3" name="Content Placeholder 2"/>
          <p:cNvSpPr>
            <a:spLocks noGrp="1"/>
          </p:cNvSpPr>
          <p:nvPr>
            <p:ph idx="1"/>
          </p:nvPr>
        </p:nvSpPr>
        <p:spPr>
          <a:xfrm>
            <a:off x="179512" y="1052736"/>
            <a:ext cx="8507288" cy="5073427"/>
          </a:xfrm>
        </p:spPr>
        <p:txBody>
          <a:bodyPr>
            <a:normAutofit/>
          </a:bodyPr>
          <a:lstStyle/>
          <a:p>
            <a:r>
              <a:rPr lang="zh-CN" altLang="en-US" dirty="0"/>
              <a:t>前</a:t>
            </a:r>
            <a:r>
              <a:rPr lang="zh-CN" altLang="en-US" dirty="0" smtClean="0"/>
              <a:t>端：</a:t>
            </a:r>
            <a:r>
              <a:rPr lang="en-US" altLang="zh-CN" dirty="0" smtClean="0"/>
              <a:t>Ajax</a:t>
            </a:r>
            <a:r>
              <a:rPr lang="zh-CN" altLang="en-US" dirty="0" smtClean="0"/>
              <a:t>技术</a:t>
            </a:r>
            <a:r>
              <a:rPr lang="en-US" altLang="zh-CN" dirty="0" smtClean="0"/>
              <a:t>, JSON</a:t>
            </a:r>
            <a:r>
              <a:rPr lang="zh-CN" altLang="en-US" dirty="0" smtClean="0"/>
              <a:t>技术</a:t>
            </a:r>
            <a:r>
              <a:rPr lang="en-US" altLang="zh-CN" dirty="0" smtClean="0"/>
              <a:t>, </a:t>
            </a:r>
            <a:r>
              <a:rPr lang="zh-CN" altLang="en-US" dirty="0" smtClean="0"/>
              <a:t>各种</a:t>
            </a:r>
            <a:r>
              <a:rPr lang="en-US" altLang="zh-CN" dirty="0" err="1" smtClean="0"/>
              <a:t>Javascript</a:t>
            </a:r>
            <a:r>
              <a:rPr lang="zh-CN" altLang="en-US" dirty="0" smtClean="0"/>
              <a:t>框架类库，</a:t>
            </a:r>
            <a:r>
              <a:rPr lang="en-US" altLang="zh-CN" dirty="0" smtClean="0"/>
              <a:t>Knockout, jQuery</a:t>
            </a:r>
            <a:r>
              <a:rPr lang="zh-CN" altLang="en-US" dirty="0" smtClean="0"/>
              <a:t>。</a:t>
            </a:r>
            <a:endParaRPr lang="en-US" altLang="zh-CN" dirty="0" smtClean="0"/>
          </a:p>
          <a:p>
            <a:r>
              <a:rPr lang="zh-CN" altLang="en-US" dirty="0" smtClean="0"/>
              <a:t>服务端：</a:t>
            </a:r>
            <a:r>
              <a:rPr lang="en-US" altLang="zh-CN" dirty="0" smtClean="0"/>
              <a:t>REST</a:t>
            </a:r>
            <a:r>
              <a:rPr lang="zh-CN" altLang="en-US" dirty="0" smtClean="0"/>
              <a:t>服务架构</a:t>
            </a:r>
            <a:r>
              <a:rPr lang="en-US" altLang="zh-CN" dirty="0" err="1" smtClean="0"/>
              <a:t>Asp.Net</a:t>
            </a:r>
            <a:r>
              <a:rPr lang="en-US" altLang="zh-CN" dirty="0" smtClean="0"/>
              <a:t> </a:t>
            </a:r>
            <a:r>
              <a:rPr lang="en-US" altLang="zh-CN" dirty="0" err="1" smtClean="0"/>
              <a:t>WebAPI</a:t>
            </a:r>
            <a:r>
              <a:rPr lang="zh-CN" altLang="en-US" dirty="0" smtClean="0"/>
              <a:t>。</a:t>
            </a:r>
            <a:endParaRPr lang="en-US" altLang="zh-CN" dirty="0" smtClean="0"/>
          </a:p>
          <a:p>
            <a:endParaRPr lang="en-US" altLang="zh-CN" dirty="0"/>
          </a:p>
          <a:p>
            <a:r>
              <a:rPr lang="zh-CN" altLang="en-US" dirty="0" smtClean="0"/>
              <a:t>最后总结：从客户端到服务端这一整套</a:t>
            </a:r>
            <a:r>
              <a:rPr lang="zh-CN" altLang="en-US" dirty="0"/>
              <a:t>技术创</a:t>
            </a:r>
            <a:r>
              <a:rPr lang="zh-CN" altLang="en-US" dirty="0" smtClean="0"/>
              <a:t>新，几乎全都发生于</a:t>
            </a:r>
            <a:r>
              <a:rPr lang="en-US" altLang="zh-CN" dirty="0" smtClean="0"/>
              <a:t>2000</a:t>
            </a:r>
            <a:r>
              <a:rPr lang="zh-CN" altLang="en-US" dirty="0" smtClean="0"/>
              <a:t>年左右，经过几年时间的积累，从量变到质变，终于催生了更加注重交互的</a:t>
            </a:r>
            <a:r>
              <a:rPr lang="en-US" altLang="zh-CN" dirty="0" smtClean="0"/>
              <a:t>Web</a:t>
            </a:r>
            <a:r>
              <a:rPr lang="zh-CN" altLang="en-US" dirty="0" smtClean="0"/>
              <a:t>应用时代的到来。</a:t>
            </a:r>
            <a:endParaRPr lang="en-US" altLang="zh-CN"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84</a:t>
            </a:fld>
            <a:r>
              <a:rPr lang="zh-CN" altLang="en-US" smtClean="0"/>
              <a:t>页</a:t>
            </a:r>
            <a:endParaRPr lang="zh-CN" altLang="en-US" dirty="0" smtClean="0"/>
          </a:p>
        </p:txBody>
      </p:sp>
    </p:spTree>
    <p:extLst>
      <p:ext uri="{BB962C8B-B14F-4D97-AF65-F5344CB8AC3E}">
        <p14:creationId xmlns:p14="http://schemas.microsoft.com/office/powerpoint/2010/main" val="734848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结束</a:t>
            </a:r>
            <a:endParaRPr lang="zh-CN" altLang="en-US" dirty="0"/>
          </a:p>
        </p:txBody>
      </p:sp>
      <p:sp>
        <p:nvSpPr>
          <p:cNvPr id="3" name="Content Placeholder 2"/>
          <p:cNvSpPr>
            <a:spLocks noGrp="1"/>
          </p:cNvSpPr>
          <p:nvPr>
            <p:ph idx="1"/>
          </p:nvPr>
        </p:nvSpPr>
        <p:spPr>
          <a:xfrm>
            <a:off x="467544" y="1600200"/>
            <a:ext cx="7571184" cy="4525963"/>
          </a:xfrm>
        </p:spPr>
        <p:txBody>
          <a:bodyPr/>
          <a:lstStyle/>
          <a:p>
            <a:pPr marL="0" indent="0" algn="ctr">
              <a:buNone/>
            </a:pPr>
            <a:endParaRPr lang="en-US" altLang="zh-CN" dirty="0" smtClean="0"/>
          </a:p>
          <a:p>
            <a:pPr marL="0" indent="0" algn="ctr">
              <a:buNone/>
            </a:pPr>
            <a:endParaRPr lang="en-US" altLang="zh-CN" dirty="0"/>
          </a:p>
          <a:p>
            <a:pPr marL="0" indent="0" algn="ctr">
              <a:buNone/>
            </a:pPr>
            <a:endParaRPr lang="en-US" altLang="zh-CN" dirty="0" smtClean="0"/>
          </a:p>
          <a:p>
            <a:pPr marL="0" indent="0" algn="ctr">
              <a:buNone/>
            </a:pPr>
            <a:r>
              <a:rPr lang="zh-CN" altLang="en-US" dirty="0" smtClean="0"/>
              <a:t>谢谢</a:t>
            </a:r>
            <a:endParaRPr lang="zh-CN" altLang="en-US"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a:p>
        </p:txBody>
      </p:sp>
      <p:sp>
        <p:nvSpPr>
          <p:cNvPr id="5" name="Slide Number Placeholder 4"/>
          <p:cNvSpPr>
            <a:spLocks noGrp="1"/>
          </p:cNvSpPr>
          <p:nvPr>
            <p:ph type="sldNum" sz="quarter" idx="12"/>
          </p:nvPr>
        </p:nvSpPr>
        <p:spPr/>
        <p:txBody>
          <a:bodyPr/>
          <a:lstStyle/>
          <a:p>
            <a:r>
              <a:rPr lang="zh-CN" altLang="en-US" smtClean="0"/>
              <a:t>第</a:t>
            </a:r>
            <a:fld id="{52FE1402-634D-4351-9215-D58D48EBDB57}" type="slidenum">
              <a:rPr lang="zh-CN" altLang="en-US" smtClean="0"/>
              <a:pPr/>
              <a:t>85</a:t>
            </a:fld>
            <a:r>
              <a:rPr lang="zh-CN" altLang="en-US" smtClean="0"/>
              <a:t>页</a:t>
            </a:r>
            <a:endParaRPr lang="zh-CN" altLang="en-US" dirty="0" smtClean="0"/>
          </a:p>
        </p:txBody>
      </p:sp>
    </p:spTree>
    <p:extLst>
      <p:ext uri="{BB962C8B-B14F-4D97-AF65-F5344CB8AC3E}">
        <p14:creationId xmlns:p14="http://schemas.microsoft.com/office/powerpoint/2010/main" val="201377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zh-CN" b="1" dirty="0"/>
              <a:t>什么是</a:t>
            </a:r>
            <a:r>
              <a:rPr lang="en-US" altLang="zh-CN" b="1" dirty="0"/>
              <a:t>SOAP</a:t>
            </a:r>
            <a:r>
              <a:rPr lang="zh-CN" altLang="zh-CN" b="1" dirty="0" smtClean="0"/>
              <a:t>？</a:t>
            </a:r>
            <a:endParaRPr lang="zh-CN" altLang="en-US" dirty="0"/>
          </a:p>
        </p:txBody>
      </p:sp>
      <p:sp>
        <p:nvSpPr>
          <p:cNvPr id="3" name="Content Placeholder 2"/>
          <p:cNvSpPr>
            <a:spLocks noGrp="1"/>
          </p:cNvSpPr>
          <p:nvPr>
            <p:ph idx="1"/>
          </p:nvPr>
        </p:nvSpPr>
        <p:spPr>
          <a:xfrm>
            <a:off x="107504" y="908720"/>
            <a:ext cx="8893652" cy="5217443"/>
          </a:xfrm>
        </p:spPr>
        <p:txBody>
          <a:bodyPr>
            <a:normAutofit fontScale="85000" lnSpcReduction="10000"/>
          </a:bodyPr>
          <a:lstStyle/>
          <a:p>
            <a:r>
              <a:rPr lang="en-US" altLang="zh-CN" sz="2400" dirty="0" smtClean="0"/>
              <a:t>SOAP</a:t>
            </a:r>
            <a:r>
              <a:rPr lang="zh-CN" altLang="zh-CN" sz="2400" dirty="0"/>
              <a:t>（</a:t>
            </a:r>
            <a:r>
              <a:rPr lang="en-US" altLang="zh-CN" sz="2400" dirty="0"/>
              <a:t>Simple Object Access Protocol </a:t>
            </a:r>
            <a:r>
              <a:rPr lang="zh-CN" altLang="zh-CN" sz="2400" dirty="0"/>
              <a:t>）简单对象访问协议是</a:t>
            </a:r>
            <a:r>
              <a:rPr lang="zh-CN" altLang="en-US" sz="2400" dirty="0"/>
              <a:t>是一种简单的基于 </a:t>
            </a:r>
            <a:r>
              <a:rPr lang="en-US" altLang="zh-CN" sz="2400" dirty="0"/>
              <a:t>XML </a:t>
            </a:r>
            <a:r>
              <a:rPr lang="zh-CN" altLang="en-US" sz="2400" dirty="0"/>
              <a:t>的协议，它使应用程序通过 </a:t>
            </a:r>
            <a:r>
              <a:rPr lang="en-US" altLang="zh-CN" sz="2400" dirty="0"/>
              <a:t>HTTP </a:t>
            </a:r>
            <a:r>
              <a:rPr lang="zh-CN" altLang="en-US" sz="2400" dirty="0"/>
              <a:t>来交换信息</a:t>
            </a:r>
            <a:r>
              <a:rPr lang="zh-CN" altLang="en-US" sz="2400" dirty="0" smtClean="0"/>
              <a:t>。</a:t>
            </a:r>
            <a:endParaRPr lang="en-US" altLang="zh-CN" sz="2400" dirty="0" smtClean="0"/>
          </a:p>
          <a:p>
            <a:endParaRPr lang="en-US" altLang="zh-CN" sz="2400" dirty="0" smtClean="0"/>
          </a:p>
          <a:p>
            <a:r>
              <a:rPr lang="zh-CN" altLang="en-US" sz="2400" dirty="0" smtClean="0"/>
              <a:t>更</a:t>
            </a:r>
            <a:r>
              <a:rPr lang="zh-CN" altLang="en-US" sz="2400" dirty="0"/>
              <a:t>简单地说</a:t>
            </a:r>
            <a:r>
              <a:rPr lang="zh-CN" altLang="en-US" sz="2400" dirty="0" smtClean="0"/>
              <a:t>：</a:t>
            </a:r>
            <a:r>
              <a:rPr lang="en-US" altLang="zh-CN" sz="2400" dirty="0" smtClean="0"/>
              <a:t>SOAP </a:t>
            </a:r>
            <a:r>
              <a:rPr lang="zh-CN" altLang="en-US" sz="2400" dirty="0"/>
              <a:t>是用于访问网络服务的协议</a:t>
            </a:r>
            <a:r>
              <a:rPr lang="zh-CN" altLang="en-US" sz="2400" dirty="0" smtClean="0"/>
              <a:t>。</a:t>
            </a:r>
            <a:r>
              <a:rPr lang="en-US" altLang="zh-CN" sz="2400" dirty="0"/>
              <a:t>SOAP=RPC+HTTP+XML</a:t>
            </a:r>
          </a:p>
          <a:p>
            <a:endParaRPr lang="en-US" altLang="zh-CN" sz="2400" dirty="0"/>
          </a:p>
          <a:p>
            <a:r>
              <a:rPr lang="en-US" altLang="zh-CN" sz="2400" dirty="0"/>
              <a:t>SOAP</a:t>
            </a:r>
            <a:r>
              <a:rPr lang="zh-CN" altLang="zh-CN" sz="2400" dirty="0"/>
              <a:t>的两个主要设计目标是简单性和可扩展性</a:t>
            </a:r>
            <a:r>
              <a:rPr lang="zh-CN" altLang="zh-CN" sz="2400" dirty="0" smtClean="0"/>
              <a:t>。</a:t>
            </a:r>
            <a:r>
              <a:rPr lang="zh-CN" altLang="en-US" sz="2400" dirty="0"/>
              <a:t>一条 </a:t>
            </a:r>
            <a:r>
              <a:rPr lang="en-US" altLang="zh-CN" sz="2400" dirty="0"/>
              <a:t>SOAP </a:t>
            </a:r>
            <a:r>
              <a:rPr lang="zh-CN" altLang="en-US" sz="2400" dirty="0"/>
              <a:t>消息就是一个普通的 </a:t>
            </a:r>
            <a:r>
              <a:rPr lang="en-US" altLang="zh-CN" sz="2400" dirty="0"/>
              <a:t>XML </a:t>
            </a:r>
            <a:r>
              <a:rPr lang="zh-CN" altLang="en-US" sz="2400" dirty="0"/>
              <a:t>文档，包含下列元素</a:t>
            </a:r>
            <a:r>
              <a:rPr lang="zh-CN" altLang="en-US" sz="2400" dirty="0" smtClean="0"/>
              <a:t>：</a:t>
            </a:r>
            <a:r>
              <a:rPr lang="en-US" altLang="zh-CN" sz="2400" dirty="0" smtClean="0"/>
              <a:t/>
            </a:r>
            <a:br>
              <a:rPr lang="en-US" altLang="zh-CN" sz="2400" dirty="0" smtClean="0"/>
            </a:br>
            <a:endParaRPr lang="zh-CN" altLang="en-US" sz="2400" dirty="0"/>
          </a:p>
          <a:p>
            <a:pPr marL="0" indent="0">
              <a:buNone/>
            </a:pPr>
            <a:r>
              <a:rPr lang="zh-CN" altLang="en-US" sz="2400" dirty="0" smtClean="0"/>
              <a:t>    </a:t>
            </a:r>
            <a:r>
              <a:rPr lang="en-US" altLang="zh-CN" sz="2400" dirty="0" smtClean="0"/>
              <a:t>1. </a:t>
            </a:r>
            <a:r>
              <a:rPr lang="zh-CN" altLang="en-US" sz="2400" dirty="0" smtClean="0"/>
              <a:t>必</a:t>
            </a:r>
            <a:r>
              <a:rPr lang="zh-CN" altLang="en-US" sz="2400" dirty="0"/>
              <a:t>需的 </a:t>
            </a:r>
            <a:r>
              <a:rPr lang="en-US" altLang="zh-CN" sz="2400" dirty="0"/>
              <a:t>Envelope </a:t>
            </a:r>
            <a:r>
              <a:rPr lang="zh-CN" altLang="en-US" sz="2400" dirty="0"/>
              <a:t>元素，可把此 </a:t>
            </a:r>
            <a:r>
              <a:rPr lang="en-US" altLang="zh-CN" sz="2400" dirty="0"/>
              <a:t>XML </a:t>
            </a:r>
            <a:r>
              <a:rPr lang="zh-CN" altLang="en-US" sz="2400" dirty="0"/>
              <a:t>文档标识为一条 </a:t>
            </a:r>
            <a:r>
              <a:rPr lang="en-US" altLang="zh-CN" sz="2400" dirty="0"/>
              <a:t>SOAP </a:t>
            </a:r>
            <a:r>
              <a:rPr lang="zh-CN" altLang="en-US" sz="2400" dirty="0"/>
              <a:t>消</a:t>
            </a:r>
            <a:r>
              <a:rPr lang="zh-CN" altLang="en-US" sz="2400" dirty="0" smtClean="0"/>
              <a:t>息</a:t>
            </a:r>
            <a:r>
              <a:rPr lang="zh-CN" altLang="en-US" sz="2400" dirty="0"/>
              <a:t>。</a:t>
            </a:r>
            <a:endParaRPr lang="en-US" altLang="zh-CN" sz="2400" dirty="0"/>
          </a:p>
          <a:p>
            <a:pPr marL="0" indent="0">
              <a:buNone/>
            </a:pPr>
            <a:endParaRPr lang="zh-CN" altLang="en-US" sz="2400" dirty="0"/>
          </a:p>
          <a:p>
            <a:pPr marL="0" indent="0">
              <a:buNone/>
            </a:pPr>
            <a:r>
              <a:rPr lang="en-US" altLang="zh-CN" sz="2400" dirty="0" smtClean="0"/>
              <a:t>    2.</a:t>
            </a:r>
            <a:r>
              <a:rPr lang="zh-CN" altLang="en-US" sz="2400" dirty="0" smtClean="0"/>
              <a:t>可</a:t>
            </a:r>
            <a:r>
              <a:rPr lang="zh-CN" altLang="en-US" sz="2400" dirty="0"/>
              <a:t>选的 </a:t>
            </a:r>
            <a:r>
              <a:rPr lang="en-US" altLang="zh-CN" sz="2400" dirty="0"/>
              <a:t>Header </a:t>
            </a:r>
            <a:r>
              <a:rPr lang="zh-CN" altLang="en-US" sz="2400" dirty="0"/>
              <a:t>元素，包含头部信</a:t>
            </a:r>
            <a:r>
              <a:rPr lang="zh-CN" altLang="en-US" sz="2400" dirty="0" smtClean="0"/>
              <a:t>息</a:t>
            </a:r>
            <a:r>
              <a:rPr lang="zh-CN" altLang="en-US" sz="2400" dirty="0"/>
              <a:t>。</a:t>
            </a:r>
            <a:endParaRPr lang="en-US" altLang="zh-CN" sz="2400" dirty="0"/>
          </a:p>
          <a:p>
            <a:pPr marL="0" indent="0">
              <a:buNone/>
            </a:pPr>
            <a:endParaRPr lang="zh-CN" altLang="en-US" sz="2400" dirty="0"/>
          </a:p>
          <a:p>
            <a:pPr marL="0" indent="0">
              <a:buNone/>
            </a:pPr>
            <a:r>
              <a:rPr lang="zh-CN" altLang="en-US" sz="2400" dirty="0" smtClean="0"/>
              <a:t>    </a:t>
            </a:r>
            <a:r>
              <a:rPr lang="en-US" altLang="zh-CN" sz="2400" dirty="0" smtClean="0"/>
              <a:t>3.</a:t>
            </a:r>
            <a:r>
              <a:rPr lang="zh-CN" altLang="en-US" sz="2400" dirty="0" smtClean="0"/>
              <a:t>必</a:t>
            </a:r>
            <a:r>
              <a:rPr lang="zh-CN" altLang="en-US" sz="2400" dirty="0"/>
              <a:t>需的 </a:t>
            </a:r>
            <a:r>
              <a:rPr lang="en-US" altLang="zh-CN" sz="2400" dirty="0"/>
              <a:t>Body </a:t>
            </a:r>
            <a:r>
              <a:rPr lang="zh-CN" altLang="en-US" sz="2400" dirty="0"/>
              <a:t>元素，包含所有的调用和响应信</a:t>
            </a:r>
            <a:r>
              <a:rPr lang="zh-CN" altLang="en-US" sz="2400" dirty="0" smtClean="0"/>
              <a:t>息</a:t>
            </a:r>
            <a:r>
              <a:rPr lang="zh-CN" altLang="en-US" sz="2400" dirty="0"/>
              <a:t>。</a:t>
            </a:r>
            <a:endParaRPr lang="en-US" altLang="zh-CN" sz="2400" dirty="0"/>
          </a:p>
          <a:p>
            <a:pPr marL="0" indent="0">
              <a:buNone/>
            </a:pPr>
            <a:endParaRPr lang="zh-CN" altLang="en-US" sz="2400" dirty="0"/>
          </a:p>
          <a:p>
            <a:pPr marL="0" indent="0">
              <a:buNone/>
            </a:pPr>
            <a:r>
              <a:rPr lang="zh-CN" altLang="en-US" sz="2400" dirty="0" smtClean="0"/>
              <a:t>    </a:t>
            </a:r>
            <a:r>
              <a:rPr lang="en-US" altLang="zh-CN" sz="2400" dirty="0" smtClean="0"/>
              <a:t>4.</a:t>
            </a:r>
            <a:r>
              <a:rPr lang="zh-CN" altLang="en-US" sz="2400" dirty="0" smtClean="0"/>
              <a:t>可</a:t>
            </a:r>
            <a:r>
              <a:rPr lang="zh-CN" altLang="en-US" sz="2400" dirty="0"/>
              <a:t>选的 </a:t>
            </a:r>
            <a:r>
              <a:rPr lang="en-US" altLang="zh-CN" sz="2400" dirty="0"/>
              <a:t>Fault </a:t>
            </a:r>
            <a:r>
              <a:rPr lang="zh-CN" altLang="en-US" sz="2400" dirty="0"/>
              <a:t>元素，提供有关在处理此消息所发生错误的信</a:t>
            </a:r>
            <a:r>
              <a:rPr lang="zh-CN" altLang="en-US" sz="2400" dirty="0" smtClean="0"/>
              <a:t>息。</a:t>
            </a:r>
            <a:endParaRPr lang="zh-CN" altLang="zh-CN" sz="2400" dirty="0"/>
          </a:p>
        </p:txBody>
      </p:sp>
      <p:sp>
        <p:nvSpPr>
          <p:cNvPr id="4" name="Date Placeholder 3"/>
          <p:cNvSpPr>
            <a:spLocks noGrp="1"/>
          </p:cNvSpPr>
          <p:nvPr>
            <p:ph type="dt" sz="half" idx="10"/>
          </p:nvPr>
        </p:nvSpPr>
        <p:spPr/>
        <p:txBody>
          <a:bodyPr/>
          <a:lstStyle/>
          <a:p>
            <a:fld id="{DBB7F57E-E8C4-4D09-A128-9178745FE363}" type="datetime1">
              <a:rPr lang="zh-CN" altLang="en-US" smtClean="0"/>
              <a:pPr/>
              <a:t>2014/12/27</a:t>
            </a:fld>
            <a:endParaRPr lang="zh-CN" altLang="en-US" dirty="0"/>
          </a:p>
        </p:txBody>
      </p:sp>
      <p:sp>
        <p:nvSpPr>
          <p:cNvPr id="5" name="Slide Number Placeholder 4"/>
          <p:cNvSpPr>
            <a:spLocks noGrp="1"/>
          </p:cNvSpPr>
          <p:nvPr>
            <p:ph type="sldNum" sz="quarter" idx="12"/>
          </p:nvPr>
        </p:nvSpPr>
        <p:spPr/>
        <p:txBody>
          <a:bodyPr/>
          <a:lstStyle/>
          <a:p>
            <a:r>
              <a:rPr lang="zh-CN" altLang="en-US" dirty="0" smtClean="0"/>
              <a:t>第</a:t>
            </a:r>
            <a:fld id="{52FE1402-634D-4351-9215-D58D48EBDB57}" type="slidenum">
              <a:rPr lang="zh-CN" altLang="en-US" smtClean="0"/>
              <a:pPr/>
              <a:t>9</a:t>
            </a:fld>
            <a:r>
              <a:rPr lang="zh-CN" altLang="en-US" dirty="0" smtClean="0"/>
              <a:t>页</a:t>
            </a:r>
          </a:p>
        </p:txBody>
      </p:sp>
    </p:spTree>
    <p:extLst>
      <p:ext uri="{BB962C8B-B14F-4D97-AF65-F5344CB8AC3E}">
        <p14:creationId xmlns:p14="http://schemas.microsoft.com/office/powerpoint/2010/main" val="1300127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BOC-OA-GE-PPT模板样式-V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9169</TotalTime>
  <Words>12347</Words>
  <Application>Microsoft Office PowerPoint</Application>
  <PresentationFormat>On-screen Show (4:3)</PresentationFormat>
  <Paragraphs>1272</Paragraphs>
  <Slides>85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宋体</vt:lpstr>
      <vt:lpstr>微软雅黑</vt:lpstr>
      <vt:lpstr>Arial</vt:lpstr>
      <vt:lpstr>Calibri</vt:lpstr>
      <vt:lpstr>BOC-OA-GE-PPT模板样式-V1.0</vt:lpstr>
      <vt:lpstr>Asp.Net WebAPI 及相关技术介绍 刘振东 2014/12/25</vt:lpstr>
      <vt:lpstr>这个PPT涉及到的技术</vt:lpstr>
      <vt:lpstr>内容提纲</vt:lpstr>
      <vt:lpstr>Asp.Net WebAPI 是什么？</vt:lpstr>
      <vt:lpstr>三种主流Web服务架构 - XML-RPC</vt:lpstr>
      <vt:lpstr>一个XML-RPC 的例子</vt:lpstr>
      <vt:lpstr>三种主流Web服务架构 - SOAP</vt:lpstr>
      <vt:lpstr>为什么需要SOAP？</vt:lpstr>
      <vt:lpstr>什么是SOAP？</vt:lpstr>
      <vt:lpstr>SOAP 消息的基本结构</vt:lpstr>
      <vt:lpstr>Soap的请求例子</vt:lpstr>
      <vt:lpstr>Soap的响应例子</vt:lpstr>
      <vt:lpstr>三种主流Web服务架构 - REST</vt:lpstr>
      <vt:lpstr>三种主流架构的关系</vt:lpstr>
      <vt:lpstr>首先回顾一下传统的Web服务</vt:lpstr>
      <vt:lpstr>Web服务特点总结</vt:lpstr>
      <vt:lpstr>一个Web服务的例子</vt:lpstr>
      <vt:lpstr>用JS调用Web Service的例子</vt:lpstr>
      <vt:lpstr>对Web服务的Http请求</vt:lpstr>
      <vt:lpstr>对Web服务的Http响应</vt:lpstr>
      <vt:lpstr>说完Web服务，就轮到WCF了</vt:lpstr>
      <vt:lpstr>WCF的另一个好处</vt:lpstr>
      <vt:lpstr>WCF具体实例-服务接口</vt:lpstr>
      <vt:lpstr>WCF具体实例-数据合约</vt:lpstr>
      <vt:lpstr>WCF具体实例-服务具体代码</vt:lpstr>
      <vt:lpstr>WCF具体实例-C#客户端调用方法</vt:lpstr>
      <vt:lpstr>WCF具体实例-Http请求</vt:lpstr>
      <vt:lpstr>WCF具体实例-Http响应</vt:lpstr>
      <vt:lpstr>Web服务和WCF的反思</vt:lpstr>
      <vt:lpstr>REST崛起</vt:lpstr>
      <vt:lpstr>REST基本概念及释义</vt:lpstr>
      <vt:lpstr>REST风格架构的主要约束条件</vt:lpstr>
      <vt:lpstr>REST基本设计原则</vt:lpstr>
      <vt:lpstr>什么是JSON?</vt:lpstr>
      <vt:lpstr>REST安全性</vt:lpstr>
      <vt:lpstr>真主降临，Asp.Net WebAPI发布</vt:lpstr>
      <vt:lpstr>Asp.Net WebAPI与WCF的关系</vt:lpstr>
      <vt:lpstr>WCF，ASP.NET Web API 技术选型</vt:lpstr>
      <vt:lpstr>Asp.Net WebAPI和Asp.Net MVC关系</vt:lpstr>
      <vt:lpstr>Asp.Net 4.5 Web API介绍</vt:lpstr>
      <vt:lpstr>Asp.Net WebAPI使用步骤-创建工程</vt:lpstr>
      <vt:lpstr>Asp.Net WebAPI使用步骤-创建工程</vt:lpstr>
      <vt:lpstr>Asp.Net WebAPI使用步骤-创建工程</vt:lpstr>
      <vt:lpstr>Asp.Net WebAPI和MVC路由的区别</vt:lpstr>
      <vt:lpstr>Asp.Net WebAPI使用步骤-详细步骤</vt:lpstr>
      <vt:lpstr>Asp.Net WebAPI使用步骤-Controler</vt:lpstr>
      <vt:lpstr>如何调用WebAPI？</vt:lpstr>
      <vt:lpstr>Asp.Net WebAPI使用步骤-写代码</vt:lpstr>
      <vt:lpstr>WebAPI 的Http请求</vt:lpstr>
      <vt:lpstr>WebAPI 的Http响应</vt:lpstr>
      <vt:lpstr>Asp.Net WebAPI数据分页与查询</vt:lpstr>
      <vt:lpstr>WebAPI何时返回JSON或XML?</vt:lpstr>
      <vt:lpstr>Action是怎样被找到的？</vt:lpstr>
      <vt:lpstr>Asp.Net WebAPI的部署方式</vt:lpstr>
      <vt:lpstr>Asp.Net Web API 很象Asp.Net MVC</vt:lpstr>
      <vt:lpstr>Asp.Net MVC和Asp.Net WebForm关系</vt:lpstr>
      <vt:lpstr>Asp.Net MVC介绍</vt:lpstr>
      <vt:lpstr>工作过程比较</vt:lpstr>
      <vt:lpstr>Asp.Net MVC是如何建立起来的?</vt:lpstr>
      <vt:lpstr>IIS对ASP.NET对请求处理的过程</vt:lpstr>
      <vt:lpstr>Http请求在HttpRuntime中的处理</vt:lpstr>
      <vt:lpstr>HttpModule和HttpHandler介绍</vt:lpstr>
      <vt:lpstr>选择HttpHandler还是HttpModule?</vt:lpstr>
      <vt:lpstr>Asp.Net路由系统介绍</vt:lpstr>
      <vt:lpstr>请求 URL 与物理文件的分离</vt:lpstr>
      <vt:lpstr>路由配置示例</vt:lpstr>
      <vt:lpstr>Asp.Net, MVC, WebAPI关系图</vt:lpstr>
      <vt:lpstr>WebAPI, MVC, WCF比较</vt:lpstr>
      <vt:lpstr>什么是SOA？</vt:lpstr>
      <vt:lpstr>SOA总结</vt:lpstr>
      <vt:lpstr>SOA与REST的区别？</vt:lpstr>
      <vt:lpstr>与WebAPI配合的前端JS开发框架介绍</vt:lpstr>
      <vt:lpstr>如何选择开源许可证？这是一个问题</vt:lpstr>
      <vt:lpstr>Knockout JS介绍</vt:lpstr>
      <vt:lpstr>MVVM图</vt:lpstr>
      <vt:lpstr>MVVM介绍</vt:lpstr>
      <vt:lpstr>Knockout示例Htm</vt:lpstr>
      <vt:lpstr>Knockout示例ProjectManagentModify.js</vt:lpstr>
      <vt:lpstr>jQuery能做什么</vt:lpstr>
      <vt:lpstr>什么是Ajax？</vt:lpstr>
      <vt:lpstr>Knockout与Jquery是否存在竞争？</vt:lpstr>
      <vt:lpstr>jQuery示例一</vt:lpstr>
      <vt:lpstr>jQuery ajax提交数据并解析返回</vt:lpstr>
      <vt:lpstr>更加注重交互的Web应用时代的到来</vt:lpstr>
      <vt:lpstr>结束</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培训整体介绍</dc:title>
  <dc:creator>Junli He</dc:creator>
  <cp:lastModifiedBy>刘振东</cp:lastModifiedBy>
  <cp:revision>652</cp:revision>
  <dcterms:created xsi:type="dcterms:W3CDTF">2010-05-21T02:57:17Z</dcterms:created>
  <dcterms:modified xsi:type="dcterms:W3CDTF">2014-12-26T23:07:00Z</dcterms:modified>
</cp:coreProperties>
</file>