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24" r:id="rId4"/>
    <p:sldId id="257" r:id="rId5"/>
    <p:sldId id="361" r:id="rId6"/>
    <p:sldId id="259" r:id="rId7"/>
    <p:sldId id="270" r:id="rId8"/>
    <p:sldId id="323" r:id="rId9"/>
    <p:sldId id="325" r:id="rId10"/>
    <p:sldId id="260" r:id="rId11"/>
    <p:sldId id="363" r:id="rId12"/>
    <p:sldId id="261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59" r:id="rId21"/>
    <p:sldId id="460" r:id="rId22"/>
    <p:sldId id="461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439" r:id="rId37"/>
    <p:sldId id="441" r:id="rId38"/>
    <p:sldId id="440" r:id="rId39"/>
    <p:sldId id="442" r:id="rId40"/>
    <p:sldId id="444" r:id="rId41"/>
    <p:sldId id="443" r:id="rId42"/>
    <p:sldId id="446" r:id="rId43"/>
    <p:sldId id="445" r:id="rId44"/>
    <p:sldId id="447" r:id="rId45"/>
    <p:sldId id="448" r:id="rId46"/>
    <p:sldId id="449" r:id="rId47"/>
    <p:sldId id="450" r:id="rId48"/>
    <p:sldId id="458" r:id="rId49"/>
    <p:sldId id="451" r:id="rId50"/>
    <p:sldId id="284" r:id="rId51"/>
    <p:sldId id="285" r:id="rId52"/>
    <p:sldId id="314" r:id="rId53"/>
    <p:sldId id="287" r:id="rId54"/>
    <p:sldId id="452" r:id="rId55"/>
    <p:sldId id="453" r:id="rId56"/>
    <p:sldId id="454" r:id="rId57"/>
    <p:sldId id="457" r:id="rId58"/>
    <p:sldId id="456" r:id="rId59"/>
    <p:sldId id="462" r:id="rId60"/>
    <p:sldId id="463" r:id="rId61"/>
    <p:sldId id="464" r:id="rId62"/>
    <p:sldId id="465" r:id="rId63"/>
    <p:sldId id="466" r:id="rId64"/>
    <p:sldId id="467" r:id="rId65"/>
    <p:sldId id="468" r:id="rId66"/>
    <p:sldId id="469" r:id="rId67"/>
    <p:sldId id="470" r:id="rId68"/>
    <p:sldId id="471" r:id="rId69"/>
    <p:sldId id="472" r:id="rId70"/>
    <p:sldId id="473" r:id="rId71"/>
    <p:sldId id="474" r:id="rId72"/>
    <p:sldId id="288" r:id="rId73"/>
    <p:sldId id="318" r:id="rId74"/>
    <p:sldId id="290" r:id="rId75"/>
    <p:sldId id="292" r:id="rId76"/>
    <p:sldId id="293" r:id="rId77"/>
    <p:sldId id="294" r:id="rId78"/>
    <p:sldId id="295" r:id="rId79"/>
    <p:sldId id="296" r:id="rId80"/>
    <p:sldId id="297" r:id="rId81"/>
    <p:sldId id="298" r:id="rId82"/>
    <p:sldId id="299" r:id="rId83"/>
    <p:sldId id="301" r:id="rId84"/>
    <p:sldId id="302" r:id="rId85"/>
    <p:sldId id="303" r:id="rId86"/>
    <p:sldId id="300" r:id="rId87"/>
    <p:sldId id="455" r:id="rId88"/>
    <p:sldId id="364" r:id="rId89"/>
    <p:sldId id="365" r:id="rId90"/>
    <p:sldId id="366" r:id="rId91"/>
    <p:sldId id="417" r:id="rId92"/>
    <p:sldId id="367" r:id="rId93"/>
    <p:sldId id="368" r:id="rId94"/>
    <p:sldId id="369" r:id="rId95"/>
    <p:sldId id="372" r:id="rId96"/>
    <p:sldId id="379" r:id="rId97"/>
    <p:sldId id="381" r:id="rId98"/>
    <p:sldId id="382" r:id="rId99"/>
    <p:sldId id="386" r:id="rId100"/>
    <p:sldId id="391" r:id="rId101"/>
    <p:sldId id="395" r:id="rId102"/>
    <p:sldId id="397" r:id="rId103"/>
    <p:sldId id="398" r:id="rId104"/>
    <p:sldId id="400" r:id="rId105"/>
    <p:sldId id="401" r:id="rId106"/>
    <p:sldId id="403" r:id="rId107"/>
    <p:sldId id="404" r:id="rId108"/>
    <p:sldId id="406" r:id="rId109"/>
    <p:sldId id="407" r:id="rId110"/>
    <p:sldId id="408" r:id="rId111"/>
    <p:sldId id="409" r:id="rId112"/>
    <p:sldId id="410" r:id="rId113"/>
    <p:sldId id="411" r:id="rId114"/>
    <p:sldId id="412" r:id="rId115"/>
    <p:sldId id="315" r:id="rId1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8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85B62-1B79-435E-80C5-FE955F21748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DC5400-A349-4268-84C8-F106BB93B67F}">
      <dgm:prSet phldrT="[文本]"/>
      <dgm:spPr/>
      <dgm:t>
        <a:bodyPr/>
        <a:lstStyle/>
        <a:p>
          <a:r>
            <a:rPr lang="en-US" altLang="zh-CN" dirty="0" smtClean="0"/>
            <a:t>1</a:t>
          </a:r>
          <a:r>
            <a:rPr lang="zh-CN" altLang="en-US" dirty="0" smtClean="0"/>
            <a:t>、评估现状</a:t>
          </a:r>
          <a:endParaRPr lang="zh-CN" altLang="en-US" dirty="0"/>
        </a:p>
      </dgm:t>
    </dgm:pt>
    <dgm:pt modelId="{6152F7F9-B0F0-4E42-9342-72BD15A7665E}" type="parTrans" cxnId="{CE20DB23-0F60-499A-8102-E2354EDF51A5}">
      <dgm:prSet/>
      <dgm:spPr/>
      <dgm:t>
        <a:bodyPr/>
        <a:lstStyle/>
        <a:p>
          <a:endParaRPr lang="zh-CN" altLang="en-US"/>
        </a:p>
      </dgm:t>
    </dgm:pt>
    <dgm:pt modelId="{FF0BDBFB-5B69-4C3C-AD9B-1E99E2EE9EFC}" type="sibTrans" cxnId="{CE20DB23-0F60-499A-8102-E2354EDF51A5}">
      <dgm:prSet/>
      <dgm:spPr/>
      <dgm:t>
        <a:bodyPr/>
        <a:lstStyle/>
        <a:p>
          <a:endParaRPr lang="zh-CN" altLang="en-US"/>
        </a:p>
      </dgm:t>
    </dgm:pt>
    <dgm:pt modelId="{65C01819-5E30-4AF9-BA6F-0C5F1A660B9A}">
      <dgm:prSet phldrT="[文本]"/>
      <dgm:spPr/>
      <dgm:t>
        <a:bodyPr/>
        <a:lstStyle/>
        <a:p>
          <a:r>
            <a:rPr lang="en-US" altLang="zh-CN" dirty="0" smtClean="0"/>
            <a:t>2</a:t>
          </a:r>
          <a:r>
            <a:rPr lang="zh-CN" altLang="en-US" dirty="0" smtClean="0"/>
            <a:t>、设定目标</a:t>
          </a:r>
          <a:endParaRPr lang="zh-CN" altLang="en-US" dirty="0"/>
        </a:p>
      </dgm:t>
    </dgm:pt>
    <dgm:pt modelId="{BE5DDDDB-E542-4784-898F-954CC7F1B813}" type="parTrans" cxnId="{3EF12938-EE3C-4FBD-8675-400BBA8A94EA}">
      <dgm:prSet/>
      <dgm:spPr/>
      <dgm:t>
        <a:bodyPr/>
        <a:lstStyle/>
        <a:p>
          <a:endParaRPr lang="zh-CN" altLang="en-US"/>
        </a:p>
      </dgm:t>
    </dgm:pt>
    <dgm:pt modelId="{22B5E89A-1C3A-47FD-AFCA-CBA06CB0EA3D}" type="sibTrans" cxnId="{3EF12938-EE3C-4FBD-8675-400BBA8A94EA}">
      <dgm:prSet/>
      <dgm:spPr/>
      <dgm:t>
        <a:bodyPr/>
        <a:lstStyle/>
        <a:p>
          <a:endParaRPr lang="zh-CN" altLang="en-US"/>
        </a:p>
      </dgm:t>
    </dgm:pt>
    <dgm:pt modelId="{33E1AE8B-FB2D-4842-A302-1CAF3B9D59F6}">
      <dgm:prSet phldrT="[文本]"/>
      <dgm:spPr/>
      <dgm:t>
        <a:bodyPr/>
        <a:lstStyle/>
        <a:p>
          <a:r>
            <a:rPr lang="en-US" altLang="zh-CN" dirty="0" smtClean="0"/>
            <a:t>3</a:t>
          </a:r>
          <a:r>
            <a:rPr lang="zh-CN" altLang="en-US" dirty="0" smtClean="0"/>
            <a:t>、尝试调优</a:t>
          </a:r>
          <a:endParaRPr lang="zh-CN" altLang="en-US" dirty="0"/>
        </a:p>
      </dgm:t>
    </dgm:pt>
    <dgm:pt modelId="{B74290F1-07F8-4379-A202-D3AD2F665D3D}" type="parTrans" cxnId="{0637815D-5858-46CA-8C61-F39E554D341D}">
      <dgm:prSet/>
      <dgm:spPr/>
      <dgm:t>
        <a:bodyPr/>
        <a:lstStyle/>
        <a:p>
          <a:endParaRPr lang="zh-CN" altLang="en-US"/>
        </a:p>
      </dgm:t>
    </dgm:pt>
    <dgm:pt modelId="{DFE20621-D098-4CAA-A807-F2EE8EB70677}" type="sibTrans" cxnId="{0637815D-5858-46CA-8C61-F39E554D341D}">
      <dgm:prSet/>
      <dgm:spPr/>
      <dgm:t>
        <a:bodyPr/>
        <a:lstStyle/>
        <a:p>
          <a:endParaRPr lang="zh-CN" altLang="en-US"/>
        </a:p>
      </dgm:t>
    </dgm:pt>
    <dgm:pt modelId="{FCF1F9D7-9D74-4C78-9684-3A44DCC9FA86}">
      <dgm:prSet phldrT="[文本]"/>
      <dgm:spPr/>
      <dgm:t>
        <a:bodyPr/>
        <a:lstStyle/>
        <a:p>
          <a:r>
            <a:rPr lang="en-US" altLang="zh-CN" dirty="0" smtClean="0"/>
            <a:t>4</a:t>
          </a:r>
          <a:r>
            <a:rPr lang="zh-CN" altLang="en-US" dirty="0" smtClean="0"/>
            <a:t>、衡量调优</a:t>
          </a:r>
          <a:endParaRPr lang="zh-CN" altLang="en-US" dirty="0"/>
        </a:p>
      </dgm:t>
    </dgm:pt>
    <dgm:pt modelId="{2D5A8776-E99A-4C7B-9DF6-EF8F35C0BE0C}" type="parTrans" cxnId="{AC1FE64C-0B47-47B2-A1E6-7BCF1A1BF7D4}">
      <dgm:prSet/>
      <dgm:spPr/>
      <dgm:t>
        <a:bodyPr/>
        <a:lstStyle/>
        <a:p>
          <a:endParaRPr lang="zh-CN" altLang="en-US"/>
        </a:p>
      </dgm:t>
    </dgm:pt>
    <dgm:pt modelId="{D09594DF-6D0E-4F33-871E-E138DFB0C852}" type="sibTrans" cxnId="{AC1FE64C-0B47-47B2-A1E6-7BCF1A1BF7D4}">
      <dgm:prSet/>
      <dgm:spPr/>
      <dgm:t>
        <a:bodyPr/>
        <a:lstStyle/>
        <a:p>
          <a:endParaRPr lang="zh-CN" altLang="en-US"/>
        </a:p>
      </dgm:t>
    </dgm:pt>
    <dgm:pt modelId="{82E54176-5AE2-46E1-A36D-76EB7D4698EA}">
      <dgm:prSet phldrT="[文本]"/>
      <dgm:spPr/>
      <dgm:t>
        <a:bodyPr/>
        <a:lstStyle/>
        <a:p>
          <a:r>
            <a:rPr lang="en-US" altLang="zh-CN" dirty="0" smtClean="0"/>
            <a:t>5</a:t>
          </a:r>
          <a:r>
            <a:rPr lang="zh-CN" altLang="en-US" dirty="0" smtClean="0"/>
            <a:t>、细微调整</a:t>
          </a:r>
          <a:endParaRPr lang="zh-CN" altLang="en-US" dirty="0"/>
        </a:p>
      </dgm:t>
    </dgm:pt>
    <dgm:pt modelId="{E3481E3E-8B1D-4B29-8E9A-F77A3877246D}" type="parTrans" cxnId="{F1876DE7-2777-49E6-B0A7-0F4EABF05DAC}">
      <dgm:prSet/>
      <dgm:spPr/>
      <dgm:t>
        <a:bodyPr/>
        <a:lstStyle/>
        <a:p>
          <a:endParaRPr lang="zh-CN" altLang="en-US"/>
        </a:p>
      </dgm:t>
    </dgm:pt>
    <dgm:pt modelId="{8553BCB4-20EB-49DE-9DDD-F402E5D44489}" type="sibTrans" cxnId="{F1876DE7-2777-49E6-B0A7-0F4EABF05DAC}">
      <dgm:prSet/>
      <dgm:spPr/>
      <dgm:t>
        <a:bodyPr/>
        <a:lstStyle/>
        <a:p>
          <a:endParaRPr lang="zh-CN" altLang="en-US"/>
        </a:p>
      </dgm:t>
    </dgm:pt>
    <dgm:pt modelId="{24603E1F-F42F-4F76-8F15-246EEB0BFB03}" type="pres">
      <dgm:prSet presAssocID="{3C785B62-1B79-435E-80C5-FE955F2174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FEEF682-0579-4C97-B78C-B10F98676C6D}" type="pres">
      <dgm:prSet presAssocID="{3C785B62-1B79-435E-80C5-FE955F217487}" presName="cycle" presStyleCnt="0"/>
      <dgm:spPr/>
    </dgm:pt>
    <dgm:pt modelId="{D0B1E55C-F4F6-4BD9-836A-46F322D9D760}" type="pres">
      <dgm:prSet presAssocID="{DEDC5400-A349-4268-84C8-F106BB93B67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6DACA4-A716-46F6-B760-D73CE1B838D5}" type="pres">
      <dgm:prSet presAssocID="{FF0BDBFB-5B69-4C3C-AD9B-1E99E2EE9EFC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35C3C9EC-C522-450E-B979-21FBA82657EB}" type="pres">
      <dgm:prSet presAssocID="{65C01819-5E30-4AF9-BA6F-0C5F1A660B9A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1C9EF4-48C0-4F90-A6E2-09C6C1A03E24}" type="pres">
      <dgm:prSet presAssocID="{33E1AE8B-FB2D-4842-A302-1CAF3B9D59F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3FFF0E-85C8-4FD6-BDF0-BCB6B24DC00A}" type="pres">
      <dgm:prSet presAssocID="{FCF1F9D7-9D74-4C78-9684-3A44DCC9FA8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F442F3-4EB6-4FAD-B734-939AB57EA4D2}" type="pres">
      <dgm:prSet presAssocID="{82E54176-5AE2-46E1-A36D-76EB7D4698E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876DE7-2777-49E6-B0A7-0F4EABF05DAC}" srcId="{3C785B62-1B79-435E-80C5-FE955F217487}" destId="{82E54176-5AE2-46E1-A36D-76EB7D4698EA}" srcOrd="4" destOrd="0" parTransId="{E3481E3E-8B1D-4B29-8E9A-F77A3877246D}" sibTransId="{8553BCB4-20EB-49DE-9DDD-F402E5D44489}"/>
    <dgm:cxn modelId="{F19470C8-0A0A-4106-8113-96D4392F698B}" type="presOf" srcId="{DEDC5400-A349-4268-84C8-F106BB93B67F}" destId="{D0B1E55C-F4F6-4BD9-836A-46F322D9D760}" srcOrd="0" destOrd="0" presId="urn:microsoft.com/office/officeart/2005/8/layout/cycle3"/>
    <dgm:cxn modelId="{7C5B6B18-1BD1-47CE-9153-C3BE5018C278}" type="presOf" srcId="{33E1AE8B-FB2D-4842-A302-1CAF3B9D59F6}" destId="{271C9EF4-48C0-4F90-A6E2-09C6C1A03E24}" srcOrd="0" destOrd="0" presId="urn:microsoft.com/office/officeart/2005/8/layout/cycle3"/>
    <dgm:cxn modelId="{0BCF0E96-9670-43FD-A15E-8724A52D35BF}" type="presOf" srcId="{65C01819-5E30-4AF9-BA6F-0C5F1A660B9A}" destId="{35C3C9EC-C522-450E-B979-21FBA82657EB}" srcOrd="0" destOrd="0" presId="urn:microsoft.com/office/officeart/2005/8/layout/cycle3"/>
    <dgm:cxn modelId="{924CD85D-65A5-437D-BA37-A51A4ED75890}" type="presOf" srcId="{FCF1F9D7-9D74-4C78-9684-3A44DCC9FA86}" destId="{4A3FFF0E-85C8-4FD6-BDF0-BCB6B24DC00A}" srcOrd="0" destOrd="0" presId="urn:microsoft.com/office/officeart/2005/8/layout/cycle3"/>
    <dgm:cxn modelId="{AC1FE64C-0B47-47B2-A1E6-7BCF1A1BF7D4}" srcId="{3C785B62-1B79-435E-80C5-FE955F217487}" destId="{FCF1F9D7-9D74-4C78-9684-3A44DCC9FA86}" srcOrd="3" destOrd="0" parTransId="{2D5A8776-E99A-4C7B-9DF6-EF8F35C0BE0C}" sibTransId="{D09594DF-6D0E-4F33-871E-E138DFB0C852}"/>
    <dgm:cxn modelId="{0637815D-5858-46CA-8C61-F39E554D341D}" srcId="{3C785B62-1B79-435E-80C5-FE955F217487}" destId="{33E1AE8B-FB2D-4842-A302-1CAF3B9D59F6}" srcOrd="2" destOrd="0" parTransId="{B74290F1-07F8-4379-A202-D3AD2F665D3D}" sibTransId="{DFE20621-D098-4CAA-A807-F2EE8EB70677}"/>
    <dgm:cxn modelId="{CE20DB23-0F60-499A-8102-E2354EDF51A5}" srcId="{3C785B62-1B79-435E-80C5-FE955F217487}" destId="{DEDC5400-A349-4268-84C8-F106BB93B67F}" srcOrd="0" destOrd="0" parTransId="{6152F7F9-B0F0-4E42-9342-72BD15A7665E}" sibTransId="{FF0BDBFB-5B69-4C3C-AD9B-1E99E2EE9EFC}"/>
    <dgm:cxn modelId="{9A0C88D5-5801-45B4-9039-027D8DE36715}" type="presOf" srcId="{82E54176-5AE2-46E1-A36D-76EB7D4698EA}" destId="{9FF442F3-4EB6-4FAD-B734-939AB57EA4D2}" srcOrd="0" destOrd="0" presId="urn:microsoft.com/office/officeart/2005/8/layout/cycle3"/>
    <dgm:cxn modelId="{2AEE1C55-B0B0-4A93-95B6-265641FB0D76}" type="presOf" srcId="{FF0BDBFB-5B69-4C3C-AD9B-1E99E2EE9EFC}" destId="{406DACA4-A716-46F6-B760-D73CE1B838D5}" srcOrd="0" destOrd="0" presId="urn:microsoft.com/office/officeart/2005/8/layout/cycle3"/>
    <dgm:cxn modelId="{A8DE15CF-DDFD-4E88-9EC5-88270C4BAE80}" type="presOf" srcId="{3C785B62-1B79-435E-80C5-FE955F217487}" destId="{24603E1F-F42F-4F76-8F15-246EEB0BFB03}" srcOrd="0" destOrd="0" presId="urn:microsoft.com/office/officeart/2005/8/layout/cycle3"/>
    <dgm:cxn modelId="{3EF12938-EE3C-4FBD-8675-400BBA8A94EA}" srcId="{3C785B62-1B79-435E-80C5-FE955F217487}" destId="{65C01819-5E30-4AF9-BA6F-0C5F1A660B9A}" srcOrd="1" destOrd="0" parTransId="{BE5DDDDB-E542-4784-898F-954CC7F1B813}" sibTransId="{22B5E89A-1C3A-47FD-AFCA-CBA06CB0EA3D}"/>
    <dgm:cxn modelId="{C9C50505-D002-41B1-AA6A-83BEE60C9F44}" type="presParOf" srcId="{24603E1F-F42F-4F76-8F15-246EEB0BFB03}" destId="{4FEEF682-0579-4C97-B78C-B10F98676C6D}" srcOrd="0" destOrd="0" presId="urn:microsoft.com/office/officeart/2005/8/layout/cycle3"/>
    <dgm:cxn modelId="{68F02023-636F-4D2A-A0BC-569F12C5D54E}" type="presParOf" srcId="{4FEEF682-0579-4C97-B78C-B10F98676C6D}" destId="{D0B1E55C-F4F6-4BD9-836A-46F322D9D760}" srcOrd="0" destOrd="0" presId="urn:microsoft.com/office/officeart/2005/8/layout/cycle3"/>
    <dgm:cxn modelId="{E42C0145-5398-4478-8F5F-BC115CD001E5}" type="presParOf" srcId="{4FEEF682-0579-4C97-B78C-B10F98676C6D}" destId="{406DACA4-A716-46F6-B760-D73CE1B838D5}" srcOrd="1" destOrd="0" presId="urn:microsoft.com/office/officeart/2005/8/layout/cycle3"/>
    <dgm:cxn modelId="{D0761153-ADED-4349-9AA3-961E6612177F}" type="presParOf" srcId="{4FEEF682-0579-4C97-B78C-B10F98676C6D}" destId="{35C3C9EC-C522-450E-B979-21FBA82657EB}" srcOrd="2" destOrd="0" presId="urn:microsoft.com/office/officeart/2005/8/layout/cycle3"/>
    <dgm:cxn modelId="{97A019E1-BE55-49A5-8DE3-AABFBC572BB5}" type="presParOf" srcId="{4FEEF682-0579-4C97-B78C-B10F98676C6D}" destId="{271C9EF4-48C0-4F90-A6E2-09C6C1A03E24}" srcOrd="3" destOrd="0" presId="urn:microsoft.com/office/officeart/2005/8/layout/cycle3"/>
    <dgm:cxn modelId="{B5B6C9F1-7244-4CDE-B776-D6FBD5238B4F}" type="presParOf" srcId="{4FEEF682-0579-4C97-B78C-B10F98676C6D}" destId="{4A3FFF0E-85C8-4FD6-BDF0-BCB6B24DC00A}" srcOrd="4" destOrd="0" presId="urn:microsoft.com/office/officeart/2005/8/layout/cycle3"/>
    <dgm:cxn modelId="{8641CE32-56B7-4973-B6BC-B2A764EF948F}" type="presParOf" srcId="{4FEEF682-0579-4C97-B78C-B10F98676C6D}" destId="{9FF442F3-4EB6-4FAD-B734-939AB57EA4D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DACA4-A716-46F6-B760-D73CE1B838D5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1E55C-F4F6-4BD9-836A-46F322D9D760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1</a:t>
          </a:r>
          <a:r>
            <a:rPr lang="zh-CN" altLang="en-US" sz="2200" kern="1200" dirty="0" smtClean="0"/>
            <a:t>、评估现状</a:t>
          </a:r>
          <a:endParaRPr lang="zh-CN" altLang="en-US" sz="2200" kern="1200" dirty="0"/>
        </a:p>
      </dsp:txBody>
      <dsp:txXfrm>
        <a:off x="2114847" y="1515"/>
        <a:ext cx="1866304" cy="933152"/>
      </dsp:txXfrm>
    </dsp:sp>
    <dsp:sp modelId="{35C3C9EC-C522-450E-B979-21FBA82657EB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2</a:t>
          </a:r>
          <a:r>
            <a:rPr lang="zh-CN" altLang="en-US" sz="2200" kern="1200" dirty="0" smtClean="0"/>
            <a:t>、设定目标</a:t>
          </a:r>
          <a:endParaRPr lang="zh-CN" altLang="en-US" sz="2200" kern="1200" dirty="0"/>
        </a:p>
      </dsp:txBody>
      <dsp:txXfrm>
        <a:off x="3759238" y="1196235"/>
        <a:ext cx="1866304" cy="933152"/>
      </dsp:txXfrm>
    </dsp:sp>
    <dsp:sp modelId="{271C9EF4-48C0-4F90-A6E2-09C6C1A03E24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3</a:t>
          </a:r>
          <a:r>
            <a:rPr lang="zh-CN" altLang="en-US" sz="2200" kern="1200" dirty="0" smtClean="0"/>
            <a:t>、尝试调优</a:t>
          </a:r>
          <a:endParaRPr lang="zh-CN" altLang="en-US" sz="2200" kern="1200" dirty="0"/>
        </a:p>
      </dsp:txBody>
      <dsp:txXfrm>
        <a:off x="3131137" y="3129332"/>
        <a:ext cx="1866304" cy="933152"/>
      </dsp:txXfrm>
    </dsp:sp>
    <dsp:sp modelId="{4A3FFF0E-85C8-4FD6-BDF0-BCB6B24DC00A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4</a:t>
          </a:r>
          <a:r>
            <a:rPr lang="zh-CN" altLang="en-US" sz="2200" kern="1200" dirty="0" smtClean="0"/>
            <a:t>、衡量调优</a:t>
          </a:r>
          <a:endParaRPr lang="zh-CN" altLang="en-US" sz="2200" kern="1200" dirty="0"/>
        </a:p>
      </dsp:txBody>
      <dsp:txXfrm>
        <a:off x="1098558" y="3129332"/>
        <a:ext cx="1866304" cy="933152"/>
      </dsp:txXfrm>
    </dsp:sp>
    <dsp:sp modelId="{9FF442F3-4EB6-4FAD-B734-939AB57EA4D2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5</a:t>
          </a:r>
          <a:r>
            <a:rPr lang="zh-CN" altLang="en-US" sz="2200" kern="1200" dirty="0" smtClean="0"/>
            <a:t>、细微调整</a:t>
          </a:r>
          <a:endParaRPr lang="zh-CN" altLang="en-US" sz="2200" kern="1200" dirty="0"/>
        </a:p>
      </dsp:txBody>
      <dsp:txXfrm>
        <a:off x="470456" y="1196235"/>
        <a:ext cx="1866304" cy="933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圆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0" name="副标题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C1D5E-C214-4F24-986D-B5B6522EF1C1}" type="datetimeFigureOut">
              <a:rPr lang="zh-CN" altLang="en-US" smtClean="0"/>
              <a:pPr/>
              <a:t>2010/6/8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7F626-38F4-495E-9BBD-1E9EE3B8D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C1D5E-C214-4F24-986D-B5B6522EF1C1}" type="datetimeFigureOut">
              <a:rPr lang="zh-CN" altLang="en-US" smtClean="0"/>
              <a:pPr/>
              <a:t>2010/6/8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7F626-38F4-495E-9BBD-1E9EE3B8D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C1D5E-C214-4F24-986D-B5B6522EF1C1}" type="datetimeFigureOut">
              <a:rPr lang="zh-CN" altLang="en-US" smtClean="0"/>
              <a:pPr/>
              <a:t>2010/6/8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7F626-38F4-495E-9BBD-1E9EE3B8D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65808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1455626"/>
            <a:ext cx="8183880" cy="433082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C1D5E-C214-4F24-986D-B5B6522EF1C1}" type="datetimeFigureOut">
              <a:rPr lang="zh-CN" altLang="en-US" smtClean="0"/>
              <a:pPr/>
              <a:t>2010/6/8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7F626-38F4-495E-9BBD-1E9EE3B8D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圆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C1D5E-C214-4F24-986D-B5B6522EF1C1}" type="datetimeFigureOut">
              <a:rPr lang="zh-CN" altLang="en-US" smtClean="0"/>
              <a:pPr/>
              <a:t>2010/6/8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7F626-38F4-495E-9BBD-1E9EE3B8D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C1D5E-C214-4F24-986D-B5B6522EF1C1}" type="datetimeFigureOut">
              <a:rPr lang="zh-CN" altLang="en-US" smtClean="0"/>
              <a:pPr/>
              <a:t>2010/6/8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7F626-38F4-495E-9BBD-1E9EE3B8D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C1D5E-C214-4F24-986D-B5B6522EF1C1}" type="datetimeFigureOut">
              <a:rPr lang="zh-CN" altLang="en-US" smtClean="0"/>
              <a:pPr/>
              <a:t>2010/6/8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7F626-38F4-495E-9BBD-1E9EE3B8D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C1D5E-C214-4F24-986D-B5B6522EF1C1}" type="datetimeFigureOut">
              <a:rPr lang="zh-CN" altLang="en-US" smtClean="0"/>
              <a:pPr/>
              <a:t>2010/6/8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7F626-38F4-495E-9BBD-1E9EE3B8D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C1D5E-C214-4F24-986D-B5B6522EF1C1}" type="datetimeFigureOut">
              <a:rPr lang="zh-CN" altLang="en-US" smtClean="0"/>
              <a:pPr/>
              <a:t>2010/6/8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7F626-38F4-495E-9BBD-1E9EE3B8D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C1D5E-C214-4F24-986D-B5B6522EF1C1}" type="datetimeFigureOut">
              <a:rPr lang="zh-CN" altLang="en-US" smtClean="0"/>
              <a:pPr/>
              <a:t>2010/6/8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7F626-38F4-495E-9BBD-1E9EE3B8D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CC1D5E-C214-4F24-986D-B5B6522EF1C1}" type="datetimeFigureOut">
              <a:rPr lang="zh-CN" altLang="en-US" smtClean="0"/>
              <a:pPr/>
              <a:t>2010/6/8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7F626-38F4-495E-9BBD-1E9EE3B8D39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圆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CC1D5E-C214-4F24-986D-B5B6522EF1C1}" type="datetimeFigureOut">
              <a:rPr lang="zh-CN" altLang="en-US" smtClean="0"/>
              <a:pPr/>
              <a:t>2010/6/8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97F626-38F4-495E-9BBD-1E9EE3B8D3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hare.net/tonydeng/jvm" TargetMode="External"/><Relationship Id="rId3" Type="http://schemas.openxmlformats.org/officeDocument/2006/relationships/hyperlink" Target="http://blogs.sun.com/jonthecollector/entry/our_collectors" TargetMode="External"/><Relationship Id="rId7" Type="http://schemas.openxmlformats.org/officeDocument/2006/relationships/hyperlink" Target="http://java.sun.com/j2se/reference/whitepapers/memorymanagement_whitepaper.pdf&amp;pli=1" TargetMode="External"/><Relationship Id="rId2" Type="http://schemas.openxmlformats.org/officeDocument/2006/relationships/hyperlink" Target="http://goo.gl/2lh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va.sun.com/javase/technologies/hotspot/gc/gc_tuning_6.html" TargetMode="External"/><Relationship Id="rId5" Type="http://schemas.openxmlformats.org/officeDocument/2006/relationships/hyperlink" Target="http://blogs.sun.com/jonthecollector/entry/why_now" TargetMode="External"/><Relationship Id="rId4" Type="http://schemas.openxmlformats.org/officeDocument/2006/relationships/hyperlink" Target="http://labs.oracle.com/techrep/2000/smli_tr-2000-88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bugs.sun.com/bugdatabase/view_bug.do?bug_id=6919638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n.com/bigadmin/content/submitted/cms_gc_logs.j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oo.gl/HrU1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mat/" TargetMode="External"/><Relationship Id="rId2" Type="http://schemas.openxmlformats.org/officeDocument/2006/relationships/hyperlink" Target="http://goo.gl/Jng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chisto.dev.java.net/" TargetMode="External"/><Relationship Id="rId2" Type="http://schemas.openxmlformats.org/officeDocument/2006/relationships/hyperlink" Target="code.google.com/p/gclogviewer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Sun </a:t>
            </a:r>
            <a:r>
              <a:rPr lang="en-US" altLang="zh-CN" dirty="0" smtClean="0"/>
              <a:t>JDK 1.6 GC</a:t>
            </a:r>
            <a:br>
              <a:rPr lang="en-US" altLang="zh-CN" dirty="0" smtClean="0"/>
            </a:br>
            <a:r>
              <a:rPr lang="zh-CN" altLang="en-US" sz="3200" dirty="0" smtClean="0"/>
              <a:t>（</a:t>
            </a:r>
            <a:r>
              <a:rPr lang="en-US" altLang="zh-CN" sz="3200" dirty="0" smtClean="0"/>
              <a:t>Garbage Collector</a:t>
            </a:r>
            <a:r>
              <a:rPr lang="zh-CN" altLang="en-US" sz="3200" dirty="0" smtClean="0"/>
              <a:t>） 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244166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http://bluedavy.com</a:t>
            </a:r>
          </a:p>
          <a:p>
            <a:r>
              <a:rPr lang="en-US" altLang="zh-CN" dirty="0" smtClean="0"/>
              <a:t>2010-05-13 V0.2</a:t>
            </a:r>
          </a:p>
          <a:p>
            <a:r>
              <a:rPr lang="en-US" altLang="zh-CN" dirty="0" smtClean="0"/>
              <a:t> 2010-05-19 V0.5</a:t>
            </a:r>
          </a:p>
          <a:p>
            <a:r>
              <a:rPr lang="en-US" altLang="zh-CN" dirty="0" smtClean="0"/>
              <a:t>2010-06-01 V0.8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6000768"/>
            <a:ext cx="3241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 err="1" smtClean="0">
                <a:solidFill>
                  <a:schemeClr val="accent1">
                    <a:lumMod val="75000"/>
                  </a:schemeClr>
                </a:solidFill>
              </a:rPr>
              <a:t>ppt</a:t>
            </a:r>
            <a:r>
              <a:rPr lang="zh-CN" altLang="en-US" sz="1200" i="1" dirty="0" smtClean="0">
                <a:solidFill>
                  <a:schemeClr val="accent1">
                    <a:lumMod val="75000"/>
                  </a:schemeClr>
                </a:solidFill>
              </a:rPr>
              <a:t>中未特别强调的</a:t>
            </a:r>
            <a:r>
              <a:rPr lang="en-US" altLang="zh-CN" sz="1200" i="1" dirty="0" smtClean="0">
                <a:solidFill>
                  <a:schemeClr val="accent1">
                    <a:lumMod val="75000"/>
                  </a:schemeClr>
                </a:solidFill>
              </a:rPr>
              <a:t>JVM</a:t>
            </a:r>
            <a:r>
              <a:rPr lang="zh-CN" altLang="en-US" sz="1200" i="1" dirty="0" smtClean="0">
                <a:solidFill>
                  <a:schemeClr val="accent1">
                    <a:lumMod val="75000"/>
                  </a:schemeClr>
                </a:solidFill>
              </a:rPr>
              <a:t>均指</a:t>
            </a:r>
            <a:r>
              <a:rPr lang="en-US" altLang="zh-CN" sz="1200" i="1" dirty="0" smtClean="0">
                <a:solidFill>
                  <a:schemeClr val="accent1">
                    <a:lumMod val="75000"/>
                  </a:schemeClr>
                </a:solidFill>
              </a:rPr>
              <a:t>Sun </a:t>
            </a:r>
            <a:r>
              <a:rPr lang="en-US" altLang="zh-CN" sz="1200" i="1" dirty="0" smtClean="0">
                <a:solidFill>
                  <a:schemeClr val="accent1">
                    <a:lumMod val="75000"/>
                  </a:schemeClr>
                </a:solidFill>
              </a:rPr>
              <a:t>JDK </a:t>
            </a:r>
            <a:r>
              <a:rPr lang="en-US" altLang="zh-CN" sz="1200" i="1" dirty="0" smtClean="0">
                <a:solidFill>
                  <a:schemeClr val="accent1">
                    <a:lumMod val="75000"/>
                  </a:schemeClr>
                </a:solidFill>
              </a:rPr>
              <a:t>1.6.0</a:t>
            </a:r>
            <a:endParaRPr lang="zh-CN" altLang="en-US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1538" y="3071810"/>
            <a:ext cx="200026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/>
              <a:t>Eden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071802" y="3071810"/>
            <a:ext cx="1000132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/>
              <a:t>S0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071934" y="3071810"/>
            <a:ext cx="1000132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/>
              <a:t>S1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5072066" y="3071810"/>
            <a:ext cx="3000396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/>
              <a:t>Old Generation</a:t>
            </a:r>
            <a:endParaRPr lang="zh-CN" altLang="en-US" sz="2400" dirty="0"/>
          </a:p>
        </p:txBody>
      </p:sp>
      <p:sp>
        <p:nvSpPr>
          <p:cNvPr id="9" name="左大括号 8"/>
          <p:cNvSpPr/>
          <p:nvPr/>
        </p:nvSpPr>
        <p:spPr>
          <a:xfrm rot="5400000">
            <a:off x="2893207" y="892951"/>
            <a:ext cx="357190" cy="4000528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76865" y="2357430"/>
            <a:ext cx="2230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New Generation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643174" y="857232"/>
            <a:ext cx="3398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JVM</a:t>
            </a:r>
            <a:r>
              <a:rPr lang="zh-CN" altLang="en-US" sz="4000" b="1" dirty="0" smtClean="0"/>
              <a:t>堆：分代</a:t>
            </a:r>
            <a:endParaRPr lang="zh-CN" altLang="en-US" sz="4000" b="1" dirty="0"/>
          </a:p>
        </p:txBody>
      </p:sp>
      <p:sp>
        <p:nvSpPr>
          <p:cNvPr id="14" name="爆炸形 1 13"/>
          <p:cNvSpPr/>
          <p:nvPr/>
        </p:nvSpPr>
        <p:spPr>
          <a:xfrm>
            <a:off x="1643042" y="3500438"/>
            <a:ext cx="3143272" cy="71438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-</a:t>
            </a:r>
            <a:r>
              <a:rPr lang="en-US" altLang="zh-CN" sz="1200" dirty="0" err="1" smtClean="0"/>
              <a:t>XX:SurvivorRatio</a:t>
            </a:r>
            <a:endParaRPr lang="zh-CN" altLang="en-US" sz="1200" dirty="0"/>
          </a:p>
        </p:txBody>
      </p:sp>
      <p:sp>
        <p:nvSpPr>
          <p:cNvPr id="15" name="爆炸形 1 14"/>
          <p:cNvSpPr/>
          <p:nvPr/>
        </p:nvSpPr>
        <p:spPr>
          <a:xfrm>
            <a:off x="928662" y="2295516"/>
            <a:ext cx="1357322" cy="71438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-</a:t>
            </a:r>
            <a:r>
              <a:rPr lang="en-US" altLang="zh-CN" sz="1600" dirty="0" err="1" smtClean="0"/>
              <a:t>Xmn</a:t>
            </a:r>
            <a:endParaRPr lang="zh-CN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5000636"/>
            <a:ext cx="668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备注：通常将对新生代进行的回收称为</a:t>
            </a:r>
            <a:r>
              <a:rPr lang="en-US" altLang="zh-CN" sz="1200" dirty="0" smtClean="0"/>
              <a:t>Minor GC</a:t>
            </a:r>
            <a:r>
              <a:rPr lang="zh-CN" altLang="en-US" sz="1200" dirty="0" smtClean="0"/>
              <a:t>；对旧生代进行的回收称为</a:t>
            </a:r>
            <a:r>
              <a:rPr lang="en-US" altLang="zh-CN" sz="1200" dirty="0" smtClean="0"/>
              <a:t>Major GC</a:t>
            </a:r>
            <a:r>
              <a:rPr lang="zh-CN" altLang="en-US" sz="1200" dirty="0" smtClean="0"/>
              <a:t>，但由于</a:t>
            </a:r>
            <a:endParaRPr lang="en-US" altLang="zh-CN" sz="1200" dirty="0" smtClean="0"/>
          </a:p>
          <a:p>
            <a:r>
              <a:rPr lang="en-US" altLang="zh-CN" sz="1200" dirty="0" smtClean="0"/>
              <a:t>Major GC</a:t>
            </a:r>
            <a:r>
              <a:rPr lang="zh-CN" altLang="en-US" sz="1200" dirty="0" smtClean="0"/>
              <a:t>除并发</a:t>
            </a:r>
            <a:r>
              <a:rPr lang="en-US" altLang="zh-CN" sz="1200" dirty="0" smtClean="0"/>
              <a:t>GC</a:t>
            </a:r>
            <a:r>
              <a:rPr lang="zh-CN" altLang="en-US" sz="1200" dirty="0" smtClean="0"/>
              <a:t>外均需对整个堆进行扫描和回收，因此又称为</a:t>
            </a:r>
            <a:r>
              <a:rPr lang="en-US" altLang="zh-CN" sz="1200" dirty="0" smtClean="0"/>
              <a:t>Full GC</a:t>
            </a:r>
            <a:r>
              <a:rPr lang="zh-CN" altLang="en-US" sz="1200" dirty="0" smtClean="0"/>
              <a:t>。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642918"/>
            <a:ext cx="479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GC—PS</a:t>
            </a:r>
            <a:endParaRPr lang="zh-CN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405015"/>
            <a:ext cx="7348037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完整内存回收策略</a:t>
            </a:r>
            <a:endParaRPr lang="en-US" altLang="zh-CN" dirty="0" smtClean="0"/>
          </a:p>
          <a:p>
            <a:pPr marL="342900" indent="-342900"/>
            <a:endParaRPr lang="en-US" altLang="zh-CN" sz="1400" dirty="0" smtClean="0"/>
          </a:p>
          <a:p>
            <a:pPr marL="342900" indent="-342900"/>
            <a:r>
              <a:rPr lang="en-US" altLang="zh-CN" sz="1400" dirty="0" smtClean="0"/>
              <a:t>1</a:t>
            </a:r>
            <a:r>
              <a:rPr lang="zh-CN" altLang="en-US" sz="1400" dirty="0" smtClean="0"/>
              <a:t>、如</a:t>
            </a:r>
            <a:r>
              <a:rPr lang="en-US" altLang="zh-CN" sz="1400" dirty="0" err="1" smtClean="0"/>
              <a:t>gc</a:t>
            </a:r>
            <a:r>
              <a:rPr lang="zh-CN" altLang="en-US" sz="1400" dirty="0" smtClean="0"/>
              <a:t>所执行的时间超过，直接结束；</a:t>
            </a:r>
          </a:p>
          <a:p>
            <a:pPr marL="342900" indent="-342900"/>
            <a:r>
              <a:rPr lang="en-US" altLang="zh-CN" sz="1400" dirty="0" smtClean="0"/>
              <a:t>2</a:t>
            </a:r>
            <a:r>
              <a:rPr lang="zh-CN" altLang="en-US" sz="1400" dirty="0" smtClean="0"/>
              <a:t>、先调用</a:t>
            </a:r>
            <a:r>
              <a:rPr lang="en-US" altLang="zh-CN" sz="1400" dirty="0" err="1" smtClean="0"/>
              <a:t>invoke_nopolicy</a:t>
            </a:r>
            <a:endParaRPr lang="en-US" altLang="zh-CN" sz="1400" dirty="0" smtClean="0"/>
          </a:p>
          <a:p>
            <a:pPr marL="342900" indent="-342900"/>
            <a:r>
              <a:rPr lang="en-US" altLang="zh-CN" sz="1400" dirty="0" smtClean="0"/>
              <a:t>   2.1 </a:t>
            </a:r>
            <a:r>
              <a:rPr lang="zh-CN" altLang="en-US" sz="1400" dirty="0" smtClean="0"/>
              <a:t>先检查是不是要尝试</a:t>
            </a:r>
            <a:r>
              <a:rPr lang="en-US" altLang="zh-CN" sz="1400" dirty="0" smtClean="0"/>
              <a:t>scavenge</a:t>
            </a:r>
            <a:r>
              <a:rPr lang="zh-CN" altLang="en-US" sz="1400" dirty="0" smtClean="0"/>
              <a:t>；</a:t>
            </a:r>
          </a:p>
          <a:p>
            <a:pPr marL="342900" indent="-342900"/>
            <a:r>
              <a:rPr lang="zh-CN" altLang="en-US" sz="1400" dirty="0" smtClean="0"/>
              <a:t>      </a:t>
            </a:r>
            <a:r>
              <a:rPr lang="en-US" altLang="zh-CN" sz="1400" dirty="0" smtClean="0"/>
              <a:t>2.1.1 to space</a:t>
            </a:r>
            <a:r>
              <a:rPr lang="zh-CN" altLang="en-US" sz="1400" dirty="0" smtClean="0"/>
              <a:t>必须为空，如不为空，则返回</a:t>
            </a:r>
            <a:r>
              <a:rPr lang="en-US" altLang="zh-CN" sz="1400" dirty="0" smtClean="0"/>
              <a:t>false</a:t>
            </a:r>
            <a:r>
              <a:rPr lang="zh-CN" altLang="en-US" sz="1400" dirty="0" smtClean="0"/>
              <a:t>；</a:t>
            </a:r>
          </a:p>
          <a:p>
            <a:pPr marL="342900" indent="-342900"/>
            <a:r>
              <a:rPr lang="zh-CN" altLang="en-US" sz="1400" dirty="0" smtClean="0"/>
              <a:t>      </a:t>
            </a:r>
            <a:r>
              <a:rPr lang="en-US" altLang="zh-CN" sz="1400" dirty="0" smtClean="0"/>
              <a:t>2.1.2 </a:t>
            </a:r>
            <a:r>
              <a:rPr lang="zh-CN" altLang="en-US" sz="1400" dirty="0" smtClean="0"/>
              <a:t>获取之前所有</a:t>
            </a:r>
            <a:r>
              <a:rPr lang="en-US" altLang="zh-CN" sz="1400" dirty="0" smtClean="0"/>
              <a:t>minor </a:t>
            </a:r>
            <a:r>
              <a:rPr lang="en-US" altLang="zh-CN" sz="1400" dirty="0" err="1" smtClean="0"/>
              <a:t>gc</a:t>
            </a:r>
            <a:r>
              <a:rPr lang="zh-CN" altLang="en-US" sz="1400" dirty="0" smtClean="0"/>
              <a:t>晋级到</a:t>
            </a:r>
            <a:r>
              <a:rPr lang="en-US" altLang="zh-CN" sz="1400" dirty="0" smtClean="0"/>
              <a:t>old</a:t>
            </a:r>
            <a:r>
              <a:rPr lang="zh-CN" altLang="en-US" sz="1400" dirty="0" smtClean="0"/>
              <a:t>的平均大小，并对比目前</a:t>
            </a:r>
            <a:r>
              <a:rPr lang="en-US" altLang="zh-CN" sz="1400" dirty="0" smtClean="0"/>
              <a:t/>
            </a:r>
            <a:br>
              <a:rPr lang="en-US" altLang="zh-CN" sz="1400" dirty="0" smtClean="0"/>
            </a:br>
            <a:r>
              <a:rPr lang="en-US" altLang="zh-CN" sz="1400" dirty="0" smtClean="0"/>
              <a:t>          </a:t>
            </a:r>
            <a:r>
              <a:rPr lang="en-US" altLang="zh-CN" sz="1400" dirty="0" err="1" smtClean="0"/>
              <a:t>eden+from</a:t>
            </a:r>
            <a:r>
              <a:rPr lang="zh-CN" altLang="en-US" sz="1400" dirty="0" smtClean="0"/>
              <a:t>已使用的大小，取更小的一个值，如</a:t>
            </a:r>
            <a:r>
              <a:rPr lang="en-US" altLang="zh-CN" sz="1400" dirty="0" smtClean="0"/>
              <a:t>old</a:t>
            </a:r>
            <a:r>
              <a:rPr lang="zh-CN" altLang="en-US" sz="1400" dirty="0" smtClean="0"/>
              <a:t>剩余空间</a:t>
            </a:r>
          </a:p>
          <a:p>
            <a:pPr marL="342900" indent="-342900"/>
            <a:r>
              <a:rPr lang="zh-CN" altLang="en-US" sz="1400" dirty="0" smtClean="0"/>
              <a:t>              小于此值，则返回</a:t>
            </a:r>
            <a:r>
              <a:rPr lang="en-US" altLang="zh-CN" sz="1400" dirty="0" smtClean="0"/>
              <a:t>false</a:t>
            </a:r>
            <a:r>
              <a:rPr lang="zh-CN" altLang="en-US" sz="1400" dirty="0" smtClean="0"/>
              <a:t>，如大于则返回</a:t>
            </a:r>
            <a:r>
              <a:rPr lang="en-US" altLang="zh-CN" sz="1400" dirty="0" smtClean="0"/>
              <a:t>true</a:t>
            </a:r>
            <a:r>
              <a:rPr lang="zh-CN" altLang="en-US" sz="1400" dirty="0" smtClean="0"/>
              <a:t>；</a:t>
            </a:r>
          </a:p>
          <a:p>
            <a:pPr marL="342900" indent="-342900"/>
            <a:r>
              <a:rPr lang="zh-CN" altLang="en-US" sz="1400" dirty="0" smtClean="0"/>
              <a:t>   </a:t>
            </a:r>
            <a:r>
              <a:rPr lang="en-US" altLang="zh-CN" sz="1400" dirty="0" smtClean="0"/>
              <a:t>2.2 </a:t>
            </a:r>
            <a:r>
              <a:rPr lang="zh-CN" altLang="en-US" sz="1400" dirty="0" smtClean="0"/>
              <a:t>如不需要尝试</a:t>
            </a:r>
            <a:r>
              <a:rPr lang="en-US" altLang="zh-CN" sz="1400" dirty="0" smtClean="0"/>
              <a:t>scavenge</a:t>
            </a:r>
            <a:r>
              <a:rPr lang="zh-CN" altLang="en-US" sz="1400" dirty="0" smtClean="0"/>
              <a:t>，则返回</a:t>
            </a:r>
            <a:r>
              <a:rPr lang="en-US" altLang="zh-CN" sz="1400" dirty="0" smtClean="0"/>
              <a:t>false</a:t>
            </a:r>
            <a:r>
              <a:rPr lang="zh-CN" altLang="en-US" sz="1400" dirty="0" smtClean="0"/>
              <a:t>，否则继续；</a:t>
            </a:r>
          </a:p>
          <a:p>
            <a:pPr marL="342900" indent="-342900"/>
            <a:r>
              <a:rPr lang="zh-CN" altLang="en-US" sz="1400" dirty="0" smtClean="0"/>
              <a:t>   </a:t>
            </a:r>
            <a:r>
              <a:rPr lang="en-US" altLang="zh-CN" sz="1400" dirty="0" smtClean="0"/>
              <a:t>2.3 </a:t>
            </a:r>
            <a:r>
              <a:rPr lang="zh-CN" altLang="en-US" sz="1400" dirty="0" smtClean="0"/>
              <a:t>多线程扫描活的对象，并基于</a:t>
            </a:r>
            <a:r>
              <a:rPr lang="en-US" altLang="zh-CN" sz="1400" dirty="0" smtClean="0"/>
              <a:t>copying</a:t>
            </a:r>
            <a:r>
              <a:rPr lang="zh-CN" altLang="en-US" sz="1400" dirty="0" smtClean="0"/>
              <a:t>算法回收，回收时相应的晋升对象到旧生代；</a:t>
            </a:r>
          </a:p>
          <a:p>
            <a:pPr marL="342900" indent="-342900"/>
            <a:r>
              <a:rPr lang="zh-CN" altLang="en-US" sz="1400" dirty="0" smtClean="0"/>
              <a:t>   </a:t>
            </a:r>
            <a:r>
              <a:rPr lang="en-US" altLang="zh-CN" sz="1400" dirty="0" smtClean="0"/>
              <a:t>2.4 </a:t>
            </a:r>
            <a:r>
              <a:rPr lang="zh-CN" altLang="en-US" sz="1400" dirty="0" smtClean="0"/>
              <a:t>如</a:t>
            </a:r>
            <a:r>
              <a:rPr lang="en-US" altLang="zh-CN" sz="1400" dirty="0" err="1" smtClean="0"/>
              <a:t>UseAdaptiveSizePolicy</a:t>
            </a:r>
            <a:r>
              <a:rPr lang="zh-CN" altLang="en-US" sz="1400" dirty="0" smtClean="0"/>
              <a:t>，那么重新计算</a:t>
            </a:r>
            <a:r>
              <a:rPr lang="en-US" altLang="zh-CN" sz="1400" dirty="0" smtClean="0"/>
              <a:t>to space</a:t>
            </a:r>
            <a:r>
              <a:rPr lang="zh-CN" altLang="en-US" sz="1400" dirty="0" smtClean="0"/>
              <a:t>和</a:t>
            </a:r>
            <a:r>
              <a:rPr lang="en-US" altLang="zh-CN" sz="1400" dirty="0" smtClean="0"/>
              <a:t/>
            </a:r>
            <a:br>
              <a:rPr lang="en-US" altLang="zh-CN" sz="1400" dirty="0" smtClean="0"/>
            </a:br>
            <a:r>
              <a:rPr lang="en-US" altLang="zh-CN" sz="1400" dirty="0" smtClean="0"/>
              <a:t>    </a:t>
            </a:r>
            <a:r>
              <a:rPr lang="en-US" altLang="zh-CN" sz="1400" dirty="0" err="1" smtClean="0"/>
              <a:t>tenuringThreshold</a:t>
            </a:r>
            <a:r>
              <a:rPr lang="zh-CN" altLang="en-US" sz="1400" dirty="0" smtClean="0"/>
              <a:t>的值，并调整。</a:t>
            </a:r>
          </a:p>
          <a:p>
            <a:pPr marL="342900" indent="-342900"/>
            <a:r>
              <a:rPr lang="en-US" altLang="zh-CN" sz="1400" dirty="0" smtClean="0"/>
              <a:t>3</a:t>
            </a:r>
            <a:r>
              <a:rPr lang="zh-CN" altLang="en-US" sz="1400" dirty="0" smtClean="0"/>
              <a:t>、如</a:t>
            </a:r>
            <a:r>
              <a:rPr lang="en-US" altLang="zh-CN" sz="1400" dirty="0" err="1" smtClean="0"/>
              <a:t>invoke_nopolicy</a:t>
            </a:r>
            <a:r>
              <a:rPr lang="zh-CN" altLang="en-US" sz="1400" dirty="0" smtClean="0"/>
              <a:t>返回的是</a:t>
            </a:r>
            <a:r>
              <a:rPr lang="en-US" altLang="zh-CN" sz="1400" dirty="0" smtClean="0"/>
              <a:t>false</a:t>
            </a:r>
            <a:r>
              <a:rPr lang="zh-CN" altLang="en-US" sz="1400" dirty="0" smtClean="0"/>
              <a:t>，或之前所有</a:t>
            </a:r>
            <a:r>
              <a:rPr lang="en-US" altLang="zh-CN" sz="1400" dirty="0" smtClean="0"/>
              <a:t>minor </a:t>
            </a:r>
            <a:r>
              <a:rPr lang="en-US" altLang="zh-CN" sz="1400" dirty="0" err="1" smtClean="0"/>
              <a:t>gc</a:t>
            </a:r>
            <a:r>
              <a:rPr lang="zh-CN" altLang="en-US" sz="1400" dirty="0" smtClean="0"/>
              <a:t>晋级到</a:t>
            </a:r>
            <a:r>
              <a:rPr lang="en-US" altLang="zh-CN" sz="1400" dirty="0" smtClean="0"/>
              <a:t>old</a:t>
            </a:r>
            <a:r>
              <a:rPr lang="zh-CN" altLang="en-US" sz="1400" dirty="0" smtClean="0"/>
              <a:t>的</a:t>
            </a:r>
            <a:r>
              <a:rPr lang="en-US" altLang="zh-CN" sz="1400" dirty="0" smtClean="0"/>
              <a:t/>
            </a:r>
            <a:br>
              <a:rPr lang="en-US" altLang="zh-CN" sz="1400" dirty="0" smtClean="0"/>
            </a:br>
            <a:r>
              <a:rPr lang="zh-CN" altLang="en-US" sz="1400" dirty="0" smtClean="0"/>
              <a:t>平均大小 </a:t>
            </a:r>
            <a:r>
              <a:rPr lang="en-US" altLang="zh-CN" sz="1400" dirty="0" smtClean="0"/>
              <a:t>&gt; </a:t>
            </a:r>
            <a:r>
              <a:rPr lang="zh-CN" altLang="en-US" sz="1400" dirty="0" smtClean="0"/>
              <a:t>旧生代的剩余空间，那么继续下面的步骤，否则结束；</a:t>
            </a:r>
          </a:p>
          <a:p>
            <a:pPr marL="342900" indent="-342900"/>
            <a:r>
              <a:rPr lang="en-US" altLang="zh-CN" sz="1400" dirty="0" smtClean="0"/>
              <a:t>4</a:t>
            </a:r>
            <a:r>
              <a:rPr lang="zh-CN" altLang="en-US" sz="1400" dirty="0" smtClean="0"/>
              <a:t>、如</a:t>
            </a:r>
            <a:r>
              <a:rPr lang="en-US" altLang="zh-CN" sz="1400" dirty="0" err="1" smtClean="0"/>
              <a:t>UseParallelOldGC</a:t>
            </a:r>
            <a:r>
              <a:rPr lang="zh-CN" altLang="en-US" sz="1400" dirty="0" smtClean="0"/>
              <a:t>，则执行</a:t>
            </a:r>
            <a:r>
              <a:rPr lang="en-US" altLang="zh-CN" sz="1400" dirty="0" err="1" smtClean="0"/>
              <a:t>PSParallelCompact</a:t>
            </a:r>
            <a:r>
              <a:rPr lang="zh-CN" altLang="en-US" sz="1400" dirty="0" smtClean="0"/>
              <a:t>，如不是</a:t>
            </a:r>
            <a:r>
              <a:rPr lang="en-US" altLang="zh-CN" sz="1400" dirty="0" smtClean="0"/>
              <a:t/>
            </a:r>
            <a:br>
              <a:rPr lang="en-US" altLang="zh-CN" sz="1400" dirty="0" smtClean="0"/>
            </a:br>
            <a:r>
              <a:rPr lang="en-US" altLang="zh-CN" sz="1400" dirty="0" err="1" smtClean="0"/>
              <a:t>UseParallelOldGC</a:t>
            </a:r>
            <a:r>
              <a:rPr lang="zh-CN" altLang="en-US" sz="1400" dirty="0" smtClean="0"/>
              <a:t>，则执行</a:t>
            </a:r>
            <a:r>
              <a:rPr lang="en-US" altLang="zh-CN" sz="1400" dirty="0" err="1" smtClean="0"/>
              <a:t>PSMarkSweep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214414" y="2214554"/>
            <a:ext cx="6572296" cy="1285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285852" y="2643182"/>
            <a:ext cx="142876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串行</a:t>
            </a:r>
            <a:r>
              <a:rPr lang="en-US" altLang="zh-CN" sz="1400" dirty="0" smtClean="0"/>
              <a:t>GC</a:t>
            </a:r>
          </a:p>
          <a:p>
            <a:pPr algn="ctr"/>
            <a:r>
              <a:rPr lang="en-US" altLang="zh-CN" sz="1400" dirty="0" smtClean="0"/>
              <a:t>(Serial MSC)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2805100" y="2643182"/>
            <a:ext cx="1500198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并行 </a:t>
            </a:r>
            <a:r>
              <a:rPr lang="en-US" altLang="zh-CN" sz="1400" dirty="0" smtClean="0"/>
              <a:t>MSC GC</a:t>
            </a:r>
          </a:p>
          <a:p>
            <a:pPr algn="ctr"/>
            <a:r>
              <a:rPr lang="en-US" altLang="zh-CN" sz="1400" dirty="0" smtClean="0"/>
              <a:t>(Parallel MSC)</a:t>
            </a:r>
            <a:endParaRPr lang="zh-CN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428992" y="2214554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旧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生代可用的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GC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15140" y="2643182"/>
            <a:ext cx="1000132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并发</a:t>
            </a:r>
            <a:r>
              <a:rPr lang="en-US" altLang="zh-CN" sz="1400" dirty="0" smtClean="0"/>
              <a:t>GC</a:t>
            </a:r>
          </a:p>
          <a:p>
            <a:pPr algn="ctr"/>
            <a:r>
              <a:rPr lang="en-US" altLang="zh-CN" sz="1400" dirty="0" smtClean="0"/>
              <a:t>(CMS)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4381499" y="2643182"/>
            <a:ext cx="2214578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并行 </a:t>
            </a:r>
            <a:r>
              <a:rPr lang="en-US" altLang="zh-CN" sz="1400" dirty="0" smtClean="0"/>
              <a:t>Compacting GC</a:t>
            </a:r>
          </a:p>
          <a:p>
            <a:pPr algn="ctr"/>
            <a:r>
              <a:rPr lang="en-US" altLang="zh-CN" sz="1400" dirty="0" smtClean="0"/>
              <a:t>(Parallel Compacting)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35092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内存分配策略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、不支持</a:t>
            </a:r>
            <a:r>
              <a:rPr lang="en-US" altLang="zh-CN" dirty="0" smtClean="0"/>
              <a:t>TLAB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bump pointer</a:t>
            </a:r>
            <a:r>
              <a:rPr lang="zh-CN" altLang="en-US" dirty="0" smtClean="0"/>
              <a:t>的分配方式。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148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359836"/>
            <a:ext cx="756970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内存回收策略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、基于</a:t>
            </a:r>
            <a:r>
              <a:rPr lang="en-US" altLang="zh-CN" dirty="0" smtClean="0"/>
              <a:t>Mark Sweep Compact</a:t>
            </a:r>
            <a:r>
              <a:rPr lang="zh-CN" altLang="en-US" dirty="0" smtClean="0"/>
              <a:t>实现；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</a:t>
            </a:r>
            <a:r>
              <a:rPr lang="zh-CN" altLang="en-US" dirty="0" smtClean="0"/>
              <a:t>、如</a:t>
            </a:r>
            <a:r>
              <a:rPr lang="en-US" altLang="zh-CN" dirty="0" smtClean="0"/>
              <a:t>CollectGen0First</a:t>
            </a:r>
            <a:r>
              <a:rPr lang="zh-CN" altLang="en-US" dirty="0" smtClean="0"/>
              <a:t>为</a:t>
            </a:r>
            <a:r>
              <a:rPr lang="en-US" altLang="zh-CN" dirty="0" smtClean="0"/>
              <a:t>true</a:t>
            </a:r>
            <a:r>
              <a:rPr lang="zh-CN" altLang="en-US" dirty="0" smtClean="0"/>
              <a:t>（默认为</a:t>
            </a:r>
            <a:r>
              <a:rPr lang="en-US" altLang="zh-CN" dirty="0" smtClean="0"/>
              <a:t>false</a:t>
            </a:r>
            <a:r>
              <a:rPr lang="zh-CN" altLang="en-US" dirty="0" smtClean="0"/>
              <a:t>），则先执行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zh-CN" altLang="en-US" dirty="0" smtClean="0"/>
              <a:t>回收过程分为四个阶段完成：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、标记哪些对象是活的；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</a:t>
            </a:r>
            <a:r>
              <a:rPr lang="zh-CN" altLang="en-US" dirty="0" smtClean="0"/>
              <a:t>、计算新的地址；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3</a:t>
            </a:r>
            <a:r>
              <a:rPr lang="zh-CN" altLang="en-US" dirty="0" smtClean="0"/>
              <a:t>、更新指针指向新的地址；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4</a:t>
            </a:r>
            <a:r>
              <a:rPr lang="zh-CN" altLang="en-US" dirty="0" smtClean="0"/>
              <a:t>、将对象移到新的地址。</a:t>
            </a:r>
            <a:endParaRPr lang="zh-CN" altLang="en-US" sz="1200" dirty="0" smtClean="0"/>
          </a:p>
          <a:p>
            <a:pPr marL="342900" indent="-342900"/>
            <a:endParaRPr lang="zh-CN" alt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6298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并行</a:t>
            </a:r>
            <a:r>
              <a:rPr lang="en-US" altLang="zh-CN" sz="4000" b="1" dirty="0" smtClean="0"/>
              <a:t>MSC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74879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内存分配策略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、在旧生代上按照</a:t>
            </a:r>
            <a:r>
              <a:rPr lang="en-US" altLang="zh-CN" dirty="0" smtClean="0"/>
              <a:t>bump pointer</a:t>
            </a:r>
            <a:r>
              <a:rPr lang="zh-CN" altLang="en-US" dirty="0" smtClean="0"/>
              <a:t>机制进行分配；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</a:t>
            </a:r>
            <a:r>
              <a:rPr lang="zh-CN" altLang="en-US" dirty="0" smtClean="0"/>
              <a:t>、分配不了的情况下尝试等待几毫秒（通过以下参数设置）后再分配；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dirty="0" err="1" smtClean="0"/>
              <a:t>GCExpandToAllocateDelayMillis</a:t>
            </a:r>
            <a:r>
              <a:rPr lang="zh-CN" altLang="en-US" dirty="0" smtClean="0"/>
              <a:t>，默认为</a:t>
            </a:r>
            <a:r>
              <a:rPr lang="en-US" altLang="zh-CN" dirty="0" smtClean="0"/>
              <a:t>0</a:t>
            </a:r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smtClean="0"/>
              <a:t>3</a:t>
            </a:r>
            <a:r>
              <a:rPr lang="zh-CN" altLang="en-US" dirty="0" smtClean="0"/>
              <a:t>、再分配不了就返回</a:t>
            </a:r>
            <a:r>
              <a:rPr lang="en-US" altLang="zh-CN" dirty="0" smtClean="0"/>
              <a:t>NULL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6298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并行</a:t>
            </a:r>
            <a:r>
              <a:rPr lang="en-US" altLang="zh-CN" sz="4000" b="1" dirty="0" smtClean="0"/>
              <a:t>MSC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47750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内存回收基于</a:t>
            </a:r>
            <a:r>
              <a:rPr lang="en-US" altLang="zh-CN" dirty="0" smtClean="0"/>
              <a:t>Mark Sweep Compact</a:t>
            </a:r>
            <a:r>
              <a:rPr lang="zh-CN" altLang="en-US" dirty="0" smtClean="0"/>
              <a:t>实现。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zh-CN" altLang="en-US" dirty="0" smtClean="0"/>
              <a:t>四个阶段：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、标记活的对象；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</a:t>
            </a:r>
            <a:r>
              <a:rPr lang="zh-CN" altLang="en-US" dirty="0" smtClean="0"/>
              <a:t>、计算这些活的对象新的目标地址；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3</a:t>
            </a:r>
            <a:r>
              <a:rPr lang="zh-CN" altLang="en-US" dirty="0" smtClean="0"/>
              <a:t>、更新指针指向新的地址；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4</a:t>
            </a:r>
            <a:r>
              <a:rPr lang="zh-CN" altLang="en-US" dirty="0" smtClean="0"/>
              <a:t>、移动对象到新的地址。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20850"/>
            <a:ext cx="682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旧生代可用</a:t>
            </a:r>
            <a:r>
              <a:rPr lang="en-US" altLang="zh-CN" sz="3200" b="1" dirty="0" smtClean="0"/>
              <a:t>GC—</a:t>
            </a:r>
            <a:r>
              <a:rPr lang="zh-CN" altLang="en-US" sz="3200" b="1" dirty="0" smtClean="0"/>
              <a:t>并行</a:t>
            </a:r>
            <a:r>
              <a:rPr lang="en-US" altLang="zh-CN" sz="3200" b="1" dirty="0" smtClean="0"/>
              <a:t>Compacting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33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内存分配策略和并行</a:t>
            </a:r>
            <a:r>
              <a:rPr lang="en-US" altLang="zh-CN" dirty="0" smtClean="0"/>
              <a:t>MS</a:t>
            </a:r>
            <a:r>
              <a:rPr lang="zh-CN" altLang="en-US" dirty="0" smtClean="0"/>
              <a:t>相同。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90763"/>
            <a:ext cx="52197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720850"/>
            <a:ext cx="682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旧生代可用</a:t>
            </a:r>
            <a:r>
              <a:rPr lang="en-US" altLang="zh-CN" sz="3200" b="1" dirty="0" smtClean="0"/>
              <a:t>GC—</a:t>
            </a:r>
            <a:r>
              <a:rPr lang="zh-CN" altLang="en-US" sz="3200" b="1" dirty="0" smtClean="0"/>
              <a:t>并行</a:t>
            </a:r>
            <a:r>
              <a:rPr lang="en-US" altLang="zh-CN" sz="3200" b="1" dirty="0" smtClean="0"/>
              <a:t>Compacting</a:t>
            </a:r>
            <a:endParaRPr lang="zh-CN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571612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内存回收基于</a:t>
            </a:r>
            <a:r>
              <a:rPr lang="en-US" altLang="zh-CN" dirty="0" smtClean="0"/>
              <a:t>Mark Compact</a:t>
            </a:r>
            <a:r>
              <a:rPr lang="zh-CN" altLang="en-US" dirty="0" smtClean="0"/>
              <a:t>实现，图示如下：</a:t>
            </a:r>
            <a:endParaRPr lang="zh-CN" alt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649412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558057"/>
            <a:ext cx="70535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内存分配策略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、首先要拿到</a:t>
            </a:r>
            <a:r>
              <a:rPr lang="en-US" altLang="zh-CN" dirty="0" err="1" smtClean="0"/>
              <a:t>freelist</a:t>
            </a:r>
            <a:r>
              <a:rPr lang="zh-CN" altLang="en-US" dirty="0" smtClean="0"/>
              <a:t>锁；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</a:t>
            </a:r>
            <a:r>
              <a:rPr lang="zh-CN" altLang="en-US" dirty="0" smtClean="0"/>
              <a:t>、找到可以容纳下对象大小的</a:t>
            </a:r>
            <a:r>
              <a:rPr lang="en-US" altLang="zh-CN" dirty="0" smtClean="0"/>
              <a:t>chunk</a:t>
            </a:r>
            <a:r>
              <a:rPr lang="zh-CN" altLang="en-US" dirty="0" smtClean="0"/>
              <a:t>，然后分配；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3</a:t>
            </a:r>
            <a:r>
              <a:rPr lang="zh-CN" altLang="en-US" dirty="0" smtClean="0"/>
              <a:t>、如目前正在</a:t>
            </a:r>
            <a:r>
              <a:rPr lang="en-US" altLang="zh-CN" dirty="0" smtClean="0"/>
              <a:t>marking</a:t>
            </a:r>
            <a:r>
              <a:rPr lang="zh-CN" altLang="en-US" dirty="0" smtClean="0"/>
              <a:t>阶段，那么将此新分配的对象标识为活的。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649412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558057"/>
            <a:ext cx="77508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系统启动时在后台启动一个</a:t>
            </a:r>
            <a:r>
              <a:rPr lang="en-US" altLang="zh-CN" dirty="0" smtClean="0"/>
              <a:t>CMS</a:t>
            </a:r>
            <a:r>
              <a:rPr lang="zh-CN" altLang="en-US" dirty="0" smtClean="0"/>
              <a:t>线程，定时检查是否需要触发</a:t>
            </a:r>
            <a:r>
              <a:rPr lang="en-US" altLang="zh-CN" dirty="0" smtClean="0"/>
              <a:t>CMS GC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基于</a:t>
            </a:r>
            <a:r>
              <a:rPr lang="en-US" altLang="zh-CN" dirty="0" smtClean="0"/>
              <a:t>Mark-Sweep</a:t>
            </a:r>
            <a:r>
              <a:rPr lang="zh-CN" altLang="en-US" dirty="0" smtClean="0"/>
              <a:t>实现；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Initial Marking</a:t>
            </a:r>
            <a:r>
              <a:rPr lang="zh-CN" altLang="en-US" dirty="0" smtClean="0"/>
              <a:t>（</a:t>
            </a:r>
            <a:r>
              <a:rPr lang="en-US" altLang="zh-CN" dirty="0" smtClean="0"/>
              <a:t>Stop-the-world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Concurrent Marking</a:t>
            </a:r>
            <a:br>
              <a:rPr lang="en-US" altLang="zh-CN" dirty="0" smtClean="0"/>
            </a:br>
            <a:r>
              <a:rPr lang="en-US" altLang="zh-CN" dirty="0" err="1" smtClean="0"/>
              <a:t>PreClean</a:t>
            </a:r>
            <a:r>
              <a:rPr lang="zh-CN" altLang="en-US" dirty="0" smtClean="0"/>
              <a:t>（</a:t>
            </a:r>
            <a:r>
              <a:rPr lang="en-US" altLang="zh-CN" dirty="0" smtClean="0"/>
              <a:t>Sun </a:t>
            </a:r>
            <a:r>
              <a:rPr lang="en-US" altLang="zh-CN" dirty="0" err="1" smtClean="0"/>
              <a:t>HotSpot</a:t>
            </a:r>
            <a:r>
              <a:rPr lang="en-US" altLang="zh-CN" dirty="0" smtClean="0"/>
              <a:t> 1.5</a:t>
            </a:r>
            <a:r>
              <a:rPr lang="zh-CN" altLang="en-US" dirty="0" smtClean="0"/>
              <a:t>后引入的优化步骤）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Final Marking</a:t>
            </a:r>
            <a:r>
              <a:rPr lang="zh-CN" altLang="en-US" dirty="0" smtClean="0"/>
              <a:t> （</a:t>
            </a:r>
            <a:r>
              <a:rPr lang="en-US" altLang="zh-CN" dirty="0" smtClean="0"/>
              <a:t>Stop-the-world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Concurrent Sweeping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79" y="1571612"/>
            <a:ext cx="4714875" cy="345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649412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558057"/>
            <a:ext cx="74815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Initial Marking</a:t>
            </a:r>
            <a:r>
              <a:rPr lang="zh-CN" altLang="en-US" dirty="0" smtClean="0"/>
              <a:t>（</a:t>
            </a:r>
            <a:r>
              <a:rPr lang="en-US" altLang="zh-CN" dirty="0" smtClean="0"/>
              <a:t>Stop-the-world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mark</a:t>
            </a:r>
            <a:r>
              <a:rPr lang="zh-CN" altLang="en-US" dirty="0" smtClean="0"/>
              <a:t>下</a:t>
            </a:r>
            <a:r>
              <a:rPr lang="en-US" altLang="zh-CN" dirty="0" smtClean="0"/>
              <a:t>root set</a:t>
            </a:r>
            <a:r>
              <a:rPr lang="zh-CN" altLang="en-US" dirty="0" smtClean="0"/>
              <a:t>直接引用的对象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Concurrent Marking</a:t>
            </a:r>
            <a:br>
              <a:rPr lang="en-US" altLang="zh-CN" dirty="0" smtClean="0"/>
            </a:br>
            <a:r>
              <a:rPr lang="en-US" altLang="zh-CN" dirty="0" smtClean="0"/>
              <a:t>    </a:t>
            </a:r>
            <a:r>
              <a:rPr lang="zh-CN" altLang="en-US" dirty="0" smtClean="0"/>
              <a:t>并发标识上面</a:t>
            </a:r>
            <a:r>
              <a:rPr lang="en-US" altLang="zh-CN" dirty="0" smtClean="0"/>
              <a:t>mark</a:t>
            </a:r>
            <a:r>
              <a:rPr lang="zh-CN" altLang="en-US" dirty="0" smtClean="0"/>
              <a:t>出来的对象的引用；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Mod Union Table</a:t>
            </a:r>
            <a:br>
              <a:rPr lang="en-US" altLang="zh-CN" dirty="0" smtClean="0"/>
            </a:br>
            <a:r>
              <a:rPr lang="en-US" altLang="zh-CN" dirty="0" smtClean="0"/>
              <a:t>	Minor GC</a:t>
            </a:r>
            <a:r>
              <a:rPr lang="zh-CN" altLang="en-US" dirty="0" smtClean="0"/>
              <a:t>同时进行，有可能会导致旧生代引用的对象关系改变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Card Table</a:t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r>
              <a:rPr lang="zh-CN" altLang="en-US" dirty="0" smtClean="0"/>
              <a:t>旧生代中的对象引用关系也有可能改变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649412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558057"/>
            <a:ext cx="75777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altLang="zh-CN" dirty="0" smtClean="0"/>
              <a:t>Preclean    </a:t>
            </a:r>
          </a:p>
          <a:p>
            <a:pPr marL="342900" indent="-342900"/>
            <a:r>
              <a:rPr lang="en-US" altLang="zh-CN" dirty="0" smtClean="0"/>
              <a:t>    	    </a:t>
            </a:r>
            <a:r>
              <a:rPr lang="zh-CN" altLang="en-US" dirty="0" smtClean="0"/>
              <a:t>重新扫描上一步过程中新创建的对象和引用关系改变了的对象的引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</a:t>
            </a:r>
            <a:r>
              <a:rPr lang="zh-CN" altLang="en-US" dirty="0" smtClean="0"/>
              <a:t>用关系；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</a:t>
            </a:r>
            <a:r>
              <a:rPr lang="zh-CN" altLang="en-US" dirty="0" smtClean="0"/>
              <a:t>此步什么时候执行，以及执行到什么时候再触发后续动作，取决于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</a:t>
            </a:r>
            <a:r>
              <a:rPr lang="zh-CN" altLang="en-US" dirty="0" smtClean="0"/>
              <a:t>两个值：</a:t>
            </a:r>
            <a:r>
              <a:rPr lang="en-US" altLang="zh-CN" dirty="0" smtClean="0"/>
              <a:t>-XX: </a:t>
            </a:r>
            <a:r>
              <a:rPr lang="en-US" altLang="zh-CN" dirty="0" err="1" smtClean="0"/>
              <a:t>CMSScheduleRemarkEdenSizeThreshold</a:t>
            </a:r>
            <a:r>
              <a:rPr lang="zh-CN" altLang="en-US" dirty="0" smtClean="0"/>
              <a:t>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-XX: </a:t>
            </a:r>
            <a:r>
              <a:rPr lang="en-US" altLang="zh-CN" dirty="0" err="1" smtClean="0"/>
              <a:t>CMSScheduleRemarkEdenPenetration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	    </a:t>
            </a:r>
            <a:r>
              <a:rPr lang="zh-CN" altLang="en-US" dirty="0" smtClean="0"/>
              <a:t>第一个值默认为</a:t>
            </a:r>
            <a:r>
              <a:rPr lang="en-US" altLang="zh-CN" dirty="0" smtClean="0"/>
              <a:t>2</a:t>
            </a:r>
            <a:r>
              <a:rPr lang="zh-CN" altLang="en-US" dirty="0" smtClean="0"/>
              <a:t>，第二个值默认为</a:t>
            </a:r>
            <a:r>
              <a:rPr lang="en-US" altLang="zh-CN" dirty="0" smtClean="0"/>
              <a:t>50%</a:t>
            </a:r>
            <a:r>
              <a:rPr lang="zh-CN" altLang="en-US" dirty="0" smtClean="0"/>
              <a:t>，代表着当</a:t>
            </a:r>
            <a:r>
              <a:rPr lang="en-US" altLang="zh-CN" dirty="0" err="1" smtClean="0"/>
              <a:t>eden</a:t>
            </a:r>
            <a:r>
              <a:rPr lang="en-US" altLang="zh-CN" dirty="0" smtClean="0"/>
              <a:t> space</a:t>
            </a:r>
            <a:br>
              <a:rPr lang="en-US" altLang="zh-CN" dirty="0" smtClean="0"/>
            </a:br>
            <a:r>
              <a:rPr lang="en-US" altLang="zh-CN" dirty="0" smtClean="0"/>
              <a:t>    </a:t>
            </a:r>
            <a:r>
              <a:rPr lang="zh-CN" altLang="en-US" dirty="0" smtClean="0"/>
              <a:t>使用超过</a:t>
            </a:r>
            <a:r>
              <a:rPr lang="en-US" altLang="zh-CN" dirty="0" smtClean="0"/>
              <a:t>2M</a:t>
            </a:r>
            <a:r>
              <a:rPr lang="zh-CN" altLang="en-US" dirty="0" smtClean="0"/>
              <a:t>时，执行此步，当使用超过</a:t>
            </a:r>
            <a:r>
              <a:rPr lang="en-US" altLang="zh-CN" dirty="0" smtClean="0"/>
              <a:t>50%</a:t>
            </a:r>
            <a:r>
              <a:rPr lang="zh-CN" altLang="en-US" dirty="0" smtClean="0"/>
              <a:t>时，触发</a:t>
            </a:r>
            <a:r>
              <a:rPr lang="en-US" altLang="zh-CN" dirty="0" smtClean="0"/>
              <a:t>remark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</a:t>
            </a:r>
            <a:br>
              <a:rPr lang="en-US" altLang="zh-CN" dirty="0" smtClean="0"/>
            </a:br>
            <a:r>
              <a:rPr lang="en-US" altLang="zh-CN" dirty="0" smtClean="0"/>
              <a:t>    </a:t>
            </a:r>
            <a:r>
              <a:rPr lang="zh-CN" altLang="en-US" dirty="0" smtClean="0"/>
              <a:t>上面这个步骤有些时候有可能会引发</a:t>
            </a:r>
            <a:r>
              <a:rPr lang="en-US" altLang="zh-CN" dirty="0" smtClean="0"/>
              <a:t>bug</a:t>
            </a:r>
            <a:r>
              <a:rPr lang="zh-CN" altLang="en-US" dirty="0" smtClean="0"/>
              <a:t>，有对象需要在</a:t>
            </a:r>
            <a:r>
              <a:rPr lang="en-US" altLang="zh-CN" dirty="0" smtClean="0"/>
              <a:t>old</a:t>
            </a:r>
            <a:r>
              <a:rPr lang="zh-CN" altLang="en-US" dirty="0" smtClean="0"/>
              <a:t>分配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</a:t>
            </a:r>
            <a:r>
              <a:rPr lang="zh-CN" altLang="en-US" dirty="0" smtClean="0"/>
              <a:t>空间，但由于</a:t>
            </a:r>
            <a:r>
              <a:rPr lang="en-US" altLang="zh-CN" dirty="0" smtClean="0"/>
              <a:t>remark</a:t>
            </a:r>
            <a:r>
              <a:rPr lang="zh-CN" altLang="en-US" dirty="0" smtClean="0"/>
              <a:t>总是没执行，导致</a:t>
            </a:r>
            <a:r>
              <a:rPr lang="en-US" altLang="zh-CN" dirty="0" smtClean="0"/>
              <a:t>old</a:t>
            </a:r>
            <a:r>
              <a:rPr lang="zh-CN" altLang="en-US" dirty="0" smtClean="0"/>
              <a:t>空间不足，默认此步的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</a:t>
            </a:r>
            <a:r>
              <a:rPr lang="zh-CN" altLang="en-US" dirty="0" smtClean="0"/>
              <a:t>超时时间为</a:t>
            </a:r>
            <a:r>
              <a:rPr lang="en-US" altLang="zh-CN" dirty="0" smtClean="0"/>
              <a:t>5</a:t>
            </a:r>
            <a:r>
              <a:rPr lang="zh-CN" altLang="en-US" dirty="0" smtClean="0"/>
              <a:t>秒，可通过</a:t>
            </a:r>
            <a:r>
              <a:rPr lang="en-US" altLang="zh-CN" dirty="0" smtClean="0"/>
              <a:t>-XX: </a:t>
            </a:r>
            <a:r>
              <a:rPr lang="en-US" altLang="zh-CN" dirty="0" err="1" smtClean="0"/>
              <a:t>CMSMaxAbortablePrecleanTime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</a:t>
            </a:r>
            <a:r>
              <a:rPr lang="zh-CN" altLang="en-US" dirty="0" smtClean="0"/>
              <a:t>设置，单位为毫秒。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649412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558057"/>
            <a:ext cx="73268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altLang="zh-CN" dirty="0" smtClean="0"/>
              <a:t>Final  Marking</a:t>
            </a:r>
            <a:r>
              <a:rPr lang="zh-CN" altLang="en-US" dirty="0" smtClean="0"/>
              <a:t>（</a:t>
            </a:r>
            <a:r>
              <a:rPr lang="en-US" altLang="zh-CN" dirty="0" smtClean="0"/>
              <a:t>Stop-the-world</a:t>
            </a:r>
            <a:r>
              <a:rPr lang="zh-CN" altLang="en-US" dirty="0" smtClean="0"/>
              <a:t>）</a:t>
            </a:r>
            <a:r>
              <a:rPr lang="en-US" altLang="zh-CN" dirty="0" smtClean="0"/>
              <a:t>  </a:t>
            </a:r>
            <a:br>
              <a:rPr lang="en-US" altLang="zh-CN" dirty="0" smtClean="0"/>
            </a:br>
            <a:r>
              <a:rPr lang="zh-CN" altLang="en-US" dirty="0" smtClean="0"/>
              <a:t>处理</a:t>
            </a:r>
            <a:r>
              <a:rPr lang="en-US" altLang="zh-CN" dirty="0" smtClean="0"/>
              <a:t>Mod Union Table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Card Table</a:t>
            </a:r>
            <a:r>
              <a:rPr lang="zh-CN" altLang="en-US" dirty="0" smtClean="0"/>
              <a:t>中</a:t>
            </a:r>
            <a:r>
              <a:rPr lang="en-US" altLang="zh-CN" dirty="0" smtClean="0"/>
              <a:t>dirty</a:t>
            </a:r>
            <a:r>
              <a:rPr lang="zh-CN" altLang="en-US" dirty="0" smtClean="0"/>
              <a:t>的对象，重新</a:t>
            </a:r>
            <a:r>
              <a:rPr lang="en-US" altLang="zh-CN" dirty="0" smtClean="0"/>
              <a:t>mark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 startAt="4"/>
            </a:pPr>
            <a:endParaRPr lang="en-US" altLang="zh-CN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altLang="zh-CN" dirty="0" smtClean="0"/>
              <a:t>Concurrent Sweeping</a:t>
            </a:r>
            <a:br>
              <a:rPr lang="en-US" altLang="zh-CN" dirty="0" smtClean="0"/>
            </a:br>
            <a:r>
              <a:rPr lang="zh-CN" altLang="en-US" dirty="0" smtClean="0"/>
              <a:t>并发回收。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00042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285860"/>
            <a:ext cx="768030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优缺点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大部分时候和应用并发进行，因此只会造成很短的暂停时间；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浮动垃圾，没办法，</a:t>
            </a:r>
            <a:r>
              <a:rPr lang="en-US" altLang="zh-CN" dirty="0" smtClean="0"/>
              <a:t>so</a:t>
            </a:r>
            <a:r>
              <a:rPr lang="zh-CN" altLang="en-US" dirty="0" smtClean="0"/>
              <a:t>内存空间要稍微大一点；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内存碎片，</a:t>
            </a:r>
            <a:r>
              <a:rPr lang="en-US" altLang="zh-CN" dirty="0" smtClean="0"/>
              <a:t>-XX:+</a:t>
            </a:r>
            <a:r>
              <a:rPr lang="en-US" altLang="zh-CN" dirty="0" err="1" smtClean="0"/>
              <a:t>UseCMSCompactAtFullCollection</a:t>
            </a:r>
            <a:r>
              <a:rPr lang="en-US" altLang="zh-CN" dirty="0" smtClean="0"/>
              <a:t> </a:t>
            </a:r>
            <a:r>
              <a:rPr lang="zh-CN" altLang="en-US" dirty="0" smtClean="0"/>
              <a:t>来解决；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争抢</a:t>
            </a:r>
            <a:r>
              <a:rPr lang="en-US" altLang="zh-CN" dirty="0" smtClean="0"/>
              <a:t>CPU</a:t>
            </a:r>
            <a:r>
              <a:rPr lang="zh-CN" altLang="en-US" dirty="0" smtClean="0"/>
              <a:t>，这</a:t>
            </a:r>
            <a:r>
              <a:rPr lang="en-US" altLang="zh-CN" dirty="0" smtClean="0"/>
              <a:t>GC</a:t>
            </a:r>
            <a:r>
              <a:rPr lang="zh-CN" altLang="en-US" dirty="0" smtClean="0"/>
              <a:t>方式就这样；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多次</a:t>
            </a:r>
            <a:r>
              <a:rPr lang="en-US" altLang="zh-CN" dirty="0" smtClean="0"/>
              <a:t>remark</a:t>
            </a:r>
            <a:r>
              <a:rPr lang="zh-CN" altLang="en-US" dirty="0" smtClean="0"/>
              <a:t>，所以总的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时间会比并行的长；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内存分配，</a:t>
            </a:r>
            <a:r>
              <a:rPr lang="en-US" altLang="zh-CN" dirty="0" smtClean="0"/>
              <a:t>free list</a:t>
            </a:r>
            <a:r>
              <a:rPr lang="zh-CN" altLang="en-US" dirty="0" smtClean="0"/>
              <a:t>方式，</a:t>
            </a:r>
            <a:r>
              <a:rPr lang="en-US" altLang="zh-CN" dirty="0" smtClean="0"/>
              <a:t>so</a:t>
            </a:r>
            <a:r>
              <a:rPr lang="zh-CN" altLang="en-US" dirty="0" smtClean="0"/>
              <a:t>性能稍差，对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会有一点影响；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和应用并发，有可能分配和回收同时，产生竞争，引入了锁，</a:t>
            </a:r>
            <a:r>
              <a:rPr lang="en-US" altLang="zh-CN" dirty="0" smtClean="0"/>
              <a:t>JVM</a:t>
            </a:r>
            <a:r>
              <a:rPr lang="zh-CN" altLang="en-US" dirty="0" smtClean="0"/>
              <a:t>分配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优先。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00042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1500174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浮动垃圾 产生于</a:t>
            </a:r>
            <a:r>
              <a:rPr lang="en-US" altLang="zh-CN" dirty="0" smtClean="0"/>
              <a:t>card table</a:t>
            </a:r>
          </a:p>
        </p:txBody>
      </p:sp>
      <p:pic>
        <p:nvPicPr>
          <p:cNvPr id="6" name="图片 5" descr="CM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839" y="2157422"/>
            <a:ext cx="4543425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3393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References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1" y="1528409"/>
            <a:ext cx="7929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/>
              <a:t>  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>
                <a:hlinkClick r:id="rId2"/>
              </a:rPr>
              <a:t>GC Tuning in the Hotspot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2</a:t>
            </a:r>
            <a:r>
              <a:rPr lang="zh-CN" altLang="en-US" dirty="0" smtClean="0"/>
              <a:t>、</a:t>
            </a:r>
            <a:r>
              <a:rPr lang="en-US" altLang="zh-CN" dirty="0" smtClean="0">
                <a:hlinkClick r:id="rId3"/>
              </a:rPr>
              <a:t>Our Collectors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3</a:t>
            </a:r>
            <a:r>
              <a:rPr lang="zh-CN" altLang="en-US" dirty="0" smtClean="0"/>
              <a:t>、</a:t>
            </a:r>
            <a:r>
              <a:rPr lang="en-US" altLang="zh-CN" dirty="0" smtClean="0">
                <a:hlinkClick r:id="rId4"/>
              </a:rPr>
              <a:t>CMS GC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4</a:t>
            </a:r>
            <a:r>
              <a:rPr lang="zh-CN" altLang="en-US" dirty="0" smtClean="0"/>
              <a:t>、</a:t>
            </a:r>
            <a:r>
              <a:rPr lang="en-US" altLang="zh-CN" dirty="0" smtClean="0">
                <a:hlinkClick r:id="rId5"/>
              </a:rPr>
              <a:t>why now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5</a:t>
            </a:r>
            <a:r>
              <a:rPr lang="zh-CN" altLang="en-US" dirty="0" smtClean="0"/>
              <a:t>、</a:t>
            </a:r>
            <a:r>
              <a:rPr lang="en-US" altLang="zh-CN" dirty="0" smtClean="0">
                <a:hlinkClick r:id="rId6"/>
              </a:rPr>
              <a:t>JDK </a:t>
            </a:r>
            <a:r>
              <a:rPr lang="en-US" altLang="zh-CN" dirty="0" smtClean="0">
                <a:hlinkClick r:id="rId6"/>
              </a:rPr>
              <a:t>6.0 </a:t>
            </a:r>
            <a:r>
              <a:rPr lang="en-US" altLang="zh-CN" dirty="0" err="1" smtClean="0">
                <a:hlinkClick r:id="rId6"/>
              </a:rPr>
              <a:t>gc</a:t>
            </a:r>
            <a:r>
              <a:rPr lang="en-US" altLang="zh-CN" dirty="0" smtClean="0">
                <a:hlinkClick r:id="rId6"/>
              </a:rPr>
              <a:t> tuning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6</a:t>
            </a:r>
            <a:r>
              <a:rPr lang="zh-CN" altLang="en-US" dirty="0" smtClean="0"/>
              <a:t>、</a:t>
            </a:r>
            <a:r>
              <a:rPr lang="en-US" altLang="zh-CN" dirty="0" smtClean="0">
                <a:hlinkClick r:id="rId7"/>
              </a:rPr>
              <a:t>memory management in hotspot whitepaper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7</a:t>
            </a:r>
            <a:r>
              <a:rPr lang="zh-CN" altLang="en-US" dirty="0" smtClean="0"/>
              <a:t>、</a:t>
            </a:r>
            <a:r>
              <a:rPr lang="en-US" altLang="zh-CN" dirty="0" smtClean="0">
                <a:hlinkClick r:id="rId8"/>
              </a:rPr>
              <a:t>JVM</a:t>
            </a:r>
            <a:r>
              <a:rPr lang="zh-CN" altLang="en-US" dirty="0" smtClean="0">
                <a:hlinkClick r:id="rId8"/>
              </a:rPr>
              <a:t>内存管理和垃圾回收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0232" y="2000240"/>
            <a:ext cx="5143536" cy="12858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071670" y="2428868"/>
            <a:ext cx="1571636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串行</a:t>
            </a:r>
            <a:r>
              <a:rPr lang="en-US" altLang="zh-CN" sz="1400" dirty="0" smtClean="0"/>
              <a:t>GC</a:t>
            </a:r>
          </a:p>
          <a:p>
            <a:pPr algn="ctr"/>
            <a:r>
              <a:rPr lang="en-US" altLang="zh-CN" sz="1400" dirty="0" smtClean="0"/>
              <a:t>(Serial Copying)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5214942" y="2428868"/>
            <a:ext cx="1857388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并行回收</a:t>
            </a:r>
            <a:r>
              <a:rPr lang="en-US" altLang="zh-CN" sz="1400" dirty="0" smtClean="0"/>
              <a:t>GC</a:t>
            </a:r>
          </a:p>
          <a:p>
            <a:pPr algn="ctr"/>
            <a:r>
              <a:rPr lang="en-US" altLang="zh-CN" sz="1400" dirty="0" smtClean="0"/>
              <a:t>(Parallel Scavenge)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3743319" y="2428868"/>
            <a:ext cx="1357322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并</a:t>
            </a:r>
            <a:r>
              <a:rPr lang="zh-CN" altLang="en-US" sz="1400" dirty="0" smtClean="0"/>
              <a:t>行</a:t>
            </a:r>
            <a:r>
              <a:rPr lang="en-US" altLang="zh-CN" sz="1400" dirty="0" smtClean="0"/>
              <a:t>GC</a:t>
            </a:r>
          </a:p>
          <a:p>
            <a:pPr algn="ctr"/>
            <a:r>
              <a:rPr lang="en-US" altLang="zh-CN" sz="1400" dirty="0" smtClean="0"/>
              <a:t>(ParNew)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2000240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新生代可用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GC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14752"/>
            <a:ext cx="918972" cy="88513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428992" y="388551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我该用哪个呢？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791290"/>
            <a:ext cx="7815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CN" dirty="0" smtClean="0"/>
              <a:t>1. client</a:t>
            </a:r>
            <a:r>
              <a:rPr lang="zh-CN" altLang="en-US" dirty="0" smtClean="0"/>
              <a:t>模式下默认</a:t>
            </a:r>
            <a:r>
              <a:rPr lang="en-US" altLang="zh-CN" dirty="0" smtClean="0"/>
              <a:t>GC</a:t>
            </a:r>
            <a:r>
              <a:rPr lang="zh-CN" altLang="en-US" dirty="0" smtClean="0"/>
              <a:t>方式，也可通过</a:t>
            </a:r>
            <a:r>
              <a:rPr lang="en-US" altLang="zh-CN" dirty="0" smtClean="0"/>
              <a:t>-XX:+</a:t>
            </a:r>
            <a:r>
              <a:rPr lang="en-US" altLang="zh-CN" dirty="0" err="1" smtClean="0"/>
              <a:t>UseSerialGC</a:t>
            </a:r>
            <a:r>
              <a:rPr lang="zh-CN" altLang="en-US" dirty="0" smtClean="0"/>
              <a:t>来强制指定；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2. 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s1</a:t>
            </a:r>
            <a:r>
              <a:rPr lang="zh-CN" altLang="en-US" dirty="0" smtClean="0"/>
              <a:t>的大小通过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XX:SurvivorRatio</a:t>
            </a:r>
            <a:r>
              <a:rPr lang="zh-CN" altLang="en-US" dirty="0" smtClean="0"/>
              <a:t>来控制，默认为</a:t>
            </a:r>
            <a:r>
              <a:rPr lang="en-US" altLang="zh-CN" dirty="0" smtClean="0"/>
              <a:t>8</a:t>
            </a:r>
            <a:r>
              <a:rPr lang="zh-CN" altLang="en-US" dirty="0" smtClean="0"/>
              <a:t>，含义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</a:t>
            </a:r>
            <a:r>
              <a:rPr lang="zh-CN" altLang="en-US" dirty="0" smtClean="0"/>
              <a:t>为</a:t>
            </a:r>
            <a:r>
              <a:rPr lang="en-US" altLang="zh-CN" dirty="0" smtClean="0"/>
              <a:t>eden:s0</a:t>
            </a:r>
            <a:r>
              <a:rPr lang="zh-CN" altLang="en-US" dirty="0" smtClean="0"/>
              <a:t>的比例，启动后可通过</a:t>
            </a:r>
            <a:r>
              <a:rPr lang="en-US" altLang="zh-CN" dirty="0" err="1" smtClean="0"/>
              <a:t>jmap</a:t>
            </a:r>
            <a:r>
              <a:rPr lang="en-US" altLang="zh-CN" dirty="0" smtClean="0"/>
              <a:t> –heap [</a:t>
            </a:r>
            <a:r>
              <a:rPr lang="en-US" altLang="zh-CN" dirty="0" err="1" smtClean="0"/>
              <a:t>pid</a:t>
            </a:r>
            <a:r>
              <a:rPr lang="en-US" altLang="zh-CN" dirty="0" smtClean="0"/>
              <a:t>]</a:t>
            </a:r>
            <a:r>
              <a:rPr lang="zh-CN" altLang="en-US" dirty="0" smtClean="0"/>
              <a:t>查看。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7682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默认情况下，仅在</a:t>
            </a:r>
            <a:r>
              <a:rPr lang="en-US" altLang="zh-CN" dirty="0" smtClean="0"/>
              <a:t>TLAB</a:t>
            </a:r>
            <a:r>
              <a:rPr lang="zh-CN" altLang="en-US" dirty="0" smtClean="0"/>
              <a:t>或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上分配，只有两种状况会在旧生代分配：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、需要分配的大小超过</a:t>
            </a:r>
            <a:r>
              <a:rPr lang="en-US" altLang="zh-CN" dirty="0" err="1" smtClean="0"/>
              <a:t>eden</a:t>
            </a:r>
            <a:r>
              <a:rPr lang="en-US" altLang="zh-CN" dirty="0" smtClean="0"/>
              <a:t> space</a:t>
            </a:r>
            <a:r>
              <a:rPr lang="zh-CN" altLang="en-US" dirty="0" smtClean="0"/>
              <a:t>大小；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</a:t>
            </a:r>
            <a:r>
              <a:rPr lang="zh-CN" altLang="en-US" dirty="0" smtClean="0"/>
              <a:t>、在配置了</a:t>
            </a:r>
            <a:r>
              <a:rPr lang="en-US" altLang="zh-CN" dirty="0" err="1" smtClean="0"/>
              <a:t>PretenureSizeThreshold</a:t>
            </a:r>
            <a:r>
              <a:rPr lang="zh-CN" altLang="en-US" dirty="0" smtClean="0"/>
              <a:t>的情况下，对象大小大于此值。</a:t>
            </a:r>
            <a:endParaRPr lang="en-US" altLang="zh-C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28662" y="2643182"/>
            <a:ext cx="5857916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1400" dirty="0" smtClean="0"/>
              <a:t> public class </a:t>
            </a:r>
            <a:r>
              <a:rPr lang="en-US" altLang="zh-CN" sz="1400" dirty="0" err="1" smtClean="0"/>
              <a:t>SerialGCDemo</a:t>
            </a:r>
            <a:r>
              <a:rPr lang="en-US" altLang="zh-CN" sz="1400" dirty="0" smtClean="0"/>
              <a:t>{</a:t>
            </a:r>
          </a:p>
          <a:p>
            <a:pPr marL="342900" indent="-342900"/>
            <a:r>
              <a:rPr lang="en-US" altLang="zh-CN" sz="1400" dirty="0" smtClean="0"/>
              <a:t>    public static void main(String[] </a:t>
            </a:r>
            <a:r>
              <a:rPr lang="en-US" altLang="zh-CN" sz="1400" dirty="0" err="1" smtClean="0"/>
              <a:t>args</a:t>
            </a:r>
            <a:r>
              <a:rPr lang="en-US" altLang="zh-CN" sz="1400" dirty="0" smtClean="0"/>
              <a:t>) throws Exception{</a:t>
            </a:r>
          </a:p>
          <a:p>
            <a:pPr marL="342900" indent="-342900"/>
            <a:r>
              <a:rPr lang="en-US" altLang="zh-CN" sz="1400" dirty="0" smtClean="0"/>
              <a:t>        byte[] bytes=new byte[1024*1024*2];</a:t>
            </a:r>
          </a:p>
          <a:p>
            <a:pPr marL="342900" indent="-342900"/>
            <a:r>
              <a:rPr lang="en-US" altLang="zh-CN" sz="1400" dirty="0" smtClean="0"/>
              <a:t>        byte[] bytes2=new byte[1024*1024*2];</a:t>
            </a:r>
          </a:p>
          <a:p>
            <a:pPr marL="342900" indent="-342900"/>
            <a:r>
              <a:rPr lang="en-US" altLang="zh-CN" sz="1400" dirty="0" smtClean="0"/>
              <a:t>        byte[] bytes3=new byte[1024*1024*2];</a:t>
            </a:r>
          </a:p>
          <a:p>
            <a:pPr marL="342900" indent="-342900"/>
            <a:r>
              <a:rPr lang="en-US" altLang="zh-CN" sz="1400" dirty="0" smtClean="0"/>
              <a:t>        </a:t>
            </a:r>
            <a:r>
              <a:rPr lang="en-US" altLang="zh-CN" sz="1400" dirty="0" err="1" smtClean="0"/>
              <a:t>Thread.sleep</a:t>
            </a:r>
            <a:r>
              <a:rPr lang="en-US" altLang="zh-CN" sz="1400" dirty="0" smtClean="0"/>
              <a:t>(3000);</a:t>
            </a:r>
          </a:p>
          <a:p>
            <a:pPr marL="342900" indent="-342900"/>
            <a:r>
              <a:rPr lang="en-US" altLang="zh-CN" sz="1400" dirty="0" smtClean="0"/>
              <a:t>        byte[] bytes4=new byte[1024*1024*4];</a:t>
            </a:r>
          </a:p>
          <a:p>
            <a:pPr marL="342900" indent="-342900"/>
            <a:r>
              <a:rPr lang="en-US" altLang="zh-CN" sz="1400" dirty="0" smtClean="0"/>
              <a:t>        </a:t>
            </a:r>
            <a:r>
              <a:rPr lang="en-US" altLang="zh-CN" sz="1400" dirty="0" err="1" smtClean="0"/>
              <a:t>Thread.sleep</a:t>
            </a:r>
            <a:r>
              <a:rPr lang="en-US" altLang="zh-CN" sz="1400" dirty="0" smtClean="0"/>
              <a:t>(3000);</a:t>
            </a:r>
          </a:p>
          <a:p>
            <a:pPr marL="342900" indent="-342900"/>
            <a:r>
              <a:rPr lang="en-US" altLang="zh-CN" sz="1400" dirty="0" smtClean="0"/>
              <a:t>    }</a:t>
            </a:r>
          </a:p>
          <a:p>
            <a:pPr marL="342900" indent="-342900"/>
            <a:r>
              <a:rPr lang="en-US" altLang="zh-CN" sz="1400" dirty="0" smtClean="0"/>
              <a:t>}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28662" y="5000636"/>
            <a:ext cx="707236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-Xms20M –Xmx20M –Xmn10M –XX:+</a:t>
            </a:r>
            <a:r>
              <a:rPr lang="en-US" altLang="zh-CN" sz="1400" dirty="0" err="1" smtClean="0"/>
              <a:t>UseSerialGC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928662" y="5500702"/>
            <a:ext cx="721523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-Xms20M –Xmx20M –Xmn10M -</a:t>
            </a:r>
            <a:r>
              <a:rPr lang="en-US" altLang="zh-CN" sz="1200" dirty="0" err="1" smtClean="0"/>
              <a:t>XX:PretenureSizeThreshold</a:t>
            </a:r>
            <a:r>
              <a:rPr lang="en-US" altLang="zh-CN" sz="1200" dirty="0" smtClean="0"/>
              <a:t>=3145728 –XX:+</a:t>
            </a:r>
            <a:r>
              <a:rPr lang="en-US" altLang="zh-CN" sz="1200" dirty="0" err="1" smtClean="0"/>
              <a:t>UseSerialGC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714488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当</a:t>
            </a:r>
            <a:r>
              <a:rPr lang="en-US" altLang="zh-CN" dirty="0" err="1" smtClean="0"/>
              <a:t>eden</a:t>
            </a:r>
            <a:r>
              <a:rPr lang="en-US" altLang="zh-CN" dirty="0" smtClean="0"/>
              <a:t> space</a:t>
            </a:r>
            <a:r>
              <a:rPr lang="zh-CN" altLang="en-US" dirty="0" smtClean="0"/>
              <a:t>空间不足时触发。</a:t>
            </a:r>
            <a:endParaRPr lang="en-US" altLang="zh-C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28662" y="2285992"/>
            <a:ext cx="5857916" cy="2846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1400" dirty="0" smtClean="0"/>
              <a:t> </a:t>
            </a:r>
            <a:r>
              <a:rPr lang="en-US" altLang="zh-CN" sz="1100" dirty="0" smtClean="0"/>
              <a:t>public class </a:t>
            </a:r>
            <a:r>
              <a:rPr lang="en-US" altLang="zh-CN" sz="1100" dirty="0" err="1" smtClean="0"/>
              <a:t>SerialGCDemo</a:t>
            </a:r>
            <a:r>
              <a:rPr lang="en-US" altLang="zh-CN" sz="1100" dirty="0" smtClean="0"/>
              <a:t>{</a:t>
            </a:r>
          </a:p>
          <a:p>
            <a:pPr marL="342900" indent="-342900"/>
            <a:r>
              <a:rPr lang="en-US" altLang="zh-CN" sz="1100" dirty="0" smtClean="0"/>
              <a:t>    public static void main(String[] </a:t>
            </a:r>
            <a:r>
              <a:rPr lang="en-US" altLang="zh-CN" sz="1100" dirty="0" err="1" smtClean="0"/>
              <a:t>args</a:t>
            </a:r>
            <a:r>
              <a:rPr lang="en-US" altLang="zh-CN" sz="1100" dirty="0" smtClean="0"/>
              <a:t>) throws Exception{</a:t>
            </a:r>
          </a:p>
          <a:p>
            <a:pPr marL="342900" indent="-342900"/>
            <a:r>
              <a:rPr lang="en-US" altLang="zh-CN" sz="1100" dirty="0" smtClean="0"/>
              <a:t>        byte[] bytes=new byte[1024*1024*2];</a:t>
            </a:r>
          </a:p>
          <a:p>
            <a:pPr marL="342900" indent="-342900"/>
            <a:r>
              <a:rPr lang="en-US" altLang="zh-CN" sz="1100" dirty="0" smtClean="0"/>
              <a:t>        byte[] bytes2=new byte[1024*1024*2];</a:t>
            </a:r>
          </a:p>
          <a:p>
            <a:pPr marL="342900" indent="-342900"/>
            <a:r>
              <a:rPr lang="en-US" altLang="zh-CN" sz="1100" dirty="0" smtClean="0"/>
              <a:t>        byte[] bytes3=new byte[1024*1024*2];</a:t>
            </a:r>
          </a:p>
          <a:p>
            <a:pPr marL="342900" indent="-342900"/>
            <a:r>
              <a:rPr lang="en-US" altLang="zh-CN" sz="1100" dirty="0" smtClean="0"/>
              <a:t>        </a:t>
            </a:r>
            <a:r>
              <a:rPr lang="en-US" altLang="zh-CN" sz="1100" dirty="0" err="1" smtClean="0"/>
              <a:t>System.out.println</a:t>
            </a:r>
            <a:r>
              <a:rPr lang="en-US" altLang="zh-CN" sz="1100" dirty="0" smtClean="0"/>
              <a:t>(“step 1");</a:t>
            </a:r>
          </a:p>
          <a:p>
            <a:pPr marL="342900" indent="-342900"/>
            <a:r>
              <a:rPr lang="en-US" altLang="zh-CN" sz="1100" dirty="0" smtClean="0"/>
              <a:t>        byte[] bytes4=new byte[1024*1024*2];</a:t>
            </a:r>
          </a:p>
          <a:p>
            <a:pPr marL="342900" indent="-342900"/>
            <a:r>
              <a:rPr lang="en-US" altLang="zh-CN" sz="1100" dirty="0" smtClean="0"/>
              <a:t>        </a:t>
            </a:r>
            <a:r>
              <a:rPr lang="en-US" altLang="zh-CN" sz="1100" dirty="0" err="1" smtClean="0"/>
              <a:t>Thread.sleep</a:t>
            </a:r>
            <a:r>
              <a:rPr lang="en-US" altLang="zh-CN" sz="1100" dirty="0" smtClean="0"/>
              <a:t>(3000);</a:t>
            </a:r>
          </a:p>
          <a:p>
            <a:pPr marL="342900" indent="-342900"/>
            <a:r>
              <a:rPr lang="en-US" altLang="zh-CN" sz="1100" dirty="0" smtClean="0"/>
              <a:t>        </a:t>
            </a:r>
            <a:r>
              <a:rPr lang="en-US" altLang="zh-CN" sz="1100" dirty="0" err="1" smtClean="0"/>
              <a:t>System.out.println</a:t>
            </a:r>
            <a:r>
              <a:rPr lang="en-US" altLang="zh-CN" sz="1100" dirty="0" smtClean="0"/>
              <a:t>(“step 2");</a:t>
            </a:r>
          </a:p>
          <a:p>
            <a:pPr marL="342900" indent="-342900"/>
            <a:r>
              <a:rPr lang="en-US" altLang="zh-CN" sz="1100" dirty="0" smtClean="0"/>
              <a:t>        byte[] bytes5=new byte[1024*1024*2];</a:t>
            </a:r>
          </a:p>
          <a:p>
            <a:pPr marL="342900" indent="-342900"/>
            <a:r>
              <a:rPr lang="en-US" altLang="zh-CN" sz="1100" dirty="0" smtClean="0"/>
              <a:t>        byte[] bytes6=new byte[1024*1024*2];</a:t>
            </a:r>
          </a:p>
          <a:p>
            <a:pPr marL="342900" indent="-342900"/>
            <a:r>
              <a:rPr lang="en-US" altLang="zh-CN" sz="1100" dirty="0" smtClean="0"/>
              <a:t>        </a:t>
            </a:r>
            <a:r>
              <a:rPr lang="en-US" altLang="zh-CN" sz="1100" dirty="0" err="1" smtClean="0"/>
              <a:t>System.out.println</a:t>
            </a:r>
            <a:r>
              <a:rPr lang="en-US" altLang="zh-CN" sz="1100" dirty="0" smtClean="0"/>
              <a:t>(“step 3");</a:t>
            </a:r>
          </a:p>
          <a:p>
            <a:pPr marL="342900" indent="-342900"/>
            <a:r>
              <a:rPr lang="en-US" altLang="zh-CN" sz="1100" dirty="0" smtClean="0"/>
              <a:t>        byte[] bytes7=new byte[1024*1024*2];</a:t>
            </a:r>
          </a:p>
          <a:p>
            <a:pPr marL="342900" indent="-342900"/>
            <a:r>
              <a:rPr lang="en-US" altLang="zh-CN" sz="1100" dirty="0" smtClean="0"/>
              <a:t>        </a:t>
            </a:r>
            <a:r>
              <a:rPr lang="en-US" altLang="zh-CN" sz="1100" dirty="0" err="1" smtClean="0"/>
              <a:t>Thread.sleep</a:t>
            </a:r>
            <a:r>
              <a:rPr lang="en-US" altLang="zh-CN" sz="1100" dirty="0" smtClean="0"/>
              <a:t>(3000);    </a:t>
            </a:r>
          </a:p>
          <a:p>
            <a:pPr marL="342900" indent="-342900"/>
            <a:r>
              <a:rPr lang="en-US" altLang="zh-CN" sz="1100" dirty="0" smtClean="0"/>
              <a:t>    }</a:t>
            </a:r>
          </a:p>
          <a:p>
            <a:pPr marL="342900" indent="-342900"/>
            <a:r>
              <a:rPr lang="en-US" altLang="zh-CN" sz="1100" dirty="0" smtClean="0"/>
              <a:t>}</a:t>
            </a:r>
            <a:endParaRPr lang="zh-CN" altLang="en-US" sz="1100" dirty="0"/>
          </a:p>
        </p:txBody>
      </p:sp>
      <p:sp>
        <p:nvSpPr>
          <p:cNvPr id="7" name="矩形 6"/>
          <p:cNvSpPr/>
          <p:nvPr/>
        </p:nvSpPr>
        <p:spPr>
          <a:xfrm>
            <a:off x="928662" y="5286388"/>
            <a:ext cx="707236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-Xms20M –Xmx20M –Xmn10M –XX:+</a:t>
            </a:r>
            <a:r>
              <a:rPr lang="en-US" altLang="zh-CN" sz="1400" dirty="0" err="1" smtClean="0"/>
              <a:t>UseSerialGC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1571612"/>
            <a:ext cx="80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上面示例之所以会是触发一次</a:t>
            </a:r>
            <a:r>
              <a:rPr lang="en-US" altLang="zh-CN" dirty="0" smtClean="0"/>
              <a:t>minor</a:t>
            </a:r>
            <a:r>
              <a:rPr lang="zh-CN" altLang="en-US" dirty="0" smtClean="0"/>
              <a:t>和一次</a:t>
            </a:r>
            <a:r>
              <a:rPr lang="en-US" altLang="zh-CN" dirty="0" smtClean="0"/>
              <a:t>full</a:t>
            </a:r>
            <a:r>
              <a:rPr lang="zh-CN" altLang="en-US" dirty="0" smtClean="0"/>
              <a:t>，在于</a:t>
            </a:r>
            <a:r>
              <a:rPr lang="en-US" altLang="zh-CN" dirty="0" smtClean="0"/>
              <a:t>Serial GC</a:t>
            </a:r>
            <a:r>
              <a:rPr lang="zh-CN" altLang="en-US" dirty="0" smtClean="0"/>
              <a:t>的这个规则：</a:t>
            </a:r>
            <a:endParaRPr lang="en-US" altLang="zh-CN" dirty="0" smtClean="0"/>
          </a:p>
        </p:txBody>
      </p:sp>
      <p:sp>
        <p:nvSpPr>
          <p:cNvPr id="9" name="矩形 8"/>
          <p:cNvSpPr/>
          <p:nvPr/>
        </p:nvSpPr>
        <p:spPr>
          <a:xfrm>
            <a:off x="785786" y="2071678"/>
            <a:ext cx="7643866" cy="10001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CN" altLang="en-US" sz="1600" dirty="0" smtClean="0"/>
              <a:t>在回收前</a:t>
            </a:r>
            <a:r>
              <a:rPr lang="en-US" altLang="zh-CN" sz="1600" dirty="0" smtClean="0"/>
              <a:t>Serial GC</a:t>
            </a:r>
            <a:r>
              <a:rPr lang="zh-CN" altLang="en-US" sz="1600" dirty="0" smtClean="0"/>
              <a:t>会先检测之前每次</a:t>
            </a:r>
            <a:r>
              <a:rPr lang="en-US" altLang="zh-CN" sz="1600" dirty="0" smtClean="0"/>
              <a:t>Minor GC</a:t>
            </a:r>
            <a:r>
              <a:rPr lang="zh-CN" altLang="en-US" sz="1600" dirty="0" smtClean="0"/>
              <a:t>时晋升到旧生代的平均大小是否大</a:t>
            </a:r>
            <a:endParaRPr lang="en-US" altLang="zh-CN" sz="1600" dirty="0" smtClean="0"/>
          </a:p>
          <a:p>
            <a:pPr marL="342900" indent="-342900"/>
            <a:r>
              <a:rPr lang="zh-CN" altLang="en-US" sz="1600" dirty="0" smtClean="0"/>
              <a:t>于旧生代的剩余空间，如大于，则直接触发</a:t>
            </a:r>
            <a:r>
              <a:rPr lang="en-US" altLang="zh-CN" sz="1600" dirty="0" smtClean="0"/>
              <a:t>full</a:t>
            </a:r>
            <a:r>
              <a:rPr lang="zh-CN" altLang="en-US" sz="1600" dirty="0" smtClean="0"/>
              <a:t>，如小于，则取决于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err="1" smtClean="0"/>
              <a:t>HandlePromotionFailure</a:t>
            </a:r>
            <a:r>
              <a:rPr lang="zh-CN" altLang="en-US" sz="1600" dirty="0" smtClean="0"/>
              <a:t>的设置。</a:t>
            </a:r>
            <a:endParaRPr lang="en-US" altLang="zh-CN" sz="16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5857916" cy="3170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1000" dirty="0" smtClean="0"/>
              <a:t> public class </a:t>
            </a:r>
            <a:r>
              <a:rPr lang="en-US" altLang="zh-CN" sz="1000" dirty="0" err="1" smtClean="0"/>
              <a:t>SerialGCDemo</a:t>
            </a:r>
            <a:r>
              <a:rPr lang="en-US" altLang="zh-CN" sz="1000" dirty="0" smtClean="0"/>
              <a:t>{</a:t>
            </a:r>
          </a:p>
          <a:p>
            <a:pPr marL="342900" indent="-342900"/>
            <a:r>
              <a:rPr lang="en-US" altLang="zh-CN" sz="1000" dirty="0" smtClean="0"/>
              <a:t>    public static void main(String[] </a:t>
            </a:r>
            <a:r>
              <a:rPr lang="en-US" altLang="zh-CN" sz="1000" dirty="0" err="1" smtClean="0"/>
              <a:t>args</a:t>
            </a:r>
            <a:r>
              <a:rPr lang="en-US" altLang="zh-CN" sz="1000" dirty="0" smtClean="0"/>
              <a:t>) throws Exception{</a:t>
            </a:r>
          </a:p>
          <a:p>
            <a:pPr marL="342900" indent="-342900"/>
            <a:r>
              <a:rPr lang="en-US" altLang="zh-CN" sz="1000" dirty="0" smtClean="0"/>
              <a:t>        byte[] bytes=new byte[1024*1024*2];</a:t>
            </a:r>
          </a:p>
          <a:p>
            <a:pPr marL="342900" indent="-342900"/>
            <a:r>
              <a:rPr lang="en-US" altLang="zh-CN" sz="1000" dirty="0" smtClean="0"/>
              <a:t>        byte[] bytes2=new byte[1024*1024*2];</a:t>
            </a:r>
          </a:p>
          <a:p>
            <a:pPr marL="342900" indent="-342900"/>
            <a:r>
              <a:rPr lang="en-US" altLang="zh-CN" sz="1000" dirty="0" smtClean="0"/>
              <a:t>        byte[] bytes3=new byte[1024*1024*2];</a:t>
            </a:r>
          </a:p>
          <a:p>
            <a:pPr marL="342900" indent="-342900"/>
            <a:r>
              <a:rPr lang="en-US" altLang="zh-CN" sz="1000" dirty="0" smtClean="0"/>
              <a:t>        </a:t>
            </a:r>
            <a:r>
              <a:rPr lang="en-US" altLang="zh-CN" sz="1000" dirty="0" err="1" smtClean="0"/>
              <a:t>System.out.println</a:t>
            </a:r>
            <a:r>
              <a:rPr lang="en-US" altLang="zh-CN" sz="1000" dirty="0" smtClean="0"/>
              <a:t>("step 1");</a:t>
            </a:r>
          </a:p>
          <a:p>
            <a:pPr marL="342900" indent="-342900"/>
            <a:r>
              <a:rPr lang="en-US" altLang="zh-CN" sz="1000" dirty="0" smtClean="0"/>
              <a:t>        bytes=null;</a:t>
            </a:r>
          </a:p>
          <a:p>
            <a:pPr marL="342900" indent="-342900"/>
            <a:r>
              <a:rPr lang="en-US" altLang="zh-CN" sz="1000" dirty="0" smtClean="0"/>
              <a:t>        byte[] bytes4=new byte[1024*1024*2];</a:t>
            </a:r>
          </a:p>
          <a:p>
            <a:pPr marL="342900" indent="-342900"/>
            <a:r>
              <a:rPr lang="en-US" altLang="zh-CN" sz="1000" dirty="0" smtClean="0"/>
              <a:t>        </a:t>
            </a:r>
            <a:r>
              <a:rPr lang="en-US" altLang="zh-CN" sz="1000" dirty="0" err="1" smtClean="0"/>
              <a:t>Thread.sleep</a:t>
            </a:r>
            <a:r>
              <a:rPr lang="en-US" altLang="zh-CN" sz="1000" dirty="0" smtClean="0"/>
              <a:t>(3000);</a:t>
            </a:r>
          </a:p>
          <a:p>
            <a:pPr marL="342900" indent="-342900"/>
            <a:r>
              <a:rPr lang="en-US" altLang="zh-CN" sz="1000" dirty="0" smtClean="0"/>
              <a:t>        </a:t>
            </a:r>
            <a:r>
              <a:rPr lang="en-US" altLang="zh-CN" sz="1000" dirty="0" err="1" smtClean="0"/>
              <a:t>System.out.println</a:t>
            </a:r>
            <a:r>
              <a:rPr lang="en-US" altLang="zh-CN" sz="1000" dirty="0" smtClean="0"/>
              <a:t>("step 2");</a:t>
            </a:r>
          </a:p>
          <a:p>
            <a:pPr marL="342900" indent="-342900"/>
            <a:r>
              <a:rPr lang="en-US" altLang="zh-CN" sz="1000" dirty="0" smtClean="0"/>
              <a:t>        byte[] bytes5=new byte[1024*1024*2];</a:t>
            </a:r>
          </a:p>
          <a:p>
            <a:pPr marL="342900" indent="-342900"/>
            <a:r>
              <a:rPr lang="en-US" altLang="zh-CN" sz="1000" dirty="0" smtClean="0"/>
              <a:t>        byte[] bytes6=new byte[1024*1024*2];</a:t>
            </a:r>
          </a:p>
          <a:p>
            <a:pPr marL="342900" indent="-342900"/>
            <a:r>
              <a:rPr lang="en-US" altLang="zh-CN" sz="1000" dirty="0" smtClean="0"/>
              <a:t>        bytes4=null;</a:t>
            </a:r>
          </a:p>
          <a:p>
            <a:pPr marL="342900" indent="-342900"/>
            <a:r>
              <a:rPr lang="en-US" altLang="zh-CN" sz="1000" dirty="0" smtClean="0"/>
              <a:t>        bytes5=null;</a:t>
            </a:r>
          </a:p>
          <a:p>
            <a:pPr marL="342900" indent="-342900"/>
            <a:r>
              <a:rPr lang="en-US" altLang="zh-CN" sz="1000" dirty="0" smtClean="0"/>
              <a:t>        bytes6=null;</a:t>
            </a:r>
          </a:p>
          <a:p>
            <a:pPr marL="342900" indent="-342900"/>
            <a:r>
              <a:rPr lang="en-US" altLang="zh-CN" sz="1000" dirty="0" smtClean="0"/>
              <a:t>        </a:t>
            </a:r>
            <a:r>
              <a:rPr lang="en-US" altLang="zh-CN" sz="1000" dirty="0" err="1" smtClean="0"/>
              <a:t>System.out.println</a:t>
            </a:r>
            <a:r>
              <a:rPr lang="en-US" altLang="zh-CN" sz="1000" dirty="0" smtClean="0"/>
              <a:t>("step 3");</a:t>
            </a:r>
          </a:p>
          <a:p>
            <a:pPr marL="342900" indent="-342900"/>
            <a:r>
              <a:rPr lang="en-US" altLang="zh-CN" sz="1000" dirty="0" smtClean="0"/>
              <a:t>        byte[] bytes7=new byte[1024*1024*2];</a:t>
            </a:r>
          </a:p>
          <a:p>
            <a:pPr marL="342900" indent="-342900"/>
            <a:r>
              <a:rPr lang="en-US" altLang="zh-CN" sz="1000" dirty="0" smtClean="0"/>
              <a:t>        </a:t>
            </a:r>
            <a:r>
              <a:rPr lang="en-US" altLang="zh-CN" sz="1000" dirty="0" err="1" smtClean="0"/>
              <a:t>Thread.sleep</a:t>
            </a:r>
            <a:r>
              <a:rPr lang="en-US" altLang="zh-CN" sz="1000" dirty="0" smtClean="0"/>
              <a:t>(3000);    </a:t>
            </a:r>
          </a:p>
          <a:p>
            <a:pPr marL="342900" indent="-342900"/>
            <a:r>
              <a:rPr lang="en-US" altLang="zh-CN" sz="1000" dirty="0" smtClean="0"/>
              <a:t>    }</a:t>
            </a:r>
          </a:p>
          <a:p>
            <a:pPr marL="342900" indent="-342900"/>
            <a:r>
              <a:rPr lang="en-US" altLang="zh-CN" sz="1000" dirty="0" smtClean="0"/>
              <a:t>}</a:t>
            </a:r>
            <a:endParaRPr lang="zh-CN" altLang="en-US" sz="1000" dirty="0"/>
          </a:p>
        </p:txBody>
      </p:sp>
      <p:sp>
        <p:nvSpPr>
          <p:cNvPr id="6" name="矩形 5"/>
          <p:cNvSpPr/>
          <p:nvPr/>
        </p:nvSpPr>
        <p:spPr>
          <a:xfrm>
            <a:off x="857224" y="4929198"/>
            <a:ext cx="707236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-Xms20M –Xmx20M –Xmn10M –XX:+</a:t>
            </a:r>
            <a:r>
              <a:rPr lang="en-US" altLang="zh-CN" sz="1400" dirty="0" err="1" smtClean="0"/>
              <a:t>UseSerialGC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857224" y="5429264"/>
            <a:ext cx="721523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-Xms20M –Xmx20M –Xmn10M -XX:-</a:t>
            </a:r>
            <a:r>
              <a:rPr lang="en-US" altLang="zh-CN" sz="1200" dirty="0" err="1" smtClean="0"/>
              <a:t>HandlePromotionFailure</a:t>
            </a:r>
            <a:r>
              <a:rPr lang="en-US" altLang="zh-CN" sz="1200" dirty="0" smtClean="0"/>
              <a:t> –XX:+</a:t>
            </a:r>
            <a:r>
              <a:rPr lang="en-US" altLang="zh-CN" sz="1200" dirty="0" err="1" smtClean="0"/>
              <a:t>UseSerialGC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1571612"/>
            <a:ext cx="773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上面示例在两个参数时执行效果之所以不同，在于</a:t>
            </a:r>
            <a:r>
              <a:rPr lang="en-US" altLang="zh-CN" dirty="0" smtClean="0"/>
              <a:t>Serial GC</a:t>
            </a:r>
            <a:r>
              <a:rPr lang="zh-CN" altLang="en-US" dirty="0" smtClean="0"/>
              <a:t>的这个规则：</a:t>
            </a:r>
            <a:endParaRPr lang="en-US" altLang="zh-CN" dirty="0" smtClean="0"/>
          </a:p>
        </p:txBody>
      </p:sp>
      <p:sp>
        <p:nvSpPr>
          <p:cNvPr id="9" name="矩形 8"/>
          <p:cNvSpPr/>
          <p:nvPr/>
        </p:nvSpPr>
        <p:spPr>
          <a:xfrm>
            <a:off x="785786" y="2071678"/>
            <a:ext cx="7643866" cy="10715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CN" altLang="en-US" sz="1600" dirty="0" smtClean="0"/>
              <a:t>触发</a:t>
            </a:r>
            <a:r>
              <a:rPr lang="en-US" altLang="zh-CN" sz="1600" dirty="0" smtClean="0"/>
              <a:t>Minor GC</a:t>
            </a:r>
            <a:r>
              <a:rPr lang="zh-CN" altLang="en-US" sz="1600" dirty="0" smtClean="0"/>
              <a:t>时：</a:t>
            </a:r>
            <a:endParaRPr lang="en-US" altLang="zh-CN" sz="1600" dirty="0" smtClean="0"/>
          </a:p>
          <a:p>
            <a:pPr marL="342900" indent="-342900"/>
            <a:r>
              <a:rPr lang="zh-CN" altLang="en-US" sz="1600" dirty="0" smtClean="0"/>
              <a:t>之前</a:t>
            </a:r>
            <a:r>
              <a:rPr lang="en-US" altLang="zh-CN" sz="1600" dirty="0" smtClean="0"/>
              <a:t>Minor GC</a:t>
            </a:r>
            <a:r>
              <a:rPr lang="zh-CN" altLang="en-US" sz="1600" dirty="0" smtClean="0"/>
              <a:t>晋级到</a:t>
            </a:r>
            <a:r>
              <a:rPr lang="en-US" altLang="zh-CN" sz="1600" dirty="0" smtClean="0"/>
              <a:t>old</a:t>
            </a:r>
            <a:r>
              <a:rPr lang="zh-CN" altLang="en-US" sz="1600" dirty="0" smtClean="0"/>
              <a:t>的平均大小 </a:t>
            </a:r>
            <a:r>
              <a:rPr lang="en-US" altLang="zh-CN" sz="1600" dirty="0" smtClean="0"/>
              <a:t>&lt; </a:t>
            </a:r>
            <a:r>
              <a:rPr lang="zh-CN" altLang="en-US" sz="1600" dirty="0" smtClean="0"/>
              <a:t>旧生代剩余空间</a:t>
            </a:r>
            <a:r>
              <a:rPr lang="en-US" altLang="zh-CN" sz="1600" dirty="0" smtClean="0"/>
              <a:t> &lt; </a:t>
            </a:r>
            <a:r>
              <a:rPr lang="en-US" altLang="zh-CN" sz="1600" dirty="0" err="1" smtClean="0"/>
              <a:t>eden+from</a:t>
            </a:r>
            <a:r>
              <a:rPr lang="zh-CN" altLang="en-US" sz="1600" dirty="0" smtClean="0"/>
              <a:t>使用空间</a:t>
            </a:r>
            <a:endParaRPr lang="en-US" altLang="zh-CN" sz="1600" dirty="0" smtClean="0"/>
          </a:p>
          <a:p>
            <a:pPr marL="342900" indent="-342900"/>
            <a:r>
              <a:rPr lang="zh-CN" altLang="en-US" sz="1600" dirty="0" smtClean="0"/>
              <a:t>当</a:t>
            </a:r>
            <a:r>
              <a:rPr lang="en-US" altLang="zh-CN" sz="1600" dirty="0" err="1" smtClean="0"/>
              <a:t>HandlePromotionFailure</a:t>
            </a:r>
            <a:r>
              <a:rPr lang="zh-CN" altLang="en-US" sz="1600" dirty="0" smtClean="0"/>
              <a:t>为</a:t>
            </a:r>
            <a:r>
              <a:rPr lang="en-US" altLang="zh-CN" sz="1600" dirty="0" smtClean="0"/>
              <a:t>true</a:t>
            </a:r>
            <a:r>
              <a:rPr lang="zh-CN" altLang="en-US" sz="1600" dirty="0" smtClean="0"/>
              <a:t>，则仅触发</a:t>
            </a:r>
            <a:r>
              <a:rPr lang="en-US" altLang="zh-CN" sz="1600" dirty="0" smtClean="0"/>
              <a:t>minor </a:t>
            </a:r>
            <a:r>
              <a:rPr lang="en-US" altLang="zh-CN" sz="1600" dirty="0" err="1" smtClean="0"/>
              <a:t>gc</a:t>
            </a:r>
            <a:r>
              <a:rPr lang="zh-CN" altLang="en-US" sz="1600" dirty="0" smtClean="0"/>
              <a:t>，如为</a:t>
            </a:r>
            <a:r>
              <a:rPr lang="en-US" altLang="zh-CN" sz="1600" dirty="0" smtClean="0"/>
              <a:t>false</a:t>
            </a:r>
            <a:r>
              <a:rPr lang="zh-CN" altLang="en-US" sz="1600" dirty="0" smtClean="0"/>
              <a:t>，则触发</a:t>
            </a:r>
            <a:r>
              <a:rPr lang="en-US" altLang="zh-CN" sz="1600" dirty="0" smtClean="0"/>
              <a:t>full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785786" y="1643050"/>
            <a:ext cx="7643866" cy="17859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CN" altLang="en-US" sz="1600" dirty="0" smtClean="0"/>
              <a:t>新生代对象晋升到旧生代的规则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1</a:t>
            </a:r>
            <a:r>
              <a:rPr lang="zh-CN" altLang="en-US" sz="1600" dirty="0" smtClean="0"/>
              <a:t>、经历多次</a:t>
            </a:r>
            <a:r>
              <a:rPr lang="en-US" altLang="zh-CN" sz="1600" dirty="0" smtClean="0"/>
              <a:t>minor </a:t>
            </a:r>
            <a:r>
              <a:rPr lang="en-US" altLang="zh-CN" sz="1600" dirty="0" err="1" smtClean="0"/>
              <a:t>gc</a:t>
            </a:r>
            <a:r>
              <a:rPr lang="zh-CN" altLang="en-US" sz="1600" dirty="0" smtClean="0"/>
              <a:t>仍存活的对象，可通过以下参数来控制：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zh-CN" altLang="en-US" sz="1600" dirty="0" smtClean="0"/>
              <a:t>以</a:t>
            </a:r>
            <a:r>
              <a:rPr lang="en-US" altLang="zh-CN" sz="1600" dirty="0" err="1" smtClean="0"/>
              <a:t>MaxTenuringThreshold</a:t>
            </a:r>
            <a:r>
              <a:rPr lang="zh-CN" altLang="en-US" sz="1600" dirty="0" smtClean="0"/>
              <a:t>值为准，默认为</a:t>
            </a:r>
            <a:r>
              <a:rPr lang="en-US" altLang="zh-CN" sz="1600" dirty="0" smtClean="0"/>
              <a:t>15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2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to space</a:t>
            </a:r>
            <a:r>
              <a:rPr lang="zh-CN" altLang="en-US" sz="1600" dirty="0" smtClean="0"/>
              <a:t>放不下的，直接放入旧生代；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928670"/>
            <a:ext cx="6776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Java</a:t>
            </a:r>
            <a:r>
              <a:rPr lang="zh-CN" altLang="en-US" sz="3600" b="1" dirty="0" smtClean="0"/>
              <a:t>：自动内存管理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      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为什么还</a:t>
            </a:r>
            <a:r>
              <a:rPr lang="zh-CN" altLang="en-US" sz="3600" b="1" dirty="0" smtClean="0"/>
              <a:t>需要学习</a:t>
            </a:r>
            <a:r>
              <a:rPr lang="en-US" altLang="zh-CN" sz="3600" b="1" dirty="0" smtClean="0"/>
              <a:t>GC</a:t>
            </a:r>
            <a:r>
              <a:rPr lang="zh-CN" altLang="en-US" sz="3600" b="1" dirty="0" smtClean="0"/>
              <a:t>？</a:t>
            </a:r>
            <a:endParaRPr lang="en-US" altLang="zh-CN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43174" y="2923286"/>
            <a:ext cx="59923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OOM? </a:t>
            </a:r>
          </a:p>
          <a:p>
            <a:r>
              <a:rPr lang="en-US" altLang="zh-CN" sz="3200" b="1" dirty="0" smtClean="0"/>
              <a:t>GC</a:t>
            </a:r>
            <a:r>
              <a:rPr lang="zh-CN" altLang="en-US" sz="3200" b="1" dirty="0" smtClean="0"/>
              <a:t>成为支撑更高并发量的瓶颈</a:t>
            </a:r>
            <a:r>
              <a:rPr lang="en-US" altLang="zh-CN" sz="3200" b="1" dirty="0" smtClean="0"/>
              <a:t>?</a:t>
            </a:r>
          </a:p>
        </p:txBody>
      </p:sp>
      <p:pic>
        <p:nvPicPr>
          <p:cNvPr id="7" name="图片 6" descr="zhuaku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789498"/>
            <a:ext cx="1828800" cy="14569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148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642910" y="1428736"/>
            <a:ext cx="5500726" cy="41434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zh-CN" sz="1000" dirty="0" smtClean="0"/>
              <a:t>public class </a:t>
            </a:r>
            <a:r>
              <a:rPr lang="en-US" altLang="zh-CN" sz="1000" dirty="0" err="1" smtClean="0"/>
              <a:t>SerialGCThreshold</a:t>
            </a:r>
            <a:r>
              <a:rPr lang="en-US" altLang="zh-CN" sz="1000" dirty="0" smtClean="0"/>
              <a:t>{</a:t>
            </a:r>
          </a:p>
          <a:p>
            <a:pPr marL="342900" indent="-342900"/>
            <a:r>
              <a:rPr lang="en-US" altLang="zh-CN" sz="1000" dirty="0" smtClean="0"/>
              <a:t>   public static void main(String[] </a:t>
            </a:r>
            <a:r>
              <a:rPr lang="en-US" altLang="zh-CN" sz="1000" dirty="0" err="1" smtClean="0"/>
              <a:t>args</a:t>
            </a:r>
            <a:r>
              <a:rPr lang="en-US" altLang="zh-CN" sz="1000" dirty="0" smtClean="0"/>
              <a:t>) throws Exception{</a:t>
            </a:r>
          </a:p>
          <a:p>
            <a:pPr marL="342900" indent="-342900"/>
            <a:r>
              <a:rPr lang="en-US" altLang="zh-CN" sz="1000" dirty="0" smtClean="0"/>
              <a:t>      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 object1=new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(1);</a:t>
            </a:r>
          </a:p>
          <a:p>
            <a:pPr marL="342900" indent="-342900"/>
            <a:r>
              <a:rPr lang="en-US" altLang="zh-CN" sz="1000" dirty="0" smtClean="0"/>
              <a:t>      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 object2=new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(8);</a:t>
            </a:r>
          </a:p>
          <a:p>
            <a:pPr marL="342900" indent="-342900"/>
            <a:r>
              <a:rPr lang="en-US" altLang="zh-CN" sz="1000" dirty="0" smtClean="0"/>
              <a:t>      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 object3=new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(8);</a:t>
            </a:r>
          </a:p>
          <a:p>
            <a:pPr marL="342900" indent="-342900"/>
            <a:r>
              <a:rPr lang="en-US" altLang="zh-CN" sz="1000" dirty="0" smtClean="0"/>
              <a:t>      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 object4=new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(8);</a:t>
            </a:r>
          </a:p>
          <a:p>
            <a:pPr marL="342900" indent="-342900"/>
            <a:r>
              <a:rPr lang="en-US" altLang="zh-CN" sz="1000" dirty="0" smtClean="0"/>
              <a:t>       object2=null;</a:t>
            </a:r>
          </a:p>
          <a:p>
            <a:pPr marL="342900" indent="-342900"/>
            <a:r>
              <a:rPr lang="en-US" altLang="zh-CN" sz="1000" dirty="0" smtClean="0"/>
              <a:t>       object3=null;</a:t>
            </a:r>
          </a:p>
          <a:p>
            <a:pPr marL="342900" indent="-342900"/>
            <a:r>
              <a:rPr lang="en-US" altLang="zh-CN" sz="1000" dirty="0" smtClean="0"/>
              <a:t>      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 object5=new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(8);</a:t>
            </a:r>
          </a:p>
          <a:p>
            <a:pPr marL="342900" indent="-342900"/>
            <a:r>
              <a:rPr lang="en-US" altLang="zh-CN" sz="1000" dirty="0" smtClean="0"/>
              <a:t>       </a:t>
            </a:r>
            <a:r>
              <a:rPr lang="en-US" altLang="zh-CN" sz="1000" dirty="0" err="1" smtClean="0"/>
              <a:t>Thread.sleep</a:t>
            </a:r>
            <a:r>
              <a:rPr lang="en-US" altLang="zh-CN" sz="1000" dirty="0" smtClean="0"/>
              <a:t>(4000);</a:t>
            </a:r>
          </a:p>
          <a:p>
            <a:pPr marL="342900" indent="-342900"/>
            <a:r>
              <a:rPr lang="en-US" altLang="zh-CN" sz="1000" dirty="0" smtClean="0"/>
              <a:t>       object2=new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(8);</a:t>
            </a:r>
          </a:p>
          <a:p>
            <a:pPr marL="342900" indent="-342900"/>
            <a:r>
              <a:rPr lang="en-US" altLang="zh-CN" sz="1000" dirty="0" smtClean="0"/>
              <a:t>       object3=new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(8);</a:t>
            </a:r>
          </a:p>
          <a:p>
            <a:pPr marL="342900" indent="-342900"/>
            <a:r>
              <a:rPr lang="en-US" altLang="zh-CN" sz="1000" dirty="0" smtClean="0"/>
              <a:t>       object2=null;</a:t>
            </a:r>
          </a:p>
          <a:p>
            <a:pPr marL="342900" indent="-342900"/>
            <a:r>
              <a:rPr lang="en-US" altLang="zh-CN" sz="1000" dirty="0" smtClean="0"/>
              <a:t>       object3=null;</a:t>
            </a:r>
          </a:p>
          <a:p>
            <a:pPr marL="342900" indent="-342900"/>
            <a:r>
              <a:rPr lang="en-US" altLang="zh-CN" sz="1000" dirty="0" smtClean="0"/>
              <a:t>       object5=null;</a:t>
            </a:r>
          </a:p>
          <a:p>
            <a:pPr marL="342900" indent="-342900"/>
            <a:r>
              <a:rPr lang="en-US" altLang="zh-CN" sz="1000" dirty="0" smtClean="0"/>
              <a:t>      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 object6=new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(8);</a:t>
            </a:r>
          </a:p>
          <a:p>
            <a:pPr marL="342900" indent="-342900"/>
            <a:r>
              <a:rPr lang="en-US" altLang="zh-CN" sz="1000" dirty="0" smtClean="0"/>
              <a:t>       </a:t>
            </a:r>
            <a:r>
              <a:rPr lang="en-US" altLang="zh-CN" sz="1000" dirty="0" err="1" smtClean="0"/>
              <a:t>Thread.sleep</a:t>
            </a:r>
            <a:r>
              <a:rPr lang="en-US" altLang="zh-CN" sz="1000" dirty="0" smtClean="0"/>
              <a:t>(5000);</a:t>
            </a:r>
          </a:p>
          <a:p>
            <a:pPr marL="342900" indent="-342900"/>
            <a:r>
              <a:rPr lang="en-US" altLang="zh-CN" sz="1000" dirty="0" smtClean="0"/>
              <a:t>   }</a:t>
            </a:r>
          </a:p>
          <a:p>
            <a:pPr marL="342900" indent="-342900"/>
            <a:r>
              <a:rPr lang="en-US" altLang="zh-CN" sz="1000" dirty="0" smtClean="0"/>
              <a:t>}</a:t>
            </a:r>
          </a:p>
          <a:p>
            <a:pPr marL="342900" indent="-342900"/>
            <a:r>
              <a:rPr lang="en-US" altLang="zh-CN" sz="1000" dirty="0" smtClean="0"/>
              <a:t>class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{</a:t>
            </a:r>
          </a:p>
          <a:p>
            <a:pPr marL="342900" indent="-342900"/>
            <a:r>
              <a:rPr lang="en-US" altLang="zh-CN" sz="1000" dirty="0" smtClean="0"/>
              <a:t>   private byte[] bytes=null;</a:t>
            </a:r>
          </a:p>
          <a:p>
            <a:pPr marL="342900" indent="-342900"/>
            <a:r>
              <a:rPr lang="en-US" altLang="zh-CN" sz="1000" dirty="0" smtClean="0"/>
              <a:t>   public </a:t>
            </a:r>
            <a:r>
              <a:rPr lang="en-US" altLang="zh-CN" sz="1000" dirty="0" err="1" smtClean="0"/>
              <a:t>SerialGCMemoryObject</a:t>
            </a:r>
            <a:r>
              <a:rPr lang="en-US" altLang="zh-CN" sz="1000" dirty="0" smtClean="0"/>
              <a:t>(</a:t>
            </a:r>
            <a:r>
              <a:rPr lang="en-US" altLang="zh-CN" sz="1000" dirty="0" err="1" smtClean="0"/>
              <a:t>int</a:t>
            </a:r>
            <a:r>
              <a:rPr lang="en-US" altLang="zh-CN" sz="1000" dirty="0" smtClean="0"/>
              <a:t> multi){</a:t>
            </a:r>
          </a:p>
          <a:p>
            <a:pPr marL="342900" indent="-342900"/>
            <a:r>
              <a:rPr lang="en-US" altLang="zh-CN" sz="1000" dirty="0" smtClean="0"/>
              <a:t>      bytes=new byte[1024*256*multi];</a:t>
            </a:r>
          </a:p>
          <a:p>
            <a:pPr marL="342900" indent="-342900"/>
            <a:r>
              <a:rPr lang="en-US" altLang="zh-CN" sz="1000" dirty="0" smtClean="0"/>
              <a:t>   }</a:t>
            </a:r>
          </a:p>
          <a:p>
            <a:pPr marL="342900" indent="-342900"/>
            <a:r>
              <a:rPr lang="en-US" altLang="zh-CN" sz="1000" dirty="0" smtClean="0"/>
              <a:t>}</a:t>
            </a:r>
          </a:p>
        </p:txBody>
      </p:sp>
      <p:sp>
        <p:nvSpPr>
          <p:cNvPr id="5" name="矩形 4"/>
          <p:cNvSpPr/>
          <p:nvPr/>
        </p:nvSpPr>
        <p:spPr>
          <a:xfrm>
            <a:off x="6286512" y="1428736"/>
            <a:ext cx="221457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-Xms20M –Xmx20M –Xmn10M –XX:+</a:t>
            </a:r>
            <a:r>
              <a:rPr lang="en-US" altLang="zh-CN" sz="1400" dirty="0" err="1" smtClean="0"/>
              <a:t>UseSerialGC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6286512" y="2428868"/>
            <a:ext cx="2214578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-Xms20M –Xmx20M –Xmn10M –XX:+</a:t>
            </a:r>
            <a:r>
              <a:rPr lang="en-US" altLang="zh-CN" sz="1400" dirty="0" err="1" smtClean="0"/>
              <a:t>UseSerialGC</a:t>
            </a:r>
            <a:endParaRPr lang="en-US" altLang="zh-CN" sz="1400" dirty="0" smtClean="0"/>
          </a:p>
          <a:p>
            <a:pPr algn="ctr"/>
            <a:r>
              <a:rPr lang="en-US" altLang="zh-CN" sz="1400" dirty="0" smtClean="0"/>
              <a:t>-</a:t>
            </a:r>
            <a:r>
              <a:rPr lang="en-US" altLang="zh-CN" sz="1400" dirty="0" err="1" smtClean="0"/>
              <a:t>XX:MaxTenuringThreshold</a:t>
            </a:r>
            <a:r>
              <a:rPr lang="en-US" altLang="zh-CN" sz="1400" dirty="0" smtClean="0"/>
              <a:t>=1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148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714348" y="1500174"/>
            <a:ext cx="7286676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CN" altLang="en-US" sz="1600" dirty="0" smtClean="0"/>
              <a:t>把上面代码中的</a:t>
            </a:r>
            <a:r>
              <a:rPr lang="en-US" altLang="zh-CN" sz="1600" dirty="0" smtClean="0"/>
              <a:t>object1</a:t>
            </a:r>
            <a:r>
              <a:rPr lang="zh-CN" altLang="en-US" sz="1600" dirty="0" smtClean="0"/>
              <a:t>修改为如下：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</a:t>
            </a:r>
            <a:r>
              <a:rPr lang="en-US" altLang="zh-CN" sz="1600" dirty="0" err="1" smtClean="0"/>
              <a:t>SerialGCMemoryObject</a:t>
            </a:r>
            <a:r>
              <a:rPr lang="en-US" altLang="zh-CN" sz="1600" dirty="0" smtClean="0"/>
              <a:t> object1=new </a:t>
            </a:r>
            <a:r>
              <a:rPr lang="en-US" altLang="zh-CN" sz="1600" dirty="0" err="1" smtClean="0"/>
              <a:t>SerialGCMemoryObject</a:t>
            </a:r>
            <a:r>
              <a:rPr lang="en-US" altLang="zh-CN" sz="1600" dirty="0" smtClean="0"/>
              <a:t>(2);</a:t>
            </a:r>
          </a:p>
        </p:txBody>
      </p:sp>
      <p:sp>
        <p:nvSpPr>
          <p:cNvPr id="5" name="矩形 4"/>
          <p:cNvSpPr/>
          <p:nvPr/>
        </p:nvSpPr>
        <p:spPr>
          <a:xfrm>
            <a:off x="714348" y="2500306"/>
            <a:ext cx="728667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-Xms20M –Xmx20M –Xmn10M –XX:+</a:t>
            </a:r>
            <a:r>
              <a:rPr lang="en-US" altLang="zh-CN" sz="1400" dirty="0" err="1" smtClean="0"/>
              <a:t>UseSerialGC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1571612"/>
            <a:ext cx="787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上面示例中</a:t>
            </a:r>
            <a:r>
              <a:rPr lang="en-US" altLang="zh-CN" dirty="0" smtClean="0"/>
              <a:t>object1</a:t>
            </a:r>
            <a:r>
              <a:rPr lang="zh-CN" altLang="en-US" dirty="0" smtClean="0"/>
              <a:t>在第二次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时直接转入了</a:t>
            </a:r>
            <a:r>
              <a:rPr lang="en-US" altLang="zh-CN" dirty="0" smtClean="0"/>
              <a:t>old</a:t>
            </a:r>
            <a:r>
              <a:rPr lang="zh-CN" altLang="en-US" dirty="0" smtClean="0"/>
              <a:t>，在于</a:t>
            </a:r>
            <a:r>
              <a:rPr lang="en-US" altLang="zh-CN" dirty="0" smtClean="0"/>
              <a:t>Serial GC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pPr marL="342900" indent="-342900"/>
            <a:r>
              <a:rPr lang="zh-CN" altLang="en-US" dirty="0" smtClean="0"/>
              <a:t>这个规则：</a:t>
            </a:r>
            <a:endParaRPr lang="en-US" altLang="zh-CN" dirty="0" smtClean="0"/>
          </a:p>
        </p:txBody>
      </p:sp>
      <p:sp>
        <p:nvSpPr>
          <p:cNvPr id="9" name="矩形 8"/>
          <p:cNvSpPr/>
          <p:nvPr/>
        </p:nvSpPr>
        <p:spPr>
          <a:xfrm>
            <a:off x="785786" y="2285992"/>
            <a:ext cx="7643866" cy="3429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CN" altLang="en-US" sz="1400" dirty="0" smtClean="0"/>
              <a:t>每次</a:t>
            </a:r>
            <a:r>
              <a:rPr lang="en-US" altLang="zh-CN" sz="1400" dirty="0" smtClean="0"/>
              <a:t>Minor GC</a:t>
            </a:r>
            <a:r>
              <a:rPr lang="zh-CN" altLang="en-US" sz="1400" dirty="0" smtClean="0"/>
              <a:t>后会重新计算</a:t>
            </a:r>
            <a:r>
              <a:rPr lang="en-US" altLang="zh-CN" sz="1400" dirty="0" err="1" smtClean="0"/>
              <a:t>TenuringThreshold</a:t>
            </a:r>
            <a:endParaRPr lang="en-US" altLang="zh-CN" sz="1400" dirty="0" smtClean="0"/>
          </a:p>
          <a:p>
            <a:pPr marL="342900" indent="-342900"/>
            <a:r>
              <a:rPr lang="zh-CN" altLang="en-US" sz="1400" dirty="0" smtClean="0"/>
              <a:t>（第一次以</a:t>
            </a:r>
            <a:r>
              <a:rPr lang="en-US" altLang="zh-CN" sz="1400" dirty="0" err="1" smtClean="0"/>
              <a:t>MaxTenuringThreshold</a:t>
            </a:r>
            <a:r>
              <a:rPr lang="zh-CN" altLang="en-US" sz="1400" dirty="0" smtClean="0"/>
              <a:t>为准）</a:t>
            </a:r>
            <a:endParaRPr lang="en-US" altLang="zh-CN" sz="1400" dirty="0" smtClean="0"/>
          </a:p>
          <a:p>
            <a:pPr marL="342900" indent="-342900"/>
            <a:endParaRPr lang="en-US" altLang="zh-CN" sz="1400" dirty="0" smtClean="0"/>
          </a:p>
          <a:p>
            <a:pPr marL="342900" indent="-342900"/>
            <a:r>
              <a:rPr lang="zh-CN" altLang="en-US" sz="1400" dirty="0" smtClean="0"/>
              <a:t>计算的规则为：</a:t>
            </a:r>
            <a:endParaRPr lang="en-US" altLang="zh-CN" sz="1400" dirty="0" smtClean="0"/>
          </a:p>
          <a:p>
            <a:pPr marL="342900" indent="-342900"/>
            <a:r>
              <a:rPr lang="zh-CN" altLang="en-US" sz="1400" dirty="0" smtClean="0"/>
              <a:t>累积每个</a:t>
            </a:r>
            <a:r>
              <a:rPr lang="en-US" altLang="zh-CN" sz="1400" dirty="0" smtClean="0"/>
              <a:t>age</a:t>
            </a:r>
            <a:r>
              <a:rPr lang="zh-CN" altLang="en-US" sz="1400" dirty="0" smtClean="0"/>
              <a:t>中的字节，当这个累计值</a:t>
            </a:r>
            <a:r>
              <a:rPr lang="en-US" altLang="zh-CN" sz="1400" dirty="0" smtClean="0"/>
              <a:t> &gt; To Space</a:t>
            </a:r>
            <a:r>
              <a:rPr lang="zh-CN" altLang="en-US" sz="1400" dirty="0" smtClean="0"/>
              <a:t>的一半时，对比此时的</a:t>
            </a:r>
            <a:r>
              <a:rPr lang="en-US" altLang="zh-CN" sz="1400" dirty="0" smtClean="0"/>
              <a:t>age</a:t>
            </a:r>
            <a:r>
              <a:rPr lang="zh-CN" altLang="en-US" sz="1400" dirty="0" smtClean="0"/>
              <a:t>和</a:t>
            </a:r>
            <a:endParaRPr lang="en-US" altLang="zh-CN" sz="1400" dirty="0" smtClean="0"/>
          </a:p>
          <a:p>
            <a:pPr marL="342900" indent="-342900"/>
            <a:r>
              <a:rPr lang="en-US" altLang="zh-CN" sz="1400" dirty="0" err="1" smtClean="0"/>
              <a:t>MaxTenuringThreshold</a:t>
            </a:r>
            <a:r>
              <a:rPr lang="zh-CN" altLang="en-US" sz="1400" dirty="0" smtClean="0"/>
              <a:t>，取其中更小的值。</a:t>
            </a:r>
            <a:endParaRPr lang="en-US" altLang="zh-CN" sz="1400" dirty="0" smtClean="0"/>
          </a:p>
          <a:p>
            <a:pPr marL="342900" indent="-342900"/>
            <a:endParaRPr lang="en-US" altLang="zh-CN" sz="1400" dirty="0" smtClean="0"/>
          </a:p>
          <a:p>
            <a:pPr marL="342900" indent="-342900"/>
            <a:r>
              <a:rPr lang="zh-CN" altLang="en-US" sz="1400" dirty="0" smtClean="0"/>
              <a:t>可通过</a:t>
            </a:r>
            <a:r>
              <a:rPr lang="en-US" altLang="zh-CN" sz="1400" dirty="0" err="1" smtClean="0"/>
              <a:t>PrintTenuringDistribution</a:t>
            </a:r>
            <a:r>
              <a:rPr lang="zh-CN" altLang="en-US" sz="1400" dirty="0" smtClean="0"/>
              <a:t>来查看下次</a:t>
            </a:r>
            <a:r>
              <a:rPr lang="en-US" altLang="zh-CN" sz="1400" dirty="0" smtClean="0"/>
              <a:t>minor </a:t>
            </a:r>
            <a:r>
              <a:rPr lang="en-US" altLang="zh-CN" sz="1400" dirty="0" err="1" smtClean="0"/>
              <a:t>gc</a:t>
            </a:r>
            <a:r>
              <a:rPr lang="zh-CN" altLang="en-US" sz="1400" dirty="0" smtClean="0"/>
              <a:t>时的</a:t>
            </a:r>
            <a:r>
              <a:rPr lang="en-US" altLang="zh-CN" sz="1400" dirty="0" err="1" smtClean="0"/>
              <a:t>TenuringThreshold</a:t>
            </a:r>
            <a:endParaRPr lang="en-US" altLang="zh-CN" sz="1400" dirty="0" smtClean="0"/>
          </a:p>
          <a:p>
            <a:pPr marL="342900" indent="-342900"/>
            <a:r>
              <a:rPr lang="zh-CN" altLang="en-US" sz="1400" dirty="0" smtClean="0"/>
              <a:t>值：</a:t>
            </a:r>
            <a:r>
              <a:rPr lang="en-US" altLang="zh-CN" sz="1400" dirty="0" smtClean="0"/>
              <a:t>Desired survivor size 524288 bytes, new threshold 1 (max 15)</a:t>
            </a:r>
            <a:r>
              <a:rPr lang="zh-CN" altLang="en-US" sz="1400" dirty="0" smtClean="0"/>
              <a:t>，其中</a:t>
            </a:r>
            <a:endParaRPr lang="en-US" altLang="zh-CN" sz="1400" dirty="0" smtClean="0"/>
          </a:p>
          <a:p>
            <a:pPr marL="342900" indent="-342900"/>
            <a:r>
              <a:rPr lang="zh-CN" altLang="en-US" sz="1400" dirty="0" smtClean="0"/>
              <a:t>的</a:t>
            </a:r>
            <a:r>
              <a:rPr lang="en-US" altLang="zh-CN" sz="1400" dirty="0" smtClean="0"/>
              <a:t>new threshold 1</a:t>
            </a:r>
            <a:r>
              <a:rPr lang="zh-CN" altLang="en-US" sz="1400" dirty="0" smtClean="0"/>
              <a:t>即为新的</a:t>
            </a:r>
            <a:r>
              <a:rPr lang="en-US" altLang="zh-CN" sz="1400" dirty="0" err="1" smtClean="0"/>
              <a:t>TenuringThreshold</a:t>
            </a:r>
            <a:r>
              <a:rPr lang="zh-CN" altLang="en-US" sz="1400" dirty="0" smtClean="0"/>
              <a:t>的值。</a:t>
            </a:r>
            <a:endParaRPr lang="en-US" altLang="zh-CN" sz="1400" dirty="0" smtClean="0"/>
          </a:p>
          <a:p>
            <a:pPr marL="342900" indent="-342900"/>
            <a:endParaRPr lang="en-US" altLang="zh-CN" sz="1400" dirty="0" smtClean="0"/>
          </a:p>
          <a:p>
            <a:pPr marL="342900" indent="-342900"/>
            <a:r>
              <a:rPr lang="zh-CN" altLang="en-US" sz="1400" dirty="0" smtClean="0"/>
              <a:t>例如在上面的例子中：</a:t>
            </a:r>
            <a:endParaRPr lang="en-US" altLang="zh-CN" sz="1400" dirty="0" smtClean="0"/>
          </a:p>
          <a:p>
            <a:pPr marL="342900" indent="-342900"/>
            <a:r>
              <a:rPr lang="zh-CN" altLang="en-US" sz="1400" dirty="0" smtClean="0"/>
              <a:t>当第一次</a:t>
            </a:r>
            <a:r>
              <a:rPr lang="en-US" altLang="zh-CN" sz="1400" dirty="0" smtClean="0"/>
              <a:t>Minor GC</a:t>
            </a:r>
            <a:r>
              <a:rPr lang="zh-CN" altLang="en-US" sz="1400" dirty="0" smtClean="0"/>
              <a:t>结束时，遍历</a:t>
            </a:r>
            <a:r>
              <a:rPr lang="en-US" altLang="zh-CN" sz="1400" dirty="0" smtClean="0"/>
              <a:t>age table</a:t>
            </a:r>
            <a:r>
              <a:rPr lang="zh-CN" altLang="en-US" sz="1400" dirty="0" smtClean="0"/>
              <a:t>，当累积</a:t>
            </a:r>
            <a:r>
              <a:rPr lang="en-US" altLang="zh-CN" sz="1400" dirty="0" smtClean="0"/>
              <a:t>age 1</a:t>
            </a:r>
            <a:r>
              <a:rPr lang="zh-CN" altLang="en-US" sz="1400" dirty="0" smtClean="0"/>
              <a:t>的字节后，发现此时所</a:t>
            </a:r>
            <a:endParaRPr lang="en-US" altLang="zh-CN" sz="1400" dirty="0" smtClean="0"/>
          </a:p>
          <a:p>
            <a:pPr marL="342900" indent="-342900"/>
            <a:r>
              <a:rPr lang="zh-CN" altLang="en-US" sz="1400" dirty="0" smtClean="0"/>
              <a:t>占用的字节数 </a:t>
            </a:r>
            <a:r>
              <a:rPr lang="en-US" altLang="zh-CN" sz="1400" dirty="0" smtClean="0"/>
              <a:t>&gt; To Space</a:t>
            </a:r>
            <a:r>
              <a:rPr lang="zh-CN" altLang="en-US" sz="1400" dirty="0" smtClean="0"/>
              <a:t>的一半，因此将</a:t>
            </a:r>
            <a:r>
              <a:rPr lang="en-US" altLang="zh-CN" sz="1400" dirty="0" err="1" smtClean="0"/>
              <a:t>TenuringThreshold</a:t>
            </a:r>
            <a:r>
              <a:rPr lang="zh-CN" altLang="en-US" sz="1400" dirty="0" smtClean="0"/>
              <a:t>赋值为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，下次</a:t>
            </a:r>
            <a:endParaRPr lang="en-US" altLang="zh-CN" sz="1400" dirty="0" smtClean="0"/>
          </a:p>
          <a:p>
            <a:pPr marL="342900" indent="-342900"/>
            <a:r>
              <a:rPr lang="en-US" altLang="zh-CN" sz="1400" dirty="0" smtClean="0"/>
              <a:t>Minor GC</a:t>
            </a:r>
            <a:r>
              <a:rPr lang="zh-CN" altLang="en-US" sz="1400" dirty="0" smtClean="0"/>
              <a:t>时即把</a:t>
            </a:r>
            <a:r>
              <a:rPr lang="en-US" altLang="zh-CN" sz="1400" dirty="0" smtClean="0"/>
              <a:t>age</a:t>
            </a:r>
            <a:r>
              <a:rPr lang="zh-CN" altLang="en-US" sz="1400" dirty="0" smtClean="0"/>
              <a:t>超过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的对象全部转入</a:t>
            </a:r>
            <a:r>
              <a:rPr lang="en-US" altLang="zh-CN" sz="1400" dirty="0" smtClean="0"/>
              <a:t>old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6219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JVM</a:t>
            </a:r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785786" y="1643050"/>
            <a:ext cx="7643866" cy="150019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zh-CN" sz="1600" dirty="0" smtClean="0"/>
              <a:t> [GC [</a:t>
            </a:r>
            <a:r>
              <a:rPr lang="en-US" altLang="zh-CN" sz="1600" dirty="0" err="1" smtClean="0"/>
              <a:t>DefNew</a:t>
            </a:r>
            <a:r>
              <a:rPr lang="en-US" altLang="zh-CN" sz="1600" dirty="0" smtClean="0"/>
              <a:t>: 11509K-&gt;1138K(14336K), 0.0110060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 11509K-&gt;1138K(38912K), </a:t>
            </a:r>
          </a:p>
          <a:p>
            <a:pPr marL="342900" indent="-342900"/>
            <a:r>
              <a:rPr lang="en-US" altLang="zh-CN" sz="1600" dirty="0" smtClean="0"/>
              <a:t>    0.0112610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 [Times: user=0.00 sys=0.01, real=0.01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20850"/>
            <a:ext cx="6303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GC—ParNew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714488"/>
            <a:ext cx="77817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CMS GC</a:t>
            </a:r>
            <a:r>
              <a:rPr lang="zh-CN" altLang="en-US" dirty="0" smtClean="0"/>
              <a:t>时默认采用，也可采用</a:t>
            </a:r>
            <a:r>
              <a:rPr lang="en-US" altLang="zh-CN" dirty="0" smtClean="0"/>
              <a:t>-XX:+</a:t>
            </a:r>
            <a:r>
              <a:rPr lang="en-US" altLang="zh-CN" dirty="0" err="1" smtClean="0"/>
              <a:t>UseParNewGC</a:t>
            </a:r>
            <a:r>
              <a:rPr lang="zh-CN" altLang="en-US" dirty="0" smtClean="0"/>
              <a:t>强制指定；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 err="1" smtClean="0"/>
              <a:t>eden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s1</a:t>
            </a:r>
            <a:r>
              <a:rPr lang="zh-CN" altLang="en-US" dirty="0" smtClean="0"/>
              <a:t>的大小通过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XX:SurvivorRatio</a:t>
            </a:r>
            <a:r>
              <a:rPr lang="zh-CN" altLang="en-US" dirty="0" smtClean="0"/>
              <a:t>来控制，默认为</a:t>
            </a:r>
            <a:r>
              <a:rPr lang="en-US" altLang="zh-CN" dirty="0" smtClean="0"/>
              <a:t>8</a:t>
            </a:r>
            <a:r>
              <a:rPr lang="zh-CN" altLang="en-US" dirty="0" smtClean="0"/>
              <a:t>，含义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</a:t>
            </a:r>
            <a:r>
              <a:rPr lang="zh-CN" altLang="en-US" dirty="0" smtClean="0"/>
              <a:t>为</a:t>
            </a:r>
            <a:r>
              <a:rPr lang="en-US" altLang="zh-CN" dirty="0" smtClean="0"/>
              <a:t>eden:s0</a:t>
            </a:r>
            <a:r>
              <a:rPr lang="zh-CN" altLang="en-US" dirty="0" smtClean="0"/>
              <a:t>的比例。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zh-CN" altLang="en-US" dirty="0" smtClean="0"/>
              <a:t>默认情况下其内存分配和回收和</a:t>
            </a:r>
            <a:r>
              <a:rPr lang="en-US" altLang="zh-CN" dirty="0" smtClean="0"/>
              <a:t>Serial</a:t>
            </a:r>
            <a:r>
              <a:rPr lang="zh-CN" altLang="en-US" dirty="0" smtClean="0"/>
              <a:t>完全相同，只是回收的时候为多线程</a:t>
            </a:r>
            <a:endParaRPr lang="en-US" altLang="zh-CN" dirty="0" smtClean="0"/>
          </a:p>
          <a:p>
            <a:pPr marL="342900" indent="-342900"/>
            <a:r>
              <a:rPr lang="zh-CN" altLang="en-US" dirty="0" smtClean="0"/>
              <a:t>而已，但一旦开启</a:t>
            </a:r>
            <a:r>
              <a:rPr lang="en-US" altLang="zh-CN" dirty="0" smtClean="0"/>
              <a:t>-XX:+</a:t>
            </a:r>
            <a:r>
              <a:rPr lang="en-US" altLang="zh-CN" dirty="0" err="1" smtClean="0"/>
              <a:t>UseAdaptiveSizePolicy</a:t>
            </a:r>
            <a:r>
              <a:rPr lang="zh-CN" altLang="en-US" dirty="0" smtClean="0"/>
              <a:t>则有些不同。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6303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en-US" altLang="zh-CN" sz="4000" b="1" dirty="0" err="1" smtClean="0"/>
              <a:t>ParNew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785786" y="1643050"/>
            <a:ext cx="7643866" cy="25717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zh-CN" sz="1600" dirty="0" smtClean="0"/>
              <a:t>  [GC [</a:t>
            </a:r>
            <a:r>
              <a:rPr lang="en-US" altLang="zh-CN" sz="1600" dirty="0" err="1" smtClean="0"/>
              <a:t>ParNew</a:t>
            </a:r>
            <a:r>
              <a:rPr lang="en-US" altLang="zh-CN" sz="1600" dirty="0" smtClean="0"/>
              <a:t>: 11509K-&gt;1152K(14336K), 0.0129150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 11509K-&gt;1152K(38912K), </a:t>
            </a:r>
          </a:p>
          <a:p>
            <a:pPr marL="342900" indent="-342900"/>
            <a:r>
              <a:rPr lang="en-US" altLang="zh-CN" sz="1600" dirty="0" smtClean="0"/>
              <a:t>  0.0131890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 [Times: user=0.05 sys=0.02, real=0.02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</a:t>
            </a:r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</a:t>
            </a:r>
            <a:r>
              <a:rPr lang="zh-CN" altLang="en-US" sz="1600" dirty="0" smtClean="0"/>
              <a:t>如启动参数上设置了</a:t>
            </a:r>
            <a:r>
              <a:rPr lang="en-US" altLang="zh-CN" sz="1600" dirty="0" smtClean="0"/>
              <a:t>-XX:+</a:t>
            </a:r>
            <a:r>
              <a:rPr lang="en-US" altLang="zh-CN" sz="1600" dirty="0" err="1" smtClean="0"/>
              <a:t>UseAdaptiveSizePolicy</a:t>
            </a:r>
            <a:r>
              <a:rPr lang="zh-CN" altLang="en-US" sz="1600" dirty="0" smtClean="0"/>
              <a:t>，则会输出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[GC [</a:t>
            </a:r>
            <a:r>
              <a:rPr lang="en-US" altLang="zh-CN" sz="1600" dirty="0" err="1" smtClean="0"/>
              <a:t>ASParNew</a:t>
            </a:r>
            <a:r>
              <a:rPr lang="en-US" altLang="zh-CN" sz="1600" dirty="0" smtClean="0"/>
              <a:t>: 7495K-&gt;120K(9216K), 0.0403410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 7495K-&gt;7294K(19456K), 0.0406480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 [Times: user=0.06 sys=0.15, real=0.04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20850"/>
            <a:ext cx="479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GC—PS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714488"/>
            <a:ext cx="80602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server</a:t>
            </a:r>
            <a:r>
              <a:rPr lang="zh-CN" altLang="en-US" dirty="0" smtClean="0"/>
              <a:t>模式时默认的</a:t>
            </a:r>
            <a:r>
              <a:rPr lang="en-US" altLang="zh-CN" dirty="0" smtClean="0"/>
              <a:t>GC</a:t>
            </a:r>
            <a:r>
              <a:rPr lang="zh-CN" altLang="en-US" dirty="0" smtClean="0"/>
              <a:t>方式，也可采用</a:t>
            </a:r>
            <a:r>
              <a:rPr lang="en-US" altLang="zh-CN" dirty="0" smtClean="0"/>
              <a:t>-XX:+</a:t>
            </a:r>
            <a:r>
              <a:rPr lang="en-US" altLang="zh-CN" dirty="0" err="1" smtClean="0"/>
              <a:t>UseParallelGC</a:t>
            </a:r>
            <a:r>
              <a:rPr lang="zh-CN" altLang="en-US" dirty="0" smtClean="0"/>
              <a:t>强制指定；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 err="1" smtClean="0"/>
              <a:t>eden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s1</a:t>
            </a:r>
            <a:r>
              <a:rPr lang="zh-CN" altLang="en-US" dirty="0" smtClean="0"/>
              <a:t>的大小可通过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XX:SurvivorRatio</a:t>
            </a:r>
            <a:r>
              <a:rPr lang="zh-CN" altLang="en-US" dirty="0" smtClean="0"/>
              <a:t>来控制，但默认情况下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以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XX:InitialSurivivorRatio</a:t>
            </a:r>
            <a:r>
              <a:rPr lang="zh-CN" altLang="en-US" dirty="0" smtClean="0"/>
              <a:t>为准，此值默认为</a:t>
            </a:r>
            <a:r>
              <a:rPr lang="en-US" altLang="zh-CN" dirty="0" smtClean="0"/>
              <a:t>8</a:t>
            </a:r>
            <a:r>
              <a:rPr lang="zh-CN" altLang="en-US" dirty="0" smtClean="0"/>
              <a:t>，代表的为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新生代大小 </a:t>
            </a:r>
            <a:r>
              <a:rPr lang="en-US" altLang="zh-CN" dirty="0" smtClean="0"/>
              <a:t>: s0</a:t>
            </a:r>
            <a:r>
              <a:rPr lang="zh-CN" altLang="en-US" dirty="0" smtClean="0"/>
              <a:t>，这点要特别注意。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20850"/>
            <a:ext cx="479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GC—PS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714488"/>
            <a:ext cx="4568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大多数情况下，会在</a:t>
            </a:r>
            <a:r>
              <a:rPr lang="en-US" altLang="zh-CN" dirty="0" smtClean="0"/>
              <a:t>TLAB</a:t>
            </a:r>
            <a:r>
              <a:rPr lang="zh-CN" altLang="en-US" dirty="0" smtClean="0"/>
              <a:t>或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上分配。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zh-CN" altLang="en-US" dirty="0" smtClean="0"/>
              <a:t>如下一段代码：</a:t>
            </a:r>
            <a:endParaRPr lang="en-US" altLang="zh-C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7224" y="2753867"/>
            <a:ext cx="5857916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1400" dirty="0" smtClean="0"/>
              <a:t> public class </a:t>
            </a:r>
            <a:r>
              <a:rPr lang="en-US" altLang="zh-CN" sz="1400" dirty="0" err="1" smtClean="0"/>
              <a:t>PSGCDemo</a:t>
            </a:r>
            <a:r>
              <a:rPr lang="en-US" altLang="zh-CN" sz="1400" dirty="0" smtClean="0"/>
              <a:t>{</a:t>
            </a:r>
          </a:p>
          <a:p>
            <a:pPr marL="342900" indent="-342900"/>
            <a:r>
              <a:rPr lang="en-US" altLang="zh-CN" sz="1400" dirty="0" smtClean="0"/>
              <a:t>    public static void main(String[] </a:t>
            </a:r>
            <a:r>
              <a:rPr lang="en-US" altLang="zh-CN" sz="1400" dirty="0" err="1" smtClean="0"/>
              <a:t>args</a:t>
            </a:r>
            <a:r>
              <a:rPr lang="en-US" altLang="zh-CN" sz="1400" dirty="0" smtClean="0"/>
              <a:t>) throws Exception{</a:t>
            </a:r>
          </a:p>
          <a:p>
            <a:pPr marL="342900" indent="-342900"/>
            <a:r>
              <a:rPr lang="en-US" altLang="zh-CN" sz="1400" dirty="0" smtClean="0"/>
              <a:t>        byte[] bytes=new byte[1024*1024*2];</a:t>
            </a:r>
          </a:p>
          <a:p>
            <a:pPr marL="342900" indent="-342900"/>
            <a:r>
              <a:rPr lang="en-US" altLang="zh-CN" sz="1400" dirty="0" smtClean="0"/>
              <a:t>        byte[] bytes2=new byte[1024*1024*2];</a:t>
            </a:r>
          </a:p>
          <a:p>
            <a:pPr marL="342900" indent="-342900"/>
            <a:r>
              <a:rPr lang="en-US" altLang="zh-CN" sz="1400" dirty="0" smtClean="0"/>
              <a:t>        byte[] bytes3=new byte[1024*1024*2];</a:t>
            </a:r>
          </a:p>
          <a:p>
            <a:pPr marL="342900" indent="-342900"/>
            <a:r>
              <a:rPr lang="en-US" altLang="zh-CN" sz="1400" dirty="0" smtClean="0"/>
              <a:t>        </a:t>
            </a:r>
            <a:r>
              <a:rPr lang="en-US" altLang="zh-CN" sz="1400" dirty="0" err="1" smtClean="0"/>
              <a:t>Thread.sleep</a:t>
            </a:r>
            <a:r>
              <a:rPr lang="en-US" altLang="zh-CN" sz="1400" dirty="0" smtClean="0"/>
              <a:t>(3000);</a:t>
            </a:r>
          </a:p>
          <a:p>
            <a:pPr marL="342900" indent="-342900"/>
            <a:r>
              <a:rPr lang="en-US" altLang="zh-CN" sz="1400" dirty="0" smtClean="0"/>
              <a:t>        byte[] bytes4=new byte[1024*1024*4];</a:t>
            </a:r>
          </a:p>
          <a:p>
            <a:pPr marL="342900" indent="-342900"/>
            <a:r>
              <a:rPr lang="en-US" altLang="zh-CN" sz="1400" dirty="0" smtClean="0"/>
              <a:t>        </a:t>
            </a:r>
            <a:r>
              <a:rPr lang="en-US" altLang="zh-CN" sz="1400" dirty="0" err="1" smtClean="0"/>
              <a:t>Thread.sleep</a:t>
            </a:r>
            <a:r>
              <a:rPr lang="en-US" altLang="zh-CN" sz="1400" dirty="0" smtClean="0"/>
              <a:t>(3000);</a:t>
            </a:r>
          </a:p>
          <a:p>
            <a:pPr marL="342900" indent="-342900"/>
            <a:r>
              <a:rPr lang="en-US" altLang="zh-CN" sz="1400" dirty="0" smtClean="0"/>
              <a:t>    }</a:t>
            </a:r>
          </a:p>
          <a:p>
            <a:pPr marL="342900" indent="-342900"/>
            <a:r>
              <a:rPr lang="en-US" altLang="zh-CN" sz="1400" dirty="0" smtClean="0"/>
              <a:t>}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57224" y="5143512"/>
            <a:ext cx="707236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-Xms20M –Xmx20M –Xmn10M –</a:t>
            </a:r>
            <a:r>
              <a:rPr lang="en-US" altLang="zh-CN" sz="1400" dirty="0" err="1" smtClean="0"/>
              <a:t>XX:SurvivorRatio</a:t>
            </a:r>
            <a:r>
              <a:rPr lang="en-US" altLang="zh-CN" sz="1400" dirty="0" smtClean="0"/>
              <a:t>=8 –XX:+</a:t>
            </a:r>
            <a:r>
              <a:rPr lang="en-US" altLang="zh-CN" sz="1400" dirty="0" err="1" smtClean="0"/>
              <a:t>UseParallelGC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20850"/>
            <a:ext cx="479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GC—PS</a:t>
            </a:r>
            <a:endParaRPr lang="zh-CN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714488"/>
            <a:ext cx="791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上面示例中的</a:t>
            </a:r>
            <a:r>
              <a:rPr lang="en-US" altLang="zh-CN" dirty="0" smtClean="0"/>
              <a:t>bytes4</a:t>
            </a:r>
            <a:r>
              <a:rPr lang="zh-CN" altLang="en-US" dirty="0" smtClean="0"/>
              <a:t>之所以会直接在旧生代分配，在于</a:t>
            </a:r>
            <a:r>
              <a:rPr lang="en-US" altLang="zh-CN" dirty="0" smtClean="0"/>
              <a:t>PS GC</a:t>
            </a:r>
            <a:r>
              <a:rPr lang="zh-CN" altLang="en-US" dirty="0" smtClean="0"/>
              <a:t>的这个规则：</a:t>
            </a:r>
            <a:endParaRPr lang="en-US" altLang="zh-CN" dirty="0" smtClean="0"/>
          </a:p>
        </p:txBody>
      </p:sp>
      <p:sp>
        <p:nvSpPr>
          <p:cNvPr id="5" name="矩形 4"/>
          <p:cNvSpPr/>
          <p:nvPr/>
        </p:nvSpPr>
        <p:spPr>
          <a:xfrm>
            <a:off x="785786" y="2357430"/>
            <a:ext cx="7643866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CN" altLang="en-US" sz="1600" dirty="0" smtClean="0"/>
              <a:t>当</a:t>
            </a:r>
            <a:r>
              <a:rPr lang="en-US" altLang="zh-CN" sz="1600" dirty="0" smtClean="0"/>
              <a:t>TLAB</a:t>
            </a:r>
            <a:r>
              <a:rPr lang="zh-CN" altLang="en-US" sz="1600" dirty="0" smtClean="0"/>
              <a:t>、</a:t>
            </a:r>
            <a:r>
              <a:rPr lang="en-US" altLang="zh-CN" sz="1600" dirty="0" err="1" smtClean="0"/>
              <a:t>eden</a:t>
            </a:r>
            <a:r>
              <a:rPr lang="zh-CN" altLang="en-US" sz="1600" dirty="0" smtClean="0"/>
              <a:t>上分配都失败时，判断需要分配的内存大小是否 </a:t>
            </a:r>
            <a:r>
              <a:rPr lang="en-US" altLang="zh-CN" sz="1600" dirty="0" smtClean="0"/>
              <a:t>&gt;= </a:t>
            </a:r>
            <a:r>
              <a:rPr lang="en-US" altLang="zh-CN" sz="1600" dirty="0" err="1" smtClean="0"/>
              <a:t>eden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space</a:t>
            </a:r>
            <a:r>
              <a:rPr lang="zh-CN" altLang="en-US" sz="1600" dirty="0" smtClean="0"/>
              <a:t>的一半大小，如是就直接在旧生代分配。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642918"/>
            <a:ext cx="479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GC—PS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7515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CN" sz="1400" dirty="0" err="1" smtClean="0"/>
              <a:t>eden</a:t>
            </a:r>
            <a:r>
              <a:rPr lang="en-US" altLang="zh-CN" sz="1400" dirty="0" smtClean="0"/>
              <a:t> space</a:t>
            </a:r>
            <a:r>
              <a:rPr lang="zh-CN" altLang="en-US" sz="1400" dirty="0" smtClean="0"/>
              <a:t>分配不下，且需要分配的对象大小未超过</a:t>
            </a:r>
            <a:r>
              <a:rPr lang="en-US" altLang="zh-CN" sz="1400" dirty="0" err="1" smtClean="0"/>
              <a:t>eden</a:t>
            </a:r>
            <a:r>
              <a:rPr lang="en-US" altLang="zh-CN" sz="1400" dirty="0" smtClean="0"/>
              <a:t> space</a:t>
            </a:r>
            <a:r>
              <a:rPr lang="zh-CN" altLang="en-US" sz="1400" dirty="0" smtClean="0"/>
              <a:t>的一半或</a:t>
            </a:r>
            <a:r>
              <a:rPr lang="en-US" altLang="zh-CN" sz="1400" dirty="0" smtClean="0"/>
              <a:t>old</a:t>
            </a:r>
            <a:r>
              <a:rPr lang="zh-CN" altLang="en-US" sz="1400" dirty="0" smtClean="0"/>
              <a:t>区分配失败，</a:t>
            </a:r>
            <a:endParaRPr lang="en-US" altLang="zh-CN" sz="1400" dirty="0" smtClean="0"/>
          </a:p>
          <a:p>
            <a:pPr marL="342900" indent="-342900"/>
            <a:r>
              <a:rPr lang="zh-CN" altLang="en-US" sz="1400" dirty="0" smtClean="0"/>
              <a:t>触发回收；</a:t>
            </a:r>
            <a:endParaRPr lang="en-US" altLang="zh-CN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57224" y="2143116"/>
            <a:ext cx="5857916" cy="284693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1400" dirty="0" smtClean="0"/>
              <a:t> </a:t>
            </a:r>
            <a:r>
              <a:rPr lang="en-US" altLang="zh-CN" sz="1100" dirty="0" smtClean="0"/>
              <a:t>public class </a:t>
            </a:r>
            <a:r>
              <a:rPr lang="en-US" altLang="zh-CN" sz="1100" dirty="0" err="1" smtClean="0"/>
              <a:t>PSGCDemo</a:t>
            </a:r>
            <a:r>
              <a:rPr lang="en-US" altLang="zh-CN" sz="1100" dirty="0" smtClean="0"/>
              <a:t>{</a:t>
            </a:r>
          </a:p>
          <a:p>
            <a:pPr marL="342900" indent="-342900"/>
            <a:r>
              <a:rPr lang="en-US" altLang="zh-CN" sz="1100" dirty="0" smtClean="0"/>
              <a:t>    public static void main(String[] </a:t>
            </a:r>
            <a:r>
              <a:rPr lang="en-US" altLang="zh-CN" sz="1100" dirty="0" err="1" smtClean="0"/>
              <a:t>args</a:t>
            </a:r>
            <a:r>
              <a:rPr lang="en-US" altLang="zh-CN" sz="1100" dirty="0" smtClean="0"/>
              <a:t>) throws Exception{</a:t>
            </a:r>
          </a:p>
          <a:p>
            <a:pPr marL="342900" indent="-342900"/>
            <a:r>
              <a:rPr lang="en-US" altLang="zh-CN" sz="1100" dirty="0" smtClean="0"/>
              <a:t>        byte[] bytes=new byte[1024*1024*2];</a:t>
            </a:r>
          </a:p>
          <a:p>
            <a:pPr marL="342900" indent="-342900"/>
            <a:r>
              <a:rPr lang="en-US" altLang="zh-CN" sz="1100" dirty="0" smtClean="0"/>
              <a:t>        byte[] bytes2=new byte[1024*1024*2];</a:t>
            </a:r>
          </a:p>
          <a:p>
            <a:pPr marL="342900" indent="-342900"/>
            <a:r>
              <a:rPr lang="en-US" altLang="zh-CN" sz="1100" dirty="0" smtClean="0"/>
              <a:t>        byte[] bytes3=new byte[1024*1024*2];</a:t>
            </a:r>
          </a:p>
          <a:p>
            <a:pPr marL="342900" indent="-342900"/>
            <a:r>
              <a:rPr lang="en-US" altLang="zh-CN" sz="1100" dirty="0" smtClean="0"/>
              <a:t>        </a:t>
            </a:r>
            <a:r>
              <a:rPr lang="en-US" altLang="zh-CN" sz="1100" dirty="0" err="1" smtClean="0"/>
              <a:t>System.out.println</a:t>
            </a:r>
            <a:r>
              <a:rPr lang="en-US" altLang="zh-CN" sz="1100" dirty="0" smtClean="0"/>
              <a:t>(“step 1");</a:t>
            </a:r>
          </a:p>
          <a:p>
            <a:pPr marL="342900" indent="-342900"/>
            <a:r>
              <a:rPr lang="en-US" altLang="zh-CN" sz="1100" dirty="0" smtClean="0"/>
              <a:t>        byte[] bytes4=new byte[1024*1024*2];</a:t>
            </a:r>
          </a:p>
          <a:p>
            <a:pPr marL="342900" indent="-342900"/>
            <a:r>
              <a:rPr lang="en-US" altLang="zh-CN" sz="1100" dirty="0" smtClean="0"/>
              <a:t>        </a:t>
            </a:r>
            <a:r>
              <a:rPr lang="en-US" altLang="zh-CN" sz="1100" dirty="0" err="1" smtClean="0"/>
              <a:t>Thread.sleep</a:t>
            </a:r>
            <a:r>
              <a:rPr lang="en-US" altLang="zh-CN" sz="1100" dirty="0" smtClean="0"/>
              <a:t>(3000);</a:t>
            </a:r>
          </a:p>
          <a:p>
            <a:pPr marL="342900" indent="-342900"/>
            <a:r>
              <a:rPr lang="en-US" altLang="zh-CN" sz="1100" dirty="0" smtClean="0"/>
              <a:t>        </a:t>
            </a:r>
            <a:r>
              <a:rPr lang="en-US" altLang="zh-CN" sz="1100" dirty="0" err="1" smtClean="0"/>
              <a:t>System.out.println</a:t>
            </a:r>
            <a:r>
              <a:rPr lang="en-US" altLang="zh-CN" sz="1100" dirty="0" smtClean="0"/>
              <a:t>(“step 2");</a:t>
            </a:r>
          </a:p>
          <a:p>
            <a:pPr marL="342900" indent="-342900"/>
            <a:r>
              <a:rPr lang="en-US" altLang="zh-CN" sz="1100" dirty="0" smtClean="0"/>
              <a:t>        byte[] bytes5=new byte[1024*1024*2];</a:t>
            </a:r>
          </a:p>
          <a:p>
            <a:pPr marL="342900" indent="-342900"/>
            <a:r>
              <a:rPr lang="en-US" altLang="zh-CN" sz="1100" dirty="0" smtClean="0"/>
              <a:t>        byte[] bytes6=new byte[1024*1024*2];</a:t>
            </a:r>
          </a:p>
          <a:p>
            <a:pPr marL="342900" indent="-342900"/>
            <a:r>
              <a:rPr lang="en-US" altLang="zh-CN" sz="1100" dirty="0" smtClean="0"/>
              <a:t>        </a:t>
            </a:r>
            <a:r>
              <a:rPr lang="en-US" altLang="zh-CN" sz="1100" dirty="0" err="1" smtClean="0"/>
              <a:t>System.out.println</a:t>
            </a:r>
            <a:r>
              <a:rPr lang="en-US" altLang="zh-CN" sz="1100" dirty="0" smtClean="0"/>
              <a:t>(“step 3");</a:t>
            </a:r>
          </a:p>
          <a:p>
            <a:pPr marL="342900" indent="-342900"/>
            <a:r>
              <a:rPr lang="en-US" altLang="zh-CN" sz="1100" dirty="0" smtClean="0"/>
              <a:t>        byte[] bytes7=new byte[1024*1024*2];</a:t>
            </a:r>
          </a:p>
          <a:p>
            <a:pPr marL="342900" indent="-342900"/>
            <a:r>
              <a:rPr lang="en-US" altLang="zh-CN" sz="1100" dirty="0" smtClean="0"/>
              <a:t>        </a:t>
            </a:r>
            <a:r>
              <a:rPr lang="en-US" altLang="zh-CN" sz="1100" dirty="0" err="1" smtClean="0"/>
              <a:t>Thread.sleep</a:t>
            </a:r>
            <a:r>
              <a:rPr lang="en-US" altLang="zh-CN" sz="1100" dirty="0" smtClean="0"/>
              <a:t>(3000);    </a:t>
            </a:r>
          </a:p>
          <a:p>
            <a:pPr marL="342900" indent="-342900"/>
            <a:r>
              <a:rPr lang="en-US" altLang="zh-CN" sz="1100" dirty="0" smtClean="0"/>
              <a:t>    }</a:t>
            </a:r>
          </a:p>
          <a:p>
            <a:pPr marL="342900" indent="-342900"/>
            <a:r>
              <a:rPr lang="en-US" altLang="zh-CN" sz="1100" dirty="0" smtClean="0"/>
              <a:t>}</a:t>
            </a:r>
            <a:endParaRPr lang="zh-CN" altLang="en-US" sz="1100" dirty="0"/>
          </a:p>
        </p:txBody>
      </p:sp>
      <p:sp>
        <p:nvSpPr>
          <p:cNvPr id="7" name="矩形 6"/>
          <p:cNvSpPr/>
          <p:nvPr/>
        </p:nvSpPr>
        <p:spPr>
          <a:xfrm>
            <a:off x="857224" y="5111042"/>
            <a:ext cx="70723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-Xms20M –Xmx20M –Xmn10M –</a:t>
            </a:r>
            <a:r>
              <a:rPr lang="en-US" altLang="zh-CN" sz="1400" dirty="0" err="1" smtClean="0"/>
              <a:t>XX:SurvivorRatio</a:t>
            </a:r>
            <a:r>
              <a:rPr lang="en-US" altLang="zh-CN" sz="1400" dirty="0" smtClean="0"/>
              <a:t>=8 –XX:+</a:t>
            </a:r>
            <a:r>
              <a:rPr lang="en-US" altLang="zh-CN" sz="1400" dirty="0" err="1" smtClean="0"/>
              <a:t>UseParallelGC</a:t>
            </a:r>
            <a:endParaRPr lang="en-US" altLang="zh-CN" sz="1400" dirty="0" smtClean="0"/>
          </a:p>
          <a:p>
            <a:pPr algn="ctr"/>
            <a:r>
              <a:rPr lang="en-US" altLang="zh-CN" sz="1400" dirty="0" smtClean="0"/>
              <a:t>-XX:+</a:t>
            </a:r>
            <a:r>
              <a:rPr lang="en-US" altLang="zh-CN" sz="1400" dirty="0" err="1" smtClean="0"/>
              <a:t>PrintGCDetails</a:t>
            </a:r>
            <a:r>
              <a:rPr lang="en-US" altLang="zh-CN" sz="1400" dirty="0" smtClean="0"/>
              <a:t> –</a:t>
            </a:r>
            <a:r>
              <a:rPr lang="en-US" altLang="zh-CN" sz="1400" dirty="0" err="1" smtClean="0"/>
              <a:t>XX:verbose:gc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627" y="1571612"/>
            <a:ext cx="303640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only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介绍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3600" b="1" dirty="0" smtClean="0"/>
          </a:p>
          <a:p>
            <a:r>
              <a:rPr lang="zh-CN" altLang="en-US" sz="3600" b="1" dirty="0" smtClean="0"/>
              <a:t>使用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通常问题查找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Tuning</a:t>
            </a:r>
          </a:p>
          <a:p>
            <a:r>
              <a:rPr lang="zh-CN" altLang="en-US" sz="3600" b="1" dirty="0" smtClean="0"/>
              <a:t>实现</a:t>
            </a:r>
            <a:endParaRPr lang="en-US" altLang="zh-CN" sz="3600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20850"/>
            <a:ext cx="479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GC—PS</a:t>
            </a:r>
            <a:endParaRPr lang="zh-CN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714488"/>
            <a:ext cx="770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上面示例之所以会是触发一次</a:t>
            </a:r>
            <a:r>
              <a:rPr lang="en-US" altLang="zh-CN" dirty="0" smtClean="0"/>
              <a:t>minor</a:t>
            </a:r>
            <a:r>
              <a:rPr lang="zh-CN" altLang="en-US" dirty="0" smtClean="0"/>
              <a:t>和两次</a:t>
            </a:r>
            <a:r>
              <a:rPr lang="en-US" altLang="zh-CN" dirty="0" smtClean="0"/>
              <a:t>full</a:t>
            </a:r>
            <a:r>
              <a:rPr lang="zh-CN" altLang="en-US" dirty="0" smtClean="0"/>
              <a:t>，在于</a:t>
            </a:r>
            <a:r>
              <a:rPr lang="en-US" altLang="zh-CN" dirty="0" smtClean="0"/>
              <a:t>PS GC</a:t>
            </a:r>
            <a:r>
              <a:rPr lang="zh-CN" altLang="en-US" dirty="0" smtClean="0"/>
              <a:t>的这个规则：</a:t>
            </a:r>
            <a:endParaRPr lang="en-US" altLang="zh-CN" dirty="0" smtClean="0"/>
          </a:p>
        </p:txBody>
      </p:sp>
      <p:sp>
        <p:nvSpPr>
          <p:cNvPr id="5" name="矩形 4"/>
          <p:cNvSpPr/>
          <p:nvPr/>
        </p:nvSpPr>
        <p:spPr>
          <a:xfrm>
            <a:off x="785786" y="2285992"/>
            <a:ext cx="7643866" cy="12144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zh-CN" sz="1600" dirty="0" smtClean="0"/>
              <a:t>1</a:t>
            </a:r>
            <a:r>
              <a:rPr lang="zh-CN" altLang="en-US" sz="1600" dirty="0" smtClean="0"/>
              <a:t>、在回收前</a:t>
            </a:r>
            <a:r>
              <a:rPr lang="en-US" altLang="zh-CN" sz="1600" dirty="0" smtClean="0"/>
              <a:t>PS GC</a:t>
            </a:r>
            <a:r>
              <a:rPr lang="zh-CN" altLang="en-US" sz="1600" dirty="0" smtClean="0"/>
              <a:t>会先检测之前每次</a:t>
            </a:r>
            <a:r>
              <a:rPr lang="en-US" altLang="zh-CN" sz="1600" dirty="0" smtClean="0"/>
              <a:t>PS GC</a:t>
            </a:r>
            <a:r>
              <a:rPr lang="zh-CN" altLang="en-US" sz="1600" dirty="0" smtClean="0"/>
              <a:t>时晋升到旧生代的平均大小是否大于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zh-CN" altLang="en-US" sz="1600" dirty="0" smtClean="0"/>
              <a:t>旧生代的剩余空间，如大于，则直接触发</a:t>
            </a:r>
            <a:r>
              <a:rPr lang="en-US" altLang="zh-CN" sz="1600" dirty="0" smtClean="0"/>
              <a:t>full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2</a:t>
            </a:r>
            <a:r>
              <a:rPr lang="zh-CN" altLang="en-US" sz="1600" dirty="0" smtClean="0"/>
              <a:t>、在回收后，也会按上面规则进行检测。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649412"/>
            <a:ext cx="479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GC—PS</a:t>
            </a:r>
            <a:endParaRPr lang="zh-CN" altLang="en-US" sz="4000" b="1" dirty="0"/>
          </a:p>
        </p:txBody>
      </p:sp>
      <p:sp>
        <p:nvSpPr>
          <p:cNvPr id="5" name="矩形 4"/>
          <p:cNvSpPr/>
          <p:nvPr/>
        </p:nvSpPr>
        <p:spPr>
          <a:xfrm>
            <a:off x="785786" y="1500174"/>
            <a:ext cx="7643866" cy="30718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CN" altLang="en-US" sz="1600" dirty="0" smtClean="0"/>
              <a:t>新生代对象晋升到旧生代的规则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1</a:t>
            </a:r>
            <a:r>
              <a:rPr lang="zh-CN" altLang="en-US" sz="1600" dirty="0" smtClean="0"/>
              <a:t>、经历多次</a:t>
            </a:r>
            <a:r>
              <a:rPr lang="en-US" altLang="zh-CN" sz="1600" dirty="0" smtClean="0"/>
              <a:t>minor </a:t>
            </a:r>
            <a:r>
              <a:rPr lang="en-US" altLang="zh-CN" sz="1600" dirty="0" err="1" smtClean="0"/>
              <a:t>gc</a:t>
            </a:r>
            <a:r>
              <a:rPr lang="zh-CN" altLang="en-US" sz="1600" dirty="0" smtClean="0"/>
              <a:t>仍存活的对象，可通过以下参数来控制：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en-US" altLang="zh-CN" sz="1600" dirty="0" err="1" smtClean="0"/>
              <a:t>AlwaysTenure</a:t>
            </a:r>
            <a:r>
              <a:rPr lang="zh-CN" altLang="en-US" sz="1600" dirty="0" smtClean="0"/>
              <a:t>，默认</a:t>
            </a:r>
            <a:r>
              <a:rPr lang="en-US" altLang="zh-CN" sz="1600" dirty="0" smtClean="0"/>
              <a:t>false</a:t>
            </a:r>
            <a:r>
              <a:rPr lang="zh-CN" altLang="en-US" sz="1600" dirty="0" smtClean="0"/>
              <a:t>，表示只要</a:t>
            </a:r>
            <a:r>
              <a:rPr lang="en-US" altLang="zh-CN" sz="1600" dirty="0" smtClean="0"/>
              <a:t>minor GC</a:t>
            </a:r>
            <a:r>
              <a:rPr lang="zh-CN" altLang="en-US" sz="1600" dirty="0" smtClean="0"/>
              <a:t>时存活，就晋升到旧生代；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en-US" altLang="zh-CN" sz="1600" dirty="0" err="1" smtClean="0"/>
              <a:t>NeverTenure</a:t>
            </a:r>
            <a:r>
              <a:rPr lang="zh-CN" altLang="en-US" sz="1600" dirty="0" smtClean="0"/>
              <a:t>，默认</a:t>
            </a:r>
            <a:r>
              <a:rPr lang="en-US" altLang="zh-CN" sz="1600" dirty="0" smtClean="0"/>
              <a:t>false</a:t>
            </a:r>
            <a:r>
              <a:rPr lang="zh-CN" altLang="en-US" sz="1600" dirty="0" smtClean="0"/>
              <a:t>，表示永不晋升到旧生代；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zh-CN" altLang="en-US" sz="1600" dirty="0" smtClean="0"/>
              <a:t>上面两个都没设置的情况下，如</a:t>
            </a:r>
            <a:r>
              <a:rPr lang="en-US" altLang="zh-CN" sz="1600" dirty="0" err="1" smtClean="0"/>
              <a:t>UseAdaptiveSizePolicy</a:t>
            </a:r>
            <a:r>
              <a:rPr lang="zh-CN" altLang="en-US" sz="1600" dirty="0" smtClean="0"/>
              <a:t>，启动时以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en-US" altLang="zh-CN" sz="1600" dirty="0" err="1" smtClean="0"/>
              <a:t>InitialTenuringThreshold</a:t>
            </a:r>
            <a:r>
              <a:rPr lang="zh-CN" altLang="en-US" sz="1600" dirty="0" smtClean="0"/>
              <a:t>值作为存活次数的阈值，在每次</a:t>
            </a:r>
            <a:r>
              <a:rPr lang="en-US" altLang="zh-CN" sz="1600" dirty="0" err="1" smtClean="0"/>
              <a:t>ps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gc</a:t>
            </a:r>
            <a:r>
              <a:rPr lang="zh-CN" altLang="en-US" sz="1600" dirty="0" smtClean="0"/>
              <a:t>后会动态调整如不使用</a:t>
            </a:r>
            <a:r>
              <a:rPr lang="en-US" altLang="zh-CN" sz="1600" dirty="0" err="1" smtClean="0"/>
              <a:t>UseAdaptiveSizePolicy</a:t>
            </a:r>
            <a:r>
              <a:rPr lang="zh-CN" altLang="en-US" sz="1600" dirty="0" smtClean="0"/>
              <a:t>，则以</a:t>
            </a:r>
            <a:r>
              <a:rPr lang="en-US" altLang="zh-CN" sz="1600" dirty="0" err="1" smtClean="0"/>
              <a:t>MaxTenuringThreshold</a:t>
            </a:r>
            <a:r>
              <a:rPr lang="zh-CN" altLang="en-US" sz="1600" dirty="0" smtClean="0"/>
              <a:t>为准。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2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to space</a:t>
            </a:r>
            <a:r>
              <a:rPr lang="zh-CN" altLang="en-US" sz="1600" dirty="0" smtClean="0"/>
              <a:t>放不下的，直接放入旧生代；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20850"/>
            <a:ext cx="479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GC—PS</a:t>
            </a:r>
            <a:endParaRPr lang="zh-CN" altLang="en-US" sz="4000" b="1" dirty="0"/>
          </a:p>
        </p:txBody>
      </p:sp>
      <p:sp>
        <p:nvSpPr>
          <p:cNvPr id="5" name="矩形 4"/>
          <p:cNvSpPr/>
          <p:nvPr/>
        </p:nvSpPr>
        <p:spPr>
          <a:xfrm>
            <a:off x="785786" y="1714488"/>
            <a:ext cx="7643866" cy="15716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CN" altLang="en-US" sz="1600" dirty="0" smtClean="0"/>
              <a:t>在回收后，如</a:t>
            </a:r>
            <a:r>
              <a:rPr lang="en-US" altLang="zh-CN" sz="1600" dirty="0" err="1" smtClean="0"/>
              <a:t>UseAdaptiveSizePolicy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PS GC</a:t>
            </a:r>
            <a:r>
              <a:rPr lang="zh-CN" altLang="en-US" sz="1600" dirty="0" smtClean="0"/>
              <a:t>会根据运行状况动态调整</a:t>
            </a:r>
            <a:r>
              <a:rPr lang="en-US" altLang="zh-CN" sz="1600" dirty="0" err="1" smtClean="0"/>
              <a:t>eden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to</a:t>
            </a:r>
          </a:p>
          <a:p>
            <a:pPr marL="342900" indent="-342900"/>
            <a:r>
              <a:rPr lang="zh-CN" altLang="en-US" sz="1600" dirty="0" smtClean="0"/>
              <a:t>以及</a:t>
            </a:r>
            <a:r>
              <a:rPr lang="en-US" altLang="zh-CN" sz="1600" dirty="0" err="1" smtClean="0"/>
              <a:t>TenuringThreshold</a:t>
            </a:r>
            <a:r>
              <a:rPr lang="zh-CN" altLang="en-US" sz="1600" dirty="0" smtClean="0"/>
              <a:t>的大小。</a:t>
            </a:r>
            <a:endParaRPr lang="en-US" altLang="zh-CN" sz="1600" dirty="0" smtClean="0"/>
          </a:p>
          <a:p>
            <a:pPr marL="342900" indent="-342900"/>
            <a:r>
              <a:rPr lang="zh-CN" altLang="en-US" sz="1600" dirty="0" smtClean="0"/>
              <a:t>不希望动态调整可设置</a:t>
            </a:r>
            <a:r>
              <a:rPr lang="en-US" altLang="zh-CN" sz="1600" dirty="0" smtClean="0"/>
              <a:t>-XX:-</a:t>
            </a:r>
            <a:r>
              <a:rPr lang="en-US" altLang="zh-CN" sz="1600" dirty="0" err="1" smtClean="0"/>
              <a:t>UseAdaptiveSizePolicy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marL="342900" indent="-342900"/>
            <a:r>
              <a:rPr lang="zh-CN" altLang="en-US" sz="1600" dirty="0" smtClean="0"/>
              <a:t>如希望跟踪每次的变化情况，可在启动参数上增加：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PrintAdaptiveSizePolicy</a:t>
            </a:r>
            <a:endParaRPr lang="en-US" altLang="zh-CN" sz="16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479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GC—PS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785786" y="1643050"/>
            <a:ext cx="7643866" cy="1357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zh-CN" sz="1600" dirty="0" smtClean="0">
                <a:solidFill>
                  <a:prstClr val="black"/>
                </a:solidFill>
              </a:rPr>
              <a:t>[GC [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PSYoungGen</a:t>
            </a:r>
            <a:r>
              <a:rPr lang="en-US" altLang="zh-CN" sz="1600" dirty="0" smtClean="0">
                <a:solidFill>
                  <a:prstClr val="black"/>
                </a:solidFill>
              </a:rPr>
              <a:t>: 11509K-&gt;1184K(14336K)] 11509K-&gt;1184K(38912K), 0.0113360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secs</a:t>
            </a:r>
            <a:r>
              <a:rPr lang="en-US" altLang="zh-CN" sz="1600" dirty="0" smtClean="0">
                <a:solidFill>
                  <a:prstClr val="black"/>
                </a:solidFill>
              </a:rPr>
              <a:t>]</a:t>
            </a:r>
          </a:p>
          <a:p>
            <a:pPr marL="342900" lvl="0" indent="-342900"/>
            <a:r>
              <a:rPr lang="en-US" altLang="zh-CN" sz="1600" dirty="0" smtClean="0">
                <a:solidFill>
                  <a:prstClr val="black"/>
                </a:solidFill>
              </a:rPr>
              <a:t>   [Times: user=0.03 sys=0.01, real=0.01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secs</a:t>
            </a:r>
            <a:r>
              <a:rPr lang="en-US" altLang="zh-CN" sz="1600" dirty="0" smtClean="0">
                <a:solidFill>
                  <a:prstClr val="black"/>
                </a:solidFill>
              </a:rPr>
              <a:t>]</a:t>
            </a:r>
            <a:endParaRPr lang="en-US" altLang="zh-CN" sz="16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214414" y="2143116"/>
            <a:ext cx="6572296" cy="1285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285852" y="2571744"/>
            <a:ext cx="1428760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串行</a:t>
            </a:r>
            <a:r>
              <a:rPr lang="en-US" altLang="zh-CN" sz="1400" dirty="0" smtClean="0"/>
              <a:t>GC</a:t>
            </a:r>
          </a:p>
          <a:p>
            <a:pPr algn="ctr"/>
            <a:r>
              <a:rPr lang="en-US" altLang="zh-CN" sz="1400" dirty="0" smtClean="0"/>
              <a:t>(Serial MSC)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2805100" y="2571744"/>
            <a:ext cx="1500198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并行 </a:t>
            </a:r>
            <a:r>
              <a:rPr lang="en-US" altLang="zh-CN" sz="1400" dirty="0" smtClean="0"/>
              <a:t>MS GC</a:t>
            </a:r>
          </a:p>
          <a:p>
            <a:pPr algn="ctr"/>
            <a:r>
              <a:rPr lang="en-US" altLang="zh-CN" sz="1400" dirty="0" smtClean="0"/>
              <a:t>(Parallel MSC)</a:t>
            </a:r>
            <a:endParaRPr lang="zh-CN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428992" y="2143116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旧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生代可用的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GC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15140" y="2571744"/>
            <a:ext cx="1000132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并发</a:t>
            </a:r>
            <a:r>
              <a:rPr lang="en-US" altLang="zh-CN" sz="1400" dirty="0" smtClean="0"/>
              <a:t>GC</a:t>
            </a:r>
          </a:p>
          <a:p>
            <a:pPr algn="ctr"/>
            <a:r>
              <a:rPr lang="en-US" altLang="zh-CN" sz="1400" dirty="0" smtClean="0"/>
              <a:t>(CMS)</a:t>
            </a:r>
            <a:endParaRPr lang="zh-CN" altLang="en-US" sz="1400" dirty="0"/>
          </a:p>
        </p:txBody>
      </p:sp>
      <p:pic>
        <p:nvPicPr>
          <p:cNvPr id="29" name="Picture 2" descr="D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686869"/>
            <a:ext cx="918972" cy="885139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357554" y="3857628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我该用哪个呢？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81499" y="2571744"/>
            <a:ext cx="2214578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并行 </a:t>
            </a:r>
            <a:r>
              <a:rPr lang="en-US" altLang="zh-CN" sz="1400" dirty="0" smtClean="0"/>
              <a:t>Compacting GC</a:t>
            </a:r>
          </a:p>
          <a:p>
            <a:pPr algn="ctr"/>
            <a:r>
              <a:rPr lang="en-US" altLang="zh-CN" sz="1400" dirty="0" smtClean="0"/>
              <a:t>(Parallel Compacting)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697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CN" dirty="0" smtClean="0"/>
              <a:t>client</a:t>
            </a:r>
            <a:r>
              <a:rPr lang="zh-CN" altLang="en-US" dirty="0" smtClean="0"/>
              <a:t>方式下默认</a:t>
            </a:r>
            <a:r>
              <a:rPr lang="en-US" altLang="zh-CN" dirty="0" smtClean="0"/>
              <a:t>GC</a:t>
            </a:r>
            <a:r>
              <a:rPr lang="zh-CN" altLang="en-US" dirty="0" smtClean="0"/>
              <a:t>方式，可通过</a:t>
            </a:r>
            <a:r>
              <a:rPr lang="en-US" altLang="zh-CN" dirty="0" smtClean="0"/>
              <a:t>-XX:+</a:t>
            </a:r>
            <a:r>
              <a:rPr lang="en-US" altLang="zh-CN" dirty="0" err="1" smtClean="0"/>
              <a:t>UseSerialGC</a:t>
            </a:r>
            <a:r>
              <a:rPr lang="zh-CN" altLang="en-US" dirty="0" smtClean="0"/>
              <a:t>强制指定。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148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441440"/>
            <a:ext cx="76418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触发机制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old gen</a:t>
            </a:r>
            <a:r>
              <a:rPr lang="zh-CN" altLang="en-US" dirty="0" smtClean="0"/>
              <a:t>空间不足；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perm gen</a:t>
            </a:r>
            <a:r>
              <a:rPr lang="zh-CN" altLang="en-US" dirty="0" smtClean="0"/>
              <a:t>空间不足；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时的悲观策略；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后在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上分配内存仍然失败；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5</a:t>
            </a:r>
            <a:r>
              <a:rPr lang="zh-CN" altLang="en-US" dirty="0" smtClean="0"/>
              <a:t>、执行</a:t>
            </a:r>
            <a:r>
              <a:rPr lang="en-US" altLang="zh-CN" dirty="0" smtClean="0"/>
              <a:t>heap dump</a:t>
            </a:r>
            <a:r>
              <a:rPr lang="zh-CN" altLang="en-US" dirty="0" smtClean="0"/>
              <a:t>时；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6</a:t>
            </a:r>
            <a:r>
              <a:rPr lang="zh-CN" altLang="en-US" dirty="0" smtClean="0"/>
              <a:t>、外部调用</a:t>
            </a:r>
            <a:r>
              <a:rPr lang="en-US" altLang="zh-CN" dirty="0" err="1" smtClean="0"/>
              <a:t>System.gc</a:t>
            </a:r>
            <a:r>
              <a:rPr lang="zh-CN" altLang="en-US" dirty="0" smtClean="0"/>
              <a:t>，可通过</a:t>
            </a:r>
            <a:r>
              <a:rPr lang="en-US" altLang="zh-CN" dirty="0" smtClean="0"/>
              <a:t>-XX:+</a:t>
            </a:r>
            <a:r>
              <a:rPr lang="en-US" altLang="zh-CN" dirty="0" err="1" smtClean="0"/>
              <a:t>DisableExplicitGC</a:t>
            </a:r>
            <a:r>
              <a:rPr lang="zh-CN" altLang="en-US" dirty="0" smtClean="0"/>
              <a:t>来禁止。</a:t>
            </a:r>
          </a:p>
          <a:p>
            <a:pPr marL="342900" indent="-342900"/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err="1" smtClean="0"/>
              <a:t>ps</a:t>
            </a:r>
            <a:r>
              <a:rPr lang="en-US" altLang="zh-CN" dirty="0" smtClean="0"/>
              <a:t>: </a:t>
            </a:r>
            <a:r>
              <a:rPr lang="zh-CN" altLang="en-US" dirty="0" smtClean="0"/>
              <a:t>如</a:t>
            </a:r>
            <a:r>
              <a:rPr lang="en-US" altLang="zh-CN" dirty="0" smtClean="0"/>
              <a:t>CollectGen0First</a:t>
            </a:r>
            <a:r>
              <a:rPr lang="zh-CN" altLang="en-US" dirty="0" smtClean="0"/>
              <a:t>为</a:t>
            </a:r>
            <a:r>
              <a:rPr lang="en-US" altLang="zh-CN" dirty="0" smtClean="0"/>
              <a:t>true</a:t>
            </a:r>
            <a:r>
              <a:rPr lang="zh-CN" altLang="en-US" dirty="0" smtClean="0"/>
              <a:t>（默认为</a:t>
            </a:r>
            <a:r>
              <a:rPr lang="en-US" altLang="zh-CN" dirty="0" smtClean="0"/>
              <a:t>false</a:t>
            </a:r>
            <a:r>
              <a:rPr lang="zh-CN" altLang="en-US" dirty="0" smtClean="0"/>
              <a:t>），则先执行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endParaRPr lang="zh-CN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785786" y="1643050"/>
            <a:ext cx="7643866" cy="1357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zh-CN" sz="1600" dirty="0" smtClean="0"/>
              <a:t>[Full GC [Tenured: 9216K-&gt;4210K(10240K), 0.0066570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 </a:t>
            </a:r>
            <a:br>
              <a:rPr lang="en-US" altLang="zh-CN" sz="1600" dirty="0" smtClean="0"/>
            </a:br>
            <a:r>
              <a:rPr lang="en-US" altLang="zh-CN" sz="1600" dirty="0" smtClean="0"/>
              <a:t>16584K-&gt;4210K(19456K), [Perm : 1692K-&gt;1692K(16384K)], 0.0067070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</a:t>
            </a:r>
            <a:br>
              <a:rPr lang="en-US" altLang="zh-CN" sz="1600" dirty="0" smtClean="0"/>
            </a:br>
            <a:r>
              <a:rPr lang="en-US" altLang="zh-CN" sz="1600" dirty="0" smtClean="0"/>
              <a:t> [Times: user=0.00 sys=0.00, real=0.01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6298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并行</a:t>
            </a:r>
            <a:r>
              <a:rPr lang="en-US" altLang="zh-CN" sz="4000" b="1" dirty="0" smtClean="0"/>
              <a:t>MSC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75986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server</a:t>
            </a:r>
            <a:r>
              <a:rPr lang="zh-CN" altLang="en-US" dirty="0" smtClean="0"/>
              <a:t>模式下默认</a:t>
            </a:r>
            <a:r>
              <a:rPr lang="en-US" altLang="zh-CN" dirty="0" smtClean="0"/>
              <a:t>GC</a:t>
            </a:r>
            <a:r>
              <a:rPr lang="zh-CN" altLang="en-US" dirty="0" smtClean="0"/>
              <a:t>方式，可通过</a:t>
            </a:r>
            <a:r>
              <a:rPr lang="en-US" altLang="zh-CN" dirty="0" smtClean="0"/>
              <a:t>-XX:+</a:t>
            </a:r>
            <a:r>
              <a:rPr lang="en-US" altLang="zh-CN" dirty="0" err="1" smtClean="0"/>
              <a:t>UseParallelGC</a:t>
            </a:r>
            <a:r>
              <a:rPr lang="zh-CN" altLang="en-US" dirty="0" smtClean="0"/>
              <a:t>强制指定；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并行的线程数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</a:t>
            </a:r>
            <a:r>
              <a:rPr lang="en-US" altLang="zh-CN" dirty="0" err="1" smtClean="0"/>
              <a:t>cpu</a:t>
            </a:r>
            <a:r>
              <a:rPr lang="en-US" altLang="zh-CN" dirty="0" smtClean="0"/>
              <a:t> core&lt;=8 ? </a:t>
            </a:r>
            <a:r>
              <a:rPr lang="en-US" altLang="zh-CN" dirty="0" err="1" smtClean="0"/>
              <a:t>cpu</a:t>
            </a:r>
            <a:r>
              <a:rPr lang="en-US" altLang="zh-CN" dirty="0" smtClean="0"/>
              <a:t> core : 3+(</a:t>
            </a:r>
            <a:r>
              <a:rPr lang="en-US" altLang="zh-CN" dirty="0" err="1" smtClean="0"/>
              <a:t>cpu</a:t>
            </a:r>
            <a:r>
              <a:rPr lang="en-US" altLang="zh-CN" dirty="0" smtClean="0"/>
              <a:t> core*5)/8</a:t>
            </a:r>
          </a:p>
          <a:p>
            <a:pPr marL="342900" indent="-342900"/>
            <a:r>
              <a:rPr lang="en-US" altLang="zh-CN" dirty="0" smtClean="0"/>
              <a:t>     </a:t>
            </a:r>
            <a:r>
              <a:rPr lang="zh-CN" altLang="en-US" dirty="0" smtClean="0"/>
              <a:t>或通过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XX:ParallelGCThreads</a:t>
            </a:r>
            <a:r>
              <a:rPr lang="en-US" altLang="zh-CN" dirty="0" smtClean="0"/>
              <a:t>=x</a:t>
            </a:r>
            <a:r>
              <a:rPr lang="zh-CN" altLang="en-US" dirty="0" smtClean="0"/>
              <a:t>来强制指定。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6298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并行</a:t>
            </a:r>
            <a:r>
              <a:rPr lang="en-US" altLang="zh-CN" sz="4000" b="1" dirty="0" smtClean="0"/>
              <a:t>MSC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7819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触发机制和串行完全相同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err="1" smtClean="0"/>
              <a:t>ps</a:t>
            </a:r>
            <a:r>
              <a:rPr lang="en-US" altLang="zh-CN" dirty="0" smtClean="0"/>
              <a:t>: </a:t>
            </a:r>
            <a:r>
              <a:rPr lang="zh-CN" altLang="en-US" dirty="0" smtClean="0"/>
              <a:t>如</a:t>
            </a:r>
            <a:r>
              <a:rPr lang="en-US" altLang="zh-CN" dirty="0" err="1" smtClean="0"/>
              <a:t>ScavengeBeforeFullGC</a:t>
            </a:r>
            <a:r>
              <a:rPr lang="zh-CN" altLang="en-US" dirty="0" smtClean="0"/>
              <a:t>为</a:t>
            </a:r>
            <a:r>
              <a:rPr lang="en-US" altLang="zh-CN" dirty="0" smtClean="0"/>
              <a:t>true</a:t>
            </a:r>
            <a:r>
              <a:rPr lang="zh-CN" altLang="en-US" dirty="0" smtClean="0"/>
              <a:t>（默认值），则先执行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；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285860"/>
            <a:ext cx="6636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</a:t>
            </a:r>
            <a:r>
              <a:rPr lang="zh-CN" altLang="en-US" sz="4000" b="1" dirty="0" smtClean="0"/>
              <a:t>：</a:t>
            </a:r>
            <a:r>
              <a:rPr lang="en-US" altLang="zh-CN" sz="4000" b="1" dirty="0" smtClean="0"/>
              <a:t>Garbage Collector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546" y="235743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不是只负责内存回收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3429000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还决定了内存分配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6298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并行</a:t>
            </a:r>
            <a:r>
              <a:rPr lang="en-US" altLang="zh-CN" sz="4000" b="1" dirty="0" smtClean="0"/>
              <a:t>MSC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785786" y="1643050"/>
            <a:ext cx="7643866" cy="1357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zh-CN" sz="1600" dirty="0" smtClean="0"/>
              <a:t>[Full GC [</a:t>
            </a:r>
            <a:r>
              <a:rPr lang="en-US" altLang="zh-CN" sz="1600" dirty="0" err="1" smtClean="0"/>
              <a:t>PSYoungGen</a:t>
            </a:r>
            <a:r>
              <a:rPr lang="en-US" altLang="zh-CN" sz="1600" dirty="0" smtClean="0"/>
              <a:t>: 1208K-&gt;0K(8960K)] [</a:t>
            </a:r>
            <a:r>
              <a:rPr lang="en-US" altLang="zh-CN" sz="1600" dirty="0" err="1" smtClean="0"/>
              <a:t>PSOldGen</a:t>
            </a:r>
            <a:r>
              <a:rPr lang="en-US" altLang="zh-CN" sz="1600" dirty="0" smtClean="0"/>
              <a:t>: 6144K-&gt;7282K(10240K)] 7352K-&gt;7282K(19200K) [</a:t>
            </a:r>
            <a:r>
              <a:rPr lang="en-US" altLang="zh-CN" sz="1600" dirty="0" err="1" smtClean="0"/>
              <a:t>PSPermGen</a:t>
            </a:r>
            <a:r>
              <a:rPr lang="en-US" altLang="zh-CN" sz="1600" dirty="0" smtClean="0"/>
              <a:t>: 1686K-&gt;1686K(16384K)], 0.0165880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 [Times: user=0.01 sys=0.01, real=0.02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20850"/>
            <a:ext cx="682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旧生代可用</a:t>
            </a:r>
            <a:r>
              <a:rPr lang="en-US" altLang="zh-CN" sz="3200" b="1" dirty="0" smtClean="0"/>
              <a:t>GC—</a:t>
            </a:r>
            <a:r>
              <a:rPr lang="zh-CN" altLang="en-US" sz="3200" b="1" dirty="0" smtClean="0"/>
              <a:t>并行</a:t>
            </a:r>
            <a:r>
              <a:rPr lang="en-US" altLang="zh-CN" sz="3200" b="1" dirty="0" smtClean="0"/>
              <a:t>Compacting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57310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可通过</a:t>
            </a:r>
            <a:r>
              <a:rPr lang="en-US" altLang="zh-CN" dirty="0" smtClean="0"/>
              <a:t>-XX:+</a:t>
            </a:r>
            <a:r>
              <a:rPr lang="en-US" altLang="zh-CN" dirty="0" err="1" smtClean="0"/>
              <a:t>UseParallelOldGC</a:t>
            </a:r>
            <a:r>
              <a:rPr lang="zh-CN" altLang="en-US" dirty="0" smtClean="0"/>
              <a:t>强制指定；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并行的线程数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</a:t>
            </a:r>
            <a:r>
              <a:rPr lang="en-US" altLang="zh-CN" dirty="0" err="1" smtClean="0"/>
              <a:t>cpu</a:t>
            </a:r>
            <a:r>
              <a:rPr lang="en-US" altLang="zh-CN" dirty="0" smtClean="0"/>
              <a:t> core&lt;=8 ? </a:t>
            </a:r>
            <a:r>
              <a:rPr lang="en-US" altLang="zh-CN" dirty="0" err="1" smtClean="0"/>
              <a:t>cpu</a:t>
            </a:r>
            <a:r>
              <a:rPr lang="en-US" altLang="zh-CN" dirty="0" smtClean="0"/>
              <a:t> core : 3+(</a:t>
            </a:r>
            <a:r>
              <a:rPr lang="en-US" altLang="zh-CN" dirty="0" err="1" smtClean="0"/>
              <a:t>cpu</a:t>
            </a:r>
            <a:r>
              <a:rPr lang="en-US" altLang="zh-CN" dirty="0" smtClean="0"/>
              <a:t> core*5)/8</a:t>
            </a:r>
          </a:p>
          <a:p>
            <a:pPr marL="342900" indent="-342900"/>
            <a:r>
              <a:rPr lang="en-US" altLang="zh-CN" dirty="0" smtClean="0"/>
              <a:t>     </a:t>
            </a:r>
            <a:r>
              <a:rPr lang="zh-CN" altLang="en-US" dirty="0" smtClean="0"/>
              <a:t>或通过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XX:ParallelGCThreads</a:t>
            </a:r>
            <a:r>
              <a:rPr lang="en-US" altLang="zh-CN" dirty="0" smtClean="0"/>
              <a:t>=x</a:t>
            </a:r>
            <a:r>
              <a:rPr lang="zh-CN" altLang="en-US" dirty="0" smtClean="0"/>
              <a:t>来强制指定。</a:t>
            </a:r>
            <a:endParaRPr lang="zh-CN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164305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触发机制和并行</a:t>
            </a:r>
            <a:r>
              <a:rPr lang="en-US" altLang="zh-CN" dirty="0" smtClean="0"/>
              <a:t>MSC</a:t>
            </a:r>
            <a:r>
              <a:rPr lang="zh-CN" altLang="en-US" dirty="0" smtClean="0"/>
              <a:t>完全相同</a:t>
            </a:r>
            <a:endParaRPr lang="en-US" altLang="zh-C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85786" y="720850"/>
            <a:ext cx="682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旧生代可用</a:t>
            </a:r>
            <a:r>
              <a:rPr lang="en-US" altLang="zh-CN" sz="3200" b="1" dirty="0" smtClean="0"/>
              <a:t>GC—</a:t>
            </a:r>
            <a:r>
              <a:rPr lang="zh-CN" altLang="en-US" sz="3200" b="1" dirty="0" smtClean="0"/>
              <a:t>并行</a:t>
            </a:r>
            <a:r>
              <a:rPr lang="en-US" altLang="zh-CN" sz="3200" b="1" dirty="0" smtClean="0"/>
              <a:t>Compacting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85786" y="1643050"/>
            <a:ext cx="7643866" cy="1357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zh-CN" sz="1600" dirty="0" smtClean="0"/>
              <a:t>[Full GC [</a:t>
            </a:r>
            <a:r>
              <a:rPr lang="en-US" altLang="zh-CN" sz="1600" dirty="0" err="1" smtClean="0"/>
              <a:t>PSYoungGen</a:t>
            </a:r>
            <a:r>
              <a:rPr lang="en-US" altLang="zh-CN" sz="1600" dirty="0" smtClean="0"/>
              <a:t>: 1224K-&gt;0K(8960K)] [</a:t>
            </a:r>
            <a:r>
              <a:rPr lang="en-US" altLang="zh-CN" sz="1600" dirty="0" err="1" smtClean="0"/>
              <a:t>ParOldGen</a:t>
            </a:r>
            <a:r>
              <a:rPr lang="en-US" altLang="zh-CN" sz="1600" dirty="0" smtClean="0"/>
              <a:t>: 6144K-&gt;7282K(10240K)] 7368K-&gt;7282K(19200K) [</a:t>
            </a:r>
            <a:r>
              <a:rPr lang="en-US" altLang="zh-CN" sz="1600" dirty="0" err="1" smtClean="0"/>
              <a:t>PSPermGen</a:t>
            </a:r>
            <a:r>
              <a:rPr lang="en-US" altLang="zh-CN" sz="1600" dirty="0" smtClean="0"/>
              <a:t>: 1686K-&gt;1685K(16384K)], 0.0223510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 [Times: user=0.02 sys=0.06, real=0.03 </a:t>
            </a:r>
            <a:r>
              <a:rPr lang="en-US" altLang="zh-CN" sz="1600" dirty="0" err="1" smtClean="0"/>
              <a:t>secs</a:t>
            </a:r>
            <a:r>
              <a:rPr lang="en-US" altLang="zh-CN" sz="1600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720850"/>
            <a:ext cx="682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旧生代可用</a:t>
            </a:r>
            <a:r>
              <a:rPr lang="en-US" altLang="zh-CN" sz="3200" b="1" dirty="0" smtClean="0"/>
              <a:t>GC—</a:t>
            </a:r>
            <a:r>
              <a:rPr lang="zh-CN" altLang="en-US" sz="3200" b="1" dirty="0" smtClean="0"/>
              <a:t>并行</a:t>
            </a:r>
            <a:r>
              <a:rPr lang="en-US" altLang="zh-CN" sz="3200" b="1" dirty="0" smtClean="0"/>
              <a:t>Compacting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649412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576976"/>
            <a:ext cx="7475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可通过</a:t>
            </a:r>
            <a:r>
              <a:rPr lang="en-US" altLang="zh-CN" dirty="0" smtClean="0"/>
              <a:t>-XX:+</a:t>
            </a:r>
            <a:r>
              <a:rPr lang="en-US" altLang="zh-CN" dirty="0" err="1" smtClean="0"/>
              <a:t>UseConcMarkSweepGC</a:t>
            </a:r>
            <a:r>
              <a:rPr lang="zh-CN" altLang="en-US" dirty="0" smtClean="0"/>
              <a:t>来强制指定，并发的线程数</a:t>
            </a:r>
            <a:endParaRPr lang="en-US" altLang="zh-CN" dirty="0" smtClean="0"/>
          </a:p>
          <a:p>
            <a:pPr marL="342900" indent="-342900"/>
            <a:r>
              <a:rPr lang="zh-CN" altLang="en-US" dirty="0" smtClean="0"/>
              <a:t>默认为</a:t>
            </a:r>
            <a:r>
              <a:rPr lang="en-US" altLang="zh-CN" dirty="0" smtClean="0">
                <a:sym typeface="Wingdings" pitchFamily="2" charset="2"/>
              </a:rPr>
              <a:t>:( </a:t>
            </a:r>
            <a:r>
              <a:rPr lang="zh-CN" altLang="en-US" dirty="0" smtClean="0">
                <a:sym typeface="Wingdings" pitchFamily="2" charset="2"/>
              </a:rPr>
              <a:t>并行</a:t>
            </a:r>
            <a:r>
              <a:rPr lang="en-US" altLang="zh-CN" dirty="0" smtClean="0">
                <a:sym typeface="Wingdings" pitchFamily="2" charset="2"/>
              </a:rPr>
              <a:t>GC</a:t>
            </a:r>
            <a:r>
              <a:rPr lang="zh-CN" altLang="en-US" dirty="0" smtClean="0">
                <a:sym typeface="Wingdings" pitchFamily="2" charset="2"/>
              </a:rPr>
              <a:t>线程数</a:t>
            </a:r>
            <a:r>
              <a:rPr lang="en-US" altLang="zh-CN" dirty="0" smtClean="0">
                <a:sym typeface="Wingdings" pitchFamily="2" charset="2"/>
              </a:rPr>
              <a:t>+3)/4</a:t>
            </a:r>
            <a:r>
              <a:rPr lang="zh-CN" altLang="en-US" dirty="0" smtClean="0">
                <a:sym typeface="Wingdings" pitchFamily="2" charset="2"/>
              </a:rPr>
              <a:t>，也可通过</a:t>
            </a:r>
            <a:r>
              <a:rPr lang="en-US" altLang="zh-CN" dirty="0" err="1" smtClean="0">
                <a:sym typeface="Wingdings" pitchFamily="2" charset="2"/>
              </a:rPr>
              <a:t>ParallelCMSThreads</a:t>
            </a:r>
            <a:r>
              <a:rPr lang="zh-CN" altLang="en-US" dirty="0" smtClean="0">
                <a:sym typeface="Wingdings" pitchFamily="2" charset="2"/>
              </a:rPr>
              <a:t>指定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00042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785786" y="1285860"/>
            <a:ext cx="7643866" cy="45005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CN" altLang="en-US" sz="1600" dirty="0" smtClean="0"/>
              <a:t>触发机制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1</a:t>
            </a:r>
            <a:r>
              <a:rPr lang="zh-CN" altLang="en-US" sz="1600" dirty="0" smtClean="0"/>
              <a:t>、当旧生代空间使用到一定比率时触发；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en-US" altLang="zh-CN" sz="1600" dirty="0" smtClean="0"/>
              <a:t>JDK </a:t>
            </a:r>
            <a:r>
              <a:rPr lang="en-US" altLang="zh-CN" sz="1600" dirty="0" smtClean="0"/>
              <a:t>V 1.6</a:t>
            </a:r>
            <a:r>
              <a:rPr lang="zh-CN" altLang="en-US" sz="1600" dirty="0" smtClean="0"/>
              <a:t>中默认为</a:t>
            </a:r>
            <a:r>
              <a:rPr lang="en-US" altLang="zh-CN" sz="1600" dirty="0" smtClean="0"/>
              <a:t>92%</a:t>
            </a:r>
            <a:r>
              <a:rPr lang="zh-CN" altLang="en-US" sz="1600" dirty="0" smtClean="0"/>
              <a:t>，可通过</a:t>
            </a:r>
            <a:r>
              <a:rPr lang="en-US" altLang="zh-CN" sz="1600" dirty="0" err="1" smtClean="0"/>
              <a:t>PrintCMSInitiationStatistics</a:t>
            </a:r>
            <a:r>
              <a:rPr lang="zh-CN" altLang="en-US" sz="1600" dirty="0" smtClean="0"/>
              <a:t>（此参数在</a:t>
            </a:r>
            <a:r>
              <a:rPr lang="en-US" altLang="zh-CN" sz="1600" dirty="0" smtClean="0"/>
              <a:t>V 1.5</a:t>
            </a:r>
            <a:r>
              <a:rPr lang="zh-CN" altLang="en-US" sz="1600" dirty="0" smtClean="0"/>
              <a:t>中不能用）来查看这个值到底是多少；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zh-CN" altLang="en-US" sz="1600" dirty="0" smtClean="0"/>
              <a:t>可通过</a:t>
            </a:r>
            <a:r>
              <a:rPr lang="en-US" altLang="zh-CN" sz="1600" dirty="0" err="1" smtClean="0"/>
              <a:t>CMSInitiatingOccupancyFraction</a:t>
            </a:r>
            <a:r>
              <a:rPr lang="zh-CN" altLang="en-US" sz="1600" dirty="0" smtClean="0"/>
              <a:t>来强制指定，默认值并不是赋值在了这个值上，是根据如下公式计算出来的：</a:t>
            </a:r>
            <a:endParaRPr lang="en-US" altLang="zh-CN" sz="1600" dirty="0" smtClean="0"/>
          </a:p>
          <a:p>
            <a:pPr marL="342900" indent="-342900"/>
            <a:r>
              <a:rPr lang="en-US" altLang="zh-CN" sz="1050" dirty="0" smtClean="0"/>
              <a:t>        ((100 - </a:t>
            </a:r>
            <a:r>
              <a:rPr lang="en-US" altLang="zh-CN" sz="1050" dirty="0" err="1" smtClean="0"/>
              <a:t>MinHeapFreeRatio</a:t>
            </a:r>
            <a:r>
              <a:rPr lang="en-US" altLang="zh-CN" sz="1050" dirty="0" smtClean="0"/>
              <a:t>) +(double)(</a:t>
            </a:r>
            <a:r>
              <a:rPr lang="en-US" altLang="zh-CN" sz="1050" dirty="0" err="1" smtClean="0"/>
              <a:t>CMSTriggerRatio</a:t>
            </a:r>
            <a:r>
              <a:rPr lang="en-US" altLang="zh-CN" sz="1050" dirty="0" smtClean="0"/>
              <a:t> * </a:t>
            </a:r>
            <a:r>
              <a:rPr lang="en-US" altLang="zh-CN" sz="1050" dirty="0" err="1" smtClean="0"/>
              <a:t>MinHeapFreeRatio</a:t>
            </a:r>
            <a:r>
              <a:rPr lang="en-US" altLang="zh-CN" sz="1050" dirty="0" smtClean="0"/>
              <a:t>) / 100.0)/ 100.0;</a:t>
            </a:r>
          </a:p>
          <a:p>
            <a:pPr marL="342900" indent="-342900"/>
            <a:r>
              <a:rPr lang="en-US" altLang="zh-CN" sz="1050" dirty="0" smtClean="0"/>
              <a:t>        </a:t>
            </a:r>
            <a:r>
              <a:rPr lang="en-US" altLang="zh-CN" sz="1050" dirty="0" err="1" smtClean="0"/>
              <a:t>MinHeapFreeRatio</a:t>
            </a:r>
            <a:r>
              <a:rPr lang="zh-CN" altLang="en-US" sz="1050" dirty="0" smtClean="0"/>
              <a:t>默认值： </a:t>
            </a:r>
            <a:r>
              <a:rPr lang="en-US" altLang="zh-CN" sz="1050" dirty="0" smtClean="0"/>
              <a:t>40   </a:t>
            </a:r>
            <a:r>
              <a:rPr lang="en-US" altLang="zh-CN" sz="1050" dirty="0" err="1" smtClean="0"/>
              <a:t>CMSTriggerRatio</a:t>
            </a:r>
            <a:r>
              <a:rPr lang="zh-CN" altLang="en-US" sz="1050" dirty="0" smtClean="0"/>
              <a:t>默认值： </a:t>
            </a:r>
            <a:r>
              <a:rPr lang="en-US" altLang="zh-CN" sz="1050" dirty="0" smtClean="0"/>
              <a:t>80</a:t>
            </a:r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2</a:t>
            </a:r>
            <a:r>
              <a:rPr lang="zh-CN" altLang="en-US" sz="1600" dirty="0" smtClean="0"/>
              <a:t>、当</a:t>
            </a:r>
            <a:r>
              <a:rPr lang="en-US" altLang="zh-CN" sz="1600" dirty="0" smtClean="0"/>
              <a:t>perm gen</a:t>
            </a:r>
            <a:r>
              <a:rPr lang="zh-CN" altLang="en-US" sz="1600" dirty="0" smtClean="0"/>
              <a:t>采用</a:t>
            </a:r>
            <a:r>
              <a:rPr lang="en-US" altLang="zh-CN" sz="1600" dirty="0" smtClean="0"/>
              <a:t>CMS</a:t>
            </a:r>
            <a:r>
              <a:rPr lang="zh-CN" altLang="en-US" sz="1600" dirty="0" smtClean="0"/>
              <a:t>收集且空间使用到一定比率时触发；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perm gen</a:t>
            </a:r>
            <a:r>
              <a:rPr lang="zh-CN" altLang="en-US" sz="1600" dirty="0" smtClean="0"/>
              <a:t>采用</a:t>
            </a:r>
            <a:r>
              <a:rPr lang="en-US" altLang="zh-CN" sz="1600" dirty="0" smtClean="0"/>
              <a:t>CMS</a:t>
            </a:r>
            <a:r>
              <a:rPr lang="zh-CN" altLang="en-US" sz="1600" dirty="0" smtClean="0"/>
              <a:t>收集需设置：</a:t>
            </a:r>
            <a:r>
              <a:rPr lang="en-US" altLang="zh-CN" sz="1600" dirty="0" smtClean="0"/>
              <a:t>-XX:+</a:t>
            </a:r>
            <a:r>
              <a:rPr lang="en-US" altLang="zh-CN" sz="1600" dirty="0" err="1" smtClean="0"/>
              <a:t>CMSClassUnloadingEnabled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en-US" altLang="zh-CN" sz="1600" dirty="0" smtClean="0"/>
              <a:t>JDK</a:t>
            </a:r>
            <a:r>
              <a:rPr lang="en-US" altLang="zh-CN" sz="1600" dirty="0" smtClean="0"/>
              <a:t> </a:t>
            </a:r>
            <a:r>
              <a:rPr lang="en-US" altLang="zh-CN" sz="1600" dirty="0" smtClean="0"/>
              <a:t>V 1.6</a:t>
            </a:r>
            <a:r>
              <a:rPr lang="zh-CN" altLang="en-US" sz="1600" dirty="0" smtClean="0"/>
              <a:t>中默认为</a:t>
            </a:r>
            <a:r>
              <a:rPr lang="en-US" altLang="zh-CN" sz="1600" dirty="0" smtClean="0"/>
              <a:t>92%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zh-CN" altLang="en-US" sz="1600" dirty="0" smtClean="0"/>
              <a:t>可通过</a:t>
            </a:r>
            <a:r>
              <a:rPr lang="en-US" altLang="zh-CN" sz="1600" dirty="0" err="1" smtClean="0"/>
              <a:t>CMSInitiatingPermOccupancyFraction</a:t>
            </a:r>
            <a:r>
              <a:rPr lang="zh-CN" altLang="en-US" sz="1600" dirty="0" smtClean="0"/>
              <a:t>来强制指定，同样，它是根据如下公式计算出来的：</a:t>
            </a:r>
            <a:endParaRPr lang="en-US" altLang="zh-CN" sz="1600" dirty="0" smtClean="0"/>
          </a:p>
          <a:p>
            <a:pPr marL="342900" lvl="0" indent="-342900"/>
            <a:r>
              <a:rPr lang="en-US" altLang="zh-CN" sz="1600" dirty="0" smtClean="0"/>
              <a:t>     </a:t>
            </a:r>
            <a:r>
              <a:rPr lang="en-US" altLang="zh-CN" sz="1050" dirty="0" smtClean="0">
                <a:solidFill>
                  <a:prstClr val="black"/>
                </a:solidFill>
              </a:rPr>
              <a:t>((100 - </a:t>
            </a:r>
            <a:r>
              <a:rPr lang="en-US" altLang="zh-CN" sz="1050" dirty="0" err="1" smtClean="0">
                <a:solidFill>
                  <a:prstClr val="black"/>
                </a:solidFill>
              </a:rPr>
              <a:t>MinHeapFreeRatio</a:t>
            </a:r>
            <a:r>
              <a:rPr lang="en-US" altLang="zh-CN" sz="1050" dirty="0" smtClean="0">
                <a:solidFill>
                  <a:prstClr val="black"/>
                </a:solidFill>
              </a:rPr>
              <a:t>) +(double)(</a:t>
            </a:r>
            <a:r>
              <a:rPr lang="en-US" altLang="zh-CN" sz="1050" dirty="0" err="1" smtClean="0">
                <a:solidFill>
                  <a:prstClr val="black"/>
                </a:solidFill>
              </a:rPr>
              <a:t>CMSTriggerPermRatio</a:t>
            </a:r>
            <a:r>
              <a:rPr lang="en-US" altLang="zh-CN" sz="1050" dirty="0" smtClean="0">
                <a:solidFill>
                  <a:prstClr val="black"/>
                </a:solidFill>
              </a:rPr>
              <a:t>* </a:t>
            </a:r>
            <a:r>
              <a:rPr lang="en-US" altLang="zh-CN" sz="1050" dirty="0" err="1" smtClean="0">
                <a:solidFill>
                  <a:prstClr val="black"/>
                </a:solidFill>
              </a:rPr>
              <a:t>MinHeapFreeRatio</a:t>
            </a:r>
            <a:r>
              <a:rPr lang="en-US" altLang="zh-CN" sz="1050" dirty="0" smtClean="0">
                <a:solidFill>
                  <a:prstClr val="black"/>
                </a:solidFill>
              </a:rPr>
              <a:t>) / 100.0)/ 100.0;</a:t>
            </a:r>
          </a:p>
          <a:p>
            <a:pPr marL="342900" lvl="0" indent="-342900"/>
            <a:r>
              <a:rPr lang="en-US" altLang="zh-CN" sz="1050" dirty="0" smtClean="0">
                <a:solidFill>
                  <a:prstClr val="black"/>
                </a:solidFill>
              </a:rPr>
              <a:t>        </a:t>
            </a:r>
            <a:r>
              <a:rPr lang="en-US" altLang="zh-CN" sz="1050" dirty="0" err="1" smtClean="0">
                <a:solidFill>
                  <a:prstClr val="black"/>
                </a:solidFill>
              </a:rPr>
              <a:t>MinHeapFreeRatio</a:t>
            </a:r>
            <a:r>
              <a:rPr lang="zh-CN" altLang="en-US" sz="1050" dirty="0" smtClean="0">
                <a:solidFill>
                  <a:prstClr val="black"/>
                </a:solidFill>
              </a:rPr>
              <a:t>默认值： </a:t>
            </a:r>
            <a:r>
              <a:rPr lang="en-US" altLang="zh-CN" sz="1050" dirty="0" smtClean="0">
                <a:solidFill>
                  <a:prstClr val="black"/>
                </a:solidFill>
              </a:rPr>
              <a:t>40    </a:t>
            </a:r>
            <a:r>
              <a:rPr lang="en-US" altLang="zh-CN" sz="1050" dirty="0" err="1" smtClean="0">
                <a:solidFill>
                  <a:prstClr val="black"/>
                </a:solidFill>
              </a:rPr>
              <a:t>CMSTriggerPermRatio</a:t>
            </a:r>
            <a:r>
              <a:rPr lang="zh-CN" altLang="en-US" sz="1050" dirty="0" smtClean="0">
                <a:solidFill>
                  <a:prstClr val="black"/>
                </a:solidFill>
              </a:rPr>
              <a:t>默认值： </a:t>
            </a:r>
            <a:r>
              <a:rPr lang="en-US" altLang="zh-CN" sz="1050" dirty="0" smtClean="0">
                <a:solidFill>
                  <a:prstClr val="black"/>
                </a:solidFill>
              </a:rPr>
              <a:t>80</a:t>
            </a:r>
          </a:p>
          <a:p>
            <a:pPr marL="342900" indent="-342900"/>
            <a:endParaRPr lang="en-US" altLang="zh-CN" sz="1600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00042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785786" y="1285860"/>
            <a:ext cx="7643866" cy="22145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CN" altLang="en-US" sz="1600" dirty="0" smtClean="0"/>
              <a:t>触发机制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3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Hotspot</a:t>
            </a:r>
            <a:r>
              <a:rPr lang="zh-CN" altLang="en-US" sz="1600" dirty="0" smtClean="0"/>
              <a:t>根据成本计算决定是否需要执行</a:t>
            </a:r>
            <a:r>
              <a:rPr lang="en-US" altLang="zh-CN" sz="1600" dirty="0" smtClean="0"/>
              <a:t>CMS GC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zh-CN" altLang="en-US" sz="1600" dirty="0" smtClean="0"/>
              <a:t>可通过</a:t>
            </a:r>
            <a:r>
              <a:rPr lang="en-US" altLang="zh-CN" sz="1600" dirty="0" smtClean="0"/>
              <a:t>-XX:+</a:t>
            </a:r>
            <a:r>
              <a:rPr lang="en-US" altLang="zh-CN" sz="1600" dirty="0" err="1" smtClean="0"/>
              <a:t>UseCMSInitiatingOccupancyOnly</a:t>
            </a:r>
            <a:r>
              <a:rPr lang="zh-CN" altLang="en-US" sz="1600" dirty="0" smtClean="0"/>
              <a:t>来去掉这个动态执行的策略。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4</a:t>
            </a:r>
            <a:r>
              <a:rPr lang="zh-CN" altLang="en-US" sz="1600" dirty="0" smtClean="0"/>
              <a:t>、外部调用了</a:t>
            </a:r>
            <a:r>
              <a:rPr lang="en-US" altLang="zh-CN" sz="1600" dirty="0" err="1" smtClean="0"/>
              <a:t>System.gc</a:t>
            </a:r>
            <a:r>
              <a:rPr lang="zh-CN" altLang="en-US" sz="1600" dirty="0" smtClean="0"/>
              <a:t>，且设置了</a:t>
            </a:r>
            <a:r>
              <a:rPr lang="en-US" altLang="zh-CN" sz="1600" dirty="0" err="1" smtClean="0"/>
              <a:t>ExplicitGCInvokesConcurrent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zh-CN" altLang="en-US" sz="1600" dirty="0" smtClean="0"/>
              <a:t>需要注意，</a:t>
            </a:r>
            <a:r>
              <a:rPr lang="zh-CN" altLang="en-US" sz="1600" dirty="0" smtClean="0"/>
              <a:t>在</a:t>
            </a:r>
            <a:r>
              <a:rPr lang="en-US" altLang="zh-CN" sz="1600" dirty="0" smtClean="0"/>
              <a:t>JDK 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中，在这种情况下如应用同时使用了</a:t>
            </a:r>
            <a:r>
              <a:rPr lang="en-US" altLang="zh-CN" sz="1600" dirty="0" smtClean="0"/>
              <a:t>NIO</a:t>
            </a:r>
            <a:r>
              <a:rPr lang="zh-CN" altLang="en-US" sz="1600" dirty="0" smtClean="0"/>
              <a:t>，可能会出现</a:t>
            </a:r>
            <a:r>
              <a:rPr lang="en-US" altLang="zh-CN" sz="1600" dirty="0" smtClean="0">
                <a:hlinkClick r:id="rId2"/>
              </a:rPr>
              <a:t>bug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7974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785786" y="1643050"/>
            <a:ext cx="6215106" cy="23574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zh-CN" sz="1200" dirty="0" smtClean="0"/>
              <a:t>public class </a:t>
            </a:r>
            <a:r>
              <a:rPr lang="en-US" altLang="zh-CN" sz="1200" dirty="0" err="1" smtClean="0"/>
              <a:t>CMSGCOccur</a:t>
            </a:r>
            <a:r>
              <a:rPr lang="en-US" altLang="zh-CN" sz="1200" dirty="0" smtClean="0"/>
              <a:t>{</a:t>
            </a:r>
          </a:p>
          <a:p>
            <a:pPr marL="342900" indent="-342900"/>
            <a:endParaRPr lang="en-US" altLang="zh-CN" sz="1200" dirty="0" smtClean="0"/>
          </a:p>
          <a:p>
            <a:pPr marL="342900" indent="-342900"/>
            <a:r>
              <a:rPr lang="en-US" altLang="zh-CN" sz="1200" dirty="0" smtClean="0"/>
              <a:t>    public static void main(String[] </a:t>
            </a:r>
            <a:r>
              <a:rPr lang="en-US" altLang="zh-CN" sz="1200" dirty="0" err="1" smtClean="0"/>
              <a:t>args</a:t>
            </a:r>
            <a:r>
              <a:rPr lang="en-US" altLang="zh-CN" sz="1200" dirty="0" smtClean="0"/>
              <a:t>) throws Exception{</a:t>
            </a:r>
          </a:p>
          <a:p>
            <a:pPr marL="342900" indent="-342900"/>
            <a:r>
              <a:rPr lang="en-US" altLang="zh-CN" sz="1200" dirty="0" smtClean="0"/>
              <a:t>        byte[] bytes=new byte[1024*1024*2];</a:t>
            </a:r>
          </a:p>
          <a:p>
            <a:pPr marL="342900" indent="-342900"/>
            <a:r>
              <a:rPr lang="en-US" altLang="zh-CN" sz="1200" dirty="0" smtClean="0"/>
              <a:t>         byte[] bytes1=new byte[1024*1024*2];</a:t>
            </a:r>
          </a:p>
          <a:p>
            <a:pPr marL="342900" indent="-342900"/>
            <a:r>
              <a:rPr lang="en-US" altLang="zh-CN" sz="1200" dirty="0" smtClean="0"/>
              <a:t>        byte[] bytes2=new byte[1024*1024*2];</a:t>
            </a:r>
          </a:p>
          <a:p>
            <a:pPr marL="342900" indent="-342900"/>
            <a:r>
              <a:rPr lang="en-US" altLang="zh-CN" sz="1200" dirty="0" smtClean="0"/>
              <a:t>         byte[] bytes3=new byte[1024*1024*1];</a:t>
            </a:r>
          </a:p>
          <a:p>
            <a:pPr marL="342900" indent="-342900"/>
            <a:r>
              <a:rPr lang="en-US" altLang="zh-CN" sz="1200" dirty="0" smtClean="0"/>
              <a:t>         byte[] bytes4=new byte[1024*1024*2];</a:t>
            </a:r>
          </a:p>
          <a:p>
            <a:pPr marL="342900" indent="-342900"/>
            <a:r>
              <a:rPr lang="en-US" altLang="zh-CN" sz="1200" dirty="0" smtClean="0"/>
              <a:t>         </a:t>
            </a:r>
            <a:r>
              <a:rPr lang="en-US" altLang="zh-CN" sz="1200" dirty="0" err="1" smtClean="0"/>
              <a:t>Thread.sleep</a:t>
            </a:r>
            <a:r>
              <a:rPr lang="en-US" altLang="zh-CN" sz="1200" dirty="0" smtClean="0"/>
              <a:t>(5000);</a:t>
            </a:r>
          </a:p>
          <a:p>
            <a:pPr marL="342900" indent="-342900"/>
            <a:r>
              <a:rPr lang="en-US" altLang="zh-CN" sz="1200" dirty="0" smtClean="0"/>
              <a:t>    }</a:t>
            </a:r>
          </a:p>
          <a:p>
            <a:pPr marL="342900" indent="-342900"/>
            <a:endParaRPr lang="en-US" altLang="zh-CN" sz="1200" dirty="0" smtClean="0"/>
          </a:p>
          <a:p>
            <a:pPr marL="342900" indent="-342900"/>
            <a:r>
              <a:rPr lang="en-US" altLang="zh-CN" sz="1200" dirty="0" smtClean="0"/>
              <a:t>}</a:t>
            </a:r>
          </a:p>
        </p:txBody>
      </p:sp>
      <p:sp>
        <p:nvSpPr>
          <p:cNvPr id="5" name="矩形 4"/>
          <p:cNvSpPr/>
          <p:nvPr/>
        </p:nvSpPr>
        <p:spPr>
          <a:xfrm>
            <a:off x="785786" y="4286256"/>
            <a:ext cx="70723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-Xms20M –Xmx20M –Xmn10M -XX:+</a:t>
            </a:r>
            <a:r>
              <a:rPr lang="en-US" altLang="zh-CN" sz="1400" dirty="0" err="1" smtClean="0"/>
              <a:t>UseConcMarkSweepGC</a:t>
            </a:r>
            <a:r>
              <a:rPr lang="en-US" altLang="zh-CN" sz="1400" dirty="0" smtClean="0"/>
              <a:t> -XX:+</a:t>
            </a:r>
            <a:r>
              <a:rPr lang="en-US" altLang="zh-CN" sz="1400" dirty="0" err="1" smtClean="0"/>
              <a:t>UseCMSInitiatingOccupancyOnly</a:t>
            </a:r>
            <a:r>
              <a:rPr lang="en-US" altLang="zh-CN" sz="1400" dirty="0" smtClean="0"/>
              <a:t>  -XX:+</a:t>
            </a:r>
            <a:r>
              <a:rPr lang="en-US" altLang="zh-CN" sz="1400" dirty="0" err="1" smtClean="0"/>
              <a:t>PrintGCDetails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785786" y="4929198"/>
            <a:ext cx="70723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-Xms20M –Xmx20M –Xmn10M -XX:+</a:t>
            </a:r>
            <a:r>
              <a:rPr lang="en-US" altLang="zh-CN" sz="1400" dirty="0" err="1" smtClean="0"/>
              <a:t>UseConcMarkSweepGC</a:t>
            </a:r>
            <a:r>
              <a:rPr lang="en-US" altLang="zh-CN" sz="1400" dirty="0" smtClean="0"/>
              <a:t> -XX:+</a:t>
            </a:r>
            <a:r>
              <a:rPr lang="en-US" altLang="zh-CN" sz="1400" dirty="0" err="1" smtClean="0"/>
              <a:t>PrintGCDetails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714488"/>
            <a:ext cx="72266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Promotion Failed</a:t>
            </a:r>
          </a:p>
          <a:p>
            <a:pPr marL="342900" indent="-342900"/>
            <a:r>
              <a:rPr lang="en-US" altLang="zh-CN" dirty="0" smtClean="0"/>
              <a:t>    minor GC</a:t>
            </a:r>
            <a:r>
              <a:rPr lang="zh-CN" altLang="en-US" dirty="0" smtClean="0"/>
              <a:t>了，</a:t>
            </a:r>
            <a:r>
              <a:rPr lang="en-US" altLang="zh-CN" dirty="0" smtClean="0"/>
              <a:t>to space</a:t>
            </a:r>
            <a:r>
              <a:rPr lang="zh-CN" altLang="en-US" dirty="0" smtClean="0"/>
              <a:t>空间不够，往</a:t>
            </a:r>
            <a:r>
              <a:rPr lang="en-US" altLang="zh-CN" dirty="0" smtClean="0"/>
              <a:t>old</a:t>
            </a:r>
            <a:r>
              <a:rPr lang="zh-CN" altLang="en-US" dirty="0" smtClean="0"/>
              <a:t>跑，</a:t>
            </a:r>
            <a:r>
              <a:rPr lang="en-US" altLang="zh-CN" dirty="0" smtClean="0"/>
              <a:t>old</a:t>
            </a:r>
            <a:r>
              <a:rPr lang="zh-CN" altLang="en-US" dirty="0" smtClean="0"/>
              <a:t>也满了，</a:t>
            </a:r>
            <a:r>
              <a:rPr lang="en-US" altLang="zh-CN" dirty="0" smtClean="0"/>
              <a:t>so..</a:t>
            </a:r>
            <a:br>
              <a:rPr lang="en-US" altLang="zh-CN" dirty="0" smtClean="0"/>
            </a:br>
            <a:r>
              <a:rPr lang="zh-CN" altLang="en-US" dirty="0" smtClean="0"/>
              <a:t>解决方法：增大</a:t>
            </a:r>
            <a:r>
              <a:rPr lang="en-US" altLang="zh-CN" dirty="0" smtClean="0"/>
              <a:t>to space</a:t>
            </a:r>
            <a:r>
              <a:rPr lang="zh-CN" altLang="en-US" dirty="0" smtClean="0"/>
              <a:t>，增大</a:t>
            </a:r>
            <a:r>
              <a:rPr lang="en-US" altLang="zh-CN" dirty="0" smtClean="0"/>
              <a:t>old</a:t>
            </a:r>
            <a:r>
              <a:rPr lang="zh-CN" altLang="en-US" dirty="0" smtClean="0"/>
              <a:t>，或降低</a:t>
            </a:r>
            <a:r>
              <a:rPr lang="en-US" altLang="zh-CN" dirty="0" err="1" smtClean="0"/>
              <a:t>cms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触发时机</a:t>
            </a:r>
            <a:r>
              <a:rPr lang="en-US" altLang="zh-CN" dirty="0" smtClean="0"/>
              <a:t>     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altLang="zh-CN" dirty="0" smtClean="0"/>
              <a:t>Concurrent mode failure</a:t>
            </a:r>
          </a:p>
          <a:p>
            <a:pPr marL="342900" indent="-342900"/>
            <a:r>
              <a:rPr lang="en-US" altLang="zh-CN" dirty="0" smtClean="0"/>
              <a:t>     old</a:t>
            </a:r>
            <a:r>
              <a:rPr lang="zh-CN" altLang="en-US" dirty="0" smtClean="0"/>
              <a:t>要分配内存了，但</a:t>
            </a:r>
            <a:r>
              <a:rPr lang="en-US" altLang="zh-CN" dirty="0" smtClean="0"/>
              <a:t>old</a:t>
            </a:r>
            <a:r>
              <a:rPr lang="zh-CN" altLang="en-US" dirty="0" smtClean="0"/>
              <a:t>空间不够，此时</a:t>
            </a:r>
            <a:r>
              <a:rPr lang="en-US" altLang="zh-CN" dirty="0" err="1" smtClean="0"/>
              <a:t>cms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正在进行，</a:t>
            </a:r>
            <a:r>
              <a:rPr lang="en-US" altLang="zh-CN" dirty="0" smtClean="0"/>
              <a:t>so..</a:t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dirty="0" smtClean="0"/>
              <a:t>解决方法：增大</a:t>
            </a:r>
            <a:r>
              <a:rPr lang="en-US" altLang="zh-CN" dirty="0" smtClean="0"/>
              <a:t>old</a:t>
            </a:r>
            <a:r>
              <a:rPr lang="zh-CN" altLang="en-US" dirty="0" smtClean="0"/>
              <a:t>，降低</a:t>
            </a:r>
            <a:r>
              <a:rPr lang="en-US" altLang="zh-CN" dirty="0" err="1" smtClean="0"/>
              <a:t>cms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触发的</a:t>
            </a:r>
            <a:r>
              <a:rPr lang="en-US" altLang="zh-CN" dirty="0" smtClean="0"/>
              <a:t>old</a:t>
            </a:r>
            <a:r>
              <a:rPr lang="zh-CN" altLang="en-US" dirty="0" smtClean="0"/>
              <a:t>所占比率。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zh-CN" altLang="en-US" dirty="0" smtClean="0"/>
              <a:t>在这两种情况下，为了安全，</a:t>
            </a:r>
            <a:r>
              <a:rPr lang="en-US" altLang="zh-CN" dirty="0" smtClean="0"/>
              <a:t>JVM</a:t>
            </a:r>
            <a:r>
              <a:rPr lang="zh-CN" altLang="en-US" dirty="0" smtClean="0"/>
              <a:t>转为触发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。</a:t>
            </a:r>
            <a:r>
              <a:rPr lang="en-US" altLang="zh-CN" dirty="0" smtClean="0"/>
              <a:t>    </a:t>
            </a:r>
            <a:endParaRPr lang="zh-CN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85786" y="1571612"/>
            <a:ext cx="7643866" cy="27860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altLang="zh-CN" sz="1200" dirty="0" smtClean="0"/>
              <a:t>[GC [1 CMS-initial-mark: 13433K(20480K)] 14465K(29696K), 0.0001830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</a:t>
            </a:r>
          </a:p>
          <a:p>
            <a:pPr marL="342900" indent="-342900"/>
            <a:r>
              <a:rPr lang="en-US" altLang="zh-CN" sz="1200" dirty="0" smtClean="0"/>
              <a:t>[Times: user=0.00 sys=0.00, real=0.00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</a:t>
            </a:r>
          </a:p>
          <a:p>
            <a:pPr marL="342900" indent="-342900"/>
            <a:r>
              <a:rPr lang="en-US" altLang="zh-CN" sz="1200" dirty="0" smtClean="0"/>
              <a:t>[CMS-concurrent-mark: 0.004/0.004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[Times: user=0.01 sys=0.00, real=0.01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</a:t>
            </a:r>
          </a:p>
          <a:p>
            <a:pPr marL="342900" indent="-342900"/>
            <a:r>
              <a:rPr lang="en-US" altLang="zh-CN" sz="1200" dirty="0" smtClean="0"/>
              <a:t>[CMS-concurrent-</a:t>
            </a:r>
            <a:r>
              <a:rPr lang="en-US" altLang="zh-CN" sz="1200" dirty="0" err="1" smtClean="0"/>
              <a:t>preclean</a:t>
            </a:r>
            <a:r>
              <a:rPr lang="en-US" altLang="zh-CN" sz="1200" dirty="0" smtClean="0"/>
              <a:t>: 0.000/0.000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[Times: user=0.00 sys=0.00, real=0.00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</a:t>
            </a:r>
          </a:p>
          <a:p>
            <a:pPr marL="342900" indent="-342900"/>
            <a:r>
              <a:rPr lang="en-US" altLang="zh-CN" sz="1200" dirty="0" smtClean="0"/>
              <a:t>CMS: abort </a:t>
            </a:r>
            <a:r>
              <a:rPr lang="en-US" altLang="zh-CN" sz="1200" dirty="0" err="1" smtClean="0"/>
              <a:t>preclean</a:t>
            </a:r>
            <a:r>
              <a:rPr lang="en-US" altLang="zh-CN" sz="1200" dirty="0" smtClean="0"/>
              <a:t> due to time [CMS-concurrent-</a:t>
            </a:r>
            <a:r>
              <a:rPr lang="en-US" altLang="zh-CN" sz="1200" dirty="0" err="1" smtClean="0"/>
              <a:t>abortable</a:t>
            </a:r>
            <a:r>
              <a:rPr lang="en-US" altLang="zh-CN" sz="1200" dirty="0" smtClean="0"/>
              <a:t>-</a:t>
            </a:r>
            <a:r>
              <a:rPr lang="en-US" altLang="zh-CN" sz="1200" dirty="0" err="1" smtClean="0"/>
              <a:t>preclean</a:t>
            </a:r>
            <a:r>
              <a:rPr lang="en-US" altLang="zh-CN" sz="1200" dirty="0" smtClean="0"/>
              <a:t>: 0.007/5.042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</a:t>
            </a:r>
          </a:p>
          <a:p>
            <a:pPr marL="342900" indent="-342900"/>
            <a:r>
              <a:rPr lang="en-US" altLang="zh-CN" sz="1200" dirty="0" smtClean="0"/>
              <a:t>[Times: user=0.00 sys=0.00, real=5.04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</a:t>
            </a:r>
          </a:p>
          <a:p>
            <a:pPr marL="342900" indent="-342900"/>
            <a:r>
              <a:rPr lang="en-US" altLang="zh-CN" sz="1200" dirty="0" smtClean="0"/>
              <a:t>[GC[YG occupancy: 3300 K (9216 K)][Rescan (parallel) , 0.0002740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</a:t>
            </a:r>
          </a:p>
          <a:p>
            <a:pPr marL="342900" indent="-342900"/>
            <a:r>
              <a:rPr lang="en-US" altLang="zh-CN" sz="1200" dirty="0" smtClean="0"/>
              <a:t>[weak refs processing, 0.0000090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</a:t>
            </a:r>
          </a:p>
          <a:p>
            <a:pPr marL="342900" indent="-342900"/>
            <a:r>
              <a:rPr lang="en-US" altLang="zh-CN" sz="1200" dirty="0" smtClean="0"/>
              <a:t>[1 CMS-remark: 13433K(20480K)] 16734K(29696K), 0.0003710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</a:t>
            </a:r>
          </a:p>
          <a:p>
            <a:pPr marL="342900" indent="-342900"/>
            <a:r>
              <a:rPr lang="en-US" altLang="zh-CN" sz="1200" dirty="0" smtClean="0"/>
              <a:t>[Times: user=0.00 sys=0.00, real=0.00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</a:t>
            </a:r>
          </a:p>
          <a:p>
            <a:pPr marL="342900" indent="-342900"/>
            <a:r>
              <a:rPr lang="en-US" altLang="zh-CN" sz="1200" dirty="0" smtClean="0"/>
              <a:t>[CMS-concurrent-sweep: 0.000/0.000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[Times: user=0.00 sys=0.00, real=0.00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</a:t>
            </a:r>
          </a:p>
          <a:p>
            <a:pPr marL="342900" indent="-342900"/>
            <a:r>
              <a:rPr lang="en-US" altLang="zh-CN" sz="1200" dirty="0" smtClean="0"/>
              <a:t>[CMS-concurrent-reset: 0.000/0.000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 [Times: user=0.00 sys=0.00, real=0.00 </a:t>
            </a:r>
            <a:r>
              <a:rPr lang="en-US" altLang="zh-CN" sz="1200" dirty="0" err="1" smtClean="0"/>
              <a:t>secs</a:t>
            </a:r>
            <a:r>
              <a:rPr lang="en-US" altLang="zh-CN" sz="1200" dirty="0" smtClean="0"/>
              <a:t>]</a:t>
            </a:r>
          </a:p>
          <a:p>
            <a:pPr marL="342900" indent="-342900"/>
            <a:endParaRPr lang="en-US" altLang="zh-CN" sz="1200" dirty="0" smtClean="0"/>
          </a:p>
          <a:p>
            <a:pPr marL="342900" indent="-342900"/>
            <a:r>
              <a:rPr lang="zh-CN" altLang="en-US" sz="1200" dirty="0" smtClean="0"/>
              <a:t>当在启动参数上设置了</a:t>
            </a:r>
            <a:r>
              <a:rPr lang="en-US" altLang="zh-CN" sz="1200" dirty="0" smtClean="0"/>
              <a:t>-XX:+</a:t>
            </a:r>
            <a:r>
              <a:rPr lang="en-US" altLang="zh-CN" sz="1200" dirty="0" err="1" smtClean="0"/>
              <a:t>UseAdaptiveSizePolicy</a:t>
            </a:r>
            <a:r>
              <a:rPr lang="zh-CN" altLang="en-US" sz="1200" dirty="0" smtClean="0"/>
              <a:t>后，上面的日志中的</a:t>
            </a:r>
            <a:r>
              <a:rPr lang="en-US" altLang="zh-CN" sz="1200" dirty="0" smtClean="0"/>
              <a:t>CMS</a:t>
            </a:r>
            <a:r>
              <a:rPr lang="zh-CN" altLang="en-US" sz="1200" dirty="0" smtClean="0"/>
              <a:t>会变为</a:t>
            </a:r>
            <a:r>
              <a:rPr lang="en-US" altLang="zh-CN" sz="1200" dirty="0" smtClean="0"/>
              <a:t>ASCMS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577974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旧生代可用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并发</a:t>
            </a:r>
            <a:endParaRPr lang="zh-CN" altLang="en-US" sz="4000" b="1" dirty="0"/>
          </a:p>
        </p:txBody>
      </p:sp>
      <p:sp>
        <p:nvSpPr>
          <p:cNvPr id="7" name="矩形 6"/>
          <p:cNvSpPr/>
          <p:nvPr/>
        </p:nvSpPr>
        <p:spPr>
          <a:xfrm>
            <a:off x="785786" y="4631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hlinkClick r:id="rId2"/>
              </a:rPr>
              <a:t>CMS GC Log</a:t>
            </a:r>
            <a:r>
              <a:rPr lang="zh-CN" altLang="en-US" dirty="0" smtClean="0">
                <a:hlinkClick r:id="rId2"/>
              </a:rPr>
              <a:t>解读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57290" y="121442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使用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143116"/>
            <a:ext cx="52806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Hotspot</a:t>
            </a:r>
            <a:r>
              <a:rPr lang="zh-CN" altLang="en-US" sz="3200" b="1" dirty="0" smtClean="0"/>
              <a:t>是如何分配内存的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Hotspot</a:t>
            </a:r>
            <a:r>
              <a:rPr lang="zh-CN" altLang="en-US" sz="3200" b="1" dirty="0" smtClean="0"/>
              <a:t>什么时候回收内存</a:t>
            </a:r>
            <a:endParaRPr lang="zh-CN" altLang="en-US" sz="3200" b="1" dirty="0"/>
          </a:p>
        </p:txBody>
      </p:sp>
      <p:pic>
        <p:nvPicPr>
          <p:cNvPr id="11" name="图片 10" descr="wall-e-wave-7497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67150"/>
            <a:ext cx="3048000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1506668"/>
            <a:ext cx="3538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默认组合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7144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714481" y="2928934"/>
          <a:ext cx="5143535" cy="92869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09668"/>
                <a:gridCol w="1176347"/>
                <a:gridCol w="2857520"/>
              </a:tblGrid>
              <a:tr h="334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新生代</a:t>
                      </a:r>
                      <a:r>
                        <a:rPr lang="en-US" sz="1050" kern="100" dirty="0"/>
                        <a:t>GC</a:t>
                      </a:r>
                      <a:r>
                        <a:rPr lang="zh-CN" sz="1050" kern="100" dirty="0"/>
                        <a:t>方式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旧生代和持久代</a:t>
                      </a:r>
                      <a:r>
                        <a:rPr lang="en-US" sz="1050" kern="100" dirty="0"/>
                        <a:t>GC</a:t>
                      </a:r>
                      <a:r>
                        <a:rPr lang="zh-CN" sz="1050" kern="100" dirty="0"/>
                        <a:t>方式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3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Client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串行</a:t>
                      </a:r>
                      <a:r>
                        <a:rPr lang="en-US" sz="1050" kern="100"/>
                        <a:t>GC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串行</a:t>
                      </a:r>
                      <a:r>
                        <a:rPr lang="en-US" sz="1050" kern="100" dirty="0"/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3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/>
                        <a:t>Server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并行回收</a:t>
                      </a:r>
                      <a:r>
                        <a:rPr lang="en-US" sz="1050" kern="100"/>
                        <a:t>GC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 smtClean="0"/>
                        <a:t>并行</a:t>
                      </a:r>
                      <a:r>
                        <a:rPr lang="en-US" altLang="zh-CN" sz="1050" kern="100" dirty="0" smtClean="0"/>
                        <a:t> MSC </a:t>
                      </a:r>
                      <a:r>
                        <a:rPr lang="en-US" sz="1050" kern="100" dirty="0" smtClean="0"/>
                        <a:t>GC</a:t>
                      </a:r>
                      <a:r>
                        <a:rPr lang="zh-CN" sz="1050" kern="100" dirty="0"/>
                        <a:t>（</a:t>
                      </a:r>
                      <a:r>
                        <a:rPr lang="en-US" sz="1050" kern="100" dirty="0"/>
                        <a:t>JDK 5.0 Update 6</a:t>
                      </a:r>
                      <a:r>
                        <a:rPr lang="zh-CN" sz="1050" kern="100" dirty="0"/>
                        <a:t>以后）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8298" y="571480"/>
            <a:ext cx="3538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组合使用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7144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249991" y="1391601"/>
          <a:ext cx="6393843" cy="439485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27546"/>
                <a:gridCol w="2129146"/>
                <a:gridCol w="2137151"/>
              </a:tblGrid>
              <a:tr h="2885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新生代</a:t>
                      </a:r>
                      <a:r>
                        <a:rPr lang="en-US" sz="1050" kern="100"/>
                        <a:t>GC</a:t>
                      </a:r>
                      <a:r>
                        <a:rPr lang="zh-CN" sz="1050" kern="100"/>
                        <a:t>方式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旧生代和持久代</a:t>
                      </a:r>
                      <a:r>
                        <a:rPr lang="en-US" sz="1050" kern="100"/>
                        <a:t>GC</a:t>
                      </a:r>
                      <a:r>
                        <a:rPr lang="zh-CN" sz="1050" kern="100"/>
                        <a:t>方式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-XX:+UseSerialGC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串行</a:t>
                      </a:r>
                      <a:r>
                        <a:rPr lang="en-US" sz="1050" kern="100"/>
                        <a:t>GC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串行</a:t>
                      </a:r>
                      <a:r>
                        <a:rPr lang="en-US" sz="1050" kern="100"/>
                        <a:t>GC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-XX:+UseParallelGC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/>
                        <a:t>PS </a:t>
                      </a:r>
                      <a:r>
                        <a:rPr lang="en-US" sz="1050" kern="100" dirty="0" smtClean="0"/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 smtClean="0"/>
                        <a:t>并行</a:t>
                      </a:r>
                      <a:r>
                        <a:rPr lang="en-US" altLang="zh-CN" sz="1050" kern="100" dirty="0" smtClean="0"/>
                        <a:t>MSC</a:t>
                      </a:r>
                      <a:r>
                        <a:rPr lang="en-US" altLang="zh-CN" sz="1050" kern="100" baseline="0" dirty="0" smtClean="0"/>
                        <a:t> </a:t>
                      </a:r>
                      <a:r>
                        <a:rPr lang="en-US" sz="1050" kern="100" dirty="0" smtClean="0"/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39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-XX:+UseConcMarkSweepGC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err="1" smtClean="0"/>
                        <a:t>ParNew</a:t>
                      </a:r>
                      <a:r>
                        <a:rPr lang="en-US" altLang="zh-CN" sz="1050" kern="100" dirty="0" smtClean="0"/>
                        <a:t> </a:t>
                      </a:r>
                      <a:r>
                        <a:rPr lang="en-US" sz="1050" kern="100" dirty="0" smtClean="0"/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并发</a:t>
                      </a:r>
                      <a:r>
                        <a:rPr lang="en-US" sz="1050" kern="100"/>
                        <a:t>GC</a:t>
                      </a:r>
                      <a:endParaRPr lang="zh-CN" sz="1050" kern="10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当出现</a:t>
                      </a:r>
                      <a:r>
                        <a:rPr lang="en-US" sz="1050" kern="100"/>
                        <a:t>concurrent Mode</a:t>
                      </a:r>
                      <a:endParaRPr lang="zh-CN" sz="1050" kern="10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failure</a:t>
                      </a:r>
                      <a:r>
                        <a:rPr lang="zh-CN" sz="1050" kern="100"/>
                        <a:t>时采用串行</a:t>
                      </a:r>
                      <a:r>
                        <a:rPr lang="en-US" sz="1050" kern="100"/>
                        <a:t>GC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/>
                        <a:t>-XX:+</a:t>
                      </a:r>
                      <a:r>
                        <a:rPr lang="en-US" sz="1050" kern="100" dirty="0" err="1"/>
                        <a:t>UseParNewGC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并行</a:t>
                      </a:r>
                      <a:r>
                        <a:rPr lang="en-US" sz="1050" kern="100"/>
                        <a:t>GC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串行</a:t>
                      </a:r>
                      <a:r>
                        <a:rPr lang="en-US" sz="1050" kern="100" dirty="0"/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-XX:+UseParallelOldGC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/>
                        <a:t>PS </a:t>
                      </a:r>
                      <a:r>
                        <a:rPr lang="en-US" sz="1050" kern="100" dirty="0" smtClean="0"/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 smtClean="0"/>
                        <a:t>并行</a:t>
                      </a:r>
                      <a:r>
                        <a:rPr lang="en-US" altLang="zh-CN" sz="1050" kern="100" dirty="0" smtClean="0"/>
                        <a:t>Compacting </a:t>
                      </a:r>
                      <a:r>
                        <a:rPr lang="en-US" sz="1050" kern="100" dirty="0" smtClean="0"/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1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-XX:+UseConcMarkSweepGC</a:t>
                      </a:r>
                      <a:endParaRPr lang="zh-CN" sz="1050" kern="10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/>
                        <a:t>-XX:-UseParNewGC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串行</a:t>
                      </a:r>
                      <a:r>
                        <a:rPr lang="en-US" sz="1050" kern="100" dirty="0"/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并发</a:t>
                      </a:r>
                      <a:r>
                        <a:rPr lang="en-US" sz="1050" kern="100" dirty="0"/>
                        <a:t>GC</a:t>
                      </a:r>
                      <a:endParaRPr lang="zh-CN" sz="1050" kern="1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当出现</a:t>
                      </a:r>
                      <a:r>
                        <a:rPr lang="en-US" sz="1050" kern="100" dirty="0"/>
                        <a:t>Concurrent Mode</a:t>
                      </a:r>
                      <a:endParaRPr lang="zh-CN" sz="1050" kern="1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/>
                        <a:t>failure</a:t>
                      </a:r>
                      <a:r>
                        <a:rPr lang="zh-CN" sz="1050" kern="100" dirty="0"/>
                        <a:t>或</a:t>
                      </a:r>
                      <a:r>
                        <a:rPr lang="en-US" sz="1050" kern="100" dirty="0"/>
                        <a:t>promotion failed</a:t>
                      </a:r>
                      <a:endParaRPr lang="zh-CN" sz="1050" kern="1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/>
                        <a:t>时则采用串行</a:t>
                      </a:r>
                      <a:r>
                        <a:rPr lang="en-US" sz="1050" kern="100" dirty="0"/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3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/>
                        <a:t>不支持的组合方式</a:t>
                      </a:r>
                      <a:endParaRPr lang="zh-CN" sz="105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/>
                        <a:t>1</a:t>
                      </a:r>
                      <a:r>
                        <a:rPr lang="zh-CN" sz="1050" kern="100" dirty="0"/>
                        <a:t>、</a:t>
                      </a:r>
                      <a:r>
                        <a:rPr lang="en-US" sz="1050" kern="100" dirty="0"/>
                        <a:t>-XX:+</a:t>
                      </a:r>
                      <a:r>
                        <a:rPr lang="en-US" sz="1050" kern="100" dirty="0" err="1"/>
                        <a:t>UseParNewGC</a:t>
                      </a:r>
                      <a:r>
                        <a:rPr lang="en-US" sz="1050" kern="100" dirty="0"/>
                        <a:t> –XX:+</a:t>
                      </a:r>
                      <a:r>
                        <a:rPr lang="en-US" sz="1050" kern="100" dirty="0" err="1"/>
                        <a:t>UseParallelOldGC</a:t>
                      </a:r>
                      <a:endParaRPr lang="zh-CN" sz="1050" kern="1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/>
                        <a:t>2</a:t>
                      </a:r>
                      <a:r>
                        <a:rPr lang="zh-CN" sz="1050" kern="100" dirty="0"/>
                        <a:t>、</a:t>
                      </a:r>
                      <a:r>
                        <a:rPr lang="en-US" sz="1050" kern="100" dirty="0"/>
                        <a:t>-XX:+</a:t>
                      </a:r>
                      <a:r>
                        <a:rPr lang="en-US" sz="1050" kern="100" dirty="0" err="1"/>
                        <a:t>UseParNewGC</a:t>
                      </a:r>
                      <a:r>
                        <a:rPr lang="en-US" sz="1050" kern="100" dirty="0"/>
                        <a:t> –XX:+</a:t>
                      </a:r>
                      <a:r>
                        <a:rPr lang="en-US" sz="1050" kern="100" dirty="0" err="1"/>
                        <a:t>UseSerialGC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17144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1472" y="551557"/>
          <a:ext cx="7929618" cy="527811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71636"/>
                <a:gridCol w="971826"/>
                <a:gridCol w="5386156"/>
              </a:tblGrid>
              <a:tr h="28342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 smtClean="0">
                          <a:latin typeface="Calibri"/>
                          <a:ea typeface="宋体"/>
                          <a:cs typeface="Times New Roman"/>
                        </a:rPr>
                        <a:t>GC</a:t>
                      </a:r>
                      <a:r>
                        <a:rPr lang="zh-CN" altLang="en-US" sz="1050" b="1" kern="100" dirty="0" smtClean="0">
                          <a:latin typeface="Calibri"/>
                          <a:ea typeface="宋体"/>
                          <a:cs typeface="Times New Roman"/>
                        </a:rPr>
                        <a:t>方式</a:t>
                      </a:r>
                      <a:endParaRPr lang="en-US" sz="105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b="1" kern="100" dirty="0" smtClean="0">
                          <a:latin typeface="Calibri"/>
                          <a:ea typeface="宋体"/>
                          <a:cs typeface="Times New Roman"/>
                        </a:rPr>
                        <a:t>常用参数（</a:t>
                      </a:r>
                      <a:r>
                        <a:rPr lang="en-US" altLang="zh-CN" sz="1050" b="1" kern="100" dirty="0" smtClean="0"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altLang="zh-CN" sz="1050" b="1" kern="100" dirty="0" err="1" smtClean="0">
                          <a:latin typeface="Calibri"/>
                          <a:ea typeface="宋体"/>
                          <a:cs typeface="Times New Roman"/>
                        </a:rPr>
                        <a:t>Xms</a:t>
                      </a:r>
                      <a:r>
                        <a:rPr lang="en-US" altLang="zh-CN" sz="1050" b="1" kern="100" dirty="0" smtClean="0">
                          <a:latin typeface="Calibri"/>
                          <a:ea typeface="宋体"/>
                          <a:cs typeface="Times New Roman"/>
                        </a:rPr>
                        <a:t> –</a:t>
                      </a:r>
                      <a:r>
                        <a:rPr lang="en-US" altLang="zh-CN" sz="1050" b="1" kern="100" dirty="0" err="1" smtClean="0">
                          <a:latin typeface="Calibri"/>
                          <a:ea typeface="宋体"/>
                          <a:cs typeface="Times New Roman"/>
                        </a:rPr>
                        <a:t>Xmx</a:t>
                      </a:r>
                      <a:r>
                        <a:rPr lang="en-US" altLang="zh-CN" sz="1050" b="1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 –</a:t>
                      </a:r>
                      <a:r>
                        <a:rPr lang="en-US" altLang="zh-CN" sz="1050" b="1" kern="100" baseline="0" dirty="0" err="1" smtClean="0">
                          <a:latin typeface="Calibri"/>
                          <a:ea typeface="宋体"/>
                          <a:cs typeface="Times New Roman"/>
                        </a:rPr>
                        <a:t>Xmn</a:t>
                      </a:r>
                      <a:r>
                        <a:rPr lang="en-US" altLang="zh-CN" sz="1050" b="1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 –</a:t>
                      </a:r>
                      <a:r>
                        <a:rPr lang="en-US" altLang="zh-CN" sz="1050" b="1" kern="100" baseline="0" dirty="0" err="1" smtClean="0">
                          <a:latin typeface="Calibri"/>
                          <a:ea typeface="宋体"/>
                          <a:cs typeface="Times New Roman"/>
                        </a:rPr>
                        <a:t>XX:PermSize</a:t>
                      </a:r>
                      <a:r>
                        <a:rPr lang="en-US" altLang="zh-CN" sz="1050" b="1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 –</a:t>
                      </a:r>
                      <a:r>
                        <a:rPr lang="en-US" altLang="zh-CN" sz="1050" b="1" kern="100" baseline="0" dirty="0" err="1" smtClean="0">
                          <a:latin typeface="Calibri"/>
                          <a:ea typeface="宋体"/>
                          <a:cs typeface="Times New Roman"/>
                        </a:rPr>
                        <a:t>XX:MaxPermSize</a:t>
                      </a:r>
                      <a:r>
                        <a:rPr lang="zh-CN" altLang="en-US" sz="1050" b="1" kern="100" dirty="0" smtClean="0"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5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4302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新生代可用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GC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串行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altLang="zh-CN" sz="1050" kern="100" dirty="0" err="1" smtClean="0">
                          <a:latin typeface="Calibri"/>
                          <a:ea typeface="宋体"/>
                          <a:cs typeface="Times New Roman"/>
                        </a:rPr>
                        <a:t>XX:SurvivorRatio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，默认为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8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，代表</a:t>
                      </a:r>
                      <a:r>
                        <a:rPr lang="en-US" altLang="zh-CN" sz="1050" kern="100" dirty="0" err="1" smtClean="0">
                          <a:latin typeface="Calibri"/>
                          <a:ea typeface="宋体"/>
                          <a:cs typeface="Times New Roman"/>
                        </a:rPr>
                        <a:t>eden:survivor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；</a:t>
                      </a:r>
                      <a:endParaRPr lang="en-US" altLang="zh-CN" sz="105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altLang="zh-CN" sz="1050" kern="100" dirty="0" err="1" smtClean="0">
                          <a:latin typeface="Calibri"/>
                          <a:ea typeface="宋体"/>
                          <a:cs typeface="Times New Roman"/>
                        </a:rPr>
                        <a:t>XX:MaxTenuringThreshold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，默认为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15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，代表对象</a:t>
                      </a:r>
                      <a:r>
                        <a:rPr lang="zh-CN" altLang="en-US" sz="105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在新生代经历多少次</a:t>
                      </a:r>
                      <a:r>
                        <a:rPr lang="en-US" altLang="zh-CN" sz="105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minor </a:t>
                      </a:r>
                      <a:r>
                        <a:rPr lang="en-US" altLang="zh-CN" sz="1050" kern="100" baseline="0" dirty="0" err="1" smtClean="0">
                          <a:latin typeface="Calibri"/>
                          <a:ea typeface="宋体"/>
                          <a:cs typeface="Times New Roman"/>
                        </a:rPr>
                        <a:t>gc</a:t>
                      </a:r>
                      <a:r>
                        <a:rPr lang="zh-CN" altLang="en-US" sz="105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后才晋升到旧生代；</a:t>
                      </a:r>
                      <a:endParaRPr lang="en-US" altLang="zh-CN" sz="1050" kern="100" baseline="0" dirty="0" smtClean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8165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PS</a:t>
                      </a:r>
                      <a:r>
                        <a:rPr lang="en-US" altLang="zh-CN" sz="105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 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altLang="zh-CN" sz="1050" kern="100" dirty="0" err="1" smtClean="0">
                          <a:latin typeface="Calibri"/>
                          <a:ea typeface="宋体"/>
                          <a:cs typeface="Times New Roman"/>
                        </a:rPr>
                        <a:t>XX:InitialSurvivorRatio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，默认为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8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，代表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new</a:t>
                      </a:r>
                      <a:r>
                        <a:rPr lang="en-US" altLang="zh-CN" sz="105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altLang="zh-CN" sz="1050" kern="100" baseline="0" dirty="0" err="1" smtClean="0">
                          <a:latin typeface="Calibri"/>
                          <a:ea typeface="宋体"/>
                          <a:cs typeface="Times New Roman"/>
                        </a:rPr>
                        <a:t>gen:survivor</a:t>
                      </a:r>
                      <a:r>
                        <a:rPr lang="zh-CN" altLang="en-US" sz="105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；</a:t>
                      </a:r>
                      <a:endParaRPr lang="en-US" altLang="zh-CN" sz="1050" kern="100" baseline="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altLang="zh-CN" sz="1050" kern="100" baseline="0" dirty="0" err="1" smtClean="0">
                          <a:latin typeface="Calibri"/>
                          <a:ea typeface="宋体"/>
                          <a:cs typeface="Times New Roman"/>
                        </a:rPr>
                        <a:t>XX:SurvivorRatio</a:t>
                      </a:r>
                      <a:r>
                        <a:rPr lang="zh-CN" altLang="en-US" sz="105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，默认值对于</a:t>
                      </a:r>
                      <a:r>
                        <a:rPr lang="en-US" altLang="zh-CN" sz="105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PS GC</a:t>
                      </a:r>
                      <a:r>
                        <a:rPr lang="zh-CN" altLang="en-US" sz="105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无效，但仍然可设置，代表</a:t>
                      </a:r>
                      <a:r>
                        <a:rPr lang="en-US" altLang="zh-CN" sz="1050" kern="100" baseline="0" dirty="0" err="1" smtClean="0">
                          <a:latin typeface="Calibri"/>
                          <a:ea typeface="宋体"/>
                          <a:cs typeface="Times New Roman"/>
                        </a:rPr>
                        <a:t>eden:survivor</a:t>
                      </a:r>
                      <a:r>
                        <a:rPr lang="zh-CN" altLang="en-US" sz="105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；</a:t>
                      </a:r>
                      <a:endParaRPr lang="en-US" altLang="zh-CN" sz="1050" kern="100" baseline="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-XX:-</a:t>
                      </a:r>
                      <a:r>
                        <a:rPr lang="en-US" altLang="zh-CN" sz="1050" kern="100" dirty="0" err="1" smtClean="0">
                          <a:latin typeface="Calibri"/>
                          <a:ea typeface="宋体"/>
                          <a:cs typeface="Times New Roman"/>
                        </a:rPr>
                        <a:t>UseAdaptiveSizePolicy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，不允许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PS GC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动态调整</a:t>
                      </a:r>
                      <a:r>
                        <a:rPr lang="en-US" altLang="zh-CN" sz="1050" kern="100" dirty="0" err="1" smtClean="0">
                          <a:latin typeface="Calibri"/>
                          <a:ea typeface="宋体"/>
                          <a:cs typeface="Times New Roman"/>
                        </a:rPr>
                        <a:t>eden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s0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s1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的大小，此时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altLang="zh-CN" sz="1050" kern="100" dirty="0" err="1" smtClean="0">
                          <a:latin typeface="Calibri"/>
                          <a:ea typeface="宋体"/>
                          <a:cs typeface="Times New Roman"/>
                        </a:rPr>
                        <a:t>XX:MaxTenuringThreshold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也可使用；</a:t>
                      </a:r>
                      <a:endParaRPr lang="en-US" altLang="zh-CN" sz="105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altLang="zh-CN" sz="1050" kern="100" dirty="0" err="1" smtClean="0">
                          <a:latin typeface="Calibri"/>
                          <a:ea typeface="宋体"/>
                          <a:cs typeface="Times New Roman"/>
                        </a:rPr>
                        <a:t>XX:ParallelGCThreads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，设置并行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GC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的线程数。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115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err="1" smtClean="0">
                          <a:latin typeface="Calibri"/>
                          <a:ea typeface="宋体"/>
                          <a:cs typeface="Times New Roman"/>
                        </a:rPr>
                        <a:t>ParNew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 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00" baseline="0" dirty="0" smtClean="0">
                          <a:latin typeface="Calibri"/>
                          <a:ea typeface="宋体"/>
                          <a:cs typeface="Times New Roman"/>
                        </a:rPr>
                        <a:t>同串行。</a:t>
                      </a:r>
                      <a:endParaRPr lang="en-US" altLang="zh-CN" sz="1050" kern="100" baseline="0" dirty="0" smtClean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236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旧生代和持久代可用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串行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无特殊参数。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6893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并行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GC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（包括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MSC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、</a:t>
                      </a:r>
                      <a:endParaRPr lang="en-US" altLang="zh-CN" sz="105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Compacting</a:t>
                      </a: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）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00" dirty="0" smtClean="0"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en-US" altLang="zh-CN" sz="1050" b="0" kern="100" dirty="0" err="1" smtClean="0">
                          <a:latin typeface="Calibri"/>
                          <a:ea typeface="宋体"/>
                          <a:cs typeface="Times New Roman"/>
                        </a:rPr>
                        <a:t>XX:ParallelGCThreads</a:t>
                      </a:r>
                      <a:r>
                        <a:rPr lang="zh-CN" altLang="en-US" sz="1050" b="0" kern="100" dirty="0" smtClean="0">
                          <a:latin typeface="Calibri"/>
                          <a:ea typeface="宋体"/>
                          <a:cs typeface="Times New Roman"/>
                        </a:rPr>
                        <a:t>，设置并行</a:t>
                      </a:r>
                      <a:r>
                        <a:rPr lang="en-US" altLang="zh-CN" sz="1050" b="0" kern="100" dirty="0" smtClean="0">
                          <a:latin typeface="Calibri"/>
                          <a:ea typeface="宋体"/>
                          <a:cs typeface="Times New Roman"/>
                        </a:rPr>
                        <a:t>GC</a:t>
                      </a:r>
                      <a:r>
                        <a:rPr lang="zh-CN" altLang="en-US" sz="1050" b="0" kern="100" dirty="0" smtClean="0">
                          <a:latin typeface="Calibri"/>
                          <a:ea typeface="宋体"/>
                          <a:cs typeface="Times New Roman"/>
                        </a:rPr>
                        <a:t>的线程数。</a:t>
                      </a:r>
                      <a:endParaRPr lang="en-US" altLang="zh-CN" sz="1050" b="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00" dirty="0" smtClean="0">
                          <a:latin typeface="Calibri"/>
                          <a:ea typeface="宋体"/>
                          <a:cs typeface="Times New Roman"/>
                        </a:rPr>
                        <a:t>-XX:+</a:t>
                      </a:r>
                      <a:r>
                        <a:rPr lang="en-US" altLang="zh-CN" sz="1050" b="0" dirty="0" err="1" smtClean="0"/>
                        <a:t>ScavengeBeforeFullGC</a:t>
                      </a:r>
                      <a:r>
                        <a:rPr lang="zh-CN" altLang="en-US" sz="1050" b="0" dirty="0" smtClean="0"/>
                        <a:t>，</a:t>
                      </a:r>
                      <a:r>
                        <a:rPr lang="en-US" altLang="zh-CN" sz="1050" b="0" dirty="0" smtClean="0"/>
                        <a:t>Full GC</a:t>
                      </a:r>
                      <a:r>
                        <a:rPr lang="zh-CN" altLang="en-US" sz="1050" b="0" dirty="0" smtClean="0"/>
                        <a:t>前触发</a:t>
                      </a:r>
                      <a:r>
                        <a:rPr lang="en-US" altLang="zh-CN" sz="1050" b="0" dirty="0" smtClean="0"/>
                        <a:t>Minor</a:t>
                      </a:r>
                      <a:r>
                        <a:rPr lang="en-US" altLang="zh-CN" sz="1050" b="0" baseline="0" dirty="0" smtClean="0"/>
                        <a:t> GC</a:t>
                      </a:r>
                      <a:endParaRPr lang="zh-CN" altLang="zh-CN" sz="1050" b="0" kern="100" dirty="0" smtClean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2993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latin typeface="Calibri"/>
                          <a:ea typeface="宋体"/>
                          <a:cs typeface="Times New Roman"/>
                        </a:rPr>
                        <a:t>并发</a:t>
                      </a:r>
                      <a:r>
                        <a:rPr lang="en-US" altLang="zh-CN" sz="1050" kern="100" dirty="0" smtClean="0">
                          <a:latin typeface="Calibri"/>
                          <a:ea typeface="宋体"/>
                          <a:cs typeface="Times New Roman"/>
                        </a:rPr>
                        <a:t>GC</a:t>
                      </a:r>
                      <a:endParaRPr lang="zh-CN" sz="105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  <a:sym typeface="Wingdings" pitchFamily="2" charset="2"/>
                        </a:rPr>
                        <a:t>-</a:t>
                      </a:r>
                      <a:r>
                        <a:rPr kumimoji="0" lang="en-US" altLang="zh-CN" sz="1050" kern="100" dirty="0" err="1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  <a:sym typeface="Wingdings" pitchFamily="2" charset="2"/>
                        </a:rPr>
                        <a:t>XX:ParallelCMSThreads</a:t>
                      </a:r>
                      <a:r>
                        <a:rPr kumimoji="0" lang="zh-CN" altLang="en-US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  <a:sym typeface="Wingdings" pitchFamily="2" charset="2"/>
                        </a:rPr>
                        <a:t>，设置并发</a:t>
                      </a:r>
                      <a:r>
                        <a:rPr kumimoji="0" lang="en-US" altLang="zh-CN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  <a:sym typeface="Wingdings" pitchFamily="2" charset="2"/>
                        </a:rPr>
                        <a:t>CMS</a:t>
                      </a:r>
                      <a:r>
                        <a:rPr kumimoji="0" lang="en-US" altLang="zh-CN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  <a:sym typeface="Wingdings" pitchFamily="2" charset="2"/>
                        </a:rPr>
                        <a:t> GC</a:t>
                      </a:r>
                      <a:r>
                        <a:rPr kumimoji="0" lang="zh-CN" altLang="en-US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  <a:sym typeface="Wingdings" pitchFamily="2" charset="2"/>
                        </a:rPr>
                        <a:t>时的线程数；</a:t>
                      </a:r>
                      <a:endParaRPr kumimoji="0" lang="en-US" altLang="zh-CN" sz="1050" kern="100" baseline="0" dirty="0" smtClean="0">
                        <a:solidFill>
                          <a:schemeClr val="dk1"/>
                        </a:solidFill>
                        <a:latin typeface="Calibri"/>
                        <a:ea typeface="宋体"/>
                        <a:cs typeface="Times New Roman"/>
                        <a:sym typeface="Wingdings" pitchFamily="2" charset="2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r>
                        <a:rPr kumimoji="0" lang="en-US" altLang="zh-CN" sz="1050" kern="100" dirty="0" err="1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XX:CMSInitiatingOccupancyFraction</a:t>
                      </a:r>
                      <a:r>
                        <a:rPr kumimoji="0" lang="zh-CN" altLang="en-US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，当旧生代使用比率占到多少百分比时触发</a:t>
                      </a:r>
                      <a:r>
                        <a:rPr kumimoji="0" lang="en-US" altLang="zh-CN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CMS</a:t>
                      </a:r>
                      <a:r>
                        <a:rPr kumimoji="0" lang="en-US" altLang="zh-CN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 GC</a:t>
                      </a:r>
                      <a:r>
                        <a:rPr kumimoji="0" lang="zh-CN" altLang="en-US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；</a:t>
                      </a:r>
                      <a:endParaRPr kumimoji="0" lang="en-US" altLang="zh-CN" sz="1050" kern="100" baseline="0" dirty="0" smtClean="0">
                        <a:solidFill>
                          <a:schemeClr val="dk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-XX:+</a:t>
                      </a:r>
                      <a:r>
                        <a:rPr kumimoji="0" lang="en-US" altLang="zh-CN" sz="1050" kern="100" dirty="0" err="1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UseCMSInitiatingOccupancyOnly</a:t>
                      </a:r>
                      <a:r>
                        <a:rPr kumimoji="0" lang="zh-CN" altLang="en-US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，默认为</a:t>
                      </a:r>
                      <a:r>
                        <a:rPr kumimoji="0" lang="en-US" altLang="zh-CN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false</a:t>
                      </a:r>
                      <a:r>
                        <a:rPr kumimoji="0" lang="zh-CN" altLang="en-US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，代表允许</a:t>
                      </a:r>
                      <a:r>
                        <a:rPr kumimoji="0" lang="en-US" altLang="zh-CN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hotspot</a:t>
                      </a:r>
                      <a:r>
                        <a:rPr kumimoji="0" lang="zh-CN" altLang="en-US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根据成本来决定什么时候执行</a:t>
                      </a:r>
                      <a:r>
                        <a:rPr kumimoji="0" lang="en-US" altLang="zh-CN" sz="1050" kern="10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CMS</a:t>
                      </a:r>
                      <a:r>
                        <a:rPr kumimoji="0" lang="en-US" altLang="zh-CN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 GC</a:t>
                      </a:r>
                      <a:r>
                        <a:rPr kumimoji="0" lang="zh-CN" altLang="en-US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；</a:t>
                      </a:r>
                      <a:endParaRPr kumimoji="0" lang="en-US" altLang="zh-CN" sz="1050" kern="100" baseline="0" dirty="0" smtClean="0">
                        <a:solidFill>
                          <a:schemeClr val="dk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-XX:+</a:t>
                      </a:r>
                      <a:r>
                        <a:rPr kumimoji="0" lang="en-US" altLang="zh-CN" sz="1050" kern="100" baseline="0" dirty="0" err="1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UseCMSCompactAtFullCollection</a:t>
                      </a:r>
                      <a:r>
                        <a:rPr kumimoji="0" lang="zh-CN" altLang="en-US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，当</a:t>
                      </a:r>
                      <a:r>
                        <a:rPr kumimoji="0" lang="en-US" altLang="zh-CN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Full GC</a:t>
                      </a:r>
                      <a:r>
                        <a:rPr kumimoji="0" lang="zh-CN" altLang="en-US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时执行压缩；</a:t>
                      </a:r>
                      <a:endParaRPr kumimoji="0" lang="en-US" altLang="zh-CN" sz="1050" kern="100" baseline="0" dirty="0" smtClean="0">
                        <a:solidFill>
                          <a:schemeClr val="dk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-</a:t>
                      </a:r>
                      <a:r>
                        <a:rPr kumimoji="0" lang="en-US" altLang="zh-CN" sz="1050" kern="100" baseline="0" dirty="0" err="1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XX:CMSMaxAbortablePrecleanTime</a:t>
                      </a:r>
                      <a:r>
                        <a:rPr kumimoji="0" lang="en-US" altLang="zh-CN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=5000</a:t>
                      </a:r>
                      <a:r>
                        <a:rPr kumimoji="0" lang="zh-CN" altLang="en-US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，设置</a:t>
                      </a:r>
                      <a:r>
                        <a:rPr kumimoji="0" lang="en-US" altLang="zh-CN" sz="1050" kern="100" baseline="0" dirty="0" err="1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preclean</a:t>
                      </a:r>
                      <a:r>
                        <a:rPr kumimoji="0" lang="zh-CN" altLang="en-US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步骤的超时时间，单位为毫秒；</a:t>
                      </a:r>
                      <a:endParaRPr kumimoji="0" lang="en-US" altLang="zh-CN" sz="1050" kern="100" baseline="0" dirty="0" smtClean="0">
                        <a:solidFill>
                          <a:schemeClr val="dk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-XX:+</a:t>
                      </a:r>
                      <a:r>
                        <a:rPr kumimoji="0" lang="en-US" altLang="zh-CN" sz="1050" kern="100" baseline="0" dirty="0" err="1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CMSClassUnloadingEnabled</a:t>
                      </a:r>
                      <a:r>
                        <a:rPr kumimoji="0" lang="zh-CN" altLang="en-US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，</a:t>
                      </a:r>
                      <a:r>
                        <a:rPr kumimoji="0" lang="en-US" altLang="zh-CN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Perm Gen</a:t>
                      </a:r>
                      <a:r>
                        <a:rPr kumimoji="0" lang="zh-CN" altLang="en-US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采用</a:t>
                      </a:r>
                      <a:r>
                        <a:rPr kumimoji="0" lang="en-US" altLang="zh-CN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CMS GC</a:t>
                      </a:r>
                      <a:r>
                        <a:rPr kumimoji="0" lang="zh-CN" altLang="en-US" sz="1050" kern="100" baseline="0" dirty="0" smtClean="0">
                          <a:solidFill>
                            <a:schemeClr val="dk1"/>
                          </a:solidFill>
                          <a:latin typeface="Calibri"/>
                          <a:ea typeface="宋体"/>
                          <a:cs typeface="Times New Roman"/>
                        </a:rPr>
                        <a:t>回收。</a:t>
                      </a:r>
                      <a:endParaRPr kumimoji="0" lang="zh-CN" altLang="zh-CN" sz="1050" kern="100" dirty="0">
                        <a:solidFill>
                          <a:schemeClr val="dk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1441" y="792288"/>
            <a:ext cx="5388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JVM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可见的未来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2357430"/>
            <a:ext cx="5072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4400" b="1" dirty="0" smtClean="0">
                <a:solidFill>
                  <a:srgbClr val="FF0000"/>
                </a:solidFill>
                <a:hlinkClick r:id="rId2"/>
              </a:rPr>
              <a:t>Garbage First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/>
            </a:r>
            <a:br>
              <a:rPr lang="en-US" altLang="zh-CN" sz="4400" b="1" dirty="0" smtClean="0">
                <a:solidFill>
                  <a:srgbClr val="FF0000"/>
                </a:solidFill>
              </a:rPr>
            </a:br>
            <a:endParaRPr lang="en-US" altLang="zh-CN" sz="4400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altLang="zh-CN" sz="4400" b="1" dirty="0" smtClean="0">
                <a:solidFill>
                  <a:srgbClr val="FF0000"/>
                </a:solidFill>
              </a:rPr>
              <a:t>     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超出范围，以后再扯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09796"/>
            <a:ext cx="24003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57290" y="142873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通常问题查找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2428868"/>
            <a:ext cx="291458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OOM</a:t>
            </a:r>
            <a:r>
              <a:rPr lang="zh-CN" altLang="en-US" sz="3200" b="1" dirty="0" smtClean="0"/>
              <a:t>怎么办？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en-US" altLang="zh-CN" sz="3200" b="1" dirty="0" smtClean="0"/>
              <a:t>GC</a:t>
            </a:r>
            <a:r>
              <a:rPr lang="zh-CN" altLang="en-US" sz="3200" b="1" dirty="0" smtClean="0"/>
              <a:t>怎么监测？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zh-CN" altLang="en-US" sz="3200" b="1" dirty="0" smtClean="0"/>
              <a:t>谁耗了内存？</a:t>
            </a:r>
            <a:endParaRPr lang="zh-CN" altLang="en-US" sz="3200" b="1" dirty="0"/>
          </a:p>
        </p:txBody>
      </p:sp>
      <p:pic>
        <p:nvPicPr>
          <p:cNvPr id="5" name="图片 4" descr="wall-e-wave-7497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67150"/>
            <a:ext cx="3048000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20850"/>
            <a:ext cx="6441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OOM</a:t>
            </a:r>
            <a:r>
              <a:rPr lang="zh-CN" altLang="en-US" sz="2800" b="1" dirty="0" smtClean="0"/>
              <a:t>（</a:t>
            </a:r>
            <a:r>
              <a:rPr lang="zh-CN" altLang="en-US" sz="2800" b="1" dirty="0" smtClean="0">
                <a:hlinkClick r:id="rId2"/>
              </a:rPr>
              <a:t>一些代码造成</a:t>
            </a:r>
            <a:r>
              <a:rPr lang="en-US" altLang="zh-CN" sz="2800" b="1" dirty="0" smtClean="0">
                <a:hlinkClick r:id="rId2"/>
              </a:rPr>
              <a:t>OOM</a:t>
            </a:r>
            <a:r>
              <a:rPr lang="zh-CN" altLang="en-US" sz="2800" b="1" dirty="0" smtClean="0">
                <a:hlinkClick r:id="rId2"/>
              </a:rPr>
              <a:t>的例子</a:t>
            </a:r>
            <a:r>
              <a:rPr lang="zh-CN" altLang="en-US" sz="2800" b="1" dirty="0" smtClean="0"/>
              <a:t>）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785786" y="1571612"/>
            <a:ext cx="7643866" cy="42148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zh-CN" sz="1600" dirty="0" smtClean="0"/>
              <a:t>Java Heap OOM</a:t>
            </a:r>
            <a:r>
              <a:rPr lang="zh-CN" altLang="en-US" sz="1600" dirty="0" smtClean="0"/>
              <a:t>产生的原因是在多次</a:t>
            </a:r>
            <a:r>
              <a:rPr lang="en-US" altLang="zh-CN" sz="1600" dirty="0" err="1" smtClean="0"/>
              <a:t>gc</a:t>
            </a:r>
            <a:r>
              <a:rPr lang="zh-CN" altLang="en-US" sz="1600" dirty="0" smtClean="0"/>
              <a:t>后仍然分配不了，具体策略取决于这三个</a:t>
            </a:r>
            <a:endParaRPr lang="en-US" altLang="zh-CN" sz="1600" dirty="0" smtClean="0"/>
          </a:p>
          <a:p>
            <a:pPr marL="342900" indent="-342900"/>
            <a:r>
              <a:rPr lang="zh-CN" altLang="en-US" sz="1600" dirty="0" smtClean="0"/>
              <a:t>参数：</a:t>
            </a:r>
            <a:endParaRPr lang="en-US" altLang="zh-CN" sz="1600" dirty="0" smtClean="0"/>
          </a:p>
          <a:p>
            <a:pPr marL="342900" indent="-342900"/>
            <a:r>
              <a:rPr lang="en-US" altLang="zh-CN" sz="1400" dirty="0" smtClean="0"/>
              <a:t>-XX:+</a:t>
            </a:r>
            <a:r>
              <a:rPr lang="en-US" altLang="zh-CN" sz="1400" dirty="0" err="1" smtClean="0"/>
              <a:t>UseGCOverheadLimit</a:t>
            </a:r>
            <a:r>
              <a:rPr lang="en-US" altLang="zh-CN" sz="1400" dirty="0" smtClean="0"/>
              <a:t>   -</a:t>
            </a:r>
            <a:r>
              <a:rPr lang="en-US" altLang="zh-CN" sz="1400" dirty="0" err="1" smtClean="0"/>
              <a:t>XX:GCTimeLimit</a:t>
            </a:r>
            <a:r>
              <a:rPr lang="en-US" altLang="zh-CN" sz="1400" dirty="0" smtClean="0"/>
              <a:t>=98 –</a:t>
            </a:r>
            <a:r>
              <a:rPr lang="en-US" altLang="zh-CN" sz="1400" dirty="0" err="1" smtClean="0"/>
              <a:t>XX:GCHeapFreeLimit</a:t>
            </a:r>
            <a:r>
              <a:rPr lang="en-US" altLang="zh-CN" sz="1400" dirty="0" smtClean="0"/>
              <a:t>=2</a:t>
            </a:r>
          </a:p>
          <a:p>
            <a:pPr marL="342900" lvl="0" indent="-342900"/>
            <a:endParaRPr lang="en-US" altLang="zh-CN" sz="1600" dirty="0" smtClean="0"/>
          </a:p>
          <a:p>
            <a:pPr marL="342900" lvl="0" indent="-342900"/>
            <a:r>
              <a:rPr lang="en-US" altLang="zh-CN" sz="1600" dirty="0" smtClean="0"/>
              <a:t>1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OOM</a:t>
            </a:r>
            <a:r>
              <a:rPr lang="zh-CN" altLang="en-US" sz="1600" dirty="0" smtClean="0"/>
              <a:t>的前兆通常体现在每次</a:t>
            </a:r>
            <a:r>
              <a:rPr lang="en-US" altLang="zh-CN" sz="1600" dirty="0" smtClean="0"/>
              <a:t>Full GC</a:t>
            </a:r>
            <a:r>
              <a:rPr lang="zh-CN" altLang="en-US" sz="1600" dirty="0" smtClean="0"/>
              <a:t>后旧生代的消耗呈不断上涨趋势；</a:t>
            </a:r>
            <a:endParaRPr lang="en-US" altLang="zh-CN" sz="1600" dirty="0" smtClean="0"/>
          </a:p>
          <a:p>
            <a:pPr marL="342900" lvl="0" indent="-342900"/>
            <a:r>
              <a:rPr lang="en-US" altLang="zh-CN" sz="1600" dirty="0" smtClean="0"/>
              <a:t>     </a:t>
            </a:r>
            <a:r>
              <a:rPr lang="zh-CN" altLang="en-US" sz="1600" dirty="0" smtClean="0"/>
              <a:t>查看方法：</a:t>
            </a:r>
            <a:r>
              <a:rPr lang="en-US" altLang="zh-CN" sz="1600" dirty="0" err="1" smtClean="0"/>
              <a:t>jstat</a:t>
            </a:r>
            <a:r>
              <a:rPr lang="en-US" altLang="zh-CN" sz="1600" dirty="0" smtClean="0"/>
              <a:t> –</a:t>
            </a:r>
            <a:r>
              <a:rPr lang="en-US" altLang="zh-CN" sz="1600" dirty="0" err="1" smtClean="0"/>
              <a:t>gcutil</a:t>
            </a:r>
            <a:r>
              <a:rPr lang="en-US" altLang="zh-CN" sz="1600" dirty="0" smtClean="0"/>
              <a:t> [</a:t>
            </a:r>
            <a:r>
              <a:rPr lang="en-US" altLang="zh-CN" sz="1600" dirty="0" err="1" smtClean="0"/>
              <a:t>pid</a:t>
            </a:r>
            <a:r>
              <a:rPr lang="en-US" altLang="zh-CN" sz="1600" dirty="0" smtClean="0"/>
              <a:t>] [</a:t>
            </a:r>
            <a:r>
              <a:rPr lang="en-US" altLang="zh-CN" sz="1600" dirty="0" err="1" smtClean="0"/>
              <a:t>intervel</a:t>
            </a:r>
            <a:r>
              <a:rPr lang="en-US" altLang="zh-CN" sz="1600" dirty="0" smtClean="0"/>
              <a:t>] [count]</a:t>
            </a:r>
          </a:p>
          <a:p>
            <a:pPr marL="342900" lvl="0" indent="-342900"/>
            <a:endParaRPr lang="en-US" altLang="zh-CN" sz="1600" dirty="0" smtClean="0"/>
          </a:p>
          <a:p>
            <a:pPr marL="342900" lvl="0" indent="-342900"/>
            <a:r>
              <a:rPr lang="en-US" altLang="zh-CN" sz="1600" dirty="0" smtClean="0"/>
              <a:t>2</a:t>
            </a:r>
            <a:r>
              <a:rPr lang="zh-CN" altLang="en-US" sz="1600" dirty="0" smtClean="0"/>
              <a:t>、解决方法</a:t>
            </a:r>
            <a:endParaRPr lang="en-US" altLang="zh-CN" sz="1600" dirty="0" smtClean="0"/>
          </a:p>
          <a:p>
            <a:pPr marL="342900" lvl="0" indent="-342900"/>
            <a:r>
              <a:rPr lang="en-US" altLang="zh-CN" sz="1600" dirty="0" smtClean="0"/>
              <a:t>     dump</a:t>
            </a:r>
            <a:r>
              <a:rPr lang="zh-CN" altLang="en-US" sz="1600" dirty="0" smtClean="0"/>
              <a:t>多次</a:t>
            </a:r>
            <a:r>
              <a:rPr lang="en-US" altLang="zh-CN" sz="1600" dirty="0" smtClean="0"/>
              <a:t>Full GC</a:t>
            </a:r>
            <a:r>
              <a:rPr lang="zh-CN" altLang="en-US" sz="1600" dirty="0" smtClean="0"/>
              <a:t>后的内存消耗状况，方法：</a:t>
            </a:r>
            <a:endParaRPr lang="en-US" altLang="zh-CN" sz="1600" dirty="0" smtClean="0"/>
          </a:p>
          <a:p>
            <a:pPr marL="342900" lvl="0" indent="-342900"/>
            <a:r>
              <a:rPr lang="en-US" altLang="zh-CN" sz="1600" dirty="0" smtClean="0"/>
              <a:t>     </a:t>
            </a:r>
            <a:r>
              <a:rPr lang="en-US" altLang="zh-CN" sz="1600" dirty="0" err="1" smtClean="0"/>
              <a:t>jmap</a:t>
            </a:r>
            <a:r>
              <a:rPr lang="en-US" altLang="zh-CN" sz="1600" dirty="0" smtClean="0"/>
              <a:t> –</a:t>
            </a:r>
            <a:r>
              <a:rPr lang="en-US" altLang="zh-CN" sz="1600" dirty="0" err="1" smtClean="0"/>
              <a:t>dump:format</a:t>
            </a:r>
            <a:r>
              <a:rPr lang="en-US" altLang="zh-CN" sz="1600" dirty="0" smtClean="0"/>
              <a:t>=</a:t>
            </a:r>
            <a:r>
              <a:rPr lang="en-US" altLang="zh-CN" sz="1600" dirty="0" err="1" smtClean="0"/>
              <a:t>b,file</a:t>
            </a:r>
            <a:r>
              <a:rPr lang="en-US" altLang="zh-CN" sz="1600" dirty="0" smtClean="0"/>
              <a:t>=[filename] [</a:t>
            </a:r>
            <a:r>
              <a:rPr lang="en-US" altLang="zh-CN" sz="1600" dirty="0" err="1" smtClean="0"/>
              <a:t>pid</a:t>
            </a:r>
            <a:r>
              <a:rPr lang="en-US" altLang="zh-CN" sz="1600" dirty="0" smtClean="0"/>
              <a:t>]</a:t>
            </a:r>
          </a:p>
          <a:p>
            <a:pPr marL="342900" lvl="0" indent="-342900"/>
            <a:r>
              <a:rPr lang="en-US" altLang="zh-CN" sz="1600" dirty="0" smtClean="0"/>
              <a:t>     dump</a:t>
            </a:r>
            <a:r>
              <a:rPr lang="zh-CN" altLang="en-US" sz="1600" dirty="0" smtClean="0"/>
              <a:t>下来的文件可用</a:t>
            </a:r>
            <a:r>
              <a:rPr lang="en-US" altLang="zh-CN" sz="1600" dirty="0" smtClean="0">
                <a:hlinkClick r:id="rId3"/>
              </a:rPr>
              <a:t>MAT</a:t>
            </a:r>
            <a:r>
              <a:rPr lang="zh-CN" altLang="en-US" sz="1600" dirty="0" smtClean="0"/>
              <a:t>进行分析，简单视图分析：</a:t>
            </a:r>
            <a:r>
              <a:rPr lang="en-US" altLang="zh-CN" sz="1600" dirty="0" smtClean="0"/>
              <a:t>MAT Top Consumers</a:t>
            </a:r>
          </a:p>
          <a:p>
            <a:pPr marL="342900" lvl="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zh-CN" altLang="en-US" sz="1600" dirty="0" smtClean="0"/>
              <a:t>或在启动参数上增加：</a:t>
            </a:r>
            <a:r>
              <a:rPr lang="en-US" altLang="zh-CN" sz="1600" dirty="0" smtClean="0"/>
              <a:t>-XX:+</a:t>
            </a:r>
            <a:r>
              <a:rPr lang="en-US" altLang="zh-CN" sz="1600" dirty="0" err="1" smtClean="0"/>
              <a:t>HeapDumpOnOutOfMemoryError</a:t>
            </a:r>
            <a:r>
              <a:rPr lang="zh-CN" altLang="en-US" sz="1600" dirty="0" smtClean="0"/>
              <a:t>，当</a:t>
            </a:r>
            <a:r>
              <a:rPr lang="en-US" altLang="zh-CN" sz="1600" dirty="0" smtClean="0"/>
              <a:t>OOM</a:t>
            </a:r>
            <a:r>
              <a:rPr lang="zh-CN" altLang="en-US" sz="1600" dirty="0" smtClean="0"/>
              <a:t>时会在工作路径（或通过</a:t>
            </a:r>
            <a:r>
              <a:rPr lang="en-US" altLang="zh-CN" sz="1600" dirty="0" smtClean="0"/>
              <a:t>-</a:t>
            </a:r>
            <a:r>
              <a:rPr lang="en-US" altLang="zh-CN" sz="1600" dirty="0" err="1" smtClean="0"/>
              <a:t>XX:HeapDumpPath</a:t>
            </a:r>
            <a:r>
              <a:rPr lang="zh-CN" altLang="en-US" sz="1600" dirty="0" smtClean="0"/>
              <a:t>来指定路径）下生成</a:t>
            </a:r>
            <a:r>
              <a:rPr lang="en-US" altLang="zh-CN" sz="1600" dirty="0" smtClean="0"/>
              <a:t>java_[</a:t>
            </a:r>
            <a:r>
              <a:rPr lang="en-US" altLang="zh-CN" sz="1600" dirty="0" err="1" smtClean="0"/>
              <a:t>pid</a:t>
            </a:r>
            <a:r>
              <a:rPr lang="en-US" altLang="zh-CN" sz="1600" dirty="0" smtClean="0"/>
              <a:t>].</a:t>
            </a:r>
            <a:r>
              <a:rPr lang="en-US" altLang="zh-CN" sz="1600" dirty="0" err="1" smtClean="0"/>
              <a:t>hprof</a:t>
            </a:r>
            <a:r>
              <a:rPr lang="zh-CN" altLang="en-US" sz="1600" dirty="0" smtClean="0"/>
              <a:t>文件。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zh-CN" altLang="en-US" sz="1600" dirty="0" smtClean="0"/>
              <a:t>还有</a:t>
            </a:r>
            <a:r>
              <a:rPr lang="en-US" altLang="zh-CN" sz="1600" dirty="0" smtClean="0"/>
              <a:t>Native Heap</a:t>
            </a:r>
            <a:r>
              <a:rPr lang="zh-CN" altLang="en-US" sz="1600" dirty="0" smtClean="0"/>
              <a:t>造成的</a:t>
            </a:r>
            <a:r>
              <a:rPr lang="en-US" altLang="zh-CN" sz="1600" dirty="0" smtClean="0"/>
              <a:t>OOM</a:t>
            </a:r>
            <a:r>
              <a:rPr lang="zh-CN" altLang="en-US" sz="1600" dirty="0" smtClean="0"/>
              <a:t>，堆外内存使用过多。</a:t>
            </a:r>
            <a:endParaRPr lang="en-US" altLang="zh-CN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496"/>
            <a:ext cx="7858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20850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</a:t>
            </a:r>
            <a:r>
              <a:rPr lang="zh-CN" altLang="en-US" sz="4000" b="1" dirty="0" smtClean="0"/>
              <a:t>监测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785786" y="1643050"/>
            <a:ext cx="7643866" cy="32861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zh-CN" sz="1600" dirty="0" smtClean="0"/>
              <a:t>1</a:t>
            </a:r>
            <a:r>
              <a:rPr lang="zh-CN" altLang="en-US" sz="1600" dirty="0" smtClean="0"/>
              <a:t>、</a:t>
            </a:r>
            <a:r>
              <a:rPr lang="en-US" altLang="zh-CN" sz="1600" dirty="0" err="1" smtClean="0"/>
              <a:t>jstat</a:t>
            </a:r>
            <a:r>
              <a:rPr lang="en-US" altLang="zh-CN" sz="1600" dirty="0" smtClean="0"/>
              <a:t> –</a:t>
            </a:r>
            <a:r>
              <a:rPr lang="en-US" altLang="zh-CN" sz="1600" dirty="0" err="1" smtClean="0"/>
              <a:t>gcutil</a:t>
            </a:r>
            <a:r>
              <a:rPr lang="en-US" altLang="zh-CN" sz="1600" dirty="0" smtClean="0"/>
              <a:t> [</a:t>
            </a:r>
            <a:r>
              <a:rPr lang="en-US" altLang="zh-CN" sz="1600" dirty="0" err="1" smtClean="0"/>
              <a:t>pid</a:t>
            </a:r>
            <a:r>
              <a:rPr lang="en-US" altLang="zh-CN" sz="1600" dirty="0" smtClean="0"/>
              <a:t>] [</a:t>
            </a:r>
            <a:r>
              <a:rPr lang="en-US" altLang="zh-CN" sz="1600" dirty="0" err="1" smtClean="0"/>
              <a:t>intervel</a:t>
            </a:r>
            <a:r>
              <a:rPr lang="en-US" altLang="zh-CN" sz="1600" dirty="0" smtClean="0"/>
              <a:t>] [count]</a:t>
            </a:r>
          </a:p>
          <a:p>
            <a:pPr marL="342900" lvl="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2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-</a:t>
            </a:r>
            <a:r>
              <a:rPr lang="en-US" altLang="zh-CN" sz="1600" dirty="0" err="1" smtClean="0"/>
              <a:t>verbose:gc</a:t>
            </a:r>
            <a:r>
              <a:rPr lang="en-US" altLang="zh-CN" sz="1600" dirty="0" smtClean="0"/>
              <a:t>  // </a:t>
            </a:r>
            <a:r>
              <a:rPr lang="zh-CN" altLang="en-US" sz="1600" dirty="0" smtClean="0"/>
              <a:t>可以辅助输出一些详细的</a:t>
            </a:r>
            <a:r>
              <a:rPr lang="en-US" altLang="zh-CN" sz="1600" dirty="0" smtClean="0"/>
              <a:t>GC</a:t>
            </a:r>
            <a:r>
              <a:rPr lang="zh-CN" altLang="en-US" sz="1600" dirty="0" smtClean="0"/>
              <a:t>信息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-XX:+</a:t>
            </a:r>
            <a:r>
              <a:rPr lang="en-US" altLang="zh-CN" sz="1600" dirty="0" err="1" smtClean="0"/>
              <a:t>PrintGCDetails</a:t>
            </a:r>
            <a:r>
              <a:rPr lang="en-US" altLang="zh-CN" sz="1600" dirty="0" smtClean="0"/>
              <a:t>   // </a:t>
            </a:r>
            <a:r>
              <a:rPr lang="zh-CN" altLang="en-US" sz="1600" dirty="0" smtClean="0"/>
              <a:t>输出</a:t>
            </a:r>
            <a:r>
              <a:rPr lang="en-US" altLang="zh-CN" sz="1600" dirty="0" smtClean="0"/>
              <a:t>GC</a:t>
            </a:r>
            <a:r>
              <a:rPr lang="zh-CN" altLang="en-US" sz="1600" dirty="0" smtClean="0"/>
              <a:t>详细信息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-XX:+</a:t>
            </a:r>
            <a:r>
              <a:rPr lang="en-US" altLang="zh-CN" sz="1600" dirty="0" err="1" smtClean="0"/>
              <a:t>PrintGCApplicationStoppedTime</a:t>
            </a:r>
            <a:r>
              <a:rPr lang="en-US" altLang="zh-CN" sz="1600" dirty="0" smtClean="0"/>
              <a:t>  // </a:t>
            </a:r>
            <a:r>
              <a:rPr lang="zh-CN" altLang="en-US" sz="1600" dirty="0" smtClean="0"/>
              <a:t>输出</a:t>
            </a:r>
            <a:r>
              <a:rPr lang="en-US" altLang="zh-CN" sz="1600" dirty="0" smtClean="0"/>
              <a:t>GC</a:t>
            </a:r>
            <a:r>
              <a:rPr lang="zh-CN" altLang="en-US" sz="1600" dirty="0" smtClean="0"/>
              <a:t>造成应用暂停的时间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-XX:+</a:t>
            </a:r>
            <a:r>
              <a:rPr lang="en-US" altLang="zh-CN" sz="1600" dirty="0" err="1" smtClean="0"/>
              <a:t>PrintGCDateStamps</a:t>
            </a:r>
            <a:r>
              <a:rPr lang="en-US" altLang="zh-CN" sz="1600" dirty="0" smtClean="0"/>
              <a:t>  // GC</a:t>
            </a:r>
            <a:r>
              <a:rPr lang="zh-CN" altLang="en-US" sz="1600" dirty="0" smtClean="0"/>
              <a:t>发生的时间信息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-XX:+</a:t>
            </a:r>
            <a:r>
              <a:rPr lang="en-US" altLang="zh-CN" sz="1600" dirty="0" err="1" smtClean="0"/>
              <a:t>PrintHeapAtGC</a:t>
            </a:r>
            <a:r>
              <a:rPr lang="en-US" altLang="zh-CN" sz="1600" dirty="0" smtClean="0"/>
              <a:t>  // </a:t>
            </a:r>
            <a:r>
              <a:rPr lang="zh-CN" altLang="en-US" sz="1600" dirty="0" smtClean="0"/>
              <a:t>在</a:t>
            </a:r>
            <a:r>
              <a:rPr lang="en-US" altLang="zh-CN" sz="1600" dirty="0" smtClean="0"/>
              <a:t>GC</a:t>
            </a:r>
            <a:r>
              <a:rPr lang="zh-CN" altLang="en-US" sz="1600" dirty="0" smtClean="0"/>
              <a:t>前后输出堆中各个区域的大小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-</a:t>
            </a:r>
            <a:r>
              <a:rPr lang="en-US" altLang="zh-CN" sz="1600" dirty="0" err="1" smtClean="0"/>
              <a:t>Xloggc</a:t>
            </a:r>
            <a:r>
              <a:rPr lang="en-US" altLang="zh-CN" sz="1600" dirty="0" smtClean="0"/>
              <a:t>:[file] // </a:t>
            </a:r>
            <a:r>
              <a:rPr lang="zh-CN" altLang="en-US" sz="1600" dirty="0" smtClean="0"/>
              <a:t>将</a:t>
            </a:r>
            <a:r>
              <a:rPr lang="en-US" altLang="zh-CN" sz="1600" dirty="0" smtClean="0"/>
              <a:t>GC</a:t>
            </a:r>
            <a:r>
              <a:rPr lang="zh-CN" altLang="en-US" sz="1600" dirty="0" smtClean="0"/>
              <a:t>信息输出到单独的文件中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en-US" altLang="zh-CN" sz="1600" dirty="0" err="1" smtClean="0"/>
              <a:t>gc</a:t>
            </a:r>
            <a:r>
              <a:rPr lang="zh-CN" altLang="en-US" sz="1600" dirty="0" smtClean="0"/>
              <a:t>的日志拿下来后可使用</a:t>
            </a:r>
            <a:r>
              <a:rPr lang="en-US" altLang="zh-CN" sz="1600" dirty="0" err="1" smtClean="0">
                <a:hlinkClick r:id="rId2" action="ppaction://hlinkfile"/>
              </a:rPr>
              <a:t>GCLogViewer</a:t>
            </a:r>
            <a:r>
              <a:rPr lang="zh-CN" altLang="en-US" sz="1600" dirty="0" smtClean="0"/>
              <a:t>或</a:t>
            </a:r>
            <a:r>
              <a:rPr lang="en-US" altLang="zh-CN" sz="1600" dirty="0" smtClean="0">
                <a:hlinkClick r:id="rId3"/>
              </a:rPr>
              <a:t>gchisto</a:t>
            </a:r>
            <a:r>
              <a:rPr lang="zh-CN" altLang="en-US" sz="1600" dirty="0" smtClean="0"/>
              <a:t>进行分析。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3</a:t>
            </a:r>
            <a:r>
              <a:rPr lang="zh-CN" altLang="en-US" sz="1600" dirty="0" smtClean="0"/>
              <a:t>、图形化的情况下可直接用</a:t>
            </a:r>
            <a:r>
              <a:rPr lang="en-US" altLang="zh-CN" sz="1600" dirty="0" err="1" smtClean="0"/>
              <a:t>jvisualvm</a:t>
            </a:r>
            <a:r>
              <a:rPr lang="zh-CN" altLang="en-US" sz="1600" dirty="0" smtClean="0"/>
              <a:t>进行分析。</a:t>
            </a:r>
            <a:endParaRPr lang="en-US" altLang="zh-CN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2085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谁耗了内存</a:t>
            </a:r>
            <a:endParaRPr lang="zh-CN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785786" y="1643050"/>
            <a:ext cx="7643866" cy="17859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/>
            <a:r>
              <a:rPr lang="en-US" altLang="zh-CN" sz="1600" dirty="0" smtClean="0"/>
              <a:t>1</a:t>
            </a:r>
            <a:r>
              <a:rPr lang="zh-CN" altLang="en-US" sz="1600" dirty="0" smtClean="0"/>
              <a:t>、对于长期消耗的，好办，直接</a:t>
            </a:r>
            <a:r>
              <a:rPr lang="en-US" altLang="zh-CN" sz="1600" dirty="0" smtClean="0"/>
              <a:t>dump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MAT</a:t>
            </a:r>
            <a:r>
              <a:rPr lang="zh-CN" altLang="en-US" sz="1600" dirty="0" smtClean="0"/>
              <a:t>就一目了然了；</a:t>
            </a:r>
            <a:endParaRPr lang="en-US" altLang="zh-CN" sz="1600" dirty="0" smtClean="0"/>
          </a:p>
          <a:p>
            <a:pPr marL="342900" lvl="0" indent="-342900"/>
            <a:endParaRPr lang="en-US" altLang="zh-CN" sz="1600" dirty="0" smtClean="0"/>
          </a:p>
          <a:p>
            <a:pPr marL="342900" lvl="0" indent="-342900"/>
            <a:r>
              <a:rPr lang="en-US" altLang="zh-CN" sz="1600" dirty="0" smtClean="0"/>
              <a:t>2</a:t>
            </a:r>
            <a:r>
              <a:rPr lang="zh-CN" altLang="en-US" sz="1600" dirty="0" smtClean="0"/>
              <a:t>、对于短期消耗的，比较麻烦，非图形界面暂时还没有什么好办法，图形界面情况下可使用</a:t>
            </a:r>
            <a:r>
              <a:rPr lang="en-US" altLang="zh-CN" sz="1600" dirty="0" err="1" smtClean="0"/>
              <a:t>jvisualvm</a:t>
            </a:r>
            <a:r>
              <a:rPr lang="zh-CN" altLang="en-US" sz="1600" dirty="0" smtClean="0"/>
              <a:t>的</a:t>
            </a:r>
            <a:r>
              <a:rPr lang="en-US" altLang="zh-CN" sz="1600" dirty="0" smtClean="0"/>
              <a:t>memory profiler</a:t>
            </a:r>
            <a:r>
              <a:rPr lang="zh-CN" altLang="en-US" sz="1600" dirty="0" smtClean="0"/>
              <a:t>或</a:t>
            </a:r>
            <a:r>
              <a:rPr lang="en-US" altLang="zh-CN" sz="1600" dirty="0" err="1" smtClean="0"/>
              <a:t>jprofiler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57290" y="1428736"/>
            <a:ext cx="2164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Tuning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242886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如何做</a:t>
            </a:r>
            <a:endParaRPr lang="zh-CN" altLang="en-US" sz="3200" b="1" dirty="0"/>
          </a:p>
        </p:txBody>
      </p:sp>
      <p:pic>
        <p:nvPicPr>
          <p:cNvPr id="7" name="图片 6" descr="wall-e-wave-7497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67150"/>
            <a:ext cx="3048000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1 – </a:t>
            </a:r>
            <a:r>
              <a:rPr lang="zh-CN" altLang="en-US" dirty="0" smtClean="0"/>
              <a:t>场景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 </a:t>
            </a:r>
            <a:r>
              <a:rPr lang="en-US" altLang="zh-CN" dirty="0" err="1" smtClean="0"/>
              <a:t>cpu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os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linux</a:t>
            </a:r>
            <a:r>
              <a:rPr lang="en-US" altLang="zh-CN" dirty="0" smtClean="0"/>
              <a:t> 2.6.18 32 bit</a:t>
            </a:r>
          </a:p>
          <a:p>
            <a:r>
              <a:rPr lang="zh-CN" altLang="en-US" dirty="0" smtClean="0"/>
              <a:t>启动参数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-Xms1536M –Xmx1536M –Xmn500M</a:t>
            </a:r>
          </a:p>
          <a:p>
            <a:r>
              <a:rPr lang="zh-CN" altLang="en-US" dirty="0" smtClean="0"/>
              <a:t>系统响应速度大概为</a:t>
            </a:r>
            <a:r>
              <a:rPr lang="en-US" altLang="zh-CN" dirty="0" smtClean="0"/>
              <a:t>100ms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zh-CN" altLang="en-US" dirty="0" smtClean="0"/>
              <a:t>当系统</a:t>
            </a:r>
            <a:r>
              <a:rPr lang="en-US" altLang="zh-CN" dirty="0" smtClean="0"/>
              <a:t>QPS</a:t>
            </a:r>
            <a:r>
              <a:rPr lang="zh-CN" altLang="en-US" dirty="0" smtClean="0"/>
              <a:t>增长到</a:t>
            </a:r>
            <a:r>
              <a:rPr lang="en-US" altLang="zh-CN" dirty="0" smtClean="0"/>
              <a:t>40</a:t>
            </a:r>
            <a:r>
              <a:rPr lang="zh-CN" altLang="en-US" dirty="0" smtClean="0"/>
              <a:t>时，机器每隔</a:t>
            </a:r>
            <a:r>
              <a:rPr lang="en-US" altLang="zh-CN" dirty="0" smtClean="0"/>
              <a:t>5</a:t>
            </a:r>
            <a:r>
              <a:rPr lang="zh-CN" altLang="en-US" dirty="0" smtClean="0"/>
              <a:t>秒就执行一次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，每隔</a:t>
            </a:r>
            <a:r>
              <a:rPr lang="en-US" altLang="zh-CN" dirty="0" smtClean="0"/>
              <a:t>3</a:t>
            </a:r>
            <a:r>
              <a:rPr lang="zh-CN" altLang="en-US" dirty="0" smtClean="0"/>
              <a:t>分钟就执行一次</a:t>
            </a:r>
            <a:r>
              <a:rPr lang="en-US" altLang="zh-CN" dirty="0" smtClean="0"/>
              <a:t>full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，并且很快就一直</a:t>
            </a:r>
            <a:r>
              <a:rPr lang="en-US" altLang="zh-CN" dirty="0" smtClean="0"/>
              <a:t>full</a:t>
            </a:r>
            <a:r>
              <a:rPr lang="zh-CN" altLang="en-US" dirty="0" smtClean="0"/>
              <a:t>了；</a:t>
            </a:r>
            <a:endParaRPr lang="en-US" altLang="zh-CN" dirty="0" smtClean="0"/>
          </a:p>
          <a:p>
            <a:r>
              <a:rPr lang="zh-CN" altLang="en-US" dirty="0" smtClean="0"/>
              <a:t>每次</a:t>
            </a:r>
            <a:r>
              <a:rPr lang="en-US" altLang="zh-CN" dirty="0" smtClean="0"/>
              <a:t>Full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后旧生代大概会消耗</a:t>
            </a:r>
            <a:r>
              <a:rPr lang="en-US" altLang="zh-CN" dirty="0" smtClean="0"/>
              <a:t>400M</a:t>
            </a:r>
            <a:r>
              <a:rPr lang="zh-CN" altLang="en-US" dirty="0" smtClean="0"/>
              <a:t>，有点多了。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6994" y="92867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内存结构</a:t>
            </a:r>
            <a:endParaRPr lang="zh-CN" altLang="en-US" sz="4000" b="1" dirty="0"/>
          </a:p>
        </p:txBody>
      </p:sp>
      <p:sp>
        <p:nvSpPr>
          <p:cNvPr id="5" name="矩形 4"/>
          <p:cNvSpPr/>
          <p:nvPr/>
        </p:nvSpPr>
        <p:spPr>
          <a:xfrm>
            <a:off x="1785918" y="2571744"/>
            <a:ext cx="2500330" cy="1643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57356" y="2643182"/>
            <a:ext cx="71438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PC</a:t>
            </a:r>
            <a:r>
              <a:rPr lang="zh-CN" altLang="en-US" dirty="0" smtClean="0"/>
              <a:t>寄存器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643174" y="2643182"/>
            <a:ext cx="157163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14612" y="2714620"/>
            <a:ext cx="1428760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786050" y="2786058"/>
            <a:ext cx="128588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/>
              <a:t>局部变量区</a:t>
            </a:r>
            <a:endParaRPr lang="zh-CN" altLang="en-US" sz="1200" dirty="0"/>
          </a:p>
        </p:txBody>
      </p:sp>
      <p:sp>
        <p:nvSpPr>
          <p:cNvPr id="10" name="圆角矩形 9"/>
          <p:cNvSpPr/>
          <p:nvPr/>
        </p:nvSpPr>
        <p:spPr>
          <a:xfrm>
            <a:off x="2786050" y="3143248"/>
            <a:ext cx="128588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/>
              <a:t>操作数栈</a:t>
            </a:r>
            <a:endParaRPr lang="zh-CN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14678" y="34290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栈帧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1595" y="3764165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JVM</a:t>
            </a:r>
            <a:r>
              <a:rPr lang="zh-CN" altLang="en-US" sz="1400" dirty="0" smtClean="0">
                <a:solidFill>
                  <a:schemeClr val="bg1"/>
                </a:solidFill>
              </a:rPr>
              <a:t>方法栈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000" y="3714752"/>
            <a:ext cx="1428760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JVM</a:t>
            </a:r>
            <a:r>
              <a:rPr lang="zh-CN" altLang="en-US" dirty="0" smtClean="0"/>
              <a:t>堆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572000" y="2714620"/>
            <a:ext cx="1428760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本地方法栈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572000" y="3214686"/>
            <a:ext cx="1428760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JVM</a:t>
            </a:r>
            <a:r>
              <a:rPr lang="zh-CN" altLang="en-US" dirty="0" smtClean="0"/>
              <a:t>方法区</a:t>
            </a:r>
            <a:endParaRPr lang="zh-CN" altLang="en-US" dirty="0"/>
          </a:p>
        </p:txBody>
      </p:sp>
      <p:cxnSp>
        <p:nvCxnSpPr>
          <p:cNvPr id="16" name="直接箭头连接符 15"/>
          <p:cNvCxnSpPr>
            <a:endCxn id="13" idx="1"/>
          </p:cNvCxnSpPr>
          <p:nvPr/>
        </p:nvCxnSpPr>
        <p:spPr>
          <a:xfrm>
            <a:off x="4000496" y="3571876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15" idx="1"/>
          </p:cNvCxnSpPr>
          <p:nvPr/>
        </p:nvCxnSpPr>
        <p:spPr>
          <a:xfrm flipV="1">
            <a:off x="4000496" y="3429000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爆炸形 1 17"/>
          <p:cNvSpPr/>
          <p:nvPr/>
        </p:nvSpPr>
        <p:spPr>
          <a:xfrm>
            <a:off x="2928926" y="2000240"/>
            <a:ext cx="1143008" cy="77152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-</a:t>
            </a:r>
            <a:r>
              <a:rPr lang="en-US" altLang="zh-CN" sz="1600" dirty="0" err="1" smtClean="0"/>
              <a:t>Xss</a:t>
            </a:r>
            <a:endParaRPr lang="zh-CN" altLang="en-US" sz="1600" dirty="0"/>
          </a:p>
        </p:txBody>
      </p:sp>
      <p:sp>
        <p:nvSpPr>
          <p:cNvPr id="19" name="爆炸形 1 18"/>
          <p:cNvSpPr/>
          <p:nvPr/>
        </p:nvSpPr>
        <p:spPr>
          <a:xfrm>
            <a:off x="5857884" y="3071810"/>
            <a:ext cx="2571768" cy="64294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/>
              <a:t>-</a:t>
            </a:r>
            <a:r>
              <a:rPr lang="en-US" altLang="zh-CN" sz="900" dirty="0" err="1" smtClean="0"/>
              <a:t>XX:PermSize</a:t>
            </a:r>
            <a:r>
              <a:rPr lang="en-US" altLang="zh-CN" sz="900" dirty="0" smtClean="0"/>
              <a:t> –</a:t>
            </a:r>
            <a:r>
              <a:rPr lang="en-US" altLang="zh-CN" sz="900" dirty="0" err="1" smtClean="0"/>
              <a:t>XX:MaxPermSize</a:t>
            </a:r>
            <a:endParaRPr lang="zh-CN" altLang="en-US" sz="900" dirty="0"/>
          </a:p>
        </p:txBody>
      </p:sp>
      <p:sp>
        <p:nvSpPr>
          <p:cNvPr id="20" name="爆炸形 1 19"/>
          <p:cNvSpPr/>
          <p:nvPr/>
        </p:nvSpPr>
        <p:spPr>
          <a:xfrm>
            <a:off x="5786446" y="3786190"/>
            <a:ext cx="2357454" cy="57150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-</a:t>
            </a:r>
            <a:r>
              <a:rPr lang="en-US" altLang="zh-CN" sz="1200" dirty="0" err="1" smtClean="0"/>
              <a:t>Xms</a:t>
            </a:r>
            <a:r>
              <a:rPr lang="en-US" altLang="zh-CN" sz="1200" dirty="0" smtClean="0"/>
              <a:t> -</a:t>
            </a:r>
            <a:r>
              <a:rPr lang="en-US" altLang="zh-CN" sz="1200" dirty="0" err="1" smtClean="0"/>
              <a:t>Xmx</a:t>
            </a:r>
            <a:endParaRPr lang="zh-CN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85918" y="5143512"/>
            <a:ext cx="5422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备注：在</a:t>
            </a:r>
            <a:r>
              <a:rPr lang="en-US" altLang="zh-CN" sz="1200" dirty="0" smtClean="0"/>
              <a:t>Hotspot</a:t>
            </a:r>
            <a:r>
              <a:rPr lang="zh-CN" altLang="en-US" sz="1200" dirty="0" smtClean="0"/>
              <a:t>中本地方法栈和</a:t>
            </a:r>
            <a:r>
              <a:rPr lang="en-US" altLang="zh-CN" sz="1200" dirty="0" smtClean="0"/>
              <a:t>JVM</a:t>
            </a:r>
            <a:r>
              <a:rPr lang="zh-CN" altLang="en-US" sz="1200" dirty="0" smtClean="0"/>
              <a:t>方法栈是同一个，因此也可用</a:t>
            </a:r>
            <a:r>
              <a:rPr lang="en-US" altLang="zh-CN" sz="1200" dirty="0" smtClean="0"/>
              <a:t>-</a:t>
            </a:r>
            <a:r>
              <a:rPr lang="en-US" altLang="zh-CN" sz="1200" dirty="0" err="1" smtClean="0"/>
              <a:t>Xss</a:t>
            </a:r>
            <a:r>
              <a:rPr lang="zh-CN" altLang="en-US" sz="1200" dirty="0" smtClean="0"/>
              <a:t>控制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1 – </a:t>
            </a:r>
            <a:r>
              <a:rPr lang="zh-CN" altLang="en-US" dirty="0" smtClean="0"/>
              <a:t>目标和方法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减少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次数，以避免由于</a:t>
            </a:r>
            <a:r>
              <a:rPr lang="en-US" altLang="zh-CN" dirty="0" smtClean="0"/>
              <a:t>GC</a:t>
            </a:r>
            <a:r>
              <a:rPr lang="zh-CN" altLang="en-US" dirty="0" smtClean="0"/>
              <a:t>造成频繁的长暂停，从而导致难以支撑高并发量。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方法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降低响应时间或请求次数，这个需要重构，比较麻烦；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减少旧生代内存的消耗，比较靠谱；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减少每次请求的内存的消耗，貌似比较靠谱；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降低</a:t>
            </a:r>
            <a:r>
              <a:rPr lang="en-US" altLang="zh-CN" dirty="0" smtClean="0"/>
              <a:t>GC</a:t>
            </a:r>
            <a:r>
              <a:rPr lang="zh-CN" altLang="en-US" dirty="0" smtClean="0"/>
              <a:t>造成的应用暂停的时间。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1 – tuning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减少旧生代内存的消耗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jmap</a:t>
            </a:r>
            <a:r>
              <a:rPr lang="en-US" altLang="zh-CN" dirty="0" smtClean="0"/>
              <a:t> dump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发现除了一些确实需要在旧生代中消耗的内存外，还有点诡异现象；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r>
              <a:rPr lang="zh-CN" altLang="en-US" dirty="0" smtClean="0"/>
              <a:t>可以肯定的是这里面的线程大部分是没有在处理任务的；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r>
              <a:rPr lang="zh-CN" altLang="en-US" dirty="0" smtClean="0"/>
              <a:t>于是根据</a:t>
            </a:r>
            <a:r>
              <a:rPr lang="en-US" altLang="zh-CN" dirty="0" smtClean="0"/>
              <a:t>MAT</a:t>
            </a:r>
            <a:r>
              <a:rPr lang="zh-CN" altLang="en-US" dirty="0" smtClean="0"/>
              <a:t>查找到底谁消耗掉了这些内存；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发现是由于有一个地方使用到了</a:t>
            </a:r>
            <a:r>
              <a:rPr lang="en-US" altLang="zh-CN" dirty="0" err="1" smtClean="0"/>
              <a:t>ThreadLocal</a:t>
            </a:r>
            <a:r>
              <a:rPr lang="zh-CN" altLang="en-US" dirty="0" smtClean="0"/>
              <a:t>，但在使用完毕后没有去将</a:t>
            </a:r>
            <a:r>
              <a:rPr lang="en-US" altLang="zh-CN" dirty="0" err="1" smtClean="0"/>
              <a:t>ThreadLocal.set</a:t>
            </a:r>
            <a:r>
              <a:rPr lang="en-US" altLang="zh-CN" dirty="0" smtClean="0"/>
              <a:t>(null)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65" y="3143248"/>
            <a:ext cx="7553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1 – tuning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在做完上面的</a:t>
            </a:r>
            <a:r>
              <a:rPr lang="en-US" altLang="zh-CN" dirty="0" smtClean="0"/>
              <a:t>tuning</a:t>
            </a:r>
            <a:r>
              <a:rPr lang="zh-CN" altLang="en-US" dirty="0" smtClean="0"/>
              <a:t>后，旧生代的内存使用下降了大概</a:t>
            </a:r>
            <a:r>
              <a:rPr lang="en-US" altLang="zh-CN" dirty="0" smtClean="0"/>
              <a:t>200M</a:t>
            </a:r>
            <a:r>
              <a:rPr lang="zh-CN" altLang="en-US" dirty="0" smtClean="0"/>
              <a:t>，效果是</a:t>
            </a:r>
            <a:r>
              <a:rPr lang="en-US" altLang="zh-CN" dirty="0" smtClean="0"/>
              <a:t>full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的频率稍微拖长了一点，但仍然不理想，于是旧生代部分无法继续优化了；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想减少每次请求所分配的内存，碰到的巨大问题：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怎么才知道呢？貌似没办法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想了一些方法，放弃了。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1 – tuning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降低</a:t>
            </a:r>
            <a:r>
              <a:rPr lang="en-US" altLang="zh-CN" dirty="0" smtClean="0"/>
              <a:t>GC</a:t>
            </a:r>
            <a:r>
              <a:rPr lang="zh-CN" altLang="en-US" dirty="0" smtClean="0"/>
              <a:t>所造成的长暂停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采用</a:t>
            </a:r>
            <a:r>
              <a:rPr lang="en-US" altLang="zh-CN" dirty="0" smtClean="0"/>
              <a:t>CMS GC</a:t>
            </a:r>
          </a:p>
          <a:p>
            <a:pPr lvl="1"/>
            <a:r>
              <a:rPr lang="en-US" altLang="zh-CN" dirty="0" smtClean="0"/>
              <a:t>QPS</a:t>
            </a:r>
            <a:r>
              <a:rPr lang="zh-CN" altLang="en-US" dirty="0" smtClean="0"/>
              <a:t>只能提升到</a:t>
            </a:r>
            <a:r>
              <a:rPr lang="en-US" altLang="zh-CN" dirty="0" smtClean="0"/>
              <a:t>50…</a:t>
            </a:r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于是放弃，而且还有和</a:t>
            </a:r>
            <a:r>
              <a:rPr lang="en-US" altLang="zh-CN" dirty="0" err="1" smtClean="0"/>
              <a:t>jmap</a:t>
            </a:r>
            <a:r>
              <a:rPr lang="en-US" altLang="zh-CN" dirty="0" smtClean="0"/>
              <a:t> –heap</a:t>
            </a:r>
            <a:r>
              <a:rPr lang="zh-CN" altLang="en-US" dirty="0" smtClean="0"/>
              <a:t>的冲突。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1 – tuning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终极必杀技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降低系统响应时间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QPS</a:t>
            </a:r>
            <a:r>
              <a:rPr lang="zh-CN" altLang="en-US" dirty="0" smtClean="0"/>
              <a:t>终于能支撑到</a:t>
            </a:r>
            <a:r>
              <a:rPr lang="en-US" altLang="zh-CN" dirty="0" smtClean="0"/>
              <a:t>90…</a:t>
            </a:r>
            <a:endParaRPr lang="zh-CN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2 – </a:t>
            </a:r>
            <a:r>
              <a:rPr lang="zh-CN" altLang="en-US" dirty="0" smtClean="0"/>
              <a:t>场景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4 </a:t>
            </a:r>
            <a:r>
              <a:rPr lang="en-US" altLang="zh-CN" dirty="0" err="1" smtClean="0"/>
              <a:t>cpu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os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linux</a:t>
            </a:r>
            <a:r>
              <a:rPr lang="en-US" altLang="zh-CN" dirty="0" smtClean="0"/>
              <a:t> 2.6.18 32 bit</a:t>
            </a:r>
          </a:p>
          <a:p>
            <a:r>
              <a:rPr lang="zh-CN" altLang="en-US" dirty="0" smtClean="0"/>
              <a:t>启动参数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-server -Xms1536m -Xmx1536m –Xmn700m</a:t>
            </a:r>
          </a:p>
          <a:p>
            <a:r>
              <a:rPr lang="zh-CN" altLang="zh-CN" dirty="0" smtClean="0"/>
              <a:t>在系统运行到</a:t>
            </a:r>
            <a:r>
              <a:rPr lang="en-US" altLang="zh-CN" dirty="0" smtClean="0"/>
              <a:t>67919.837</a:t>
            </a:r>
            <a:r>
              <a:rPr lang="zh-CN" altLang="zh-CN" dirty="0" smtClean="0"/>
              <a:t>秒时发生了一次</a:t>
            </a:r>
            <a:r>
              <a:rPr lang="en-US" altLang="zh-CN" dirty="0" smtClean="0"/>
              <a:t>Full GC</a:t>
            </a:r>
            <a:r>
              <a:rPr lang="zh-CN" altLang="zh-CN" dirty="0" smtClean="0"/>
              <a:t>，日志信息如下：</a:t>
            </a:r>
          </a:p>
          <a:p>
            <a:pPr lvl="1">
              <a:buNone/>
            </a:pPr>
            <a:r>
              <a:rPr lang="en-US" altLang="zh-CN" dirty="0" smtClean="0"/>
              <a:t>67919.817: [GC [</a:t>
            </a:r>
            <a:r>
              <a:rPr lang="en-US" altLang="zh-CN" dirty="0" err="1" smtClean="0"/>
              <a:t>PSYoungGen</a:t>
            </a:r>
            <a:r>
              <a:rPr lang="en-US" altLang="zh-CN" dirty="0" smtClean="0"/>
              <a:t>: 588706K-&gt;70592K(616832K)] 1408209K-&gt;906379K(1472896K), </a:t>
            </a:r>
            <a:br>
              <a:rPr lang="en-US" altLang="zh-CN" dirty="0" smtClean="0"/>
            </a:br>
            <a:r>
              <a:rPr lang="en-US" altLang="zh-CN" dirty="0" smtClean="0"/>
              <a:t>                  0.0197090 </a:t>
            </a:r>
            <a:r>
              <a:rPr lang="en-US" altLang="zh-CN" dirty="0" err="1" smtClean="0"/>
              <a:t>secs</a:t>
            </a:r>
            <a:r>
              <a:rPr lang="en-US" altLang="zh-CN" dirty="0" smtClean="0"/>
              <a:t>] [Times: user=0.06 sys=0.00, real=0.02 </a:t>
            </a:r>
            <a:r>
              <a:rPr lang="en-US" altLang="zh-CN" dirty="0" err="1" smtClean="0"/>
              <a:t>secs</a:t>
            </a:r>
            <a:r>
              <a:rPr lang="en-US" altLang="zh-CN" dirty="0" smtClean="0"/>
              <a:t>]</a:t>
            </a:r>
            <a:endParaRPr lang="zh-CN" altLang="zh-CN" dirty="0" smtClean="0"/>
          </a:p>
          <a:p>
            <a:pPr lvl="1">
              <a:buNone/>
            </a:pPr>
            <a:r>
              <a:rPr lang="en-US" altLang="zh-CN" dirty="0" smtClean="0"/>
              <a:t>67919.837: [Full GC [</a:t>
            </a:r>
            <a:r>
              <a:rPr lang="en-US" altLang="zh-CN" dirty="0" err="1" smtClean="0"/>
              <a:t>PSYoungGen</a:t>
            </a:r>
            <a:r>
              <a:rPr lang="en-US" altLang="zh-CN" dirty="0" smtClean="0"/>
              <a:t>: 70592K-&gt;0K(616832K)] </a:t>
            </a:r>
            <a:br>
              <a:rPr lang="en-US" altLang="zh-CN" dirty="0" smtClean="0"/>
            </a:br>
            <a:r>
              <a:rPr lang="en-US" altLang="zh-CN" dirty="0" smtClean="0"/>
              <a:t>                  [</a:t>
            </a:r>
            <a:r>
              <a:rPr lang="en-US" altLang="zh-CN" dirty="0" err="1" smtClean="0"/>
              <a:t>PSOldGen</a:t>
            </a:r>
            <a:r>
              <a:rPr lang="en-US" altLang="zh-CN" dirty="0" smtClean="0"/>
              <a:t>: 835787K-&gt;375316K(856064K)] 906379K-&gt;375316K(1472896K) </a:t>
            </a:r>
            <a:br>
              <a:rPr lang="en-US" altLang="zh-CN" dirty="0" smtClean="0"/>
            </a:br>
            <a:r>
              <a:rPr lang="en-US" altLang="zh-CN" dirty="0" smtClean="0"/>
              <a:t>                  [</a:t>
            </a:r>
            <a:r>
              <a:rPr lang="en-US" altLang="zh-CN" dirty="0" err="1" smtClean="0"/>
              <a:t>PSPermGen</a:t>
            </a:r>
            <a:r>
              <a:rPr lang="en-US" altLang="zh-CN" dirty="0" smtClean="0"/>
              <a:t>: 64826K-&gt;64826K(98304K)], 0.5478600 </a:t>
            </a:r>
            <a:r>
              <a:rPr lang="en-US" altLang="zh-CN" dirty="0" err="1" smtClean="0"/>
              <a:t>secs</a:t>
            </a:r>
            <a:r>
              <a:rPr lang="en-US" altLang="zh-CN" dirty="0" smtClean="0"/>
              <a:t>] </a:t>
            </a:r>
            <a:br>
              <a:rPr lang="en-US" altLang="zh-CN" dirty="0" smtClean="0"/>
            </a:br>
            <a:r>
              <a:rPr lang="en-US" altLang="zh-CN" dirty="0" smtClean="0"/>
              <a:t>                  [Times: user=0.55 sys=0.00, real=0.55 </a:t>
            </a:r>
            <a:r>
              <a:rPr lang="en-US" altLang="zh-CN" dirty="0" err="1" smtClean="0"/>
              <a:t>secs</a:t>
            </a:r>
            <a:r>
              <a:rPr lang="en-US" altLang="zh-CN" dirty="0" smtClean="0"/>
              <a:t>]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2 – </a:t>
            </a:r>
            <a:r>
              <a:rPr lang="zh-CN" altLang="en-US" dirty="0" smtClean="0"/>
              <a:t>场景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之后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的信息如下</a:t>
            </a:r>
            <a:endParaRPr lang="en-US" altLang="zh-CN" dirty="0" smtClean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7" y="2219340"/>
            <a:ext cx="5267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2 – </a:t>
            </a:r>
            <a:r>
              <a:rPr lang="zh-CN" altLang="en-US" dirty="0" smtClean="0"/>
              <a:t>场景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zh-CN" dirty="0" smtClean="0"/>
              <a:t>在</a:t>
            </a:r>
            <a:r>
              <a:rPr lang="en-US" altLang="zh-CN" dirty="0" smtClean="0"/>
              <a:t>68132.893</a:t>
            </a:r>
            <a:r>
              <a:rPr lang="zh-CN" altLang="zh-CN" dirty="0" smtClean="0"/>
              <a:t>时又发生了一次</a:t>
            </a:r>
            <a:r>
              <a:rPr lang="en-US" altLang="zh-CN" dirty="0" smtClean="0"/>
              <a:t>Full GC</a:t>
            </a:r>
            <a:r>
              <a:rPr lang="zh-CN" altLang="zh-CN" dirty="0" smtClean="0"/>
              <a:t>，日志信息如下：</a:t>
            </a:r>
          </a:p>
          <a:p>
            <a:pPr lvl="1"/>
            <a:r>
              <a:rPr lang="en-US" altLang="zh-CN" dirty="0" smtClean="0"/>
              <a:t>68132.862: [GC [</a:t>
            </a:r>
            <a:r>
              <a:rPr lang="en-US" altLang="zh-CN" dirty="0" err="1" smtClean="0"/>
              <a:t>PSYoungGen</a:t>
            </a:r>
            <a:r>
              <a:rPr lang="en-US" altLang="zh-CN" dirty="0" smtClean="0"/>
              <a:t>: 594736K-&gt;63715K(609920K)] 1401225K-&gt;891090K(1465984K), </a:t>
            </a:r>
            <a:br>
              <a:rPr lang="en-US" altLang="zh-CN" dirty="0" smtClean="0"/>
            </a:br>
            <a:r>
              <a:rPr lang="en-US" altLang="zh-CN" dirty="0" smtClean="0"/>
              <a:t>                  0.0309810 </a:t>
            </a:r>
            <a:r>
              <a:rPr lang="en-US" altLang="zh-CN" dirty="0" err="1" smtClean="0"/>
              <a:t>secs</a:t>
            </a:r>
            <a:r>
              <a:rPr lang="en-US" altLang="zh-CN" dirty="0" smtClean="0"/>
              <a:t>] [Times: user=0.06 sys=0.01, real=0.04 </a:t>
            </a:r>
            <a:r>
              <a:rPr lang="en-US" altLang="zh-CN" dirty="0" err="1" smtClean="0"/>
              <a:t>secs</a:t>
            </a:r>
            <a:r>
              <a:rPr lang="en-US" altLang="zh-CN" dirty="0" smtClean="0"/>
              <a:t>] </a:t>
            </a:r>
            <a:endParaRPr lang="zh-CN" altLang="zh-CN" dirty="0" smtClean="0"/>
          </a:p>
          <a:p>
            <a:pPr lvl="1"/>
            <a:r>
              <a:rPr lang="en-US" altLang="zh-CN" dirty="0" smtClean="0"/>
              <a:t>68132.893: [Full GC [</a:t>
            </a:r>
            <a:r>
              <a:rPr lang="en-US" altLang="zh-CN" dirty="0" err="1" smtClean="0"/>
              <a:t>PSYoungGen</a:t>
            </a:r>
            <a:r>
              <a:rPr lang="en-US" altLang="zh-CN" dirty="0" smtClean="0"/>
              <a:t>: 63715K-&gt;0K(609920K)] </a:t>
            </a:r>
            <a:br>
              <a:rPr lang="en-US" altLang="zh-CN" dirty="0" smtClean="0"/>
            </a:br>
            <a:r>
              <a:rPr lang="en-US" altLang="zh-CN" dirty="0" smtClean="0"/>
              <a:t>                 [</a:t>
            </a:r>
            <a:r>
              <a:rPr lang="en-US" altLang="zh-CN" dirty="0" err="1" smtClean="0"/>
              <a:t>PSOldGen</a:t>
            </a:r>
            <a:r>
              <a:rPr lang="en-US" altLang="zh-CN" dirty="0" smtClean="0"/>
              <a:t>: 827375K-&gt;368026K(856064K)] 891090K-&gt;368026K(1465984K) </a:t>
            </a:r>
            <a:br>
              <a:rPr lang="en-US" altLang="zh-CN" dirty="0" smtClean="0"/>
            </a:br>
            <a:r>
              <a:rPr lang="en-US" altLang="zh-CN" dirty="0" smtClean="0"/>
              <a:t>                 [</a:t>
            </a:r>
            <a:r>
              <a:rPr lang="en-US" altLang="zh-CN" dirty="0" err="1" smtClean="0"/>
              <a:t>PSPermGen</a:t>
            </a:r>
            <a:r>
              <a:rPr lang="en-US" altLang="zh-CN" dirty="0" smtClean="0"/>
              <a:t>: 64869K-&gt;64690K(98304K)], 0.5341070 </a:t>
            </a:r>
            <a:r>
              <a:rPr lang="en-US" altLang="zh-CN" dirty="0" err="1" smtClean="0"/>
              <a:t>secs</a:t>
            </a:r>
            <a:r>
              <a:rPr lang="en-US" altLang="zh-CN" dirty="0" smtClean="0"/>
              <a:t>] </a:t>
            </a:r>
            <a:br>
              <a:rPr lang="en-US" altLang="zh-CN" dirty="0" smtClean="0"/>
            </a:br>
            <a:r>
              <a:rPr lang="en-US" altLang="zh-CN" dirty="0" smtClean="0"/>
              <a:t>                 [Times: user=0.53 sys=0.00, real=0.53 </a:t>
            </a:r>
            <a:r>
              <a:rPr lang="en-US" altLang="zh-CN" dirty="0" err="1" smtClean="0"/>
              <a:t>secs</a:t>
            </a:r>
            <a:r>
              <a:rPr lang="en-US" altLang="zh-CN" dirty="0" smtClean="0"/>
              <a:t>]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之后的时间的</a:t>
            </a:r>
            <a:r>
              <a:rPr lang="en-US" altLang="zh-CN" dirty="0" smtClean="0"/>
              <a:t>GC</a:t>
            </a:r>
            <a:r>
              <a:rPr lang="zh-CN" altLang="en-US" dirty="0" smtClean="0"/>
              <a:t>基本也在重复上述过程。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2 – </a:t>
            </a:r>
            <a:r>
              <a:rPr lang="zh-CN" altLang="en-US" dirty="0" smtClean="0"/>
              <a:t>目标和方法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目标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降低</a:t>
            </a:r>
            <a:r>
              <a:rPr lang="en-US" altLang="zh-CN" dirty="0" smtClean="0"/>
              <a:t>full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的频率，以及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所造成的应用暂停；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如果在达到上面目标的情况下，还能降低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的频率以及所造成的应用暂停时间就好了。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方法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降低响应时间或请求次数，比较麻烦；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减少每次请求所需分配的内存，貌似比较麻烦；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减少每次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晋升到</a:t>
            </a:r>
            <a:r>
              <a:rPr lang="en-US" altLang="zh-CN" dirty="0" smtClean="0"/>
              <a:t>old</a:t>
            </a:r>
            <a:r>
              <a:rPr lang="zh-CN" altLang="en-US" dirty="0" smtClean="0"/>
              <a:t>的对象，比较靠谱。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2 – tuning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减少每次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晋升到</a:t>
            </a:r>
            <a:r>
              <a:rPr lang="en-US" altLang="zh-CN" dirty="0" smtClean="0"/>
              <a:t>old</a:t>
            </a:r>
            <a:r>
              <a:rPr lang="zh-CN" altLang="en-US" dirty="0" smtClean="0"/>
              <a:t>的对象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调大</a:t>
            </a:r>
            <a:r>
              <a:rPr lang="en-US" altLang="zh-CN" dirty="0" smtClean="0"/>
              <a:t>new</a:t>
            </a:r>
            <a:r>
              <a:rPr lang="zh-CN" altLang="en-US" dirty="0" smtClean="0"/>
              <a:t>，在当前的参数下不好操作；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调大</a:t>
            </a:r>
            <a:r>
              <a:rPr lang="en-US" altLang="zh-CN" dirty="0" smtClean="0"/>
              <a:t>Survivor</a:t>
            </a:r>
            <a:r>
              <a:rPr lang="zh-CN" altLang="en-US" dirty="0" smtClean="0"/>
              <a:t>，根据目前的状况，是可选的方法；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调大</a:t>
            </a:r>
            <a:r>
              <a:rPr lang="en-US" altLang="zh-CN" dirty="0" err="1" smtClean="0"/>
              <a:t>TenuringThreshold</a:t>
            </a:r>
            <a:r>
              <a:rPr lang="zh-CN" altLang="en-US" dirty="0" smtClean="0"/>
              <a:t>，根据目前的状况，这不是关键点。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1435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内存分配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714488"/>
            <a:ext cx="65229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、堆上分配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</a:t>
            </a:r>
            <a:r>
              <a:rPr lang="zh-CN" altLang="en-US" dirty="0" smtClean="0"/>
              <a:t>大多数情况在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上分配，偶尔会直接在</a:t>
            </a:r>
            <a:r>
              <a:rPr lang="en-US" altLang="zh-CN" dirty="0" smtClean="0"/>
              <a:t>old</a:t>
            </a:r>
            <a:r>
              <a:rPr lang="zh-CN" altLang="en-US" dirty="0" smtClean="0"/>
              <a:t>上分配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dirty="0" smtClean="0"/>
              <a:t>细节取决于</a:t>
            </a:r>
            <a:r>
              <a:rPr lang="en-US" altLang="zh-CN" dirty="0" smtClean="0"/>
              <a:t>GC</a:t>
            </a:r>
            <a:r>
              <a:rPr lang="zh-CN" altLang="en-US" dirty="0" smtClean="0"/>
              <a:t>的实现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dirty="0" smtClean="0"/>
              <a:t>这里最重要的优化是</a:t>
            </a:r>
            <a:r>
              <a:rPr lang="en-US" altLang="zh-CN" dirty="0" smtClean="0"/>
              <a:t>TLAB     </a:t>
            </a:r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</a:t>
            </a:r>
            <a:r>
              <a:rPr lang="zh-CN" altLang="en-US" dirty="0" smtClean="0"/>
              <a:t>、栈上分配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</a:t>
            </a:r>
            <a:r>
              <a:rPr lang="zh-CN" altLang="en-US" dirty="0" smtClean="0"/>
              <a:t>原子类型的局部变量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dirty="0" smtClean="0"/>
              <a:t>或基于</a:t>
            </a:r>
            <a:r>
              <a:rPr lang="en-US" altLang="zh-CN" dirty="0" smtClean="0"/>
              <a:t>EA</a:t>
            </a:r>
            <a:r>
              <a:rPr lang="zh-CN" altLang="en-US" dirty="0" smtClean="0"/>
              <a:t>后标量替换转变为原子类型的局部变量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</a:t>
            </a:r>
          </a:p>
          <a:p>
            <a:pPr marL="342900" indent="-342900"/>
            <a:r>
              <a:rPr lang="en-US" altLang="zh-CN" dirty="0" smtClean="0"/>
              <a:t>3</a:t>
            </a:r>
            <a:r>
              <a:rPr lang="zh-CN" altLang="en-US" dirty="0" smtClean="0"/>
              <a:t>、堆外分配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</a:t>
            </a:r>
            <a:r>
              <a:rPr lang="en-US" altLang="zh-CN" dirty="0" err="1" smtClean="0"/>
              <a:t>DirectByteBuffer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</a:t>
            </a:r>
            <a:r>
              <a:rPr lang="zh-CN" altLang="en-US" dirty="0" smtClean="0"/>
              <a:t>或直接使用</a:t>
            </a:r>
            <a:r>
              <a:rPr lang="en-US" altLang="zh-CN" dirty="0" err="1" smtClean="0"/>
              <a:t>Unsafe.allocateMemory</a:t>
            </a:r>
            <a:r>
              <a:rPr lang="zh-CN" altLang="en-US" dirty="0" smtClean="0"/>
              <a:t>，但不推荐这种方式</a:t>
            </a:r>
            <a:endParaRPr lang="zh-CN" alt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2 – tuning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调大</a:t>
            </a:r>
            <a:r>
              <a:rPr lang="en-US" altLang="zh-CN" dirty="0" smtClean="0"/>
              <a:t>Survivor</a:t>
            </a:r>
          </a:p>
          <a:p>
            <a:pPr lvl="1"/>
            <a:r>
              <a:rPr lang="zh-CN" altLang="en-US" dirty="0" smtClean="0"/>
              <a:t>当前为</a:t>
            </a:r>
            <a:r>
              <a:rPr lang="en-US" altLang="zh-CN" dirty="0" smtClean="0"/>
              <a:t>PS GC</a:t>
            </a:r>
            <a:r>
              <a:rPr lang="zh-CN" altLang="en-US" dirty="0" smtClean="0"/>
              <a:t>方式，</a:t>
            </a:r>
            <a:r>
              <a:rPr lang="en-US" altLang="zh-CN" dirty="0" smtClean="0"/>
              <a:t>Survivor space</a:t>
            </a:r>
            <a:r>
              <a:rPr lang="zh-CN" altLang="en-US" dirty="0" smtClean="0"/>
              <a:t>会被动态调整，有些时候会调整的很小，所以导致了经常有对象直接跳到了</a:t>
            </a:r>
            <a:r>
              <a:rPr lang="en-US" altLang="zh-CN" dirty="0" smtClean="0"/>
              <a:t>old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于是不让动态调整了，</a:t>
            </a:r>
            <a:r>
              <a:rPr lang="en-US" altLang="zh-CN" dirty="0" smtClean="0"/>
              <a:t>-XX:-</a:t>
            </a:r>
            <a:r>
              <a:rPr lang="en-US" altLang="zh-CN" dirty="0" err="1" smtClean="0"/>
              <a:t>UseAdaptiveSizePolicy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</a:t>
            </a:r>
            <a:r>
              <a:rPr lang="en-US" altLang="zh-CN" dirty="0" smtClean="0"/>
              <a:t>Survivor Space</a:t>
            </a:r>
            <a:r>
              <a:rPr lang="zh-CN" altLang="en-US" dirty="0" smtClean="0"/>
              <a:t>需要的大小，简单的计算了下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看目前的</a:t>
            </a:r>
            <a:r>
              <a:rPr lang="en-US" altLang="zh-CN" dirty="0" smtClean="0"/>
              <a:t>to space</a:t>
            </a:r>
            <a:r>
              <a:rPr lang="zh-CN" altLang="en-US" dirty="0" smtClean="0"/>
              <a:t>的大小，然后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后晋升到</a:t>
            </a:r>
            <a:r>
              <a:rPr lang="en-US" altLang="zh-CN" dirty="0" smtClean="0"/>
              <a:t>old</a:t>
            </a:r>
            <a:r>
              <a:rPr lang="zh-CN" altLang="en-US" dirty="0" smtClean="0"/>
              <a:t>的，</a:t>
            </a:r>
            <a:r>
              <a:rPr lang="en-US" altLang="zh-CN" dirty="0" err="1" smtClean="0"/>
              <a:t>old+to</a:t>
            </a:r>
            <a:r>
              <a:rPr lang="en-US" altLang="zh-CN" dirty="0" smtClean="0"/>
              <a:t> space</a:t>
            </a:r>
            <a:r>
              <a:rPr lang="zh-CN" altLang="en-US" dirty="0" smtClean="0"/>
              <a:t>的大小作为需要的大小；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统计多次后做平均；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于是调整</a:t>
            </a:r>
            <a:r>
              <a:rPr lang="en-US" altLang="zh-CN" dirty="0" smtClean="0"/>
              <a:t>…</a:t>
            </a:r>
          </a:p>
          <a:p>
            <a:pPr lvl="1"/>
            <a:r>
              <a:rPr lang="zh-CN" altLang="en-US" dirty="0" smtClean="0"/>
              <a:t>继续观察，并做微调，保证高峰期以及一定的冗余。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做过这个调整后，效果很明显，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更频繁了些，但</a:t>
            </a:r>
            <a:r>
              <a:rPr lang="en-US" altLang="zh-CN" dirty="0" smtClean="0"/>
              <a:t>full</a:t>
            </a:r>
            <a:r>
              <a:rPr lang="zh-CN" altLang="en-US" dirty="0" smtClean="0"/>
              <a:t>的频率推迟到了至少两小时一次。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2 – tuning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上面的</a:t>
            </a:r>
            <a:r>
              <a:rPr lang="en-US" altLang="zh-CN" dirty="0" smtClean="0"/>
              <a:t>tuning</a:t>
            </a:r>
            <a:r>
              <a:rPr lang="zh-CN" altLang="en-US" dirty="0" smtClean="0"/>
              <a:t>达到了降低</a:t>
            </a:r>
            <a:r>
              <a:rPr lang="en-US" altLang="zh-CN" dirty="0" smtClean="0"/>
              <a:t>full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的目标，但整体</a:t>
            </a:r>
            <a:r>
              <a:rPr lang="en-US" altLang="zh-CN" dirty="0" smtClean="0"/>
              <a:t>GC</a:t>
            </a:r>
            <a:r>
              <a:rPr lang="zh-CN" altLang="en-US" dirty="0" smtClean="0"/>
              <a:t>所造成的响应时间下降的仍然不够多，大概只下降了</a:t>
            </a:r>
            <a:r>
              <a:rPr lang="en-US" altLang="zh-CN" dirty="0" smtClean="0"/>
              <a:t>10%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于是保持</a:t>
            </a:r>
            <a:r>
              <a:rPr lang="en-US" altLang="zh-CN" dirty="0" smtClean="0"/>
              <a:t>Survivor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space</a:t>
            </a:r>
            <a:r>
              <a:rPr lang="zh-CN" altLang="en-US" dirty="0" smtClean="0"/>
              <a:t>，同时将</a:t>
            </a:r>
            <a:r>
              <a:rPr lang="en-US" altLang="zh-CN" dirty="0" smtClean="0"/>
              <a:t>GC</a:t>
            </a:r>
            <a:r>
              <a:rPr lang="zh-CN" altLang="en-US" dirty="0" smtClean="0"/>
              <a:t>方式切换为</a:t>
            </a:r>
            <a:r>
              <a:rPr lang="en-US" altLang="zh-CN" dirty="0" smtClean="0"/>
              <a:t>CMS GC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-Xms1536m -Xmx1536m -Xmn700m -</a:t>
            </a:r>
            <a:r>
              <a:rPr lang="en-US" altLang="zh-CN" dirty="0" err="1" smtClean="0"/>
              <a:t>XX:SurvivorRatio</a:t>
            </a:r>
            <a:r>
              <a:rPr lang="en-US" altLang="zh-CN" dirty="0" smtClean="0"/>
              <a:t>=7 -XX:+</a:t>
            </a:r>
            <a:r>
              <a:rPr lang="en-US" altLang="zh-CN" dirty="0" err="1" smtClean="0"/>
              <a:t>UseConcMarkSweepGC</a:t>
            </a:r>
            <a:r>
              <a:rPr lang="en-US" altLang="zh-CN" dirty="0" smtClean="0"/>
              <a:t> -XX:+</a:t>
            </a:r>
            <a:r>
              <a:rPr lang="en-US" altLang="zh-CN" dirty="0" err="1" smtClean="0"/>
              <a:t>UseCMSCompactAtFullCollection</a:t>
            </a:r>
            <a:r>
              <a:rPr lang="en-US" altLang="zh-CN" dirty="0" smtClean="0"/>
              <a:t> -</a:t>
            </a:r>
            <a:r>
              <a:rPr lang="en-US" altLang="zh-CN" dirty="0" err="1" smtClean="0"/>
              <a:t>XX:CMSMaxAbortablePrecleanTime</a:t>
            </a:r>
            <a:r>
              <a:rPr lang="en-US" altLang="zh-CN" dirty="0" smtClean="0"/>
              <a:t>=1000 -XX:+</a:t>
            </a:r>
            <a:r>
              <a:rPr lang="en-US" altLang="zh-CN" dirty="0" err="1" smtClean="0"/>
              <a:t>CMSClassUnloadingEnabled</a:t>
            </a:r>
            <a:r>
              <a:rPr lang="en-US" altLang="zh-CN" dirty="0" smtClean="0"/>
              <a:t> -XX:+</a:t>
            </a:r>
            <a:r>
              <a:rPr lang="en-US" altLang="zh-CN" dirty="0" err="1" smtClean="0"/>
              <a:t>UseCMSInitiatingOccupancyOnly</a:t>
            </a:r>
            <a:r>
              <a:rPr lang="en-US" altLang="zh-CN" dirty="0" smtClean="0"/>
              <a:t> -XX:+</a:t>
            </a:r>
            <a:r>
              <a:rPr lang="en-US" altLang="zh-CN" dirty="0" err="1" smtClean="0"/>
              <a:t>DisableExplicitGC</a:t>
            </a:r>
            <a:endParaRPr lang="zh-CN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3127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</a:t>
            </a:r>
            <a:endParaRPr lang="zh-CN" altLang="en-US" sz="4000" b="1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142872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14356"/>
            <a:ext cx="569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衡量现状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428736"/>
            <a:ext cx="745428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衡量工具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-XX:+</a:t>
            </a:r>
            <a:r>
              <a:rPr lang="en-US" altLang="zh-CN" dirty="0" err="1" smtClean="0"/>
              <a:t>PrintGCDetails</a:t>
            </a:r>
            <a:r>
              <a:rPr lang="en-US" altLang="zh-CN" dirty="0" smtClean="0"/>
              <a:t> –XX:+</a:t>
            </a:r>
            <a:r>
              <a:rPr lang="en-US" altLang="zh-CN" dirty="0" err="1" smtClean="0"/>
              <a:t>PrintGCApplicationStoppedTime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-</a:t>
            </a:r>
            <a:r>
              <a:rPr lang="en-US" altLang="zh-CN" dirty="0" err="1" smtClean="0"/>
              <a:t>Xloggc</a:t>
            </a:r>
            <a:r>
              <a:rPr lang="en-US" altLang="zh-CN" dirty="0" smtClean="0"/>
              <a:t>: {</a:t>
            </a:r>
            <a:r>
              <a:rPr lang="zh-CN" altLang="en-US" dirty="0" smtClean="0"/>
              <a:t>文件名</a:t>
            </a:r>
            <a:r>
              <a:rPr lang="en-US" altLang="zh-CN" dirty="0" smtClean="0"/>
              <a:t>} –XX:+</a:t>
            </a:r>
            <a:r>
              <a:rPr lang="en-US" altLang="zh-CN" dirty="0" err="1" smtClean="0"/>
              <a:t>PrintGCTimeStamps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jmap</a:t>
            </a:r>
            <a:r>
              <a:rPr lang="zh-CN" altLang="en-US" dirty="0" smtClean="0"/>
              <a:t>（由于每个版本</a:t>
            </a:r>
            <a:r>
              <a:rPr lang="en-US" altLang="zh-CN" dirty="0" err="1" smtClean="0"/>
              <a:t>jvm</a:t>
            </a:r>
            <a:r>
              <a:rPr lang="zh-CN" altLang="en-US" dirty="0" smtClean="0"/>
              <a:t>的默认值可能会有改变，建议还是用</a:t>
            </a:r>
            <a:r>
              <a:rPr lang="en-US" altLang="zh-CN" dirty="0" err="1" smtClean="0"/>
              <a:t>jmap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首先观察下目前每个代的内存大小、</a:t>
            </a:r>
            <a:r>
              <a:rPr lang="en-US" altLang="zh-CN" dirty="0" smtClean="0"/>
              <a:t>GC</a:t>
            </a:r>
            <a:r>
              <a:rPr lang="zh-CN" altLang="en-US" dirty="0" smtClean="0"/>
              <a:t>方式）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jstat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jvisualvm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sar</a:t>
            </a:r>
            <a:r>
              <a:rPr lang="zh-CN" altLang="en-US" dirty="0" smtClean="0"/>
              <a:t> 、</a:t>
            </a:r>
            <a:r>
              <a:rPr lang="en-US" altLang="zh-CN" dirty="0" err="1" smtClean="0"/>
              <a:t>gclogviewer</a:t>
            </a:r>
            <a:r>
              <a:rPr lang="en-US" altLang="zh-CN" dirty="0" smtClean="0"/>
              <a:t> </a:t>
            </a:r>
            <a:r>
              <a:rPr lang="en-US" altLang="zh-CN" dirty="0" smtClean="0">
                <a:sym typeface="Wingdings" pitchFamily="2" charset="2"/>
              </a:rPr>
              <a:t></a:t>
            </a:r>
            <a:br>
              <a:rPr lang="en-US" altLang="zh-CN" dirty="0" smtClean="0">
                <a:sym typeface="Wingdings" pitchFamily="2" charset="2"/>
              </a:rPr>
            </a:br>
            <a:r>
              <a:rPr lang="zh-CN" altLang="en-US" dirty="0" smtClean="0">
                <a:sym typeface="Wingdings" pitchFamily="2" charset="2"/>
              </a:rPr>
              <a:t>系统运行状况的监测工具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应收集到的信息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多久执行一次，</a:t>
            </a:r>
            <a:r>
              <a:rPr lang="en-US" altLang="zh-CN" dirty="0" smtClean="0"/>
              <a:t>full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多久执行一次，每次耗时多少？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高峰期什么状况？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时回收的效果如何，</a:t>
            </a:r>
            <a:r>
              <a:rPr lang="en-US" altLang="zh-CN" dirty="0" smtClean="0"/>
              <a:t>survivor</a:t>
            </a:r>
            <a:r>
              <a:rPr lang="zh-CN" altLang="en-US" dirty="0" smtClean="0"/>
              <a:t>的消耗状况如何，每次有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多少对象会进入</a:t>
            </a:r>
            <a:r>
              <a:rPr lang="en-US" altLang="zh-CN" dirty="0" smtClean="0"/>
              <a:t>old</a:t>
            </a:r>
            <a:r>
              <a:rPr lang="zh-CN" altLang="en-US" dirty="0" smtClean="0"/>
              <a:t>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old</a:t>
            </a:r>
            <a:r>
              <a:rPr lang="zh-CN" altLang="en-US" dirty="0" smtClean="0"/>
              <a:t>区在</a:t>
            </a:r>
            <a:r>
              <a:rPr lang="en-US" altLang="zh-CN" dirty="0" smtClean="0"/>
              <a:t>full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后会消耗多少（简单的</a:t>
            </a:r>
            <a:r>
              <a:rPr lang="en-US" altLang="zh-CN" dirty="0" smtClean="0"/>
              <a:t>memory leak</a:t>
            </a:r>
            <a:r>
              <a:rPr lang="zh-CN" altLang="en-US" dirty="0" smtClean="0"/>
              <a:t>判断方法）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系统的</a:t>
            </a:r>
            <a:r>
              <a:rPr lang="en-US" altLang="zh-CN" dirty="0" smtClean="0"/>
              <a:t>load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cpu</a:t>
            </a:r>
            <a:r>
              <a:rPr lang="zh-CN" altLang="en-US" dirty="0" smtClean="0"/>
              <a:t>消耗、</a:t>
            </a:r>
            <a:r>
              <a:rPr lang="en-US" altLang="zh-CN" dirty="0" err="1" smtClean="0"/>
              <a:t>qps</a:t>
            </a:r>
            <a:r>
              <a:rPr lang="en-US" altLang="zh-CN" dirty="0" smtClean="0"/>
              <a:t> or </a:t>
            </a:r>
            <a:r>
              <a:rPr lang="en-US" altLang="zh-CN" dirty="0" err="1" smtClean="0"/>
              <a:t>tps</a:t>
            </a:r>
            <a:r>
              <a:rPr lang="zh-CN" altLang="en-US" dirty="0" smtClean="0"/>
              <a:t>、响应时间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14356"/>
            <a:ext cx="569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设定目标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500174"/>
            <a:ext cx="73036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调优的目标是什么呢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降低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执行频率？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降低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消耗时间？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降低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所造成的应用暂停时间？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降低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执行频率？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降低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消耗时间？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例如某系统的</a:t>
            </a:r>
            <a:r>
              <a:rPr lang="en-US" altLang="zh-CN" dirty="0" smtClean="0"/>
              <a:t>GC</a:t>
            </a:r>
            <a:r>
              <a:rPr lang="zh-CN" altLang="en-US" dirty="0" smtClean="0"/>
              <a:t>调优目标：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zh-CN" dirty="0" smtClean="0"/>
              <a:t>降低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执行频率</a:t>
            </a:r>
            <a:r>
              <a:rPr lang="zh-CN" altLang="zh-CN" dirty="0" smtClean="0"/>
              <a:t>的同时，尽可能降低</a:t>
            </a:r>
            <a:r>
              <a:rPr lang="en-US" altLang="zh-CN" dirty="0" smtClean="0"/>
              <a:t>minor GC</a:t>
            </a:r>
            <a:r>
              <a:rPr lang="zh-CN" altLang="zh-CN" dirty="0" smtClean="0"/>
              <a:t>的</a:t>
            </a:r>
            <a:r>
              <a:rPr lang="zh-CN" altLang="en-US" dirty="0" smtClean="0"/>
              <a:t>执行</a:t>
            </a:r>
            <a:r>
              <a:rPr lang="zh-CN" altLang="zh-CN" dirty="0" smtClean="0"/>
              <a:t>频率、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zh-CN" dirty="0" smtClean="0"/>
              <a:t>消耗时间以及</a:t>
            </a:r>
            <a:r>
              <a:rPr lang="en-US" altLang="zh-CN" dirty="0" smtClean="0"/>
              <a:t>GC</a:t>
            </a:r>
            <a:r>
              <a:rPr lang="zh-CN" altLang="en-US" dirty="0" smtClean="0"/>
              <a:t>对应用造成的暂停时间</a:t>
            </a:r>
            <a:r>
              <a:rPr lang="zh-CN" altLang="zh-CN" dirty="0" smtClean="0"/>
              <a:t>。</a:t>
            </a:r>
          </a:p>
          <a:p>
            <a:pPr marL="342900" indent="-342900"/>
            <a:endParaRPr lang="en-US" altLang="zh-CN" dirty="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569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尝试调优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500174"/>
            <a:ext cx="828867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根据目标针对性的寻找瓶颈以及制定调优策略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来说说常见的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降低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执行频率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</a:t>
            </a:r>
            <a:r>
              <a:rPr lang="zh-CN" altLang="en-US" dirty="0" smtClean="0"/>
              <a:t>根据前面学习到的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触发时机，寻找到瓶颈</a:t>
            </a:r>
            <a:r>
              <a:rPr lang="en-US" altLang="zh-CN" dirty="0" smtClean="0"/>
              <a:t>  </a:t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zh-CN" altLang="en-US" dirty="0" smtClean="0"/>
              <a:t>为什么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执行频率高呢，</a:t>
            </a:r>
            <a:r>
              <a:rPr lang="en-US" altLang="zh-CN" dirty="0" smtClean="0"/>
              <a:t>old</a:t>
            </a:r>
            <a:r>
              <a:rPr lang="zh-CN" altLang="en-US" dirty="0" smtClean="0"/>
              <a:t>经常满？还是</a:t>
            </a:r>
            <a:r>
              <a:rPr lang="en-US" altLang="zh-CN" dirty="0" smtClean="0"/>
              <a:t>old</a:t>
            </a:r>
            <a:r>
              <a:rPr lang="zh-CN" altLang="en-US" dirty="0" smtClean="0"/>
              <a:t>本来占用就高呢？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old</a:t>
            </a:r>
            <a:r>
              <a:rPr lang="zh-CN" altLang="en-US" dirty="0" smtClean="0"/>
              <a:t>为什么经常满呢？请参见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前面的内容</a:t>
            </a:r>
            <a:r>
              <a:rPr lang="en-US" altLang="zh-CN" dirty="0" smtClean="0"/>
              <a:t>...</a:t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zh-CN" altLang="en-US" dirty="0" smtClean="0"/>
              <a:t>是不是因为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后经常有对象进入</a:t>
            </a:r>
            <a:r>
              <a:rPr lang="en-US" altLang="zh-CN" dirty="0" smtClean="0"/>
              <a:t>old</a:t>
            </a:r>
            <a:r>
              <a:rPr lang="zh-CN" altLang="en-US" dirty="0" smtClean="0"/>
              <a:t>呢？为什么？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>
                <a:solidFill>
                  <a:srgbClr val="FF0000"/>
                </a:solidFill>
              </a:rPr>
              <a:t>注意</a:t>
            </a:r>
            <a:r>
              <a:rPr lang="en-US" altLang="zh-CN" dirty="0" smtClean="0">
                <a:solidFill>
                  <a:srgbClr val="FF0000"/>
                </a:solidFill>
              </a:rPr>
              <a:t>Java RMI</a:t>
            </a:r>
            <a:r>
              <a:rPr lang="zh-CN" altLang="en-US" dirty="0" smtClean="0">
                <a:solidFill>
                  <a:srgbClr val="FF0000"/>
                </a:solidFill>
              </a:rPr>
              <a:t>的定时</a:t>
            </a:r>
            <a:r>
              <a:rPr lang="en-US" altLang="zh-CN" dirty="0" smtClean="0">
                <a:solidFill>
                  <a:srgbClr val="FF0000"/>
                </a:solidFill>
              </a:rPr>
              <a:t>GC</a:t>
            </a:r>
            <a:r>
              <a:rPr lang="zh-CN" altLang="en-US" dirty="0" smtClean="0">
                <a:solidFill>
                  <a:srgbClr val="FF0000"/>
                </a:solidFill>
              </a:rPr>
              <a:t>触发，可通过：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>-XX:+</a:t>
            </a:r>
            <a:r>
              <a:rPr lang="en-US" altLang="zh-CN" dirty="0" err="1" smtClean="0">
                <a:solidFill>
                  <a:srgbClr val="FF0000"/>
                </a:solidFill>
              </a:rPr>
              <a:t>DisableExplicitGC</a:t>
            </a:r>
            <a:r>
              <a:rPr lang="zh-CN" altLang="en-US" dirty="0" smtClean="0">
                <a:solidFill>
                  <a:srgbClr val="FF0000"/>
                </a:solidFill>
              </a:rPr>
              <a:t>来禁止；</a:t>
            </a: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zh-CN" altLang="en-US" dirty="0" smtClean="0">
                <a:solidFill>
                  <a:srgbClr val="FF0000"/>
                </a:solidFill>
              </a:rPr>
              <a:t>或通过</a:t>
            </a:r>
            <a:r>
              <a:rPr lang="en-US" altLang="zh-CN" dirty="0" smtClean="0">
                <a:solidFill>
                  <a:srgbClr val="FF0000"/>
                </a:solidFill>
              </a:rPr>
              <a:t> -</a:t>
            </a:r>
            <a:r>
              <a:rPr lang="en-US" altLang="zh-CN" dirty="0" err="1" smtClean="0">
                <a:solidFill>
                  <a:srgbClr val="FF0000"/>
                </a:solidFill>
              </a:rPr>
              <a:t>Dsun.rmi.dgc.server.gcInterval</a:t>
            </a:r>
            <a:r>
              <a:rPr lang="en-US" altLang="zh-CN" dirty="0" smtClean="0">
                <a:solidFill>
                  <a:srgbClr val="FF0000"/>
                </a:solidFill>
              </a:rPr>
              <a:t>=3600000</a:t>
            </a:r>
            <a:r>
              <a:rPr lang="zh-CN" altLang="en-US" dirty="0" smtClean="0">
                <a:solidFill>
                  <a:srgbClr val="FF0000"/>
                </a:solidFill>
              </a:rPr>
              <a:t>来控制触发的时间。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569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尝试调优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1" y="1528409"/>
            <a:ext cx="7929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/>
              <a:t>    降低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执行频率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通常瓶颈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  Old</a:t>
            </a:r>
            <a:r>
              <a:rPr lang="zh-CN" altLang="en-US" dirty="0" smtClean="0"/>
              <a:t>本身占用的就一直高，所以只要稍微放点对象到</a:t>
            </a:r>
            <a:r>
              <a:rPr lang="en-US" altLang="zh-CN" dirty="0" smtClean="0"/>
              <a:t>old</a:t>
            </a:r>
            <a:r>
              <a:rPr lang="zh-CN" altLang="en-US" dirty="0" smtClean="0"/>
              <a:t>，就</a:t>
            </a:r>
            <a:r>
              <a:rPr lang="en-US" altLang="zh-CN" dirty="0" smtClean="0"/>
              <a:t>full</a:t>
            </a:r>
            <a:r>
              <a:rPr lang="zh-CN" altLang="en-US" dirty="0" smtClean="0"/>
              <a:t>了；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r>
              <a:rPr lang="zh-CN" altLang="en-US" dirty="0" smtClean="0"/>
              <a:t>通常原因：缓存的东西太多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oracle 10g</a:t>
            </a:r>
            <a:r>
              <a:rPr lang="zh-CN" altLang="en-US" dirty="0" smtClean="0"/>
              <a:t>驱动时</a:t>
            </a:r>
            <a:r>
              <a:rPr lang="en-US" altLang="zh-CN" dirty="0" err="1" smtClean="0"/>
              <a:t>preparedstatement</a:t>
            </a:r>
            <a:r>
              <a:rPr lang="en-US" altLang="zh-CN" dirty="0" smtClean="0"/>
              <a:t> cache</a:t>
            </a:r>
            <a:r>
              <a:rPr lang="zh-CN" altLang="en-US" dirty="0" smtClean="0"/>
              <a:t>太大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</a:t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r>
              <a:rPr lang="zh-CN" altLang="en-US" dirty="0" smtClean="0"/>
              <a:t>查找办法，很简单：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dump then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mat,bingo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!</a:t>
            </a:r>
            <a:r>
              <a:rPr lang="en-US" altLang="zh-CN" dirty="0" smtClean="0"/>
              <a:t>              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/>
            </a:r>
            <a:br>
              <a:rPr lang="en-US" altLang="zh-CN" sz="2400" b="1" dirty="0" smtClean="0">
                <a:solidFill>
                  <a:srgbClr val="FF0000"/>
                </a:solidFill>
              </a:rPr>
            </a:br>
            <a:r>
              <a:rPr lang="en-US" altLang="zh-CN" dirty="0" smtClean="0"/>
              <a:t>     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569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尝试调优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1" y="1528409"/>
            <a:ext cx="78581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/>
              <a:t>    降低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执行频率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通常瓶颈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altLang="zh-CN" sz="2400" b="1" dirty="0" smtClean="0">
                <a:solidFill>
                  <a:srgbClr val="FF0000"/>
                </a:solidFill>
              </a:rPr>
              <a:t>	  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后总是有对象不断的进入</a:t>
            </a:r>
            <a:r>
              <a:rPr lang="en-US" altLang="zh-CN" dirty="0" smtClean="0"/>
              <a:t>Old</a:t>
            </a:r>
            <a:r>
              <a:rPr lang="zh-CN" altLang="en-US" dirty="0" smtClean="0"/>
              <a:t>，导致</a:t>
            </a:r>
            <a:r>
              <a:rPr lang="en-US" altLang="zh-CN" dirty="0" smtClean="0"/>
              <a:t>Old</a:t>
            </a:r>
            <a:r>
              <a:rPr lang="zh-CN" altLang="en-US" dirty="0" smtClean="0"/>
              <a:t>不断的满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</a:t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r>
              <a:rPr lang="zh-CN" altLang="en-US" dirty="0" smtClean="0"/>
              <a:t>通常原因：</a:t>
            </a:r>
            <a:r>
              <a:rPr lang="en-US" altLang="zh-CN" dirty="0" smtClean="0"/>
              <a:t>Survivor</a:t>
            </a:r>
            <a:r>
              <a:rPr lang="zh-CN" altLang="en-US" dirty="0" smtClean="0"/>
              <a:t>太小了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</a:t>
            </a:r>
            <a:r>
              <a:rPr lang="zh-CN" altLang="en-US" dirty="0" smtClean="0"/>
              <a:t>系统响应太慢、请求量太大、每次请求分配内存多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</a:t>
            </a:r>
            <a:r>
              <a:rPr lang="zh-CN" altLang="en-US" dirty="0" smtClean="0"/>
              <a:t>分配的对象太大</a:t>
            </a:r>
            <a:r>
              <a:rPr lang="en-US" altLang="zh-CN" dirty="0" smtClean="0"/>
              <a:t>...</a:t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r>
              <a:rPr lang="zh-CN" altLang="en-US" dirty="0" smtClean="0"/>
              <a:t>查找办法：</a:t>
            </a:r>
            <a:r>
              <a:rPr lang="en-US" altLang="zh-CN" dirty="0" smtClean="0"/>
              <a:t>dump</a:t>
            </a:r>
            <a:r>
              <a:rPr lang="zh-CN" altLang="en-US" dirty="0" smtClean="0"/>
              <a:t>这时就不是很好用了，需要的是能分析两次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 minor GC</a:t>
            </a:r>
            <a:r>
              <a:rPr lang="zh-CN" altLang="en-US" dirty="0" smtClean="0"/>
              <a:t>之间到底哪些地方分配了内存；</a:t>
            </a:r>
            <a:r>
              <a:rPr lang="en-US" altLang="zh-CN" dirty="0" smtClean="0"/>
              <a:t>  </a:t>
            </a:r>
            <a:br>
              <a:rPr lang="en-US" altLang="zh-CN" dirty="0" smtClean="0"/>
            </a:br>
            <a:r>
              <a:rPr lang="en-US" altLang="zh-CN" dirty="0" smtClean="0"/>
              <a:t>                     </a:t>
            </a:r>
            <a:br>
              <a:rPr lang="en-US" altLang="zh-CN" dirty="0" smtClean="0"/>
            </a:br>
            <a:r>
              <a:rPr lang="en-US" altLang="zh-CN" dirty="0" smtClean="0"/>
              <a:t>                     </a:t>
            </a:r>
            <a:r>
              <a:rPr lang="en-US" altLang="zh-CN" dirty="0" err="1" smtClean="0"/>
              <a:t>jstat</a:t>
            </a:r>
            <a:r>
              <a:rPr lang="zh-CN" altLang="en-US" dirty="0" smtClean="0"/>
              <a:t>观察</a:t>
            </a:r>
            <a:r>
              <a:rPr lang="en-US" altLang="zh-CN" dirty="0" smtClean="0"/>
              <a:t>Survivor</a:t>
            </a:r>
            <a:r>
              <a:rPr lang="zh-CN" altLang="en-US" dirty="0" smtClean="0"/>
              <a:t>的消耗状况，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XX:PrintHeapAtGC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 </a:t>
            </a:r>
            <a:r>
              <a:rPr lang="zh-CN" altLang="en-US" dirty="0" smtClean="0"/>
              <a:t>输出</a:t>
            </a:r>
            <a:r>
              <a:rPr lang="en-US" altLang="zh-CN" dirty="0" smtClean="0"/>
              <a:t>GC</a:t>
            </a:r>
            <a:r>
              <a:rPr lang="zh-CN" altLang="en-US" dirty="0" smtClean="0"/>
              <a:t>前后的详细信息；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 </a:t>
            </a:r>
            <a:br>
              <a:rPr lang="en-US" altLang="zh-CN" dirty="0" smtClean="0"/>
            </a:br>
            <a:r>
              <a:rPr lang="en-US" altLang="zh-CN" dirty="0" smtClean="0"/>
              <a:t>                     </a:t>
            </a:r>
            <a:r>
              <a:rPr lang="zh-CN" altLang="en-US" dirty="0" smtClean="0"/>
              <a:t>系统响应慢那行属于系统优化，不在这里扯；</a:t>
            </a:r>
            <a:r>
              <a:rPr lang="en-US" altLang="zh-CN" dirty="0" smtClean="0"/>
              <a:t>         </a:t>
            </a:r>
            <a:br>
              <a:rPr lang="en-US" altLang="zh-CN" dirty="0" smtClean="0"/>
            </a:br>
            <a:r>
              <a:rPr lang="en-US" altLang="zh-CN" dirty="0" smtClean="0"/>
              <a:t>              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/>
            </a:r>
            <a:br>
              <a:rPr lang="en-US" altLang="zh-CN" sz="2400" b="1" dirty="0" smtClean="0">
                <a:solidFill>
                  <a:srgbClr val="FF0000"/>
                </a:solidFill>
              </a:rPr>
            </a:br>
            <a:r>
              <a:rPr lang="en-US" altLang="zh-CN" dirty="0" smtClean="0"/>
              <a:t>     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569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尝试调优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1" y="1528409"/>
            <a:ext cx="78581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/>
              <a:t> 降低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执行频率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调优策略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b="1" dirty="0" smtClean="0"/>
              <a:t>Old</a:t>
            </a:r>
            <a:r>
              <a:rPr lang="zh-CN" altLang="en-US" b="1" dirty="0" smtClean="0"/>
              <a:t>本身占用的就一直高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r>
              <a:rPr lang="zh-CN" altLang="en-US" dirty="0" smtClean="0"/>
              <a:t>调优办法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</a:t>
            </a:r>
            <a:r>
              <a:rPr lang="zh-CN" altLang="en-US" dirty="0" smtClean="0"/>
              <a:t>① 扩大</a:t>
            </a:r>
            <a:r>
              <a:rPr lang="en-US" altLang="zh-CN" dirty="0" smtClean="0"/>
              <a:t>old</a:t>
            </a:r>
            <a:r>
              <a:rPr lang="zh-CN" altLang="en-US" dirty="0" smtClean="0"/>
              <a:t>大小（减少</a:t>
            </a:r>
            <a:r>
              <a:rPr lang="en-US" altLang="zh-CN" dirty="0" smtClean="0"/>
              <a:t>new</a:t>
            </a:r>
            <a:r>
              <a:rPr lang="zh-CN" altLang="en-US" dirty="0" smtClean="0"/>
              <a:t>或调大</a:t>
            </a:r>
            <a:r>
              <a:rPr lang="en-US" altLang="zh-CN" dirty="0" smtClean="0"/>
              <a:t>heap</a:t>
            </a:r>
            <a:r>
              <a:rPr lang="zh-CN" altLang="en-US" dirty="0" smtClean="0"/>
              <a:t>）；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               </a:t>
            </a:r>
            <a:r>
              <a:rPr lang="zh-CN" altLang="en-US" dirty="0" smtClean="0"/>
              <a:t>减少</a:t>
            </a:r>
            <a:r>
              <a:rPr lang="en-US" altLang="zh-CN" dirty="0" smtClean="0"/>
              <a:t>new</a:t>
            </a:r>
            <a:r>
              <a:rPr lang="zh-CN" altLang="en-US" dirty="0" smtClean="0"/>
              <a:t>注意对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的影响并且同时有可能造成</a:t>
            </a:r>
            <a:r>
              <a:rPr lang="en-US" altLang="zh-CN" dirty="0" smtClean="0"/>
              <a:t>full</a:t>
            </a:r>
            <a:br>
              <a:rPr lang="en-US" altLang="zh-CN" dirty="0" smtClean="0"/>
            </a:br>
            <a:r>
              <a:rPr lang="en-US" altLang="zh-CN" dirty="0" smtClean="0"/>
              <a:t>               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还是严重；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</a:t>
            </a:r>
            <a:r>
              <a:rPr lang="zh-CN" altLang="en-US" dirty="0" smtClean="0"/>
              <a:t>调大</a:t>
            </a:r>
            <a:r>
              <a:rPr lang="en-US" altLang="zh-CN" dirty="0" smtClean="0"/>
              <a:t>heap</a:t>
            </a:r>
            <a:r>
              <a:rPr lang="zh-CN" altLang="en-US" dirty="0" smtClean="0"/>
              <a:t>注意</a:t>
            </a:r>
            <a:r>
              <a:rPr lang="en-US" altLang="zh-CN" dirty="0" smtClean="0"/>
              <a:t>full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的时间的延长，</a:t>
            </a:r>
            <a:r>
              <a:rPr lang="en-US" altLang="zh-CN" dirty="0" err="1" smtClean="0"/>
              <a:t>cpu</a:t>
            </a:r>
            <a:r>
              <a:rPr lang="zh-CN" altLang="en-US" dirty="0" smtClean="0"/>
              <a:t>够强悍嘛，</a:t>
            </a:r>
            <a:r>
              <a:rPr lang="en-US" altLang="zh-CN" dirty="0" err="1" smtClean="0"/>
              <a:t>os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32 bit</a:t>
            </a:r>
            <a:r>
              <a:rPr lang="zh-CN" altLang="en-US" dirty="0" smtClean="0"/>
              <a:t>的吗？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          </a:t>
            </a:r>
            <a:r>
              <a:rPr lang="zh-CN" altLang="en-US" dirty="0" smtClean="0"/>
              <a:t>② 程序优化（去掉一些不必要的缓存）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/>
            </a:r>
            <a:br>
              <a:rPr lang="en-US" altLang="zh-CN" sz="2400" b="1" dirty="0" smtClean="0">
                <a:solidFill>
                  <a:srgbClr val="FF0000"/>
                </a:solidFill>
              </a:rPr>
            </a:br>
            <a:r>
              <a:rPr lang="en-US" altLang="zh-CN" dirty="0" smtClean="0"/>
              <a:t>     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569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尝试调优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1" y="1528409"/>
            <a:ext cx="78581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/>
              <a:t>  降低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执行频率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调优策略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b="1" dirty="0" smtClean="0"/>
              <a:t>Minor GC</a:t>
            </a:r>
            <a:r>
              <a:rPr lang="zh-CN" altLang="en-US" b="1" dirty="0" smtClean="0"/>
              <a:t>后总是有对象不断的进入</a:t>
            </a:r>
            <a:r>
              <a:rPr lang="en-US" altLang="zh-CN" b="1" dirty="0" smtClean="0"/>
              <a:t>Old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</a:t>
            </a:r>
            <a:r>
              <a:rPr lang="zh-CN" altLang="en-US" dirty="0" smtClean="0"/>
              <a:t>前提：这些进入</a:t>
            </a:r>
            <a:r>
              <a:rPr lang="en-US" altLang="zh-CN" dirty="0" smtClean="0"/>
              <a:t>Old</a:t>
            </a:r>
            <a:r>
              <a:rPr lang="zh-CN" altLang="en-US" dirty="0" smtClean="0"/>
              <a:t>的对象在</a:t>
            </a:r>
            <a:r>
              <a:rPr lang="en-US" altLang="zh-CN" dirty="0" smtClean="0"/>
              <a:t>full</a:t>
            </a:r>
            <a:r>
              <a:rPr lang="zh-CN" altLang="en-US" dirty="0" smtClean="0"/>
              <a:t>时大部分都会被回收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r>
              <a:rPr lang="zh-CN" altLang="en-US" dirty="0" smtClean="0"/>
              <a:t>调优办法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</a:t>
            </a:r>
            <a:r>
              <a:rPr lang="zh-CN" altLang="en-US" dirty="0" smtClean="0"/>
              <a:t>① 降低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执行频率（等到那部分再讲）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</a:t>
            </a:r>
            <a:br>
              <a:rPr lang="en-US" altLang="zh-CN" dirty="0" smtClean="0"/>
            </a:br>
            <a:r>
              <a:rPr lang="en-US" altLang="zh-CN" dirty="0" smtClean="0"/>
              <a:t>           </a:t>
            </a:r>
            <a:r>
              <a:rPr lang="zh-CN" altLang="en-US" dirty="0" smtClean="0"/>
              <a:t>② 让对象尽量在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中就被回收掉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</a:t>
            </a:r>
            <a:r>
              <a:rPr lang="zh-CN" altLang="en-US" dirty="0" smtClean="0"/>
              <a:t>放大</a:t>
            </a:r>
            <a:r>
              <a:rPr lang="en-US" altLang="zh-CN" dirty="0" smtClean="0"/>
              <a:t>new</a:t>
            </a:r>
            <a:r>
              <a:rPr lang="zh-CN" altLang="en-US" dirty="0" smtClean="0"/>
              <a:t>、放大</a:t>
            </a:r>
            <a:r>
              <a:rPr lang="en-US" altLang="zh-CN" dirty="0" smtClean="0"/>
              <a:t>survivor</a:t>
            </a:r>
            <a:r>
              <a:rPr lang="zh-CN" altLang="en-US" dirty="0" smtClean="0"/>
              <a:t>、增大</a:t>
            </a:r>
            <a:r>
              <a:rPr lang="en-US" altLang="zh-CN" dirty="0" err="1" smtClean="0"/>
              <a:t>TenuringThreshold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</a:t>
            </a:r>
            <a:r>
              <a:rPr lang="zh-CN" altLang="en-US" dirty="0" smtClean="0"/>
              <a:t>但要注意这些有可能会造成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执行频繁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</a:t>
            </a:r>
            <a:br>
              <a:rPr lang="en-US" altLang="zh-CN" dirty="0" smtClean="0"/>
            </a:br>
            <a:r>
              <a:rPr lang="en-US" altLang="zh-CN" dirty="0" smtClean="0"/>
              <a:t>	    </a:t>
            </a:r>
            <a:r>
              <a:rPr lang="zh-CN" altLang="en-US" dirty="0" smtClean="0"/>
              <a:t>③ 换</a:t>
            </a:r>
            <a:r>
              <a:rPr lang="en-US" altLang="zh-CN" dirty="0" smtClean="0"/>
              <a:t>CMS GC</a:t>
            </a:r>
          </a:p>
          <a:p>
            <a:pPr marL="342900" indent="-342900"/>
            <a:r>
              <a:rPr lang="en-US" altLang="zh-CN" dirty="0" smtClean="0"/>
              <a:t>                   Old</a:t>
            </a:r>
            <a:r>
              <a:rPr lang="zh-CN" altLang="en-US" dirty="0" smtClean="0"/>
              <a:t>还没满就回收掉，从而降低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触发的可能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</a:t>
            </a:r>
            <a:r>
              <a:rPr lang="zh-CN" altLang="en-US" dirty="0" smtClean="0"/>
              <a:t>④ 程序优化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</a:t>
            </a:r>
            <a:r>
              <a:rPr lang="zh-CN" altLang="en-US" dirty="0" smtClean="0"/>
              <a:t>提升响应速度、降低每次请求分配的内存</a:t>
            </a:r>
            <a:r>
              <a:rPr lang="en-US" altLang="zh-CN" dirty="0" smtClean="0"/>
              <a:t>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/>
            </a:r>
            <a:br>
              <a:rPr lang="en-US" altLang="zh-CN" sz="2400" b="1" dirty="0" smtClean="0">
                <a:solidFill>
                  <a:srgbClr val="FF0000"/>
                </a:solidFill>
              </a:rPr>
            </a:br>
            <a:r>
              <a:rPr lang="en-US" altLang="zh-CN" dirty="0" smtClean="0"/>
              <a:t>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20850"/>
            <a:ext cx="6114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内存回收</a:t>
            </a:r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Garbage Collection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643050"/>
            <a:ext cx="6794873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CN" dirty="0" smtClean="0"/>
              <a:t>GC</a:t>
            </a:r>
            <a:r>
              <a:rPr lang="zh-CN" altLang="en-US" dirty="0" smtClean="0"/>
              <a:t>要做的是将那些</a:t>
            </a:r>
            <a:r>
              <a:rPr lang="en-US" altLang="zh-CN" dirty="0" smtClean="0"/>
              <a:t>dead</a:t>
            </a:r>
            <a:r>
              <a:rPr lang="zh-CN" altLang="en-US" dirty="0" smtClean="0"/>
              <a:t>的对象所占用的内存回收掉；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Hotspot</a:t>
            </a:r>
            <a:r>
              <a:rPr lang="zh-CN" altLang="en-US" dirty="0" smtClean="0"/>
              <a:t>认为没有引用的对象是</a:t>
            </a:r>
            <a:r>
              <a:rPr lang="en-US" altLang="zh-CN" dirty="0" smtClean="0"/>
              <a:t>dead</a:t>
            </a:r>
            <a:r>
              <a:rPr lang="zh-CN" altLang="en-US" dirty="0" smtClean="0"/>
              <a:t>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Hotspot</a:t>
            </a:r>
            <a:r>
              <a:rPr lang="zh-CN" altLang="en-US" dirty="0" smtClean="0"/>
              <a:t>将引用分为四种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</a:t>
            </a:r>
            <a:r>
              <a:rPr lang="en-US" altLang="zh-CN" sz="1600" dirty="0" smtClean="0"/>
              <a:t>Strong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Soft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Weak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Phantom</a:t>
            </a:r>
          </a:p>
          <a:p>
            <a:pPr marL="342900" indent="-342900"/>
            <a:r>
              <a:rPr lang="en-US" altLang="zh-CN" sz="1600" dirty="0" smtClean="0"/>
              <a:t>     Strong</a:t>
            </a:r>
            <a:r>
              <a:rPr lang="zh-CN" altLang="en-US" sz="1600" dirty="0" smtClean="0"/>
              <a:t>即默认通过</a:t>
            </a:r>
            <a:r>
              <a:rPr lang="en-US" altLang="zh-CN" sz="1600" dirty="0" smtClean="0"/>
              <a:t>Object o=new Object()</a:t>
            </a:r>
            <a:r>
              <a:rPr lang="zh-CN" altLang="en-US" sz="1600" dirty="0" smtClean="0"/>
              <a:t>这种方式赋值的引用；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Soft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Weak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Phantom</a:t>
            </a:r>
            <a:r>
              <a:rPr lang="zh-CN" altLang="en-US" sz="1600" dirty="0" smtClean="0"/>
              <a:t>这三种则都是继承</a:t>
            </a:r>
            <a:r>
              <a:rPr lang="en-US" altLang="zh-CN" sz="1600" dirty="0" smtClean="0"/>
              <a:t>Reference</a:t>
            </a:r>
            <a:r>
              <a:rPr lang="zh-CN" altLang="en-US" sz="1600" dirty="0" smtClean="0"/>
              <a:t>；</a:t>
            </a:r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     </a:t>
            </a:r>
            <a:r>
              <a:rPr lang="zh-CN" altLang="en-US" sz="1600" dirty="0" smtClean="0"/>
              <a:t>在</a:t>
            </a:r>
            <a:r>
              <a:rPr lang="en-US" altLang="zh-CN" sz="1600" dirty="0" smtClean="0"/>
              <a:t>Full GC</a:t>
            </a:r>
            <a:r>
              <a:rPr lang="zh-CN" altLang="en-US" sz="1600" dirty="0" smtClean="0"/>
              <a:t>时会对</a:t>
            </a:r>
            <a:r>
              <a:rPr lang="en-US" altLang="zh-CN" sz="1600" dirty="0" smtClean="0"/>
              <a:t>Reference</a:t>
            </a:r>
            <a:r>
              <a:rPr lang="zh-CN" altLang="en-US" sz="1600" dirty="0" smtClean="0"/>
              <a:t>类型的引用进行特殊处理：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   Soft</a:t>
            </a:r>
            <a:r>
              <a:rPr lang="zh-CN" altLang="en-US" sz="1600" dirty="0" smtClean="0"/>
              <a:t>：内存不够时一定会被</a:t>
            </a:r>
            <a:r>
              <a:rPr lang="en-US" altLang="zh-CN" sz="1600" dirty="0" smtClean="0"/>
              <a:t>GC</a:t>
            </a:r>
            <a:r>
              <a:rPr lang="zh-CN" altLang="en-US" sz="1600" dirty="0" smtClean="0"/>
              <a:t>、长期不用也会被</a:t>
            </a:r>
            <a:r>
              <a:rPr lang="en-US" altLang="zh-CN" sz="1600" dirty="0" smtClean="0"/>
              <a:t>GC</a:t>
            </a:r>
            <a:r>
              <a:rPr lang="zh-CN" altLang="en-US" sz="1600" dirty="0" smtClean="0"/>
              <a:t>，可通过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            -</a:t>
            </a:r>
            <a:r>
              <a:rPr lang="en-US" altLang="zh-CN" sz="1600" dirty="0" err="1" smtClean="0"/>
              <a:t>XX:SoftRefLRUPolicyMSPerMB</a:t>
            </a:r>
            <a:r>
              <a:rPr lang="zh-CN" altLang="en-US" sz="1600" dirty="0" smtClean="0"/>
              <a:t>来设置；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   Weak</a:t>
            </a:r>
            <a:r>
              <a:rPr lang="zh-CN" altLang="en-US" sz="1600" dirty="0" smtClean="0"/>
              <a:t>：一定会被</a:t>
            </a:r>
            <a:r>
              <a:rPr lang="en-US" altLang="zh-CN" sz="1600" dirty="0" smtClean="0"/>
              <a:t>GC</a:t>
            </a:r>
            <a:r>
              <a:rPr lang="zh-CN" altLang="en-US" sz="1600" dirty="0" smtClean="0"/>
              <a:t>，当被</a:t>
            </a:r>
            <a:r>
              <a:rPr lang="en-US" altLang="zh-CN" sz="1600" dirty="0" smtClean="0"/>
              <a:t>mark</a:t>
            </a:r>
            <a:r>
              <a:rPr lang="zh-CN" altLang="en-US" sz="1600" dirty="0" smtClean="0"/>
              <a:t>为</a:t>
            </a:r>
            <a:r>
              <a:rPr lang="en-US" altLang="zh-CN" sz="1600" dirty="0" smtClean="0"/>
              <a:t>dead</a:t>
            </a:r>
            <a:r>
              <a:rPr lang="zh-CN" altLang="en-US" sz="1600" dirty="0" smtClean="0"/>
              <a:t>，会在</a:t>
            </a:r>
            <a:r>
              <a:rPr lang="en-US" altLang="zh-CN" sz="1600" dirty="0" err="1" smtClean="0"/>
              <a:t>ReferenceQueue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              </a:t>
            </a:r>
            <a:r>
              <a:rPr lang="zh-CN" altLang="en-US" sz="1600" dirty="0" smtClean="0"/>
              <a:t>中通知；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   Phantom</a:t>
            </a:r>
            <a:r>
              <a:rPr lang="zh-CN" altLang="en-US" sz="1600" dirty="0" smtClean="0"/>
              <a:t>：本来就没引用，当从</a:t>
            </a:r>
            <a:r>
              <a:rPr lang="en-US" altLang="zh-CN" sz="1600" dirty="0" err="1" smtClean="0"/>
              <a:t>jvm</a:t>
            </a:r>
            <a:r>
              <a:rPr lang="en-US" altLang="zh-CN" sz="1600" dirty="0" smtClean="0"/>
              <a:t> heap</a:t>
            </a:r>
            <a:r>
              <a:rPr lang="zh-CN" altLang="en-US" sz="1600" dirty="0" smtClean="0"/>
              <a:t>中释放，会通知。</a:t>
            </a:r>
            <a:endParaRPr lang="en-US" altLang="zh-CN" sz="1600" dirty="0" smtClean="0"/>
          </a:p>
          <a:p>
            <a:pPr marL="342900" indent="-342900"/>
            <a:r>
              <a:rPr lang="en-US" altLang="zh-CN" dirty="0" smtClean="0"/>
              <a:t>     </a:t>
            </a:r>
            <a:endParaRPr lang="zh-CN" alt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569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尝试调优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1" y="1528409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/>
              <a:t>  降低单次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执行时间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</a:t>
            </a:r>
            <a:r>
              <a:rPr lang="zh-CN" altLang="en-US" dirty="0" smtClean="0"/>
              <a:t>通常原因：</a:t>
            </a:r>
            <a:r>
              <a:rPr lang="en-US" altLang="zh-CN" dirty="0" smtClean="0"/>
              <a:t>            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/>
            </a:r>
            <a:br>
              <a:rPr lang="en-US" altLang="zh-CN" sz="2400" b="1" dirty="0" smtClean="0">
                <a:solidFill>
                  <a:srgbClr val="FF0000"/>
                </a:solidFill>
              </a:rPr>
            </a:br>
            <a:r>
              <a:rPr lang="en-US" altLang="zh-CN" dirty="0" smtClean="0"/>
              <a:t>      </a:t>
            </a:r>
            <a:r>
              <a:rPr lang="zh-CN" altLang="en-US" dirty="0" smtClean="0"/>
              <a:t>旧生代太大了</a:t>
            </a:r>
            <a:r>
              <a:rPr lang="en-US" altLang="zh-CN" dirty="0" smtClean="0"/>
              <a:t>...</a:t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br>
              <a:rPr lang="en-US" altLang="zh-CN" dirty="0" smtClean="0"/>
            </a:br>
            <a:r>
              <a:rPr lang="en-US" altLang="zh-CN" dirty="0" smtClean="0"/>
              <a:t>  </a:t>
            </a:r>
            <a:r>
              <a:rPr lang="zh-CN" altLang="en-US" dirty="0" smtClean="0"/>
              <a:t>通常办法：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r>
              <a:rPr lang="zh-CN" altLang="en-US" dirty="0" smtClean="0"/>
              <a:t>是并行</a:t>
            </a:r>
            <a:r>
              <a:rPr lang="en-US" altLang="zh-CN" dirty="0" smtClean="0"/>
              <a:t>GC</a:t>
            </a:r>
            <a:r>
              <a:rPr lang="zh-CN" altLang="en-US" dirty="0" smtClean="0"/>
              <a:t>吗？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r>
              <a:rPr lang="zh-CN" altLang="en-US" dirty="0" smtClean="0"/>
              <a:t>加点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吧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r>
              <a:rPr lang="zh-CN" altLang="en-US" dirty="0" smtClean="0"/>
              <a:t>升级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吧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</a:t>
            </a:r>
            <a:r>
              <a:rPr lang="zh-CN" altLang="en-US" dirty="0" smtClean="0"/>
              <a:t>减小</a:t>
            </a:r>
            <a:r>
              <a:rPr lang="en-US" altLang="zh-CN" dirty="0" smtClean="0"/>
              <a:t>Heap</a:t>
            </a:r>
            <a:r>
              <a:rPr lang="zh-CN" altLang="en-US" dirty="0" smtClean="0"/>
              <a:t>或旧生代吧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569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尝试调优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1" y="1528409"/>
            <a:ext cx="7929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/>
              <a:t>  降低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执行频率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</a:t>
            </a:r>
            <a:r>
              <a:rPr lang="zh-CN" altLang="en-US" dirty="0" smtClean="0"/>
              <a:t>通常原因：</a:t>
            </a:r>
            <a:r>
              <a:rPr lang="en-US" altLang="zh-CN" dirty="0" smtClean="0"/>
              <a:t>            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/>
            </a:r>
            <a:br>
              <a:rPr lang="en-US" altLang="zh-CN" sz="2400" b="1" dirty="0" smtClean="0">
                <a:solidFill>
                  <a:srgbClr val="FF0000"/>
                </a:solidFill>
              </a:rPr>
            </a:br>
            <a:r>
              <a:rPr lang="en-US" altLang="zh-CN" dirty="0" smtClean="0"/>
              <a:t>      </a:t>
            </a:r>
            <a:r>
              <a:rPr lang="zh-CN" altLang="en-US" dirty="0" smtClean="0"/>
              <a:t>每次请求分配的内存多、请求量大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br>
              <a:rPr lang="en-US" altLang="zh-CN" dirty="0" smtClean="0"/>
            </a:br>
            <a:r>
              <a:rPr lang="en-US" altLang="zh-CN" dirty="0" smtClean="0"/>
              <a:t>  </a:t>
            </a:r>
            <a:r>
              <a:rPr lang="zh-CN" altLang="en-US" dirty="0" smtClean="0"/>
              <a:t>通常办法：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zh-CN" altLang="en-US" dirty="0" smtClean="0"/>
              <a:t>扩大</a:t>
            </a:r>
            <a:r>
              <a:rPr lang="en-US" altLang="zh-CN" dirty="0" smtClean="0"/>
              <a:t>heap</a:t>
            </a:r>
            <a:r>
              <a:rPr lang="zh-CN" altLang="en-US" dirty="0" smtClean="0"/>
              <a:t>、扩大新生代、扩大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，扩大时请综合考虑；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zh-CN" altLang="en-US" dirty="0" smtClean="0"/>
              <a:t>降低每次请求分配的内存；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zh-CN" altLang="en-US" dirty="0" smtClean="0"/>
              <a:t>加机器吧，分担点请求量。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569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尝试调优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1" y="1528409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/>
              <a:t>  降低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执行时间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</a:t>
            </a:r>
            <a:r>
              <a:rPr lang="zh-CN" altLang="en-US" dirty="0" smtClean="0"/>
              <a:t>通常原因：</a:t>
            </a:r>
            <a:r>
              <a:rPr lang="en-US" altLang="zh-CN" dirty="0" smtClean="0"/>
              <a:t>                   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/>
            </a:r>
            <a:br>
              <a:rPr lang="en-US" altLang="zh-CN" sz="2400" b="1" dirty="0" smtClean="0">
                <a:solidFill>
                  <a:srgbClr val="FF0000"/>
                </a:solidFill>
              </a:rPr>
            </a:br>
            <a:r>
              <a:rPr lang="en-US" altLang="zh-CN" dirty="0" smtClean="0"/>
              <a:t>      </a:t>
            </a:r>
            <a:r>
              <a:rPr lang="zh-CN" altLang="en-US" dirty="0" smtClean="0"/>
              <a:t>新生代太大了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zh-CN" altLang="en-US" dirty="0" smtClean="0"/>
              <a:t>响应速度太慢了，导致每次</a:t>
            </a:r>
            <a:r>
              <a:rPr lang="en-US" altLang="zh-CN" dirty="0" smtClean="0"/>
              <a:t>Minor GC</a:t>
            </a:r>
            <a:r>
              <a:rPr lang="zh-CN" altLang="en-US" dirty="0" smtClean="0"/>
              <a:t>时存活的对象多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dirty="0" smtClean="0"/>
              <a:t>通常办法：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zh-CN" altLang="en-US" dirty="0" smtClean="0"/>
              <a:t>减小点新生代吧；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zh-CN" altLang="en-US" dirty="0" smtClean="0"/>
              <a:t>加点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吧、升级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吧；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zh-CN" altLang="en-US" dirty="0" smtClean="0"/>
              <a:t>响应能不能快点呢？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4666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算命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9" y="1664507"/>
            <a:ext cx="45720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zh-CN" altLang="en-US" sz="2400" dirty="0" smtClean="0"/>
              <a:t>① 当响应速度下降到多少、或请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 求量上涨到多少时，系统会 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</a:t>
            </a:r>
            <a:r>
              <a:rPr lang="zh-CN" altLang="en-US" sz="2400" dirty="0" smtClean="0"/>
              <a:t>挂掉？</a:t>
            </a:r>
            <a:endParaRPr lang="en-US" altLang="zh-CN" sz="2400" dirty="0" smtClean="0"/>
          </a:p>
          <a:p>
            <a:pPr marL="342900" indent="-342900"/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② 参数调整后系统多久会执行一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次</a:t>
            </a:r>
            <a:r>
              <a:rPr lang="en-US" altLang="zh-CN" sz="2400" dirty="0" smtClean="0"/>
              <a:t>Minor</a:t>
            </a:r>
            <a:r>
              <a:rPr lang="zh-CN" altLang="en-US" sz="2400" dirty="0" smtClean="0"/>
              <a:t>，多久会执行一次</a:t>
            </a:r>
            <a:r>
              <a:rPr lang="en-US" altLang="zh-CN" sz="2400" dirty="0" smtClean="0"/>
              <a:t>Full</a:t>
            </a:r>
            <a:r>
              <a:rPr lang="zh-CN" altLang="en-US" sz="2400" dirty="0" smtClean="0"/>
              <a:t>，高峰期会如何？</a:t>
            </a:r>
            <a:endParaRPr lang="en-US" altLang="zh-CN" sz="2400" b="1" dirty="0" smtClean="0"/>
          </a:p>
          <a:p>
            <a:pPr marL="342900" indent="-342900"/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en-US" altLang="zh-CN" dirty="0" smtClean="0"/>
              <a:t>      </a:t>
            </a:r>
          </a:p>
        </p:txBody>
      </p:sp>
      <p:pic>
        <p:nvPicPr>
          <p:cNvPr id="6" name="图片 5" descr="20090911171720743-258x3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211231"/>
            <a:ext cx="2214578" cy="2575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6205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不是瞎算的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9" y="1428736"/>
            <a:ext cx="52864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zh-CN" altLang="en-US" sz="2400" dirty="0" smtClean="0"/>
              <a:t>① 系统的生辰八字 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</a:t>
            </a:r>
            <a:r>
              <a:rPr lang="zh-CN" altLang="en-US" sz="2000" dirty="0" smtClean="0"/>
              <a:t>每次请求平均需要分配多少内存？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 </a:t>
            </a:r>
            <a:r>
              <a:rPr lang="zh-CN" altLang="en-US" sz="2000" dirty="0" smtClean="0"/>
              <a:t>系统的平均响应时间是多少呢？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 </a:t>
            </a:r>
            <a:r>
              <a:rPr lang="zh-CN" altLang="en-US" sz="2000" dirty="0" smtClean="0"/>
              <a:t>请求量是多少、多久一次</a:t>
            </a:r>
            <a:r>
              <a:rPr lang="en-US" altLang="zh-CN" sz="2000" dirty="0" smtClean="0"/>
              <a:t>Minor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Full</a:t>
            </a:r>
            <a:r>
              <a:rPr lang="zh-CN" altLang="en-US" sz="2000" dirty="0" smtClean="0"/>
              <a:t>？</a:t>
            </a:r>
            <a:endParaRPr lang="en-US" altLang="zh-CN" sz="2000" dirty="0" smtClean="0"/>
          </a:p>
          <a:p>
            <a:pPr marL="342900" indent="-342900"/>
            <a:endParaRPr lang="en-US" altLang="zh-CN" sz="2400" dirty="0" smtClean="0"/>
          </a:p>
          <a:p>
            <a:pPr marL="342900" indent="-342900"/>
            <a:r>
              <a:rPr lang="zh-CN" altLang="en-US" sz="2400" dirty="0" smtClean="0"/>
              <a:t>② 先掐指算下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</a:t>
            </a:r>
            <a:r>
              <a:rPr lang="zh-CN" altLang="en-US" sz="2000" dirty="0" smtClean="0"/>
              <a:t>在现在的参数下，应该是多久一次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 Minor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Full</a:t>
            </a:r>
            <a:r>
              <a:rPr lang="zh-CN" altLang="en-US" sz="2000" dirty="0" smtClean="0"/>
              <a:t>，对比真实状况，做一定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 </a:t>
            </a:r>
            <a:r>
              <a:rPr lang="zh-CN" altLang="en-US" sz="2000" dirty="0" smtClean="0"/>
              <a:t>的偏差；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endParaRPr lang="en-US" altLang="zh-CN" sz="2000" dirty="0" smtClean="0"/>
          </a:p>
          <a:p>
            <a:pPr marL="342900" indent="-342900"/>
            <a:r>
              <a:rPr lang="zh-CN" altLang="en-US" sz="2400" dirty="0" smtClean="0"/>
              <a:t>③ 根据所掌握的知识，就可以判断了</a:t>
            </a:r>
            <a:r>
              <a:rPr lang="en-US" altLang="zh-CN" sz="2400" b="1" dirty="0" smtClean="0"/>
              <a:t/>
            </a:r>
            <a:br>
              <a:rPr lang="en-US" altLang="zh-CN" sz="2400" b="1" dirty="0" smtClean="0"/>
            </a:br>
            <a:r>
              <a:rPr lang="en-US" altLang="zh-CN" dirty="0" smtClean="0"/>
              <a:t>      </a:t>
            </a:r>
          </a:p>
        </p:txBody>
      </p:sp>
      <p:pic>
        <p:nvPicPr>
          <p:cNvPr id="6" name="图片 5" descr="20090911171720743-258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214554"/>
            <a:ext cx="2214578" cy="2575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569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来算一卦</a:t>
            </a:r>
            <a:endParaRPr lang="zh-CN" alt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43050"/>
            <a:ext cx="43719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4666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GC Tuning—</a:t>
            </a:r>
            <a:r>
              <a:rPr lang="zh-CN" altLang="en-US" sz="4000" b="1" dirty="0" smtClean="0"/>
              <a:t>总结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2066876"/>
            <a:ext cx="4500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dirty="0" smtClean="0"/>
              <a:t>是个复杂过程，按照</a:t>
            </a:r>
            <a:r>
              <a:rPr lang="en-US" altLang="zh-CN" dirty="0" smtClean="0"/>
              <a:t>Tony</a:t>
            </a:r>
            <a:r>
              <a:rPr lang="zh-CN" altLang="en-US" dirty="0" smtClean="0"/>
              <a:t>（</a:t>
            </a:r>
            <a:r>
              <a:rPr lang="en-US" altLang="zh-CN" dirty="0" smtClean="0"/>
              <a:t>GC</a:t>
            </a:r>
            <a:r>
              <a:rPr lang="zh-CN" altLang="en-US" dirty="0" smtClean="0"/>
              <a:t>主要作者的</a:t>
            </a:r>
            <a:endParaRPr lang="en-US" altLang="zh-CN" dirty="0" smtClean="0"/>
          </a:p>
          <a:p>
            <a:pPr marL="342900" indent="-342900"/>
            <a:r>
              <a:rPr lang="zh-CN" altLang="en-US" dirty="0" smtClean="0"/>
              <a:t>说法）：</a:t>
            </a:r>
            <a:r>
              <a:rPr lang="en-US" altLang="zh-CN" dirty="0" smtClean="0"/>
              <a:t>GC Tuning is art!</a:t>
            </a:r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zh-CN" altLang="en-US" dirty="0" smtClean="0"/>
              <a:t>综合考虑，每个参数的调整都有可能带来</a:t>
            </a:r>
            <a:endParaRPr lang="en-US" altLang="zh-CN" dirty="0" smtClean="0"/>
          </a:p>
          <a:p>
            <a:pPr marL="342900" indent="-342900"/>
            <a:r>
              <a:rPr lang="zh-CN" altLang="en-US" dirty="0" smtClean="0"/>
              <a:t>其他的影响。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zh-CN" altLang="en-US" dirty="0" smtClean="0"/>
              <a:t>总结来说，提升响应速度、降低每次请求</a:t>
            </a:r>
            <a:endParaRPr lang="en-US" altLang="zh-CN" dirty="0" smtClean="0"/>
          </a:p>
          <a:p>
            <a:pPr marL="342900" indent="-342900"/>
            <a:r>
              <a:rPr lang="zh-CN" altLang="en-US" dirty="0" smtClean="0"/>
              <a:t>分配的内存才是必杀技！</a:t>
            </a:r>
            <a:endParaRPr lang="en-US" altLang="zh-CN" dirty="0" smtClean="0"/>
          </a:p>
          <a:p>
            <a:pPr marL="342900" indent="-342900"/>
            <a:r>
              <a:rPr lang="zh-CN" altLang="en-US" dirty="0" smtClean="0"/>
              <a:t>或者不计成本：</a:t>
            </a:r>
            <a:r>
              <a:rPr lang="en-US" altLang="zh-CN" dirty="0" smtClean="0"/>
              <a:t>64 bit</a:t>
            </a:r>
            <a:r>
              <a:rPr lang="zh-CN" altLang="en-US" dirty="0" smtClean="0"/>
              <a:t>，多个高档</a:t>
            </a:r>
            <a:r>
              <a:rPr lang="en-US" altLang="zh-CN" dirty="0" smtClean="0"/>
              <a:t>CPU</a:t>
            </a:r>
            <a:r>
              <a:rPr lang="zh-CN" altLang="en-US" dirty="0" smtClean="0"/>
              <a:t>、</a:t>
            </a:r>
            <a:endParaRPr lang="en-US" altLang="zh-CN" dirty="0" smtClean="0"/>
          </a:p>
          <a:p>
            <a:pPr marL="342900" indent="-342900"/>
            <a:r>
              <a:rPr lang="zh-CN" altLang="en-US" dirty="0" smtClean="0"/>
              <a:t>大量的内存都上！</a:t>
            </a:r>
            <a:endParaRPr lang="en-US" altLang="zh-CN" dirty="0" smtClean="0"/>
          </a:p>
        </p:txBody>
      </p:sp>
      <p:pic>
        <p:nvPicPr>
          <p:cNvPr id="6" name="图片 5" descr="mengnalis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2643206" cy="3604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28728" y="142873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实现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2428868"/>
            <a:ext cx="5230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Hotspot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GC</a:t>
            </a:r>
            <a:r>
              <a:rPr lang="zh-CN" altLang="en-US" sz="3200" b="1" dirty="0" smtClean="0"/>
              <a:t>是如何实现的</a:t>
            </a:r>
            <a:endParaRPr lang="zh-CN" altLang="en-US" sz="3200" b="1" dirty="0"/>
          </a:p>
        </p:txBody>
      </p:sp>
      <p:pic>
        <p:nvPicPr>
          <p:cNvPr id="7" name="图片 6" descr="wall-e-wave-7497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67150"/>
            <a:ext cx="3048000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内存回收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714488"/>
            <a:ext cx="757572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、通常有两种实现方法：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1.1 </a:t>
            </a:r>
            <a:r>
              <a:rPr lang="zh-CN" altLang="en-US" dirty="0" smtClean="0"/>
              <a:t>引用计数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     </a:t>
            </a:r>
            <a:r>
              <a:rPr lang="zh-CN" altLang="en-US" dirty="0" smtClean="0"/>
              <a:t>不适合复杂对象引用关系，尤其是有循环依赖的场景；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     </a:t>
            </a:r>
            <a:r>
              <a:rPr lang="zh-CN" altLang="en-US" dirty="0" smtClean="0"/>
              <a:t>需要计数；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     </a:t>
            </a:r>
            <a:r>
              <a:rPr lang="zh-CN" altLang="en-US" dirty="0" smtClean="0"/>
              <a:t>优点是只要计数器降为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，就可被回收。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</a:t>
            </a:r>
          </a:p>
          <a:p>
            <a:pPr marL="342900" indent="-342900"/>
            <a:r>
              <a:rPr lang="en-US" altLang="zh-CN" dirty="0" smtClean="0"/>
              <a:t>    1.2 </a:t>
            </a:r>
            <a:r>
              <a:rPr lang="zh-CN" altLang="en-US" dirty="0" smtClean="0"/>
              <a:t>跟踪（有向图</a:t>
            </a:r>
            <a:r>
              <a:rPr lang="en-US" altLang="zh-CN" dirty="0" smtClean="0"/>
              <a:t>Tracing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     </a:t>
            </a:r>
            <a:r>
              <a:rPr lang="zh-CN" altLang="en-US" dirty="0" smtClean="0"/>
              <a:t>适合于复杂对象引用关系场景，</a:t>
            </a:r>
            <a:r>
              <a:rPr lang="en-US" altLang="zh-CN" dirty="0" smtClean="0"/>
              <a:t>Hotspot</a:t>
            </a:r>
            <a:r>
              <a:rPr lang="zh-CN" altLang="en-US" dirty="0" smtClean="0"/>
              <a:t>采用这种；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     </a:t>
            </a:r>
            <a:r>
              <a:rPr lang="zh-CN" altLang="en-US" dirty="0" smtClean="0"/>
              <a:t>需要到达某个时机后触发执行，并且通常需要暂停应用线程。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     </a:t>
            </a:r>
            <a:r>
              <a:rPr lang="zh-CN" altLang="en-US" dirty="0" smtClean="0"/>
              <a:t>常用算法：</a:t>
            </a:r>
            <a:r>
              <a:rPr lang="en-US" altLang="zh-CN" dirty="0" smtClean="0"/>
              <a:t>Copying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Mark-Sweep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Mark-Compact</a:t>
            </a:r>
            <a:r>
              <a:rPr lang="zh-CN" altLang="en-US" dirty="0" smtClean="0"/>
              <a:t>，算法请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</a:t>
            </a:r>
            <a:r>
              <a:rPr lang="zh-CN" altLang="en-US" dirty="0" smtClean="0"/>
              <a:t>参见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垃圾回收</a:t>
            </a:r>
            <a:r>
              <a:rPr lang="en-US" altLang="zh-CN" dirty="0" smtClean="0"/>
              <a:t>》</a:t>
            </a:r>
            <a:r>
              <a:rPr lang="zh-CN" altLang="en-US" dirty="0" smtClean="0"/>
              <a:t>这本绝版书。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内存回收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643050"/>
            <a:ext cx="79824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CN" dirty="0" smtClean="0"/>
              <a:t>Hotspot</a:t>
            </a:r>
            <a:r>
              <a:rPr lang="zh-CN" altLang="en-US" dirty="0" smtClean="0"/>
              <a:t>从</a:t>
            </a:r>
            <a:r>
              <a:rPr lang="en-US" altLang="zh-CN" dirty="0" smtClean="0"/>
              <a:t>root set</a:t>
            </a:r>
            <a:r>
              <a:rPr lang="zh-CN" altLang="en-US" dirty="0" smtClean="0"/>
              <a:t>开始扫描有引用的对象，并对</a:t>
            </a:r>
            <a:r>
              <a:rPr lang="en-US" altLang="zh-CN" dirty="0" smtClean="0"/>
              <a:t>Reference</a:t>
            </a:r>
            <a:r>
              <a:rPr lang="zh-CN" altLang="en-US" dirty="0" smtClean="0"/>
              <a:t>类型的对象特殊</a:t>
            </a:r>
            <a:endParaRPr lang="en-US" altLang="zh-CN" dirty="0" smtClean="0"/>
          </a:p>
          <a:p>
            <a:pPr marL="342900" indent="-342900"/>
            <a:r>
              <a:rPr lang="zh-CN" altLang="en-US" dirty="0" smtClean="0"/>
              <a:t>处理。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en-US" altLang="zh-CN" dirty="0" smtClean="0"/>
              <a:t>root set</a:t>
            </a:r>
          </a:p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、当前正在执行的线程；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2</a:t>
            </a:r>
            <a:r>
              <a:rPr lang="zh-CN" altLang="en-US" dirty="0" smtClean="0"/>
              <a:t>、全局</a:t>
            </a:r>
            <a:r>
              <a:rPr lang="en-US" altLang="zh-CN" dirty="0" smtClean="0"/>
              <a:t>/</a:t>
            </a:r>
            <a:r>
              <a:rPr lang="zh-CN" altLang="en-US" dirty="0" smtClean="0"/>
              <a:t>静态变量；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JVM Handles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JNI</a:t>
            </a:r>
            <a:r>
              <a:rPr lang="zh-CN" altLang="en-US" dirty="0" smtClean="0"/>
              <a:t> </a:t>
            </a:r>
            <a:r>
              <a:rPr lang="en-US" altLang="zh-CN" dirty="0" smtClean="0"/>
              <a:t>Handles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内存回收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857496"/>
            <a:ext cx="6566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经</a:t>
            </a:r>
            <a:r>
              <a:rPr lang="en-US" altLang="zh-CN" dirty="0" smtClean="0"/>
              <a:t>IBM</a:t>
            </a:r>
            <a:r>
              <a:rPr lang="zh-CN" altLang="en-US" dirty="0" smtClean="0"/>
              <a:t>研究，通常运行的程序有</a:t>
            </a:r>
            <a:r>
              <a:rPr lang="en-US" altLang="zh-CN" dirty="0" smtClean="0"/>
              <a:t>98%</a:t>
            </a:r>
            <a:r>
              <a:rPr lang="zh-CN" altLang="en-US" dirty="0" smtClean="0"/>
              <a:t>的对象是临时对象，因此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Sun Hotspot</a:t>
            </a:r>
            <a:r>
              <a:rPr lang="zh-CN" altLang="en-US" dirty="0" smtClean="0"/>
              <a:t>对</a:t>
            </a:r>
            <a:r>
              <a:rPr lang="en-US" altLang="zh-CN" dirty="0" smtClean="0"/>
              <a:t>JVM</a:t>
            </a:r>
            <a:r>
              <a:rPr lang="zh-CN" altLang="en-US" dirty="0" smtClean="0"/>
              <a:t>堆采用了分代的方式来管理，以提升</a:t>
            </a:r>
            <a:r>
              <a:rPr lang="en-US" altLang="zh-CN" dirty="0" smtClean="0"/>
              <a:t>GC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pPr marL="342900" indent="-342900"/>
            <a:r>
              <a:rPr lang="zh-CN" altLang="en-US" dirty="0" smtClean="0"/>
              <a:t>效率。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内存回收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714488"/>
            <a:ext cx="806182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如何暂停应用线程？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dirty="0" err="1" smtClean="0"/>
              <a:t>safepoint</a:t>
            </a:r>
            <a:r>
              <a:rPr lang="en-US" altLang="zh-CN" dirty="0" smtClean="0"/>
              <a:t> first: </a:t>
            </a:r>
            <a:r>
              <a:rPr lang="zh-CN" altLang="en-US" dirty="0" smtClean="0"/>
              <a:t>检测某内存页是否可读的指令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</a:t>
            </a:r>
            <a:r>
              <a:rPr lang="zh-CN" altLang="en-US" dirty="0" smtClean="0"/>
              <a:t>先想想：只有会改变引用关系的地方才需要暂停，否则没必要，因此对于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dirty="0" smtClean="0"/>
              <a:t>正在</a:t>
            </a:r>
            <a:r>
              <a:rPr lang="en-US" altLang="zh-CN" dirty="0" smtClean="0"/>
              <a:t>native</a:t>
            </a:r>
            <a:r>
              <a:rPr lang="zh-CN" altLang="en-US" dirty="0" smtClean="0"/>
              <a:t>中执行的线程，</a:t>
            </a:r>
            <a:r>
              <a:rPr lang="en-US" altLang="zh-CN" dirty="0" smtClean="0"/>
              <a:t>JVM</a:t>
            </a:r>
            <a:r>
              <a:rPr lang="zh-CN" altLang="en-US" dirty="0" smtClean="0"/>
              <a:t>是不管的，而当</a:t>
            </a:r>
            <a:r>
              <a:rPr lang="en-US" altLang="zh-CN" dirty="0" smtClean="0"/>
              <a:t>native</a:t>
            </a:r>
            <a:r>
              <a:rPr lang="zh-CN" altLang="en-US" dirty="0" smtClean="0"/>
              <a:t>代码需要改变引用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dirty="0" smtClean="0"/>
              <a:t>关系时，又回到了</a:t>
            </a:r>
            <a:r>
              <a:rPr lang="en-US" altLang="zh-CN" dirty="0" smtClean="0"/>
              <a:t>hotspot java</a:t>
            </a:r>
            <a:r>
              <a:rPr lang="zh-CN" altLang="en-US" dirty="0" smtClean="0"/>
              <a:t>部分的代码，而在那些代码上是会有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dirty="0" err="1" smtClean="0"/>
              <a:t>safepoint</a:t>
            </a:r>
            <a:r>
              <a:rPr lang="zh-CN" altLang="en-US" dirty="0" smtClean="0"/>
              <a:t>的。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代码编译时会在某些部分生成</a:t>
            </a:r>
            <a:r>
              <a:rPr lang="en-US" altLang="zh-CN" dirty="0" err="1" smtClean="0"/>
              <a:t>safepoint</a:t>
            </a:r>
            <a:r>
              <a:rPr lang="zh-CN" altLang="en-US" dirty="0" smtClean="0"/>
              <a:t>，当需要</a:t>
            </a:r>
            <a:r>
              <a:rPr lang="en-US" altLang="zh-CN" dirty="0" smtClean="0"/>
              <a:t>GC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GC</a:t>
            </a:r>
            <a:r>
              <a:rPr lang="zh-CN" altLang="en-US" dirty="0" smtClean="0"/>
              <a:t>会向</a:t>
            </a:r>
            <a:r>
              <a:rPr lang="en-US" altLang="zh-CN" dirty="0" smtClean="0"/>
              <a:t>core </a:t>
            </a:r>
            <a:r>
              <a:rPr lang="en-US" altLang="zh-CN" dirty="0" err="1" smtClean="0"/>
              <a:t>vm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提交暂停应用线程的请求，</a:t>
            </a:r>
            <a:r>
              <a:rPr lang="en-US" altLang="zh-CN" dirty="0" smtClean="0"/>
              <a:t>core </a:t>
            </a:r>
            <a:r>
              <a:rPr lang="en-US" altLang="zh-CN" dirty="0" err="1" smtClean="0"/>
              <a:t>vm</a:t>
            </a:r>
            <a:r>
              <a:rPr lang="zh-CN" altLang="en-US" dirty="0" smtClean="0"/>
              <a:t>会将</a:t>
            </a:r>
            <a:r>
              <a:rPr lang="en-US" altLang="zh-CN" dirty="0" err="1" smtClean="0"/>
              <a:t>safepoint</a:t>
            </a:r>
            <a:r>
              <a:rPr lang="zh-CN" altLang="en-US" dirty="0" smtClean="0"/>
              <a:t>检测的内存页置为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不可读状态，当解释执行或</a:t>
            </a:r>
            <a:r>
              <a:rPr lang="en-US" altLang="zh-CN" dirty="0" smtClean="0"/>
              <a:t>JIT</a:t>
            </a:r>
            <a:r>
              <a:rPr lang="zh-CN" altLang="en-US" dirty="0" smtClean="0"/>
              <a:t>编译执行到</a:t>
            </a:r>
            <a:r>
              <a:rPr lang="en-US" altLang="zh-CN" dirty="0" err="1" smtClean="0"/>
              <a:t>safepoint</a:t>
            </a:r>
            <a:r>
              <a:rPr lang="zh-CN" altLang="en-US" dirty="0" smtClean="0"/>
              <a:t>时，发现内存页不可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读，于是就挂起了。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28794" y="2357430"/>
            <a:ext cx="5143536" cy="12858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000232" y="2786058"/>
            <a:ext cx="1571636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串行</a:t>
            </a:r>
            <a:r>
              <a:rPr lang="en-US" altLang="zh-CN" sz="1400" dirty="0" smtClean="0"/>
              <a:t>GC</a:t>
            </a:r>
          </a:p>
          <a:p>
            <a:pPr algn="ctr"/>
            <a:r>
              <a:rPr lang="en-US" altLang="zh-CN" sz="1400" dirty="0" smtClean="0"/>
              <a:t>(Serial Copying)</a:t>
            </a:r>
            <a:endParaRPr lang="zh-CN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5143504" y="2786058"/>
            <a:ext cx="1857388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并行回收</a:t>
            </a:r>
            <a:r>
              <a:rPr lang="en-US" altLang="zh-CN" sz="1400" dirty="0" smtClean="0"/>
              <a:t>GC</a:t>
            </a:r>
          </a:p>
          <a:p>
            <a:pPr algn="ctr"/>
            <a:r>
              <a:rPr lang="en-US" altLang="zh-CN" sz="1400" dirty="0" smtClean="0"/>
              <a:t>(Parallel Scavenge)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3671881" y="2786058"/>
            <a:ext cx="1357322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并</a:t>
            </a:r>
            <a:r>
              <a:rPr lang="zh-CN" altLang="en-US" sz="1400" dirty="0" smtClean="0"/>
              <a:t>行</a:t>
            </a:r>
            <a:r>
              <a:rPr lang="en-US" altLang="zh-CN" sz="1400" dirty="0" smtClean="0"/>
              <a:t>GC</a:t>
            </a:r>
          </a:p>
          <a:p>
            <a:pPr algn="ctr"/>
            <a:r>
              <a:rPr lang="en-US" altLang="zh-CN" sz="1400" dirty="0" smtClean="0"/>
              <a:t>(ParNew)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2357430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新生代可用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GC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1785926"/>
            <a:ext cx="5896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在分配时均采用连续空间和</a:t>
            </a:r>
            <a:r>
              <a:rPr lang="en-US" altLang="zh-CN" dirty="0" smtClean="0"/>
              <a:t>bump the pointer</a:t>
            </a:r>
            <a:r>
              <a:rPr lang="zh-CN" altLang="en-US" dirty="0" smtClean="0"/>
              <a:t>的方式。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</p:txBody>
      </p:sp>
      <p:sp>
        <p:nvSpPr>
          <p:cNvPr id="6" name="矩形 5"/>
          <p:cNvSpPr/>
          <p:nvPr/>
        </p:nvSpPr>
        <p:spPr>
          <a:xfrm>
            <a:off x="1357290" y="3071810"/>
            <a:ext cx="5429288" cy="5715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57290" y="3071810"/>
            <a:ext cx="6429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000232" y="3071810"/>
            <a:ext cx="85725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57488" y="3071810"/>
            <a:ext cx="35719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214678" y="3071810"/>
            <a:ext cx="128588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rot="5400000">
            <a:off x="4214810" y="278605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5786" y="714356"/>
            <a:ext cx="3538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714488"/>
            <a:ext cx="29813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在回收时均采用如下策略：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</a:t>
            </a:r>
          </a:p>
          <a:p>
            <a:pPr marL="342900" indent="-342900"/>
            <a:r>
              <a:rPr lang="en-US" altLang="zh-CN" dirty="0" smtClean="0"/>
              <a:t>   </a:t>
            </a:r>
            <a:r>
              <a:rPr lang="zh-CN" altLang="en-US" dirty="0" smtClean="0"/>
              <a:t>扫描新生代，找出其中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</a:t>
            </a:r>
            <a:r>
              <a:rPr lang="zh-CN" altLang="en-US" dirty="0" smtClean="0"/>
              <a:t>活的对象；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Copying</a:t>
            </a:r>
            <a:r>
              <a:rPr lang="zh-CN" altLang="en-US" dirty="0" smtClean="0"/>
              <a:t>算法回收，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</a:t>
            </a:r>
            <a:r>
              <a:rPr lang="zh-CN" altLang="en-US" dirty="0" smtClean="0"/>
              <a:t>新生代中活的对象在回收</a:t>
            </a:r>
            <a:endParaRPr lang="en-US" altLang="zh-CN" dirty="0" smtClean="0"/>
          </a:p>
          <a:p>
            <a:pPr marL="342900" indent="-342900"/>
            <a:r>
              <a:rPr lang="zh-CN" altLang="en-US" dirty="0" smtClean="0"/>
              <a:t>   时会根据一定的规则晋升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</a:t>
            </a:r>
            <a:r>
              <a:rPr lang="zh-CN" altLang="en-US" dirty="0" smtClean="0"/>
              <a:t>到旧生代。</a:t>
            </a:r>
            <a:endParaRPr lang="en-US" altLang="zh-CN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3" y="1709744"/>
            <a:ext cx="4500593" cy="400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714356"/>
            <a:ext cx="3538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714356"/>
            <a:ext cx="3538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714488"/>
            <a:ext cx="75440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由于只扫描新生代，如旧生代的对象引用了新生代的，怎么办？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在给对象赋引用时，会经过一个</a:t>
            </a:r>
            <a:r>
              <a:rPr lang="en-US" altLang="zh-CN" dirty="0" smtClean="0"/>
              <a:t>write barrier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检查是否为旧生代引用新生代，如为则记录到</a:t>
            </a:r>
            <a:r>
              <a:rPr lang="en-US" altLang="zh-CN" dirty="0" smtClean="0"/>
              <a:t>remember set</a:t>
            </a:r>
            <a:r>
              <a:rPr lang="zh-CN" altLang="en-US" dirty="0" smtClean="0"/>
              <a:t>中；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在</a:t>
            </a:r>
            <a:r>
              <a:rPr lang="en-US" altLang="zh-CN" dirty="0" smtClean="0"/>
              <a:t>minor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时，</a:t>
            </a:r>
            <a:r>
              <a:rPr lang="en-US" altLang="zh-CN" dirty="0" smtClean="0"/>
              <a:t>remember set</a:t>
            </a:r>
            <a:r>
              <a:rPr lang="zh-CN" altLang="en-US" dirty="0" smtClean="0"/>
              <a:t>指向的新生代对象也作为</a:t>
            </a:r>
            <a:r>
              <a:rPr lang="en-US" altLang="zh-CN" dirty="0" smtClean="0"/>
              <a:t>root set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79993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完整内存分配策略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1</a:t>
            </a:r>
            <a:r>
              <a:rPr lang="zh-CN" altLang="en-US" dirty="0" smtClean="0"/>
              <a:t>、首先在</a:t>
            </a:r>
            <a:r>
              <a:rPr lang="en-US" altLang="zh-CN" dirty="0" err="1" smtClean="0"/>
              <a:t>tlab</a:t>
            </a:r>
            <a:r>
              <a:rPr lang="zh-CN" altLang="en-US" dirty="0" smtClean="0"/>
              <a:t>上尝试分配；</a:t>
            </a:r>
          </a:p>
          <a:p>
            <a:pPr marL="342900" indent="-342900"/>
            <a:r>
              <a:rPr lang="en-US" altLang="zh-CN" dirty="0" smtClean="0"/>
              <a:t>2</a:t>
            </a:r>
            <a:r>
              <a:rPr lang="zh-CN" altLang="en-US" dirty="0" smtClean="0"/>
              <a:t>、检查是否需要在</a:t>
            </a:r>
            <a:r>
              <a:rPr lang="en-US" altLang="zh-CN" dirty="0" smtClean="0"/>
              <a:t>new</a:t>
            </a:r>
            <a:r>
              <a:rPr lang="zh-CN" altLang="en-US" dirty="0" smtClean="0"/>
              <a:t>上分配，如需要分配的大小小于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en-US" altLang="zh-CN" dirty="0" err="1" smtClean="0"/>
              <a:t>PretenureSizeThreshold</a:t>
            </a:r>
            <a:r>
              <a:rPr lang="zh-CN" altLang="en-US" dirty="0" smtClean="0"/>
              <a:t>，则在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上进行分配，分配成功则返回，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dirty="0" smtClean="0"/>
              <a:t>分配失败则继续；</a:t>
            </a:r>
          </a:p>
          <a:p>
            <a:pPr marL="342900" indent="-342900"/>
            <a:r>
              <a:rPr lang="en-US" altLang="zh-CN" dirty="0" smtClean="0"/>
              <a:t>3</a:t>
            </a:r>
            <a:r>
              <a:rPr lang="zh-CN" altLang="en-US" dirty="0" smtClean="0"/>
              <a:t>、检查是否需要尝试在旧生代上分配，如需要，则遍历所有代，并检查是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dirty="0" smtClean="0"/>
              <a:t>否可在该代上分配，如可以则进行分配；如不需要在旧生代上尝试分配，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dirty="0" smtClean="0"/>
              <a:t>那么则检查是否可以在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上分配，如可以则分配，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</a:t>
            </a:r>
            <a:r>
              <a:rPr lang="zh-CN" altLang="en-US" dirty="0" smtClean="0"/>
              <a:t>否则则尝试在</a:t>
            </a:r>
            <a:r>
              <a:rPr lang="en-US" altLang="zh-CN" dirty="0" smtClean="0"/>
              <a:t>old</a:t>
            </a:r>
            <a:r>
              <a:rPr lang="zh-CN" altLang="en-US" dirty="0" smtClean="0"/>
              <a:t>上分配；</a:t>
            </a:r>
          </a:p>
          <a:p>
            <a:pPr marL="342900" indent="-342900"/>
            <a:r>
              <a:rPr lang="en-US" altLang="zh-CN" dirty="0" smtClean="0"/>
              <a:t>4</a:t>
            </a:r>
            <a:r>
              <a:rPr lang="zh-CN" altLang="en-US" dirty="0" smtClean="0"/>
              <a:t>、根据策略决定执行新生代</a:t>
            </a:r>
            <a:r>
              <a:rPr lang="en-US" altLang="zh-CN" dirty="0" smtClean="0"/>
              <a:t>GC</a:t>
            </a:r>
            <a:r>
              <a:rPr lang="zh-CN" altLang="en-US" dirty="0" smtClean="0"/>
              <a:t>或</a:t>
            </a:r>
            <a:r>
              <a:rPr lang="en-US" altLang="zh-CN" dirty="0" smtClean="0"/>
              <a:t>Full GC</a:t>
            </a:r>
            <a:r>
              <a:rPr lang="zh-CN" altLang="en-US" dirty="0" smtClean="0"/>
              <a:t>，执行</a:t>
            </a:r>
            <a:r>
              <a:rPr lang="en-US" altLang="zh-CN" dirty="0" smtClean="0"/>
              <a:t>full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时不清除</a:t>
            </a:r>
            <a:r>
              <a:rPr lang="en-US" altLang="zh-CN" dirty="0" smtClean="0"/>
              <a:t>soft Ref</a:t>
            </a:r>
            <a:r>
              <a:rPr lang="zh-CN" altLang="en-US" dirty="0" smtClean="0"/>
              <a:t>；</a:t>
            </a:r>
          </a:p>
          <a:p>
            <a:pPr marL="342900" indent="-342900"/>
            <a:r>
              <a:rPr lang="en-US" altLang="zh-CN" dirty="0" smtClean="0"/>
              <a:t>5</a:t>
            </a:r>
            <a:r>
              <a:rPr lang="zh-CN" altLang="en-US" dirty="0" smtClean="0"/>
              <a:t>、如需要分配的大小大于</a:t>
            </a:r>
            <a:r>
              <a:rPr lang="en-US" altLang="zh-CN" dirty="0" err="1" smtClean="0"/>
              <a:t>PretenureSizeThreshold</a:t>
            </a:r>
            <a:r>
              <a:rPr lang="zh-CN" altLang="en-US" dirty="0" smtClean="0"/>
              <a:t>，尝试在</a:t>
            </a:r>
            <a:r>
              <a:rPr lang="en-US" altLang="zh-CN" dirty="0" smtClean="0"/>
              <a:t>old</a:t>
            </a:r>
            <a:r>
              <a:rPr lang="zh-CN" altLang="en-US" dirty="0" smtClean="0"/>
              <a:t>上分配，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否则尝试在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上分配；</a:t>
            </a:r>
          </a:p>
          <a:p>
            <a:pPr marL="342900" indent="-342900"/>
            <a:r>
              <a:rPr lang="en-US" altLang="zh-CN" dirty="0" smtClean="0"/>
              <a:t>6</a:t>
            </a:r>
            <a:r>
              <a:rPr lang="zh-CN" altLang="en-US" dirty="0" smtClean="0"/>
              <a:t>、尝试扩大堆并分配；</a:t>
            </a:r>
          </a:p>
          <a:p>
            <a:pPr marL="342900" indent="-342900"/>
            <a:r>
              <a:rPr lang="en-US" altLang="zh-CN" dirty="0" smtClean="0"/>
              <a:t>7</a:t>
            </a:r>
            <a:r>
              <a:rPr lang="zh-CN" altLang="en-US" dirty="0" smtClean="0"/>
              <a:t>、执行</a:t>
            </a:r>
            <a:r>
              <a:rPr lang="en-US" altLang="zh-CN" dirty="0" smtClean="0"/>
              <a:t>full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，并清除所有</a:t>
            </a:r>
            <a:r>
              <a:rPr lang="en-US" altLang="zh-CN" dirty="0" smtClean="0"/>
              <a:t>soft Ref</a:t>
            </a:r>
            <a:r>
              <a:rPr lang="zh-CN" altLang="en-US" dirty="0" smtClean="0"/>
              <a:t>，按步骤</a:t>
            </a:r>
            <a:r>
              <a:rPr lang="en-US" altLang="zh-CN" dirty="0" smtClean="0"/>
              <a:t>5</a:t>
            </a:r>
            <a:r>
              <a:rPr lang="zh-CN" altLang="en-US" dirty="0" smtClean="0"/>
              <a:t>继续尝试分配。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720850"/>
            <a:ext cx="5077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</a:t>
            </a:r>
            <a:r>
              <a:rPr lang="zh-CN" altLang="en-US" sz="4000" b="1" dirty="0" smtClean="0"/>
              <a:t>串行</a:t>
            </a:r>
            <a:endParaRPr lang="zh-CN" altLang="en-US" sz="4000" b="1" dirty="0"/>
          </a:p>
        </p:txBody>
      </p:sp>
      <p:sp>
        <p:nvSpPr>
          <p:cNvPr id="7" name="矩形 6"/>
          <p:cNvSpPr/>
          <p:nvPr/>
        </p:nvSpPr>
        <p:spPr>
          <a:xfrm>
            <a:off x="785786" y="1571612"/>
            <a:ext cx="7643866" cy="29289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CN" altLang="en-US" sz="1600" dirty="0" smtClean="0"/>
              <a:t>完整内存回收策略</a:t>
            </a:r>
            <a:endParaRPr lang="en-US" altLang="zh-CN" sz="1600" dirty="0" smtClean="0"/>
          </a:p>
          <a:p>
            <a:pPr marL="342900" indent="-342900"/>
            <a:endParaRPr lang="en-US" altLang="zh-CN" sz="1600" dirty="0" smtClean="0"/>
          </a:p>
          <a:p>
            <a:pPr marL="342900" indent="-342900"/>
            <a:r>
              <a:rPr lang="en-US" altLang="zh-CN" sz="1600" dirty="0" smtClean="0"/>
              <a:t>1</a:t>
            </a:r>
            <a:r>
              <a:rPr lang="zh-CN" altLang="en-US" sz="1600" dirty="0" smtClean="0"/>
              <a:t>、检查</a:t>
            </a:r>
            <a:r>
              <a:rPr lang="en-US" altLang="zh-CN" sz="1600" dirty="0" smtClean="0"/>
              <a:t>to</a:t>
            </a:r>
            <a:r>
              <a:rPr lang="zh-CN" altLang="en-US" sz="1600" dirty="0" smtClean="0"/>
              <a:t>是否为空，不为空返回</a:t>
            </a:r>
            <a:r>
              <a:rPr lang="en-US" altLang="zh-CN" sz="1600" dirty="0" smtClean="0"/>
              <a:t>false</a:t>
            </a:r>
            <a:r>
              <a:rPr lang="zh-CN" altLang="en-US" sz="1600" dirty="0" smtClean="0"/>
              <a:t>；</a:t>
            </a:r>
          </a:p>
          <a:p>
            <a:pPr marL="342900" indent="-342900"/>
            <a:r>
              <a:rPr lang="en-US" altLang="zh-CN" sz="1600" dirty="0" smtClean="0"/>
              <a:t>2</a:t>
            </a:r>
            <a:r>
              <a:rPr lang="zh-CN" altLang="en-US" sz="1600" dirty="0" smtClean="0"/>
              <a:t>、检查</a:t>
            </a:r>
            <a:r>
              <a:rPr lang="en-US" altLang="zh-CN" sz="1600" dirty="0" smtClean="0"/>
              <a:t>old</a:t>
            </a:r>
            <a:r>
              <a:rPr lang="zh-CN" altLang="en-US" sz="1600" dirty="0" smtClean="0"/>
              <a:t>剩余空间是否大于当前</a:t>
            </a:r>
            <a:r>
              <a:rPr lang="en-US" altLang="zh-CN" sz="1600" dirty="0" err="1" smtClean="0"/>
              <a:t>eden+from</a:t>
            </a:r>
            <a:r>
              <a:rPr lang="zh-CN" altLang="en-US" sz="1600" dirty="0" smtClean="0"/>
              <a:t>已用的大小，如大于则返回</a:t>
            </a:r>
            <a:r>
              <a:rPr lang="en-US" altLang="zh-CN" sz="1600" dirty="0" smtClean="0"/>
              <a:t>true</a:t>
            </a:r>
            <a:r>
              <a:rPr lang="zh-CN" altLang="en-US" sz="1600" dirty="0" smtClean="0"/>
              <a:t>，如小于且</a:t>
            </a:r>
            <a:r>
              <a:rPr lang="en-US" altLang="zh-CN" sz="1600" dirty="0" err="1" smtClean="0"/>
              <a:t>HandlePromotionFailure</a:t>
            </a:r>
            <a:r>
              <a:rPr lang="zh-CN" altLang="en-US" sz="1600" dirty="0" smtClean="0"/>
              <a:t>为</a:t>
            </a:r>
            <a:r>
              <a:rPr lang="en-US" altLang="zh-CN" sz="1600" dirty="0" smtClean="0"/>
              <a:t>true</a:t>
            </a:r>
            <a:r>
              <a:rPr lang="zh-CN" altLang="en-US" sz="1600" dirty="0" smtClean="0"/>
              <a:t>，则检查剩余空间是否大于之前每次</a:t>
            </a:r>
            <a:r>
              <a:rPr lang="en-US" altLang="zh-CN" sz="1600" dirty="0" smtClean="0"/>
              <a:t>minor </a:t>
            </a:r>
            <a:r>
              <a:rPr lang="en-US" altLang="zh-CN" sz="1600" dirty="0" err="1" smtClean="0"/>
              <a:t>gc</a:t>
            </a:r>
            <a:r>
              <a:rPr lang="zh-CN" altLang="en-US" sz="1600" dirty="0" smtClean="0"/>
              <a:t>晋级到</a:t>
            </a:r>
            <a:r>
              <a:rPr lang="en-US" altLang="zh-CN" sz="1600" dirty="0" smtClean="0"/>
              <a:t>old</a:t>
            </a:r>
            <a:r>
              <a:rPr lang="zh-CN" altLang="en-US" sz="1600" dirty="0" smtClean="0"/>
              <a:t>的平均大小，如大于返回</a:t>
            </a:r>
            <a:r>
              <a:rPr lang="en-US" altLang="zh-CN" sz="1600" dirty="0" smtClean="0"/>
              <a:t>true</a:t>
            </a:r>
            <a:r>
              <a:rPr lang="zh-CN" altLang="en-US" sz="1600" dirty="0" smtClean="0"/>
              <a:t>，如小于返回</a:t>
            </a:r>
            <a:r>
              <a:rPr lang="en-US" altLang="zh-CN" sz="1600" dirty="0" smtClean="0"/>
              <a:t>false</a:t>
            </a:r>
            <a:r>
              <a:rPr lang="zh-CN" altLang="en-US" sz="1600" dirty="0" smtClean="0"/>
              <a:t>。</a:t>
            </a:r>
          </a:p>
          <a:p>
            <a:pPr marL="342900" indent="-342900"/>
            <a:r>
              <a:rPr lang="en-US" altLang="zh-CN" sz="1600" dirty="0" smtClean="0"/>
              <a:t>3</a:t>
            </a:r>
            <a:r>
              <a:rPr lang="zh-CN" altLang="en-US" sz="1600" dirty="0" smtClean="0"/>
              <a:t>、如上面的结果为</a:t>
            </a:r>
            <a:r>
              <a:rPr lang="en-US" altLang="zh-CN" sz="1600" dirty="0" smtClean="0"/>
              <a:t>false</a:t>
            </a:r>
            <a:r>
              <a:rPr lang="zh-CN" altLang="en-US" sz="1600" dirty="0" smtClean="0"/>
              <a:t>，则执行</a:t>
            </a:r>
            <a:r>
              <a:rPr lang="en-US" altLang="zh-CN" sz="1600" dirty="0" smtClean="0"/>
              <a:t>full </a:t>
            </a:r>
            <a:r>
              <a:rPr lang="en-US" altLang="zh-CN" sz="1600" dirty="0" err="1" smtClean="0"/>
              <a:t>gc</a:t>
            </a:r>
            <a:r>
              <a:rPr lang="zh-CN" altLang="en-US" sz="1600" dirty="0" smtClean="0"/>
              <a:t>，如上面的结果为</a:t>
            </a:r>
            <a:r>
              <a:rPr lang="en-US" altLang="zh-CN" sz="1600" dirty="0" smtClean="0"/>
              <a:t>true</a:t>
            </a:r>
            <a:r>
              <a:rPr lang="zh-CN" altLang="en-US" sz="1600" dirty="0" smtClean="0"/>
              <a:t>，执行下面的步骤；</a:t>
            </a:r>
          </a:p>
          <a:p>
            <a:pPr marL="342900" indent="-342900"/>
            <a:r>
              <a:rPr lang="en-US" altLang="zh-CN" sz="1600" dirty="0" smtClean="0"/>
              <a:t>4</a:t>
            </a:r>
            <a:r>
              <a:rPr lang="zh-CN" altLang="en-US" sz="1600" dirty="0" smtClean="0"/>
              <a:t>、扫描引用关系，将活的对象</a:t>
            </a:r>
            <a:r>
              <a:rPr lang="en-US" altLang="zh-CN" sz="1600" dirty="0" smtClean="0"/>
              <a:t>copy</a:t>
            </a:r>
            <a:r>
              <a:rPr lang="zh-CN" altLang="en-US" sz="1600" dirty="0" smtClean="0"/>
              <a:t>到</a:t>
            </a:r>
            <a:r>
              <a:rPr lang="en-US" altLang="zh-CN" sz="1600" dirty="0" smtClean="0"/>
              <a:t>to space</a:t>
            </a:r>
            <a:r>
              <a:rPr lang="zh-CN" altLang="en-US" sz="1600" dirty="0" smtClean="0"/>
              <a:t>，如对象在</a:t>
            </a:r>
            <a:r>
              <a:rPr lang="en-US" altLang="zh-CN" sz="1600" dirty="0" smtClean="0"/>
              <a:t>minor </a:t>
            </a:r>
            <a:r>
              <a:rPr lang="en-US" altLang="zh-CN" sz="1600" dirty="0" err="1" smtClean="0"/>
              <a:t>gc</a:t>
            </a:r>
            <a:r>
              <a:rPr lang="zh-CN" altLang="en-US" sz="1600" dirty="0" smtClean="0"/>
              <a:t>中的存活次数超过</a:t>
            </a:r>
            <a:r>
              <a:rPr lang="en-US" altLang="zh-CN" sz="1600" dirty="0" err="1" smtClean="0"/>
              <a:t>tenuring_threshold</a:t>
            </a:r>
            <a:r>
              <a:rPr lang="zh-CN" altLang="en-US" sz="1600" dirty="0" smtClean="0"/>
              <a:t>或分配失败，则往旧生代复制，如仍然复制失败，则取决于</a:t>
            </a:r>
            <a:r>
              <a:rPr lang="en-US" altLang="zh-CN" sz="1600" dirty="0" err="1" smtClean="0"/>
              <a:t>HandlePromotionFailure</a:t>
            </a:r>
            <a:r>
              <a:rPr lang="zh-CN" altLang="en-US" sz="1600" dirty="0" smtClean="0"/>
              <a:t>，如不需要处理，直接抛出</a:t>
            </a:r>
            <a:r>
              <a:rPr lang="en-US" altLang="zh-CN" sz="1600" dirty="0" smtClean="0"/>
              <a:t>OOM</a:t>
            </a:r>
            <a:r>
              <a:rPr lang="zh-CN" altLang="en-US" sz="1600" dirty="0" smtClean="0"/>
              <a:t>，并退出</a:t>
            </a:r>
            <a:r>
              <a:rPr lang="en-US" altLang="zh-CN" sz="1600" dirty="0" err="1" smtClean="0"/>
              <a:t>vm</a:t>
            </a:r>
            <a:r>
              <a:rPr lang="zh-CN" altLang="en-US" sz="1600" dirty="0" smtClean="0"/>
              <a:t>，如需处理，则保持这些新生代对象不动；</a:t>
            </a:r>
            <a:endParaRPr lang="en-US" altLang="zh-CN" sz="1600" dirty="0" smtClean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20850"/>
            <a:ext cx="6303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GC—ParNew</a:t>
            </a:r>
            <a:endParaRPr lang="zh-CN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71448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内存分配策略和串行方式完全相同。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20850"/>
            <a:ext cx="6303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GC—ParNew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714488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内存回收策略</a:t>
            </a:r>
            <a:endParaRPr lang="en-US" altLang="zh-CN" dirty="0" smtClean="0"/>
          </a:p>
          <a:p>
            <a:pPr marL="342900" indent="-342900"/>
            <a:endParaRPr lang="en-US" altLang="zh-CN" dirty="0" smtClean="0"/>
          </a:p>
          <a:p>
            <a:pPr marL="342900" indent="-342900"/>
            <a:r>
              <a:rPr lang="zh-CN" altLang="en-US" dirty="0" smtClean="0"/>
              <a:t>策略和串行相同，只是回收转为了多线程方式。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20850"/>
            <a:ext cx="479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/>
              <a:t>新生代可用</a:t>
            </a:r>
            <a:r>
              <a:rPr lang="en-US" altLang="zh-CN" sz="4000" b="1" dirty="0" smtClean="0"/>
              <a:t>GC—PS</a:t>
            </a:r>
            <a:endParaRPr lang="zh-CN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571612"/>
            <a:ext cx="77732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zh-CN" altLang="en-US" dirty="0" smtClean="0"/>
              <a:t>完整内存分配策略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	1</a:t>
            </a:r>
            <a:r>
              <a:rPr lang="zh-CN" altLang="en-US" dirty="0" smtClean="0"/>
              <a:t>、先在</a:t>
            </a:r>
            <a:r>
              <a:rPr lang="en-US" altLang="zh-CN" dirty="0" smtClean="0"/>
              <a:t>TLAB</a:t>
            </a:r>
            <a:r>
              <a:rPr lang="zh-CN" altLang="en-US" dirty="0" smtClean="0"/>
              <a:t>上分配，分配失败则直接在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上分配；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2</a:t>
            </a:r>
            <a:r>
              <a:rPr lang="zh-CN" altLang="en-US" dirty="0" smtClean="0"/>
              <a:t>、当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上分配失败时，检查需要分配的大小是否 </a:t>
            </a:r>
            <a:r>
              <a:rPr lang="en-US" altLang="zh-CN" dirty="0" smtClean="0"/>
              <a:t>&gt;= </a:t>
            </a:r>
            <a:r>
              <a:rPr lang="en-US" altLang="zh-CN" dirty="0" err="1" smtClean="0"/>
              <a:t>eden</a:t>
            </a:r>
            <a:r>
              <a:rPr lang="en-US" altLang="zh-CN" dirty="0" smtClean="0"/>
              <a:t> space</a:t>
            </a:r>
          </a:p>
          <a:p>
            <a:pPr marL="342900" indent="-342900"/>
            <a:r>
              <a:rPr lang="en-US" altLang="zh-CN" dirty="0" smtClean="0"/>
              <a:t>         </a:t>
            </a:r>
            <a:r>
              <a:rPr lang="zh-CN" altLang="en-US" dirty="0" smtClean="0"/>
              <a:t>的一半，如是，则直接在旧生代分配；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3</a:t>
            </a:r>
            <a:r>
              <a:rPr lang="zh-CN" altLang="en-US" dirty="0" smtClean="0"/>
              <a:t>、如分配仍然失败，且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已超过频率，则抛出</a:t>
            </a:r>
            <a:r>
              <a:rPr lang="en-US" altLang="zh-CN" dirty="0" smtClean="0"/>
              <a:t>OOM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4</a:t>
            </a:r>
            <a:r>
              <a:rPr lang="zh-CN" altLang="en-US" dirty="0" smtClean="0"/>
              <a:t>、进入基本分配策略失败的模式；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5</a:t>
            </a:r>
            <a:r>
              <a:rPr lang="zh-CN" altLang="en-US" dirty="0" smtClean="0"/>
              <a:t>、执行</a:t>
            </a:r>
            <a:r>
              <a:rPr lang="en-US" altLang="zh-CN" dirty="0" smtClean="0"/>
              <a:t>PS GC</a:t>
            </a:r>
            <a:r>
              <a:rPr lang="zh-CN" altLang="en-US" dirty="0" smtClean="0"/>
              <a:t>，在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上分配；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6</a:t>
            </a:r>
            <a:r>
              <a:rPr lang="zh-CN" altLang="en-US" dirty="0" smtClean="0"/>
              <a:t>、执行非最大压缩的</a:t>
            </a:r>
            <a:r>
              <a:rPr lang="en-US" altLang="zh-CN" dirty="0" smtClean="0"/>
              <a:t>full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，在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上分配；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7</a:t>
            </a:r>
            <a:r>
              <a:rPr lang="zh-CN" altLang="en-US" dirty="0" smtClean="0"/>
              <a:t>、在旧生代上分配；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8</a:t>
            </a:r>
            <a:r>
              <a:rPr lang="zh-CN" altLang="en-US" dirty="0" smtClean="0"/>
              <a:t>、执行最大压缩</a:t>
            </a:r>
            <a:r>
              <a:rPr lang="en-US" altLang="zh-CN" dirty="0" smtClean="0"/>
              <a:t>full </a:t>
            </a:r>
            <a:r>
              <a:rPr lang="en-US" altLang="zh-CN" dirty="0" err="1" smtClean="0"/>
              <a:t>gc</a:t>
            </a:r>
            <a:r>
              <a:rPr lang="zh-CN" altLang="en-US" dirty="0" smtClean="0"/>
              <a:t>，在</a:t>
            </a:r>
            <a:r>
              <a:rPr lang="en-US" altLang="zh-CN" dirty="0" err="1" smtClean="0"/>
              <a:t>eden</a:t>
            </a:r>
            <a:r>
              <a:rPr lang="zh-CN" altLang="en-US" dirty="0" smtClean="0"/>
              <a:t>上分配；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 9</a:t>
            </a:r>
            <a:r>
              <a:rPr lang="zh-CN" altLang="en-US" dirty="0" smtClean="0"/>
              <a:t>、在旧生代上分配；</a:t>
            </a:r>
            <a:endParaRPr lang="en-US" altLang="zh-CN" dirty="0" smtClean="0"/>
          </a:p>
          <a:p>
            <a:pPr marL="342900" indent="-342900"/>
            <a:r>
              <a:rPr lang="en-US" altLang="zh-CN" dirty="0" smtClean="0"/>
              <a:t>    10</a:t>
            </a:r>
            <a:r>
              <a:rPr lang="zh-CN" altLang="en-US" dirty="0" smtClean="0"/>
              <a:t>、如还失败，回到</a:t>
            </a:r>
            <a:r>
              <a:rPr lang="en-US" altLang="zh-CN" dirty="0" smtClean="0"/>
              <a:t>2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5" name="矩形 4"/>
          <p:cNvSpPr/>
          <p:nvPr/>
        </p:nvSpPr>
        <p:spPr>
          <a:xfrm>
            <a:off x="857224" y="5143512"/>
            <a:ext cx="6500858" cy="5000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CN" altLang="en-US" sz="1600" b="1" dirty="0" smtClean="0"/>
              <a:t>最悲惨的情况，分配触发多次</a:t>
            </a:r>
            <a:r>
              <a:rPr lang="en-US" altLang="zh-CN" sz="1600" b="1" dirty="0" smtClean="0"/>
              <a:t>PS GC</a:t>
            </a:r>
            <a:r>
              <a:rPr lang="zh-CN" altLang="en-US" sz="1600" b="1" dirty="0" smtClean="0"/>
              <a:t>和多次</a:t>
            </a:r>
            <a:r>
              <a:rPr lang="en-US" altLang="zh-CN" sz="1600" b="1" dirty="0" smtClean="0"/>
              <a:t>Full GC</a:t>
            </a:r>
            <a:r>
              <a:rPr lang="zh-CN" altLang="en-US" sz="1600" b="1" dirty="0" smtClean="0"/>
              <a:t>，直到</a:t>
            </a:r>
            <a:r>
              <a:rPr lang="en-US" altLang="zh-CN" sz="1600" b="1" dirty="0" smtClean="0"/>
              <a:t>OOM</a:t>
            </a:r>
            <a:r>
              <a:rPr lang="zh-CN" altLang="en-US" sz="1600" b="1" dirty="0" smtClean="0"/>
              <a:t>。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视点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14489</TotalTime>
  <Words>6035</Words>
  <Application>Microsoft Office PowerPoint</Application>
  <PresentationFormat>全屏显示(4:3)</PresentationFormat>
  <Paragraphs>859</Paragraphs>
  <Slides>115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115</vt:i4>
      </vt:variant>
    </vt:vector>
  </HeadingPairs>
  <TitlesOfParts>
    <vt:vector size="116" baseType="lpstr">
      <vt:lpstr>视点</vt:lpstr>
      <vt:lpstr>Sun JDK 1.6 GC （Garbage Collector）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case 1 – 场景</vt:lpstr>
      <vt:lpstr>case 1 – 目标和方法</vt:lpstr>
      <vt:lpstr>case 1 – tuning</vt:lpstr>
      <vt:lpstr>case 1 – tuning</vt:lpstr>
      <vt:lpstr>case 1 – tuning</vt:lpstr>
      <vt:lpstr>case 1 – tuning </vt:lpstr>
      <vt:lpstr>case 2 – 场景</vt:lpstr>
      <vt:lpstr>case 2 – 场景</vt:lpstr>
      <vt:lpstr>case 2 – 场景</vt:lpstr>
      <vt:lpstr>case 2 – 目标和方法</vt:lpstr>
      <vt:lpstr>case 2 – tuning</vt:lpstr>
      <vt:lpstr>case 2 – tuning</vt:lpstr>
      <vt:lpstr>case 2 – tuning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幻灯片 96</vt:lpstr>
      <vt:lpstr>幻灯片 97</vt:lpstr>
      <vt:lpstr>幻灯片 98</vt:lpstr>
      <vt:lpstr>幻灯片 99</vt:lpstr>
      <vt:lpstr>幻灯片 100</vt:lpstr>
      <vt:lpstr>幻灯片 101</vt:lpstr>
      <vt:lpstr>幻灯片 102</vt:lpstr>
      <vt:lpstr>幻灯片 103</vt:lpstr>
      <vt:lpstr>幻灯片 104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  <vt:lpstr>幻灯片 113</vt:lpstr>
      <vt:lpstr>幻灯片 114</vt:lpstr>
      <vt:lpstr>幻灯片 115</vt:lpstr>
    </vt:vector>
  </TitlesOfParts>
  <Company>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 Hotspot JVM GC</dc:title>
  <dc:creator>BlueDavy</dc:creator>
  <cp:lastModifiedBy>毕玄</cp:lastModifiedBy>
  <cp:revision>2041</cp:revision>
  <dcterms:created xsi:type="dcterms:W3CDTF">2009-12-30T12:33:30Z</dcterms:created>
  <dcterms:modified xsi:type="dcterms:W3CDTF">2010-06-08T06:51:23Z</dcterms:modified>
</cp:coreProperties>
</file>