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7DC4-081D-4DEA-ABEA-0C5F7935D461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CF1F-EACF-4055-B665-860C20F72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074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7DC4-081D-4DEA-ABEA-0C5F7935D461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CF1F-EACF-4055-B665-860C20F72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418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7DC4-081D-4DEA-ABEA-0C5F7935D461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CF1F-EACF-4055-B665-860C20F72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2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7DC4-081D-4DEA-ABEA-0C5F7935D461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CF1F-EACF-4055-B665-860C20F72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19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7DC4-081D-4DEA-ABEA-0C5F7935D461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CF1F-EACF-4055-B665-860C20F72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156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7DC4-081D-4DEA-ABEA-0C5F7935D461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CF1F-EACF-4055-B665-860C20F72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419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7DC4-081D-4DEA-ABEA-0C5F7935D461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CF1F-EACF-4055-B665-860C20F72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006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7DC4-081D-4DEA-ABEA-0C5F7935D461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CF1F-EACF-4055-B665-860C20F72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501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7DC4-081D-4DEA-ABEA-0C5F7935D461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CF1F-EACF-4055-B665-860C20F72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833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7DC4-081D-4DEA-ABEA-0C5F7935D461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CF1F-EACF-4055-B665-860C20F72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460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7DC4-081D-4DEA-ABEA-0C5F7935D461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CF1F-EACF-4055-B665-860C20F72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544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A7DC4-081D-4DEA-ABEA-0C5F7935D461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ACF1F-EACF-4055-B665-860C20F72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84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401792" y="586596"/>
            <a:ext cx="9381227" cy="7850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958197" y="737558"/>
            <a:ext cx="1138686" cy="2415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界面层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653289" y="617310"/>
            <a:ext cx="3588588" cy="286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应用层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5033598" y="1002258"/>
            <a:ext cx="957533" cy="202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/>
              <a:t>业务逻辑层</a:t>
            </a:r>
            <a:endParaRPr lang="zh-CN" altLang="en-US" sz="1200" dirty="0"/>
          </a:p>
        </p:txBody>
      </p:sp>
      <p:sp>
        <p:nvSpPr>
          <p:cNvPr id="13" name="矩形 12"/>
          <p:cNvSpPr/>
          <p:nvPr/>
        </p:nvSpPr>
        <p:spPr>
          <a:xfrm>
            <a:off x="6295472" y="993117"/>
            <a:ext cx="948906" cy="202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 smtClean="0"/>
              <a:t>基础服务层</a:t>
            </a:r>
            <a:endParaRPr lang="zh-CN" altLang="en-US" sz="1100" dirty="0"/>
          </a:p>
        </p:txBody>
      </p:sp>
      <p:sp>
        <p:nvSpPr>
          <p:cNvPr id="14" name="矩形 13"/>
          <p:cNvSpPr/>
          <p:nvPr/>
        </p:nvSpPr>
        <p:spPr>
          <a:xfrm>
            <a:off x="3722294" y="1007494"/>
            <a:ext cx="810883" cy="202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/>
              <a:t>控制层</a:t>
            </a:r>
            <a:endParaRPr lang="zh-CN" altLang="en-US" sz="1200" dirty="0"/>
          </a:p>
        </p:txBody>
      </p:sp>
      <p:sp>
        <p:nvSpPr>
          <p:cNvPr id="15" name="矩形 14"/>
          <p:cNvSpPr/>
          <p:nvPr/>
        </p:nvSpPr>
        <p:spPr>
          <a:xfrm>
            <a:off x="8350370" y="629727"/>
            <a:ext cx="2169545" cy="267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数据层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8350370" y="979098"/>
            <a:ext cx="1000664" cy="213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/>
              <a:t>数据服务层</a:t>
            </a:r>
            <a:endParaRPr lang="zh-CN" altLang="en-US" sz="1200" dirty="0"/>
          </a:p>
        </p:txBody>
      </p:sp>
      <p:sp>
        <p:nvSpPr>
          <p:cNvPr id="20" name="矩形 19"/>
          <p:cNvSpPr/>
          <p:nvPr/>
        </p:nvSpPr>
        <p:spPr>
          <a:xfrm>
            <a:off x="9458865" y="979098"/>
            <a:ext cx="1061050" cy="213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/>
              <a:t>缓存</a:t>
            </a:r>
            <a:r>
              <a:rPr lang="zh-CN" altLang="en-US" sz="1200" dirty="0" smtClean="0"/>
              <a:t>服务层</a:t>
            </a:r>
            <a:endParaRPr lang="zh-CN" altLang="en-US" sz="1200" dirty="0"/>
          </a:p>
        </p:txBody>
      </p:sp>
      <p:sp>
        <p:nvSpPr>
          <p:cNvPr id="21" name="矩形 20"/>
          <p:cNvSpPr/>
          <p:nvPr/>
        </p:nvSpPr>
        <p:spPr>
          <a:xfrm>
            <a:off x="1401792" y="1466491"/>
            <a:ext cx="9381227" cy="105242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3562706" y="1733494"/>
            <a:ext cx="970471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Asp.net </a:t>
            </a:r>
            <a:r>
              <a:rPr lang="en-US" altLang="zh-CN" sz="1200" b="1" dirty="0" err="1">
                <a:solidFill>
                  <a:schemeClr val="tx1"/>
                </a:solidFill>
              </a:rPr>
              <a:t>m</a:t>
            </a:r>
            <a:r>
              <a:rPr lang="en-US" altLang="zh-CN" sz="1200" b="1" dirty="0" err="1" smtClean="0">
                <a:solidFill>
                  <a:schemeClr val="tx1"/>
                </a:solidFill>
              </a:rPr>
              <a:t>vc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040672" y="1733494"/>
            <a:ext cx="961846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b="1" dirty="0" smtClean="0">
                <a:solidFill>
                  <a:schemeClr val="tx1"/>
                </a:solidFill>
              </a:rPr>
              <a:t>Asp.net </a:t>
            </a:r>
            <a:r>
              <a:rPr lang="en-US" altLang="zh-CN" sz="900" b="1" dirty="0" err="1" smtClean="0">
                <a:solidFill>
                  <a:schemeClr val="tx1"/>
                </a:solidFill>
              </a:rPr>
              <a:t>WebApi</a:t>
            </a:r>
            <a:r>
              <a:rPr lang="en-US" altLang="zh-CN" sz="900" b="1" dirty="0" smtClean="0">
                <a:solidFill>
                  <a:schemeClr val="tx1"/>
                </a:solidFill>
              </a:rPr>
              <a:t>+</a:t>
            </a:r>
            <a:r>
              <a:rPr lang="zh-CN" altLang="en-US" sz="900" b="1" dirty="0" smtClean="0">
                <a:solidFill>
                  <a:schemeClr val="tx1"/>
                </a:solidFill>
              </a:rPr>
              <a:t>多层架构</a:t>
            </a:r>
            <a:endParaRPr lang="zh-CN" altLang="en-US" sz="900" b="1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252321" y="1625408"/>
            <a:ext cx="1043796" cy="293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b="1" dirty="0" smtClean="0">
                <a:solidFill>
                  <a:schemeClr val="tx1"/>
                </a:solidFill>
              </a:rPr>
              <a:t>Asp.net </a:t>
            </a:r>
            <a:r>
              <a:rPr lang="en-US" altLang="zh-CN" sz="900" b="1" dirty="0" err="1" smtClean="0">
                <a:solidFill>
                  <a:schemeClr val="tx1"/>
                </a:solidFill>
              </a:rPr>
              <a:t>Webapi</a:t>
            </a:r>
            <a:r>
              <a:rPr lang="en-US" altLang="zh-CN" sz="900" b="1" dirty="0" smtClean="0">
                <a:solidFill>
                  <a:schemeClr val="tx1"/>
                </a:solidFill>
              </a:rPr>
              <a:t>+</a:t>
            </a:r>
            <a:r>
              <a:rPr lang="zh-CN" altLang="en-US" sz="900" b="1" dirty="0">
                <a:solidFill>
                  <a:schemeClr val="tx1"/>
                </a:solidFill>
              </a:rPr>
              <a:t>多</a:t>
            </a:r>
            <a:r>
              <a:rPr lang="zh-CN" altLang="en-US" sz="900" b="1" dirty="0" smtClean="0">
                <a:solidFill>
                  <a:schemeClr val="tx1"/>
                </a:solidFill>
              </a:rPr>
              <a:t>层架构</a:t>
            </a:r>
            <a:endParaRPr lang="zh-CN" altLang="en-US" sz="900" b="1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915065" y="1690773"/>
            <a:ext cx="1224950" cy="56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err="1" smtClean="0">
                <a:solidFill>
                  <a:schemeClr val="tx1"/>
                </a:solidFill>
              </a:rPr>
              <a:t>Html+css,Easyui</a:t>
            </a:r>
            <a:r>
              <a:rPr lang="en-US" altLang="zh-CN" sz="1200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en-US" altLang="zh-CN" sz="1200" dirty="0" err="1" smtClean="0">
                <a:solidFill>
                  <a:schemeClr val="tx1"/>
                </a:solidFill>
              </a:rPr>
              <a:t>Jquery,Echarts,MUI</a:t>
            </a:r>
            <a:endParaRPr lang="en-US" altLang="zh-CN" sz="1200" dirty="0" smtClean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356839" y="1550518"/>
            <a:ext cx="1000664" cy="2587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b="1" dirty="0" err="1" smtClean="0">
                <a:solidFill>
                  <a:schemeClr val="tx1"/>
                </a:solidFill>
              </a:rPr>
              <a:t>Ado.net+Sql</a:t>
            </a:r>
            <a:r>
              <a:rPr lang="en-US" altLang="zh-CN" sz="900" b="1" dirty="0" smtClean="0">
                <a:solidFill>
                  <a:schemeClr val="tx1"/>
                </a:solidFill>
              </a:rPr>
              <a:t> Server</a:t>
            </a:r>
            <a:endParaRPr lang="zh-CN" altLang="en-US" sz="900" b="1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356839" y="1878322"/>
            <a:ext cx="1000664" cy="2587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b="1" dirty="0" err="1" smtClean="0">
                <a:solidFill>
                  <a:schemeClr val="tx1"/>
                </a:solidFill>
              </a:rPr>
              <a:t>entityFramwork</a:t>
            </a:r>
            <a:r>
              <a:rPr lang="en-US" altLang="zh-CN" sz="900" b="1" dirty="0" smtClean="0">
                <a:solidFill>
                  <a:schemeClr val="tx1"/>
                </a:solidFill>
              </a:rPr>
              <a:t>/</a:t>
            </a:r>
            <a:r>
              <a:rPr lang="en-US" altLang="zh-CN" sz="900" b="1" dirty="0" err="1" smtClean="0">
                <a:solidFill>
                  <a:schemeClr val="tx1"/>
                </a:solidFill>
              </a:rPr>
              <a:t>Nhibernate</a:t>
            </a:r>
            <a:r>
              <a:rPr lang="en-US" altLang="zh-CN" sz="900" dirty="0" smtClean="0">
                <a:solidFill>
                  <a:schemeClr val="tx1"/>
                </a:solidFill>
              </a:rPr>
              <a:t> 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9469645" y="1550518"/>
            <a:ext cx="1082615" cy="2587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b="1" dirty="0" err="1" smtClean="0">
                <a:solidFill>
                  <a:schemeClr val="tx1"/>
                </a:solidFill>
              </a:rPr>
              <a:t>Redis</a:t>
            </a:r>
            <a:r>
              <a:rPr lang="en-US" altLang="zh-CN" sz="900" b="1" dirty="0" smtClean="0">
                <a:solidFill>
                  <a:schemeClr val="tx1"/>
                </a:solidFill>
              </a:rPr>
              <a:t>/</a:t>
            </a:r>
            <a:r>
              <a:rPr lang="en-US" altLang="zh-CN" sz="900" b="1" dirty="0" err="1" smtClean="0">
                <a:solidFill>
                  <a:schemeClr val="tx1"/>
                </a:solidFill>
              </a:rPr>
              <a:t>memched</a:t>
            </a:r>
            <a:endParaRPr lang="zh-CN" altLang="en-US" sz="900" b="1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9465334" y="1878319"/>
            <a:ext cx="1086926" cy="2587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b="1" dirty="0" err="1" smtClean="0">
                <a:solidFill>
                  <a:schemeClr val="tx1"/>
                </a:solidFill>
              </a:rPr>
              <a:t>Mongodb</a:t>
            </a:r>
            <a:endParaRPr lang="zh-CN" altLang="en-US" sz="900" b="1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252321" y="2009270"/>
            <a:ext cx="1043796" cy="267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b="1" dirty="0" err="1" smtClean="0">
                <a:solidFill>
                  <a:schemeClr val="tx1"/>
                </a:solidFill>
              </a:rPr>
              <a:t>Webservice</a:t>
            </a:r>
            <a:r>
              <a:rPr lang="en-US" altLang="zh-CN" sz="900" b="1" dirty="0" smtClean="0">
                <a:solidFill>
                  <a:schemeClr val="tx1"/>
                </a:solidFill>
              </a:rPr>
              <a:t>/</a:t>
            </a:r>
            <a:r>
              <a:rPr lang="en-US" altLang="zh-CN" sz="900" b="1" dirty="0" err="1" smtClean="0">
                <a:solidFill>
                  <a:schemeClr val="tx1"/>
                </a:solidFill>
              </a:rPr>
              <a:t>Wcf</a:t>
            </a:r>
            <a:endParaRPr lang="zh-CN" altLang="en-US" sz="900" b="1" dirty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8356839" y="2197498"/>
            <a:ext cx="2195422" cy="2587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b="1" dirty="0" err="1" smtClean="0">
                <a:solidFill>
                  <a:schemeClr val="tx1"/>
                </a:solidFill>
              </a:rPr>
              <a:t>rabbitmq</a:t>
            </a:r>
            <a:r>
              <a:rPr lang="en-US" altLang="zh-CN" sz="900" b="1" dirty="0" smtClean="0">
                <a:solidFill>
                  <a:schemeClr val="tx1"/>
                </a:solidFill>
              </a:rPr>
              <a:t> +</a:t>
            </a:r>
            <a:r>
              <a:rPr lang="zh-CN" altLang="en-US" sz="900" b="1" dirty="0" smtClean="0">
                <a:solidFill>
                  <a:schemeClr val="tx1"/>
                </a:solidFill>
              </a:rPr>
              <a:t>线程池</a:t>
            </a:r>
            <a:r>
              <a:rPr lang="en-US" altLang="zh-CN" sz="900" b="1" dirty="0" smtClean="0">
                <a:solidFill>
                  <a:schemeClr val="tx1"/>
                </a:solidFill>
              </a:rPr>
              <a:t>+</a:t>
            </a:r>
            <a:r>
              <a:rPr lang="zh-CN" altLang="en-US" sz="900" b="1" dirty="0" smtClean="0">
                <a:solidFill>
                  <a:schemeClr val="tx1"/>
                </a:solidFill>
              </a:rPr>
              <a:t>连接池</a:t>
            </a:r>
            <a:r>
              <a:rPr lang="en-US" altLang="zh-CN" sz="900" b="1" dirty="0" smtClean="0">
                <a:solidFill>
                  <a:schemeClr val="tx1"/>
                </a:solidFill>
              </a:rPr>
              <a:t>+Dapper</a:t>
            </a:r>
            <a:r>
              <a:rPr lang="zh-CN" altLang="en-US" sz="900" b="1" dirty="0" smtClean="0">
                <a:solidFill>
                  <a:schemeClr val="tx1"/>
                </a:solidFill>
              </a:rPr>
              <a:t>异步存储数据</a:t>
            </a:r>
            <a:r>
              <a:rPr lang="en-US" altLang="zh-CN" sz="900" b="1" dirty="0" smtClean="0">
                <a:solidFill>
                  <a:schemeClr val="tx1"/>
                </a:solidFill>
              </a:rPr>
              <a:t> </a:t>
            </a:r>
            <a:endParaRPr lang="zh-CN" altLang="en-US" sz="900" b="1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401792" y="2639673"/>
            <a:ext cx="9381227" cy="2363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3473" y="2848188"/>
            <a:ext cx="600000" cy="609524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2844" y="3486295"/>
            <a:ext cx="345056" cy="691732"/>
          </a:xfrm>
          <a:prstGeom prst="rect">
            <a:avLst/>
          </a:prstGeom>
        </p:spPr>
      </p:pic>
      <p:sp>
        <p:nvSpPr>
          <p:cNvPr id="36" name="矩形 35"/>
          <p:cNvSpPr/>
          <p:nvPr/>
        </p:nvSpPr>
        <p:spPr>
          <a:xfrm>
            <a:off x="3562709" y="2910328"/>
            <a:ext cx="929553" cy="257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b="1" dirty="0" smtClean="0">
                <a:solidFill>
                  <a:schemeClr val="tx1"/>
                </a:solidFill>
              </a:rPr>
              <a:t>Controller</a:t>
            </a:r>
            <a:r>
              <a:rPr lang="zh-CN" altLang="en-US" sz="800" b="1" dirty="0" smtClean="0">
                <a:solidFill>
                  <a:schemeClr val="tx1"/>
                </a:solidFill>
              </a:rPr>
              <a:t>控制器</a:t>
            </a:r>
            <a:endParaRPr lang="zh-CN" altLang="en-US" sz="800" b="1" dirty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555569" y="3285405"/>
            <a:ext cx="936214" cy="2598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b="1" dirty="0" smtClean="0">
                <a:solidFill>
                  <a:schemeClr val="tx1"/>
                </a:solidFill>
              </a:rPr>
              <a:t>身份</a:t>
            </a:r>
            <a:r>
              <a:rPr lang="en-US" altLang="zh-CN" sz="900" b="1" dirty="0" smtClean="0">
                <a:solidFill>
                  <a:schemeClr val="tx1"/>
                </a:solidFill>
              </a:rPr>
              <a:t>/</a:t>
            </a:r>
            <a:r>
              <a:rPr lang="zh-CN" altLang="en-US" sz="900" b="1" dirty="0" smtClean="0">
                <a:solidFill>
                  <a:schemeClr val="tx1"/>
                </a:solidFill>
              </a:rPr>
              <a:t>权限</a:t>
            </a:r>
            <a:r>
              <a:rPr lang="zh-CN" altLang="en-US" sz="900" b="1" dirty="0">
                <a:solidFill>
                  <a:schemeClr val="tx1"/>
                </a:solidFill>
              </a:rPr>
              <a:t>验证</a:t>
            </a:r>
          </a:p>
        </p:txBody>
      </p:sp>
      <p:sp>
        <p:nvSpPr>
          <p:cNvPr id="39" name="矩形 38"/>
          <p:cNvSpPr/>
          <p:nvPr/>
        </p:nvSpPr>
        <p:spPr>
          <a:xfrm>
            <a:off x="5087220" y="2805316"/>
            <a:ext cx="996352" cy="257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b="1" dirty="0" smtClean="0">
                <a:solidFill>
                  <a:schemeClr val="tx1"/>
                </a:solidFill>
              </a:rPr>
              <a:t>可视化图表展示</a:t>
            </a:r>
            <a:endParaRPr lang="zh-CN" altLang="en-US" sz="900" b="1" dirty="0">
              <a:solidFill>
                <a:schemeClr val="tx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087220" y="4054678"/>
            <a:ext cx="996352" cy="257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 smtClean="0">
                <a:solidFill>
                  <a:schemeClr val="tx1"/>
                </a:solidFill>
              </a:rPr>
              <a:t>系统权限</a:t>
            </a:r>
            <a:r>
              <a:rPr lang="zh-CN" altLang="en-US" sz="1000" b="1" dirty="0">
                <a:solidFill>
                  <a:schemeClr val="tx1"/>
                </a:solidFill>
              </a:rPr>
              <a:t>设置</a:t>
            </a:r>
          </a:p>
        </p:txBody>
      </p:sp>
      <p:sp>
        <p:nvSpPr>
          <p:cNvPr id="41" name="矩形 40"/>
          <p:cNvSpPr/>
          <p:nvPr/>
        </p:nvSpPr>
        <p:spPr>
          <a:xfrm>
            <a:off x="5088414" y="3135488"/>
            <a:ext cx="995158" cy="257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0" smtClean="0">
                <a:solidFill>
                  <a:schemeClr val="tx1"/>
                </a:solidFill>
              </a:rPr>
              <a:t>人员信息管理</a:t>
            </a:r>
            <a:endParaRPr lang="zh-CN" altLang="en-US" sz="800" b="1" dirty="0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5087220" y="3425908"/>
            <a:ext cx="996352" cy="257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0" smtClean="0">
                <a:solidFill>
                  <a:schemeClr val="tx1"/>
                </a:solidFill>
              </a:rPr>
              <a:t>后台数据录入</a:t>
            </a:r>
            <a:endParaRPr lang="zh-CN" altLang="en-US" sz="800" b="1" dirty="0">
              <a:solidFill>
                <a:schemeClr val="tx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087220" y="3730708"/>
            <a:ext cx="996352" cy="257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0" smtClean="0">
                <a:solidFill>
                  <a:schemeClr val="tx1"/>
                </a:solidFill>
              </a:rPr>
              <a:t>数据审核流程</a:t>
            </a:r>
            <a:endParaRPr lang="zh-CN" altLang="en-US" sz="800" b="1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236456" y="2824864"/>
            <a:ext cx="996352" cy="257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b="1" dirty="0" smtClean="0">
                <a:solidFill>
                  <a:schemeClr val="tx1"/>
                </a:solidFill>
              </a:rPr>
              <a:t>短信</a:t>
            </a:r>
            <a:r>
              <a:rPr lang="en-US" altLang="zh-CN" sz="900" b="1" dirty="0" smtClean="0">
                <a:solidFill>
                  <a:schemeClr val="tx1"/>
                </a:solidFill>
              </a:rPr>
              <a:t>/</a:t>
            </a:r>
            <a:r>
              <a:rPr lang="zh-CN" altLang="en-US" sz="900" b="1" dirty="0" smtClean="0">
                <a:solidFill>
                  <a:schemeClr val="tx1"/>
                </a:solidFill>
              </a:rPr>
              <a:t>邮件服务</a:t>
            </a:r>
            <a:endParaRPr lang="zh-CN" altLang="en-US" sz="900" b="1" dirty="0">
              <a:solidFill>
                <a:schemeClr val="tx1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236455" y="3178884"/>
            <a:ext cx="996352" cy="257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b="1" dirty="0" smtClean="0">
                <a:solidFill>
                  <a:schemeClr val="tx1"/>
                </a:solidFill>
              </a:rPr>
              <a:t>账户服务</a:t>
            </a:r>
            <a:endParaRPr lang="zh-CN" altLang="en-US" sz="900" b="1" dirty="0">
              <a:solidFill>
                <a:schemeClr val="tx1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236455" y="3510375"/>
            <a:ext cx="996352" cy="257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b="1" dirty="0">
                <a:solidFill>
                  <a:schemeClr val="tx1"/>
                </a:solidFill>
              </a:rPr>
              <a:t>文件</a:t>
            </a:r>
            <a:r>
              <a:rPr lang="zh-CN" altLang="en-US" sz="900" b="1" dirty="0" smtClean="0">
                <a:solidFill>
                  <a:schemeClr val="tx1"/>
                </a:solidFill>
              </a:rPr>
              <a:t>服务</a:t>
            </a:r>
            <a:endParaRPr lang="zh-CN" altLang="en-US" sz="900" b="1" dirty="0">
              <a:solidFill>
                <a:schemeClr val="tx1"/>
              </a:solidFill>
            </a:endParaRPr>
          </a:p>
        </p:txBody>
      </p:sp>
      <p:cxnSp>
        <p:nvCxnSpPr>
          <p:cNvPr id="48" name="直接箭头连接符 47"/>
          <p:cNvCxnSpPr/>
          <p:nvPr/>
        </p:nvCxnSpPr>
        <p:spPr>
          <a:xfrm>
            <a:off x="2527540" y="3135488"/>
            <a:ext cx="95753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>
            <a:off x="2505973" y="3466979"/>
            <a:ext cx="99203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/>
          <p:nvPr/>
        </p:nvCxnSpPr>
        <p:spPr>
          <a:xfrm>
            <a:off x="2518913" y="3791031"/>
            <a:ext cx="96615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2565163" y="2981264"/>
            <a:ext cx="844662" cy="1158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http xml</a:t>
            </a:r>
            <a:r>
              <a:rPr lang="zh-CN" altLang="en-US" sz="800" dirty="0" smtClean="0">
                <a:solidFill>
                  <a:schemeClr val="tx1"/>
                </a:solidFill>
              </a:rPr>
              <a:t>请求</a:t>
            </a:r>
            <a:endParaRPr lang="zh-CN" altLang="en-US" sz="800" b="1" dirty="0">
              <a:solidFill>
                <a:schemeClr val="tx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2579659" y="3272728"/>
            <a:ext cx="983047" cy="1256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http get/post </a:t>
            </a:r>
            <a:r>
              <a:rPr lang="zh-CN" altLang="en-US" sz="800" dirty="0" smtClean="0">
                <a:solidFill>
                  <a:schemeClr val="tx1"/>
                </a:solidFill>
              </a:rPr>
              <a:t>请求</a:t>
            </a:r>
            <a:endParaRPr lang="zh-CN" altLang="en-US" sz="800" b="1" dirty="0">
              <a:solidFill>
                <a:schemeClr val="tx1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2579660" y="3604219"/>
            <a:ext cx="844662" cy="1158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http </a:t>
            </a:r>
            <a:r>
              <a:rPr lang="zh-CN" altLang="en-US" sz="800" dirty="0" smtClean="0">
                <a:solidFill>
                  <a:schemeClr val="tx1"/>
                </a:solidFill>
              </a:rPr>
              <a:t>请求</a:t>
            </a:r>
            <a:r>
              <a:rPr lang="en-US" altLang="zh-CN" sz="800" dirty="0" smtClean="0">
                <a:solidFill>
                  <a:schemeClr val="tx1"/>
                </a:solidFill>
              </a:rPr>
              <a:t>(input</a:t>
            </a:r>
            <a:r>
              <a:rPr lang="zh-CN" altLang="en-US" sz="800" dirty="0" smtClean="0">
                <a:solidFill>
                  <a:schemeClr val="tx1"/>
                </a:solidFill>
              </a:rPr>
              <a:t>、</a:t>
            </a:r>
            <a:r>
              <a:rPr lang="en-US" altLang="zh-CN" sz="800" dirty="0" smtClean="0">
                <a:solidFill>
                  <a:schemeClr val="tx1"/>
                </a:solidFill>
              </a:rPr>
              <a:t>delete)</a:t>
            </a:r>
            <a:endParaRPr lang="zh-CN" altLang="en-US" sz="800" b="1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3556237" y="3678883"/>
            <a:ext cx="935592" cy="224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b="1" dirty="0" smtClean="0">
                <a:solidFill>
                  <a:schemeClr val="tx1"/>
                </a:solidFill>
              </a:rPr>
              <a:t>参数解析</a:t>
            </a:r>
            <a:endParaRPr lang="zh-CN" altLang="en-US" sz="900" b="1" dirty="0">
              <a:solidFill>
                <a:schemeClr val="tx1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3556237" y="4021162"/>
            <a:ext cx="935592" cy="24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b="1" dirty="0">
                <a:solidFill>
                  <a:schemeClr val="tx1"/>
                </a:solidFill>
              </a:rPr>
              <a:t>会话管理</a:t>
            </a:r>
          </a:p>
        </p:txBody>
      </p:sp>
      <p:sp>
        <p:nvSpPr>
          <p:cNvPr id="62" name="左右箭头 61"/>
          <p:cNvSpPr/>
          <p:nvPr/>
        </p:nvSpPr>
        <p:spPr>
          <a:xfrm>
            <a:off x="4607513" y="3510375"/>
            <a:ext cx="346906" cy="770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4508050" y="3400407"/>
            <a:ext cx="576963" cy="723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b="1" dirty="0" err="1" smtClean="0">
                <a:solidFill>
                  <a:schemeClr val="tx1"/>
                </a:solidFill>
              </a:rPr>
              <a:t>.net</a:t>
            </a:r>
            <a:r>
              <a:rPr lang="zh-CN" altLang="en-US" sz="800" b="1" dirty="0" smtClean="0">
                <a:solidFill>
                  <a:schemeClr val="tx1"/>
                </a:solidFill>
              </a:rPr>
              <a:t>对象</a:t>
            </a:r>
            <a:endParaRPr lang="zh-CN" altLang="en-US" sz="800" b="1" dirty="0">
              <a:solidFill>
                <a:schemeClr val="tx1"/>
              </a:solidFill>
            </a:endParaRPr>
          </a:p>
        </p:txBody>
      </p:sp>
      <p:sp>
        <p:nvSpPr>
          <p:cNvPr id="64" name="流程图: 磁盘 63"/>
          <p:cNvSpPr/>
          <p:nvPr/>
        </p:nvSpPr>
        <p:spPr>
          <a:xfrm>
            <a:off x="9195467" y="2773635"/>
            <a:ext cx="716313" cy="31672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db1</a:t>
            </a:r>
            <a:endParaRPr lang="zh-CN" altLang="en-US" dirty="0"/>
          </a:p>
        </p:txBody>
      </p:sp>
      <p:sp>
        <p:nvSpPr>
          <p:cNvPr id="65" name="流程图: 磁盘 64"/>
          <p:cNvSpPr/>
          <p:nvPr/>
        </p:nvSpPr>
        <p:spPr>
          <a:xfrm>
            <a:off x="9970680" y="2784106"/>
            <a:ext cx="753439" cy="31300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db2</a:t>
            </a:r>
            <a:endParaRPr lang="zh-CN" altLang="en-US" dirty="0"/>
          </a:p>
        </p:txBody>
      </p:sp>
      <p:sp>
        <p:nvSpPr>
          <p:cNvPr id="66" name="流程图: 磁盘 65"/>
          <p:cNvSpPr/>
          <p:nvPr/>
        </p:nvSpPr>
        <p:spPr>
          <a:xfrm>
            <a:off x="9188167" y="3301633"/>
            <a:ext cx="716313" cy="29410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db3</a:t>
            </a:r>
            <a:endParaRPr lang="zh-CN" altLang="en-US" dirty="0"/>
          </a:p>
        </p:txBody>
      </p:sp>
      <p:sp>
        <p:nvSpPr>
          <p:cNvPr id="67" name="流程图: 磁盘 66"/>
          <p:cNvSpPr/>
          <p:nvPr/>
        </p:nvSpPr>
        <p:spPr>
          <a:xfrm>
            <a:off x="9970680" y="3312977"/>
            <a:ext cx="745373" cy="28275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db4</a:t>
            </a:r>
            <a:endParaRPr lang="zh-CN" altLang="en-US" dirty="0"/>
          </a:p>
        </p:txBody>
      </p:sp>
      <p:sp>
        <p:nvSpPr>
          <p:cNvPr id="68" name="流程图: 磁盘 67"/>
          <p:cNvSpPr/>
          <p:nvPr/>
        </p:nvSpPr>
        <p:spPr>
          <a:xfrm>
            <a:off x="9200583" y="3999352"/>
            <a:ext cx="715510" cy="31320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Redis</a:t>
            </a:r>
            <a:endParaRPr lang="zh-CN" altLang="en-US" dirty="0"/>
          </a:p>
        </p:txBody>
      </p:sp>
      <p:sp>
        <p:nvSpPr>
          <p:cNvPr id="69" name="流程图: 磁盘 68"/>
          <p:cNvSpPr/>
          <p:nvPr/>
        </p:nvSpPr>
        <p:spPr>
          <a:xfrm>
            <a:off x="9970680" y="4009277"/>
            <a:ext cx="745373" cy="30312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 err="1" smtClean="0"/>
              <a:t>Mongodb</a:t>
            </a:r>
            <a:endParaRPr lang="zh-CN" altLang="en-US" sz="1050" dirty="0"/>
          </a:p>
        </p:txBody>
      </p:sp>
      <p:sp>
        <p:nvSpPr>
          <p:cNvPr id="70" name="矩形 69"/>
          <p:cNvSpPr/>
          <p:nvPr/>
        </p:nvSpPr>
        <p:spPr>
          <a:xfrm>
            <a:off x="7845189" y="2934176"/>
            <a:ext cx="796592" cy="420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 smtClean="0">
                <a:solidFill>
                  <a:schemeClr val="tx1"/>
                </a:solidFill>
              </a:rPr>
              <a:t>分布式存储数据库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7954713" y="3956025"/>
            <a:ext cx="758495" cy="399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b="1" dirty="0" smtClean="0">
                <a:solidFill>
                  <a:schemeClr val="tx1"/>
                </a:solidFill>
              </a:rPr>
              <a:t>缓存及文件数据存储</a:t>
            </a:r>
            <a:endParaRPr lang="zh-CN" altLang="en-US" sz="900" b="1" dirty="0">
              <a:solidFill>
                <a:schemeClr val="tx1"/>
              </a:solidFill>
            </a:endParaRPr>
          </a:p>
        </p:txBody>
      </p:sp>
      <p:sp>
        <p:nvSpPr>
          <p:cNvPr id="72" name="左右箭头 71"/>
          <p:cNvSpPr/>
          <p:nvPr/>
        </p:nvSpPr>
        <p:spPr>
          <a:xfrm>
            <a:off x="7288609" y="3554768"/>
            <a:ext cx="623086" cy="15837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矩形 73"/>
          <p:cNvSpPr/>
          <p:nvPr/>
        </p:nvSpPr>
        <p:spPr>
          <a:xfrm>
            <a:off x="7332258" y="3457712"/>
            <a:ext cx="576963" cy="723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b="1" dirty="0" err="1" smtClean="0">
                <a:solidFill>
                  <a:schemeClr val="tx1"/>
                </a:solidFill>
              </a:rPr>
              <a:t>.net</a:t>
            </a:r>
            <a:r>
              <a:rPr lang="zh-CN" altLang="en-US" sz="800" b="1" dirty="0" smtClean="0">
                <a:solidFill>
                  <a:schemeClr val="tx1"/>
                </a:solidFill>
              </a:rPr>
              <a:t>对象</a:t>
            </a:r>
            <a:endParaRPr lang="zh-CN" altLang="en-US" sz="800" b="1" dirty="0">
              <a:solidFill>
                <a:schemeClr val="tx1"/>
              </a:solidFill>
            </a:endParaRPr>
          </a:p>
        </p:txBody>
      </p:sp>
      <p:sp>
        <p:nvSpPr>
          <p:cNvPr id="75" name="左右箭头 74"/>
          <p:cNvSpPr/>
          <p:nvPr/>
        </p:nvSpPr>
        <p:spPr>
          <a:xfrm>
            <a:off x="8641781" y="3154604"/>
            <a:ext cx="623086" cy="15837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矩形 75"/>
          <p:cNvSpPr/>
          <p:nvPr/>
        </p:nvSpPr>
        <p:spPr>
          <a:xfrm>
            <a:off x="8667989" y="3118064"/>
            <a:ext cx="570670" cy="529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b="1" dirty="0" smtClean="0">
                <a:solidFill>
                  <a:schemeClr val="tx1"/>
                </a:solidFill>
              </a:rPr>
              <a:t>Ado.net</a:t>
            </a:r>
            <a:endParaRPr lang="zh-CN" altLang="en-US" sz="800" b="1" dirty="0">
              <a:solidFill>
                <a:schemeClr val="tx1"/>
              </a:solidFill>
            </a:endParaRPr>
          </a:p>
        </p:txBody>
      </p:sp>
      <p:sp>
        <p:nvSpPr>
          <p:cNvPr id="77" name="左右箭头 76"/>
          <p:cNvSpPr/>
          <p:nvPr/>
        </p:nvSpPr>
        <p:spPr>
          <a:xfrm>
            <a:off x="8699277" y="4079963"/>
            <a:ext cx="496190" cy="19612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>
            <a:off x="8713208" y="3852271"/>
            <a:ext cx="603849" cy="140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dirty="0">
                <a:solidFill>
                  <a:schemeClr val="tx1"/>
                </a:solidFill>
              </a:rPr>
              <a:t>文件</a:t>
            </a:r>
            <a:r>
              <a:rPr lang="zh-CN" altLang="en-US" sz="800" dirty="0" smtClean="0">
                <a:solidFill>
                  <a:schemeClr val="tx1"/>
                </a:solidFill>
              </a:rPr>
              <a:t>访问 </a:t>
            </a:r>
            <a:r>
              <a:rPr lang="en-US" altLang="zh-CN" sz="800" dirty="0" smtClean="0">
                <a:solidFill>
                  <a:schemeClr val="tx1"/>
                </a:solidFill>
              </a:rPr>
              <a:t>http/ftp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cxnSp>
        <p:nvCxnSpPr>
          <p:cNvPr id="86" name="直接连接符 85"/>
          <p:cNvCxnSpPr/>
          <p:nvPr/>
        </p:nvCxnSpPr>
        <p:spPr>
          <a:xfrm>
            <a:off x="3409825" y="613469"/>
            <a:ext cx="0" cy="43898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>
            <a:off x="7587073" y="586596"/>
            <a:ext cx="33666" cy="441671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矩形 89"/>
          <p:cNvSpPr/>
          <p:nvPr/>
        </p:nvSpPr>
        <p:spPr>
          <a:xfrm>
            <a:off x="1490472" y="1601237"/>
            <a:ext cx="374760" cy="7825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/>
              <a:t>实现方式</a:t>
            </a:r>
          </a:p>
        </p:txBody>
      </p:sp>
      <p:sp>
        <p:nvSpPr>
          <p:cNvPr id="92" name="矩形 91"/>
          <p:cNvSpPr/>
          <p:nvPr/>
        </p:nvSpPr>
        <p:spPr>
          <a:xfrm>
            <a:off x="1469622" y="636097"/>
            <a:ext cx="374760" cy="66649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 smtClean="0"/>
              <a:t>系统结构</a:t>
            </a:r>
            <a:endParaRPr lang="zh-CN" altLang="en-US" sz="1000" b="1" dirty="0"/>
          </a:p>
        </p:txBody>
      </p:sp>
      <p:cxnSp>
        <p:nvCxnSpPr>
          <p:cNvPr id="94" name="直接连接符 93"/>
          <p:cNvCxnSpPr/>
          <p:nvPr/>
        </p:nvCxnSpPr>
        <p:spPr>
          <a:xfrm>
            <a:off x="4676454" y="904139"/>
            <a:ext cx="0" cy="40958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>
            <a:off x="6171717" y="934853"/>
            <a:ext cx="23193" cy="406517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矩形 99"/>
          <p:cNvSpPr/>
          <p:nvPr/>
        </p:nvSpPr>
        <p:spPr>
          <a:xfrm>
            <a:off x="1401792" y="5074920"/>
            <a:ext cx="2008033" cy="347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/>
              <a:t>客户端层执行架构</a:t>
            </a:r>
            <a:endParaRPr lang="zh-CN" altLang="en-US" sz="1600" dirty="0"/>
          </a:p>
        </p:txBody>
      </p:sp>
      <p:sp>
        <p:nvSpPr>
          <p:cNvPr id="101" name="矩形 100"/>
          <p:cNvSpPr/>
          <p:nvPr/>
        </p:nvSpPr>
        <p:spPr>
          <a:xfrm>
            <a:off x="3555569" y="5075420"/>
            <a:ext cx="3843934" cy="346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应用层执行架构</a:t>
            </a:r>
            <a:endParaRPr lang="zh-CN" altLang="en-US" dirty="0"/>
          </a:p>
        </p:txBody>
      </p:sp>
      <p:sp>
        <p:nvSpPr>
          <p:cNvPr id="102" name="矩形 101"/>
          <p:cNvSpPr/>
          <p:nvPr/>
        </p:nvSpPr>
        <p:spPr>
          <a:xfrm>
            <a:off x="7845189" y="5067118"/>
            <a:ext cx="2961582" cy="347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数据库执行架构</a:t>
            </a:r>
            <a:endParaRPr lang="zh-CN" altLang="en-US" dirty="0"/>
          </a:p>
        </p:txBody>
      </p:sp>
      <p:sp>
        <p:nvSpPr>
          <p:cNvPr id="103" name="矩形 102"/>
          <p:cNvSpPr/>
          <p:nvPr/>
        </p:nvSpPr>
        <p:spPr>
          <a:xfrm>
            <a:off x="1401792" y="5422392"/>
            <a:ext cx="2008033" cy="329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浏览器</a:t>
            </a:r>
            <a:r>
              <a:rPr lang="zh-CN" altLang="en-US" sz="1600" dirty="0">
                <a:solidFill>
                  <a:schemeClr val="tx1"/>
                </a:solidFill>
              </a:rPr>
              <a:t>、</a:t>
            </a:r>
            <a:r>
              <a:rPr lang="zh-CN" altLang="en-US" sz="1600" dirty="0" smtClean="0">
                <a:solidFill>
                  <a:schemeClr val="tx1"/>
                </a:solidFill>
              </a:rPr>
              <a:t>操作系统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3562706" y="5406547"/>
            <a:ext cx="3836797" cy="32918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/>
                </a:solidFill>
              </a:rPr>
              <a:t>IIS</a:t>
            </a:r>
            <a:r>
              <a:rPr lang="zh-CN" altLang="en-US" b="1" dirty="0" smtClean="0">
                <a:solidFill>
                  <a:schemeClr val="tx1"/>
                </a:solidFill>
              </a:rPr>
              <a:t>服务器</a:t>
            </a:r>
            <a:r>
              <a:rPr lang="en-US" altLang="zh-CN" dirty="0" smtClean="0">
                <a:solidFill>
                  <a:schemeClr val="tx1"/>
                </a:solidFill>
              </a:rPr>
              <a:t>,</a:t>
            </a:r>
            <a:r>
              <a:rPr lang="zh-CN" altLang="en-US" dirty="0" smtClean="0">
                <a:solidFill>
                  <a:schemeClr val="tx1"/>
                </a:solidFill>
              </a:rPr>
              <a:t>操作系统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7845189" y="5413600"/>
            <a:ext cx="2961582" cy="3118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>
                <a:solidFill>
                  <a:schemeClr val="tx1"/>
                </a:solidFill>
              </a:rPr>
              <a:t>数据库服务器、文件服务器、缓存服务器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9408185" y="934853"/>
            <a:ext cx="2156" cy="120226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86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架构图</a:t>
            </a:r>
            <a:r>
              <a:rPr lang="zh-CN" altLang="en-US" dirty="0"/>
              <a:t>的</a:t>
            </a:r>
            <a:r>
              <a:rPr lang="zh-CN" altLang="en-US" dirty="0" smtClean="0"/>
              <a:t>维</a:t>
            </a:r>
            <a:r>
              <a:rPr lang="zh-CN" altLang="en-US" dirty="0"/>
              <a:t>度和组成要素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2100" b="1" dirty="0" smtClean="0"/>
              <a:t>   架构视图最</a:t>
            </a:r>
            <a:r>
              <a:rPr lang="zh-CN" altLang="en-US" sz="2100" b="1" dirty="0"/>
              <a:t>经典的当属</a:t>
            </a:r>
            <a:r>
              <a:rPr lang="en-US" altLang="zh-CN" sz="2100" b="1" dirty="0"/>
              <a:t>4+1</a:t>
            </a:r>
            <a:r>
              <a:rPr lang="zh-CN" altLang="en-US" sz="2100" b="1" dirty="0" smtClean="0"/>
              <a:t>视图</a:t>
            </a:r>
            <a:r>
              <a:rPr lang="en-US" altLang="zh-CN" sz="2100" b="1" dirty="0"/>
              <a:t>:</a:t>
            </a:r>
            <a:r>
              <a:rPr lang="zh-CN" altLang="en-US" sz="2100" b="1" dirty="0" smtClean="0"/>
              <a:t>包含逻辑视图</a:t>
            </a:r>
            <a:r>
              <a:rPr lang="zh-CN" altLang="en-US" sz="2100" b="1" dirty="0"/>
              <a:t>、</a:t>
            </a:r>
            <a:r>
              <a:rPr lang="zh-CN" altLang="en-US" sz="2100" b="1" dirty="0" smtClean="0"/>
              <a:t>开发视图、过程视图、物理视图、场景</a:t>
            </a:r>
            <a:r>
              <a:rPr lang="zh-CN" altLang="en-US" sz="2100" b="1" dirty="0"/>
              <a:t>视图</a:t>
            </a:r>
          </a:p>
          <a:p>
            <a:pPr marL="0" indent="0">
              <a:buNone/>
            </a:pPr>
            <a:r>
              <a:rPr lang="en-US" altLang="zh-CN" sz="2600" dirty="0" smtClean="0"/>
              <a:t>1:</a:t>
            </a:r>
            <a:r>
              <a:rPr lang="zh-CN" altLang="en-US" sz="2600" dirty="0" smtClean="0"/>
              <a:t>逻辑</a:t>
            </a:r>
            <a:r>
              <a:rPr lang="zh-CN" altLang="en-US" sz="2600" dirty="0"/>
              <a:t>视图一般针对客户、用户、业务人员、开发组织，主要从系统的功能元素、以及它们的接口、职责、交互</a:t>
            </a:r>
            <a:r>
              <a:rPr lang="zh-CN" altLang="en-US" sz="2600" dirty="0" smtClean="0"/>
              <a:t>维度</a:t>
            </a:r>
            <a:r>
              <a:rPr lang="zh-CN" altLang="en-US" sz="2600" dirty="0"/>
              <a:t>入手。主要元素包括系统、子系统、功能模块、子功能模块、接口</a:t>
            </a:r>
            <a:r>
              <a:rPr lang="zh-CN" altLang="en-US" sz="2600" dirty="0" smtClean="0"/>
              <a:t>等。</a:t>
            </a:r>
            <a:endParaRPr lang="en-US" altLang="zh-CN" sz="2600" dirty="0"/>
          </a:p>
          <a:p>
            <a:pPr marL="0" indent="0">
              <a:buNone/>
            </a:pPr>
            <a:r>
              <a:rPr lang="en-US" altLang="zh-CN" sz="2600" dirty="0" smtClean="0"/>
              <a:t>2</a:t>
            </a:r>
            <a:r>
              <a:rPr lang="en-US" altLang="zh-CN" sz="2600" dirty="0"/>
              <a:t>:</a:t>
            </a:r>
            <a:r>
              <a:rPr lang="zh-CN" altLang="en-US" sz="2600" dirty="0" smtClean="0"/>
              <a:t>开发</a:t>
            </a:r>
            <a:r>
              <a:rPr lang="zh-CN" altLang="en-US" sz="2600" dirty="0"/>
              <a:t>视图一般针对开发和测试相关人员，主要描述系统如何开发实现；主要元素</a:t>
            </a:r>
            <a:r>
              <a:rPr lang="zh-CN" altLang="en-US" sz="2600" dirty="0" smtClean="0"/>
              <a:t>包括</a:t>
            </a:r>
            <a:r>
              <a:rPr lang="zh-CN" altLang="en-US" sz="2600" dirty="0"/>
              <a:t>描述系统的</a:t>
            </a:r>
            <a:r>
              <a:rPr lang="zh-CN" altLang="en-US" sz="2600" dirty="0" smtClean="0"/>
              <a:t>分层、分区</a:t>
            </a:r>
            <a:r>
              <a:rPr lang="zh-CN" altLang="en-US" sz="2600" dirty="0"/>
              <a:t>、框架、系统通用服务、业务通用服务、类和接口、系统平台和大基础框架。用途是知道开发</a:t>
            </a:r>
            <a:r>
              <a:rPr lang="zh-CN" altLang="en-US" sz="2600" dirty="0" smtClean="0"/>
              <a:t>设计</a:t>
            </a:r>
            <a:r>
              <a:rPr lang="zh-CN" altLang="en-US" sz="2600" dirty="0"/>
              <a:t>和实现</a:t>
            </a:r>
            <a:r>
              <a:rPr lang="zh-CN" altLang="en-US" sz="2600" dirty="0" smtClean="0"/>
              <a:t>。</a:t>
            </a:r>
            <a:endParaRPr lang="en-US" altLang="zh-CN" sz="2600" dirty="0" smtClean="0"/>
          </a:p>
          <a:p>
            <a:pPr marL="0" indent="0">
              <a:buNone/>
            </a:pPr>
            <a:r>
              <a:rPr lang="en-US" altLang="zh-CN" sz="2600" dirty="0" smtClean="0"/>
              <a:t>3:</a:t>
            </a:r>
            <a:r>
              <a:rPr lang="zh-CN" altLang="en-US" sz="2600" dirty="0" smtClean="0"/>
              <a:t>物理</a:t>
            </a:r>
            <a:r>
              <a:rPr lang="zh-CN" altLang="en-US" sz="2600" dirty="0"/>
              <a:t>视图一般针对系统运维人员、集成人员，它是系统逻辑组件到物理节点的映射，节点与节点间</a:t>
            </a:r>
            <a:r>
              <a:rPr lang="zh-CN" altLang="en-US" sz="2600" dirty="0" smtClean="0"/>
              <a:t>的物理</a:t>
            </a:r>
            <a:r>
              <a:rPr lang="zh-CN" altLang="en-US" sz="2600" dirty="0"/>
              <a:t>网络配置等，主要关注非功能性需求，诸如性能（吞吐量）、可伸缩性、</a:t>
            </a:r>
            <a:r>
              <a:rPr lang="zh-CN" altLang="en-US" sz="2600" dirty="0" smtClean="0"/>
              <a:t>可     靠</a:t>
            </a:r>
            <a:r>
              <a:rPr lang="zh-CN" altLang="en-US" sz="2600" dirty="0"/>
              <a:t>性，可用性等，</a:t>
            </a:r>
            <a:r>
              <a:rPr lang="zh-CN" altLang="en-US" sz="2600" dirty="0" smtClean="0"/>
              <a:t>从而</a:t>
            </a:r>
            <a:r>
              <a:rPr lang="zh-CN" altLang="en-US" sz="2600" dirty="0"/>
              <a:t>得出相关的物理部署</a:t>
            </a:r>
            <a:r>
              <a:rPr lang="zh-CN" altLang="en-US" sz="2600" dirty="0" smtClean="0"/>
              <a:t>结构图</a:t>
            </a:r>
            <a:r>
              <a:rPr lang="en-US" altLang="zh-CN" sz="2600" dirty="0" smtClean="0"/>
              <a:t>,</a:t>
            </a:r>
            <a:r>
              <a:rPr lang="zh-CN" altLang="en-US" sz="2600" dirty="0" smtClean="0"/>
              <a:t>这个类似我们上次开会说的部署图。</a:t>
            </a:r>
            <a:endParaRPr lang="zh-CN" altLang="en-US" sz="2600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03154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370</Words>
  <Application>Microsoft Office PowerPoint</Application>
  <PresentationFormat>宽屏</PresentationFormat>
  <Paragraphs>59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Office 主题</vt:lpstr>
      <vt:lpstr>PowerPoint 演示文稿</vt:lpstr>
      <vt:lpstr>架构图的维度和组成要素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周正林</dc:creator>
  <cp:lastModifiedBy>周正林</cp:lastModifiedBy>
  <cp:revision>155</cp:revision>
  <dcterms:created xsi:type="dcterms:W3CDTF">2017-08-10T01:28:43Z</dcterms:created>
  <dcterms:modified xsi:type="dcterms:W3CDTF">2017-08-10T09:33:31Z</dcterms:modified>
</cp:coreProperties>
</file>