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64"/>
  </p:notesMasterIdLst>
  <p:handoutMasterIdLst>
    <p:handoutMasterId r:id="rId65"/>
  </p:handoutMasterIdLst>
  <p:sldIdLst>
    <p:sldId id="371" r:id="rId2"/>
    <p:sldId id="369" r:id="rId3"/>
    <p:sldId id="382" r:id="rId4"/>
    <p:sldId id="383" r:id="rId5"/>
    <p:sldId id="384" r:id="rId6"/>
    <p:sldId id="385" r:id="rId7"/>
    <p:sldId id="280" r:id="rId8"/>
    <p:sldId id="386" r:id="rId9"/>
    <p:sldId id="281" r:id="rId10"/>
    <p:sldId id="285" r:id="rId11"/>
    <p:sldId id="293" r:id="rId12"/>
    <p:sldId id="294" r:id="rId13"/>
    <p:sldId id="296" r:id="rId14"/>
    <p:sldId id="375" r:id="rId15"/>
    <p:sldId id="299" r:id="rId16"/>
    <p:sldId id="300" r:id="rId17"/>
    <p:sldId id="302" r:id="rId18"/>
    <p:sldId id="304" r:id="rId19"/>
    <p:sldId id="389" r:id="rId20"/>
    <p:sldId id="305" r:id="rId21"/>
    <p:sldId id="307" r:id="rId22"/>
    <p:sldId id="308" r:id="rId23"/>
    <p:sldId id="310" r:id="rId24"/>
    <p:sldId id="311" r:id="rId25"/>
    <p:sldId id="315" r:id="rId26"/>
    <p:sldId id="316" r:id="rId27"/>
    <p:sldId id="390" r:id="rId28"/>
    <p:sldId id="366" r:id="rId29"/>
    <p:sldId id="320" r:id="rId30"/>
    <p:sldId id="321" r:id="rId31"/>
    <p:sldId id="322" r:id="rId32"/>
    <p:sldId id="325" r:id="rId33"/>
    <p:sldId id="326" r:id="rId34"/>
    <p:sldId id="328" r:id="rId35"/>
    <p:sldId id="329" r:id="rId36"/>
    <p:sldId id="331" r:id="rId37"/>
    <p:sldId id="332" r:id="rId38"/>
    <p:sldId id="334" r:id="rId39"/>
    <p:sldId id="392" r:id="rId40"/>
    <p:sldId id="411" r:id="rId41"/>
    <p:sldId id="412" r:id="rId42"/>
    <p:sldId id="413" r:id="rId43"/>
    <p:sldId id="414" r:id="rId44"/>
    <p:sldId id="415" r:id="rId45"/>
    <p:sldId id="416" r:id="rId46"/>
    <p:sldId id="418" r:id="rId47"/>
    <p:sldId id="421" r:id="rId48"/>
    <p:sldId id="424" r:id="rId49"/>
    <p:sldId id="425" r:id="rId50"/>
    <p:sldId id="428" r:id="rId51"/>
    <p:sldId id="429" r:id="rId52"/>
    <p:sldId id="430" r:id="rId53"/>
    <p:sldId id="431" r:id="rId54"/>
    <p:sldId id="432" r:id="rId55"/>
    <p:sldId id="433" r:id="rId56"/>
    <p:sldId id="434" r:id="rId57"/>
    <p:sldId id="435" r:id="rId58"/>
    <p:sldId id="436" r:id="rId59"/>
    <p:sldId id="437" r:id="rId60"/>
    <p:sldId id="438" r:id="rId61"/>
    <p:sldId id="439" r:id="rId62"/>
    <p:sldId id="440" r:id="rId63"/>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tpDown"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00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86" autoAdjust="0"/>
    <p:restoredTop sz="90512" autoAdjust="0"/>
  </p:normalViewPr>
  <p:slideViewPr>
    <p:cSldViewPr>
      <p:cViewPr varScale="1">
        <p:scale>
          <a:sx n="118" d="100"/>
          <a:sy n="118" d="100"/>
        </p:scale>
        <p:origin x="282" y="10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22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slide" Target="slides/slide41.xml"/><Relationship Id="rId1" Type="http://schemas.openxmlformats.org/officeDocument/2006/relationships/slide" Target="slides/slide40.xml"/><Relationship Id="rId4"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4" Type="http://schemas.openxmlformats.org/officeDocument/2006/relationships/image" Target="../media/image63.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5" Type="http://schemas.openxmlformats.org/officeDocument/2006/relationships/image" Target="../media/image71.wmf"/><Relationship Id="rId4" Type="http://schemas.openxmlformats.org/officeDocument/2006/relationships/image" Target="../media/image70.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 Id="rId4" Type="http://schemas.openxmlformats.org/officeDocument/2006/relationships/image" Target="../media/image75.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 Id="rId5" Type="http://schemas.openxmlformats.org/officeDocument/2006/relationships/image" Target="../media/image80.wmf"/><Relationship Id="rId4" Type="http://schemas.openxmlformats.org/officeDocument/2006/relationships/image" Target="../media/image7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4" Type="http://schemas.openxmlformats.org/officeDocument/2006/relationships/image" Target="../media/image4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781BF7FD-07FE-4F6C-8130-16CF68CAF0C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defRPr>
            </a:lvl1pPr>
          </a:lstStyle>
          <a:p>
            <a:endParaRPr lang="en-US" altLang="zh-CN"/>
          </a:p>
        </p:txBody>
      </p:sp>
      <p:sp>
        <p:nvSpPr>
          <p:cNvPr id="156675" name="Rectangle 3">
            <a:extLst>
              <a:ext uri="{FF2B5EF4-FFF2-40B4-BE49-F238E27FC236}">
                <a16:creationId xmlns:a16="http://schemas.microsoft.com/office/drawing/2014/main" id="{6F86CB78-8DB7-49D0-90CA-1D00147D1F7B}"/>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endParaRPr lang="en-US" altLang="zh-CN"/>
          </a:p>
        </p:txBody>
      </p:sp>
      <p:sp>
        <p:nvSpPr>
          <p:cNvPr id="156676" name="Rectangle 4">
            <a:extLst>
              <a:ext uri="{FF2B5EF4-FFF2-40B4-BE49-F238E27FC236}">
                <a16:creationId xmlns:a16="http://schemas.microsoft.com/office/drawing/2014/main" id="{DD645DD1-F1AB-4D42-9148-ED495C7EDF5D}"/>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endParaRPr lang="en-US" altLang="zh-CN"/>
          </a:p>
        </p:txBody>
      </p:sp>
      <p:sp>
        <p:nvSpPr>
          <p:cNvPr id="156677" name="Rectangle 5">
            <a:extLst>
              <a:ext uri="{FF2B5EF4-FFF2-40B4-BE49-F238E27FC236}">
                <a16:creationId xmlns:a16="http://schemas.microsoft.com/office/drawing/2014/main" id="{92792021-8F04-4D08-B029-CC5771155ADB}"/>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17915FEC-983B-4CB8-9DB7-87B2AB3E0CFB}" type="slidenum">
              <a:rPr lang="en-US" altLang="zh-CN"/>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A7BC3030-CAA8-45C6-BB9D-A77722821EFC}"/>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defRPr>
            </a:lvl1pPr>
          </a:lstStyle>
          <a:p>
            <a:endParaRPr lang="en-US" altLang="zh-CN"/>
          </a:p>
        </p:txBody>
      </p:sp>
      <p:sp>
        <p:nvSpPr>
          <p:cNvPr id="185347" name="Rectangle 3">
            <a:extLst>
              <a:ext uri="{FF2B5EF4-FFF2-40B4-BE49-F238E27FC236}">
                <a16:creationId xmlns:a16="http://schemas.microsoft.com/office/drawing/2014/main" id="{9042DC93-2FD5-406E-B385-8F99A100F6C5}"/>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endParaRPr lang="en-US" altLang="zh-CN"/>
          </a:p>
        </p:txBody>
      </p:sp>
      <p:sp>
        <p:nvSpPr>
          <p:cNvPr id="185348" name="Rectangle 4">
            <a:extLst>
              <a:ext uri="{FF2B5EF4-FFF2-40B4-BE49-F238E27FC236}">
                <a16:creationId xmlns:a16="http://schemas.microsoft.com/office/drawing/2014/main" id="{F9B88F99-6C11-4823-B640-071482D5056D}"/>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5349" name="Rectangle 5">
            <a:extLst>
              <a:ext uri="{FF2B5EF4-FFF2-40B4-BE49-F238E27FC236}">
                <a16:creationId xmlns:a16="http://schemas.microsoft.com/office/drawing/2014/main" id="{8509645B-3C27-4743-9F18-C11B7F125B7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85350" name="Rectangle 6">
            <a:extLst>
              <a:ext uri="{FF2B5EF4-FFF2-40B4-BE49-F238E27FC236}">
                <a16:creationId xmlns:a16="http://schemas.microsoft.com/office/drawing/2014/main" id="{9B6D821C-47A6-4675-ACA6-5E41174CDFF2}"/>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endParaRPr lang="en-US" altLang="zh-CN"/>
          </a:p>
        </p:txBody>
      </p:sp>
      <p:sp>
        <p:nvSpPr>
          <p:cNvPr id="185351" name="Rectangle 7">
            <a:extLst>
              <a:ext uri="{FF2B5EF4-FFF2-40B4-BE49-F238E27FC236}">
                <a16:creationId xmlns:a16="http://schemas.microsoft.com/office/drawing/2014/main" id="{1E9C3668-A2C2-41E9-A547-4E1938CB3444}"/>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D7BB2380-18C6-4436-87F3-18652F8CEC22}" type="slidenum">
              <a:rPr lang="en-US" altLang="zh-CN"/>
              <a:pPr/>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CAD7BFA-202A-4B31-B592-07BB7F07F2A3}"/>
              </a:ext>
            </a:extLst>
          </p:cNvPr>
          <p:cNvSpPr>
            <a:spLocks noGrp="1" noChangeArrowheads="1"/>
          </p:cNvSpPr>
          <p:nvPr>
            <p:ph type="sldNum" sz="quarter" idx="5"/>
          </p:nvPr>
        </p:nvSpPr>
        <p:spPr>
          <a:ln/>
        </p:spPr>
        <p:txBody>
          <a:bodyPr/>
          <a:lstStyle/>
          <a:p>
            <a:fld id="{423DF668-29D7-49DA-BC11-2EAF55FD6009}" type="slidenum">
              <a:rPr lang="en-US" altLang="zh-CN"/>
              <a:pPr/>
              <a:t>39</a:t>
            </a:fld>
            <a:endParaRPr lang="en-US" altLang="zh-CN"/>
          </a:p>
        </p:txBody>
      </p:sp>
      <p:sp>
        <p:nvSpPr>
          <p:cNvPr id="186370" name="Rectangle 2">
            <a:extLst>
              <a:ext uri="{FF2B5EF4-FFF2-40B4-BE49-F238E27FC236}">
                <a16:creationId xmlns:a16="http://schemas.microsoft.com/office/drawing/2014/main" id="{68CEA085-7A52-4E62-AB5D-FEC42039FC9B}"/>
              </a:ext>
            </a:extLst>
          </p:cNvPr>
          <p:cNvSpPr>
            <a:spLocks noGrp="1" noRot="1" noChangeAspect="1" noChangeArrowheads="1" noTextEdit="1"/>
          </p:cNvSpPr>
          <p:nvPr>
            <p:ph type="sldImg"/>
          </p:nvPr>
        </p:nvSpPr>
        <p:spPr>
          <a:ln/>
        </p:spPr>
      </p:sp>
      <p:sp>
        <p:nvSpPr>
          <p:cNvPr id="186371" name="Rectangle 3">
            <a:extLst>
              <a:ext uri="{FF2B5EF4-FFF2-40B4-BE49-F238E27FC236}">
                <a16:creationId xmlns:a16="http://schemas.microsoft.com/office/drawing/2014/main" id="{0B3D5FE0-B709-43AE-9342-8A6F7320C9E1}"/>
              </a:ext>
            </a:extLst>
          </p:cNvPr>
          <p:cNvSpPr>
            <a:spLocks noGrp="1" noChangeArrowheads="1"/>
          </p:cNvSpPr>
          <p:nvPr>
            <p:ph type="body" idx="1"/>
          </p:nvPr>
        </p:nvSpPr>
        <p:spPr/>
        <p:txBody>
          <a:bodyPr/>
          <a:lstStyle/>
          <a:p>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accent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D5987BD-7BCA-470D-9B0B-A8CA53846339}"/>
              </a:ext>
            </a:extLst>
          </p:cNvPr>
          <p:cNvSpPr>
            <a:spLocks noGrp="1" noChangeArrowheads="1"/>
          </p:cNvSpPr>
          <p:nvPr>
            <p:ph type="ctrTitle" sz="quarter"/>
          </p:nvPr>
        </p:nvSpPr>
        <p:spPr>
          <a:xfrm>
            <a:off x="685800" y="1981200"/>
            <a:ext cx="7772400" cy="1431925"/>
          </a:xfrm>
        </p:spPr>
        <p:txBody>
          <a:bodyPr anchor="b" anchorCtr="1"/>
          <a:lstStyle>
            <a:lvl1pPr algn="ctr">
              <a:defRPr>
                <a:effectLst/>
              </a:defRPr>
            </a:lvl1pPr>
          </a:lstStyle>
          <a:p>
            <a:pPr lvl="0"/>
            <a:r>
              <a:rPr lang="zh-CN" altLang="en-US" noProof="0"/>
              <a:t>单击此处编辑母版标题样式</a:t>
            </a:r>
          </a:p>
        </p:txBody>
      </p:sp>
      <p:sp>
        <p:nvSpPr>
          <p:cNvPr id="10243" name="Rectangle 3">
            <a:extLst>
              <a:ext uri="{FF2B5EF4-FFF2-40B4-BE49-F238E27FC236}">
                <a16:creationId xmlns:a16="http://schemas.microsoft.com/office/drawing/2014/main" id="{987B58F3-2CC9-4BA4-B125-757423DA7957}"/>
              </a:ext>
            </a:extLst>
          </p:cNvPr>
          <p:cNvSpPr>
            <a:spLocks noGrp="1" noChangeArrowheads="1"/>
          </p:cNvSpPr>
          <p:nvPr>
            <p:ph type="subTitle" sz="quarter" idx="1"/>
          </p:nvPr>
        </p:nvSpPr>
        <p:spPr>
          <a:xfrm>
            <a:off x="1371600" y="3886200"/>
            <a:ext cx="6400800" cy="1752600"/>
          </a:xfrm>
        </p:spPr>
        <p:txBody>
          <a:bodyPr/>
          <a:lstStyle>
            <a:lvl1pPr marL="0" indent="0" algn="ctr">
              <a:buFontTx/>
              <a:buNone/>
              <a:defRPr>
                <a:effectLst/>
              </a:defRPr>
            </a:lvl1pPr>
          </a:lstStyle>
          <a:p>
            <a:pPr lvl="0"/>
            <a:r>
              <a:rPr lang="zh-CN" altLang="en-US" noProof="0"/>
              <a:t>单击此处编辑母版副标题样式</a:t>
            </a:r>
          </a:p>
        </p:txBody>
      </p:sp>
      <p:sp>
        <p:nvSpPr>
          <p:cNvPr id="10244" name="Freeform 4">
            <a:extLst>
              <a:ext uri="{FF2B5EF4-FFF2-40B4-BE49-F238E27FC236}">
                <a16:creationId xmlns:a16="http://schemas.microsoft.com/office/drawing/2014/main" id="{06A9442A-3BBB-4B06-A473-4EC2E127309F}"/>
              </a:ext>
            </a:extLst>
          </p:cNvPr>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245" name="Rectangle 5">
            <a:extLst>
              <a:ext uri="{FF2B5EF4-FFF2-40B4-BE49-F238E27FC236}">
                <a16:creationId xmlns:a16="http://schemas.microsoft.com/office/drawing/2014/main" id="{9392690C-BD98-4072-9781-9A5658D45071}"/>
              </a:ext>
            </a:extLst>
          </p:cNvPr>
          <p:cNvSpPr>
            <a:spLocks noGrp="1" noChangeArrowheads="1"/>
          </p:cNvSpPr>
          <p:nvPr>
            <p:ph type="ftr" sz="quarter" idx="3"/>
          </p:nvPr>
        </p:nvSpPr>
        <p:spPr/>
        <p:txBody>
          <a:bodyPr/>
          <a:lstStyle>
            <a:lvl1pPr>
              <a:defRPr/>
            </a:lvl1pPr>
          </a:lstStyle>
          <a:p>
            <a:endParaRPr lang="en-US" altLang="zh-CN"/>
          </a:p>
        </p:txBody>
      </p:sp>
      <p:sp>
        <p:nvSpPr>
          <p:cNvPr id="10246" name="Rectangle 6">
            <a:extLst>
              <a:ext uri="{FF2B5EF4-FFF2-40B4-BE49-F238E27FC236}">
                <a16:creationId xmlns:a16="http://schemas.microsoft.com/office/drawing/2014/main" id="{13E2F221-2B22-456D-85C3-394A042EC8B7}"/>
              </a:ext>
            </a:extLst>
          </p:cNvPr>
          <p:cNvSpPr>
            <a:spLocks noGrp="1" noChangeArrowheads="1"/>
          </p:cNvSpPr>
          <p:nvPr>
            <p:ph type="sldNum" sz="quarter" idx="4"/>
          </p:nvPr>
        </p:nvSpPr>
        <p:spPr/>
        <p:txBody>
          <a:bodyPr/>
          <a:lstStyle>
            <a:lvl1pPr>
              <a:defRPr/>
            </a:lvl1pPr>
          </a:lstStyle>
          <a:p>
            <a:fld id="{002441A5-13CA-4CAA-8A78-2806D9FB76B9}" type="slidenum">
              <a:rPr lang="en-US" altLang="zh-CN"/>
              <a:pPr/>
              <a:t>‹#›</a:t>
            </a:fld>
            <a:endParaRPr lang="en-US" altLang="zh-CN"/>
          </a:p>
        </p:txBody>
      </p:sp>
      <p:sp>
        <p:nvSpPr>
          <p:cNvPr id="10247" name="Rectangle 7">
            <a:extLst>
              <a:ext uri="{FF2B5EF4-FFF2-40B4-BE49-F238E27FC236}">
                <a16:creationId xmlns:a16="http://schemas.microsoft.com/office/drawing/2014/main" id="{61A2A2DB-A6D6-43A7-9640-7079FD92FB3A}"/>
              </a:ext>
            </a:extLst>
          </p:cNvPr>
          <p:cNvSpPr>
            <a:spLocks noGrp="1" noChangeArrowheads="1"/>
          </p:cNvSpPr>
          <p:nvPr>
            <p:ph type="dt" sz="quarter" idx="2"/>
          </p:nvPr>
        </p:nvSpPr>
        <p:spPr/>
        <p:txBody>
          <a:bodyPr/>
          <a:lstStyle>
            <a:lvl1pPr>
              <a:defRPr/>
            </a:lvl1pPr>
          </a:lstStyle>
          <a:p>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975FFB-6632-4318-A37C-CF994E62749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36F58A8-A62C-4B11-8D43-68869F5B9E8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EE5FFFA-C148-4567-9741-9C687FCD3B53}"/>
              </a:ext>
            </a:extLst>
          </p:cNvPr>
          <p:cNvSpPr>
            <a:spLocks noGrp="1"/>
          </p:cNvSpPr>
          <p:nvPr>
            <p:ph type="dt" sz="half" idx="10"/>
          </p:nvPr>
        </p:nvSpPr>
        <p:spPr/>
        <p:txBody>
          <a:bodyPr/>
          <a:lstStyle>
            <a:lvl1pPr>
              <a:defRPr/>
            </a:lvl1pPr>
          </a:lstStyle>
          <a:p>
            <a:endParaRPr lang="en-US" altLang="zh-CN"/>
          </a:p>
        </p:txBody>
      </p:sp>
      <p:sp>
        <p:nvSpPr>
          <p:cNvPr id="5" name="页脚占位符 4">
            <a:extLst>
              <a:ext uri="{FF2B5EF4-FFF2-40B4-BE49-F238E27FC236}">
                <a16:creationId xmlns:a16="http://schemas.microsoft.com/office/drawing/2014/main" id="{80EB1A35-C4C2-45D6-86A0-EAAE102B291B}"/>
              </a:ext>
            </a:extLst>
          </p:cNvPr>
          <p:cNvSpPr>
            <a:spLocks noGrp="1"/>
          </p:cNvSpPr>
          <p:nvPr>
            <p:ph type="ftr" sz="quarter" idx="11"/>
          </p:nvPr>
        </p:nvSpPr>
        <p:spPr/>
        <p:txBody>
          <a:bodyPr/>
          <a:lstStyle>
            <a:lvl1pPr>
              <a:defRPr/>
            </a:lvl1pPr>
          </a:lstStyle>
          <a:p>
            <a:endParaRPr lang="en-US" altLang="zh-CN"/>
          </a:p>
        </p:txBody>
      </p:sp>
      <p:sp>
        <p:nvSpPr>
          <p:cNvPr id="6" name="灯片编号占位符 5">
            <a:extLst>
              <a:ext uri="{FF2B5EF4-FFF2-40B4-BE49-F238E27FC236}">
                <a16:creationId xmlns:a16="http://schemas.microsoft.com/office/drawing/2014/main" id="{2BD27FD8-B7FF-441D-B9D3-A5EA02E92ABB}"/>
              </a:ext>
            </a:extLst>
          </p:cNvPr>
          <p:cNvSpPr>
            <a:spLocks noGrp="1"/>
          </p:cNvSpPr>
          <p:nvPr>
            <p:ph type="sldNum" sz="quarter" idx="12"/>
          </p:nvPr>
        </p:nvSpPr>
        <p:spPr/>
        <p:txBody>
          <a:bodyPr/>
          <a:lstStyle>
            <a:lvl1pPr>
              <a:defRPr/>
            </a:lvl1pPr>
          </a:lstStyle>
          <a:p>
            <a:fld id="{59E9B67E-747D-4BDB-A02A-D9E81B174C3E}" type="slidenum">
              <a:rPr lang="en-US" altLang="zh-CN"/>
              <a:pPr/>
              <a:t>‹#›</a:t>
            </a:fld>
            <a:endParaRPr lang="en-US" altLang="zh-CN"/>
          </a:p>
        </p:txBody>
      </p:sp>
    </p:spTree>
    <p:extLst>
      <p:ext uri="{BB962C8B-B14F-4D97-AF65-F5344CB8AC3E}">
        <p14:creationId xmlns:p14="http://schemas.microsoft.com/office/powerpoint/2010/main" val="2282902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EA26F1E-74AE-4751-A2F6-5537BB9D56EB}"/>
              </a:ext>
            </a:extLst>
          </p:cNvPr>
          <p:cNvSpPr>
            <a:spLocks noGrp="1"/>
          </p:cNvSpPr>
          <p:nvPr>
            <p:ph type="title" orient="vert"/>
          </p:nvPr>
        </p:nvSpPr>
        <p:spPr>
          <a:xfrm>
            <a:off x="6629400" y="292100"/>
            <a:ext cx="2057400" cy="5727700"/>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62B52D2-2137-404B-BA67-C468E52B1D1F}"/>
              </a:ext>
            </a:extLst>
          </p:cNvPr>
          <p:cNvSpPr>
            <a:spLocks noGrp="1"/>
          </p:cNvSpPr>
          <p:nvPr>
            <p:ph type="body" orient="vert" idx="1"/>
          </p:nvPr>
        </p:nvSpPr>
        <p:spPr>
          <a:xfrm>
            <a:off x="457200" y="292100"/>
            <a:ext cx="6019800" cy="5727700"/>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EBD9AF8-26DE-4190-80CA-F66DA94012F0}"/>
              </a:ext>
            </a:extLst>
          </p:cNvPr>
          <p:cNvSpPr>
            <a:spLocks noGrp="1"/>
          </p:cNvSpPr>
          <p:nvPr>
            <p:ph type="dt" sz="half" idx="10"/>
          </p:nvPr>
        </p:nvSpPr>
        <p:spPr/>
        <p:txBody>
          <a:bodyPr/>
          <a:lstStyle>
            <a:lvl1pPr>
              <a:defRPr/>
            </a:lvl1pPr>
          </a:lstStyle>
          <a:p>
            <a:endParaRPr lang="en-US" altLang="zh-CN"/>
          </a:p>
        </p:txBody>
      </p:sp>
      <p:sp>
        <p:nvSpPr>
          <p:cNvPr id="5" name="页脚占位符 4">
            <a:extLst>
              <a:ext uri="{FF2B5EF4-FFF2-40B4-BE49-F238E27FC236}">
                <a16:creationId xmlns:a16="http://schemas.microsoft.com/office/drawing/2014/main" id="{CC7313D9-C6E9-45C7-99D7-E2127F781118}"/>
              </a:ext>
            </a:extLst>
          </p:cNvPr>
          <p:cNvSpPr>
            <a:spLocks noGrp="1"/>
          </p:cNvSpPr>
          <p:nvPr>
            <p:ph type="ftr" sz="quarter" idx="11"/>
          </p:nvPr>
        </p:nvSpPr>
        <p:spPr/>
        <p:txBody>
          <a:bodyPr/>
          <a:lstStyle>
            <a:lvl1pPr>
              <a:defRPr/>
            </a:lvl1pPr>
          </a:lstStyle>
          <a:p>
            <a:endParaRPr lang="en-US" altLang="zh-CN"/>
          </a:p>
        </p:txBody>
      </p:sp>
      <p:sp>
        <p:nvSpPr>
          <p:cNvPr id="6" name="灯片编号占位符 5">
            <a:extLst>
              <a:ext uri="{FF2B5EF4-FFF2-40B4-BE49-F238E27FC236}">
                <a16:creationId xmlns:a16="http://schemas.microsoft.com/office/drawing/2014/main" id="{AD8614F5-64B6-410E-B972-B2B59B6A5F37}"/>
              </a:ext>
            </a:extLst>
          </p:cNvPr>
          <p:cNvSpPr>
            <a:spLocks noGrp="1"/>
          </p:cNvSpPr>
          <p:nvPr>
            <p:ph type="sldNum" sz="quarter" idx="12"/>
          </p:nvPr>
        </p:nvSpPr>
        <p:spPr/>
        <p:txBody>
          <a:bodyPr/>
          <a:lstStyle>
            <a:lvl1pPr>
              <a:defRPr/>
            </a:lvl1pPr>
          </a:lstStyle>
          <a:p>
            <a:fld id="{9EDD8768-9830-4993-91F3-48A42E68E60C}" type="slidenum">
              <a:rPr lang="en-US" altLang="zh-CN"/>
              <a:pPr/>
              <a:t>‹#›</a:t>
            </a:fld>
            <a:endParaRPr lang="en-US" altLang="zh-CN"/>
          </a:p>
        </p:txBody>
      </p:sp>
    </p:spTree>
    <p:extLst>
      <p:ext uri="{BB962C8B-B14F-4D97-AF65-F5344CB8AC3E}">
        <p14:creationId xmlns:p14="http://schemas.microsoft.com/office/powerpoint/2010/main" val="3934838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F38E5E-E841-4EE7-9B26-C31F56ADBEFB}"/>
              </a:ext>
            </a:extLst>
          </p:cNvPr>
          <p:cNvSpPr>
            <a:spLocks noGrp="1"/>
          </p:cNvSpPr>
          <p:nvPr>
            <p:ph type="title"/>
          </p:nvPr>
        </p:nvSpPr>
        <p:spPr>
          <a:xfrm>
            <a:off x="457200" y="292100"/>
            <a:ext cx="8229600" cy="1384300"/>
          </a:xfrm>
        </p:spPr>
        <p:txBody>
          <a:bodyPr/>
          <a:lstStyle/>
          <a:p>
            <a:r>
              <a:rPr lang="zh-CN" altLang="en-US"/>
              <a:t>单击此处编辑母版标题样式</a:t>
            </a:r>
          </a:p>
        </p:txBody>
      </p:sp>
      <p:sp>
        <p:nvSpPr>
          <p:cNvPr id="3" name="表格占位符 2">
            <a:extLst>
              <a:ext uri="{FF2B5EF4-FFF2-40B4-BE49-F238E27FC236}">
                <a16:creationId xmlns:a16="http://schemas.microsoft.com/office/drawing/2014/main" id="{DF068E7C-A468-4B78-88F1-841018FBF2C5}"/>
              </a:ext>
            </a:extLst>
          </p:cNvPr>
          <p:cNvSpPr>
            <a:spLocks noGrp="1"/>
          </p:cNvSpPr>
          <p:nvPr>
            <p:ph type="tbl" idx="1"/>
          </p:nvPr>
        </p:nvSpPr>
        <p:spPr>
          <a:xfrm>
            <a:off x="457200" y="1905000"/>
            <a:ext cx="8229600" cy="4114800"/>
          </a:xfrm>
        </p:spPr>
        <p:txBody>
          <a:bodyPr/>
          <a:lstStyle/>
          <a:p>
            <a:endParaRPr lang="zh-CN" altLang="en-US"/>
          </a:p>
        </p:txBody>
      </p:sp>
      <p:sp>
        <p:nvSpPr>
          <p:cNvPr id="4" name="日期占位符 3">
            <a:extLst>
              <a:ext uri="{FF2B5EF4-FFF2-40B4-BE49-F238E27FC236}">
                <a16:creationId xmlns:a16="http://schemas.microsoft.com/office/drawing/2014/main" id="{CB01E4F8-6C6F-44C7-BDE9-D5E7823152A6}"/>
              </a:ext>
            </a:extLst>
          </p:cNvPr>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5" name="页脚占位符 4">
            <a:extLst>
              <a:ext uri="{FF2B5EF4-FFF2-40B4-BE49-F238E27FC236}">
                <a16:creationId xmlns:a16="http://schemas.microsoft.com/office/drawing/2014/main" id="{C1827DCD-9EEA-4151-BE72-F078599D5CB5}"/>
              </a:ext>
            </a:extLst>
          </p:cNvPr>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6" name="灯片编号占位符 5">
            <a:extLst>
              <a:ext uri="{FF2B5EF4-FFF2-40B4-BE49-F238E27FC236}">
                <a16:creationId xmlns:a16="http://schemas.microsoft.com/office/drawing/2014/main" id="{159BFBDA-4FB0-4EFA-B7E2-B0D3327E64F5}"/>
              </a:ext>
            </a:extLst>
          </p:cNvPr>
          <p:cNvSpPr>
            <a:spLocks noGrp="1"/>
          </p:cNvSpPr>
          <p:nvPr>
            <p:ph type="sldNum" sz="quarter" idx="12"/>
          </p:nvPr>
        </p:nvSpPr>
        <p:spPr>
          <a:xfrm>
            <a:off x="6553200" y="6245225"/>
            <a:ext cx="2133600" cy="476250"/>
          </a:xfrm>
        </p:spPr>
        <p:txBody>
          <a:bodyPr/>
          <a:lstStyle>
            <a:lvl1pPr>
              <a:defRPr/>
            </a:lvl1pPr>
          </a:lstStyle>
          <a:p>
            <a:fld id="{637C5333-7C7D-43C7-A16A-6FD88FD90B18}" type="slidenum">
              <a:rPr lang="en-US" altLang="zh-CN"/>
              <a:pPr/>
              <a:t>‹#›</a:t>
            </a:fld>
            <a:endParaRPr lang="en-US" altLang="zh-CN"/>
          </a:p>
        </p:txBody>
      </p:sp>
    </p:spTree>
    <p:extLst>
      <p:ext uri="{BB962C8B-B14F-4D97-AF65-F5344CB8AC3E}">
        <p14:creationId xmlns:p14="http://schemas.microsoft.com/office/powerpoint/2010/main" val="772748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E15680-2790-4924-B94D-75AC1C91BEBA}"/>
              </a:ext>
            </a:extLst>
          </p:cNvPr>
          <p:cNvSpPr>
            <a:spLocks noGrp="1"/>
          </p:cNvSpPr>
          <p:nvPr>
            <p:ph type="title"/>
          </p:nvPr>
        </p:nvSpPr>
        <p:spPr>
          <a:xfrm>
            <a:off x="457200" y="292100"/>
            <a:ext cx="8229600" cy="1384300"/>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44388D7-2737-4F90-B511-672ABD6E5EB8}"/>
              </a:ext>
            </a:extLst>
          </p:cNvPr>
          <p:cNvSpPr>
            <a:spLocks noGrp="1"/>
          </p:cNvSpPr>
          <p:nvPr>
            <p:ph type="body" sz="half" idx="1"/>
          </p:nvPr>
        </p:nvSpPr>
        <p:spPr>
          <a:xfrm>
            <a:off x="457200" y="1905000"/>
            <a:ext cx="4038600" cy="41148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58C1D0F-9503-46F0-9C11-18CCF61A74D8}"/>
              </a:ext>
            </a:extLst>
          </p:cNvPr>
          <p:cNvSpPr>
            <a:spLocks noGrp="1"/>
          </p:cNvSpPr>
          <p:nvPr>
            <p:ph sz="half" idx="2"/>
          </p:nvPr>
        </p:nvSpPr>
        <p:spPr>
          <a:xfrm>
            <a:off x="4648200" y="1905000"/>
            <a:ext cx="4038600" cy="41148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1853EBB8-B21B-4B23-AADD-2263DDEFD232}"/>
              </a:ext>
            </a:extLst>
          </p:cNvPr>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6" name="页脚占位符 5">
            <a:extLst>
              <a:ext uri="{FF2B5EF4-FFF2-40B4-BE49-F238E27FC236}">
                <a16:creationId xmlns:a16="http://schemas.microsoft.com/office/drawing/2014/main" id="{1162277F-0017-48A1-B1A5-D271A6C1EEAF}"/>
              </a:ext>
            </a:extLst>
          </p:cNvPr>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7" name="灯片编号占位符 6">
            <a:extLst>
              <a:ext uri="{FF2B5EF4-FFF2-40B4-BE49-F238E27FC236}">
                <a16:creationId xmlns:a16="http://schemas.microsoft.com/office/drawing/2014/main" id="{8DE3D515-4196-4944-8316-37B9DF679852}"/>
              </a:ext>
            </a:extLst>
          </p:cNvPr>
          <p:cNvSpPr>
            <a:spLocks noGrp="1"/>
          </p:cNvSpPr>
          <p:nvPr>
            <p:ph type="sldNum" sz="quarter" idx="12"/>
          </p:nvPr>
        </p:nvSpPr>
        <p:spPr>
          <a:xfrm>
            <a:off x="6553200" y="6245225"/>
            <a:ext cx="2133600" cy="476250"/>
          </a:xfrm>
        </p:spPr>
        <p:txBody>
          <a:bodyPr/>
          <a:lstStyle>
            <a:lvl1pPr>
              <a:defRPr/>
            </a:lvl1pPr>
          </a:lstStyle>
          <a:p>
            <a:fld id="{25E062DA-B45F-46B7-9543-35104182E1D0}" type="slidenum">
              <a:rPr lang="en-US" altLang="zh-CN"/>
              <a:pPr/>
              <a:t>‹#›</a:t>
            </a:fld>
            <a:endParaRPr lang="en-US" altLang="zh-CN"/>
          </a:p>
        </p:txBody>
      </p:sp>
    </p:spTree>
    <p:extLst>
      <p:ext uri="{BB962C8B-B14F-4D97-AF65-F5344CB8AC3E}">
        <p14:creationId xmlns:p14="http://schemas.microsoft.com/office/powerpoint/2010/main" val="76014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0B162C5F-637F-4805-A414-430479BB6D8B}"/>
              </a:ext>
            </a:extLst>
          </p:cNvPr>
          <p:cNvSpPr>
            <a:spLocks noGrp="1"/>
          </p:cNvSpPr>
          <p:nvPr>
            <p:ph/>
          </p:nvPr>
        </p:nvSpPr>
        <p:spPr>
          <a:xfrm>
            <a:off x="457200" y="292100"/>
            <a:ext cx="8229600" cy="57277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a:extLst>
              <a:ext uri="{FF2B5EF4-FFF2-40B4-BE49-F238E27FC236}">
                <a16:creationId xmlns:a16="http://schemas.microsoft.com/office/drawing/2014/main" id="{F7BF5FDE-2178-4303-B300-9C9885020991}"/>
              </a:ext>
            </a:extLst>
          </p:cNvPr>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4" name="页脚占位符 3">
            <a:extLst>
              <a:ext uri="{FF2B5EF4-FFF2-40B4-BE49-F238E27FC236}">
                <a16:creationId xmlns:a16="http://schemas.microsoft.com/office/drawing/2014/main" id="{98666EFA-14BA-4EAA-BE94-9F583FD3ACD4}"/>
              </a:ext>
            </a:extLst>
          </p:cNvPr>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5" name="灯片编号占位符 4">
            <a:extLst>
              <a:ext uri="{FF2B5EF4-FFF2-40B4-BE49-F238E27FC236}">
                <a16:creationId xmlns:a16="http://schemas.microsoft.com/office/drawing/2014/main" id="{96F3AD83-9210-418B-BCB3-09F90CD85472}"/>
              </a:ext>
            </a:extLst>
          </p:cNvPr>
          <p:cNvSpPr>
            <a:spLocks noGrp="1"/>
          </p:cNvSpPr>
          <p:nvPr>
            <p:ph type="sldNum" sz="quarter" idx="12"/>
          </p:nvPr>
        </p:nvSpPr>
        <p:spPr>
          <a:xfrm>
            <a:off x="6553200" y="6245225"/>
            <a:ext cx="2133600" cy="476250"/>
          </a:xfrm>
        </p:spPr>
        <p:txBody>
          <a:bodyPr/>
          <a:lstStyle>
            <a:lvl1pPr>
              <a:defRPr/>
            </a:lvl1pPr>
          </a:lstStyle>
          <a:p>
            <a:fld id="{97E0A282-F94D-4D57-B5E4-051E92DCE62C}" type="slidenum">
              <a:rPr lang="en-US" altLang="zh-CN"/>
              <a:pPr/>
              <a:t>‹#›</a:t>
            </a:fld>
            <a:endParaRPr lang="en-US" altLang="zh-CN"/>
          </a:p>
        </p:txBody>
      </p:sp>
    </p:spTree>
    <p:extLst>
      <p:ext uri="{BB962C8B-B14F-4D97-AF65-F5344CB8AC3E}">
        <p14:creationId xmlns:p14="http://schemas.microsoft.com/office/powerpoint/2010/main" val="2891510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467ABA-2E40-41F4-AF96-FB8662B3DF5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E82D27E-39D5-44AB-B489-C79B4F9C0AB7}"/>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3F6A380-9A53-419C-B580-76C748A0166E}"/>
              </a:ext>
            </a:extLst>
          </p:cNvPr>
          <p:cNvSpPr>
            <a:spLocks noGrp="1"/>
          </p:cNvSpPr>
          <p:nvPr>
            <p:ph type="dt" sz="half" idx="10"/>
          </p:nvPr>
        </p:nvSpPr>
        <p:spPr/>
        <p:txBody>
          <a:bodyPr/>
          <a:lstStyle>
            <a:lvl1pPr>
              <a:defRPr/>
            </a:lvl1pPr>
          </a:lstStyle>
          <a:p>
            <a:endParaRPr lang="en-US" altLang="zh-CN"/>
          </a:p>
        </p:txBody>
      </p:sp>
      <p:sp>
        <p:nvSpPr>
          <p:cNvPr id="5" name="页脚占位符 4">
            <a:extLst>
              <a:ext uri="{FF2B5EF4-FFF2-40B4-BE49-F238E27FC236}">
                <a16:creationId xmlns:a16="http://schemas.microsoft.com/office/drawing/2014/main" id="{90A725D7-A3A1-40AB-962B-E52C064A2611}"/>
              </a:ext>
            </a:extLst>
          </p:cNvPr>
          <p:cNvSpPr>
            <a:spLocks noGrp="1"/>
          </p:cNvSpPr>
          <p:nvPr>
            <p:ph type="ftr" sz="quarter" idx="11"/>
          </p:nvPr>
        </p:nvSpPr>
        <p:spPr/>
        <p:txBody>
          <a:bodyPr/>
          <a:lstStyle>
            <a:lvl1pPr>
              <a:defRPr/>
            </a:lvl1pPr>
          </a:lstStyle>
          <a:p>
            <a:endParaRPr lang="en-US" altLang="zh-CN"/>
          </a:p>
        </p:txBody>
      </p:sp>
      <p:sp>
        <p:nvSpPr>
          <p:cNvPr id="6" name="灯片编号占位符 5">
            <a:extLst>
              <a:ext uri="{FF2B5EF4-FFF2-40B4-BE49-F238E27FC236}">
                <a16:creationId xmlns:a16="http://schemas.microsoft.com/office/drawing/2014/main" id="{608890B9-185F-4C0B-A916-8B81EAC9CE89}"/>
              </a:ext>
            </a:extLst>
          </p:cNvPr>
          <p:cNvSpPr>
            <a:spLocks noGrp="1"/>
          </p:cNvSpPr>
          <p:nvPr>
            <p:ph type="sldNum" sz="quarter" idx="12"/>
          </p:nvPr>
        </p:nvSpPr>
        <p:spPr/>
        <p:txBody>
          <a:bodyPr/>
          <a:lstStyle>
            <a:lvl1pPr>
              <a:defRPr/>
            </a:lvl1pPr>
          </a:lstStyle>
          <a:p>
            <a:fld id="{D2CE7A10-F230-41C6-8CB3-0F0ADE1EE786}" type="slidenum">
              <a:rPr lang="en-US" altLang="zh-CN"/>
              <a:pPr/>
              <a:t>‹#›</a:t>
            </a:fld>
            <a:endParaRPr lang="en-US" altLang="zh-CN"/>
          </a:p>
        </p:txBody>
      </p:sp>
    </p:spTree>
    <p:extLst>
      <p:ext uri="{BB962C8B-B14F-4D97-AF65-F5344CB8AC3E}">
        <p14:creationId xmlns:p14="http://schemas.microsoft.com/office/powerpoint/2010/main" val="3203570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E77A83-C89A-4694-BC04-2E66AB4B0A23}"/>
              </a:ext>
            </a:extLst>
          </p:cNvPr>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893E3C1-ECF9-4F4D-BB4D-1A53F2D6C8E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p>
        </p:txBody>
      </p:sp>
      <p:sp>
        <p:nvSpPr>
          <p:cNvPr id="4" name="日期占位符 3">
            <a:extLst>
              <a:ext uri="{FF2B5EF4-FFF2-40B4-BE49-F238E27FC236}">
                <a16:creationId xmlns:a16="http://schemas.microsoft.com/office/drawing/2014/main" id="{1131125C-E798-434E-8D5B-00D272DE555E}"/>
              </a:ext>
            </a:extLst>
          </p:cNvPr>
          <p:cNvSpPr>
            <a:spLocks noGrp="1"/>
          </p:cNvSpPr>
          <p:nvPr>
            <p:ph type="dt" sz="half" idx="10"/>
          </p:nvPr>
        </p:nvSpPr>
        <p:spPr/>
        <p:txBody>
          <a:bodyPr/>
          <a:lstStyle>
            <a:lvl1pPr>
              <a:defRPr/>
            </a:lvl1pPr>
          </a:lstStyle>
          <a:p>
            <a:endParaRPr lang="en-US" altLang="zh-CN"/>
          </a:p>
        </p:txBody>
      </p:sp>
      <p:sp>
        <p:nvSpPr>
          <p:cNvPr id="5" name="页脚占位符 4">
            <a:extLst>
              <a:ext uri="{FF2B5EF4-FFF2-40B4-BE49-F238E27FC236}">
                <a16:creationId xmlns:a16="http://schemas.microsoft.com/office/drawing/2014/main" id="{BE2C38C8-435A-4156-B2DD-CEF6AE3AC735}"/>
              </a:ext>
            </a:extLst>
          </p:cNvPr>
          <p:cNvSpPr>
            <a:spLocks noGrp="1"/>
          </p:cNvSpPr>
          <p:nvPr>
            <p:ph type="ftr" sz="quarter" idx="11"/>
          </p:nvPr>
        </p:nvSpPr>
        <p:spPr/>
        <p:txBody>
          <a:bodyPr/>
          <a:lstStyle>
            <a:lvl1pPr>
              <a:defRPr/>
            </a:lvl1pPr>
          </a:lstStyle>
          <a:p>
            <a:endParaRPr lang="en-US" altLang="zh-CN"/>
          </a:p>
        </p:txBody>
      </p:sp>
      <p:sp>
        <p:nvSpPr>
          <p:cNvPr id="6" name="灯片编号占位符 5">
            <a:extLst>
              <a:ext uri="{FF2B5EF4-FFF2-40B4-BE49-F238E27FC236}">
                <a16:creationId xmlns:a16="http://schemas.microsoft.com/office/drawing/2014/main" id="{F5F7C53F-C13E-4CE9-90C5-A847F804E118}"/>
              </a:ext>
            </a:extLst>
          </p:cNvPr>
          <p:cNvSpPr>
            <a:spLocks noGrp="1"/>
          </p:cNvSpPr>
          <p:nvPr>
            <p:ph type="sldNum" sz="quarter" idx="12"/>
          </p:nvPr>
        </p:nvSpPr>
        <p:spPr/>
        <p:txBody>
          <a:bodyPr/>
          <a:lstStyle>
            <a:lvl1pPr>
              <a:defRPr/>
            </a:lvl1pPr>
          </a:lstStyle>
          <a:p>
            <a:fld id="{366405E7-5AB5-4671-A1C4-B5DDB8FA4C0B}" type="slidenum">
              <a:rPr lang="en-US" altLang="zh-CN"/>
              <a:pPr/>
              <a:t>‹#›</a:t>
            </a:fld>
            <a:endParaRPr lang="en-US" altLang="zh-CN"/>
          </a:p>
        </p:txBody>
      </p:sp>
    </p:spTree>
    <p:extLst>
      <p:ext uri="{BB962C8B-B14F-4D97-AF65-F5344CB8AC3E}">
        <p14:creationId xmlns:p14="http://schemas.microsoft.com/office/powerpoint/2010/main" val="525543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3C17A-5536-4D39-A756-F927CB59DAC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8D307AE-8D1D-4C78-A2F3-023CC8C14B15}"/>
              </a:ext>
            </a:extLst>
          </p:cNvPr>
          <p:cNvSpPr>
            <a:spLocks noGrp="1"/>
          </p:cNvSpPr>
          <p:nvPr>
            <p:ph sz="half" idx="1"/>
          </p:nvPr>
        </p:nvSpPr>
        <p:spPr>
          <a:xfrm>
            <a:off x="457200" y="1905000"/>
            <a:ext cx="4038600" cy="41148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630516F-C3A6-4107-B3F7-8D08E6437FE3}"/>
              </a:ext>
            </a:extLst>
          </p:cNvPr>
          <p:cNvSpPr>
            <a:spLocks noGrp="1"/>
          </p:cNvSpPr>
          <p:nvPr>
            <p:ph sz="half" idx="2"/>
          </p:nvPr>
        </p:nvSpPr>
        <p:spPr>
          <a:xfrm>
            <a:off x="4648200" y="1905000"/>
            <a:ext cx="4038600" cy="41148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109BED95-EEDC-466E-8E41-1E59E0CCFCE7}"/>
              </a:ext>
            </a:extLst>
          </p:cNvPr>
          <p:cNvSpPr>
            <a:spLocks noGrp="1"/>
          </p:cNvSpPr>
          <p:nvPr>
            <p:ph type="dt" sz="half" idx="10"/>
          </p:nvPr>
        </p:nvSpPr>
        <p:spPr/>
        <p:txBody>
          <a:bodyPr/>
          <a:lstStyle>
            <a:lvl1pPr>
              <a:defRPr/>
            </a:lvl1pPr>
          </a:lstStyle>
          <a:p>
            <a:endParaRPr lang="en-US" altLang="zh-CN"/>
          </a:p>
        </p:txBody>
      </p:sp>
      <p:sp>
        <p:nvSpPr>
          <p:cNvPr id="6" name="页脚占位符 5">
            <a:extLst>
              <a:ext uri="{FF2B5EF4-FFF2-40B4-BE49-F238E27FC236}">
                <a16:creationId xmlns:a16="http://schemas.microsoft.com/office/drawing/2014/main" id="{78769577-AB3A-497E-A7DF-72768EFEF121}"/>
              </a:ext>
            </a:extLst>
          </p:cNvPr>
          <p:cNvSpPr>
            <a:spLocks noGrp="1"/>
          </p:cNvSpPr>
          <p:nvPr>
            <p:ph type="ftr" sz="quarter" idx="11"/>
          </p:nvPr>
        </p:nvSpPr>
        <p:spPr/>
        <p:txBody>
          <a:bodyPr/>
          <a:lstStyle>
            <a:lvl1pPr>
              <a:defRPr/>
            </a:lvl1pPr>
          </a:lstStyle>
          <a:p>
            <a:endParaRPr lang="en-US" altLang="zh-CN"/>
          </a:p>
        </p:txBody>
      </p:sp>
      <p:sp>
        <p:nvSpPr>
          <p:cNvPr id="7" name="灯片编号占位符 6">
            <a:extLst>
              <a:ext uri="{FF2B5EF4-FFF2-40B4-BE49-F238E27FC236}">
                <a16:creationId xmlns:a16="http://schemas.microsoft.com/office/drawing/2014/main" id="{FABA44D1-18C7-46FA-A69A-CBAE95FAB090}"/>
              </a:ext>
            </a:extLst>
          </p:cNvPr>
          <p:cNvSpPr>
            <a:spLocks noGrp="1"/>
          </p:cNvSpPr>
          <p:nvPr>
            <p:ph type="sldNum" sz="quarter" idx="12"/>
          </p:nvPr>
        </p:nvSpPr>
        <p:spPr/>
        <p:txBody>
          <a:bodyPr/>
          <a:lstStyle>
            <a:lvl1pPr>
              <a:defRPr/>
            </a:lvl1pPr>
          </a:lstStyle>
          <a:p>
            <a:fld id="{790C6519-CA93-4D80-AE60-3E5A87AFCAA9}" type="slidenum">
              <a:rPr lang="en-US" altLang="zh-CN"/>
              <a:pPr/>
              <a:t>‹#›</a:t>
            </a:fld>
            <a:endParaRPr lang="en-US" altLang="zh-CN"/>
          </a:p>
        </p:txBody>
      </p:sp>
    </p:spTree>
    <p:extLst>
      <p:ext uri="{BB962C8B-B14F-4D97-AF65-F5344CB8AC3E}">
        <p14:creationId xmlns:p14="http://schemas.microsoft.com/office/powerpoint/2010/main" val="2581388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D9CE42-E645-4B19-93BF-6CD967A4E4E0}"/>
              </a:ext>
            </a:extLst>
          </p:cNvPr>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A574907-8513-4980-BD42-6073FC7417E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4A0AA83-F3C7-4793-B9C9-F996FA7B787F}"/>
              </a:ext>
            </a:extLst>
          </p:cNvPr>
          <p:cNvSpPr>
            <a:spLocks noGrp="1"/>
          </p:cNvSpPr>
          <p:nvPr>
            <p:ph sz="half" idx="2"/>
          </p:nvPr>
        </p:nvSpPr>
        <p:spPr>
          <a:xfrm>
            <a:off x="630238" y="2505075"/>
            <a:ext cx="386873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F26C9AF-BFD1-454B-AA86-8C36F1E4BE8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A4204090-D7BC-464E-AFCA-36D71491380B}"/>
              </a:ext>
            </a:extLst>
          </p:cNvPr>
          <p:cNvSpPr>
            <a:spLocks noGrp="1"/>
          </p:cNvSpPr>
          <p:nvPr>
            <p:ph sz="quarter" idx="4"/>
          </p:nvPr>
        </p:nvSpPr>
        <p:spPr>
          <a:xfrm>
            <a:off x="4629150" y="2505075"/>
            <a:ext cx="38877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3E346B8-4318-48AF-8BAD-2B8ED2730E0F}"/>
              </a:ext>
            </a:extLst>
          </p:cNvPr>
          <p:cNvSpPr>
            <a:spLocks noGrp="1"/>
          </p:cNvSpPr>
          <p:nvPr>
            <p:ph type="dt" sz="half" idx="10"/>
          </p:nvPr>
        </p:nvSpPr>
        <p:spPr/>
        <p:txBody>
          <a:bodyPr/>
          <a:lstStyle>
            <a:lvl1pPr>
              <a:defRPr/>
            </a:lvl1pPr>
          </a:lstStyle>
          <a:p>
            <a:endParaRPr lang="en-US" altLang="zh-CN"/>
          </a:p>
        </p:txBody>
      </p:sp>
      <p:sp>
        <p:nvSpPr>
          <p:cNvPr id="8" name="页脚占位符 7">
            <a:extLst>
              <a:ext uri="{FF2B5EF4-FFF2-40B4-BE49-F238E27FC236}">
                <a16:creationId xmlns:a16="http://schemas.microsoft.com/office/drawing/2014/main" id="{1F4976CE-13BE-407B-B403-CCA9B81341E1}"/>
              </a:ext>
            </a:extLst>
          </p:cNvPr>
          <p:cNvSpPr>
            <a:spLocks noGrp="1"/>
          </p:cNvSpPr>
          <p:nvPr>
            <p:ph type="ftr" sz="quarter" idx="11"/>
          </p:nvPr>
        </p:nvSpPr>
        <p:spPr/>
        <p:txBody>
          <a:bodyPr/>
          <a:lstStyle>
            <a:lvl1pPr>
              <a:defRPr/>
            </a:lvl1pPr>
          </a:lstStyle>
          <a:p>
            <a:endParaRPr lang="en-US" altLang="zh-CN"/>
          </a:p>
        </p:txBody>
      </p:sp>
      <p:sp>
        <p:nvSpPr>
          <p:cNvPr id="9" name="灯片编号占位符 8">
            <a:extLst>
              <a:ext uri="{FF2B5EF4-FFF2-40B4-BE49-F238E27FC236}">
                <a16:creationId xmlns:a16="http://schemas.microsoft.com/office/drawing/2014/main" id="{AC536A5D-6CBA-4553-9FD9-FE0796725B62}"/>
              </a:ext>
            </a:extLst>
          </p:cNvPr>
          <p:cNvSpPr>
            <a:spLocks noGrp="1"/>
          </p:cNvSpPr>
          <p:nvPr>
            <p:ph type="sldNum" sz="quarter" idx="12"/>
          </p:nvPr>
        </p:nvSpPr>
        <p:spPr/>
        <p:txBody>
          <a:bodyPr/>
          <a:lstStyle>
            <a:lvl1pPr>
              <a:defRPr/>
            </a:lvl1pPr>
          </a:lstStyle>
          <a:p>
            <a:fld id="{2F051690-DB90-4E98-9A95-3817BFA080AA}" type="slidenum">
              <a:rPr lang="en-US" altLang="zh-CN"/>
              <a:pPr/>
              <a:t>‹#›</a:t>
            </a:fld>
            <a:endParaRPr lang="en-US" altLang="zh-CN"/>
          </a:p>
        </p:txBody>
      </p:sp>
    </p:spTree>
    <p:extLst>
      <p:ext uri="{BB962C8B-B14F-4D97-AF65-F5344CB8AC3E}">
        <p14:creationId xmlns:p14="http://schemas.microsoft.com/office/powerpoint/2010/main" val="2360701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05EC29-CBF6-45D3-8185-084FA8EA5D7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BE6188D-2C10-486B-8EE1-95C518BA949C}"/>
              </a:ext>
            </a:extLst>
          </p:cNvPr>
          <p:cNvSpPr>
            <a:spLocks noGrp="1"/>
          </p:cNvSpPr>
          <p:nvPr>
            <p:ph type="dt" sz="half" idx="10"/>
          </p:nvPr>
        </p:nvSpPr>
        <p:spPr/>
        <p:txBody>
          <a:bodyPr/>
          <a:lstStyle>
            <a:lvl1pPr>
              <a:defRPr/>
            </a:lvl1pPr>
          </a:lstStyle>
          <a:p>
            <a:endParaRPr lang="en-US" altLang="zh-CN"/>
          </a:p>
        </p:txBody>
      </p:sp>
      <p:sp>
        <p:nvSpPr>
          <p:cNvPr id="4" name="页脚占位符 3">
            <a:extLst>
              <a:ext uri="{FF2B5EF4-FFF2-40B4-BE49-F238E27FC236}">
                <a16:creationId xmlns:a16="http://schemas.microsoft.com/office/drawing/2014/main" id="{0ECBB52A-A423-451D-8D1A-381D7D5C1C6F}"/>
              </a:ext>
            </a:extLst>
          </p:cNvPr>
          <p:cNvSpPr>
            <a:spLocks noGrp="1"/>
          </p:cNvSpPr>
          <p:nvPr>
            <p:ph type="ftr" sz="quarter" idx="11"/>
          </p:nvPr>
        </p:nvSpPr>
        <p:spPr/>
        <p:txBody>
          <a:bodyPr/>
          <a:lstStyle>
            <a:lvl1pPr>
              <a:defRPr/>
            </a:lvl1pPr>
          </a:lstStyle>
          <a:p>
            <a:endParaRPr lang="en-US" altLang="zh-CN"/>
          </a:p>
        </p:txBody>
      </p:sp>
      <p:sp>
        <p:nvSpPr>
          <p:cNvPr id="5" name="灯片编号占位符 4">
            <a:extLst>
              <a:ext uri="{FF2B5EF4-FFF2-40B4-BE49-F238E27FC236}">
                <a16:creationId xmlns:a16="http://schemas.microsoft.com/office/drawing/2014/main" id="{3EA9CB47-9FCF-4B65-AF7B-2385B54130DF}"/>
              </a:ext>
            </a:extLst>
          </p:cNvPr>
          <p:cNvSpPr>
            <a:spLocks noGrp="1"/>
          </p:cNvSpPr>
          <p:nvPr>
            <p:ph type="sldNum" sz="quarter" idx="12"/>
          </p:nvPr>
        </p:nvSpPr>
        <p:spPr/>
        <p:txBody>
          <a:bodyPr/>
          <a:lstStyle>
            <a:lvl1pPr>
              <a:defRPr/>
            </a:lvl1pPr>
          </a:lstStyle>
          <a:p>
            <a:fld id="{99E1FB81-7462-4AAA-B0FC-5CB9A5867E0D}" type="slidenum">
              <a:rPr lang="en-US" altLang="zh-CN"/>
              <a:pPr/>
              <a:t>‹#›</a:t>
            </a:fld>
            <a:endParaRPr lang="en-US" altLang="zh-CN"/>
          </a:p>
        </p:txBody>
      </p:sp>
    </p:spTree>
    <p:extLst>
      <p:ext uri="{BB962C8B-B14F-4D97-AF65-F5344CB8AC3E}">
        <p14:creationId xmlns:p14="http://schemas.microsoft.com/office/powerpoint/2010/main" val="867295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9288F35-9B01-49E5-A3F1-201621CF09C1}"/>
              </a:ext>
            </a:extLst>
          </p:cNvPr>
          <p:cNvSpPr>
            <a:spLocks noGrp="1"/>
          </p:cNvSpPr>
          <p:nvPr>
            <p:ph type="dt" sz="half" idx="10"/>
          </p:nvPr>
        </p:nvSpPr>
        <p:spPr/>
        <p:txBody>
          <a:bodyPr/>
          <a:lstStyle>
            <a:lvl1pPr>
              <a:defRPr/>
            </a:lvl1pPr>
          </a:lstStyle>
          <a:p>
            <a:endParaRPr lang="en-US" altLang="zh-CN"/>
          </a:p>
        </p:txBody>
      </p:sp>
      <p:sp>
        <p:nvSpPr>
          <p:cNvPr id="3" name="页脚占位符 2">
            <a:extLst>
              <a:ext uri="{FF2B5EF4-FFF2-40B4-BE49-F238E27FC236}">
                <a16:creationId xmlns:a16="http://schemas.microsoft.com/office/drawing/2014/main" id="{F9804318-7DF1-4CCB-9CDE-42E7081041AE}"/>
              </a:ext>
            </a:extLst>
          </p:cNvPr>
          <p:cNvSpPr>
            <a:spLocks noGrp="1"/>
          </p:cNvSpPr>
          <p:nvPr>
            <p:ph type="ftr" sz="quarter" idx="11"/>
          </p:nvPr>
        </p:nvSpPr>
        <p:spPr/>
        <p:txBody>
          <a:bodyPr/>
          <a:lstStyle>
            <a:lvl1pPr>
              <a:defRPr/>
            </a:lvl1pPr>
          </a:lstStyle>
          <a:p>
            <a:endParaRPr lang="en-US" altLang="zh-CN"/>
          </a:p>
        </p:txBody>
      </p:sp>
      <p:sp>
        <p:nvSpPr>
          <p:cNvPr id="4" name="灯片编号占位符 3">
            <a:extLst>
              <a:ext uri="{FF2B5EF4-FFF2-40B4-BE49-F238E27FC236}">
                <a16:creationId xmlns:a16="http://schemas.microsoft.com/office/drawing/2014/main" id="{B8A3A338-9E8D-4883-AF6C-076E4ACCB598}"/>
              </a:ext>
            </a:extLst>
          </p:cNvPr>
          <p:cNvSpPr>
            <a:spLocks noGrp="1"/>
          </p:cNvSpPr>
          <p:nvPr>
            <p:ph type="sldNum" sz="quarter" idx="12"/>
          </p:nvPr>
        </p:nvSpPr>
        <p:spPr/>
        <p:txBody>
          <a:bodyPr/>
          <a:lstStyle>
            <a:lvl1pPr>
              <a:defRPr/>
            </a:lvl1pPr>
          </a:lstStyle>
          <a:p>
            <a:fld id="{997CB3DC-0E8D-49D1-BEF7-B6F33B083E18}" type="slidenum">
              <a:rPr lang="en-US" altLang="zh-CN"/>
              <a:pPr/>
              <a:t>‹#›</a:t>
            </a:fld>
            <a:endParaRPr lang="en-US" altLang="zh-CN"/>
          </a:p>
        </p:txBody>
      </p:sp>
    </p:spTree>
    <p:extLst>
      <p:ext uri="{BB962C8B-B14F-4D97-AF65-F5344CB8AC3E}">
        <p14:creationId xmlns:p14="http://schemas.microsoft.com/office/powerpoint/2010/main" val="1345746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AD46FB-66D1-42B9-9A23-4B5CD8EB565D}"/>
              </a:ext>
            </a:extLst>
          </p:cNvPr>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A0D1647-86A0-44A5-B4B7-E04D8FCE5CF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CCBD6299-B808-49B3-AA9D-D4D57F1C6A7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6CD56BD-5F79-4AF6-BEE9-641FED2877C1}"/>
              </a:ext>
            </a:extLst>
          </p:cNvPr>
          <p:cNvSpPr>
            <a:spLocks noGrp="1"/>
          </p:cNvSpPr>
          <p:nvPr>
            <p:ph type="dt" sz="half" idx="10"/>
          </p:nvPr>
        </p:nvSpPr>
        <p:spPr/>
        <p:txBody>
          <a:bodyPr/>
          <a:lstStyle>
            <a:lvl1pPr>
              <a:defRPr/>
            </a:lvl1pPr>
          </a:lstStyle>
          <a:p>
            <a:endParaRPr lang="en-US" altLang="zh-CN"/>
          </a:p>
        </p:txBody>
      </p:sp>
      <p:sp>
        <p:nvSpPr>
          <p:cNvPr id="6" name="页脚占位符 5">
            <a:extLst>
              <a:ext uri="{FF2B5EF4-FFF2-40B4-BE49-F238E27FC236}">
                <a16:creationId xmlns:a16="http://schemas.microsoft.com/office/drawing/2014/main" id="{13E691B9-4545-46F7-8D20-2824DF561165}"/>
              </a:ext>
            </a:extLst>
          </p:cNvPr>
          <p:cNvSpPr>
            <a:spLocks noGrp="1"/>
          </p:cNvSpPr>
          <p:nvPr>
            <p:ph type="ftr" sz="quarter" idx="11"/>
          </p:nvPr>
        </p:nvSpPr>
        <p:spPr/>
        <p:txBody>
          <a:bodyPr/>
          <a:lstStyle>
            <a:lvl1pPr>
              <a:defRPr/>
            </a:lvl1pPr>
          </a:lstStyle>
          <a:p>
            <a:endParaRPr lang="en-US" altLang="zh-CN"/>
          </a:p>
        </p:txBody>
      </p:sp>
      <p:sp>
        <p:nvSpPr>
          <p:cNvPr id="7" name="灯片编号占位符 6">
            <a:extLst>
              <a:ext uri="{FF2B5EF4-FFF2-40B4-BE49-F238E27FC236}">
                <a16:creationId xmlns:a16="http://schemas.microsoft.com/office/drawing/2014/main" id="{7DDD6CCF-8C0C-487F-A813-5EF4E58C4E1A}"/>
              </a:ext>
            </a:extLst>
          </p:cNvPr>
          <p:cNvSpPr>
            <a:spLocks noGrp="1"/>
          </p:cNvSpPr>
          <p:nvPr>
            <p:ph type="sldNum" sz="quarter" idx="12"/>
          </p:nvPr>
        </p:nvSpPr>
        <p:spPr/>
        <p:txBody>
          <a:bodyPr/>
          <a:lstStyle>
            <a:lvl1pPr>
              <a:defRPr/>
            </a:lvl1pPr>
          </a:lstStyle>
          <a:p>
            <a:fld id="{7A27B0A5-0388-43C0-B632-5DC2E9D17DFF}" type="slidenum">
              <a:rPr lang="en-US" altLang="zh-CN"/>
              <a:pPr/>
              <a:t>‹#›</a:t>
            </a:fld>
            <a:endParaRPr lang="en-US" altLang="zh-CN"/>
          </a:p>
        </p:txBody>
      </p:sp>
    </p:spTree>
    <p:extLst>
      <p:ext uri="{BB962C8B-B14F-4D97-AF65-F5344CB8AC3E}">
        <p14:creationId xmlns:p14="http://schemas.microsoft.com/office/powerpoint/2010/main" val="2495156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04BC6D-823A-4441-8185-94CBF9B9D98D}"/>
              </a:ext>
            </a:extLst>
          </p:cNvPr>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D6EAABF-D347-461D-B335-C4FC6C709B5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C07F52F-27A6-4AA0-9F45-36492A96FEA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FA881BA-7CC2-4D78-B1E5-A689A927F4DA}"/>
              </a:ext>
            </a:extLst>
          </p:cNvPr>
          <p:cNvSpPr>
            <a:spLocks noGrp="1"/>
          </p:cNvSpPr>
          <p:nvPr>
            <p:ph type="dt" sz="half" idx="10"/>
          </p:nvPr>
        </p:nvSpPr>
        <p:spPr/>
        <p:txBody>
          <a:bodyPr/>
          <a:lstStyle>
            <a:lvl1pPr>
              <a:defRPr/>
            </a:lvl1pPr>
          </a:lstStyle>
          <a:p>
            <a:endParaRPr lang="en-US" altLang="zh-CN"/>
          </a:p>
        </p:txBody>
      </p:sp>
      <p:sp>
        <p:nvSpPr>
          <p:cNvPr id="6" name="页脚占位符 5">
            <a:extLst>
              <a:ext uri="{FF2B5EF4-FFF2-40B4-BE49-F238E27FC236}">
                <a16:creationId xmlns:a16="http://schemas.microsoft.com/office/drawing/2014/main" id="{D0BE9CED-3B9B-48DC-822C-9F596C95F146}"/>
              </a:ext>
            </a:extLst>
          </p:cNvPr>
          <p:cNvSpPr>
            <a:spLocks noGrp="1"/>
          </p:cNvSpPr>
          <p:nvPr>
            <p:ph type="ftr" sz="quarter" idx="11"/>
          </p:nvPr>
        </p:nvSpPr>
        <p:spPr/>
        <p:txBody>
          <a:bodyPr/>
          <a:lstStyle>
            <a:lvl1pPr>
              <a:defRPr/>
            </a:lvl1pPr>
          </a:lstStyle>
          <a:p>
            <a:endParaRPr lang="en-US" altLang="zh-CN"/>
          </a:p>
        </p:txBody>
      </p:sp>
      <p:sp>
        <p:nvSpPr>
          <p:cNvPr id="7" name="灯片编号占位符 6">
            <a:extLst>
              <a:ext uri="{FF2B5EF4-FFF2-40B4-BE49-F238E27FC236}">
                <a16:creationId xmlns:a16="http://schemas.microsoft.com/office/drawing/2014/main" id="{1376070F-0EFA-42E4-AD93-3FEBA33BA8A7}"/>
              </a:ext>
            </a:extLst>
          </p:cNvPr>
          <p:cNvSpPr>
            <a:spLocks noGrp="1"/>
          </p:cNvSpPr>
          <p:nvPr>
            <p:ph type="sldNum" sz="quarter" idx="12"/>
          </p:nvPr>
        </p:nvSpPr>
        <p:spPr/>
        <p:txBody>
          <a:bodyPr/>
          <a:lstStyle>
            <a:lvl1pPr>
              <a:defRPr/>
            </a:lvl1pPr>
          </a:lstStyle>
          <a:p>
            <a:fld id="{8CA540DA-3D07-48E3-9953-43A970ADF62D}" type="slidenum">
              <a:rPr lang="en-US" altLang="zh-CN"/>
              <a:pPr/>
              <a:t>‹#›</a:t>
            </a:fld>
            <a:endParaRPr lang="en-US" altLang="zh-CN"/>
          </a:p>
        </p:txBody>
      </p:sp>
    </p:spTree>
    <p:extLst>
      <p:ext uri="{BB962C8B-B14F-4D97-AF65-F5344CB8AC3E}">
        <p14:creationId xmlns:p14="http://schemas.microsoft.com/office/powerpoint/2010/main" val="4043816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0F3F54D-5489-443B-986C-D4A0B01C6EAF}"/>
              </a:ext>
            </a:extLst>
          </p:cNvPr>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9219" name="Rectangle 3">
            <a:extLst>
              <a:ext uri="{FF2B5EF4-FFF2-40B4-BE49-F238E27FC236}">
                <a16:creationId xmlns:a16="http://schemas.microsoft.com/office/drawing/2014/main" id="{541C644C-4777-4A94-AC16-85AA832005AB}"/>
              </a:ext>
            </a:extLst>
          </p:cNvPr>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220" name="Rectangle 4">
            <a:extLst>
              <a:ext uri="{FF2B5EF4-FFF2-40B4-BE49-F238E27FC236}">
                <a16:creationId xmlns:a16="http://schemas.microsoft.com/office/drawing/2014/main" id="{934D3223-F102-4424-91DB-E5A6DC7E8693}"/>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anose="020B0604020202020204" pitchFamily="34" charset="0"/>
              </a:defRPr>
            </a:lvl1pPr>
          </a:lstStyle>
          <a:p>
            <a:endParaRPr lang="en-US" altLang="zh-CN"/>
          </a:p>
        </p:txBody>
      </p:sp>
      <p:sp>
        <p:nvSpPr>
          <p:cNvPr id="9221" name="Rectangle 5">
            <a:extLst>
              <a:ext uri="{FF2B5EF4-FFF2-40B4-BE49-F238E27FC236}">
                <a16:creationId xmlns:a16="http://schemas.microsoft.com/office/drawing/2014/main" id="{86915544-7408-4F01-AA0D-C546136AAF9C}"/>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anose="020B0604020202020204" pitchFamily="34" charset="0"/>
              </a:defRPr>
            </a:lvl1pPr>
          </a:lstStyle>
          <a:p>
            <a:endParaRPr lang="en-US" altLang="zh-CN"/>
          </a:p>
        </p:txBody>
      </p:sp>
      <p:sp>
        <p:nvSpPr>
          <p:cNvPr id="9222" name="Rectangle 6">
            <a:extLst>
              <a:ext uri="{FF2B5EF4-FFF2-40B4-BE49-F238E27FC236}">
                <a16:creationId xmlns:a16="http://schemas.microsoft.com/office/drawing/2014/main" id="{22B64486-10AA-4881-9535-34A3DAFBC7D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anose="020B0604020202020204" pitchFamily="34" charset="0"/>
              </a:defRPr>
            </a:lvl1pPr>
          </a:lstStyle>
          <a:p>
            <a:fld id="{E4FC1268-FA2E-4A07-9990-BC65B92324E5}" type="slidenum">
              <a:rPr lang="en-US" altLang="zh-CN"/>
              <a:pPr/>
              <a:t>‹#›</a:t>
            </a:fld>
            <a:endParaRPr lang="en-US" altLang="zh-CN"/>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Lst>
  <p:txStyles>
    <p:titleStyle>
      <a:lvl1pPr algn="l" rtl="0" fontAlgn="base">
        <a:spcBef>
          <a:spcPct val="0"/>
        </a:spcBef>
        <a:spcAft>
          <a:spcPct val="0"/>
        </a:spcAft>
        <a:defRPr sz="4400" kern="1200">
          <a:solidFill>
            <a:schemeClr val="tx1"/>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gn="l" rtl="0" fontAlgn="base">
        <a:spcBef>
          <a:spcPct val="0"/>
        </a:spcBef>
        <a:spcAft>
          <a:spcPct val="0"/>
        </a:spcAft>
        <a:defRPr sz="4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gn="l" rtl="0" fontAlgn="base">
        <a:spcBef>
          <a:spcPct val="0"/>
        </a:spcBef>
        <a:spcAft>
          <a:spcPct val="0"/>
        </a:spcAft>
        <a:defRPr sz="4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lgn="l" rtl="0" fontAlgn="base">
        <a:spcBef>
          <a:spcPct val="0"/>
        </a:spcBef>
        <a:spcAft>
          <a:spcPct val="0"/>
        </a:spcAft>
        <a:defRPr sz="4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457200" algn="l" rtl="0" fontAlgn="base">
        <a:spcBef>
          <a:spcPct val="0"/>
        </a:spcBef>
        <a:spcAft>
          <a:spcPct val="0"/>
        </a:spcAft>
        <a:defRPr sz="4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914400" algn="l" rtl="0" fontAlgn="base">
        <a:spcBef>
          <a:spcPct val="0"/>
        </a:spcBef>
        <a:spcAft>
          <a:spcPct val="0"/>
        </a:spcAft>
        <a:defRPr sz="4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1371600" algn="l" rtl="0" fontAlgn="base">
        <a:spcBef>
          <a:spcPct val="0"/>
        </a:spcBef>
        <a:spcAft>
          <a:spcPct val="0"/>
        </a:spcAft>
        <a:defRPr sz="4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1828800" algn="l" rtl="0" fontAlgn="base">
        <a:spcBef>
          <a:spcPct val="0"/>
        </a:spcBef>
        <a:spcAft>
          <a:spcPct val="0"/>
        </a:spcAft>
        <a:defRPr sz="4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p:titleStyle>
    <p:bodyStyle>
      <a:lvl1pPr marL="342900" indent="-342900" algn="l" rtl="0" fontAlgn="base">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image" Target="../media/image8.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4.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40.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41.wmf"/></Relationships>
</file>

<file path=ppt/slides/_rels/slide48.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3.wmf"/><Relationship Id="rId5" Type="http://schemas.openxmlformats.org/officeDocument/2006/relationships/oleObject" Target="../embeddings/oleObject8.bin"/><Relationship Id="rId10" Type="http://schemas.openxmlformats.org/officeDocument/2006/relationships/image" Target="../media/image45.wmf"/><Relationship Id="rId4" Type="http://schemas.openxmlformats.org/officeDocument/2006/relationships/image" Target="../media/image42.wmf"/><Relationship Id="rId9" Type="http://schemas.openxmlformats.org/officeDocument/2006/relationships/oleObject" Target="../embeddings/oleObject10.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7.wmf"/><Relationship Id="rId5" Type="http://schemas.openxmlformats.org/officeDocument/2006/relationships/oleObject" Target="../embeddings/oleObject12.bin"/><Relationship Id="rId4" Type="http://schemas.openxmlformats.org/officeDocument/2006/relationships/image" Target="../media/image46.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9.wmf"/><Relationship Id="rId5" Type="http://schemas.openxmlformats.org/officeDocument/2006/relationships/oleObject" Target="../embeddings/oleObject14.bin"/><Relationship Id="rId4" Type="http://schemas.openxmlformats.org/officeDocument/2006/relationships/image" Target="../media/image48.wmf"/></Relationships>
</file>

<file path=ppt/slides/_rels/slide53.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52.wmf"/><Relationship Id="rId5" Type="http://schemas.openxmlformats.org/officeDocument/2006/relationships/oleObject" Target="../embeddings/oleObject17.bin"/><Relationship Id="rId4" Type="http://schemas.openxmlformats.org/officeDocument/2006/relationships/image" Target="../media/image51.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3.xml"/><Relationship Id="rId1" Type="http://schemas.openxmlformats.org/officeDocument/2006/relationships/vmlDrawing" Target="../drawings/vmlDrawing11.vml"/><Relationship Id="rId4" Type="http://schemas.openxmlformats.org/officeDocument/2006/relationships/image" Target="../media/image54.wmf"/></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14.xml"/><Relationship Id="rId1" Type="http://schemas.openxmlformats.org/officeDocument/2006/relationships/vmlDrawing" Target="../drawings/vmlDrawing12.vml"/><Relationship Id="rId5" Type="http://schemas.openxmlformats.org/officeDocument/2006/relationships/image" Target="../media/image55.wmf"/><Relationship Id="rId4" Type="http://schemas.openxmlformats.org/officeDocument/2006/relationships/oleObject" Target="../embeddings/oleObject20.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58.wmf"/><Relationship Id="rId5" Type="http://schemas.openxmlformats.org/officeDocument/2006/relationships/oleObject" Target="../embeddings/oleObject22.bin"/><Relationship Id="rId4" Type="http://schemas.openxmlformats.org/officeDocument/2006/relationships/image" Target="../media/image57.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59.wmf"/></Relationships>
</file>

<file path=ppt/slides/_rels/slide58.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61.wmf"/><Relationship Id="rId5" Type="http://schemas.openxmlformats.org/officeDocument/2006/relationships/oleObject" Target="../embeddings/oleObject25.bin"/><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27.bin"/></Relationships>
</file>

<file path=ppt/slides/_rels/slide59.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65.wmf"/><Relationship Id="rId5" Type="http://schemas.openxmlformats.org/officeDocument/2006/relationships/oleObject" Target="../embeddings/oleObject29.bin"/><Relationship Id="rId4" Type="http://schemas.openxmlformats.org/officeDocument/2006/relationships/image" Target="../media/image64.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31.bin"/><Relationship Id="rId7" Type="http://schemas.openxmlformats.org/officeDocument/2006/relationships/oleObject" Target="../embeddings/oleObject33.bin"/><Relationship Id="rId12" Type="http://schemas.openxmlformats.org/officeDocument/2006/relationships/image" Target="../media/image71.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68.wmf"/><Relationship Id="rId11" Type="http://schemas.openxmlformats.org/officeDocument/2006/relationships/oleObject" Target="../embeddings/oleObject35.bin"/><Relationship Id="rId5" Type="http://schemas.openxmlformats.org/officeDocument/2006/relationships/oleObject" Target="../embeddings/oleObject32.bin"/><Relationship Id="rId10" Type="http://schemas.openxmlformats.org/officeDocument/2006/relationships/image" Target="../media/image70.wmf"/><Relationship Id="rId4" Type="http://schemas.openxmlformats.org/officeDocument/2006/relationships/image" Target="../media/image67.wmf"/><Relationship Id="rId9" Type="http://schemas.openxmlformats.org/officeDocument/2006/relationships/oleObject" Target="../embeddings/oleObject34.bin"/></Relationships>
</file>

<file path=ppt/slides/_rels/slide61.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73.wmf"/><Relationship Id="rId5" Type="http://schemas.openxmlformats.org/officeDocument/2006/relationships/oleObject" Target="../embeddings/oleObject37.bin"/><Relationship Id="rId10" Type="http://schemas.openxmlformats.org/officeDocument/2006/relationships/image" Target="../media/image75.wmf"/><Relationship Id="rId4" Type="http://schemas.openxmlformats.org/officeDocument/2006/relationships/image" Target="../media/image72.wmf"/><Relationship Id="rId9" Type="http://schemas.openxmlformats.org/officeDocument/2006/relationships/oleObject" Target="../embeddings/oleObject39.bin"/></Relationships>
</file>

<file path=ppt/slides/_rels/slide62.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oleObject" Target="../embeddings/oleObject40.bin"/><Relationship Id="rId7" Type="http://schemas.openxmlformats.org/officeDocument/2006/relationships/oleObject" Target="../embeddings/oleObject42.bin"/><Relationship Id="rId12" Type="http://schemas.openxmlformats.org/officeDocument/2006/relationships/image" Target="../media/image80.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77.wmf"/><Relationship Id="rId11" Type="http://schemas.openxmlformats.org/officeDocument/2006/relationships/oleObject" Target="../embeddings/oleObject44.bin"/><Relationship Id="rId5" Type="http://schemas.openxmlformats.org/officeDocument/2006/relationships/oleObject" Target="../embeddings/oleObject41.bin"/><Relationship Id="rId10" Type="http://schemas.openxmlformats.org/officeDocument/2006/relationships/image" Target="../media/image79.wmf"/><Relationship Id="rId4" Type="http://schemas.openxmlformats.org/officeDocument/2006/relationships/image" Target="../media/image76.wmf"/><Relationship Id="rId9" Type="http://schemas.openxmlformats.org/officeDocument/2006/relationships/oleObject" Target="../embeddings/oleObject43.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3" descr="MPj03993160000[1].jpg">
            <a:extLst>
              <a:ext uri="{FF2B5EF4-FFF2-40B4-BE49-F238E27FC236}">
                <a16:creationId xmlns:a16="http://schemas.microsoft.com/office/drawing/2014/main" id="{A4215614-C0B1-49EF-B6F8-C26C913CBE56}"/>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502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1" name="Rectangle 3">
            <a:extLst>
              <a:ext uri="{FF2B5EF4-FFF2-40B4-BE49-F238E27FC236}">
                <a16:creationId xmlns:a16="http://schemas.microsoft.com/office/drawing/2014/main" id="{F5781F2E-4CAB-4B3E-8D9E-66FC0FA5AF43}"/>
              </a:ext>
            </a:extLst>
          </p:cNvPr>
          <p:cNvSpPr>
            <a:spLocks noChangeArrowheads="1"/>
          </p:cNvSpPr>
          <p:nvPr/>
        </p:nvSpPr>
        <p:spPr bwMode="auto">
          <a:xfrm>
            <a:off x="838200" y="914400"/>
            <a:ext cx="79248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1"/>
                </a:solidFill>
                <a:latin typeface="Tahoma" panose="020B0604030504040204" pitchFamily="34" charset="0"/>
                <a:ea typeface="宋体" panose="02010600030101010101" pitchFamily="2" charset="-122"/>
              </a:defRPr>
            </a:lvl1pPr>
            <a:lvl2pPr algn="ctr">
              <a:defRPr sz="4400">
                <a:solidFill>
                  <a:schemeClr val="tx1"/>
                </a:solidFill>
                <a:latin typeface="Tahoma" panose="020B0604030504040204" pitchFamily="34" charset="0"/>
                <a:ea typeface="宋体" panose="02010600030101010101" pitchFamily="2" charset="-122"/>
              </a:defRPr>
            </a:lvl2pPr>
            <a:lvl3pPr algn="ctr">
              <a:defRPr sz="4400">
                <a:solidFill>
                  <a:schemeClr val="tx1"/>
                </a:solidFill>
                <a:latin typeface="Tahoma" panose="020B0604030504040204" pitchFamily="34" charset="0"/>
                <a:ea typeface="宋体" panose="02010600030101010101" pitchFamily="2" charset="-122"/>
              </a:defRPr>
            </a:lvl3pPr>
            <a:lvl4pPr algn="ctr">
              <a:defRPr sz="4400">
                <a:solidFill>
                  <a:schemeClr val="tx1"/>
                </a:solidFill>
                <a:latin typeface="Tahoma" panose="020B0604030504040204" pitchFamily="34" charset="0"/>
                <a:ea typeface="宋体" panose="02010600030101010101" pitchFamily="2" charset="-122"/>
              </a:defRPr>
            </a:lvl4pPr>
            <a:lvl5pPr algn="ctr">
              <a:defRPr sz="4400">
                <a:solidFill>
                  <a:schemeClr val="tx1"/>
                </a:solidFill>
                <a:latin typeface="Tahoma" panose="020B0604030504040204" pitchFamily="34" charset="0"/>
                <a:ea typeface="宋体" panose="02010600030101010101" pitchFamily="2" charset="-122"/>
              </a:defRPr>
            </a:lvl5pPr>
            <a:lvl6pPr marL="457200" algn="ctr" fontAlgn="base">
              <a:spcBef>
                <a:spcPct val="0"/>
              </a:spcBef>
              <a:spcAft>
                <a:spcPct val="0"/>
              </a:spcAft>
              <a:defRPr sz="4400">
                <a:solidFill>
                  <a:schemeClr val="tx1"/>
                </a:solidFill>
                <a:latin typeface="Tahoma" panose="020B0604030504040204" pitchFamily="34" charset="0"/>
                <a:ea typeface="宋体" panose="02010600030101010101" pitchFamily="2" charset="-122"/>
              </a:defRPr>
            </a:lvl6pPr>
            <a:lvl7pPr marL="914400" algn="ctr" fontAlgn="base">
              <a:spcBef>
                <a:spcPct val="0"/>
              </a:spcBef>
              <a:spcAft>
                <a:spcPct val="0"/>
              </a:spcAft>
              <a:defRPr sz="4400">
                <a:solidFill>
                  <a:schemeClr val="tx1"/>
                </a:solidFill>
                <a:latin typeface="Tahoma" panose="020B0604030504040204" pitchFamily="34" charset="0"/>
                <a:ea typeface="宋体" panose="02010600030101010101" pitchFamily="2" charset="-122"/>
              </a:defRPr>
            </a:lvl7pPr>
            <a:lvl8pPr marL="1371600" algn="ctr" fontAlgn="base">
              <a:spcBef>
                <a:spcPct val="0"/>
              </a:spcBef>
              <a:spcAft>
                <a:spcPct val="0"/>
              </a:spcAft>
              <a:defRPr sz="4400">
                <a:solidFill>
                  <a:schemeClr val="tx1"/>
                </a:solidFill>
                <a:latin typeface="Tahoma" panose="020B0604030504040204" pitchFamily="34" charset="0"/>
                <a:ea typeface="宋体" panose="02010600030101010101" pitchFamily="2" charset="-122"/>
              </a:defRPr>
            </a:lvl8pPr>
            <a:lvl9pPr marL="1828800" algn="ctr" fontAlgn="base">
              <a:spcBef>
                <a:spcPct val="0"/>
              </a:spcBef>
              <a:spcAft>
                <a:spcPct val="0"/>
              </a:spcAft>
              <a:defRPr sz="4400">
                <a:solidFill>
                  <a:schemeClr val="tx1"/>
                </a:solidFill>
                <a:latin typeface="Tahoma" panose="020B0604030504040204" pitchFamily="34" charset="0"/>
                <a:ea typeface="宋体" panose="02010600030101010101" pitchFamily="2" charset="-122"/>
              </a:defRPr>
            </a:lvl9pPr>
          </a:lstStyle>
          <a:p>
            <a:r>
              <a:rPr lang="zh-CN" altLang="en-US" sz="6000">
                <a:solidFill>
                  <a:srgbClr val="FF3300"/>
                </a:solidFill>
                <a:ea typeface="黑体" panose="02010609060101010101" pitchFamily="49" charset="-122"/>
              </a:rPr>
              <a:t>架空输电线路设计讲座</a:t>
            </a:r>
          </a:p>
        </p:txBody>
      </p:sp>
      <p:sp>
        <p:nvSpPr>
          <p:cNvPr id="135173" name="Rectangle 5">
            <a:extLst>
              <a:ext uri="{FF2B5EF4-FFF2-40B4-BE49-F238E27FC236}">
                <a16:creationId xmlns:a16="http://schemas.microsoft.com/office/drawing/2014/main" id="{7DC336D2-5698-40F4-BBF1-6462D142994C}"/>
              </a:ext>
            </a:extLst>
          </p:cNvPr>
          <p:cNvSpPr>
            <a:spLocks noChangeArrowheads="1"/>
          </p:cNvSpPr>
          <p:nvPr/>
        </p:nvSpPr>
        <p:spPr bwMode="auto">
          <a:xfrm>
            <a:off x="1524000" y="3657600"/>
            <a:ext cx="71628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ctr">
              <a:spcBef>
                <a:spcPct val="20000"/>
              </a:spcBef>
              <a:buClr>
                <a:schemeClr val="hlink"/>
              </a:buClr>
              <a:buSzPct val="120000"/>
              <a:defRPr sz="3200">
                <a:solidFill>
                  <a:schemeClr val="tx1"/>
                </a:solidFill>
                <a:latin typeface="Tahoma" panose="020B0604030504040204" pitchFamily="34" charset="0"/>
                <a:ea typeface="宋体" panose="02010600030101010101" pitchFamily="2" charset="-122"/>
              </a:defRPr>
            </a:lvl1pPr>
            <a:lvl2pPr marL="1077913" indent="-533400" algn="ctr">
              <a:spcBef>
                <a:spcPct val="20000"/>
              </a:spcBef>
              <a:buFont typeface="Tahoma" panose="020B0604030504040204" pitchFamily="34" charset="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466850" indent="-457200" algn="ctr">
              <a:spcBef>
                <a:spcPct val="20000"/>
              </a:spcBef>
              <a:buClr>
                <a:schemeClr val="hlink"/>
              </a:buClr>
              <a:buSzPct val="12000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798638" indent="-381000" algn="ctr">
              <a:spcBef>
                <a:spcPct val="20000"/>
              </a:spcBef>
              <a:buFont typeface="Tahoma" panose="020B0604030504040204" pitchFamily="34" charset="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209800" indent="-381000" algn="ctr">
              <a:spcBef>
                <a:spcPct val="20000"/>
              </a:spcBef>
              <a:buClr>
                <a:schemeClr val="hlink"/>
              </a:buClr>
              <a:buSzPct val="80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667000" indent="-381000" algn="ctr" fontAlgn="base">
              <a:spcBef>
                <a:spcPct val="20000"/>
              </a:spcBef>
              <a:spcAft>
                <a:spcPct val="0"/>
              </a:spcAft>
              <a:buClr>
                <a:schemeClr val="hlink"/>
              </a:buClr>
              <a:buSzPct val="80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3124200" indent="-381000" algn="ctr" fontAlgn="base">
              <a:spcBef>
                <a:spcPct val="20000"/>
              </a:spcBef>
              <a:spcAft>
                <a:spcPct val="0"/>
              </a:spcAft>
              <a:buClr>
                <a:schemeClr val="hlink"/>
              </a:buClr>
              <a:buSzPct val="80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581400" indent="-381000" algn="ctr" fontAlgn="base">
              <a:spcBef>
                <a:spcPct val="20000"/>
              </a:spcBef>
              <a:spcAft>
                <a:spcPct val="0"/>
              </a:spcAft>
              <a:buClr>
                <a:schemeClr val="hlink"/>
              </a:buClr>
              <a:buSzPct val="80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4038600" indent="-381000" algn="ctr" fontAlgn="base">
              <a:spcBef>
                <a:spcPct val="20000"/>
              </a:spcBef>
              <a:spcAft>
                <a:spcPct val="0"/>
              </a:spcAft>
              <a:buClr>
                <a:schemeClr val="hlink"/>
              </a:buClr>
              <a:buSzPct val="80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r>
              <a:rPr lang="zh-CN" altLang="en-US" sz="4800" b="1">
                <a:ea typeface="华文行楷" panose="02010800040101010101" pitchFamily="2" charset="-122"/>
              </a:rPr>
              <a:t>三峡大学</a:t>
            </a:r>
            <a:r>
              <a:rPr lang="zh-CN" altLang="en-US" sz="4800" b="1"/>
              <a:t>：</a:t>
            </a:r>
            <a:r>
              <a:rPr lang="zh-CN" altLang="en-US" sz="4800" b="1">
                <a:ea typeface="华文新魏" panose="02010800040101010101" pitchFamily="2" charset="-122"/>
              </a:rPr>
              <a:t>孟遂民</a:t>
            </a:r>
          </a:p>
          <a:p>
            <a:endParaRPr lang="zh-CN" altLang="en-US" sz="3600" b="1">
              <a:ea typeface="华文新魏" panose="02010800040101010101" pitchFamily="2" charset="-122"/>
            </a:endParaRPr>
          </a:p>
          <a:p>
            <a:r>
              <a:rPr lang="en-US" altLang="zh-CN" sz="3600" b="1">
                <a:ea typeface="华文新魏" panose="02010800040101010101" pitchFamily="2" charset="-122"/>
              </a:rPr>
              <a:t>2011.7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a:extLst>
              <a:ext uri="{FF2B5EF4-FFF2-40B4-BE49-F238E27FC236}">
                <a16:creationId xmlns:a16="http://schemas.microsoft.com/office/drawing/2014/main" id="{DBD593D5-3AD3-4064-90FF-E0D818121CF5}"/>
              </a:ext>
            </a:extLst>
          </p:cNvPr>
          <p:cNvSpPr>
            <a:spLocks noGrp="1" noChangeArrowheads="1"/>
          </p:cNvSpPr>
          <p:nvPr>
            <p:ph type="body" idx="1"/>
          </p:nvPr>
        </p:nvSpPr>
        <p:spPr>
          <a:xfrm>
            <a:off x="457200" y="685800"/>
            <a:ext cx="8229600" cy="1676400"/>
          </a:xfrm>
        </p:spPr>
        <p:txBody>
          <a:bodyPr/>
          <a:lstStyle/>
          <a:p>
            <a:pPr>
              <a:lnSpc>
                <a:spcPct val="80000"/>
              </a:lnSpc>
              <a:buFontTx/>
              <a:buNone/>
            </a:pPr>
            <a:r>
              <a:rPr lang="en-US" altLang="zh-CN" sz="2800"/>
              <a:t> </a:t>
            </a:r>
            <a:r>
              <a:rPr lang="zh-CN" altLang="en-US" sz="2400"/>
              <a:t>（</a:t>
            </a:r>
            <a:r>
              <a:rPr lang="en-US" altLang="zh-CN" sz="2400"/>
              <a:t>4</a:t>
            </a:r>
            <a:r>
              <a:rPr lang="zh-CN" altLang="en-US" sz="2400"/>
              <a:t>）</a:t>
            </a:r>
            <a:r>
              <a:rPr lang="zh-CN" altLang="en-US" sz="2400">
                <a:ea typeface="黑体" panose="02010609060101010101" pitchFamily="49" charset="-122"/>
              </a:rPr>
              <a:t>导线截面的选择</a:t>
            </a:r>
          </a:p>
          <a:p>
            <a:pPr>
              <a:lnSpc>
                <a:spcPct val="80000"/>
              </a:lnSpc>
              <a:buFontTx/>
              <a:buNone/>
            </a:pPr>
            <a:r>
              <a:rPr lang="zh-CN" altLang="en-US" sz="2400"/>
              <a:t>  </a:t>
            </a:r>
          </a:p>
          <a:p>
            <a:pPr algn="just">
              <a:lnSpc>
                <a:spcPct val="80000"/>
              </a:lnSpc>
              <a:buFontTx/>
              <a:buNone/>
            </a:pPr>
            <a:r>
              <a:rPr lang="zh-CN" altLang="en-US" sz="2400"/>
              <a:t>原则：导线截面的选择应从其</a:t>
            </a:r>
            <a:r>
              <a:rPr lang="zh-CN" altLang="en-US" sz="2400">
                <a:solidFill>
                  <a:srgbClr val="FF3300"/>
                </a:solidFill>
              </a:rPr>
              <a:t>电气性能</a:t>
            </a:r>
            <a:r>
              <a:rPr lang="zh-CN" altLang="en-US" sz="2400"/>
              <a:t>和</a:t>
            </a:r>
            <a:r>
              <a:rPr lang="zh-CN" altLang="en-US" sz="2400">
                <a:solidFill>
                  <a:srgbClr val="FF3300"/>
                </a:solidFill>
              </a:rPr>
              <a:t>机械性能</a:t>
            </a:r>
            <a:r>
              <a:rPr lang="zh-CN" altLang="en-US" sz="2400"/>
              <a:t>两方面  </a:t>
            </a:r>
          </a:p>
          <a:p>
            <a:pPr>
              <a:lnSpc>
                <a:spcPct val="80000"/>
              </a:lnSpc>
              <a:buFontTx/>
              <a:buNone/>
            </a:pPr>
            <a:r>
              <a:rPr lang="zh-CN" altLang="en-US" sz="2400"/>
              <a:t>         考虑，保证</a:t>
            </a:r>
            <a:r>
              <a:rPr lang="zh-CN" altLang="en-US" sz="2400">
                <a:solidFill>
                  <a:schemeClr val="hlink"/>
                </a:solidFill>
              </a:rPr>
              <a:t>安全经济地</a:t>
            </a:r>
            <a:r>
              <a:rPr lang="zh-CN" altLang="en-US" sz="2400"/>
              <a:t>输送电能。</a:t>
            </a:r>
          </a:p>
        </p:txBody>
      </p:sp>
      <p:sp>
        <p:nvSpPr>
          <p:cNvPr id="39941" name="Rectangle 5">
            <a:extLst>
              <a:ext uri="{FF2B5EF4-FFF2-40B4-BE49-F238E27FC236}">
                <a16:creationId xmlns:a16="http://schemas.microsoft.com/office/drawing/2014/main" id="{4719F6AA-3221-4611-8471-D512B604912A}"/>
              </a:ext>
            </a:extLst>
          </p:cNvPr>
          <p:cNvSpPr>
            <a:spLocks noChangeArrowheads="1"/>
          </p:cNvSpPr>
          <p:nvPr/>
        </p:nvSpPr>
        <p:spPr bwMode="auto">
          <a:xfrm>
            <a:off x="762000" y="4648200"/>
            <a:ext cx="7543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hlink"/>
              </a:buClr>
              <a:buSzPct val="120000"/>
            </a:pPr>
            <a:r>
              <a:rPr lang="en-US" altLang="zh-CN" sz="2400">
                <a:effectLst>
                  <a:outerShdw blurRad="38100" dist="38100" dir="2700000" algn="tl">
                    <a:srgbClr val="000000"/>
                  </a:outerShdw>
                </a:effectLst>
              </a:rPr>
              <a:t>      </a:t>
            </a:r>
            <a:r>
              <a:rPr lang="zh-CN" altLang="en-US" sz="2400">
                <a:effectLst>
                  <a:outerShdw blurRad="38100" dist="38100" dir="2700000" algn="tl">
                    <a:srgbClr val="000000"/>
                  </a:outerShdw>
                </a:effectLst>
              </a:rPr>
              <a:t>大跨越的导线截面宜按允许载流量选择，并应通过技术经济比较确定。</a:t>
            </a:r>
          </a:p>
        </p:txBody>
      </p:sp>
      <p:grpSp>
        <p:nvGrpSpPr>
          <p:cNvPr id="39950" name="Group 14">
            <a:extLst>
              <a:ext uri="{FF2B5EF4-FFF2-40B4-BE49-F238E27FC236}">
                <a16:creationId xmlns:a16="http://schemas.microsoft.com/office/drawing/2014/main" id="{DED4B017-3F56-4E3C-9D94-C048454F50B1}"/>
              </a:ext>
            </a:extLst>
          </p:cNvPr>
          <p:cNvGrpSpPr>
            <a:grpSpLocks/>
          </p:cNvGrpSpPr>
          <p:nvPr/>
        </p:nvGrpSpPr>
        <p:grpSpPr bwMode="auto">
          <a:xfrm>
            <a:off x="457200" y="2667000"/>
            <a:ext cx="6432550" cy="1524000"/>
            <a:chOff x="432" y="1488"/>
            <a:chExt cx="4052" cy="960"/>
          </a:xfrm>
        </p:grpSpPr>
        <p:grpSp>
          <p:nvGrpSpPr>
            <p:cNvPr id="39947" name="Group 11">
              <a:extLst>
                <a:ext uri="{FF2B5EF4-FFF2-40B4-BE49-F238E27FC236}">
                  <a16:creationId xmlns:a16="http://schemas.microsoft.com/office/drawing/2014/main" id="{34ACA59F-9D76-4515-97EC-5ABFFCB545B2}"/>
                </a:ext>
              </a:extLst>
            </p:cNvPr>
            <p:cNvGrpSpPr>
              <a:grpSpLocks/>
            </p:cNvGrpSpPr>
            <p:nvPr/>
          </p:nvGrpSpPr>
          <p:grpSpPr bwMode="auto">
            <a:xfrm>
              <a:off x="1056" y="1488"/>
              <a:ext cx="2612" cy="290"/>
              <a:chOff x="864" y="2064"/>
              <a:chExt cx="2655" cy="336"/>
            </a:xfrm>
          </p:grpSpPr>
          <p:sp>
            <p:nvSpPr>
              <p:cNvPr id="39944" name="Rectangle 8">
                <a:extLst>
                  <a:ext uri="{FF2B5EF4-FFF2-40B4-BE49-F238E27FC236}">
                    <a16:creationId xmlns:a16="http://schemas.microsoft.com/office/drawing/2014/main" id="{408AB3F5-33B2-4E27-94D3-9BD94C25348A}"/>
                  </a:ext>
                </a:extLst>
              </p:cNvPr>
              <p:cNvSpPr>
                <a:spLocks noChangeArrowheads="1"/>
              </p:cNvSpPr>
              <p:nvPr/>
            </p:nvSpPr>
            <p:spPr bwMode="auto">
              <a:xfrm>
                <a:off x="912" y="2064"/>
                <a:ext cx="2592" cy="3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942" name="Rectangle 6">
                <a:extLst>
                  <a:ext uri="{FF2B5EF4-FFF2-40B4-BE49-F238E27FC236}">
                    <a16:creationId xmlns:a16="http://schemas.microsoft.com/office/drawing/2014/main" id="{A7FAD709-43B6-4379-B1DE-74E267543938}"/>
                  </a:ext>
                </a:extLst>
              </p:cNvPr>
              <p:cNvSpPr>
                <a:spLocks noChangeArrowheads="1"/>
              </p:cNvSpPr>
              <p:nvPr/>
            </p:nvSpPr>
            <p:spPr bwMode="auto">
              <a:xfrm>
                <a:off x="864" y="2064"/>
                <a:ext cx="2655"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a:effectLst>
                      <a:outerShdw blurRad="38100" dist="38100" dir="2700000" algn="tl">
                        <a:srgbClr val="000000"/>
                      </a:outerShdw>
                    </a:effectLst>
                  </a:rPr>
                  <a:t>按经济电流密度初选导线截面</a:t>
                </a:r>
              </a:p>
            </p:txBody>
          </p:sp>
        </p:grpSp>
        <p:grpSp>
          <p:nvGrpSpPr>
            <p:cNvPr id="39946" name="Group 10">
              <a:extLst>
                <a:ext uri="{FF2B5EF4-FFF2-40B4-BE49-F238E27FC236}">
                  <a16:creationId xmlns:a16="http://schemas.microsoft.com/office/drawing/2014/main" id="{A0D1FA49-4016-4710-8973-4632132764E3}"/>
                </a:ext>
              </a:extLst>
            </p:cNvPr>
            <p:cNvGrpSpPr>
              <a:grpSpLocks/>
            </p:cNvGrpSpPr>
            <p:nvPr/>
          </p:nvGrpSpPr>
          <p:grpSpPr bwMode="auto">
            <a:xfrm>
              <a:off x="720" y="2160"/>
              <a:ext cx="3764" cy="288"/>
              <a:chOff x="864" y="2688"/>
              <a:chExt cx="3826" cy="388"/>
            </a:xfrm>
          </p:grpSpPr>
          <p:sp>
            <p:nvSpPr>
              <p:cNvPr id="39945" name="Rectangle 9">
                <a:extLst>
                  <a:ext uri="{FF2B5EF4-FFF2-40B4-BE49-F238E27FC236}">
                    <a16:creationId xmlns:a16="http://schemas.microsoft.com/office/drawing/2014/main" id="{02F896CC-D023-44AB-903E-3758DF1EEE3A}"/>
                  </a:ext>
                </a:extLst>
              </p:cNvPr>
              <p:cNvSpPr>
                <a:spLocks noChangeArrowheads="1"/>
              </p:cNvSpPr>
              <p:nvPr/>
            </p:nvSpPr>
            <p:spPr bwMode="auto">
              <a:xfrm>
                <a:off x="912" y="2688"/>
                <a:ext cx="3696"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943" name="Rectangle 7">
                <a:extLst>
                  <a:ext uri="{FF2B5EF4-FFF2-40B4-BE49-F238E27FC236}">
                    <a16:creationId xmlns:a16="http://schemas.microsoft.com/office/drawing/2014/main" id="{75D40655-E5F0-49FE-8DB4-87F920768EE6}"/>
                  </a:ext>
                </a:extLst>
              </p:cNvPr>
              <p:cNvSpPr>
                <a:spLocks noChangeArrowheads="1"/>
              </p:cNvSpPr>
              <p:nvPr/>
            </p:nvSpPr>
            <p:spPr bwMode="auto">
              <a:xfrm>
                <a:off x="864" y="2688"/>
                <a:ext cx="3826"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a:effectLst>
                      <a:outerShdw blurRad="38100" dist="38100" dir="2700000" algn="tl">
                        <a:srgbClr val="000000"/>
                      </a:outerShdw>
                    </a:effectLst>
                  </a:rPr>
                  <a:t>再按允许电压损失、发热、电晕等条件校验</a:t>
                </a:r>
              </a:p>
            </p:txBody>
          </p:sp>
        </p:grpSp>
        <p:sp>
          <p:nvSpPr>
            <p:cNvPr id="39948" name="AutoShape 12">
              <a:extLst>
                <a:ext uri="{FF2B5EF4-FFF2-40B4-BE49-F238E27FC236}">
                  <a16:creationId xmlns:a16="http://schemas.microsoft.com/office/drawing/2014/main" id="{1C41B120-10BB-4A47-9A2B-E1BAB6B96FD4}"/>
                </a:ext>
              </a:extLst>
            </p:cNvPr>
            <p:cNvSpPr>
              <a:spLocks noChangeArrowheads="1"/>
            </p:cNvSpPr>
            <p:nvPr/>
          </p:nvSpPr>
          <p:spPr bwMode="auto">
            <a:xfrm rot="5256300">
              <a:off x="3577" y="1800"/>
              <a:ext cx="576" cy="144"/>
            </a:xfrm>
            <a:custGeom>
              <a:avLst/>
              <a:gdLst>
                <a:gd name="G0" fmla="+- 15375 0 0"/>
                <a:gd name="G1" fmla="+- 3682 0 0"/>
                <a:gd name="G2" fmla="+- 12158 0 3682"/>
                <a:gd name="G3" fmla="+- G2 0 3682"/>
                <a:gd name="G4" fmla="*/ G3 32768 32059"/>
                <a:gd name="G5" fmla="*/ G4 1 2"/>
                <a:gd name="G6" fmla="+- 21600 0 15375"/>
                <a:gd name="G7" fmla="*/ G6 3682 6079"/>
                <a:gd name="G8" fmla="+- G7 15375 0"/>
                <a:gd name="T0" fmla="*/ 15375 w 21600"/>
                <a:gd name="T1" fmla="*/ 0 h 21600"/>
                <a:gd name="T2" fmla="*/ 15375 w 21600"/>
                <a:gd name="T3" fmla="*/ 12158 h 21600"/>
                <a:gd name="T4" fmla="*/ 2450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375" y="0"/>
                  </a:lnTo>
                  <a:lnTo>
                    <a:pt x="15375" y="3682"/>
                  </a:lnTo>
                  <a:lnTo>
                    <a:pt x="12427" y="3682"/>
                  </a:lnTo>
                  <a:cubicBezTo>
                    <a:pt x="5564" y="3682"/>
                    <a:pt x="0" y="7477"/>
                    <a:pt x="0" y="12158"/>
                  </a:cubicBezTo>
                  <a:lnTo>
                    <a:pt x="0" y="21600"/>
                  </a:lnTo>
                  <a:lnTo>
                    <a:pt x="4900" y="21600"/>
                  </a:lnTo>
                  <a:lnTo>
                    <a:pt x="4900" y="12158"/>
                  </a:lnTo>
                  <a:cubicBezTo>
                    <a:pt x="4900" y="10124"/>
                    <a:pt x="8270" y="8476"/>
                    <a:pt x="12427" y="8476"/>
                  </a:cubicBezTo>
                  <a:lnTo>
                    <a:pt x="15375" y="8476"/>
                  </a:lnTo>
                  <a:lnTo>
                    <a:pt x="15375" y="12158"/>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949" name="Text Box 13">
              <a:extLst>
                <a:ext uri="{FF2B5EF4-FFF2-40B4-BE49-F238E27FC236}">
                  <a16:creationId xmlns:a16="http://schemas.microsoft.com/office/drawing/2014/main" id="{04904682-93AA-412D-8EBF-4CB07B129EB3}"/>
                </a:ext>
              </a:extLst>
            </p:cNvPr>
            <p:cNvSpPr txBox="1">
              <a:spLocks noChangeArrowheads="1"/>
            </p:cNvSpPr>
            <p:nvPr/>
          </p:nvSpPr>
          <p:spPr bwMode="auto">
            <a:xfrm>
              <a:off x="432" y="1488"/>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a:effectLst>
                    <a:outerShdw blurRad="38100" dist="38100" dir="2700000" algn="tl">
                      <a:srgbClr val="000000"/>
                    </a:outerShdw>
                  </a:effectLst>
                </a:rPr>
                <a:t>方法：</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9950"/>
                                        </p:tgtEl>
                                        <p:attrNameLst>
                                          <p:attrName>style.visibility</p:attrName>
                                        </p:attrNameLst>
                                      </p:cBhvr>
                                      <p:to>
                                        <p:strVal val="visible"/>
                                      </p:to>
                                    </p:set>
                                    <p:animEffect transition="in" filter="blinds(horizontal)">
                                      <p:cBhvr>
                                        <p:cTn id="7" dur="500"/>
                                        <p:tgtEl>
                                          <p:spTgt spid="399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9941"/>
                                        </p:tgtEl>
                                        <p:attrNameLst>
                                          <p:attrName>style.visibility</p:attrName>
                                        </p:attrNameLst>
                                      </p:cBhvr>
                                      <p:to>
                                        <p:strVal val="visible"/>
                                      </p:to>
                                    </p:set>
                                    <p:animEffect transition="in" filter="checkerboard(across)">
                                      <p:cBhvr>
                                        <p:cTn id="12" dur="5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7419761C-EDAD-4596-AA33-4F7EB59DB952}"/>
              </a:ext>
            </a:extLst>
          </p:cNvPr>
          <p:cNvSpPr>
            <a:spLocks noGrp="1" noChangeArrowheads="1"/>
          </p:cNvSpPr>
          <p:nvPr>
            <p:ph type="body" idx="1"/>
          </p:nvPr>
        </p:nvSpPr>
        <p:spPr>
          <a:xfrm>
            <a:off x="0" y="381000"/>
            <a:ext cx="9144000" cy="6477000"/>
          </a:xfrm>
        </p:spPr>
        <p:txBody>
          <a:bodyPr/>
          <a:lstStyle/>
          <a:p>
            <a:pPr marL="0" indent="363538">
              <a:lnSpc>
                <a:spcPct val="80000"/>
              </a:lnSpc>
              <a:buFontTx/>
              <a:buNone/>
            </a:pPr>
            <a:r>
              <a:rPr lang="zh-CN" altLang="en-US" sz="2000">
                <a:latin typeface="Times New Roman" panose="02020603050405020304" pitchFamily="18" charset="0"/>
                <a:ea typeface="黑体" panose="02010609060101010101" pitchFamily="49" charset="-122"/>
              </a:rPr>
              <a:t>（</a:t>
            </a:r>
            <a:r>
              <a:rPr lang="en-US" altLang="zh-CN" sz="2000">
                <a:latin typeface="Times New Roman" panose="02020603050405020304" pitchFamily="18" charset="0"/>
                <a:ea typeface="黑体" panose="02010609060101010101" pitchFamily="49" charset="-122"/>
              </a:rPr>
              <a:t>5</a:t>
            </a:r>
            <a:r>
              <a:rPr lang="zh-CN" altLang="en-US" sz="2000">
                <a:latin typeface="Times New Roman" panose="02020603050405020304" pitchFamily="18" charset="0"/>
                <a:ea typeface="黑体" panose="02010609060101010101" pitchFamily="49" charset="-122"/>
              </a:rPr>
              <a:t>）地线的选择</a:t>
            </a:r>
            <a:endParaRPr lang="zh-CN" altLang="en-US" sz="2000" b="1">
              <a:latin typeface="Times New Roman" panose="02020603050405020304" pitchFamily="18" charset="0"/>
              <a:ea typeface="黑体" panose="02010609060101010101" pitchFamily="49" charset="-122"/>
            </a:endParaRPr>
          </a:p>
          <a:p>
            <a:pPr marL="0" indent="363538" algn="just">
              <a:lnSpc>
                <a:spcPct val="80000"/>
              </a:lnSpc>
              <a:buFontTx/>
              <a:buNone/>
            </a:pPr>
            <a:r>
              <a:rPr lang="zh-CN" altLang="en-US" sz="1200" b="1">
                <a:latin typeface="Times New Roman" panose="02020603050405020304" pitchFamily="18" charset="0"/>
              </a:rPr>
              <a:t>    </a:t>
            </a:r>
          </a:p>
          <a:p>
            <a:pPr marL="0" indent="363538" algn="just">
              <a:lnSpc>
                <a:spcPct val="110000"/>
              </a:lnSpc>
              <a:spcBef>
                <a:spcPct val="0"/>
              </a:spcBef>
              <a:buFontTx/>
              <a:buNone/>
            </a:pPr>
            <a:r>
              <a:rPr lang="zh-CN" altLang="en-US" sz="2000" b="1">
                <a:solidFill>
                  <a:schemeClr val="hlink"/>
                </a:solidFill>
                <a:latin typeface="Times New Roman" panose="02020603050405020304" pitchFamily="18" charset="0"/>
              </a:rPr>
              <a:t>    </a:t>
            </a:r>
            <a:r>
              <a:rPr lang="zh-CN" altLang="en-US" sz="2400" b="1">
                <a:solidFill>
                  <a:schemeClr val="hlink"/>
                </a:solidFill>
                <a:latin typeface="Times New Roman" panose="02020603050405020304" pitchFamily="18" charset="0"/>
              </a:rPr>
              <a:t>地线架设的一般规定</a:t>
            </a:r>
            <a:endParaRPr lang="zh-CN" altLang="en-US" sz="2400">
              <a:solidFill>
                <a:schemeClr val="hlink"/>
              </a:solidFill>
              <a:latin typeface="Times New Roman" panose="02020603050405020304" pitchFamily="18" charset="0"/>
            </a:endParaRPr>
          </a:p>
          <a:p>
            <a:pPr marL="0" indent="363538" algn="just">
              <a:lnSpc>
                <a:spcPct val="110000"/>
              </a:lnSpc>
              <a:spcBef>
                <a:spcPct val="0"/>
              </a:spcBef>
              <a:buFontTx/>
              <a:buNone/>
            </a:pPr>
            <a:r>
              <a:rPr lang="zh-CN" altLang="en-US" sz="2400">
                <a:latin typeface="Times New Roman" panose="02020603050405020304" pitchFamily="18" charset="0"/>
              </a:rPr>
              <a:t>    </a:t>
            </a:r>
            <a:r>
              <a:rPr lang="zh-CN" altLang="en-US" sz="2400">
                <a:latin typeface="Times New Roman" panose="02020603050405020304" pitchFamily="18" charset="0"/>
                <a:ea typeface="黑体" panose="02010609060101010101" pitchFamily="49" charset="-122"/>
              </a:rPr>
              <a:t>①是否架设。</a:t>
            </a:r>
          </a:p>
          <a:p>
            <a:pPr marL="0" indent="363538" algn="just">
              <a:lnSpc>
                <a:spcPct val="110000"/>
              </a:lnSpc>
              <a:spcBef>
                <a:spcPct val="0"/>
              </a:spcBef>
              <a:buFontTx/>
              <a:buNone/>
            </a:pPr>
            <a:r>
              <a:rPr lang="zh-CN" altLang="en-US" sz="2400">
                <a:latin typeface="Times New Roman" panose="02020603050405020304" pitchFamily="18" charset="0"/>
              </a:rPr>
              <a:t>    </a:t>
            </a:r>
            <a:r>
              <a:rPr lang="zh-CN" altLang="en-US" sz="2400">
                <a:latin typeface="Times New Roman" panose="02020603050405020304" pitchFamily="18" charset="0"/>
                <a:ea typeface="黑体" panose="02010609060101010101" pitchFamily="49" charset="-122"/>
              </a:rPr>
              <a:t>②长度及单、双。</a:t>
            </a:r>
            <a:r>
              <a:rPr lang="zh-CN" altLang="en-US" sz="2400">
                <a:latin typeface="Times New Roman" panose="02020603050405020304" pitchFamily="18" charset="0"/>
              </a:rPr>
              <a:t> </a:t>
            </a:r>
            <a:r>
              <a:rPr lang="en-US" altLang="zh-CN" sz="2400">
                <a:latin typeface="Times New Roman" panose="02020603050405020304" pitchFamily="18" charset="0"/>
              </a:rPr>
              <a:t>35kV</a:t>
            </a:r>
            <a:r>
              <a:rPr lang="zh-CN" altLang="en-US" sz="2400">
                <a:latin typeface="Times New Roman" panose="02020603050405020304" pitchFamily="18" charset="0"/>
              </a:rPr>
              <a:t>输电线路，不宜沿全线架设地线。</a:t>
            </a:r>
            <a:r>
              <a:rPr lang="en-US" altLang="zh-CN" sz="2400">
                <a:latin typeface="Times New Roman" panose="02020603050405020304" pitchFamily="18" charset="0"/>
              </a:rPr>
              <a:t>110kV</a:t>
            </a:r>
            <a:r>
              <a:rPr lang="zh-CN" altLang="en-US" sz="2400">
                <a:latin typeface="Times New Roman" panose="02020603050405020304" pitchFamily="18" charset="0"/>
              </a:rPr>
              <a:t>输电线路，宜沿全线架设地线，但年平均雷暴日数不超过</a:t>
            </a:r>
            <a:r>
              <a:rPr lang="en-US" altLang="zh-CN" sz="2400">
                <a:latin typeface="Times New Roman" panose="02020603050405020304" pitchFamily="18" charset="0"/>
              </a:rPr>
              <a:t>15</a:t>
            </a:r>
            <a:r>
              <a:rPr lang="zh-CN" altLang="en-US" sz="2400">
                <a:latin typeface="Times New Roman" panose="02020603050405020304" pitchFamily="18" charset="0"/>
              </a:rPr>
              <a:t>或运行经验证明雷电活动轻微的地区，可不架设地线。在年平均雷暴日数超过</a:t>
            </a:r>
            <a:r>
              <a:rPr lang="en-US" altLang="zh-CN" sz="2400">
                <a:latin typeface="Times New Roman" panose="02020603050405020304" pitchFamily="18" charset="0"/>
              </a:rPr>
              <a:t>15</a:t>
            </a:r>
            <a:r>
              <a:rPr lang="zh-CN" altLang="en-US" sz="2400">
                <a:latin typeface="Times New Roman" panose="02020603050405020304" pitchFamily="18" charset="0"/>
              </a:rPr>
              <a:t>地区的</a:t>
            </a:r>
            <a:r>
              <a:rPr lang="en-US" altLang="zh-CN" sz="2400">
                <a:latin typeface="Times New Roman" panose="02020603050405020304" pitchFamily="18" charset="0"/>
              </a:rPr>
              <a:t>220kV</a:t>
            </a:r>
            <a:r>
              <a:rPr lang="zh-CN" altLang="en-US" sz="2400">
                <a:latin typeface="Times New Roman" panose="02020603050405020304" pitchFamily="18" charset="0"/>
              </a:rPr>
              <a:t>～</a:t>
            </a:r>
            <a:r>
              <a:rPr lang="en-US" altLang="zh-CN" sz="2400">
                <a:latin typeface="Times New Roman" panose="02020603050405020304" pitchFamily="18" charset="0"/>
              </a:rPr>
              <a:t>330kV</a:t>
            </a:r>
            <a:r>
              <a:rPr lang="zh-CN" altLang="en-US" sz="2400">
                <a:latin typeface="Times New Roman" panose="02020603050405020304" pitchFamily="18" charset="0"/>
              </a:rPr>
              <a:t>输电线路，应沿全线架设地线，山区宜采用双地线。</a:t>
            </a:r>
            <a:r>
              <a:rPr lang="en-US" altLang="zh-CN" sz="2400">
                <a:latin typeface="Times New Roman" panose="02020603050405020304" pitchFamily="18" charset="0"/>
              </a:rPr>
              <a:t>500kV</a:t>
            </a:r>
            <a:r>
              <a:rPr lang="zh-CN" altLang="en-US" sz="2400">
                <a:latin typeface="Times New Roman" panose="02020603050405020304" pitchFamily="18" charset="0"/>
              </a:rPr>
              <a:t>输电线路应沿全线架设双地线。</a:t>
            </a:r>
          </a:p>
          <a:p>
            <a:pPr marL="0" indent="363538" algn="just">
              <a:lnSpc>
                <a:spcPct val="110000"/>
              </a:lnSpc>
              <a:spcBef>
                <a:spcPct val="0"/>
              </a:spcBef>
              <a:buFontTx/>
              <a:buNone/>
            </a:pPr>
            <a:r>
              <a:rPr lang="zh-CN" altLang="en-US" sz="2400">
                <a:latin typeface="Times New Roman" panose="02020603050405020304" pitchFamily="18" charset="0"/>
                <a:ea typeface="黑体" panose="02010609060101010101" pitchFamily="49" charset="-122"/>
              </a:rPr>
              <a:t>   ③保护角。</a:t>
            </a:r>
            <a:r>
              <a:rPr lang="en-US" altLang="zh-CN" sz="2400">
                <a:latin typeface="Times New Roman" panose="02020603050405020304" pitchFamily="18" charset="0"/>
              </a:rPr>
              <a:t>500kV</a:t>
            </a:r>
            <a:r>
              <a:rPr lang="zh-CN" altLang="en-US" sz="2400">
                <a:latin typeface="Times New Roman" panose="02020603050405020304" pitchFamily="18" charset="0"/>
              </a:rPr>
              <a:t>输电线路宜采用</a:t>
            </a:r>
            <a:r>
              <a:rPr lang="en-US" altLang="zh-CN" sz="2400">
                <a:latin typeface="Times New Roman" panose="02020603050405020304" pitchFamily="18" charset="0"/>
              </a:rPr>
              <a:t>10</a:t>
            </a:r>
            <a:r>
              <a:rPr lang="en-US" altLang="zh-CN" sz="2400">
                <a:latin typeface="Times New Roman" panose="02020603050405020304" pitchFamily="18" charset="0"/>
                <a:sym typeface="Symbol" panose="05050102010706020507" pitchFamily="18" charset="2"/>
              </a:rPr>
              <a:t></a:t>
            </a:r>
            <a:r>
              <a:rPr lang="zh-CN" altLang="en-US" sz="2400">
                <a:latin typeface="Times New Roman" panose="02020603050405020304" pitchFamily="18" charset="0"/>
              </a:rPr>
              <a:t>～</a:t>
            </a:r>
            <a:r>
              <a:rPr lang="en-US" altLang="zh-CN" sz="2400">
                <a:latin typeface="Times New Roman" panose="02020603050405020304" pitchFamily="18" charset="0"/>
              </a:rPr>
              <a:t>15</a:t>
            </a:r>
            <a:r>
              <a:rPr lang="en-US" altLang="zh-CN" sz="2400">
                <a:latin typeface="Times New Roman" panose="02020603050405020304" pitchFamily="18" charset="0"/>
                <a:sym typeface="Symbol" panose="05050102010706020507" pitchFamily="18" charset="2"/>
              </a:rPr>
              <a:t></a:t>
            </a:r>
            <a:r>
              <a:rPr lang="zh-CN" altLang="en-US" sz="2400">
                <a:latin typeface="Times New Roman" panose="02020603050405020304" pitchFamily="18" charset="0"/>
              </a:rPr>
              <a:t>，</a:t>
            </a:r>
            <a:r>
              <a:rPr lang="en-US" altLang="zh-CN" sz="2400">
                <a:latin typeface="Times New Roman" panose="02020603050405020304" pitchFamily="18" charset="0"/>
              </a:rPr>
              <a:t>330 kV</a:t>
            </a:r>
            <a:r>
              <a:rPr lang="zh-CN" altLang="en-US" sz="2400">
                <a:latin typeface="Times New Roman" panose="02020603050405020304" pitchFamily="18" charset="0"/>
              </a:rPr>
              <a:t>线路及</a:t>
            </a:r>
            <a:r>
              <a:rPr lang="en-US" altLang="zh-CN" sz="2400">
                <a:latin typeface="Times New Roman" panose="02020603050405020304" pitchFamily="18" charset="0"/>
              </a:rPr>
              <a:t>220 kV</a:t>
            </a:r>
            <a:r>
              <a:rPr lang="zh-CN" altLang="en-US" sz="2400">
                <a:latin typeface="Times New Roman" panose="02020603050405020304" pitchFamily="18" charset="0"/>
              </a:rPr>
              <a:t>双地线线路宜采用</a:t>
            </a:r>
            <a:r>
              <a:rPr lang="en-US" altLang="zh-CN" sz="2400">
                <a:latin typeface="Times New Roman" panose="02020603050405020304" pitchFamily="18" charset="0"/>
              </a:rPr>
              <a:t>20</a:t>
            </a:r>
            <a:r>
              <a:rPr lang="en-US" altLang="zh-CN" sz="2400">
                <a:latin typeface="Times New Roman" panose="02020603050405020304" pitchFamily="18" charset="0"/>
                <a:sym typeface="Symbol" panose="05050102010706020507" pitchFamily="18" charset="2"/>
              </a:rPr>
              <a:t></a:t>
            </a:r>
            <a:r>
              <a:rPr lang="zh-CN" altLang="en-US" sz="2400">
                <a:latin typeface="Times New Roman" panose="02020603050405020304" pitchFamily="18" charset="0"/>
              </a:rPr>
              <a:t>左右，山区</a:t>
            </a:r>
            <a:r>
              <a:rPr lang="en-US" altLang="zh-CN" sz="2400">
                <a:latin typeface="Times New Roman" panose="02020603050405020304" pitchFamily="18" charset="0"/>
              </a:rPr>
              <a:t>110 kV</a:t>
            </a:r>
            <a:r>
              <a:rPr lang="zh-CN" altLang="en-US" sz="2400">
                <a:latin typeface="Times New Roman" panose="02020603050405020304" pitchFamily="18" charset="0"/>
              </a:rPr>
              <a:t>单地线线路宜采用</a:t>
            </a:r>
            <a:r>
              <a:rPr lang="en-US" altLang="zh-CN" sz="2400">
                <a:latin typeface="Times New Roman" panose="02020603050405020304" pitchFamily="18" charset="0"/>
              </a:rPr>
              <a:t>25</a:t>
            </a:r>
            <a:r>
              <a:rPr lang="en-US" altLang="zh-CN" sz="2400">
                <a:latin typeface="Times New Roman" panose="02020603050405020304" pitchFamily="18" charset="0"/>
                <a:sym typeface="Symbol" panose="05050102010706020507" pitchFamily="18" charset="2"/>
              </a:rPr>
              <a:t></a:t>
            </a:r>
            <a:r>
              <a:rPr lang="zh-CN" altLang="en-US" sz="2400">
                <a:latin typeface="Times New Roman" panose="02020603050405020304" pitchFamily="18" charset="0"/>
              </a:rPr>
              <a:t>左右。两根地线之间的距离，不应超过地线与导线间垂直距离的</a:t>
            </a:r>
            <a:r>
              <a:rPr lang="en-US" altLang="zh-CN" sz="2400">
                <a:latin typeface="Times New Roman" panose="02020603050405020304" pitchFamily="18" charset="0"/>
              </a:rPr>
              <a:t>5</a:t>
            </a:r>
            <a:r>
              <a:rPr lang="zh-CN" altLang="en-US" sz="2400">
                <a:latin typeface="Times New Roman" panose="02020603050405020304" pitchFamily="18" charset="0"/>
              </a:rPr>
              <a:t>倍。</a:t>
            </a:r>
          </a:p>
          <a:p>
            <a:pPr marL="0" indent="363538" algn="just">
              <a:lnSpc>
                <a:spcPct val="110000"/>
              </a:lnSpc>
              <a:spcBef>
                <a:spcPct val="0"/>
              </a:spcBef>
              <a:buFontTx/>
              <a:buNone/>
            </a:pPr>
            <a:r>
              <a:rPr lang="zh-CN" altLang="en-US" sz="2400">
                <a:latin typeface="黑体" panose="02010609060101010101" pitchFamily="49" charset="-122"/>
                <a:ea typeface="黑体" panose="02010609060101010101" pitchFamily="49" charset="-122"/>
              </a:rPr>
              <a:t> ④</a:t>
            </a:r>
            <a:r>
              <a:rPr lang="zh-CN" altLang="en-US" sz="2400">
                <a:latin typeface="Times New Roman" panose="02020603050405020304" pitchFamily="18" charset="0"/>
              </a:rPr>
              <a:t>在</a:t>
            </a:r>
            <a:r>
              <a:rPr lang="zh-CN" altLang="en-US" sz="2400">
                <a:latin typeface="黑体" panose="02010609060101010101" pitchFamily="49" charset="-122"/>
                <a:ea typeface="黑体" panose="02010609060101010101" pitchFamily="49" charset="-122"/>
              </a:rPr>
              <a:t>档距中央</a:t>
            </a:r>
            <a:r>
              <a:rPr lang="zh-CN" altLang="en-US" sz="2400"/>
              <a:t>，在气温</a:t>
            </a:r>
            <a:r>
              <a:rPr lang="en-US" altLang="zh-CN" sz="2400"/>
              <a:t>+15℃</a:t>
            </a:r>
            <a:r>
              <a:rPr lang="zh-CN" altLang="en-US" sz="2400"/>
              <a:t>、无风的气象条件下，导线与地线之间的距离</a:t>
            </a:r>
            <a:endParaRPr lang="zh-CN" altLang="en-US" sz="2400">
              <a:latin typeface="Times New Roman" panose="02020603050405020304" pitchFamily="18" charset="0"/>
            </a:endParaRPr>
          </a:p>
          <a:p>
            <a:pPr marL="0" indent="363538" algn="just">
              <a:lnSpc>
                <a:spcPct val="110000"/>
              </a:lnSpc>
              <a:spcBef>
                <a:spcPct val="0"/>
              </a:spcBef>
              <a:buFontTx/>
              <a:buNone/>
            </a:pPr>
            <a:r>
              <a:rPr lang="zh-CN" altLang="en-US" sz="2400" i="1">
                <a:latin typeface="Times New Roman" panose="02020603050405020304" pitchFamily="18" charset="0"/>
              </a:rPr>
              <a:t>                         </a:t>
            </a:r>
            <a:r>
              <a:rPr lang="en-US" altLang="zh-CN" sz="2400" i="1">
                <a:solidFill>
                  <a:srgbClr val="FF3300"/>
                </a:solidFill>
                <a:latin typeface="Times New Roman" panose="02020603050405020304" pitchFamily="18" charset="0"/>
              </a:rPr>
              <a:t>D</a:t>
            </a:r>
            <a:r>
              <a:rPr lang="en-US" altLang="zh-CN" sz="2400">
                <a:solidFill>
                  <a:srgbClr val="FF3300"/>
                </a:solidFill>
                <a:latin typeface="Times New Roman" panose="02020603050405020304" pitchFamily="18" charset="0"/>
              </a:rPr>
              <a:t>≥0.012</a:t>
            </a:r>
            <a:r>
              <a:rPr lang="en-US" altLang="zh-CN" sz="2400" i="1">
                <a:solidFill>
                  <a:srgbClr val="FF3300"/>
                </a:solidFill>
                <a:latin typeface="Times New Roman" panose="02020603050405020304" pitchFamily="18" charset="0"/>
              </a:rPr>
              <a:t>l</a:t>
            </a:r>
            <a:r>
              <a:rPr lang="en-US" altLang="zh-CN" sz="2400">
                <a:solidFill>
                  <a:srgbClr val="FF3300"/>
                </a:solidFill>
                <a:latin typeface="Times New Roman" panose="02020603050405020304" pitchFamily="18" charset="0"/>
              </a:rPr>
              <a:t>+1</a:t>
            </a:r>
            <a:r>
              <a:rPr lang="zh-CN" altLang="en-US" sz="2400">
                <a:latin typeface="Times New Roman" panose="02020603050405020304" pitchFamily="18" charset="0"/>
              </a:rPr>
              <a:t>（</a:t>
            </a:r>
            <a:r>
              <a:rPr lang="en-US" altLang="zh-CN" sz="2400">
                <a:latin typeface="Times New Roman" panose="02020603050405020304" pitchFamily="18" charset="0"/>
              </a:rPr>
              <a:t>m</a:t>
            </a:r>
            <a:r>
              <a:rPr lang="zh-CN" altLang="en-US" sz="2400">
                <a:latin typeface="Times New Roman" panose="02020603050405020304" pitchFamily="18" charset="0"/>
              </a:rPr>
              <a:t>）</a:t>
            </a:r>
          </a:p>
        </p:txBody>
      </p:sp>
      <p:grpSp>
        <p:nvGrpSpPr>
          <p:cNvPr id="48136" name="Group 8">
            <a:extLst>
              <a:ext uri="{FF2B5EF4-FFF2-40B4-BE49-F238E27FC236}">
                <a16:creationId xmlns:a16="http://schemas.microsoft.com/office/drawing/2014/main" id="{90609FEC-E9A9-4AC4-85BF-9F3359D221D9}"/>
              </a:ext>
            </a:extLst>
          </p:cNvPr>
          <p:cNvGrpSpPr>
            <a:grpSpLocks/>
          </p:cNvGrpSpPr>
          <p:nvPr/>
        </p:nvGrpSpPr>
        <p:grpSpPr bwMode="auto">
          <a:xfrm>
            <a:off x="4648200" y="6467475"/>
            <a:ext cx="1066800" cy="390525"/>
            <a:chOff x="2592" y="3936"/>
            <a:chExt cx="672" cy="246"/>
          </a:xfrm>
        </p:grpSpPr>
        <p:sp>
          <p:nvSpPr>
            <p:cNvPr id="48134" name="AutoShape 6">
              <a:extLst>
                <a:ext uri="{FF2B5EF4-FFF2-40B4-BE49-F238E27FC236}">
                  <a16:creationId xmlns:a16="http://schemas.microsoft.com/office/drawing/2014/main" id="{E48C2A5E-3AA6-434B-A22E-0C33B4997911}"/>
                </a:ext>
              </a:extLst>
            </p:cNvPr>
            <p:cNvSpPr>
              <a:spLocks noChangeArrowheads="1"/>
            </p:cNvSpPr>
            <p:nvPr/>
          </p:nvSpPr>
          <p:spPr bwMode="auto">
            <a:xfrm>
              <a:off x="2640" y="3936"/>
              <a:ext cx="624" cy="240"/>
            </a:xfrm>
            <a:prstGeom prst="wedgeRoundRectCallout">
              <a:avLst>
                <a:gd name="adj1" fmla="val -160736"/>
                <a:gd name="adj2" fmla="val -10541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zh-CN"/>
            </a:p>
          </p:txBody>
        </p:sp>
        <p:sp>
          <p:nvSpPr>
            <p:cNvPr id="48135" name="Rectangle 7">
              <a:extLst>
                <a:ext uri="{FF2B5EF4-FFF2-40B4-BE49-F238E27FC236}">
                  <a16:creationId xmlns:a16="http://schemas.microsoft.com/office/drawing/2014/main" id="{938ABC2E-CE93-437F-BE81-BC3C3E6AE9E6}"/>
                </a:ext>
              </a:extLst>
            </p:cNvPr>
            <p:cNvSpPr>
              <a:spLocks noChangeArrowheads="1"/>
            </p:cNvSpPr>
            <p:nvPr/>
          </p:nvSpPr>
          <p:spPr bwMode="auto">
            <a:xfrm>
              <a:off x="2592" y="3951"/>
              <a:ext cx="66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a:effectLst>
                    <a:outerShdw blurRad="38100" dist="38100" dir="2700000" algn="tl">
                      <a:srgbClr val="000000"/>
                    </a:outerShdw>
                  </a:effectLst>
                </a:rPr>
                <a:t>档距，</a:t>
              </a:r>
              <a:r>
                <a:rPr lang="en-US" altLang="zh-CN">
                  <a:effectLst>
                    <a:outerShdw blurRad="38100" dist="38100" dir="2700000" algn="tl">
                      <a:srgbClr val="000000"/>
                    </a:outerShdw>
                  </a:effectLst>
                </a:rPr>
                <a:t>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animEffect transition="in" filter="blinds(horizontal)">
                                      <p:cBhvr>
                                        <p:cTn id="7" dur="500"/>
                                        <p:tgtEl>
                                          <p:spTgt spid="48131">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8131">
                                            <p:txEl>
                                              <p:pRg st="2" end="2"/>
                                            </p:txEl>
                                          </p:spTgt>
                                        </p:tgtEl>
                                        <p:attrNameLst>
                                          <p:attrName>style.visibility</p:attrName>
                                        </p:attrNameLst>
                                      </p:cBhvr>
                                      <p:to>
                                        <p:strVal val="visible"/>
                                      </p:to>
                                    </p:set>
                                    <p:animEffect transition="in" filter="blinds(horizontal)">
                                      <p:cBhvr>
                                        <p:cTn id="10" dur="500"/>
                                        <p:tgtEl>
                                          <p:spTgt spid="48131">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nodeType="clickEffect">
                                  <p:stCondLst>
                                    <p:cond delay="0"/>
                                  </p:stCondLst>
                                  <p:childTnLst>
                                    <p:set>
                                      <p:cBhvr>
                                        <p:cTn id="14" dur="1" fill="hold">
                                          <p:stCondLst>
                                            <p:cond delay="0"/>
                                          </p:stCondLst>
                                        </p:cTn>
                                        <p:tgtEl>
                                          <p:spTgt spid="48131">
                                            <p:txEl>
                                              <p:pRg st="3" end="3"/>
                                            </p:txEl>
                                          </p:spTgt>
                                        </p:tgtEl>
                                        <p:attrNameLst>
                                          <p:attrName>style.visibility</p:attrName>
                                        </p:attrNameLst>
                                      </p:cBhvr>
                                      <p:to>
                                        <p:strVal val="visible"/>
                                      </p:to>
                                    </p:set>
                                    <p:anim calcmode="lin" valueType="num">
                                      <p:cBhvr>
                                        <p:cTn id="15" dur="500" fill="hold"/>
                                        <p:tgtEl>
                                          <p:spTgt spid="48131">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48131">
                                            <p:txEl>
                                              <p:pRg st="3" end="3"/>
                                            </p:txEl>
                                          </p:spTgt>
                                        </p:tgtEl>
                                        <p:attrNameLst>
                                          <p:attrName>ppt_h</p:attrName>
                                        </p:attrNameLst>
                                      </p:cBhvr>
                                      <p:tavLst>
                                        <p:tav tm="0">
                                          <p:val>
                                            <p:fltVal val="0"/>
                                          </p:val>
                                        </p:tav>
                                        <p:tav tm="100000">
                                          <p:val>
                                            <p:strVal val="#ppt_h"/>
                                          </p:val>
                                        </p:tav>
                                      </p:tavLst>
                                    </p:anim>
                                    <p:animEffect transition="in" filter="fade">
                                      <p:cBhvr>
                                        <p:cTn id="17" dur="500"/>
                                        <p:tgtEl>
                                          <p:spTgt spid="4813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nodeType="clickEffect">
                                  <p:stCondLst>
                                    <p:cond delay="0"/>
                                  </p:stCondLst>
                                  <p:childTnLst>
                                    <p:set>
                                      <p:cBhvr>
                                        <p:cTn id="21" dur="1" fill="hold">
                                          <p:stCondLst>
                                            <p:cond delay="0"/>
                                          </p:stCondLst>
                                        </p:cTn>
                                        <p:tgtEl>
                                          <p:spTgt spid="48131">
                                            <p:txEl>
                                              <p:pRg st="4" end="4"/>
                                            </p:txEl>
                                          </p:spTgt>
                                        </p:tgtEl>
                                        <p:attrNameLst>
                                          <p:attrName>style.visibility</p:attrName>
                                        </p:attrNameLst>
                                      </p:cBhvr>
                                      <p:to>
                                        <p:strVal val="visible"/>
                                      </p:to>
                                    </p:set>
                                    <p:anim calcmode="lin" valueType="num">
                                      <p:cBhvr>
                                        <p:cTn id="22" dur="500" fill="hold"/>
                                        <p:tgtEl>
                                          <p:spTgt spid="48131">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48131">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48131">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nodeType="clickEffect">
                                  <p:stCondLst>
                                    <p:cond delay="0"/>
                                  </p:stCondLst>
                                  <p:childTnLst>
                                    <p:set>
                                      <p:cBhvr>
                                        <p:cTn id="28" dur="1" fill="hold">
                                          <p:stCondLst>
                                            <p:cond delay="0"/>
                                          </p:stCondLst>
                                        </p:cTn>
                                        <p:tgtEl>
                                          <p:spTgt spid="48131">
                                            <p:txEl>
                                              <p:pRg st="5" end="5"/>
                                            </p:txEl>
                                          </p:spTgt>
                                        </p:tgtEl>
                                        <p:attrNameLst>
                                          <p:attrName>style.visibility</p:attrName>
                                        </p:attrNameLst>
                                      </p:cBhvr>
                                      <p:to>
                                        <p:strVal val="visible"/>
                                      </p:to>
                                    </p:set>
                                    <p:anim calcmode="lin" valueType="num">
                                      <p:cBhvr>
                                        <p:cTn id="29" dur="500" fill="hold"/>
                                        <p:tgtEl>
                                          <p:spTgt spid="48131">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48131">
                                            <p:txEl>
                                              <p:pRg st="5" end="5"/>
                                            </p:txEl>
                                          </p:spTgt>
                                        </p:tgtEl>
                                        <p:attrNameLst>
                                          <p:attrName>ppt_h</p:attrName>
                                        </p:attrNameLst>
                                      </p:cBhvr>
                                      <p:tavLst>
                                        <p:tav tm="0">
                                          <p:val>
                                            <p:fltVal val="0"/>
                                          </p:val>
                                        </p:tav>
                                        <p:tav tm="100000">
                                          <p:val>
                                            <p:strVal val="#ppt_h"/>
                                          </p:val>
                                        </p:tav>
                                      </p:tavLst>
                                    </p:anim>
                                    <p:animEffect transition="in" filter="fade">
                                      <p:cBhvr>
                                        <p:cTn id="31" dur="500"/>
                                        <p:tgtEl>
                                          <p:spTgt spid="48131">
                                            <p:txEl>
                                              <p:pRg st="5" end="5"/>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nodeType="clickEffect">
                                  <p:stCondLst>
                                    <p:cond delay="0"/>
                                  </p:stCondLst>
                                  <p:childTnLst>
                                    <p:set>
                                      <p:cBhvr>
                                        <p:cTn id="35" dur="1" fill="hold">
                                          <p:stCondLst>
                                            <p:cond delay="0"/>
                                          </p:stCondLst>
                                        </p:cTn>
                                        <p:tgtEl>
                                          <p:spTgt spid="48131">
                                            <p:txEl>
                                              <p:pRg st="6" end="6"/>
                                            </p:txEl>
                                          </p:spTgt>
                                        </p:tgtEl>
                                        <p:attrNameLst>
                                          <p:attrName>style.visibility</p:attrName>
                                        </p:attrNameLst>
                                      </p:cBhvr>
                                      <p:to>
                                        <p:strVal val="visible"/>
                                      </p:to>
                                    </p:set>
                                    <p:anim calcmode="lin" valueType="num">
                                      <p:cBhvr>
                                        <p:cTn id="36" dur="500" fill="hold"/>
                                        <p:tgtEl>
                                          <p:spTgt spid="48131">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48131">
                                            <p:txEl>
                                              <p:pRg st="6" end="6"/>
                                            </p:txEl>
                                          </p:spTgt>
                                        </p:tgtEl>
                                        <p:attrNameLst>
                                          <p:attrName>ppt_h</p:attrName>
                                        </p:attrNameLst>
                                      </p:cBhvr>
                                      <p:tavLst>
                                        <p:tav tm="0">
                                          <p:val>
                                            <p:fltVal val="0"/>
                                          </p:val>
                                        </p:tav>
                                        <p:tav tm="100000">
                                          <p:val>
                                            <p:strVal val="#ppt_h"/>
                                          </p:val>
                                        </p:tav>
                                      </p:tavLst>
                                    </p:anim>
                                    <p:animEffect transition="in" filter="fade">
                                      <p:cBhvr>
                                        <p:cTn id="38" dur="500"/>
                                        <p:tgtEl>
                                          <p:spTgt spid="48131">
                                            <p:txEl>
                                              <p:pRg st="6" end="6"/>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nodeType="clickEffect">
                                  <p:stCondLst>
                                    <p:cond delay="0"/>
                                  </p:stCondLst>
                                  <p:childTnLst>
                                    <p:set>
                                      <p:cBhvr>
                                        <p:cTn id="42" dur="1" fill="hold">
                                          <p:stCondLst>
                                            <p:cond delay="0"/>
                                          </p:stCondLst>
                                        </p:cTn>
                                        <p:tgtEl>
                                          <p:spTgt spid="48131">
                                            <p:txEl>
                                              <p:pRg st="7" end="7"/>
                                            </p:txEl>
                                          </p:spTgt>
                                        </p:tgtEl>
                                        <p:attrNameLst>
                                          <p:attrName>style.visibility</p:attrName>
                                        </p:attrNameLst>
                                      </p:cBhvr>
                                      <p:to>
                                        <p:strVal val="visible"/>
                                      </p:to>
                                    </p:set>
                                    <p:anim calcmode="lin" valueType="num">
                                      <p:cBhvr>
                                        <p:cTn id="43" dur="500" fill="hold"/>
                                        <p:tgtEl>
                                          <p:spTgt spid="48131">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48131">
                                            <p:txEl>
                                              <p:pRg st="7" end="7"/>
                                            </p:txEl>
                                          </p:spTgt>
                                        </p:tgtEl>
                                        <p:attrNameLst>
                                          <p:attrName>ppt_h</p:attrName>
                                        </p:attrNameLst>
                                      </p:cBhvr>
                                      <p:tavLst>
                                        <p:tav tm="0">
                                          <p:val>
                                            <p:fltVal val="0"/>
                                          </p:val>
                                        </p:tav>
                                        <p:tav tm="100000">
                                          <p:val>
                                            <p:strVal val="#ppt_h"/>
                                          </p:val>
                                        </p:tav>
                                      </p:tavLst>
                                    </p:anim>
                                    <p:animEffect transition="in" filter="fade">
                                      <p:cBhvr>
                                        <p:cTn id="45" dur="500"/>
                                        <p:tgtEl>
                                          <p:spTgt spid="48131">
                                            <p:txEl>
                                              <p:pRg st="7" end="7"/>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48136"/>
                                        </p:tgtEl>
                                        <p:attrNameLst>
                                          <p:attrName>style.visibility</p:attrName>
                                        </p:attrNameLst>
                                      </p:cBhvr>
                                      <p:to>
                                        <p:strVal val="visible"/>
                                      </p:to>
                                    </p:set>
                                    <p:animEffect transition="in" filter="blinds(horizontal)">
                                      <p:cBhvr>
                                        <p:cTn id="50" dur="500"/>
                                        <p:tgtEl>
                                          <p:spTgt spid="48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a:extLst>
              <a:ext uri="{FF2B5EF4-FFF2-40B4-BE49-F238E27FC236}">
                <a16:creationId xmlns:a16="http://schemas.microsoft.com/office/drawing/2014/main" id="{B90F526F-85D4-4CF9-A3AE-7A45759CE3F9}"/>
              </a:ext>
            </a:extLst>
          </p:cNvPr>
          <p:cNvSpPr>
            <a:spLocks noGrp="1" noChangeArrowheads="1"/>
          </p:cNvSpPr>
          <p:nvPr>
            <p:ph type="body" idx="1"/>
          </p:nvPr>
        </p:nvSpPr>
        <p:spPr>
          <a:xfrm>
            <a:off x="228600" y="685800"/>
            <a:ext cx="8534400" cy="2057400"/>
          </a:xfrm>
        </p:spPr>
        <p:txBody>
          <a:bodyPr/>
          <a:lstStyle/>
          <a:p>
            <a:pPr marL="0" indent="0">
              <a:buFontTx/>
              <a:buNone/>
            </a:pPr>
            <a:r>
              <a:rPr lang="en-US" altLang="zh-CN" sz="2400" b="1">
                <a:solidFill>
                  <a:schemeClr val="hlink"/>
                </a:solidFill>
                <a:latin typeface="Times New Roman" panose="02020603050405020304" pitchFamily="18" charset="0"/>
              </a:rPr>
              <a:t>        </a:t>
            </a:r>
            <a:r>
              <a:rPr lang="zh-CN" altLang="en-US" sz="2400" b="1">
                <a:solidFill>
                  <a:schemeClr val="hlink"/>
                </a:solidFill>
              </a:rPr>
              <a:t>地线的选择</a:t>
            </a:r>
          </a:p>
          <a:p>
            <a:pPr marL="0" indent="0" algn="just">
              <a:lnSpc>
                <a:spcPct val="105000"/>
              </a:lnSpc>
              <a:buFontTx/>
              <a:buNone/>
            </a:pPr>
            <a:r>
              <a:rPr lang="zh-CN" altLang="en-US" sz="2400"/>
              <a:t>      </a:t>
            </a:r>
            <a:r>
              <a:rPr lang="zh-CN" altLang="en-US" sz="2000"/>
              <a:t>地线常用镀锌钢绞线、钢芯铝绞线、</a:t>
            </a:r>
            <a:r>
              <a:rPr lang="en-US" altLang="zh-CN" sz="2000"/>
              <a:t>OPGW</a:t>
            </a:r>
            <a:r>
              <a:rPr lang="zh-CN" altLang="en-US" sz="2000"/>
              <a:t>型复合光纤以及铝合金绞线、钢芯铝包钢绞线、铝包钢绞线等。</a:t>
            </a:r>
          </a:p>
          <a:p>
            <a:pPr marL="0" indent="0" algn="just">
              <a:lnSpc>
                <a:spcPct val="105000"/>
              </a:lnSpc>
              <a:buFontTx/>
              <a:buNone/>
            </a:pPr>
            <a:r>
              <a:rPr lang="zh-CN" altLang="en-US" sz="2000"/>
              <a:t>       分为：</a:t>
            </a:r>
            <a:r>
              <a:rPr lang="zh-CN" altLang="en-US" sz="2000" b="1">
                <a:solidFill>
                  <a:srgbClr val="FF3300"/>
                </a:solidFill>
              </a:rPr>
              <a:t>一般地线、绝缘地线、屏蔽地线</a:t>
            </a:r>
            <a:r>
              <a:rPr lang="zh-CN" altLang="en-US" sz="2000"/>
              <a:t>和</a:t>
            </a:r>
            <a:r>
              <a:rPr lang="zh-CN" altLang="en-US" sz="2000" b="1">
                <a:solidFill>
                  <a:srgbClr val="FF3300"/>
                </a:solidFill>
              </a:rPr>
              <a:t>复合光纤地线</a:t>
            </a:r>
            <a:r>
              <a:rPr lang="zh-CN" altLang="en-US" sz="2000"/>
              <a:t>四种。</a:t>
            </a:r>
          </a:p>
        </p:txBody>
      </p:sp>
      <p:sp>
        <p:nvSpPr>
          <p:cNvPr id="49159" name="Rectangle 7">
            <a:extLst>
              <a:ext uri="{FF2B5EF4-FFF2-40B4-BE49-F238E27FC236}">
                <a16:creationId xmlns:a16="http://schemas.microsoft.com/office/drawing/2014/main" id="{A84163BC-0681-4850-BFEC-DE206C3BAD65}"/>
              </a:ext>
            </a:extLst>
          </p:cNvPr>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49191" name="Group 39">
            <a:extLst>
              <a:ext uri="{FF2B5EF4-FFF2-40B4-BE49-F238E27FC236}">
                <a16:creationId xmlns:a16="http://schemas.microsoft.com/office/drawing/2014/main" id="{8C54F1C9-AE1A-4060-9C7C-7F841330999F}"/>
              </a:ext>
            </a:extLst>
          </p:cNvPr>
          <p:cNvGraphicFramePr>
            <a:graphicFrameLocks noGrp="1"/>
          </p:cNvGraphicFramePr>
          <p:nvPr/>
        </p:nvGraphicFramePr>
        <p:xfrm>
          <a:off x="152400" y="2743200"/>
          <a:ext cx="8763000" cy="1831848"/>
        </p:xfrm>
        <a:graphic>
          <a:graphicData uri="http://schemas.openxmlformats.org/drawingml/2006/table">
            <a:tbl>
              <a:tblPr/>
              <a:tblGrid>
                <a:gridCol w="1460500">
                  <a:extLst>
                    <a:ext uri="{9D8B030D-6E8A-4147-A177-3AD203B41FA5}">
                      <a16:colId xmlns:a16="http://schemas.microsoft.com/office/drawing/2014/main" val="2528902130"/>
                    </a:ext>
                  </a:extLst>
                </a:gridCol>
                <a:gridCol w="2336800">
                  <a:extLst>
                    <a:ext uri="{9D8B030D-6E8A-4147-A177-3AD203B41FA5}">
                      <a16:colId xmlns:a16="http://schemas.microsoft.com/office/drawing/2014/main" val="2595278420"/>
                    </a:ext>
                  </a:extLst>
                </a:gridCol>
                <a:gridCol w="2555875">
                  <a:extLst>
                    <a:ext uri="{9D8B030D-6E8A-4147-A177-3AD203B41FA5}">
                      <a16:colId xmlns:a16="http://schemas.microsoft.com/office/drawing/2014/main" val="1568802309"/>
                    </a:ext>
                  </a:extLst>
                </a:gridCol>
                <a:gridCol w="2409825">
                  <a:extLst>
                    <a:ext uri="{9D8B030D-6E8A-4147-A177-3AD203B41FA5}">
                      <a16:colId xmlns:a16="http://schemas.microsoft.com/office/drawing/2014/main" val="778875260"/>
                    </a:ext>
                  </a:extLst>
                </a:gridCol>
              </a:tblGrid>
              <a:tr h="381000">
                <a:tc gridSpan="4">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en-US"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rPr>
                        <a:t>表</a:t>
                      </a:r>
                      <a:r>
                        <a:rPr kumimoji="0" lang="en-US" altLang="zh-CN"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rPr>
                        <a:t>1−5                       </a:t>
                      </a:r>
                      <a:r>
                        <a:rPr kumimoji="0" lang="zh-CN" altLang="en-US"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rPr>
                        <a:t>地线采用镀锌钢绞线时与导线的配合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47502139"/>
                  </a:ext>
                </a:extLst>
              </a:tr>
              <a:tr h="381000">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en-US" sz="16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rPr>
                        <a:t>导线型号</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zh-CN" sz="16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rPr>
                        <a:t>LGJ−185/30</a:t>
                      </a:r>
                      <a:r>
                        <a:rPr kumimoji="0" lang="zh-CN" altLang="en-US" sz="16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rPr>
                        <a:t>及以下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zh-CN" sz="16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rPr>
                        <a:t>LGJ−185/45</a:t>
                      </a:r>
                      <a:r>
                        <a:rPr kumimoji="0" lang="zh-CN" altLang="en-US" sz="16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rPr>
                        <a:t>～</a:t>
                      </a:r>
                      <a:r>
                        <a:rPr kumimoji="0" lang="en-US" altLang="zh-CN" sz="16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rPr>
                        <a:t>LGJ−400/50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zh-CN" sz="16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rPr>
                        <a:t>LGJ−400/65</a:t>
                      </a:r>
                      <a:r>
                        <a:rPr kumimoji="0" lang="zh-CN" altLang="en-US" sz="16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rPr>
                        <a:t>及以上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67125013"/>
                  </a:ext>
                </a:extLst>
              </a:tr>
              <a:tr h="609600">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en-US" sz="16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rPr>
                        <a:t>镀锌钢绞线</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zh-CN" altLang="en-US" sz="16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rPr>
                        <a:t>最小标称截面</a:t>
                      </a:r>
                      <a:r>
                        <a:rPr kumimoji="0" lang="en-US" altLang="zh-CN" sz="16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rPr>
                        <a:t>(mm2)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zh-CN" sz="16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rPr>
                        <a:t>35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zh-CN" sz="16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rPr>
                        <a:t>50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zh-CN" sz="16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rPr>
                        <a:t>70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03740845"/>
                  </a:ext>
                </a:extLst>
              </a:tr>
            </a:tbl>
          </a:graphicData>
        </a:graphic>
      </p:graphicFrame>
      <p:grpSp>
        <p:nvGrpSpPr>
          <p:cNvPr id="49210" name="Group 58">
            <a:extLst>
              <a:ext uri="{FF2B5EF4-FFF2-40B4-BE49-F238E27FC236}">
                <a16:creationId xmlns:a16="http://schemas.microsoft.com/office/drawing/2014/main" id="{0B0B126C-B2D5-4FD8-B135-EC8B2E1E26B2}"/>
              </a:ext>
            </a:extLst>
          </p:cNvPr>
          <p:cNvGrpSpPr>
            <a:grpSpLocks/>
          </p:cNvGrpSpPr>
          <p:nvPr/>
        </p:nvGrpSpPr>
        <p:grpSpPr bwMode="auto">
          <a:xfrm>
            <a:off x="5867400" y="3657600"/>
            <a:ext cx="2209800" cy="2590800"/>
            <a:chOff x="3984" y="1104"/>
            <a:chExt cx="1392" cy="1632"/>
          </a:xfrm>
        </p:grpSpPr>
        <p:grpSp>
          <p:nvGrpSpPr>
            <p:cNvPr id="49211" name="Group 59">
              <a:extLst>
                <a:ext uri="{FF2B5EF4-FFF2-40B4-BE49-F238E27FC236}">
                  <a16:creationId xmlns:a16="http://schemas.microsoft.com/office/drawing/2014/main" id="{5C8F03AB-53B7-4EFF-B0EC-83C9AB62C0FA}"/>
                </a:ext>
              </a:extLst>
            </p:cNvPr>
            <p:cNvGrpSpPr>
              <a:grpSpLocks/>
            </p:cNvGrpSpPr>
            <p:nvPr/>
          </p:nvGrpSpPr>
          <p:grpSpPr bwMode="auto">
            <a:xfrm>
              <a:off x="3984" y="1104"/>
              <a:ext cx="1392" cy="1632"/>
              <a:chOff x="2592" y="3936"/>
              <a:chExt cx="672" cy="240"/>
            </a:xfrm>
          </p:grpSpPr>
          <p:sp>
            <p:nvSpPr>
              <p:cNvPr id="49212" name="AutoShape 60">
                <a:extLst>
                  <a:ext uri="{FF2B5EF4-FFF2-40B4-BE49-F238E27FC236}">
                    <a16:creationId xmlns:a16="http://schemas.microsoft.com/office/drawing/2014/main" id="{AB6A974D-B0B3-49A0-B163-6F2287FF0774}"/>
                  </a:ext>
                </a:extLst>
              </p:cNvPr>
              <p:cNvSpPr>
                <a:spLocks noChangeArrowheads="1"/>
              </p:cNvSpPr>
              <p:nvPr/>
            </p:nvSpPr>
            <p:spPr bwMode="auto">
              <a:xfrm>
                <a:off x="2640" y="3936"/>
                <a:ext cx="624" cy="240"/>
              </a:xfrm>
              <a:prstGeom prst="wedgeRoundRectCallout">
                <a:avLst>
                  <a:gd name="adj1" fmla="val -160736"/>
                  <a:gd name="adj2" fmla="val -10541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zh-CN"/>
              </a:p>
            </p:txBody>
          </p:sp>
          <p:sp>
            <p:nvSpPr>
              <p:cNvPr id="49213" name="Rectangle 61">
                <a:extLst>
                  <a:ext uri="{FF2B5EF4-FFF2-40B4-BE49-F238E27FC236}">
                    <a16:creationId xmlns:a16="http://schemas.microsoft.com/office/drawing/2014/main" id="{D3EB9CD5-5874-4CBB-ACC0-4B99AA7F31FB}"/>
                  </a:ext>
                </a:extLst>
              </p:cNvPr>
              <p:cNvSpPr>
                <a:spLocks noChangeArrowheads="1"/>
              </p:cNvSpPr>
              <p:nvPr/>
            </p:nvSpPr>
            <p:spPr bwMode="auto">
              <a:xfrm>
                <a:off x="2592" y="3945"/>
                <a:ext cx="56" cy="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zh-CN">
                  <a:effectLst>
                    <a:outerShdw blurRad="38100" dist="38100" dir="2700000" algn="tl">
                      <a:srgbClr val="000000"/>
                    </a:outerShdw>
                  </a:effectLst>
                </a:endParaRPr>
              </a:p>
            </p:txBody>
          </p:sp>
        </p:grpSp>
        <p:pic>
          <p:nvPicPr>
            <p:cNvPr id="49214" name="Picture 62" descr="图1-3">
              <a:extLst>
                <a:ext uri="{FF2B5EF4-FFF2-40B4-BE49-F238E27FC236}">
                  <a16:creationId xmlns:a16="http://schemas.microsoft.com/office/drawing/2014/main" id="{3377EA9D-EA78-4F2A-BE43-A3052B940A7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32" y="1104"/>
              <a:ext cx="1344" cy="1632"/>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9155">
                                            <p:txEl>
                                              <p:pRg st="1" end="1"/>
                                            </p:txEl>
                                          </p:spTgt>
                                        </p:tgtEl>
                                        <p:attrNameLst>
                                          <p:attrName>style.visibility</p:attrName>
                                        </p:attrNameLst>
                                      </p:cBhvr>
                                      <p:to>
                                        <p:strVal val="visible"/>
                                      </p:to>
                                    </p:set>
                                    <p:animEffect transition="in" filter="checkerboard(across)">
                                      <p:cBhvr>
                                        <p:cTn id="7" dur="500"/>
                                        <p:tgtEl>
                                          <p:spTgt spid="4915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9155">
                                            <p:txEl>
                                              <p:pRg st="2" end="2"/>
                                            </p:txEl>
                                          </p:spTgt>
                                        </p:tgtEl>
                                        <p:attrNameLst>
                                          <p:attrName>style.visibility</p:attrName>
                                        </p:attrNameLst>
                                      </p:cBhvr>
                                      <p:to>
                                        <p:strVal val="visible"/>
                                      </p:to>
                                    </p:set>
                                    <p:animEffect transition="in" filter="checkerboard(across)">
                                      <p:cBhvr>
                                        <p:cTn id="12" dur="500"/>
                                        <p:tgtEl>
                                          <p:spTgt spid="49155">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9191"/>
                                        </p:tgtEl>
                                        <p:attrNameLst>
                                          <p:attrName>style.visibility</p:attrName>
                                        </p:attrNameLst>
                                      </p:cBhvr>
                                      <p:to>
                                        <p:strVal val="visible"/>
                                      </p:to>
                                    </p:set>
                                    <p:animEffect transition="in" filter="blinds(horizontal)">
                                      <p:cBhvr>
                                        <p:cTn id="15" dur="500"/>
                                        <p:tgtEl>
                                          <p:spTgt spid="49191"/>
                                        </p:tgtEl>
                                      </p:cBhvr>
                                    </p:animEffect>
                                  </p:childTnLst>
                                </p:cTn>
                              </p:par>
                              <p:par>
                                <p:cTn id="16" presetID="3" presetClass="exit" presetSubtype="10" fill="hold" nodeType="withEffect">
                                  <p:stCondLst>
                                    <p:cond delay="0"/>
                                  </p:stCondLst>
                                  <p:childTnLst>
                                    <p:animEffect transition="out" filter="blinds(horizontal)">
                                      <p:cBhvr>
                                        <p:cTn id="17" dur="500"/>
                                        <p:tgtEl>
                                          <p:spTgt spid="49191"/>
                                        </p:tgtEl>
                                      </p:cBhvr>
                                    </p:animEffect>
                                    <p:set>
                                      <p:cBhvr>
                                        <p:cTn id="18" dur="1" fill="hold">
                                          <p:stCondLst>
                                            <p:cond delay="499"/>
                                          </p:stCondLst>
                                        </p:cTn>
                                        <p:tgtEl>
                                          <p:spTgt spid="49191"/>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49210"/>
                                        </p:tgtEl>
                                        <p:attrNameLst>
                                          <p:attrName>style.visibility</p:attrName>
                                        </p:attrNameLst>
                                      </p:cBhvr>
                                      <p:to>
                                        <p:strVal val="visible"/>
                                      </p:to>
                                    </p:set>
                                    <p:animEffect transition="in" filter="blinds(horizontal)">
                                      <p:cBhvr>
                                        <p:cTn id="23" dur="500"/>
                                        <p:tgtEl>
                                          <p:spTgt spid="4921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xit" presetSubtype="10" fill="hold" nodeType="clickEffect">
                                  <p:stCondLst>
                                    <p:cond delay="0"/>
                                  </p:stCondLst>
                                  <p:childTnLst>
                                    <p:animEffect transition="out" filter="blinds(horizontal)">
                                      <p:cBhvr>
                                        <p:cTn id="27" dur="500"/>
                                        <p:tgtEl>
                                          <p:spTgt spid="49210"/>
                                        </p:tgtEl>
                                      </p:cBhvr>
                                    </p:animEffect>
                                    <p:set>
                                      <p:cBhvr>
                                        <p:cTn id="28" dur="1" fill="hold">
                                          <p:stCondLst>
                                            <p:cond delay="499"/>
                                          </p:stCondLst>
                                        </p:cTn>
                                        <p:tgtEl>
                                          <p:spTgt spid="492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a:extLst>
              <a:ext uri="{FF2B5EF4-FFF2-40B4-BE49-F238E27FC236}">
                <a16:creationId xmlns:a16="http://schemas.microsoft.com/office/drawing/2014/main" id="{06DAAB7B-CE2C-42AB-9F17-588C963FF812}"/>
              </a:ext>
            </a:extLst>
          </p:cNvPr>
          <p:cNvSpPr>
            <a:spLocks noChangeArrowheads="1"/>
          </p:cNvSpPr>
          <p:nvPr/>
        </p:nvSpPr>
        <p:spPr bwMode="auto">
          <a:xfrm>
            <a:off x="457200" y="609600"/>
            <a:ext cx="822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algn="just">
              <a:buFontTx/>
              <a:buNone/>
            </a:pPr>
            <a:r>
              <a:rPr lang="en-US" altLang="zh-CN">
                <a:effectLst/>
                <a:latin typeface="黑体" panose="02010609060101010101" pitchFamily="49" charset="-122"/>
                <a:ea typeface="黑体" panose="02010609060101010101" pitchFamily="49" charset="-122"/>
              </a:rPr>
              <a:t>2</a:t>
            </a:r>
            <a:r>
              <a:rPr lang="zh-CN" altLang="en-US">
                <a:effectLst/>
                <a:latin typeface="黑体" panose="02010609060101010101" pitchFamily="49" charset="-122"/>
                <a:ea typeface="黑体" panose="02010609060101010101" pitchFamily="49" charset="-122"/>
              </a:rPr>
              <a:t>、绝缘子和绝缘子串</a:t>
            </a:r>
          </a:p>
        </p:txBody>
      </p:sp>
      <p:sp>
        <p:nvSpPr>
          <p:cNvPr id="51205" name="Rectangle 5">
            <a:extLst>
              <a:ext uri="{FF2B5EF4-FFF2-40B4-BE49-F238E27FC236}">
                <a16:creationId xmlns:a16="http://schemas.microsoft.com/office/drawing/2014/main" id="{273413F6-9ACC-4029-BD20-4E79469B0E07}"/>
              </a:ext>
            </a:extLst>
          </p:cNvPr>
          <p:cNvSpPr>
            <a:spLocks noChangeArrowheads="1"/>
          </p:cNvSpPr>
          <p:nvPr/>
        </p:nvSpPr>
        <p:spPr bwMode="auto">
          <a:xfrm>
            <a:off x="381000" y="1371600"/>
            <a:ext cx="533400" cy="250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hlink"/>
              </a:buClr>
              <a:buSzPct val="120000"/>
            </a:pPr>
            <a:r>
              <a:rPr lang="zh-CN" altLang="en-US" sz="2800">
                <a:solidFill>
                  <a:schemeClr val="hlink"/>
                </a:solidFill>
                <a:effectLst>
                  <a:outerShdw blurRad="38100" dist="38100" dir="2700000" algn="tl">
                    <a:srgbClr val="000000"/>
                  </a:outerShdw>
                </a:effectLst>
                <a:ea typeface="黑体" panose="02010609060101010101" pitchFamily="49" charset="-122"/>
              </a:rPr>
              <a:t>常用绝缘子</a:t>
            </a:r>
            <a:r>
              <a:rPr lang="zh-CN" altLang="en-US"/>
              <a:t> </a:t>
            </a:r>
          </a:p>
        </p:txBody>
      </p:sp>
      <p:pic>
        <p:nvPicPr>
          <p:cNvPr id="51231" name="Picture 31" descr="图1-3">
            <a:extLst>
              <a:ext uri="{FF2B5EF4-FFF2-40B4-BE49-F238E27FC236}">
                <a16:creationId xmlns:a16="http://schemas.microsoft.com/office/drawing/2014/main" id="{828FAD5A-EBDB-49C9-BF47-A60E3E69EDF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90600" y="1219200"/>
            <a:ext cx="8153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07625A3E-02BF-40A1-954B-E9B5686FFCB8}"/>
              </a:ext>
            </a:extLst>
          </p:cNvPr>
          <p:cNvSpPr>
            <a:spLocks noGrp="1" noChangeArrowheads="1"/>
          </p:cNvSpPr>
          <p:nvPr>
            <p:ph type="title"/>
          </p:nvPr>
        </p:nvSpPr>
        <p:spPr/>
        <p:txBody>
          <a:bodyPr/>
          <a:lstStyle/>
          <a:p>
            <a:r>
              <a:rPr lang="zh-CN" altLang="en-US" sz="2400" b="1">
                <a:solidFill>
                  <a:schemeClr val="hlink"/>
                </a:solidFill>
                <a:effectLst/>
              </a:rPr>
              <a:t>悬式绝缘子</a:t>
            </a:r>
            <a:r>
              <a:rPr lang="zh-CN" altLang="en-US" sz="2400" b="1">
                <a:solidFill>
                  <a:schemeClr val="hlink"/>
                </a:solidFill>
                <a:effectLst/>
                <a:latin typeface="Times New Roman" panose="02020603050405020304" pitchFamily="18" charset="0"/>
              </a:rPr>
              <a:t>重要性能指标：</a:t>
            </a:r>
            <a:r>
              <a:rPr lang="zh-CN" altLang="en-US" sz="2400">
                <a:latin typeface="Times New Roman" panose="02020603050405020304" pitchFamily="18" charset="0"/>
              </a:rPr>
              <a:t>击穿电压、爬电距离（泄露距离）、机电破坏负荷，见表</a:t>
            </a:r>
            <a:r>
              <a:rPr lang="en-US" altLang="zh-CN" sz="2400">
                <a:latin typeface="Times New Roman" panose="02020603050405020304" pitchFamily="18" charset="0"/>
              </a:rPr>
              <a:t>1-6</a:t>
            </a:r>
            <a:r>
              <a:rPr lang="zh-CN" altLang="en-US" sz="2400">
                <a:latin typeface="Times New Roman" panose="02020603050405020304" pitchFamily="18" charset="0"/>
              </a:rPr>
              <a:t>。</a:t>
            </a:r>
            <a:br>
              <a:rPr lang="zh-CN" altLang="en-US" sz="2400">
                <a:latin typeface="Times New Roman" panose="02020603050405020304" pitchFamily="18" charset="0"/>
              </a:rPr>
            </a:br>
            <a:endParaRPr lang="zh-CN" altLang="en-US" sz="2400">
              <a:latin typeface="Times New Roman" panose="02020603050405020304" pitchFamily="18" charset="0"/>
            </a:endParaRPr>
          </a:p>
        </p:txBody>
      </p:sp>
      <p:graphicFrame>
        <p:nvGraphicFramePr>
          <p:cNvPr id="142531" name="Group 195">
            <a:extLst>
              <a:ext uri="{FF2B5EF4-FFF2-40B4-BE49-F238E27FC236}">
                <a16:creationId xmlns:a16="http://schemas.microsoft.com/office/drawing/2014/main" id="{0FE3F11D-8D71-4EC5-A0EF-EA6B59D6C672}"/>
              </a:ext>
            </a:extLst>
          </p:cNvPr>
          <p:cNvGraphicFramePr>
            <a:graphicFrameLocks noGrp="1"/>
          </p:cNvGraphicFramePr>
          <p:nvPr>
            <p:ph idx="1"/>
          </p:nvPr>
        </p:nvGraphicFramePr>
        <p:xfrm>
          <a:off x="0" y="0"/>
          <a:ext cx="9144000" cy="6858001"/>
        </p:xfrm>
        <a:graphic>
          <a:graphicData uri="http://schemas.openxmlformats.org/drawingml/2006/table">
            <a:tbl>
              <a:tblPr/>
              <a:tblGrid>
                <a:gridCol w="1878013">
                  <a:extLst>
                    <a:ext uri="{9D8B030D-6E8A-4147-A177-3AD203B41FA5}">
                      <a16:colId xmlns:a16="http://schemas.microsoft.com/office/drawing/2014/main" val="4178868963"/>
                    </a:ext>
                  </a:extLst>
                </a:gridCol>
                <a:gridCol w="898525">
                  <a:extLst>
                    <a:ext uri="{9D8B030D-6E8A-4147-A177-3AD203B41FA5}">
                      <a16:colId xmlns:a16="http://schemas.microsoft.com/office/drawing/2014/main" val="1850401369"/>
                    </a:ext>
                  </a:extLst>
                </a:gridCol>
                <a:gridCol w="896937">
                  <a:extLst>
                    <a:ext uri="{9D8B030D-6E8A-4147-A177-3AD203B41FA5}">
                      <a16:colId xmlns:a16="http://schemas.microsoft.com/office/drawing/2014/main" val="2535589729"/>
                    </a:ext>
                  </a:extLst>
                </a:gridCol>
                <a:gridCol w="898525">
                  <a:extLst>
                    <a:ext uri="{9D8B030D-6E8A-4147-A177-3AD203B41FA5}">
                      <a16:colId xmlns:a16="http://schemas.microsoft.com/office/drawing/2014/main" val="9628227"/>
                    </a:ext>
                  </a:extLst>
                </a:gridCol>
                <a:gridCol w="979488">
                  <a:extLst>
                    <a:ext uri="{9D8B030D-6E8A-4147-A177-3AD203B41FA5}">
                      <a16:colId xmlns:a16="http://schemas.microsoft.com/office/drawing/2014/main" val="360482643"/>
                    </a:ext>
                  </a:extLst>
                </a:gridCol>
                <a:gridCol w="865187">
                  <a:extLst>
                    <a:ext uri="{9D8B030D-6E8A-4147-A177-3AD203B41FA5}">
                      <a16:colId xmlns:a16="http://schemas.microsoft.com/office/drawing/2014/main" val="2477996277"/>
                    </a:ext>
                  </a:extLst>
                </a:gridCol>
                <a:gridCol w="1846263">
                  <a:extLst>
                    <a:ext uri="{9D8B030D-6E8A-4147-A177-3AD203B41FA5}">
                      <a16:colId xmlns:a16="http://schemas.microsoft.com/office/drawing/2014/main" val="2126306996"/>
                    </a:ext>
                  </a:extLst>
                </a:gridCol>
                <a:gridCol w="881062">
                  <a:extLst>
                    <a:ext uri="{9D8B030D-6E8A-4147-A177-3AD203B41FA5}">
                      <a16:colId xmlns:a16="http://schemas.microsoft.com/office/drawing/2014/main" val="2070174138"/>
                    </a:ext>
                  </a:extLst>
                </a:gridCol>
              </a:tblGrid>
              <a:tr h="476250">
                <a:tc rowSpan="2">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型  号</a:t>
                      </a:r>
                      <a:endParaRPr kumimoji="0" lang="zh-CN" altLang="en-US"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rowSpan="2">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公称高度</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a:t>
                      </a: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mm</a:t>
                      </a: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a:t>
                      </a:r>
                      <a:endParaRPr kumimoji="0" lang="zh-CN" altLang="en-US"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rowSpan="2">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公称盘径</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a:t>
                      </a: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mm</a:t>
                      </a: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a:t>
                      </a:r>
                      <a:endParaRPr kumimoji="0" lang="zh-CN" altLang="en-US"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rowSpan="2">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爬电距离</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a:t>
                      </a: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mm</a:t>
                      </a: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a:t>
                      </a:r>
                      <a:endParaRPr kumimoji="0" lang="zh-CN" altLang="en-US"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gridSpan="2">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工频电压有效值</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(kV)</a:t>
                      </a: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不小于</a:t>
                      </a:r>
                      <a:endParaRPr kumimoji="0" lang="zh-CN" altLang="en-US"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tc rowSpan="2">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雷电全波冲击</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耐受电压峰值</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(kV) </a:t>
                      </a: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不小于</a:t>
                      </a:r>
                      <a:endParaRPr kumimoji="0" lang="zh-CN" altLang="en-US"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rowSpan="2">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机电破</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坏负荷</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(kN)</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519018696"/>
                  </a:ext>
                </a:extLst>
              </a:tr>
              <a:tr h="47625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a:t>
                      </a: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分钟</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湿耐受</a:t>
                      </a:r>
                      <a:endParaRPr kumimoji="0" lang="zh-CN" altLang="en-US"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击穿</a:t>
                      </a:r>
                      <a:endParaRPr kumimoji="0" lang="zh-CN" altLang="en-US"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2275071667"/>
                  </a:ext>
                </a:extLst>
              </a:tr>
              <a:tr h="285750">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XP−70</a:t>
                      </a: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 </a:t>
                      </a: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LXP−70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146</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255</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295</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40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110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100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70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474950619"/>
                  </a:ext>
                </a:extLst>
              </a:tr>
              <a:tr h="285750">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XP−100</a:t>
                      </a: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a:t>
                      </a: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LXP−100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146</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255</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295</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40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110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100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100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395691981"/>
                  </a:ext>
                </a:extLst>
              </a:tr>
              <a:tr h="285750">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XP−120</a:t>
                      </a: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a:t>
                      </a: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LXP−120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146</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255</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295</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40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110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100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120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874249362"/>
                  </a:ext>
                </a:extLst>
              </a:tr>
              <a:tr h="285750">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XP1−160</a:t>
                      </a: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a:t>
                      </a: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LXP1−160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146</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255</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305</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40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110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100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160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276228880"/>
                  </a:ext>
                </a:extLst>
              </a:tr>
              <a:tr h="285750">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XP−210</a:t>
                      </a: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a:t>
                      </a: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LXP−210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170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280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335</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42</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120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105</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210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226639674"/>
                  </a:ext>
                </a:extLst>
              </a:tr>
              <a:tr h="285750">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XP−300</a:t>
                      </a:r>
                      <a:r>
                        <a:rPr kumimoji="0" lang="zh-CN" altLang="en-US"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a:t>
                      </a: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LXP−300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195</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320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370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45</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120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110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300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714133288"/>
                  </a:ext>
                </a:extLst>
              </a:tr>
              <a:tr h="285750">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XWP−70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146</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255</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400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45</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120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120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70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74127028"/>
                  </a:ext>
                </a:extLst>
              </a:tr>
              <a:tr h="285750">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XWP−100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160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280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450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45</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120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120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100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990884099"/>
                  </a:ext>
                </a:extLst>
              </a:tr>
              <a:tr h="285750">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XWP−120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160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280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450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45</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120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120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120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856066046"/>
                  </a:ext>
                </a:extLst>
              </a:tr>
              <a:tr h="285750">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XWP−160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155</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300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400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50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120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130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160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243241572"/>
                  </a:ext>
                </a:extLst>
              </a:tr>
              <a:tr h="284163">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XHP−210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170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300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470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50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120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130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210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574547043"/>
                  </a:ext>
                </a:extLst>
              </a:tr>
              <a:tr h="285750">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XHP−300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195</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320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460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50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120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140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300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533733193"/>
                  </a:ext>
                </a:extLst>
              </a:tr>
              <a:tr h="285750">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LXZP−160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170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320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545</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65</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130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140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160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085709172"/>
                  </a:ext>
                </a:extLst>
              </a:tr>
              <a:tr h="285750">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LXZP−210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170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320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545</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65</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130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140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黑体" panose="02010609060101010101" pitchFamily="49" charset="-122"/>
                          <a:ea typeface="黑体" panose="02010609060101010101" pitchFamily="49" charset="-122"/>
                        </a:rPr>
                        <a:t>210</a:t>
                      </a:r>
                      <a:endParaRPr kumimoji="0" lang="en-US" altLang="zh-CN" sz="1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787158073"/>
                  </a:ext>
                </a:extLst>
              </a:tr>
              <a:tr h="285750">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LXZP−300</a:t>
                      </a:r>
                      <a:endParaRPr kumimoji="0" lang="en-US" altLang="zh-CN" sz="1800" b="0" i="0" u="none" strike="noStrike" cap="none" normalizeH="0" baseline="0">
                        <a:ln>
                          <a:noFill/>
                        </a:ln>
                        <a:solidFill>
                          <a:schemeClr val="tx1"/>
                        </a:solidFill>
                        <a:effectLst/>
                        <a:latin typeface="Tahoma" panose="020B060403050404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195</a:t>
                      </a:r>
                      <a:endParaRPr kumimoji="0" lang="en-US" altLang="zh-CN" sz="1800" b="0" i="0" u="none" strike="noStrike" cap="none" normalizeH="0" baseline="0">
                        <a:ln>
                          <a:noFill/>
                        </a:ln>
                        <a:solidFill>
                          <a:schemeClr val="tx1"/>
                        </a:solidFill>
                        <a:effectLst/>
                        <a:latin typeface="Tahoma" panose="020B060403050404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400</a:t>
                      </a:r>
                      <a:endParaRPr kumimoji="0" lang="en-US" altLang="zh-CN" sz="1800" b="0" i="0" u="none" strike="noStrike" cap="none" normalizeH="0" baseline="0">
                        <a:ln>
                          <a:noFill/>
                        </a:ln>
                        <a:solidFill>
                          <a:schemeClr val="tx1"/>
                        </a:solidFill>
                        <a:effectLst/>
                        <a:latin typeface="Tahoma" panose="020B060403050404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635</a:t>
                      </a:r>
                      <a:endParaRPr kumimoji="0" lang="en-US" altLang="zh-CN" sz="1800" b="0" i="0" u="none" strike="noStrike" cap="none" normalizeH="0" baseline="0">
                        <a:ln>
                          <a:noFill/>
                        </a:ln>
                        <a:solidFill>
                          <a:schemeClr val="tx1"/>
                        </a:solidFill>
                        <a:effectLst/>
                        <a:latin typeface="Tahoma" panose="020B060403050404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70</a:t>
                      </a:r>
                      <a:endParaRPr kumimoji="0" lang="en-US" altLang="zh-CN" sz="1800" b="0" i="0" u="none" strike="noStrike" cap="none" normalizeH="0" baseline="0">
                        <a:ln>
                          <a:noFill/>
                        </a:ln>
                        <a:solidFill>
                          <a:schemeClr val="tx1"/>
                        </a:solidFill>
                        <a:effectLst/>
                        <a:latin typeface="Tahoma" panose="020B060403050404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140</a:t>
                      </a:r>
                      <a:endParaRPr kumimoji="0" lang="en-US" altLang="zh-CN" sz="1800" b="0" i="0" u="none" strike="noStrike" cap="none" normalizeH="0" baseline="0">
                        <a:ln>
                          <a:noFill/>
                        </a:ln>
                        <a:solidFill>
                          <a:schemeClr val="tx1"/>
                        </a:solidFill>
                        <a:effectLst/>
                        <a:latin typeface="Tahoma" panose="020B060403050404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150</a:t>
                      </a:r>
                      <a:endParaRPr kumimoji="0" lang="en-US" altLang="zh-CN" sz="1800" b="0" i="0" u="none" strike="noStrike" cap="none" normalizeH="0" baseline="0">
                        <a:ln>
                          <a:noFill/>
                        </a:ln>
                        <a:solidFill>
                          <a:schemeClr val="tx1"/>
                        </a:solidFill>
                        <a:effectLst/>
                        <a:latin typeface="Tahoma" panose="020B060403050404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300</a:t>
                      </a:r>
                      <a:endParaRPr kumimoji="0" lang="en-US" altLang="zh-CN" sz="1800" b="0" i="0" u="none" strike="noStrike" cap="none" normalizeH="0" baseline="0">
                        <a:ln>
                          <a:noFill/>
                        </a:ln>
                        <a:solidFill>
                          <a:schemeClr val="tx1"/>
                        </a:solidFill>
                        <a:effectLst/>
                        <a:latin typeface="Tahoma" panose="020B060403050404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800799431"/>
                  </a:ext>
                </a:extLst>
              </a:tr>
              <a:tr h="285750">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LXQP−120</a:t>
                      </a:r>
                      <a:endParaRPr kumimoji="0" lang="en-US" altLang="zh-CN" sz="1800" b="0" i="0" u="none" strike="noStrike" cap="none" normalizeH="0" baseline="0">
                        <a:ln>
                          <a:noFill/>
                        </a:ln>
                        <a:solidFill>
                          <a:schemeClr val="tx1"/>
                        </a:solidFill>
                        <a:effectLst/>
                        <a:latin typeface="Tahoma" panose="020B060403050404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140</a:t>
                      </a:r>
                      <a:endParaRPr kumimoji="0" lang="en-US" altLang="zh-CN" sz="1800" b="0" i="0" u="none" strike="noStrike" cap="none" normalizeH="0" baseline="0">
                        <a:ln>
                          <a:noFill/>
                        </a:ln>
                        <a:solidFill>
                          <a:schemeClr val="tx1"/>
                        </a:solidFill>
                        <a:effectLst/>
                        <a:latin typeface="Tahoma" panose="020B060403050404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255</a:t>
                      </a:r>
                      <a:endParaRPr kumimoji="0" lang="en-US" altLang="zh-CN" sz="1800" b="0" i="0" u="none" strike="noStrike" cap="none" normalizeH="0" baseline="0">
                        <a:ln>
                          <a:noFill/>
                        </a:ln>
                        <a:solidFill>
                          <a:schemeClr val="tx1"/>
                        </a:solidFill>
                        <a:effectLst/>
                        <a:latin typeface="Tahoma" panose="020B060403050404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305</a:t>
                      </a:r>
                      <a:endParaRPr kumimoji="0" lang="en-US" altLang="zh-CN" sz="1800" b="0" i="0" u="none" strike="noStrike" cap="none" normalizeH="0" baseline="0">
                        <a:ln>
                          <a:noFill/>
                        </a:ln>
                        <a:solidFill>
                          <a:schemeClr val="tx1"/>
                        </a:solidFill>
                        <a:effectLst/>
                        <a:latin typeface="Tahoma" panose="020B060403050404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45</a:t>
                      </a:r>
                      <a:endParaRPr kumimoji="0" lang="en-US" altLang="zh-CN" sz="1800" b="0" i="0" u="none" strike="noStrike" cap="none" normalizeH="0" baseline="0">
                        <a:ln>
                          <a:noFill/>
                        </a:ln>
                        <a:solidFill>
                          <a:schemeClr val="tx1"/>
                        </a:solidFill>
                        <a:effectLst/>
                        <a:latin typeface="Tahoma" panose="020B060403050404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120</a:t>
                      </a:r>
                      <a:endParaRPr kumimoji="0" lang="en-US" altLang="zh-CN" sz="1800" b="0" i="0" u="none" strike="noStrike" cap="none" normalizeH="0" baseline="0">
                        <a:ln>
                          <a:noFill/>
                        </a:ln>
                        <a:solidFill>
                          <a:schemeClr val="tx1"/>
                        </a:solidFill>
                        <a:effectLst/>
                        <a:latin typeface="Tahoma" panose="020B060403050404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100</a:t>
                      </a:r>
                      <a:endParaRPr kumimoji="0" lang="en-US" altLang="zh-CN" sz="1800" b="0" i="0" u="none" strike="noStrike" cap="none" normalizeH="0" baseline="0">
                        <a:ln>
                          <a:noFill/>
                        </a:ln>
                        <a:solidFill>
                          <a:schemeClr val="tx1"/>
                        </a:solidFill>
                        <a:effectLst/>
                        <a:latin typeface="Tahoma" panose="020B060403050404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210</a:t>
                      </a:r>
                      <a:endParaRPr kumimoji="0" lang="en-US" altLang="zh-CN" sz="1800" b="0" i="0" u="none" strike="noStrike" cap="none" normalizeH="0" baseline="0">
                        <a:ln>
                          <a:noFill/>
                        </a:ln>
                        <a:solidFill>
                          <a:schemeClr val="tx1"/>
                        </a:solidFill>
                        <a:effectLst/>
                        <a:latin typeface="Tahoma" panose="020B060403050404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405647951"/>
                  </a:ext>
                </a:extLst>
              </a:tr>
              <a:tr h="668338">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XDP−70C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XDP−70CN</a:t>
                      </a:r>
                      <a:endParaRPr kumimoji="0" lang="en-US" altLang="zh-CN" sz="1800" b="0" i="0" u="none" strike="noStrike" cap="none" normalizeH="0" baseline="0">
                        <a:ln>
                          <a:noFill/>
                        </a:ln>
                        <a:solidFill>
                          <a:schemeClr val="tx1"/>
                        </a:solidFill>
                        <a:effectLst/>
                        <a:latin typeface="Tahoma" panose="020B060403050404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200</a:t>
                      </a:r>
                      <a:endParaRPr kumimoji="0" lang="en-US" altLang="zh-CN" sz="1800" b="0" i="0" u="none" strike="noStrike" cap="none" normalizeH="0" baseline="0">
                        <a:ln>
                          <a:noFill/>
                        </a:ln>
                        <a:solidFill>
                          <a:schemeClr val="tx1"/>
                        </a:solidFill>
                        <a:effectLst/>
                        <a:latin typeface="Tahoma" panose="020B060403050404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160</a:t>
                      </a:r>
                      <a:endParaRPr kumimoji="0" lang="en-US" altLang="zh-CN" sz="1800" b="0" i="0" u="none" strike="noStrike" cap="none" normalizeH="0" baseline="0">
                        <a:ln>
                          <a:noFill/>
                        </a:ln>
                        <a:solidFill>
                          <a:schemeClr val="tx1"/>
                        </a:solidFill>
                        <a:effectLst/>
                        <a:latin typeface="Tahoma" panose="020B060403050404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160</a:t>
                      </a:r>
                      <a:endParaRPr kumimoji="0" lang="en-US" altLang="zh-CN" sz="1800" b="0" i="0" u="none" strike="noStrike" cap="none" normalizeH="0" baseline="0">
                        <a:ln>
                          <a:noFill/>
                        </a:ln>
                        <a:solidFill>
                          <a:schemeClr val="tx1"/>
                        </a:solidFill>
                        <a:effectLst/>
                        <a:latin typeface="Tahoma" panose="020B060403050404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30</a:t>
                      </a:r>
                      <a:endParaRPr kumimoji="0" lang="en-US" altLang="zh-CN" sz="1800" b="0" i="0" u="none" strike="noStrike" cap="none" normalizeH="0" baseline="0">
                        <a:ln>
                          <a:noFill/>
                        </a:ln>
                        <a:solidFill>
                          <a:schemeClr val="tx1"/>
                        </a:solidFill>
                        <a:effectLst/>
                        <a:latin typeface="Tahoma" panose="020B060403050404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110</a:t>
                      </a:r>
                      <a:endParaRPr kumimoji="0" lang="en-US" altLang="zh-CN" sz="1800" b="0" i="0" u="none" strike="noStrike" cap="none" normalizeH="0" baseline="0">
                        <a:ln>
                          <a:noFill/>
                        </a:ln>
                        <a:solidFill>
                          <a:schemeClr val="tx1"/>
                        </a:solidFill>
                        <a:effectLst/>
                        <a:latin typeface="Tahoma" panose="020B060403050404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可调间隙：</a:t>
                      </a: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10</a:t>
                      </a:r>
                      <a:r>
                        <a:rPr kumimoji="0"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a:t>
                      </a: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30 mm</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间隙</a:t>
                      </a: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20mm</a:t>
                      </a:r>
                      <a:r>
                        <a:rPr kumimoji="0"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时工频放电电压：</a:t>
                      </a: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8</a:t>
                      </a:r>
                      <a:r>
                        <a:rPr kumimoji="0"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a:t>
                      </a: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30</a:t>
                      </a:r>
                      <a:endParaRPr kumimoji="0" lang="en-US" altLang="zh-CN" sz="1800" b="0" i="0" u="none" strike="noStrike" cap="none" normalizeH="0" baseline="0">
                        <a:ln>
                          <a:noFill/>
                        </a:ln>
                        <a:solidFill>
                          <a:schemeClr val="tx1"/>
                        </a:solidFill>
                        <a:effectLst/>
                        <a:latin typeface="Tahoma" panose="020B0604030504040204" pitchFamily="34" charset="0"/>
                        <a:ea typeface="宋体" panose="02010600030101010101" pitchFamily="2" charset="-122"/>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70</a:t>
                      </a:r>
                      <a:endParaRPr kumimoji="0" lang="en-US" altLang="zh-CN" sz="1800" b="0" i="0" u="none" strike="noStrike" cap="none" normalizeH="0" baseline="0">
                        <a:ln>
                          <a:noFill/>
                        </a:ln>
                        <a:solidFill>
                          <a:schemeClr val="tx1"/>
                        </a:solidFill>
                        <a:effectLst/>
                        <a:latin typeface="Tahoma" panose="020B060403050404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484628817"/>
                  </a:ext>
                </a:extLst>
              </a:tr>
              <a:tr h="666750">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XDP−100C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XDP−100CN</a:t>
                      </a:r>
                      <a:endParaRPr kumimoji="0" lang="en-US" altLang="zh-CN" sz="1800" b="0" i="0" u="none" strike="noStrike" cap="none" normalizeH="0" baseline="0">
                        <a:ln>
                          <a:noFill/>
                        </a:ln>
                        <a:solidFill>
                          <a:schemeClr val="tx1"/>
                        </a:solidFill>
                        <a:effectLst/>
                        <a:latin typeface="Tahoma" panose="020B060403050404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210</a:t>
                      </a:r>
                      <a:endParaRPr kumimoji="0" lang="en-US" altLang="zh-CN" sz="1800" b="0" i="0" u="none" strike="noStrike" cap="none" normalizeH="0" baseline="0">
                        <a:ln>
                          <a:noFill/>
                        </a:ln>
                        <a:solidFill>
                          <a:schemeClr val="tx1"/>
                        </a:solidFill>
                        <a:effectLst/>
                        <a:latin typeface="Tahoma" panose="020B060403050404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170</a:t>
                      </a:r>
                      <a:endParaRPr kumimoji="0" lang="en-US" altLang="zh-CN" sz="1800" b="0" i="0" u="none" strike="noStrike" cap="none" normalizeH="0" baseline="0">
                        <a:ln>
                          <a:noFill/>
                        </a:ln>
                        <a:solidFill>
                          <a:schemeClr val="tx1"/>
                        </a:solidFill>
                        <a:effectLst/>
                        <a:latin typeface="Tahoma" panose="020B060403050404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170</a:t>
                      </a:r>
                      <a:endParaRPr kumimoji="0" lang="en-US" altLang="zh-CN" sz="1800" b="0" i="0" u="none" strike="noStrike" cap="none" normalizeH="0" baseline="0">
                        <a:ln>
                          <a:noFill/>
                        </a:ln>
                        <a:solidFill>
                          <a:schemeClr val="tx1"/>
                        </a:solidFill>
                        <a:effectLst/>
                        <a:latin typeface="Tahoma" panose="020B060403050404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30</a:t>
                      </a:r>
                      <a:endParaRPr kumimoji="0" lang="en-US" altLang="zh-CN" sz="1800" b="0" i="0" u="none" strike="noStrike" cap="none" normalizeH="0" baseline="0">
                        <a:ln>
                          <a:noFill/>
                        </a:ln>
                        <a:solidFill>
                          <a:schemeClr val="tx1"/>
                        </a:solidFill>
                        <a:effectLst/>
                        <a:latin typeface="Tahoma" panose="020B060403050404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110</a:t>
                      </a:r>
                      <a:endParaRPr kumimoji="0" lang="en-US" altLang="zh-CN" sz="1800" b="0" i="0" u="none" strike="noStrike" cap="none" normalizeH="0" baseline="0">
                        <a:ln>
                          <a:noFill/>
                        </a:ln>
                        <a:solidFill>
                          <a:schemeClr val="tx1"/>
                        </a:solidFill>
                        <a:effectLst/>
                        <a:latin typeface="Tahoma" panose="020B060403050404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可调间隙：</a:t>
                      </a: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10</a:t>
                      </a:r>
                      <a:r>
                        <a:rPr kumimoji="0"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a:t>
                      </a: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30 mm</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间隙</a:t>
                      </a: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20mm</a:t>
                      </a:r>
                      <a:r>
                        <a:rPr kumimoji="0"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时工频放电电压：</a:t>
                      </a: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8</a:t>
                      </a:r>
                      <a:r>
                        <a:rPr kumimoji="0"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a:t>
                      </a: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30</a:t>
                      </a:r>
                      <a:endParaRPr kumimoji="0" lang="en-US" altLang="zh-CN" sz="1800" b="0" i="0" u="none" strike="noStrike" cap="none" normalizeH="0" baseline="0">
                        <a:ln>
                          <a:noFill/>
                        </a:ln>
                        <a:solidFill>
                          <a:schemeClr val="tx1"/>
                        </a:solidFill>
                        <a:effectLst/>
                        <a:latin typeface="Tahoma" panose="020B060403050404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100</a:t>
                      </a:r>
                      <a:endParaRPr kumimoji="0" lang="en-US" altLang="zh-CN" sz="1800" b="0" i="0" u="none" strike="noStrike" cap="none" normalizeH="0" baseline="0">
                        <a:ln>
                          <a:noFill/>
                        </a:ln>
                        <a:solidFill>
                          <a:schemeClr val="tx1"/>
                        </a:solidFill>
                        <a:effectLst/>
                        <a:latin typeface="Tahoma" panose="020B060403050404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4215285557"/>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a:extLst>
              <a:ext uri="{FF2B5EF4-FFF2-40B4-BE49-F238E27FC236}">
                <a16:creationId xmlns:a16="http://schemas.microsoft.com/office/drawing/2014/main" id="{001EAD3C-4FF5-4021-B3AD-29AFC754A539}"/>
              </a:ext>
            </a:extLst>
          </p:cNvPr>
          <p:cNvSpPr>
            <a:spLocks noGrp="1" noChangeArrowheads="1"/>
          </p:cNvSpPr>
          <p:nvPr>
            <p:ph type="body" idx="1"/>
          </p:nvPr>
        </p:nvSpPr>
        <p:spPr>
          <a:xfrm>
            <a:off x="533400" y="762000"/>
            <a:ext cx="8001000" cy="533400"/>
          </a:xfrm>
        </p:spPr>
        <p:txBody>
          <a:bodyPr/>
          <a:lstStyle/>
          <a:p>
            <a:pPr marL="0" indent="0">
              <a:lnSpc>
                <a:spcPct val="90000"/>
              </a:lnSpc>
              <a:buFontTx/>
              <a:buNone/>
            </a:pPr>
            <a:r>
              <a:rPr lang="zh-CN" altLang="en-US" sz="2400">
                <a:solidFill>
                  <a:schemeClr val="hlink"/>
                </a:solidFill>
                <a:latin typeface="黑体" panose="02010609060101010101" pitchFamily="49" charset="-122"/>
                <a:ea typeface="黑体" panose="02010609060101010101" pitchFamily="49" charset="-122"/>
              </a:rPr>
              <a:t>绝缘子串：</a:t>
            </a:r>
            <a:r>
              <a:rPr lang="zh-CN" altLang="en-US" sz="2400" b="1"/>
              <a:t>悬垂串、耐张串。</a:t>
            </a:r>
            <a:endParaRPr lang="zh-CN" altLang="en-US" sz="2400"/>
          </a:p>
        </p:txBody>
      </p:sp>
      <p:sp>
        <p:nvSpPr>
          <p:cNvPr id="54277" name="Rectangle 5">
            <a:extLst>
              <a:ext uri="{FF2B5EF4-FFF2-40B4-BE49-F238E27FC236}">
                <a16:creationId xmlns:a16="http://schemas.microsoft.com/office/drawing/2014/main" id="{A91E1982-3371-4EC3-925C-7C67B4B58165}"/>
              </a:ext>
            </a:extLst>
          </p:cNvPr>
          <p:cNvSpPr>
            <a:spLocks noChangeArrowheads="1"/>
          </p:cNvSpPr>
          <p:nvPr/>
        </p:nvSpPr>
        <p:spPr bwMode="auto">
          <a:xfrm>
            <a:off x="609600" y="1143000"/>
            <a:ext cx="8534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623888">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1277938" indent="-285750">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685925" indent="-228600">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2093913" indent="-228600">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501900" indent="-228600">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9591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34163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8735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43307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a:lnSpc>
                <a:spcPct val="120000"/>
              </a:lnSpc>
              <a:buFontTx/>
              <a:buNone/>
            </a:pPr>
            <a:r>
              <a:rPr lang="zh-CN" altLang="en-US" sz="2400" b="1">
                <a:latin typeface="黑体" panose="02010609060101010101" pitchFamily="49" charset="-122"/>
                <a:ea typeface="黑体" panose="02010609060101010101" pitchFamily="49" charset="-122"/>
              </a:rPr>
              <a:t>悬垂串的受力特点</a:t>
            </a:r>
            <a:r>
              <a:rPr lang="zh-CN" altLang="en-US" sz="2400" b="1"/>
              <a:t>：</a:t>
            </a:r>
            <a:r>
              <a:rPr lang="zh-CN" altLang="en-US" sz="2400"/>
              <a:t>在线路正常运行时，主要承受垂直线路方向荷载；在断线时，还要承受断线拉力。</a:t>
            </a:r>
          </a:p>
        </p:txBody>
      </p:sp>
      <p:sp>
        <p:nvSpPr>
          <p:cNvPr id="54278" name="Text Box 6">
            <a:extLst>
              <a:ext uri="{FF2B5EF4-FFF2-40B4-BE49-F238E27FC236}">
                <a16:creationId xmlns:a16="http://schemas.microsoft.com/office/drawing/2014/main" id="{D2DE97B4-F417-4B5C-BDCD-ABCB85B75D8D}"/>
              </a:ext>
            </a:extLst>
          </p:cNvPr>
          <p:cNvSpPr txBox="1">
            <a:spLocks noChangeArrowheads="1"/>
          </p:cNvSpPr>
          <p:nvPr/>
        </p:nvSpPr>
        <p:spPr bwMode="auto">
          <a:xfrm>
            <a:off x="990600" y="3124200"/>
            <a:ext cx="701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CN" altLang="zh-CN"/>
          </a:p>
        </p:txBody>
      </p:sp>
      <p:pic>
        <p:nvPicPr>
          <p:cNvPr id="54281" name="Picture 9" descr="图1-4">
            <a:extLst>
              <a:ext uri="{FF2B5EF4-FFF2-40B4-BE49-F238E27FC236}">
                <a16:creationId xmlns:a16="http://schemas.microsoft.com/office/drawing/2014/main" id="{3E91E80F-9829-4EA5-81E9-07C2D20FE90E}"/>
              </a:ext>
            </a:extLst>
          </p:cNvPr>
          <p:cNvPicPr>
            <a:picLocks noChangeAspect="1" noChangeArrowheads="1"/>
          </p:cNvPicPr>
          <p:nvPr/>
        </p:nvPicPr>
        <p:blipFill>
          <a:blip r:embed="rId2" cstate="screen">
            <a:grayscl/>
            <a:biLevel thresh="50000"/>
            <a:extLst>
              <a:ext uri="{28A0092B-C50C-407E-A947-70E740481C1C}">
                <a14:useLocalDpi xmlns:a14="http://schemas.microsoft.com/office/drawing/2010/main"/>
              </a:ext>
            </a:extLst>
          </a:blip>
          <a:srcRect/>
          <a:stretch>
            <a:fillRect/>
          </a:stretch>
        </p:blipFill>
        <p:spPr bwMode="auto">
          <a:xfrm>
            <a:off x="533400" y="2293938"/>
            <a:ext cx="7543800" cy="4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469" name="Rectangle 197">
            <a:extLst>
              <a:ext uri="{FF2B5EF4-FFF2-40B4-BE49-F238E27FC236}">
                <a16:creationId xmlns:a16="http://schemas.microsoft.com/office/drawing/2014/main" id="{FF4ABED8-BE30-47DA-A0D6-E52DD2CF7924}"/>
              </a:ext>
            </a:extLst>
          </p:cNvPr>
          <p:cNvSpPr>
            <a:spLocks noChangeArrowheads="1"/>
          </p:cNvSpPr>
          <p:nvPr/>
        </p:nvSpPr>
        <p:spPr bwMode="auto">
          <a:xfrm>
            <a:off x="533400" y="228600"/>
            <a:ext cx="8610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1277938" indent="-285750">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685925" indent="-228600">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2093913" indent="-228600">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501900" indent="-228600">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9591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34163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8735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43307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a:lnSpc>
                <a:spcPct val="90000"/>
              </a:lnSpc>
              <a:buFontTx/>
              <a:buNone/>
            </a:pPr>
            <a:r>
              <a:rPr lang="zh-CN" altLang="en-US" sz="2400">
                <a:solidFill>
                  <a:schemeClr val="hlink"/>
                </a:solidFill>
                <a:latin typeface="黑体" panose="02010609060101010101" pitchFamily="49" charset="-122"/>
                <a:ea typeface="黑体" panose="02010609060101010101" pitchFamily="49" charset="-122"/>
              </a:rPr>
              <a:t>绝缘子选择：</a:t>
            </a:r>
            <a:r>
              <a:rPr lang="en-US" altLang="zh-CN" sz="2400">
                <a:solidFill>
                  <a:schemeClr val="hlink"/>
                </a:solidFill>
                <a:latin typeface="黑体" panose="02010609060101010101" pitchFamily="49" charset="-122"/>
                <a:ea typeface="黑体" panose="02010609060101010101" pitchFamily="49" charset="-122"/>
              </a:rPr>
              <a:t>2</a:t>
            </a:r>
            <a:r>
              <a:rPr lang="zh-CN" altLang="en-US" sz="2400">
                <a:solidFill>
                  <a:schemeClr val="hlink"/>
                </a:solidFill>
                <a:latin typeface="黑体" panose="02010609060101010101" pitchFamily="49" charset="-122"/>
                <a:ea typeface="黑体" panose="02010609060101010101" pitchFamily="49" charset="-122"/>
              </a:rPr>
              <a:t>个方面：绝缘（片数）；机电强度（型号）。</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4277">
                                            <p:txEl>
                                              <p:pRg st="0" end="0"/>
                                            </p:txEl>
                                          </p:spTgt>
                                        </p:tgtEl>
                                        <p:attrNameLst>
                                          <p:attrName>style.visibility</p:attrName>
                                        </p:attrNameLst>
                                      </p:cBhvr>
                                      <p:to>
                                        <p:strVal val="visible"/>
                                      </p:to>
                                    </p:set>
                                    <p:animEffect transition="in" filter="blinds(horizontal)">
                                      <p:cBhvr>
                                        <p:cTn id="7" dur="500"/>
                                        <p:tgtEl>
                                          <p:spTgt spid="5427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4281"/>
                                        </p:tgtEl>
                                        <p:attrNameLst>
                                          <p:attrName>style.visibility</p:attrName>
                                        </p:attrNameLst>
                                      </p:cBhvr>
                                      <p:to>
                                        <p:strVal val="visible"/>
                                      </p:to>
                                    </p:set>
                                    <p:animEffect transition="in" filter="blinds(horizontal)">
                                      <p:cBhvr>
                                        <p:cTn id="10" dur="500"/>
                                        <p:tgtEl>
                                          <p:spTgt spid="54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301" name="Object 5">
            <a:extLst>
              <a:ext uri="{FF2B5EF4-FFF2-40B4-BE49-F238E27FC236}">
                <a16:creationId xmlns:a16="http://schemas.microsoft.com/office/drawing/2014/main" id="{02835637-5D13-4129-996E-AC40CF987C9F}"/>
              </a:ext>
            </a:extLst>
          </p:cNvPr>
          <p:cNvGraphicFramePr>
            <a:graphicFrameLocks noChangeAspect="1"/>
          </p:cNvGraphicFramePr>
          <p:nvPr/>
        </p:nvGraphicFramePr>
        <p:xfrm>
          <a:off x="3962400" y="2209800"/>
          <a:ext cx="1752600" cy="815975"/>
        </p:xfrm>
        <a:graphic>
          <a:graphicData uri="http://schemas.openxmlformats.org/presentationml/2006/ole">
            <mc:AlternateContent xmlns:mc="http://schemas.openxmlformats.org/markup-compatibility/2006">
              <mc:Choice xmlns:v="urn:schemas-microsoft-com:vml" Requires="v">
                <p:oleObj spid="_x0000_s55364" name="Equation" r:id="rId3" imgW="558720" imgH="393480" progId="Equation.DSMT4">
                  <p:embed/>
                </p:oleObj>
              </mc:Choice>
              <mc:Fallback>
                <p:oleObj name="Equation" r:id="rId3" imgW="558720" imgH="39348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209800"/>
                        <a:ext cx="1752600" cy="81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5332" name="Group 36">
            <a:extLst>
              <a:ext uri="{FF2B5EF4-FFF2-40B4-BE49-F238E27FC236}">
                <a16:creationId xmlns:a16="http://schemas.microsoft.com/office/drawing/2014/main" id="{C1DD072E-2FF0-48B8-A520-8429A08C95FA}"/>
              </a:ext>
            </a:extLst>
          </p:cNvPr>
          <p:cNvGrpSpPr>
            <a:grpSpLocks/>
          </p:cNvGrpSpPr>
          <p:nvPr/>
        </p:nvGrpSpPr>
        <p:grpSpPr bwMode="auto">
          <a:xfrm>
            <a:off x="1295400" y="4114800"/>
            <a:ext cx="3735388" cy="685800"/>
            <a:chOff x="816" y="2592"/>
            <a:chExt cx="2353" cy="432"/>
          </a:xfrm>
        </p:grpSpPr>
        <p:sp>
          <p:nvSpPr>
            <p:cNvPr id="55322" name="AutoShape 26">
              <a:extLst>
                <a:ext uri="{FF2B5EF4-FFF2-40B4-BE49-F238E27FC236}">
                  <a16:creationId xmlns:a16="http://schemas.microsoft.com/office/drawing/2014/main" id="{AA8E6B6B-B872-4E43-9C0E-B27F9FEE8B91}"/>
                </a:ext>
              </a:extLst>
            </p:cNvPr>
            <p:cNvSpPr>
              <a:spLocks noChangeArrowheads="1"/>
            </p:cNvSpPr>
            <p:nvPr/>
          </p:nvSpPr>
          <p:spPr bwMode="auto">
            <a:xfrm>
              <a:off x="816" y="2592"/>
              <a:ext cx="2353" cy="432"/>
            </a:xfrm>
            <a:prstGeom prst="wedgeRectCallout">
              <a:avLst>
                <a:gd name="adj1" fmla="val 44389"/>
                <a:gd name="adj2" fmla="val -28310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zh-CN"/>
            </a:p>
          </p:txBody>
        </p:sp>
        <p:sp>
          <p:nvSpPr>
            <p:cNvPr id="55302" name="Rectangle 6">
              <a:extLst>
                <a:ext uri="{FF2B5EF4-FFF2-40B4-BE49-F238E27FC236}">
                  <a16:creationId xmlns:a16="http://schemas.microsoft.com/office/drawing/2014/main" id="{8FD13B9D-F56D-4F13-A614-9EFB1A0464B5}"/>
                </a:ext>
              </a:extLst>
            </p:cNvPr>
            <p:cNvSpPr>
              <a:spLocks noChangeArrowheads="1"/>
            </p:cNvSpPr>
            <p:nvPr/>
          </p:nvSpPr>
          <p:spPr bwMode="auto">
            <a:xfrm>
              <a:off x="816" y="2592"/>
              <a:ext cx="2256"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90000"/>
                </a:lnSpc>
                <a:spcBef>
                  <a:spcPct val="20000"/>
                </a:spcBef>
                <a:buClr>
                  <a:schemeClr val="hlink"/>
                </a:buClr>
                <a:buSzPct val="120000"/>
              </a:pPr>
              <a:r>
                <a:rPr lang="zh-CN" altLang="en-US">
                  <a:effectLst>
                    <a:outerShdw blurRad="38100" dist="38100" dir="2700000" algn="tl">
                      <a:srgbClr val="000000"/>
                    </a:outerShdw>
                  </a:effectLst>
                  <a:latin typeface="Times New Roman" panose="02020603050405020304" pitchFamily="18" charset="0"/>
                </a:rPr>
                <a:t>爬电比距，</a:t>
              </a:r>
              <a:r>
                <a:rPr lang="en-US" altLang="zh-CN">
                  <a:effectLst>
                    <a:outerShdw blurRad="38100" dist="38100" dir="2700000" algn="tl">
                      <a:srgbClr val="000000"/>
                    </a:outerShdw>
                  </a:effectLst>
                  <a:latin typeface="Times New Roman" panose="02020603050405020304" pitchFamily="18" charset="0"/>
                </a:rPr>
                <a:t>cm/kV</a:t>
              </a:r>
              <a:r>
                <a:rPr lang="zh-CN" altLang="en-US">
                  <a:effectLst>
                    <a:outerShdw blurRad="38100" dist="38100" dir="2700000" algn="tl">
                      <a:srgbClr val="000000"/>
                    </a:outerShdw>
                  </a:effectLst>
                  <a:latin typeface="Times New Roman" panose="02020603050405020304" pitchFamily="18" charset="0"/>
                </a:rPr>
                <a:t>。按</a:t>
              </a:r>
              <a:r>
                <a:rPr lang="zh-CN" altLang="en-US">
                  <a:effectLst>
                    <a:outerShdw blurRad="38100" dist="38100" dir="2700000" algn="tl">
                      <a:srgbClr val="000000"/>
                    </a:outerShdw>
                  </a:effectLst>
                </a:rPr>
                <a:t>高压架空线路污秽分级标准选取</a:t>
              </a:r>
              <a:r>
                <a:rPr lang="zh-CN" altLang="en-US"/>
                <a:t> </a:t>
              </a:r>
            </a:p>
          </p:txBody>
        </p:sp>
      </p:grpSp>
      <p:grpSp>
        <p:nvGrpSpPr>
          <p:cNvPr id="55319" name="Group 23">
            <a:extLst>
              <a:ext uri="{FF2B5EF4-FFF2-40B4-BE49-F238E27FC236}">
                <a16:creationId xmlns:a16="http://schemas.microsoft.com/office/drawing/2014/main" id="{0031D2AC-E0F4-4A5F-895E-72A4555DC11B}"/>
              </a:ext>
            </a:extLst>
          </p:cNvPr>
          <p:cNvGrpSpPr>
            <a:grpSpLocks/>
          </p:cNvGrpSpPr>
          <p:nvPr/>
        </p:nvGrpSpPr>
        <p:grpSpPr bwMode="auto">
          <a:xfrm>
            <a:off x="1905000" y="3048000"/>
            <a:ext cx="2209800" cy="381000"/>
            <a:chOff x="336" y="3312"/>
            <a:chExt cx="1392" cy="240"/>
          </a:xfrm>
        </p:grpSpPr>
        <p:sp>
          <p:nvSpPr>
            <p:cNvPr id="55318" name="AutoShape 22">
              <a:extLst>
                <a:ext uri="{FF2B5EF4-FFF2-40B4-BE49-F238E27FC236}">
                  <a16:creationId xmlns:a16="http://schemas.microsoft.com/office/drawing/2014/main" id="{90F5C003-C8C8-45A0-89A8-8997300E3B30}"/>
                </a:ext>
              </a:extLst>
            </p:cNvPr>
            <p:cNvSpPr>
              <a:spLocks noChangeArrowheads="1"/>
            </p:cNvSpPr>
            <p:nvPr/>
          </p:nvSpPr>
          <p:spPr bwMode="auto">
            <a:xfrm>
              <a:off x="336" y="3312"/>
              <a:ext cx="1248" cy="240"/>
            </a:xfrm>
            <a:prstGeom prst="wedgeRectCallout">
              <a:avLst>
                <a:gd name="adj1" fmla="val 52884"/>
                <a:gd name="adj2" fmla="val -1391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zh-CN"/>
            </a:p>
          </p:txBody>
        </p:sp>
        <p:sp>
          <p:nvSpPr>
            <p:cNvPr id="55310" name="Text Box 14">
              <a:extLst>
                <a:ext uri="{FF2B5EF4-FFF2-40B4-BE49-F238E27FC236}">
                  <a16:creationId xmlns:a16="http://schemas.microsoft.com/office/drawing/2014/main" id="{ED605122-109C-4FE5-B192-6E9A2DF1598D}"/>
                </a:ext>
              </a:extLst>
            </p:cNvPr>
            <p:cNvSpPr txBox="1">
              <a:spLocks noChangeArrowheads="1"/>
            </p:cNvSpPr>
            <p:nvPr/>
          </p:nvSpPr>
          <p:spPr bwMode="auto">
            <a:xfrm>
              <a:off x="336" y="3312"/>
              <a:ext cx="13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a:effectLst>
                    <a:outerShdw blurRad="38100" dist="38100" dir="2700000" algn="tl">
                      <a:srgbClr val="000000"/>
                    </a:outerShdw>
                  </a:effectLst>
                </a:rPr>
                <a:t>每联绝缘子的片数</a:t>
              </a:r>
            </a:p>
          </p:txBody>
        </p:sp>
      </p:grpSp>
      <p:grpSp>
        <p:nvGrpSpPr>
          <p:cNvPr id="55317" name="Group 21">
            <a:extLst>
              <a:ext uri="{FF2B5EF4-FFF2-40B4-BE49-F238E27FC236}">
                <a16:creationId xmlns:a16="http://schemas.microsoft.com/office/drawing/2014/main" id="{2E340093-6B02-4D98-9511-E9A96AA1C185}"/>
              </a:ext>
            </a:extLst>
          </p:cNvPr>
          <p:cNvGrpSpPr>
            <a:grpSpLocks/>
          </p:cNvGrpSpPr>
          <p:nvPr/>
        </p:nvGrpSpPr>
        <p:grpSpPr bwMode="auto">
          <a:xfrm>
            <a:off x="6248400" y="2286000"/>
            <a:ext cx="1295400" cy="381000"/>
            <a:chOff x="1440" y="3888"/>
            <a:chExt cx="816" cy="240"/>
          </a:xfrm>
        </p:grpSpPr>
        <p:sp>
          <p:nvSpPr>
            <p:cNvPr id="55316" name="AutoShape 20">
              <a:extLst>
                <a:ext uri="{FF2B5EF4-FFF2-40B4-BE49-F238E27FC236}">
                  <a16:creationId xmlns:a16="http://schemas.microsoft.com/office/drawing/2014/main" id="{801D5398-07C7-4EF5-8988-4BC71FE21EF3}"/>
                </a:ext>
              </a:extLst>
            </p:cNvPr>
            <p:cNvSpPr>
              <a:spLocks noChangeArrowheads="1"/>
            </p:cNvSpPr>
            <p:nvPr/>
          </p:nvSpPr>
          <p:spPr bwMode="auto">
            <a:xfrm>
              <a:off x="1440" y="3888"/>
              <a:ext cx="672" cy="240"/>
            </a:xfrm>
            <a:prstGeom prst="wedgeRectCallout">
              <a:avLst>
                <a:gd name="adj1" fmla="val -134972"/>
                <a:gd name="adj2" fmla="val -28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zh-CN"/>
            </a:p>
          </p:txBody>
        </p:sp>
        <p:sp>
          <p:nvSpPr>
            <p:cNvPr id="55311" name="Text Box 15">
              <a:extLst>
                <a:ext uri="{FF2B5EF4-FFF2-40B4-BE49-F238E27FC236}">
                  <a16:creationId xmlns:a16="http://schemas.microsoft.com/office/drawing/2014/main" id="{7E5289F8-D0CA-4750-9019-3F781C340370}"/>
                </a:ext>
              </a:extLst>
            </p:cNvPr>
            <p:cNvSpPr txBox="1">
              <a:spLocks noChangeArrowheads="1"/>
            </p:cNvSpPr>
            <p:nvPr/>
          </p:nvSpPr>
          <p:spPr bwMode="auto">
            <a:xfrm>
              <a:off x="1440" y="3888"/>
              <a:ext cx="8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zh-CN" altLang="en-US">
                  <a:effectLst>
                    <a:outerShdw blurRad="38100" dist="38100" dir="2700000" algn="tl">
                      <a:srgbClr val="000000"/>
                    </a:outerShdw>
                  </a:effectLst>
                </a:rPr>
                <a:t>额定电压</a:t>
              </a:r>
            </a:p>
          </p:txBody>
        </p:sp>
      </p:grpSp>
      <p:grpSp>
        <p:nvGrpSpPr>
          <p:cNvPr id="55326" name="Group 30">
            <a:extLst>
              <a:ext uri="{FF2B5EF4-FFF2-40B4-BE49-F238E27FC236}">
                <a16:creationId xmlns:a16="http://schemas.microsoft.com/office/drawing/2014/main" id="{F399F2FD-A333-4D87-9407-4A042DD7319E}"/>
              </a:ext>
            </a:extLst>
          </p:cNvPr>
          <p:cNvGrpSpPr>
            <a:grpSpLocks/>
          </p:cNvGrpSpPr>
          <p:nvPr/>
        </p:nvGrpSpPr>
        <p:grpSpPr bwMode="auto">
          <a:xfrm>
            <a:off x="5943600" y="3200400"/>
            <a:ext cx="2514600" cy="457200"/>
            <a:chOff x="3408" y="3600"/>
            <a:chExt cx="1584" cy="240"/>
          </a:xfrm>
        </p:grpSpPr>
        <p:sp>
          <p:nvSpPr>
            <p:cNvPr id="55325" name="AutoShape 29">
              <a:extLst>
                <a:ext uri="{FF2B5EF4-FFF2-40B4-BE49-F238E27FC236}">
                  <a16:creationId xmlns:a16="http://schemas.microsoft.com/office/drawing/2014/main" id="{30510267-55D3-4194-BFC4-7A4112FFA97D}"/>
                </a:ext>
              </a:extLst>
            </p:cNvPr>
            <p:cNvSpPr>
              <a:spLocks noChangeArrowheads="1"/>
            </p:cNvSpPr>
            <p:nvPr/>
          </p:nvSpPr>
          <p:spPr bwMode="auto">
            <a:xfrm>
              <a:off x="3408" y="3600"/>
              <a:ext cx="1536" cy="240"/>
            </a:xfrm>
            <a:prstGeom prst="wedgeRectCallout">
              <a:avLst>
                <a:gd name="adj1" fmla="val -77671"/>
                <a:gd name="adj2" fmla="val -11291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zh-CN"/>
            </a:p>
          </p:txBody>
        </p:sp>
        <p:sp>
          <p:nvSpPr>
            <p:cNvPr id="55324" name="Text Box 28">
              <a:extLst>
                <a:ext uri="{FF2B5EF4-FFF2-40B4-BE49-F238E27FC236}">
                  <a16:creationId xmlns:a16="http://schemas.microsoft.com/office/drawing/2014/main" id="{35B774AA-F5B8-48EE-AB5B-A871923EA788}"/>
                </a:ext>
              </a:extLst>
            </p:cNvPr>
            <p:cNvSpPr txBox="1">
              <a:spLocks noChangeArrowheads="1"/>
            </p:cNvSpPr>
            <p:nvPr/>
          </p:nvSpPr>
          <p:spPr bwMode="auto">
            <a:xfrm>
              <a:off x="3408" y="3600"/>
              <a:ext cx="1584" cy="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zh-CN" altLang="en-US">
                  <a:effectLst>
                    <a:outerShdw blurRad="38100" dist="38100" dir="2700000" algn="tl">
                      <a:srgbClr val="000000"/>
                    </a:outerShdw>
                  </a:effectLst>
                </a:rPr>
                <a:t>单个绝缘子的爬电距离</a:t>
              </a:r>
            </a:p>
          </p:txBody>
        </p:sp>
      </p:grpSp>
      <p:sp>
        <p:nvSpPr>
          <p:cNvPr id="55329" name="Text Box 33">
            <a:extLst>
              <a:ext uri="{FF2B5EF4-FFF2-40B4-BE49-F238E27FC236}">
                <a16:creationId xmlns:a16="http://schemas.microsoft.com/office/drawing/2014/main" id="{AF33DD09-3D8E-4E20-96E5-751A3064CF34}"/>
              </a:ext>
            </a:extLst>
          </p:cNvPr>
          <p:cNvSpPr txBox="1">
            <a:spLocks noChangeArrowheads="1"/>
          </p:cNvSpPr>
          <p:nvPr/>
        </p:nvSpPr>
        <p:spPr bwMode="auto">
          <a:xfrm>
            <a:off x="685800" y="7620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a:effectLst>
                  <a:outerShdw blurRad="38100" dist="38100" dir="2700000" algn="tl">
                    <a:srgbClr val="000000"/>
                  </a:outerShdw>
                </a:effectLst>
                <a:latin typeface="Tahoma" panose="020B0604030504040204" pitchFamily="34" charset="0"/>
              </a:rPr>
              <a:t>悬垂串的片数：</a:t>
            </a:r>
          </a:p>
        </p:txBody>
      </p:sp>
      <p:sp>
        <p:nvSpPr>
          <p:cNvPr id="55330" name="Rectangle 34">
            <a:extLst>
              <a:ext uri="{FF2B5EF4-FFF2-40B4-BE49-F238E27FC236}">
                <a16:creationId xmlns:a16="http://schemas.microsoft.com/office/drawing/2014/main" id="{6ACD82DD-FEFF-4347-A324-722AD1861D25}"/>
              </a:ext>
            </a:extLst>
          </p:cNvPr>
          <p:cNvSpPr>
            <a:spLocks noChangeArrowheads="1"/>
          </p:cNvSpPr>
          <p:nvPr/>
        </p:nvSpPr>
        <p:spPr bwMode="auto">
          <a:xfrm>
            <a:off x="609600" y="1281113"/>
            <a:ext cx="853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altLang="en-US" sz="2000" b="1"/>
              <a:t>爬电比距：</a:t>
            </a:r>
            <a:r>
              <a:rPr lang="zh-CN" altLang="en-US" sz="2000"/>
              <a:t>单位工作电压所要求的</a:t>
            </a:r>
            <a:r>
              <a:rPr lang="zh-CN" altLang="en-US" sz="2000" b="1"/>
              <a:t>爬电距离，</a:t>
            </a:r>
            <a:r>
              <a:rPr lang="en-US" altLang="zh-CN" sz="2000"/>
              <a:t>cm/kV</a:t>
            </a:r>
            <a:r>
              <a:rPr lang="zh-CN" altLang="en-US" sz="2000"/>
              <a:t>。按表</a:t>
            </a:r>
            <a:r>
              <a:rPr lang="en-US" altLang="zh-CN" sz="2000"/>
              <a:t>1−9</a:t>
            </a:r>
            <a:r>
              <a:rPr lang="zh-CN" altLang="en-US" sz="2000"/>
              <a:t>选取。</a:t>
            </a:r>
          </a:p>
        </p:txBody>
      </p:sp>
      <p:sp>
        <p:nvSpPr>
          <p:cNvPr id="55331" name="Rectangle 35">
            <a:extLst>
              <a:ext uri="{FF2B5EF4-FFF2-40B4-BE49-F238E27FC236}">
                <a16:creationId xmlns:a16="http://schemas.microsoft.com/office/drawing/2014/main" id="{3770ECF3-8B6B-4B2C-951A-08802C48DD92}"/>
              </a:ext>
            </a:extLst>
          </p:cNvPr>
          <p:cNvSpPr>
            <a:spLocks noChangeArrowheads="1"/>
          </p:cNvSpPr>
          <p:nvPr/>
        </p:nvSpPr>
        <p:spPr bwMode="auto">
          <a:xfrm>
            <a:off x="609600" y="1676400"/>
            <a:ext cx="510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zh-CN" altLang="en-US" sz="2000" b="1"/>
              <a:t>一般地区</a:t>
            </a:r>
            <a:r>
              <a:rPr lang="zh-CN" altLang="en-US" sz="2000"/>
              <a:t>：每一悬垂串的绝缘子片数为</a:t>
            </a:r>
          </a:p>
        </p:txBody>
      </p:sp>
      <p:pic>
        <p:nvPicPr>
          <p:cNvPr id="55333" name="Picture 37">
            <a:extLst>
              <a:ext uri="{FF2B5EF4-FFF2-40B4-BE49-F238E27FC236}">
                <a16:creationId xmlns:a16="http://schemas.microsoft.com/office/drawing/2014/main" id="{A43F53F7-85A9-41E5-902A-576078CB828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52600" y="304800"/>
            <a:ext cx="73914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5335" name="Group 39">
            <a:extLst>
              <a:ext uri="{FF2B5EF4-FFF2-40B4-BE49-F238E27FC236}">
                <a16:creationId xmlns:a16="http://schemas.microsoft.com/office/drawing/2014/main" id="{1D013575-C4E0-4D4E-A569-DA95B9FBDCD1}"/>
              </a:ext>
            </a:extLst>
          </p:cNvPr>
          <p:cNvGraphicFramePr>
            <a:graphicFrameLocks noGrp="1"/>
          </p:cNvGraphicFramePr>
          <p:nvPr/>
        </p:nvGraphicFramePr>
        <p:xfrm>
          <a:off x="1066800" y="4876800"/>
          <a:ext cx="7315200" cy="1767840"/>
        </p:xfrm>
        <a:graphic>
          <a:graphicData uri="http://schemas.openxmlformats.org/drawingml/2006/table">
            <a:tbl>
              <a:tblPr/>
              <a:tblGrid>
                <a:gridCol w="1951038">
                  <a:extLst>
                    <a:ext uri="{9D8B030D-6E8A-4147-A177-3AD203B41FA5}">
                      <a16:colId xmlns:a16="http://schemas.microsoft.com/office/drawing/2014/main" val="3702046806"/>
                    </a:ext>
                  </a:extLst>
                </a:gridCol>
                <a:gridCol w="1389062">
                  <a:extLst>
                    <a:ext uri="{9D8B030D-6E8A-4147-A177-3AD203B41FA5}">
                      <a16:colId xmlns:a16="http://schemas.microsoft.com/office/drawing/2014/main" val="702975449"/>
                    </a:ext>
                  </a:extLst>
                </a:gridCol>
                <a:gridCol w="1387475">
                  <a:extLst>
                    <a:ext uri="{9D8B030D-6E8A-4147-A177-3AD203B41FA5}">
                      <a16:colId xmlns:a16="http://schemas.microsoft.com/office/drawing/2014/main" val="2370189061"/>
                    </a:ext>
                  </a:extLst>
                </a:gridCol>
                <a:gridCol w="1389063">
                  <a:extLst>
                    <a:ext uri="{9D8B030D-6E8A-4147-A177-3AD203B41FA5}">
                      <a16:colId xmlns:a16="http://schemas.microsoft.com/office/drawing/2014/main" val="3497432685"/>
                    </a:ext>
                  </a:extLst>
                </a:gridCol>
                <a:gridCol w="1198562">
                  <a:extLst>
                    <a:ext uri="{9D8B030D-6E8A-4147-A177-3AD203B41FA5}">
                      <a16:colId xmlns:a16="http://schemas.microsoft.com/office/drawing/2014/main" val="2527692987"/>
                    </a:ext>
                  </a:extLst>
                </a:gridCol>
              </a:tblGrid>
              <a:tr h="533400">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标称电压</a:t>
                      </a:r>
                      <a:r>
                        <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(kV)</a:t>
                      </a:r>
                      <a:endParaRPr kumimoji="0" lang="en-US" altLang="zh-CN"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110</a:t>
                      </a:r>
                      <a:endParaRPr kumimoji="0" lang="en-US" altLang="zh-CN"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220</a:t>
                      </a:r>
                      <a:endParaRPr kumimoji="0" lang="en-US" altLang="zh-CN"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330</a:t>
                      </a:r>
                      <a:endParaRPr kumimoji="0" lang="en-US" altLang="zh-CN"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500</a:t>
                      </a:r>
                      <a:endParaRPr kumimoji="0" lang="en-US" altLang="zh-CN"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74861600"/>
                  </a:ext>
                </a:extLst>
              </a:tr>
              <a:tr h="533400">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单片绝缘子的高度</a:t>
                      </a:r>
                      <a:r>
                        <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(mm)</a:t>
                      </a:r>
                      <a:endParaRPr kumimoji="0" lang="en-US" altLang="zh-CN"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146</a:t>
                      </a:r>
                      <a:endParaRPr kumimoji="0" lang="en-US" altLang="zh-CN"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146</a:t>
                      </a:r>
                      <a:endParaRPr kumimoji="0" lang="en-US" altLang="zh-CN"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146</a:t>
                      </a:r>
                      <a:endParaRPr kumimoji="0" lang="en-US" altLang="zh-CN"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155</a:t>
                      </a:r>
                      <a:endParaRPr kumimoji="0" lang="en-US" altLang="zh-CN"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74367960"/>
                  </a:ext>
                </a:extLst>
              </a:tr>
              <a:tr h="533400">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绝缘子片数</a:t>
                      </a:r>
                      <a:r>
                        <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片</a:t>
                      </a:r>
                      <a:r>
                        <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7</a:t>
                      </a:r>
                      <a:endParaRPr kumimoji="0" lang="en-US" altLang="zh-CN"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13</a:t>
                      </a:r>
                      <a:endParaRPr kumimoji="0" lang="en-US" altLang="zh-CN"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17</a:t>
                      </a:r>
                      <a:endParaRPr kumimoji="0" lang="en-US" altLang="zh-CN"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25</a:t>
                      </a:r>
                      <a:endParaRPr kumimoji="0" lang="en-US" altLang="zh-CN"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3491581"/>
                  </a:ext>
                </a:extLst>
              </a:tr>
            </a:tbl>
          </a:graphicData>
        </a:graphic>
      </p:graphicFrame>
      <p:sp>
        <p:nvSpPr>
          <p:cNvPr id="55362" name="Rectangle 66">
            <a:extLst>
              <a:ext uri="{FF2B5EF4-FFF2-40B4-BE49-F238E27FC236}">
                <a16:creationId xmlns:a16="http://schemas.microsoft.com/office/drawing/2014/main" id="{76A8DA81-1795-4017-82DE-71166E3AC9C2}"/>
              </a:ext>
            </a:extLst>
          </p:cNvPr>
          <p:cNvSpPr>
            <a:spLocks noChangeArrowheads="1"/>
          </p:cNvSpPr>
          <p:nvPr/>
        </p:nvSpPr>
        <p:spPr bwMode="auto">
          <a:xfrm>
            <a:off x="1489075" y="4495800"/>
            <a:ext cx="67294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a:effectLst>
                  <a:outerShdw blurRad="38100" dist="38100" dir="2700000" algn="tl">
                    <a:srgbClr val="000000"/>
                  </a:outerShdw>
                </a:effectLst>
              </a:rPr>
              <a:t>表</a:t>
            </a:r>
            <a:r>
              <a:rPr lang="en-US" altLang="zh-CN">
                <a:effectLst>
                  <a:outerShdw blurRad="38100" dist="38100" dir="2700000" algn="tl">
                    <a:srgbClr val="000000"/>
                  </a:outerShdw>
                </a:effectLst>
              </a:rPr>
              <a:t>1-10  </a:t>
            </a:r>
            <a:r>
              <a:rPr lang="zh-CN" altLang="en-US">
                <a:effectLst>
                  <a:outerShdw blurRad="38100" dist="38100" dir="2700000" algn="tl">
                    <a:srgbClr val="000000"/>
                  </a:outerShdw>
                </a:effectLst>
              </a:rPr>
              <a:t>操作过电压及雷电过电压要求的悬垂绝缘子串的最少片数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5333"/>
                                        </p:tgtEl>
                                        <p:attrNameLst>
                                          <p:attrName>style.visibility</p:attrName>
                                        </p:attrNameLst>
                                      </p:cBhvr>
                                      <p:to>
                                        <p:strVal val="visible"/>
                                      </p:to>
                                    </p:set>
                                    <p:anim calcmode="lin" valueType="num">
                                      <p:cBhvr additive="base">
                                        <p:cTn id="7" dur="500" fill="hold"/>
                                        <p:tgtEl>
                                          <p:spTgt spid="55333"/>
                                        </p:tgtEl>
                                        <p:attrNameLst>
                                          <p:attrName>ppt_x</p:attrName>
                                        </p:attrNameLst>
                                      </p:cBhvr>
                                      <p:tavLst>
                                        <p:tav tm="0">
                                          <p:val>
                                            <p:strVal val="1+#ppt_w/2"/>
                                          </p:val>
                                        </p:tav>
                                        <p:tav tm="100000">
                                          <p:val>
                                            <p:strVal val="#ppt_x"/>
                                          </p:val>
                                        </p:tav>
                                      </p:tavLst>
                                    </p:anim>
                                    <p:anim calcmode="lin" valueType="num">
                                      <p:cBhvr additive="base">
                                        <p:cTn id="8" dur="500" fill="hold"/>
                                        <p:tgtEl>
                                          <p:spTgt spid="5533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2" fill="hold" nodeType="clickEffect">
                                  <p:stCondLst>
                                    <p:cond delay="0"/>
                                  </p:stCondLst>
                                  <p:childTnLst>
                                    <p:anim calcmode="lin" valueType="num">
                                      <p:cBhvr additive="base">
                                        <p:cTn id="12" dur="500"/>
                                        <p:tgtEl>
                                          <p:spTgt spid="55333"/>
                                        </p:tgtEl>
                                        <p:attrNameLst>
                                          <p:attrName>ppt_x</p:attrName>
                                        </p:attrNameLst>
                                      </p:cBhvr>
                                      <p:tavLst>
                                        <p:tav tm="0">
                                          <p:val>
                                            <p:strVal val="ppt_x"/>
                                          </p:val>
                                        </p:tav>
                                        <p:tav tm="100000">
                                          <p:val>
                                            <p:strVal val="1+ppt_w/2"/>
                                          </p:val>
                                        </p:tav>
                                      </p:tavLst>
                                    </p:anim>
                                    <p:anim calcmode="lin" valueType="num">
                                      <p:cBhvr additive="base">
                                        <p:cTn id="13" dur="500"/>
                                        <p:tgtEl>
                                          <p:spTgt spid="55333"/>
                                        </p:tgtEl>
                                        <p:attrNameLst>
                                          <p:attrName>ppt_y</p:attrName>
                                        </p:attrNameLst>
                                      </p:cBhvr>
                                      <p:tavLst>
                                        <p:tav tm="0">
                                          <p:val>
                                            <p:strVal val="ppt_y"/>
                                          </p:val>
                                        </p:tav>
                                        <p:tav tm="100000">
                                          <p:val>
                                            <p:strVal val="ppt_y"/>
                                          </p:val>
                                        </p:tav>
                                      </p:tavLst>
                                    </p:anim>
                                    <p:set>
                                      <p:cBhvr>
                                        <p:cTn id="14" dur="1" fill="hold">
                                          <p:stCondLst>
                                            <p:cond delay="499"/>
                                          </p:stCondLst>
                                        </p:cTn>
                                        <p:tgtEl>
                                          <p:spTgt spid="55333"/>
                                        </p:tgtEl>
                                        <p:attrNameLst>
                                          <p:attrName>style.visibility</p:attrName>
                                        </p:attrNameLst>
                                      </p:cBhvr>
                                      <p:to>
                                        <p:strVal val="hidden"/>
                                      </p:to>
                                    </p:set>
                                  </p:childTnLst>
                                </p:cTn>
                              </p:par>
                              <p:par>
                                <p:cTn id="15" presetID="3" presetClass="entr" presetSubtype="10" fill="hold" grpId="0" nodeType="withEffect">
                                  <p:stCondLst>
                                    <p:cond delay="0"/>
                                  </p:stCondLst>
                                  <p:childTnLst>
                                    <p:set>
                                      <p:cBhvr>
                                        <p:cTn id="16" dur="1" fill="hold">
                                          <p:stCondLst>
                                            <p:cond delay="0"/>
                                          </p:stCondLst>
                                        </p:cTn>
                                        <p:tgtEl>
                                          <p:spTgt spid="55331"/>
                                        </p:tgtEl>
                                        <p:attrNameLst>
                                          <p:attrName>style.visibility</p:attrName>
                                        </p:attrNameLst>
                                      </p:cBhvr>
                                      <p:to>
                                        <p:strVal val="visible"/>
                                      </p:to>
                                    </p:set>
                                    <p:animEffect transition="in" filter="blinds(horizontal)">
                                      <p:cBhvr>
                                        <p:cTn id="17" dur="500"/>
                                        <p:tgtEl>
                                          <p:spTgt spid="55331"/>
                                        </p:tgtEl>
                                      </p:cBhvr>
                                    </p:animEffect>
                                  </p:childTnLst>
                                </p:cTn>
                              </p:par>
                              <p:par>
                                <p:cTn id="18" presetID="3" presetClass="entr" presetSubtype="10" fill="hold" nodeType="withEffect">
                                  <p:stCondLst>
                                    <p:cond delay="0"/>
                                  </p:stCondLst>
                                  <p:childTnLst>
                                    <p:set>
                                      <p:cBhvr>
                                        <p:cTn id="19" dur="1" fill="hold">
                                          <p:stCondLst>
                                            <p:cond delay="0"/>
                                          </p:stCondLst>
                                        </p:cTn>
                                        <p:tgtEl>
                                          <p:spTgt spid="55301"/>
                                        </p:tgtEl>
                                        <p:attrNameLst>
                                          <p:attrName>style.visibility</p:attrName>
                                        </p:attrNameLst>
                                      </p:cBhvr>
                                      <p:to>
                                        <p:strVal val="visible"/>
                                      </p:to>
                                    </p:set>
                                    <p:animEffect transition="in" filter="blinds(horizontal)">
                                      <p:cBhvr>
                                        <p:cTn id="20" dur="500"/>
                                        <p:tgtEl>
                                          <p:spTgt spid="5530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55319"/>
                                        </p:tgtEl>
                                        <p:attrNameLst>
                                          <p:attrName>style.visibility</p:attrName>
                                        </p:attrNameLst>
                                      </p:cBhvr>
                                      <p:to>
                                        <p:strVal val="visible"/>
                                      </p:to>
                                    </p:set>
                                    <p:animEffect transition="in" filter="blinds(horizontal)">
                                      <p:cBhvr>
                                        <p:cTn id="25" dur="500"/>
                                        <p:tgtEl>
                                          <p:spTgt spid="5531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xit" presetSubtype="16" fill="hold" nodeType="clickEffect">
                                  <p:stCondLst>
                                    <p:cond delay="0"/>
                                  </p:stCondLst>
                                  <p:childTnLst>
                                    <p:animEffect transition="out" filter="box(in)">
                                      <p:cBhvr>
                                        <p:cTn id="29" dur="500"/>
                                        <p:tgtEl>
                                          <p:spTgt spid="55319"/>
                                        </p:tgtEl>
                                      </p:cBhvr>
                                    </p:animEffect>
                                    <p:set>
                                      <p:cBhvr>
                                        <p:cTn id="30" dur="1" fill="hold">
                                          <p:stCondLst>
                                            <p:cond delay="499"/>
                                          </p:stCondLst>
                                        </p:cTn>
                                        <p:tgtEl>
                                          <p:spTgt spid="55319"/>
                                        </p:tgtEl>
                                        <p:attrNameLst>
                                          <p:attrName>style.visibility</p:attrName>
                                        </p:attrNameLst>
                                      </p:cBhvr>
                                      <p:to>
                                        <p:strVal val="hidden"/>
                                      </p:to>
                                    </p:set>
                                  </p:childTnLst>
                                </p:cTn>
                              </p:par>
                              <p:par>
                                <p:cTn id="31" presetID="4" presetClass="entr" presetSubtype="16" fill="hold" nodeType="withEffect">
                                  <p:stCondLst>
                                    <p:cond delay="0"/>
                                  </p:stCondLst>
                                  <p:childTnLst>
                                    <p:set>
                                      <p:cBhvr>
                                        <p:cTn id="32" dur="1" fill="hold">
                                          <p:stCondLst>
                                            <p:cond delay="0"/>
                                          </p:stCondLst>
                                        </p:cTn>
                                        <p:tgtEl>
                                          <p:spTgt spid="55317"/>
                                        </p:tgtEl>
                                        <p:attrNameLst>
                                          <p:attrName>style.visibility</p:attrName>
                                        </p:attrNameLst>
                                      </p:cBhvr>
                                      <p:to>
                                        <p:strVal val="visible"/>
                                      </p:to>
                                    </p:set>
                                    <p:animEffect transition="in" filter="box(in)">
                                      <p:cBhvr>
                                        <p:cTn id="33" dur="500"/>
                                        <p:tgtEl>
                                          <p:spTgt spid="5531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xit" presetSubtype="10" fill="hold" nodeType="clickEffect">
                                  <p:stCondLst>
                                    <p:cond delay="0"/>
                                  </p:stCondLst>
                                  <p:childTnLst>
                                    <p:animEffect transition="out" filter="checkerboard(across)">
                                      <p:cBhvr>
                                        <p:cTn id="37" dur="500"/>
                                        <p:tgtEl>
                                          <p:spTgt spid="55317"/>
                                        </p:tgtEl>
                                      </p:cBhvr>
                                    </p:animEffect>
                                    <p:set>
                                      <p:cBhvr>
                                        <p:cTn id="38" dur="1" fill="hold">
                                          <p:stCondLst>
                                            <p:cond delay="499"/>
                                          </p:stCondLst>
                                        </p:cTn>
                                        <p:tgtEl>
                                          <p:spTgt spid="55317"/>
                                        </p:tgtEl>
                                        <p:attrNameLst>
                                          <p:attrName>style.visibility</p:attrName>
                                        </p:attrNameLst>
                                      </p:cBhvr>
                                      <p:to>
                                        <p:strVal val="hidden"/>
                                      </p:to>
                                    </p:set>
                                  </p:childTnLst>
                                </p:cTn>
                              </p:par>
                              <p:par>
                                <p:cTn id="39" presetID="4" presetClass="entr" presetSubtype="16" fill="hold" nodeType="withEffect">
                                  <p:stCondLst>
                                    <p:cond delay="0"/>
                                  </p:stCondLst>
                                  <p:childTnLst>
                                    <p:set>
                                      <p:cBhvr>
                                        <p:cTn id="40" dur="1" fill="hold">
                                          <p:stCondLst>
                                            <p:cond delay="0"/>
                                          </p:stCondLst>
                                        </p:cTn>
                                        <p:tgtEl>
                                          <p:spTgt spid="55326"/>
                                        </p:tgtEl>
                                        <p:attrNameLst>
                                          <p:attrName>style.visibility</p:attrName>
                                        </p:attrNameLst>
                                      </p:cBhvr>
                                      <p:to>
                                        <p:strVal val="visible"/>
                                      </p:to>
                                    </p:set>
                                    <p:animEffect transition="in" filter="box(in)">
                                      <p:cBhvr>
                                        <p:cTn id="41" dur="500"/>
                                        <p:tgtEl>
                                          <p:spTgt spid="5532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 presetClass="exit" presetSubtype="10" fill="hold" nodeType="clickEffect">
                                  <p:stCondLst>
                                    <p:cond delay="0"/>
                                  </p:stCondLst>
                                  <p:childTnLst>
                                    <p:animEffect transition="out" filter="checkerboard(across)">
                                      <p:cBhvr>
                                        <p:cTn id="45" dur="500"/>
                                        <p:tgtEl>
                                          <p:spTgt spid="55326"/>
                                        </p:tgtEl>
                                      </p:cBhvr>
                                    </p:animEffect>
                                    <p:set>
                                      <p:cBhvr>
                                        <p:cTn id="46" dur="1" fill="hold">
                                          <p:stCondLst>
                                            <p:cond delay="499"/>
                                          </p:stCondLst>
                                        </p:cTn>
                                        <p:tgtEl>
                                          <p:spTgt spid="55326"/>
                                        </p:tgtEl>
                                        <p:attrNameLst>
                                          <p:attrName>style.visibility</p:attrName>
                                        </p:attrNameLst>
                                      </p:cBhvr>
                                      <p:to>
                                        <p:strVal val="hidden"/>
                                      </p:to>
                                    </p:set>
                                  </p:childTnLst>
                                </p:cTn>
                              </p:par>
                              <p:par>
                                <p:cTn id="47" presetID="3" presetClass="entr" presetSubtype="10" fill="hold" nodeType="withEffect">
                                  <p:stCondLst>
                                    <p:cond delay="0"/>
                                  </p:stCondLst>
                                  <p:childTnLst>
                                    <p:set>
                                      <p:cBhvr>
                                        <p:cTn id="48" dur="1" fill="hold">
                                          <p:stCondLst>
                                            <p:cond delay="0"/>
                                          </p:stCondLst>
                                        </p:cTn>
                                        <p:tgtEl>
                                          <p:spTgt spid="55332"/>
                                        </p:tgtEl>
                                        <p:attrNameLst>
                                          <p:attrName>style.visibility</p:attrName>
                                        </p:attrNameLst>
                                      </p:cBhvr>
                                      <p:to>
                                        <p:strVal val="visible"/>
                                      </p:to>
                                    </p:set>
                                    <p:animEffect transition="in" filter="blinds(horizontal)">
                                      <p:cBhvr>
                                        <p:cTn id="49" dur="500"/>
                                        <p:tgtEl>
                                          <p:spTgt spid="5533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xit" presetSubtype="10" fill="hold" nodeType="clickEffect">
                                  <p:stCondLst>
                                    <p:cond delay="0"/>
                                  </p:stCondLst>
                                  <p:childTnLst>
                                    <p:animEffect transition="out" filter="blinds(horizontal)">
                                      <p:cBhvr>
                                        <p:cTn id="53" dur="500"/>
                                        <p:tgtEl>
                                          <p:spTgt spid="55332"/>
                                        </p:tgtEl>
                                      </p:cBhvr>
                                    </p:animEffect>
                                    <p:set>
                                      <p:cBhvr>
                                        <p:cTn id="54" dur="1" fill="hold">
                                          <p:stCondLst>
                                            <p:cond delay="499"/>
                                          </p:stCondLst>
                                        </p:cTn>
                                        <p:tgtEl>
                                          <p:spTgt spid="55332"/>
                                        </p:tgtEl>
                                        <p:attrNameLst>
                                          <p:attrName>style.visibility</p:attrName>
                                        </p:attrNameLst>
                                      </p:cBhvr>
                                      <p:to>
                                        <p:strVal val="hidden"/>
                                      </p:to>
                                    </p:set>
                                  </p:childTnLst>
                                </p:cTn>
                              </p:par>
                              <p:par>
                                <p:cTn id="55" presetID="3" presetClass="entr" presetSubtype="10" fill="hold" nodeType="withEffect">
                                  <p:stCondLst>
                                    <p:cond delay="0"/>
                                  </p:stCondLst>
                                  <p:childTnLst>
                                    <p:set>
                                      <p:cBhvr>
                                        <p:cTn id="56" dur="1" fill="hold">
                                          <p:stCondLst>
                                            <p:cond delay="0"/>
                                          </p:stCondLst>
                                        </p:cTn>
                                        <p:tgtEl>
                                          <p:spTgt spid="55335"/>
                                        </p:tgtEl>
                                        <p:attrNameLst>
                                          <p:attrName>style.visibility</p:attrName>
                                        </p:attrNameLst>
                                      </p:cBhvr>
                                      <p:to>
                                        <p:strVal val="visible"/>
                                      </p:to>
                                    </p:set>
                                    <p:animEffect transition="in" filter="blinds(horizontal)">
                                      <p:cBhvr>
                                        <p:cTn id="57" dur="500"/>
                                        <p:tgtEl>
                                          <p:spTgt spid="55335"/>
                                        </p:tgtEl>
                                      </p:cBhvr>
                                    </p:animEffect>
                                  </p:childTnLst>
                                </p:cTn>
                              </p:par>
                              <p:par>
                                <p:cTn id="58" presetID="3" presetClass="entr" presetSubtype="10" fill="hold" grpId="1" nodeType="withEffect">
                                  <p:stCondLst>
                                    <p:cond delay="0"/>
                                  </p:stCondLst>
                                  <p:childTnLst>
                                    <p:set>
                                      <p:cBhvr>
                                        <p:cTn id="59" dur="1" fill="hold">
                                          <p:stCondLst>
                                            <p:cond delay="0"/>
                                          </p:stCondLst>
                                        </p:cTn>
                                        <p:tgtEl>
                                          <p:spTgt spid="55362"/>
                                        </p:tgtEl>
                                        <p:attrNameLst>
                                          <p:attrName>style.visibility</p:attrName>
                                        </p:attrNameLst>
                                      </p:cBhvr>
                                      <p:to>
                                        <p:strVal val="visible"/>
                                      </p:to>
                                    </p:set>
                                    <p:animEffect transition="in" filter="blinds(horizontal)">
                                      <p:cBhvr>
                                        <p:cTn id="60" dur="500"/>
                                        <p:tgtEl>
                                          <p:spTgt spid="5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31" grpId="0"/>
      <p:bldP spid="5536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a:extLst>
              <a:ext uri="{FF2B5EF4-FFF2-40B4-BE49-F238E27FC236}">
                <a16:creationId xmlns:a16="http://schemas.microsoft.com/office/drawing/2014/main" id="{64D52CEB-236F-4807-B882-0F1D35A4C4C6}"/>
              </a:ext>
            </a:extLst>
          </p:cNvPr>
          <p:cNvSpPr>
            <a:spLocks noGrp="1" noChangeArrowheads="1"/>
          </p:cNvSpPr>
          <p:nvPr>
            <p:ph type="body" sz="half" idx="1"/>
          </p:nvPr>
        </p:nvSpPr>
        <p:spPr>
          <a:xfrm>
            <a:off x="533400" y="304800"/>
            <a:ext cx="7924800" cy="914400"/>
          </a:xfrm>
        </p:spPr>
        <p:txBody>
          <a:bodyPr/>
          <a:lstStyle/>
          <a:p>
            <a:pPr marL="0" indent="0" algn="just">
              <a:buFontTx/>
              <a:buNone/>
            </a:pPr>
            <a:r>
              <a:rPr lang="en-US" altLang="zh-CN" sz="2400"/>
              <a:t>      </a:t>
            </a:r>
            <a:r>
              <a:rPr lang="zh-CN" altLang="en-US" sz="2400" b="1"/>
              <a:t>海拔高度</a:t>
            </a:r>
            <a:r>
              <a:rPr lang="en-US" altLang="zh-CN" sz="2400" b="1">
                <a:latin typeface="Times New Roman" panose="02020603050405020304" pitchFamily="18" charset="0"/>
              </a:rPr>
              <a:t>1000m</a:t>
            </a:r>
            <a:r>
              <a:rPr lang="zh-CN" altLang="en-US" sz="2400" b="1">
                <a:latin typeface="Times New Roman" panose="02020603050405020304" pitchFamily="18" charset="0"/>
              </a:rPr>
              <a:t>～</a:t>
            </a:r>
            <a:r>
              <a:rPr lang="en-US" altLang="zh-CN" sz="2400" b="1">
                <a:latin typeface="Times New Roman" panose="02020603050405020304" pitchFamily="18" charset="0"/>
              </a:rPr>
              <a:t>3500m</a:t>
            </a:r>
            <a:r>
              <a:rPr lang="zh-CN" altLang="en-US" sz="2400" b="1"/>
              <a:t>的地区</a:t>
            </a:r>
            <a:r>
              <a:rPr lang="zh-CN" altLang="en-US" sz="2400"/>
              <a:t>：悬垂串的绝缘子数量按式下式计算</a:t>
            </a:r>
          </a:p>
        </p:txBody>
      </p:sp>
      <p:graphicFrame>
        <p:nvGraphicFramePr>
          <p:cNvPr id="57349" name="Object 5">
            <a:extLst>
              <a:ext uri="{FF2B5EF4-FFF2-40B4-BE49-F238E27FC236}">
                <a16:creationId xmlns:a16="http://schemas.microsoft.com/office/drawing/2014/main" id="{D65893B3-C806-40C8-BDEA-78DCE7FCF8C7}"/>
              </a:ext>
            </a:extLst>
          </p:cNvPr>
          <p:cNvGraphicFramePr>
            <a:graphicFrameLocks noChangeAspect="1"/>
          </p:cNvGraphicFramePr>
          <p:nvPr/>
        </p:nvGraphicFramePr>
        <p:xfrm>
          <a:off x="2438400" y="1371600"/>
          <a:ext cx="3657600" cy="685800"/>
        </p:xfrm>
        <a:graphic>
          <a:graphicData uri="http://schemas.openxmlformats.org/presentationml/2006/ole">
            <mc:AlternateContent xmlns:mc="http://schemas.openxmlformats.org/markup-compatibility/2006">
              <mc:Choice xmlns:v="urn:schemas-microsoft-com:vml" Requires="v">
                <p:oleObj spid="_x0000_s57475" name="Equation" r:id="rId3" imgW="1295280" imgH="253800" progId="Equation.DSMT4">
                  <p:embed/>
                </p:oleObj>
              </mc:Choice>
              <mc:Fallback>
                <p:oleObj name="Equation" r:id="rId3" imgW="1295280" imgH="2538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371600"/>
                        <a:ext cx="36576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469" name="Rectangle 125">
            <a:extLst>
              <a:ext uri="{FF2B5EF4-FFF2-40B4-BE49-F238E27FC236}">
                <a16:creationId xmlns:a16="http://schemas.microsoft.com/office/drawing/2014/main" id="{6600B867-08AE-4275-AEF9-5C8583E90B37}"/>
              </a:ext>
            </a:extLst>
          </p:cNvPr>
          <p:cNvSpPr>
            <a:spLocks noChangeArrowheads="1"/>
          </p:cNvSpPr>
          <p:nvPr/>
        </p:nvSpPr>
        <p:spPr bwMode="auto">
          <a:xfrm>
            <a:off x="533400" y="2133600"/>
            <a:ext cx="8001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828675" indent="-285750">
              <a:spcBef>
                <a:spcPct val="20000"/>
              </a:spcBef>
              <a:buFont typeface="Tahoma" panose="020B0604030504040204" pitchFamily="34" charset="0"/>
              <a:buChar char="–"/>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236663" indent="-228600">
              <a:spcBef>
                <a:spcPct val="20000"/>
              </a:spcBef>
              <a:buClr>
                <a:schemeClr val="hlink"/>
              </a:buClr>
              <a:buSzPct val="120000"/>
              <a:buChar char="•"/>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44650" indent="-228600">
              <a:spcBef>
                <a:spcPct val="20000"/>
              </a:spcBef>
              <a:buFont typeface="Tahoma" panose="020B0604030504040204" pitchFamily="34" charset="0"/>
              <a:buChar char="–"/>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buChar char="v"/>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buChar char="v"/>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buChar char="v"/>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buChar char="v"/>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buChar char="v"/>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algn="just">
              <a:buFontTx/>
              <a:buNone/>
            </a:pPr>
            <a:r>
              <a:rPr lang="en-US" altLang="zh-CN" sz="2400"/>
              <a:t>      </a:t>
            </a:r>
            <a:r>
              <a:rPr lang="zh-CN" altLang="en-US" sz="2400" b="1">
                <a:latin typeface="Times New Roman" panose="02020603050405020304" pitchFamily="18" charset="0"/>
              </a:rPr>
              <a:t>高杆塔：</a:t>
            </a:r>
            <a:r>
              <a:rPr lang="zh-CN" altLang="en-US" sz="2400">
                <a:latin typeface="Times New Roman" panose="02020603050405020304" pitchFamily="18" charset="0"/>
              </a:rPr>
              <a:t>对于</a:t>
            </a:r>
            <a:r>
              <a:rPr lang="zh-CN" altLang="en-US" sz="2400">
                <a:solidFill>
                  <a:schemeClr val="hlink"/>
                </a:solidFill>
                <a:latin typeface="Times New Roman" panose="02020603050405020304" pitchFamily="18" charset="0"/>
              </a:rPr>
              <a:t>全高超过</a:t>
            </a:r>
            <a:r>
              <a:rPr lang="en-US" altLang="zh-CN" sz="2400">
                <a:solidFill>
                  <a:schemeClr val="hlink"/>
                </a:solidFill>
                <a:latin typeface="Times New Roman" panose="02020603050405020304" pitchFamily="18" charset="0"/>
              </a:rPr>
              <a:t>40m</a:t>
            </a:r>
            <a:r>
              <a:rPr lang="zh-CN" altLang="en-US" sz="2400">
                <a:latin typeface="Times New Roman" panose="02020603050405020304" pitchFamily="18" charset="0"/>
              </a:rPr>
              <a:t>有地线的杆塔，高度每增加</a:t>
            </a:r>
            <a:r>
              <a:rPr lang="en-US" altLang="zh-CN" sz="2400">
                <a:latin typeface="Times New Roman" panose="02020603050405020304" pitchFamily="18" charset="0"/>
              </a:rPr>
              <a:t>10m</a:t>
            </a:r>
            <a:r>
              <a:rPr lang="zh-CN" altLang="en-US" sz="2400">
                <a:latin typeface="Times New Roman" panose="02020603050405020304" pitchFamily="18" charset="0"/>
              </a:rPr>
              <a:t>，应比表</a:t>
            </a:r>
            <a:r>
              <a:rPr lang="en-US" altLang="zh-CN" sz="2400">
                <a:latin typeface="Times New Roman" panose="02020603050405020304" pitchFamily="18" charset="0"/>
              </a:rPr>
              <a:t>1-10</a:t>
            </a:r>
            <a:r>
              <a:rPr lang="zh-CN" altLang="en-US" sz="2400">
                <a:latin typeface="Times New Roman" panose="02020603050405020304" pitchFamily="18" charset="0"/>
              </a:rPr>
              <a:t>的数量增加一个绝缘子</a:t>
            </a:r>
            <a:r>
              <a:rPr lang="en-US" altLang="zh-CN" sz="2400">
                <a:latin typeface="Times New Roman" panose="02020603050405020304" pitchFamily="18" charset="0"/>
              </a:rPr>
              <a:t>;</a:t>
            </a:r>
            <a:r>
              <a:rPr lang="zh-CN" altLang="en-US" sz="2400">
                <a:solidFill>
                  <a:schemeClr val="hlink"/>
                </a:solidFill>
                <a:latin typeface="Times New Roman" panose="02020603050405020304" pitchFamily="18" charset="0"/>
              </a:rPr>
              <a:t>全高</a:t>
            </a:r>
            <a:r>
              <a:rPr lang="en-US" altLang="zh-CN" sz="2400">
                <a:solidFill>
                  <a:schemeClr val="hlink"/>
                </a:solidFill>
                <a:latin typeface="Times New Roman" panose="02020603050405020304" pitchFamily="18" charset="0"/>
              </a:rPr>
              <a:t>100m</a:t>
            </a:r>
            <a:r>
              <a:rPr lang="zh-CN" altLang="en-US" sz="2400">
                <a:solidFill>
                  <a:schemeClr val="hlink"/>
                </a:solidFill>
                <a:latin typeface="Times New Roman" panose="02020603050405020304" pitchFamily="18" charset="0"/>
              </a:rPr>
              <a:t>以上</a:t>
            </a:r>
            <a:r>
              <a:rPr lang="zh-CN" altLang="en-US" sz="2400">
                <a:latin typeface="Times New Roman" panose="02020603050405020304" pitchFamily="18" charset="0"/>
              </a:rPr>
              <a:t>的杆塔，绝缘子片数应根据运行经验并结合操作过电压和雷电过电压的计算确定。</a:t>
            </a:r>
          </a:p>
        </p:txBody>
      </p:sp>
      <p:sp>
        <p:nvSpPr>
          <p:cNvPr id="57470" name="Rectangle 126">
            <a:extLst>
              <a:ext uri="{FF2B5EF4-FFF2-40B4-BE49-F238E27FC236}">
                <a16:creationId xmlns:a16="http://schemas.microsoft.com/office/drawing/2014/main" id="{50E12CB4-865A-4723-9479-D18BC61FEADC}"/>
              </a:ext>
            </a:extLst>
          </p:cNvPr>
          <p:cNvSpPr>
            <a:spLocks noChangeArrowheads="1"/>
          </p:cNvSpPr>
          <p:nvPr/>
        </p:nvSpPr>
        <p:spPr bwMode="auto">
          <a:xfrm>
            <a:off x="533400" y="3962400"/>
            <a:ext cx="8001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828675" indent="-285750">
              <a:spcBef>
                <a:spcPct val="20000"/>
              </a:spcBef>
              <a:buFont typeface="Tahoma" panose="020B0604030504040204" pitchFamily="34" charset="0"/>
              <a:buChar char="–"/>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236663" indent="-228600">
              <a:spcBef>
                <a:spcPct val="20000"/>
              </a:spcBef>
              <a:buClr>
                <a:schemeClr val="hlink"/>
              </a:buClr>
              <a:buSzPct val="120000"/>
              <a:buChar char="•"/>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44650" indent="-228600">
              <a:spcBef>
                <a:spcPct val="20000"/>
              </a:spcBef>
              <a:buFont typeface="Tahoma" panose="020B0604030504040204" pitchFamily="34" charset="0"/>
              <a:buChar char="–"/>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buChar char="v"/>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buChar char="v"/>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buChar char="v"/>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buChar char="v"/>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buChar char="v"/>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algn="just">
              <a:buFontTx/>
              <a:buNone/>
            </a:pPr>
            <a:r>
              <a:rPr lang="en-US" altLang="zh-CN" sz="2400" b="1">
                <a:latin typeface="Times New Roman" panose="02020603050405020304" pitchFamily="18" charset="0"/>
              </a:rPr>
              <a:t>        </a:t>
            </a:r>
            <a:r>
              <a:rPr lang="zh-CN" altLang="en-US" sz="2400" b="1">
                <a:latin typeface="Times New Roman" panose="02020603050405020304" pitchFamily="18" charset="0"/>
              </a:rPr>
              <a:t>污秽地区：</a:t>
            </a:r>
            <a:r>
              <a:rPr lang="zh-CN" altLang="en-US" sz="2400">
                <a:latin typeface="Times New Roman" panose="02020603050405020304" pitchFamily="18" charset="0"/>
              </a:rPr>
              <a:t>线路通过空气污秽地区时，宜采用防污绝缘子，也可增加普通绝缘子的个数，其泄漏比距应按表</a:t>
            </a:r>
            <a:r>
              <a:rPr lang="en-US" altLang="zh-CN" sz="2400">
                <a:latin typeface="Times New Roman" panose="02020603050405020304" pitchFamily="18" charset="0"/>
              </a:rPr>
              <a:t>1-9</a:t>
            </a:r>
            <a:r>
              <a:rPr lang="zh-CN" altLang="en-US" sz="2400">
                <a:latin typeface="Times New Roman" panose="02020603050405020304" pitchFamily="18" charset="0"/>
              </a:rPr>
              <a:t>选取。</a:t>
            </a:r>
            <a:r>
              <a:rPr lang="zh-CN" altLang="en-US" sz="2400"/>
              <a:t> </a:t>
            </a:r>
          </a:p>
        </p:txBody>
      </p:sp>
      <p:sp>
        <p:nvSpPr>
          <p:cNvPr id="57471" name="AutoShape 127">
            <a:extLst>
              <a:ext uri="{FF2B5EF4-FFF2-40B4-BE49-F238E27FC236}">
                <a16:creationId xmlns:a16="http://schemas.microsoft.com/office/drawing/2014/main" id="{A376034D-111E-4D65-8322-B07588069B31}"/>
              </a:ext>
            </a:extLst>
          </p:cNvPr>
          <p:cNvSpPr>
            <a:spLocks noChangeArrowheads="1"/>
          </p:cNvSpPr>
          <p:nvPr/>
        </p:nvSpPr>
        <p:spPr bwMode="auto">
          <a:xfrm>
            <a:off x="5410200" y="2286000"/>
            <a:ext cx="1676400" cy="381000"/>
          </a:xfrm>
          <a:prstGeom prst="wedgeRectCallout">
            <a:avLst>
              <a:gd name="adj1" fmla="val -70551"/>
              <a:gd name="adj2" fmla="val -170833"/>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a:t>海拔高度，</a:t>
            </a:r>
            <a:r>
              <a:rPr lang="en-US" altLang="zh-CN"/>
              <a:t>km </a:t>
            </a:r>
          </a:p>
        </p:txBody>
      </p:sp>
      <p:sp>
        <p:nvSpPr>
          <p:cNvPr id="57472" name="AutoShape 128">
            <a:extLst>
              <a:ext uri="{FF2B5EF4-FFF2-40B4-BE49-F238E27FC236}">
                <a16:creationId xmlns:a16="http://schemas.microsoft.com/office/drawing/2014/main" id="{22149882-56A6-47D8-95FD-EBA476685909}"/>
              </a:ext>
            </a:extLst>
          </p:cNvPr>
          <p:cNvSpPr>
            <a:spLocks noChangeArrowheads="1"/>
          </p:cNvSpPr>
          <p:nvPr/>
        </p:nvSpPr>
        <p:spPr bwMode="auto">
          <a:xfrm>
            <a:off x="3276600" y="762000"/>
            <a:ext cx="2667000" cy="457200"/>
          </a:xfrm>
          <a:prstGeom prst="wedgeRectCallout">
            <a:avLst>
              <a:gd name="adj1" fmla="val -47023"/>
              <a:gd name="adj2" fmla="val 12534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a:t>一般地区的绝缘子数量 </a:t>
            </a:r>
          </a:p>
        </p:txBody>
      </p:sp>
      <p:sp>
        <p:nvSpPr>
          <p:cNvPr id="57473" name="AutoShape 129">
            <a:extLst>
              <a:ext uri="{FF2B5EF4-FFF2-40B4-BE49-F238E27FC236}">
                <a16:creationId xmlns:a16="http://schemas.microsoft.com/office/drawing/2014/main" id="{6B884764-7955-4D6A-BDE6-3069E99B7EA7}"/>
              </a:ext>
            </a:extLst>
          </p:cNvPr>
          <p:cNvSpPr>
            <a:spLocks noChangeArrowheads="1"/>
          </p:cNvSpPr>
          <p:nvPr/>
        </p:nvSpPr>
        <p:spPr bwMode="auto">
          <a:xfrm>
            <a:off x="685800" y="2133600"/>
            <a:ext cx="1676400" cy="685800"/>
          </a:xfrm>
          <a:prstGeom prst="wedgeRectCallout">
            <a:avLst>
              <a:gd name="adj1" fmla="val 61269"/>
              <a:gd name="adj2" fmla="val -108333"/>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a:t>高海拔地区的绝缘子数量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7349"/>
                                        </p:tgtEl>
                                        <p:attrNameLst>
                                          <p:attrName>style.visibility</p:attrName>
                                        </p:attrNameLst>
                                      </p:cBhvr>
                                      <p:to>
                                        <p:strVal val="visible"/>
                                      </p:to>
                                    </p:set>
                                    <p:animEffect transition="in" filter="box(in)">
                                      <p:cBhvr>
                                        <p:cTn id="7" dur="500"/>
                                        <p:tgtEl>
                                          <p:spTgt spid="573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7473"/>
                                        </p:tgtEl>
                                        <p:attrNameLst>
                                          <p:attrName>style.visibility</p:attrName>
                                        </p:attrNameLst>
                                      </p:cBhvr>
                                      <p:to>
                                        <p:strVal val="visible"/>
                                      </p:to>
                                    </p:set>
                                    <p:animEffect transition="in" filter="blinds(horizontal)">
                                      <p:cBhvr>
                                        <p:cTn id="12" dur="500"/>
                                        <p:tgtEl>
                                          <p:spTgt spid="574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1" nodeType="clickEffect">
                                  <p:stCondLst>
                                    <p:cond delay="0"/>
                                  </p:stCondLst>
                                  <p:childTnLst>
                                    <p:animEffect transition="out" filter="blinds(horizontal)">
                                      <p:cBhvr>
                                        <p:cTn id="16" dur="500"/>
                                        <p:tgtEl>
                                          <p:spTgt spid="57473"/>
                                        </p:tgtEl>
                                      </p:cBhvr>
                                    </p:animEffect>
                                    <p:set>
                                      <p:cBhvr>
                                        <p:cTn id="17" dur="1" fill="hold">
                                          <p:stCondLst>
                                            <p:cond delay="499"/>
                                          </p:stCondLst>
                                        </p:cTn>
                                        <p:tgtEl>
                                          <p:spTgt spid="57473"/>
                                        </p:tgtEl>
                                        <p:attrNameLst>
                                          <p:attrName>style.visibility</p:attrName>
                                        </p:attrNameLst>
                                      </p:cBhvr>
                                      <p:to>
                                        <p:strVal val="hidden"/>
                                      </p:to>
                                    </p:set>
                                  </p:childTnLst>
                                </p:cTn>
                              </p:par>
                              <p:par>
                                <p:cTn id="18" presetID="3" presetClass="entr" presetSubtype="10" fill="hold" grpId="0" nodeType="withEffect">
                                  <p:stCondLst>
                                    <p:cond delay="0"/>
                                  </p:stCondLst>
                                  <p:childTnLst>
                                    <p:set>
                                      <p:cBhvr>
                                        <p:cTn id="19" dur="1" fill="hold">
                                          <p:stCondLst>
                                            <p:cond delay="0"/>
                                          </p:stCondLst>
                                        </p:cTn>
                                        <p:tgtEl>
                                          <p:spTgt spid="57472"/>
                                        </p:tgtEl>
                                        <p:attrNameLst>
                                          <p:attrName>style.visibility</p:attrName>
                                        </p:attrNameLst>
                                      </p:cBhvr>
                                      <p:to>
                                        <p:strVal val="visible"/>
                                      </p:to>
                                    </p:set>
                                    <p:animEffect transition="in" filter="blinds(horizontal)">
                                      <p:cBhvr>
                                        <p:cTn id="20" dur="500"/>
                                        <p:tgtEl>
                                          <p:spTgt spid="5747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grpId="1" nodeType="clickEffect">
                                  <p:stCondLst>
                                    <p:cond delay="0"/>
                                  </p:stCondLst>
                                  <p:childTnLst>
                                    <p:animEffect transition="out" filter="blinds(horizontal)">
                                      <p:cBhvr>
                                        <p:cTn id="24" dur="500"/>
                                        <p:tgtEl>
                                          <p:spTgt spid="57472"/>
                                        </p:tgtEl>
                                      </p:cBhvr>
                                    </p:animEffect>
                                    <p:set>
                                      <p:cBhvr>
                                        <p:cTn id="25" dur="1" fill="hold">
                                          <p:stCondLst>
                                            <p:cond delay="499"/>
                                          </p:stCondLst>
                                        </p:cTn>
                                        <p:tgtEl>
                                          <p:spTgt spid="57472"/>
                                        </p:tgtEl>
                                        <p:attrNameLst>
                                          <p:attrName>style.visibility</p:attrName>
                                        </p:attrNameLst>
                                      </p:cBhvr>
                                      <p:to>
                                        <p:strVal val="hidden"/>
                                      </p:to>
                                    </p:set>
                                  </p:childTnLst>
                                </p:cTn>
                              </p:par>
                              <p:par>
                                <p:cTn id="26" presetID="3" presetClass="entr" presetSubtype="10" fill="hold" grpId="0" nodeType="withEffect">
                                  <p:stCondLst>
                                    <p:cond delay="0"/>
                                  </p:stCondLst>
                                  <p:childTnLst>
                                    <p:set>
                                      <p:cBhvr>
                                        <p:cTn id="27" dur="1" fill="hold">
                                          <p:stCondLst>
                                            <p:cond delay="0"/>
                                          </p:stCondLst>
                                        </p:cTn>
                                        <p:tgtEl>
                                          <p:spTgt spid="57471"/>
                                        </p:tgtEl>
                                        <p:attrNameLst>
                                          <p:attrName>style.visibility</p:attrName>
                                        </p:attrNameLst>
                                      </p:cBhvr>
                                      <p:to>
                                        <p:strVal val="visible"/>
                                      </p:to>
                                    </p:set>
                                    <p:animEffect transition="in" filter="blinds(horizontal)">
                                      <p:cBhvr>
                                        <p:cTn id="28" dur="500"/>
                                        <p:tgtEl>
                                          <p:spTgt spid="5747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xit" presetSubtype="10" fill="hold" grpId="1" nodeType="clickEffect">
                                  <p:stCondLst>
                                    <p:cond delay="0"/>
                                  </p:stCondLst>
                                  <p:childTnLst>
                                    <p:animEffect transition="out" filter="blinds(horizontal)">
                                      <p:cBhvr>
                                        <p:cTn id="32" dur="500"/>
                                        <p:tgtEl>
                                          <p:spTgt spid="57471"/>
                                        </p:tgtEl>
                                      </p:cBhvr>
                                    </p:animEffect>
                                    <p:set>
                                      <p:cBhvr>
                                        <p:cTn id="33" dur="1" fill="hold">
                                          <p:stCondLst>
                                            <p:cond delay="499"/>
                                          </p:stCondLst>
                                        </p:cTn>
                                        <p:tgtEl>
                                          <p:spTgt spid="57471"/>
                                        </p:tgtEl>
                                        <p:attrNameLst>
                                          <p:attrName>style.visibility</p:attrName>
                                        </p:attrNameLst>
                                      </p:cBhvr>
                                      <p:to>
                                        <p:strVal val="hidden"/>
                                      </p:to>
                                    </p:set>
                                  </p:childTnLst>
                                </p:cTn>
                              </p:par>
                              <p:par>
                                <p:cTn id="34" presetID="3" presetClass="entr" presetSubtype="10" fill="hold" nodeType="withEffect">
                                  <p:stCondLst>
                                    <p:cond delay="0"/>
                                  </p:stCondLst>
                                  <p:childTnLst>
                                    <p:set>
                                      <p:cBhvr>
                                        <p:cTn id="35" dur="1" fill="hold">
                                          <p:stCondLst>
                                            <p:cond delay="0"/>
                                          </p:stCondLst>
                                        </p:cTn>
                                        <p:tgtEl>
                                          <p:spTgt spid="57469">
                                            <p:txEl>
                                              <p:pRg st="0" end="0"/>
                                            </p:txEl>
                                          </p:spTgt>
                                        </p:tgtEl>
                                        <p:attrNameLst>
                                          <p:attrName>style.visibility</p:attrName>
                                        </p:attrNameLst>
                                      </p:cBhvr>
                                      <p:to>
                                        <p:strVal val="visible"/>
                                      </p:to>
                                    </p:set>
                                    <p:animEffect transition="in" filter="blinds(horizontal)">
                                      <p:cBhvr>
                                        <p:cTn id="36" dur="500"/>
                                        <p:tgtEl>
                                          <p:spTgt spid="57469">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57470">
                                            <p:txEl>
                                              <p:pRg st="0" end="0"/>
                                            </p:txEl>
                                          </p:spTgt>
                                        </p:tgtEl>
                                        <p:attrNameLst>
                                          <p:attrName>style.visibility</p:attrName>
                                        </p:attrNameLst>
                                      </p:cBhvr>
                                      <p:to>
                                        <p:strVal val="visible"/>
                                      </p:to>
                                    </p:set>
                                    <p:animEffect transition="in" filter="blinds(horizontal)">
                                      <p:cBhvr>
                                        <p:cTn id="41" dur="500"/>
                                        <p:tgtEl>
                                          <p:spTgt spid="574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71" grpId="0" animBg="1"/>
      <p:bldP spid="57471" grpId="1" animBg="1"/>
      <p:bldP spid="57472" grpId="0" animBg="1"/>
      <p:bldP spid="57472" grpId="1" animBg="1"/>
      <p:bldP spid="57473" grpId="0" animBg="1"/>
      <p:bldP spid="5747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a:extLst>
              <a:ext uri="{FF2B5EF4-FFF2-40B4-BE49-F238E27FC236}">
                <a16:creationId xmlns:a16="http://schemas.microsoft.com/office/drawing/2014/main" id="{E583BE35-EADA-4AB2-A2A1-411FAA58823E}"/>
              </a:ext>
            </a:extLst>
          </p:cNvPr>
          <p:cNvSpPr>
            <a:spLocks noGrp="1" noChangeArrowheads="1"/>
          </p:cNvSpPr>
          <p:nvPr>
            <p:ph type="body" idx="1"/>
          </p:nvPr>
        </p:nvSpPr>
        <p:spPr>
          <a:xfrm>
            <a:off x="381000" y="457200"/>
            <a:ext cx="8534400" cy="1371600"/>
          </a:xfrm>
        </p:spPr>
        <p:txBody>
          <a:bodyPr/>
          <a:lstStyle/>
          <a:p>
            <a:pPr marL="0" indent="711200" algn="just">
              <a:lnSpc>
                <a:spcPct val="120000"/>
              </a:lnSpc>
              <a:spcBef>
                <a:spcPct val="0"/>
              </a:spcBef>
              <a:buFontTx/>
              <a:buNone/>
            </a:pPr>
            <a:r>
              <a:rPr lang="zh-CN" altLang="en-US" sz="2400">
                <a:latin typeface="黑体" panose="02010609060101010101" pitchFamily="49" charset="-122"/>
                <a:ea typeface="黑体" panose="02010609060101010101" pitchFamily="49" charset="-122"/>
              </a:rPr>
              <a:t>耐张串的受力</a:t>
            </a:r>
            <a:r>
              <a:rPr lang="zh-CN" altLang="en-US" sz="2400"/>
              <a:t>特点：</a:t>
            </a:r>
            <a:r>
              <a:rPr lang="zh-CN" altLang="en-US" sz="2400">
                <a:latin typeface="Times New Roman" panose="02020603050405020304" pitchFamily="18" charset="0"/>
              </a:rPr>
              <a:t>耐张串除承受垂直线路方向的荷载外，主要承受</a:t>
            </a:r>
            <a:r>
              <a:rPr lang="zh-CN" altLang="en-US" sz="2400">
                <a:solidFill>
                  <a:schemeClr val="hlink"/>
                </a:solidFill>
                <a:latin typeface="Times New Roman" panose="02020603050405020304" pitchFamily="18" charset="0"/>
              </a:rPr>
              <a:t>正常和断线情况下顺线路方向的不平衡张力</a:t>
            </a:r>
            <a:r>
              <a:rPr lang="zh-CN" altLang="en-US" sz="2400">
                <a:latin typeface="Times New Roman" panose="02020603050405020304" pitchFamily="18" charset="0"/>
              </a:rPr>
              <a:t>。</a:t>
            </a:r>
          </a:p>
        </p:txBody>
      </p:sp>
      <p:pic>
        <p:nvPicPr>
          <p:cNvPr id="59397" name="Picture 5" descr="图1-5">
            <a:extLst>
              <a:ext uri="{FF2B5EF4-FFF2-40B4-BE49-F238E27FC236}">
                <a16:creationId xmlns:a16="http://schemas.microsoft.com/office/drawing/2014/main" id="{4AAE8ECF-F6C6-4385-97BF-29375615247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8600" y="2057400"/>
            <a:ext cx="533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8" descr="图1-6">
            <a:extLst>
              <a:ext uri="{FF2B5EF4-FFF2-40B4-BE49-F238E27FC236}">
                <a16:creationId xmlns:a16="http://schemas.microsoft.com/office/drawing/2014/main" id="{80F2847D-1D79-4AF4-AE6C-BDDE775B25D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43600" y="2133600"/>
            <a:ext cx="30035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1" name="Rectangle 9">
            <a:extLst>
              <a:ext uri="{FF2B5EF4-FFF2-40B4-BE49-F238E27FC236}">
                <a16:creationId xmlns:a16="http://schemas.microsoft.com/office/drawing/2014/main" id="{D4C83BF4-C703-42C4-B26D-3863D96E0566}"/>
              </a:ext>
            </a:extLst>
          </p:cNvPr>
          <p:cNvSpPr>
            <a:spLocks noChangeArrowheads="1"/>
          </p:cNvSpPr>
          <p:nvPr/>
        </p:nvSpPr>
        <p:spPr bwMode="auto">
          <a:xfrm>
            <a:off x="381000" y="5483225"/>
            <a:ext cx="85344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623888">
              <a:defRPr>
                <a:solidFill>
                  <a:schemeClr val="tx1"/>
                </a:solidFill>
                <a:latin typeface="Arial" panose="020B0604020202020204" pitchFamily="34" charset="0"/>
                <a:ea typeface="宋体" panose="02010600030101010101" pitchFamily="2" charset="-122"/>
              </a:defRPr>
            </a:lvl1pPr>
            <a:lvl2pPr marL="803275">
              <a:defRPr>
                <a:solidFill>
                  <a:schemeClr val="tx1"/>
                </a:solidFill>
                <a:latin typeface="Arial" panose="020B0604020202020204" pitchFamily="34" charset="0"/>
                <a:ea typeface="宋体" panose="02010600030101010101" pitchFamily="2" charset="-122"/>
              </a:defRPr>
            </a:lvl2pPr>
            <a:lvl3pPr marL="982663">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20000"/>
              </a:lnSpc>
            </a:pPr>
            <a:r>
              <a:rPr lang="zh-CN" altLang="en-US" sz="2400">
                <a:effectLst>
                  <a:outerShdw blurRad="38100" dist="38100" dir="2700000" algn="tl">
                    <a:srgbClr val="000000"/>
                  </a:outerShdw>
                </a:effectLst>
                <a:latin typeface="Tahoma" panose="020B0604030504040204" pitchFamily="34" charset="0"/>
              </a:rPr>
              <a:t>耐张串的</a:t>
            </a:r>
            <a:r>
              <a:rPr lang="zh-CN" altLang="en-US" sz="2400">
                <a:latin typeface="Times New Roman" panose="02020603050405020304" pitchFamily="18" charset="0"/>
              </a:rPr>
              <a:t>片数：</a:t>
            </a:r>
            <a:r>
              <a:rPr lang="en-US" altLang="zh-CN" sz="2400">
                <a:latin typeface="Times New Roman" panose="02020603050405020304" pitchFamily="18" charset="0"/>
              </a:rPr>
              <a:t>110</a:t>
            </a:r>
            <a:r>
              <a:rPr lang="zh-CN" altLang="en-US" sz="2400">
                <a:latin typeface="Times New Roman" panose="02020603050405020304" pitchFamily="18" charset="0"/>
              </a:rPr>
              <a:t>～</a:t>
            </a:r>
            <a:r>
              <a:rPr lang="en-US" altLang="zh-CN" sz="2400">
                <a:latin typeface="Times New Roman" panose="02020603050405020304" pitchFamily="18" charset="0"/>
              </a:rPr>
              <a:t>330kV</a:t>
            </a:r>
            <a:r>
              <a:rPr lang="zh-CN" altLang="en-US" sz="2400">
                <a:latin typeface="Times New Roman" panose="02020603050405020304" pitchFamily="18" charset="0"/>
              </a:rPr>
              <a:t>多一片，</a:t>
            </a:r>
            <a:r>
              <a:rPr lang="en-US" altLang="zh-CN" sz="2400">
                <a:latin typeface="Times New Roman" panose="02020603050405020304" pitchFamily="18" charset="0"/>
              </a:rPr>
              <a:t>500kV</a:t>
            </a:r>
            <a:r>
              <a:rPr lang="zh-CN" altLang="en-US" sz="2400">
                <a:latin typeface="Times New Roman" panose="02020603050405020304" pitchFamily="18" charset="0"/>
              </a:rPr>
              <a:t>多二片。但悬垂串的绝缘子数量已超过表</a:t>
            </a:r>
            <a:r>
              <a:rPr lang="en-US" altLang="zh-CN" sz="2400">
                <a:latin typeface="Times New Roman" panose="02020603050405020304" pitchFamily="18" charset="0"/>
              </a:rPr>
              <a:t>1-9</a:t>
            </a:r>
            <a:r>
              <a:rPr lang="zh-CN" altLang="en-US" sz="2400">
                <a:latin typeface="Times New Roman" panose="02020603050405020304" pitchFamily="18" charset="0"/>
              </a:rPr>
              <a:t>的规定值时，耐张串绝缘子的数量可不再增加。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9397"/>
                                        </p:tgtEl>
                                        <p:attrNameLst>
                                          <p:attrName>style.visibility</p:attrName>
                                        </p:attrNameLst>
                                      </p:cBhvr>
                                      <p:to>
                                        <p:strVal val="visible"/>
                                      </p:to>
                                    </p:set>
                                    <p:animEffect transition="in" filter="blinds(horizontal)">
                                      <p:cBhvr>
                                        <p:cTn id="7" dur="500"/>
                                        <p:tgtEl>
                                          <p:spTgt spid="593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9400"/>
                                        </p:tgtEl>
                                        <p:attrNameLst>
                                          <p:attrName>style.visibility</p:attrName>
                                        </p:attrNameLst>
                                      </p:cBhvr>
                                      <p:to>
                                        <p:strVal val="visible"/>
                                      </p:to>
                                    </p:set>
                                    <p:animEffect transition="in" filter="blinds(horizontal)">
                                      <p:cBhvr>
                                        <p:cTn id="12" dur="500"/>
                                        <p:tgtEl>
                                          <p:spTgt spid="594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4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39739E63-9FF6-45D3-91DF-96416BC8A678}"/>
              </a:ext>
            </a:extLst>
          </p:cNvPr>
          <p:cNvSpPr>
            <a:spLocks noGrp="1" noChangeArrowheads="1"/>
          </p:cNvSpPr>
          <p:nvPr>
            <p:ph type="body" idx="1"/>
          </p:nvPr>
        </p:nvSpPr>
        <p:spPr>
          <a:xfrm>
            <a:off x="228600" y="381000"/>
            <a:ext cx="8610600" cy="1905000"/>
          </a:xfrm>
        </p:spPr>
        <p:txBody>
          <a:bodyPr/>
          <a:lstStyle/>
          <a:p>
            <a:pPr marL="0" indent="0">
              <a:lnSpc>
                <a:spcPct val="110000"/>
              </a:lnSpc>
              <a:buFontTx/>
              <a:buNone/>
            </a:pPr>
            <a:r>
              <a:rPr lang="en-US" altLang="zh-CN" sz="2800">
                <a:latin typeface="黑体" panose="02010609060101010101" pitchFamily="49" charset="-122"/>
                <a:ea typeface="黑体" panose="02010609060101010101" pitchFamily="49" charset="-122"/>
              </a:rPr>
              <a:t>    </a:t>
            </a:r>
            <a:r>
              <a:rPr lang="zh-CN" altLang="en-US" sz="2400" b="1">
                <a:solidFill>
                  <a:schemeClr val="hlink"/>
                </a:solidFill>
                <a:latin typeface="黑体" panose="02010609060101010101" pitchFamily="49" charset="-122"/>
                <a:ea typeface="黑体" panose="02010609060101010101" pitchFamily="49" charset="-122"/>
              </a:rPr>
              <a:t>绝缘子串的安全系数和联数</a:t>
            </a:r>
            <a:r>
              <a:rPr lang="zh-CN" altLang="en-US" sz="2800"/>
              <a:t> </a:t>
            </a:r>
          </a:p>
          <a:p>
            <a:pPr marL="0" indent="0" algn="just">
              <a:lnSpc>
                <a:spcPct val="110000"/>
              </a:lnSpc>
              <a:buFontTx/>
              <a:buNone/>
            </a:pPr>
            <a:r>
              <a:rPr lang="zh-CN" altLang="en-US" sz="2000"/>
              <a:t>      </a:t>
            </a:r>
            <a:r>
              <a:rPr lang="zh-CN" altLang="en-US" sz="2400" b="1">
                <a:latin typeface="Times New Roman" panose="02020603050405020304" pitchFamily="18" charset="0"/>
              </a:rPr>
              <a:t>（</a:t>
            </a:r>
            <a:r>
              <a:rPr lang="en-US" altLang="zh-CN" sz="2400" b="1">
                <a:latin typeface="Times New Roman" panose="02020603050405020304" pitchFamily="18" charset="0"/>
              </a:rPr>
              <a:t>1</a:t>
            </a:r>
            <a:r>
              <a:rPr lang="zh-CN" altLang="en-US" sz="2400" b="1">
                <a:latin typeface="Times New Roman" panose="02020603050405020304" pitchFamily="18" charset="0"/>
              </a:rPr>
              <a:t>）安全系数：</a:t>
            </a:r>
            <a:r>
              <a:rPr lang="zh-CN" altLang="en-US" sz="2400">
                <a:latin typeface="Times New Roman" panose="02020603050405020304" pitchFamily="18" charset="0"/>
              </a:rPr>
              <a:t>不应小于表</a:t>
            </a:r>
            <a:r>
              <a:rPr lang="en-US" altLang="zh-CN" sz="2400">
                <a:latin typeface="Times New Roman" panose="02020603050405020304" pitchFamily="18" charset="0"/>
              </a:rPr>
              <a:t>1−11</a:t>
            </a:r>
            <a:r>
              <a:rPr lang="zh-CN" altLang="en-US" sz="2400">
                <a:latin typeface="Times New Roman" panose="02020603050405020304" pitchFamily="18" charset="0"/>
              </a:rPr>
              <a:t>所列数值。瓷质盘形绝缘子尚应满足正常运行情况、常年荷载状态下安全系数不小于</a:t>
            </a:r>
            <a:r>
              <a:rPr lang="en-US" altLang="zh-CN" sz="2400">
                <a:latin typeface="Times New Roman" panose="02020603050405020304" pitchFamily="18" charset="0"/>
              </a:rPr>
              <a:t>4.5</a:t>
            </a:r>
            <a:r>
              <a:rPr lang="zh-CN" altLang="en-US" sz="2400">
                <a:latin typeface="Times New Roman" panose="02020603050405020304" pitchFamily="18" charset="0"/>
              </a:rPr>
              <a:t>。常年荷载是指年平均气温下绝缘子所受的荷载。</a:t>
            </a:r>
          </a:p>
        </p:txBody>
      </p:sp>
      <p:graphicFrame>
        <p:nvGraphicFramePr>
          <p:cNvPr id="169987" name="Object 3">
            <a:extLst>
              <a:ext uri="{FF2B5EF4-FFF2-40B4-BE49-F238E27FC236}">
                <a16:creationId xmlns:a16="http://schemas.microsoft.com/office/drawing/2014/main" id="{D3AA2667-EE96-4102-B2D4-CEB7CAFB5475}"/>
              </a:ext>
            </a:extLst>
          </p:cNvPr>
          <p:cNvGraphicFramePr>
            <a:graphicFrameLocks noChangeAspect="1"/>
          </p:cNvGraphicFramePr>
          <p:nvPr/>
        </p:nvGraphicFramePr>
        <p:xfrm>
          <a:off x="2971800" y="5181600"/>
          <a:ext cx="1828800" cy="812800"/>
        </p:xfrm>
        <a:graphic>
          <a:graphicData uri="http://schemas.openxmlformats.org/presentationml/2006/ole">
            <mc:AlternateContent xmlns:mc="http://schemas.openxmlformats.org/markup-compatibility/2006">
              <mc:Choice xmlns:v="urn:schemas-microsoft-com:vml" Requires="v">
                <p:oleObj spid="_x0000_s170102" name="Equation" r:id="rId3" imgW="583920" imgH="393480" progId="Equation.DSMT4">
                  <p:embed/>
                </p:oleObj>
              </mc:Choice>
              <mc:Fallback>
                <p:oleObj name="Equation" r:id="rId3" imgW="583920" imgH="39348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5181600"/>
                        <a:ext cx="1828800" cy="81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9988" name="Group 4">
            <a:extLst>
              <a:ext uri="{FF2B5EF4-FFF2-40B4-BE49-F238E27FC236}">
                <a16:creationId xmlns:a16="http://schemas.microsoft.com/office/drawing/2014/main" id="{337A8062-B2B4-4C2C-A64A-07B701BFEC0D}"/>
              </a:ext>
            </a:extLst>
          </p:cNvPr>
          <p:cNvGrpSpPr>
            <a:grpSpLocks/>
          </p:cNvGrpSpPr>
          <p:nvPr/>
        </p:nvGrpSpPr>
        <p:grpSpPr bwMode="auto">
          <a:xfrm>
            <a:off x="4876800" y="4648200"/>
            <a:ext cx="2927350" cy="381000"/>
            <a:chOff x="3600" y="2400"/>
            <a:chExt cx="1844" cy="240"/>
          </a:xfrm>
        </p:grpSpPr>
        <p:sp>
          <p:nvSpPr>
            <p:cNvPr id="169989" name="AutoShape 5">
              <a:extLst>
                <a:ext uri="{FF2B5EF4-FFF2-40B4-BE49-F238E27FC236}">
                  <a16:creationId xmlns:a16="http://schemas.microsoft.com/office/drawing/2014/main" id="{57878522-BD63-4D0E-9086-516A99476BFC}"/>
                </a:ext>
              </a:extLst>
            </p:cNvPr>
            <p:cNvSpPr>
              <a:spLocks noChangeArrowheads="1"/>
            </p:cNvSpPr>
            <p:nvPr/>
          </p:nvSpPr>
          <p:spPr bwMode="auto">
            <a:xfrm>
              <a:off x="3600" y="2400"/>
              <a:ext cx="1824" cy="240"/>
            </a:xfrm>
            <a:prstGeom prst="wedgeRoundRectCallout">
              <a:avLst>
                <a:gd name="adj1" fmla="val -57787"/>
                <a:gd name="adj2" fmla="val 15000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zh-CN"/>
            </a:p>
          </p:txBody>
        </p:sp>
        <p:sp>
          <p:nvSpPr>
            <p:cNvPr id="169990" name="Rectangle 6">
              <a:extLst>
                <a:ext uri="{FF2B5EF4-FFF2-40B4-BE49-F238E27FC236}">
                  <a16:creationId xmlns:a16="http://schemas.microsoft.com/office/drawing/2014/main" id="{9A710AA2-256E-4719-8476-58B79553DDC0}"/>
                </a:ext>
              </a:extLst>
            </p:cNvPr>
            <p:cNvSpPr>
              <a:spLocks noChangeArrowheads="1"/>
            </p:cNvSpPr>
            <p:nvPr/>
          </p:nvSpPr>
          <p:spPr bwMode="auto">
            <a:xfrm>
              <a:off x="3600" y="2400"/>
              <a:ext cx="18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a:effectLst>
                    <a:outerShdw blurRad="38100" dist="38100" dir="2700000" algn="tl">
                      <a:srgbClr val="000000"/>
                    </a:outerShdw>
                  </a:effectLst>
                </a:rPr>
                <a:t>绝缘子的额定机电破坏负荷</a:t>
              </a:r>
            </a:p>
          </p:txBody>
        </p:sp>
      </p:grpSp>
      <p:grpSp>
        <p:nvGrpSpPr>
          <p:cNvPr id="169991" name="Group 7">
            <a:extLst>
              <a:ext uri="{FF2B5EF4-FFF2-40B4-BE49-F238E27FC236}">
                <a16:creationId xmlns:a16="http://schemas.microsoft.com/office/drawing/2014/main" id="{2069E4F8-D7B4-4C83-911A-A28E3231CD81}"/>
              </a:ext>
            </a:extLst>
          </p:cNvPr>
          <p:cNvGrpSpPr>
            <a:grpSpLocks/>
          </p:cNvGrpSpPr>
          <p:nvPr/>
        </p:nvGrpSpPr>
        <p:grpSpPr bwMode="auto">
          <a:xfrm>
            <a:off x="4191000" y="6248400"/>
            <a:ext cx="2927350" cy="381000"/>
            <a:chOff x="2736" y="3216"/>
            <a:chExt cx="1844" cy="240"/>
          </a:xfrm>
        </p:grpSpPr>
        <p:sp>
          <p:nvSpPr>
            <p:cNvPr id="169992" name="AutoShape 8">
              <a:extLst>
                <a:ext uri="{FF2B5EF4-FFF2-40B4-BE49-F238E27FC236}">
                  <a16:creationId xmlns:a16="http://schemas.microsoft.com/office/drawing/2014/main" id="{5FAF61EA-E4B7-47EC-83EF-35A595ED61B6}"/>
                </a:ext>
              </a:extLst>
            </p:cNvPr>
            <p:cNvSpPr>
              <a:spLocks noChangeArrowheads="1"/>
            </p:cNvSpPr>
            <p:nvPr/>
          </p:nvSpPr>
          <p:spPr bwMode="auto">
            <a:xfrm>
              <a:off x="2736" y="3216"/>
              <a:ext cx="1824" cy="240"/>
            </a:xfrm>
            <a:prstGeom prst="wedgeRoundRectCallout">
              <a:avLst>
                <a:gd name="adj1" fmla="val -37227"/>
                <a:gd name="adj2" fmla="val -14708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zh-CN"/>
            </a:p>
          </p:txBody>
        </p:sp>
        <p:sp>
          <p:nvSpPr>
            <p:cNvPr id="169993" name="Rectangle 9">
              <a:extLst>
                <a:ext uri="{FF2B5EF4-FFF2-40B4-BE49-F238E27FC236}">
                  <a16:creationId xmlns:a16="http://schemas.microsoft.com/office/drawing/2014/main" id="{0EE73106-1BCD-4ADD-A4D6-FC52DFDD1D4A}"/>
                </a:ext>
              </a:extLst>
            </p:cNvPr>
            <p:cNvSpPr>
              <a:spLocks noChangeArrowheads="1"/>
            </p:cNvSpPr>
            <p:nvPr/>
          </p:nvSpPr>
          <p:spPr bwMode="auto">
            <a:xfrm>
              <a:off x="2736" y="3216"/>
              <a:ext cx="18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a:effectLst>
                    <a:outerShdw blurRad="38100" dist="38100" dir="2700000" algn="tl">
                      <a:srgbClr val="000000"/>
                    </a:outerShdw>
                  </a:effectLst>
                </a:rPr>
                <a:t>绝缘子的机械强度安全系数</a:t>
              </a:r>
            </a:p>
          </p:txBody>
        </p:sp>
      </p:grpSp>
      <p:graphicFrame>
        <p:nvGraphicFramePr>
          <p:cNvPr id="170100" name="Group 116">
            <a:extLst>
              <a:ext uri="{FF2B5EF4-FFF2-40B4-BE49-F238E27FC236}">
                <a16:creationId xmlns:a16="http://schemas.microsoft.com/office/drawing/2014/main" id="{1DAA618D-A66A-4D62-AE21-E31EA7093710}"/>
              </a:ext>
            </a:extLst>
          </p:cNvPr>
          <p:cNvGraphicFramePr>
            <a:graphicFrameLocks noGrp="1"/>
          </p:cNvGraphicFramePr>
          <p:nvPr/>
        </p:nvGraphicFramePr>
        <p:xfrm>
          <a:off x="1025525" y="2743200"/>
          <a:ext cx="7315200" cy="1504952"/>
        </p:xfrm>
        <a:graphic>
          <a:graphicData uri="http://schemas.openxmlformats.org/drawingml/2006/table">
            <a:tbl>
              <a:tblPr/>
              <a:tblGrid>
                <a:gridCol w="1951038">
                  <a:extLst>
                    <a:ext uri="{9D8B030D-6E8A-4147-A177-3AD203B41FA5}">
                      <a16:colId xmlns:a16="http://schemas.microsoft.com/office/drawing/2014/main" val="3308319181"/>
                    </a:ext>
                  </a:extLst>
                </a:gridCol>
                <a:gridCol w="1389062">
                  <a:extLst>
                    <a:ext uri="{9D8B030D-6E8A-4147-A177-3AD203B41FA5}">
                      <a16:colId xmlns:a16="http://schemas.microsoft.com/office/drawing/2014/main" val="3988570886"/>
                    </a:ext>
                  </a:extLst>
                </a:gridCol>
                <a:gridCol w="1387475">
                  <a:extLst>
                    <a:ext uri="{9D8B030D-6E8A-4147-A177-3AD203B41FA5}">
                      <a16:colId xmlns:a16="http://schemas.microsoft.com/office/drawing/2014/main" val="1293413009"/>
                    </a:ext>
                  </a:extLst>
                </a:gridCol>
                <a:gridCol w="1389063">
                  <a:extLst>
                    <a:ext uri="{9D8B030D-6E8A-4147-A177-3AD203B41FA5}">
                      <a16:colId xmlns:a16="http://schemas.microsoft.com/office/drawing/2014/main" val="1481815716"/>
                    </a:ext>
                  </a:extLst>
                </a:gridCol>
                <a:gridCol w="1198562">
                  <a:extLst>
                    <a:ext uri="{9D8B030D-6E8A-4147-A177-3AD203B41FA5}">
                      <a16:colId xmlns:a16="http://schemas.microsoft.com/office/drawing/2014/main" val="4107654030"/>
                    </a:ext>
                  </a:extLst>
                </a:gridCol>
              </a:tblGrid>
              <a:tr h="376238">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rPr>
                        <a:t>情    况</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rPr>
                        <a:t>针式</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rPr>
                        <a:t>盘形</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rPr>
                        <a:t>瓷横担</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rPr>
                        <a:t>金具</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55431779"/>
                  </a:ext>
                </a:extLst>
              </a:tr>
              <a:tr h="376238">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rPr>
                        <a:t>最大使用荷载</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rPr>
                        <a:t>2.5</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rPr>
                        <a:t>2.7</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3.0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3.0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41573405"/>
                  </a:ext>
                </a:extLst>
              </a:tr>
              <a:tr h="376238">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rPr>
                        <a:t>断    线</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a:t>
                      </a:r>
                      <a:endParaRPr kumimoji="0" lang="en-US" altLang="zh-CN"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1.8</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2.0</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1.8</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20613524"/>
                  </a:ext>
                </a:extLst>
              </a:tr>
              <a:tr h="376238">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rPr>
                        <a:t>断    联</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a:t>
                      </a:r>
                      <a:endParaRPr kumimoji="0" lang="en-US" altLang="zh-CN"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1.5</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a:t>
                      </a:r>
                      <a:endParaRPr kumimoji="0" lang="en-US" altLang="zh-CN" sz="1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宋体" panose="02010600030101010101" pitchFamily="2" charset="-122"/>
                        </a:rPr>
                        <a:t>1.5</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7513947"/>
                  </a:ext>
                </a:extLst>
              </a:tr>
            </a:tbl>
          </a:graphicData>
        </a:graphic>
      </p:graphicFrame>
      <p:sp>
        <p:nvSpPr>
          <p:cNvPr id="170029" name="Rectangle 45">
            <a:extLst>
              <a:ext uri="{FF2B5EF4-FFF2-40B4-BE49-F238E27FC236}">
                <a16:creationId xmlns:a16="http://schemas.microsoft.com/office/drawing/2014/main" id="{4C590082-22CE-4A10-99B2-01CEEC31142F}"/>
              </a:ext>
            </a:extLst>
          </p:cNvPr>
          <p:cNvSpPr>
            <a:spLocks noChangeArrowheads="1"/>
          </p:cNvSpPr>
          <p:nvPr/>
        </p:nvSpPr>
        <p:spPr bwMode="auto">
          <a:xfrm>
            <a:off x="1066800" y="2362200"/>
            <a:ext cx="716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zh-CN" altLang="en-US">
                <a:effectLst>
                  <a:outerShdw blurRad="38100" dist="38100" dir="2700000" algn="tl">
                    <a:srgbClr val="000000"/>
                  </a:outerShdw>
                </a:effectLst>
              </a:rPr>
              <a:t>表</a:t>
            </a:r>
            <a:r>
              <a:rPr lang="en-US" altLang="zh-CN">
                <a:effectLst>
                  <a:outerShdw blurRad="38100" dist="38100" dir="2700000" algn="tl">
                    <a:srgbClr val="000000"/>
                  </a:outerShdw>
                </a:effectLst>
              </a:rPr>
              <a:t>1-11             </a:t>
            </a:r>
            <a:r>
              <a:rPr lang="en-US" altLang="zh-CN"/>
              <a:t> </a:t>
            </a:r>
            <a:r>
              <a:rPr lang="zh-CN" altLang="en-US">
                <a:effectLst>
                  <a:outerShdw blurRad="38100" dist="38100" dir="2700000" algn="tl">
                    <a:srgbClr val="000000"/>
                  </a:outerShdw>
                </a:effectLst>
              </a:rPr>
              <a:t>绝缘子和金具机械强度的最低安全系数</a:t>
            </a:r>
            <a:r>
              <a:rPr lang="zh-CN" altLang="en-US"/>
              <a:t> </a:t>
            </a:r>
          </a:p>
        </p:txBody>
      </p:sp>
      <p:sp>
        <p:nvSpPr>
          <p:cNvPr id="170062" name="Rectangle 78">
            <a:extLst>
              <a:ext uri="{FF2B5EF4-FFF2-40B4-BE49-F238E27FC236}">
                <a16:creationId xmlns:a16="http://schemas.microsoft.com/office/drawing/2014/main" id="{1376DC9A-2067-4DE7-A292-97F1818873D5}"/>
              </a:ext>
            </a:extLst>
          </p:cNvPr>
          <p:cNvSpPr>
            <a:spLocks noChangeArrowheads="1"/>
          </p:cNvSpPr>
          <p:nvPr/>
        </p:nvSpPr>
        <p:spPr bwMode="auto">
          <a:xfrm>
            <a:off x="990600" y="4391025"/>
            <a:ext cx="78486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zh-CN" sz="2400" b="1">
                <a:effectLst>
                  <a:outerShdw blurRad="38100" dist="38100" dir="2700000" algn="tl">
                    <a:srgbClr val="000000"/>
                  </a:outerShdw>
                </a:effectLst>
                <a:latin typeface="宋体" panose="02010600030101010101" pitchFamily="2" charset="-122"/>
              </a:rPr>
              <a:t>(2)</a:t>
            </a:r>
            <a:r>
              <a:rPr lang="zh-CN" altLang="en-US" sz="2400" b="1">
                <a:effectLst>
                  <a:outerShdw blurRad="38100" dist="38100" dir="2700000" algn="tl">
                    <a:srgbClr val="000000"/>
                  </a:outerShdw>
                </a:effectLst>
                <a:latin typeface="宋体" panose="02010600030101010101" pitchFamily="2" charset="-122"/>
              </a:rPr>
              <a:t>最大使用荷载 ：</a:t>
            </a:r>
            <a:r>
              <a:rPr lang="zh-CN" altLang="en-US">
                <a:effectLst>
                  <a:outerShdw blurRad="38100" dist="38100" dir="2700000" algn="tl">
                    <a:srgbClr val="000000"/>
                  </a:outerShdw>
                </a:effectLst>
              </a:rPr>
              <a:t>在常年、断线、断联情况下，绝缘子的相应最大使用荷载</a:t>
            </a:r>
            <a:r>
              <a:rPr lang="en-US" altLang="zh-CN">
                <a:effectLst>
                  <a:outerShdw blurRad="38100" dist="38100" dir="2700000" algn="tl">
                    <a:srgbClr val="000000"/>
                  </a:outerShdw>
                </a:effectLst>
              </a:rPr>
              <a:t>[</a:t>
            </a:r>
            <a:r>
              <a:rPr lang="en-US" altLang="zh-CN" i="1">
                <a:effectLst>
                  <a:outerShdw blurRad="38100" dist="38100" dir="2700000" algn="tl">
                    <a:srgbClr val="000000"/>
                  </a:outerShdw>
                </a:effectLst>
              </a:rPr>
              <a:t>T</a:t>
            </a:r>
            <a:r>
              <a:rPr lang="en-US" altLang="zh-CN" i="1" baseline="-25000">
                <a:effectLst>
                  <a:outerShdw blurRad="38100" dist="38100" dir="2700000" algn="tl">
                    <a:srgbClr val="000000"/>
                  </a:outerShdw>
                </a:effectLst>
              </a:rPr>
              <a:t>J</a:t>
            </a:r>
            <a:r>
              <a:rPr lang="en-US" altLang="zh-CN">
                <a:effectLst>
                  <a:outerShdw blurRad="38100" dist="38100" dir="2700000" algn="tl">
                    <a:srgbClr val="000000"/>
                  </a:outerShdw>
                </a:effectLst>
              </a:rPr>
              <a:t>]</a:t>
            </a:r>
            <a:r>
              <a:rPr lang="zh-CN" altLang="en-US">
                <a:effectLst>
                  <a:outerShdw blurRad="38100" dist="38100" dir="2700000" algn="tl">
                    <a:srgbClr val="000000"/>
                  </a:outerShdw>
                </a:effectLst>
              </a:rPr>
              <a:t>，可按下式计算：</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0029"/>
                                        </p:tgtEl>
                                        <p:attrNameLst>
                                          <p:attrName>style.visibility</p:attrName>
                                        </p:attrNameLst>
                                      </p:cBhvr>
                                      <p:to>
                                        <p:strVal val="visible"/>
                                      </p:to>
                                    </p:set>
                                    <p:animEffect transition="in" filter="blinds(horizontal)">
                                      <p:cBhvr>
                                        <p:cTn id="7" dur="500"/>
                                        <p:tgtEl>
                                          <p:spTgt spid="170029"/>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170100"/>
                                        </p:tgtEl>
                                        <p:attrNameLst>
                                          <p:attrName>style.visibility</p:attrName>
                                        </p:attrNameLst>
                                      </p:cBhvr>
                                      <p:to>
                                        <p:strVal val="visible"/>
                                      </p:to>
                                    </p:set>
                                    <p:animEffect transition="in" filter="blinds(horizontal)">
                                      <p:cBhvr>
                                        <p:cTn id="11" dur="500"/>
                                        <p:tgtEl>
                                          <p:spTgt spid="17010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70062"/>
                                        </p:tgtEl>
                                        <p:attrNameLst>
                                          <p:attrName>style.visibility</p:attrName>
                                        </p:attrNameLst>
                                      </p:cBhvr>
                                      <p:to>
                                        <p:strVal val="visible"/>
                                      </p:to>
                                    </p:set>
                                    <p:animEffect transition="in" filter="blinds(horizontal)">
                                      <p:cBhvr>
                                        <p:cTn id="16" dur="500"/>
                                        <p:tgtEl>
                                          <p:spTgt spid="17006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nodeType="clickEffect">
                                  <p:stCondLst>
                                    <p:cond delay="0"/>
                                  </p:stCondLst>
                                  <p:childTnLst>
                                    <p:set>
                                      <p:cBhvr>
                                        <p:cTn id="20" dur="1" fill="hold">
                                          <p:stCondLst>
                                            <p:cond delay="0"/>
                                          </p:stCondLst>
                                        </p:cTn>
                                        <p:tgtEl>
                                          <p:spTgt spid="169987"/>
                                        </p:tgtEl>
                                        <p:attrNameLst>
                                          <p:attrName>style.visibility</p:attrName>
                                        </p:attrNameLst>
                                      </p:cBhvr>
                                      <p:to>
                                        <p:strVal val="visible"/>
                                      </p:to>
                                    </p:set>
                                    <p:anim calcmode="lin" valueType="num">
                                      <p:cBhvr>
                                        <p:cTn id="21" dur="500" fill="hold"/>
                                        <p:tgtEl>
                                          <p:spTgt spid="169987"/>
                                        </p:tgtEl>
                                        <p:attrNameLst>
                                          <p:attrName>ppt_w</p:attrName>
                                        </p:attrNameLst>
                                      </p:cBhvr>
                                      <p:tavLst>
                                        <p:tav tm="0">
                                          <p:val>
                                            <p:fltVal val="0"/>
                                          </p:val>
                                        </p:tav>
                                        <p:tav tm="100000">
                                          <p:val>
                                            <p:strVal val="#ppt_w"/>
                                          </p:val>
                                        </p:tav>
                                      </p:tavLst>
                                    </p:anim>
                                    <p:anim calcmode="lin" valueType="num">
                                      <p:cBhvr>
                                        <p:cTn id="22" dur="500" fill="hold"/>
                                        <p:tgtEl>
                                          <p:spTgt spid="169987"/>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69988"/>
                                        </p:tgtEl>
                                        <p:attrNameLst>
                                          <p:attrName>style.visibility</p:attrName>
                                        </p:attrNameLst>
                                      </p:cBhvr>
                                      <p:to>
                                        <p:strVal val="visible"/>
                                      </p:to>
                                    </p:set>
                                    <p:animEffect transition="in" filter="blinds(horizontal)">
                                      <p:cBhvr>
                                        <p:cTn id="27" dur="500"/>
                                        <p:tgtEl>
                                          <p:spTgt spid="16998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16" fill="hold" nodeType="clickEffect">
                                  <p:stCondLst>
                                    <p:cond delay="0"/>
                                  </p:stCondLst>
                                  <p:childTnLst>
                                    <p:set>
                                      <p:cBhvr>
                                        <p:cTn id="31" dur="1" fill="hold">
                                          <p:stCondLst>
                                            <p:cond delay="0"/>
                                          </p:stCondLst>
                                        </p:cTn>
                                        <p:tgtEl>
                                          <p:spTgt spid="169991"/>
                                        </p:tgtEl>
                                        <p:attrNameLst>
                                          <p:attrName>style.visibility</p:attrName>
                                        </p:attrNameLst>
                                      </p:cBhvr>
                                      <p:to>
                                        <p:strVal val="visible"/>
                                      </p:to>
                                    </p:set>
                                    <p:anim calcmode="lin" valueType="num">
                                      <p:cBhvr>
                                        <p:cTn id="32" dur="500" fill="hold"/>
                                        <p:tgtEl>
                                          <p:spTgt spid="169991"/>
                                        </p:tgtEl>
                                        <p:attrNameLst>
                                          <p:attrName>ppt_w</p:attrName>
                                        </p:attrNameLst>
                                      </p:cBhvr>
                                      <p:tavLst>
                                        <p:tav tm="0">
                                          <p:val>
                                            <p:fltVal val="0"/>
                                          </p:val>
                                        </p:tav>
                                        <p:tav tm="100000">
                                          <p:val>
                                            <p:strVal val="#ppt_w"/>
                                          </p:val>
                                        </p:tav>
                                      </p:tavLst>
                                    </p:anim>
                                    <p:anim calcmode="lin" valueType="num">
                                      <p:cBhvr>
                                        <p:cTn id="33" dur="500" fill="hold"/>
                                        <p:tgtEl>
                                          <p:spTgt spid="16999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29" grpId="0" autoUpdateAnimBg="0"/>
      <p:bldP spid="17006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FAC56D5A-2C8E-49C2-8419-5A57D5C1A45F}"/>
              </a:ext>
            </a:extLst>
          </p:cNvPr>
          <p:cNvSpPr>
            <a:spLocks noChangeArrowheads="1"/>
          </p:cNvSpPr>
          <p:nvPr/>
        </p:nvSpPr>
        <p:spPr bwMode="auto">
          <a:xfrm>
            <a:off x="304800" y="1752600"/>
            <a:ext cx="6781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a:buFontTx/>
              <a:buNone/>
            </a:pPr>
            <a:r>
              <a:rPr lang="zh-CN" altLang="en-US">
                <a:effectLst/>
                <a:ea typeface="黑体" panose="02010609060101010101" pitchFamily="49" charset="-122"/>
              </a:rPr>
              <a:t>一、</a:t>
            </a:r>
            <a:r>
              <a:rPr lang="zh-CN" altLang="en-US">
                <a:effectLst/>
                <a:latin typeface="宋体" panose="02010600030101010101" pitchFamily="2" charset="-122"/>
                <a:ea typeface="黑体" panose="02010609060101010101" pitchFamily="49" charset="-122"/>
              </a:rPr>
              <a:t>输电线路在电力系统中的地位</a:t>
            </a:r>
            <a:r>
              <a:rPr lang="zh-CN" altLang="en-US" sz="2000" b="1">
                <a:latin typeface="宋体" panose="02010600030101010101" pitchFamily="2" charset="-122"/>
              </a:rPr>
              <a:t>    </a:t>
            </a:r>
          </a:p>
          <a:p>
            <a:pPr>
              <a:buFontTx/>
              <a:buNone/>
            </a:pPr>
            <a:endParaRPr lang="zh-CN" altLang="en-US" sz="2000" b="1">
              <a:latin typeface="宋体" panose="02010600030101010101" pitchFamily="2" charset="-122"/>
            </a:endParaRPr>
          </a:p>
          <a:p>
            <a:pPr>
              <a:buFontTx/>
              <a:buNone/>
            </a:pPr>
            <a:r>
              <a:rPr lang="zh-CN" altLang="en-US" sz="2000" b="1">
                <a:latin typeface="宋体" panose="02010600030101010101" pitchFamily="2" charset="-122"/>
              </a:rPr>
              <a:t>      </a:t>
            </a:r>
            <a:r>
              <a:rPr lang="en-US" altLang="zh-CN" sz="2000" b="1">
                <a:latin typeface="宋体" panose="02010600030101010101" pitchFamily="2" charset="-122"/>
              </a:rPr>
              <a:t>1.</a:t>
            </a:r>
            <a:r>
              <a:rPr lang="zh-CN" altLang="en-US" sz="2000" b="1">
                <a:latin typeface="宋体" panose="02010600030101010101" pitchFamily="2" charset="-122"/>
              </a:rPr>
              <a:t>电力生产过程</a:t>
            </a:r>
          </a:p>
        </p:txBody>
      </p:sp>
      <p:sp>
        <p:nvSpPr>
          <p:cNvPr id="133124" name="Rectangle 4">
            <a:extLst>
              <a:ext uri="{FF2B5EF4-FFF2-40B4-BE49-F238E27FC236}">
                <a16:creationId xmlns:a16="http://schemas.microsoft.com/office/drawing/2014/main" id="{F779F6AA-06B0-4F48-A18A-F6F99418B9D8}"/>
              </a:ext>
            </a:extLst>
          </p:cNvPr>
          <p:cNvSpPr>
            <a:spLocks noChangeArrowheads="1"/>
          </p:cNvSpPr>
          <p:nvPr/>
        </p:nvSpPr>
        <p:spPr bwMode="auto">
          <a:xfrm>
            <a:off x="1447800" y="533400"/>
            <a:ext cx="6629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600">
                <a:solidFill>
                  <a:schemeClr val="tx2"/>
                </a:solidFill>
                <a:effectLst>
                  <a:outerShdw blurRad="38100" dist="38100" dir="2700000" algn="tl">
                    <a:srgbClr val="000000"/>
                  </a:outerShdw>
                </a:effectLst>
                <a:latin typeface="黑体" panose="02010609060101010101" pitchFamily="49" charset="-122"/>
                <a:ea typeface="黑体" panose="02010609060101010101" pitchFamily="49" charset="-122"/>
              </a:rPr>
              <a:t>第一章  输电线路基本知识</a:t>
            </a:r>
          </a:p>
        </p:txBody>
      </p:sp>
      <p:grpSp>
        <p:nvGrpSpPr>
          <p:cNvPr id="133150" name="Group 30">
            <a:extLst>
              <a:ext uri="{FF2B5EF4-FFF2-40B4-BE49-F238E27FC236}">
                <a16:creationId xmlns:a16="http://schemas.microsoft.com/office/drawing/2014/main" id="{3D7260FF-7871-4B6D-B129-76355DF977A6}"/>
              </a:ext>
            </a:extLst>
          </p:cNvPr>
          <p:cNvGrpSpPr>
            <a:grpSpLocks/>
          </p:cNvGrpSpPr>
          <p:nvPr/>
        </p:nvGrpSpPr>
        <p:grpSpPr bwMode="auto">
          <a:xfrm>
            <a:off x="4419600" y="4419600"/>
            <a:ext cx="2973388" cy="2136775"/>
            <a:chOff x="1536" y="1737"/>
            <a:chExt cx="1873" cy="1346"/>
          </a:xfrm>
        </p:grpSpPr>
        <p:grpSp>
          <p:nvGrpSpPr>
            <p:cNvPr id="133143" name="Group 23">
              <a:extLst>
                <a:ext uri="{FF2B5EF4-FFF2-40B4-BE49-F238E27FC236}">
                  <a16:creationId xmlns:a16="http://schemas.microsoft.com/office/drawing/2014/main" id="{77E4CB00-5B94-47AC-9A51-904F1322021E}"/>
                </a:ext>
              </a:extLst>
            </p:cNvPr>
            <p:cNvGrpSpPr>
              <a:grpSpLocks/>
            </p:cNvGrpSpPr>
            <p:nvPr/>
          </p:nvGrpSpPr>
          <p:grpSpPr bwMode="auto">
            <a:xfrm>
              <a:off x="1536" y="1737"/>
              <a:ext cx="1873" cy="1346"/>
              <a:chOff x="1536" y="1737"/>
              <a:chExt cx="1873" cy="1346"/>
            </a:xfrm>
          </p:grpSpPr>
          <p:sp>
            <p:nvSpPr>
              <p:cNvPr id="133137" name="Arc 17">
                <a:extLst>
                  <a:ext uri="{FF2B5EF4-FFF2-40B4-BE49-F238E27FC236}">
                    <a16:creationId xmlns:a16="http://schemas.microsoft.com/office/drawing/2014/main" id="{4A0028B5-0836-478C-AF4A-0BDBD1477591}"/>
                  </a:ext>
                </a:extLst>
              </p:cNvPr>
              <p:cNvSpPr>
                <a:spLocks/>
              </p:cNvSpPr>
              <p:nvPr/>
            </p:nvSpPr>
            <p:spPr bwMode="auto">
              <a:xfrm>
                <a:off x="1536" y="1844"/>
                <a:ext cx="1873" cy="1239"/>
              </a:xfrm>
              <a:custGeom>
                <a:avLst/>
                <a:gdLst>
                  <a:gd name="G0" fmla="+- 21600 0 0"/>
                  <a:gd name="G1" fmla="+- 20828 0 0"/>
                  <a:gd name="G2" fmla="+- 21600 0 0"/>
                  <a:gd name="T0" fmla="*/ 27321 w 43200"/>
                  <a:gd name="T1" fmla="*/ 0 h 42428"/>
                  <a:gd name="T2" fmla="*/ 12808 w 43200"/>
                  <a:gd name="T3" fmla="*/ 1098 h 42428"/>
                  <a:gd name="T4" fmla="*/ 21600 w 43200"/>
                  <a:gd name="T5" fmla="*/ 20828 h 42428"/>
                </a:gdLst>
                <a:ahLst/>
                <a:cxnLst>
                  <a:cxn ang="0">
                    <a:pos x="T0" y="T1"/>
                  </a:cxn>
                  <a:cxn ang="0">
                    <a:pos x="T2" y="T3"/>
                  </a:cxn>
                  <a:cxn ang="0">
                    <a:pos x="T4" y="T5"/>
                  </a:cxn>
                </a:cxnLst>
                <a:rect l="0" t="0" r="r" b="b"/>
                <a:pathLst>
                  <a:path w="43200" h="42428" fill="none" extrusionOk="0">
                    <a:moveTo>
                      <a:pt x="27321" y="-1"/>
                    </a:moveTo>
                    <a:cubicBezTo>
                      <a:pt x="36699" y="2575"/>
                      <a:pt x="43200" y="11102"/>
                      <a:pt x="43200" y="20828"/>
                    </a:cubicBezTo>
                    <a:cubicBezTo>
                      <a:pt x="43200" y="32757"/>
                      <a:pt x="33529" y="42428"/>
                      <a:pt x="21600" y="42428"/>
                    </a:cubicBezTo>
                    <a:cubicBezTo>
                      <a:pt x="9670" y="42428"/>
                      <a:pt x="0" y="32757"/>
                      <a:pt x="0" y="20828"/>
                    </a:cubicBezTo>
                    <a:cubicBezTo>
                      <a:pt x="0" y="12299"/>
                      <a:pt x="5018" y="4569"/>
                      <a:pt x="12808" y="1098"/>
                    </a:cubicBezTo>
                  </a:path>
                  <a:path w="43200" h="42428" stroke="0" extrusionOk="0">
                    <a:moveTo>
                      <a:pt x="27321" y="-1"/>
                    </a:moveTo>
                    <a:cubicBezTo>
                      <a:pt x="36699" y="2575"/>
                      <a:pt x="43200" y="11102"/>
                      <a:pt x="43200" y="20828"/>
                    </a:cubicBezTo>
                    <a:cubicBezTo>
                      <a:pt x="43200" y="32757"/>
                      <a:pt x="33529" y="42428"/>
                      <a:pt x="21600" y="42428"/>
                    </a:cubicBezTo>
                    <a:cubicBezTo>
                      <a:pt x="9670" y="42428"/>
                      <a:pt x="0" y="32757"/>
                      <a:pt x="0" y="20828"/>
                    </a:cubicBezTo>
                    <a:cubicBezTo>
                      <a:pt x="0" y="12299"/>
                      <a:pt x="5018" y="4569"/>
                      <a:pt x="12808" y="1098"/>
                    </a:cubicBezTo>
                    <a:lnTo>
                      <a:pt x="21600" y="20828"/>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139" name="Text Box 19">
                <a:extLst>
                  <a:ext uri="{FF2B5EF4-FFF2-40B4-BE49-F238E27FC236}">
                    <a16:creationId xmlns:a16="http://schemas.microsoft.com/office/drawing/2014/main" id="{2DB7EE15-7B5E-4A2B-BD6C-AD0FCDD99FA6}"/>
                  </a:ext>
                </a:extLst>
              </p:cNvPr>
              <p:cNvSpPr txBox="1">
                <a:spLocks noChangeArrowheads="1"/>
              </p:cNvSpPr>
              <p:nvPr/>
            </p:nvSpPr>
            <p:spPr bwMode="auto">
              <a:xfrm>
                <a:off x="2062" y="1737"/>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a:effectLst>
                      <a:outerShdw blurRad="38100" dist="38100" dir="2700000" algn="tl">
                        <a:srgbClr val="000000"/>
                      </a:outerShdw>
                    </a:effectLst>
                  </a:rPr>
                  <a:t>电力系统</a:t>
                </a:r>
              </a:p>
            </p:txBody>
          </p:sp>
        </p:grpSp>
        <p:grpSp>
          <p:nvGrpSpPr>
            <p:cNvPr id="133144" name="Group 24">
              <a:extLst>
                <a:ext uri="{FF2B5EF4-FFF2-40B4-BE49-F238E27FC236}">
                  <a16:creationId xmlns:a16="http://schemas.microsoft.com/office/drawing/2014/main" id="{0ADE8661-EB4D-47A0-835B-84269746A8F9}"/>
                </a:ext>
              </a:extLst>
            </p:cNvPr>
            <p:cNvGrpSpPr>
              <a:grpSpLocks/>
            </p:cNvGrpSpPr>
            <p:nvPr/>
          </p:nvGrpSpPr>
          <p:grpSpPr bwMode="auto">
            <a:xfrm>
              <a:off x="1678" y="1977"/>
              <a:ext cx="1536" cy="961"/>
              <a:chOff x="1678" y="1977"/>
              <a:chExt cx="1536" cy="961"/>
            </a:xfrm>
          </p:grpSpPr>
          <p:sp>
            <p:nvSpPr>
              <p:cNvPr id="133136" name="Arc 16">
                <a:extLst>
                  <a:ext uri="{FF2B5EF4-FFF2-40B4-BE49-F238E27FC236}">
                    <a16:creationId xmlns:a16="http://schemas.microsoft.com/office/drawing/2014/main" id="{FADA8DA5-89AC-40EF-B9CD-F47DE20FAE6A}"/>
                  </a:ext>
                </a:extLst>
              </p:cNvPr>
              <p:cNvSpPr>
                <a:spLocks/>
              </p:cNvSpPr>
              <p:nvPr/>
            </p:nvSpPr>
            <p:spPr bwMode="auto">
              <a:xfrm>
                <a:off x="1678" y="2073"/>
                <a:ext cx="1536" cy="865"/>
              </a:xfrm>
              <a:custGeom>
                <a:avLst/>
                <a:gdLst>
                  <a:gd name="G0" fmla="+- 21600 0 0"/>
                  <a:gd name="G1" fmla="+- 20736 0 0"/>
                  <a:gd name="G2" fmla="+- 21600 0 0"/>
                  <a:gd name="T0" fmla="*/ 27649 w 43200"/>
                  <a:gd name="T1" fmla="*/ 0 h 42336"/>
                  <a:gd name="T2" fmla="*/ 13528 w 43200"/>
                  <a:gd name="T3" fmla="*/ 701 h 42336"/>
                  <a:gd name="T4" fmla="*/ 21600 w 43200"/>
                  <a:gd name="T5" fmla="*/ 20736 h 42336"/>
                </a:gdLst>
                <a:ahLst/>
                <a:cxnLst>
                  <a:cxn ang="0">
                    <a:pos x="T0" y="T1"/>
                  </a:cxn>
                  <a:cxn ang="0">
                    <a:pos x="T2" y="T3"/>
                  </a:cxn>
                  <a:cxn ang="0">
                    <a:pos x="T4" y="T5"/>
                  </a:cxn>
                </a:cxnLst>
                <a:rect l="0" t="0" r="r" b="b"/>
                <a:pathLst>
                  <a:path w="43200" h="42336" fill="none" extrusionOk="0">
                    <a:moveTo>
                      <a:pt x="27648" y="0"/>
                    </a:moveTo>
                    <a:cubicBezTo>
                      <a:pt x="36864" y="2688"/>
                      <a:pt x="43200" y="11136"/>
                      <a:pt x="43200" y="20736"/>
                    </a:cubicBezTo>
                    <a:cubicBezTo>
                      <a:pt x="43200" y="32665"/>
                      <a:pt x="33529" y="42336"/>
                      <a:pt x="21600" y="42336"/>
                    </a:cubicBezTo>
                    <a:cubicBezTo>
                      <a:pt x="9670" y="42336"/>
                      <a:pt x="0" y="32665"/>
                      <a:pt x="0" y="20736"/>
                    </a:cubicBezTo>
                    <a:cubicBezTo>
                      <a:pt x="0" y="11923"/>
                      <a:pt x="5353" y="3994"/>
                      <a:pt x="13527" y="700"/>
                    </a:cubicBezTo>
                  </a:path>
                  <a:path w="43200" h="42336" stroke="0" extrusionOk="0">
                    <a:moveTo>
                      <a:pt x="27648" y="0"/>
                    </a:moveTo>
                    <a:cubicBezTo>
                      <a:pt x="36864" y="2688"/>
                      <a:pt x="43200" y="11136"/>
                      <a:pt x="43200" y="20736"/>
                    </a:cubicBezTo>
                    <a:cubicBezTo>
                      <a:pt x="43200" y="32665"/>
                      <a:pt x="33529" y="42336"/>
                      <a:pt x="21600" y="42336"/>
                    </a:cubicBezTo>
                    <a:cubicBezTo>
                      <a:pt x="9670" y="42336"/>
                      <a:pt x="0" y="32665"/>
                      <a:pt x="0" y="20736"/>
                    </a:cubicBezTo>
                    <a:cubicBezTo>
                      <a:pt x="0" y="11923"/>
                      <a:pt x="5353" y="3994"/>
                      <a:pt x="13527" y="700"/>
                    </a:cubicBezTo>
                    <a:lnTo>
                      <a:pt x="21600" y="20736"/>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141" name="Text Box 21">
                <a:extLst>
                  <a:ext uri="{FF2B5EF4-FFF2-40B4-BE49-F238E27FC236}">
                    <a16:creationId xmlns:a16="http://schemas.microsoft.com/office/drawing/2014/main" id="{BFF746BB-7515-45BF-9ACE-358656C47EDB}"/>
                  </a:ext>
                </a:extLst>
              </p:cNvPr>
              <p:cNvSpPr txBox="1">
                <a:spLocks noChangeArrowheads="1"/>
              </p:cNvSpPr>
              <p:nvPr/>
            </p:nvSpPr>
            <p:spPr bwMode="auto">
              <a:xfrm>
                <a:off x="2110" y="1977"/>
                <a:ext cx="5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a:effectLst>
                      <a:outerShdw blurRad="38100" dist="38100" dir="2700000" algn="tl">
                        <a:srgbClr val="000000"/>
                      </a:outerShdw>
                    </a:effectLst>
                  </a:rPr>
                  <a:t>电力网</a:t>
                </a:r>
              </a:p>
            </p:txBody>
          </p:sp>
        </p:grpSp>
        <p:grpSp>
          <p:nvGrpSpPr>
            <p:cNvPr id="133146" name="Group 26">
              <a:extLst>
                <a:ext uri="{FF2B5EF4-FFF2-40B4-BE49-F238E27FC236}">
                  <a16:creationId xmlns:a16="http://schemas.microsoft.com/office/drawing/2014/main" id="{6FF680C5-5DB8-47E3-A953-0D75F3D4D94C}"/>
                </a:ext>
              </a:extLst>
            </p:cNvPr>
            <p:cNvGrpSpPr>
              <a:grpSpLocks/>
            </p:cNvGrpSpPr>
            <p:nvPr/>
          </p:nvGrpSpPr>
          <p:grpSpPr bwMode="auto">
            <a:xfrm>
              <a:off x="1924" y="2160"/>
              <a:ext cx="1008" cy="586"/>
              <a:chOff x="1924" y="2160"/>
              <a:chExt cx="1008" cy="586"/>
            </a:xfrm>
          </p:grpSpPr>
          <p:sp>
            <p:nvSpPr>
              <p:cNvPr id="133135" name="Arc 15">
                <a:extLst>
                  <a:ext uri="{FF2B5EF4-FFF2-40B4-BE49-F238E27FC236}">
                    <a16:creationId xmlns:a16="http://schemas.microsoft.com/office/drawing/2014/main" id="{368D2FA9-160F-4D52-9172-AB0ACE6844C7}"/>
                  </a:ext>
                </a:extLst>
              </p:cNvPr>
              <p:cNvSpPr>
                <a:spLocks/>
              </p:cNvSpPr>
              <p:nvPr/>
            </p:nvSpPr>
            <p:spPr bwMode="auto">
              <a:xfrm>
                <a:off x="1924" y="2285"/>
                <a:ext cx="1008" cy="461"/>
              </a:xfrm>
              <a:custGeom>
                <a:avLst/>
                <a:gdLst>
                  <a:gd name="G0" fmla="+- 21600 0 0"/>
                  <a:gd name="G1" fmla="+- 17800 0 0"/>
                  <a:gd name="G2" fmla="+- 21600 0 0"/>
                  <a:gd name="T0" fmla="*/ 33836 w 43200"/>
                  <a:gd name="T1" fmla="*/ 0 h 39400"/>
                  <a:gd name="T2" fmla="*/ 8023 w 43200"/>
                  <a:gd name="T3" fmla="*/ 1000 h 39400"/>
                  <a:gd name="T4" fmla="*/ 21600 w 43200"/>
                  <a:gd name="T5" fmla="*/ 17800 h 39400"/>
                </a:gdLst>
                <a:ahLst/>
                <a:cxnLst>
                  <a:cxn ang="0">
                    <a:pos x="T0" y="T1"/>
                  </a:cxn>
                  <a:cxn ang="0">
                    <a:pos x="T2" y="T3"/>
                  </a:cxn>
                  <a:cxn ang="0">
                    <a:pos x="T4" y="T5"/>
                  </a:cxn>
                </a:cxnLst>
                <a:rect l="0" t="0" r="r" b="b"/>
                <a:pathLst>
                  <a:path w="43200" h="39400" fill="none" extrusionOk="0">
                    <a:moveTo>
                      <a:pt x="33836" y="-1"/>
                    </a:moveTo>
                    <a:cubicBezTo>
                      <a:pt x="39697" y="4029"/>
                      <a:pt x="43200" y="10686"/>
                      <a:pt x="43200" y="17800"/>
                    </a:cubicBezTo>
                    <a:cubicBezTo>
                      <a:pt x="43200" y="29729"/>
                      <a:pt x="33529" y="39400"/>
                      <a:pt x="21600" y="39400"/>
                    </a:cubicBezTo>
                    <a:cubicBezTo>
                      <a:pt x="9670" y="39400"/>
                      <a:pt x="0" y="29729"/>
                      <a:pt x="0" y="17800"/>
                    </a:cubicBezTo>
                    <a:cubicBezTo>
                      <a:pt x="0" y="11275"/>
                      <a:pt x="2948" y="5101"/>
                      <a:pt x="8023" y="1000"/>
                    </a:cubicBezTo>
                  </a:path>
                  <a:path w="43200" h="39400" stroke="0" extrusionOk="0">
                    <a:moveTo>
                      <a:pt x="33836" y="-1"/>
                    </a:moveTo>
                    <a:cubicBezTo>
                      <a:pt x="39697" y="4029"/>
                      <a:pt x="43200" y="10686"/>
                      <a:pt x="43200" y="17800"/>
                    </a:cubicBezTo>
                    <a:cubicBezTo>
                      <a:pt x="43200" y="29729"/>
                      <a:pt x="33529" y="39400"/>
                      <a:pt x="21600" y="39400"/>
                    </a:cubicBezTo>
                    <a:cubicBezTo>
                      <a:pt x="9670" y="39400"/>
                      <a:pt x="0" y="29729"/>
                      <a:pt x="0" y="17800"/>
                    </a:cubicBezTo>
                    <a:cubicBezTo>
                      <a:pt x="0" y="11275"/>
                      <a:pt x="2948" y="5101"/>
                      <a:pt x="8023" y="1000"/>
                    </a:cubicBezTo>
                    <a:lnTo>
                      <a:pt x="21600" y="178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142" name="Text Box 22">
                <a:extLst>
                  <a:ext uri="{FF2B5EF4-FFF2-40B4-BE49-F238E27FC236}">
                    <a16:creationId xmlns:a16="http://schemas.microsoft.com/office/drawing/2014/main" id="{AD6A1452-CD7B-458A-A067-737DFEF3C842}"/>
                  </a:ext>
                </a:extLst>
              </p:cNvPr>
              <p:cNvSpPr txBox="1">
                <a:spLocks noChangeArrowheads="1"/>
              </p:cNvSpPr>
              <p:nvPr/>
            </p:nvSpPr>
            <p:spPr bwMode="auto">
              <a:xfrm>
                <a:off x="2064" y="2160"/>
                <a:ext cx="8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a:effectLst>
                      <a:outerShdw blurRad="38100" dist="38100" dir="2700000" algn="tl">
                        <a:srgbClr val="000000"/>
                      </a:outerShdw>
                    </a:effectLst>
                  </a:rPr>
                  <a:t>电力线路</a:t>
                </a:r>
              </a:p>
            </p:txBody>
          </p:sp>
        </p:grpSp>
      </p:grpSp>
      <p:grpSp>
        <p:nvGrpSpPr>
          <p:cNvPr id="133151" name="Group 31">
            <a:extLst>
              <a:ext uri="{FF2B5EF4-FFF2-40B4-BE49-F238E27FC236}">
                <a16:creationId xmlns:a16="http://schemas.microsoft.com/office/drawing/2014/main" id="{1B555CE3-F8FC-4824-B3BD-0688B7453B45}"/>
              </a:ext>
            </a:extLst>
          </p:cNvPr>
          <p:cNvGrpSpPr>
            <a:grpSpLocks/>
          </p:cNvGrpSpPr>
          <p:nvPr/>
        </p:nvGrpSpPr>
        <p:grpSpPr bwMode="auto">
          <a:xfrm>
            <a:off x="990600" y="3505200"/>
            <a:ext cx="7772400" cy="762000"/>
            <a:chOff x="432" y="3312"/>
            <a:chExt cx="4896" cy="480"/>
          </a:xfrm>
        </p:grpSpPr>
        <p:sp>
          <p:nvSpPr>
            <p:cNvPr id="133125" name="AutoShape 5">
              <a:extLst>
                <a:ext uri="{FF2B5EF4-FFF2-40B4-BE49-F238E27FC236}">
                  <a16:creationId xmlns:a16="http://schemas.microsoft.com/office/drawing/2014/main" id="{8C06AEDA-3FE6-4CA9-B1CF-92D449445F9A}"/>
                </a:ext>
              </a:extLst>
            </p:cNvPr>
            <p:cNvSpPr>
              <a:spLocks noChangeArrowheads="1"/>
            </p:cNvSpPr>
            <p:nvPr/>
          </p:nvSpPr>
          <p:spPr bwMode="auto">
            <a:xfrm>
              <a:off x="432" y="3360"/>
              <a:ext cx="672" cy="432"/>
            </a:xfrm>
            <a:prstGeom prst="flowChart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a:t>发电厂</a:t>
              </a:r>
            </a:p>
          </p:txBody>
        </p:sp>
        <p:sp>
          <p:nvSpPr>
            <p:cNvPr id="133126" name="AutoShape 6">
              <a:extLst>
                <a:ext uri="{FF2B5EF4-FFF2-40B4-BE49-F238E27FC236}">
                  <a16:creationId xmlns:a16="http://schemas.microsoft.com/office/drawing/2014/main" id="{D034268F-2ECF-4B70-89A8-DE51F29B89C9}"/>
                </a:ext>
              </a:extLst>
            </p:cNvPr>
            <p:cNvSpPr>
              <a:spLocks noChangeArrowheads="1"/>
            </p:cNvSpPr>
            <p:nvPr/>
          </p:nvSpPr>
          <p:spPr bwMode="auto">
            <a:xfrm>
              <a:off x="1536" y="3360"/>
              <a:ext cx="672" cy="432"/>
            </a:xfrm>
            <a:prstGeom prst="flowChart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a:t>开关站</a:t>
              </a:r>
            </a:p>
            <a:p>
              <a:pPr algn="ctr"/>
              <a:r>
                <a:rPr lang="zh-CN" altLang="en-US"/>
                <a:t>（变电站）</a:t>
              </a:r>
            </a:p>
          </p:txBody>
        </p:sp>
        <p:sp>
          <p:nvSpPr>
            <p:cNvPr id="133127" name="AutoShape 7">
              <a:extLst>
                <a:ext uri="{FF2B5EF4-FFF2-40B4-BE49-F238E27FC236}">
                  <a16:creationId xmlns:a16="http://schemas.microsoft.com/office/drawing/2014/main" id="{B63D880F-3852-4D3C-A8CD-EFDD1D842696}"/>
                </a:ext>
              </a:extLst>
            </p:cNvPr>
            <p:cNvSpPr>
              <a:spLocks noChangeArrowheads="1"/>
            </p:cNvSpPr>
            <p:nvPr/>
          </p:nvSpPr>
          <p:spPr bwMode="auto">
            <a:xfrm>
              <a:off x="3120" y="3360"/>
              <a:ext cx="672" cy="432"/>
            </a:xfrm>
            <a:prstGeom prst="flowChart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a:t>变电站</a:t>
              </a:r>
            </a:p>
          </p:txBody>
        </p:sp>
        <p:sp>
          <p:nvSpPr>
            <p:cNvPr id="133128" name="AutoShape 8">
              <a:extLst>
                <a:ext uri="{FF2B5EF4-FFF2-40B4-BE49-F238E27FC236}">
                  <a16:creationId xmlns:a16="http://schemas.microsoft.com/office/drawing/2014/main" id="{5DBF5C71-4920-47FB-A637-3A6A5BD17D98}"/>
                </a:ext>
              </a:extLst>
            </p:cNvPr>
            <p:cNvSpPr>
              <a:spLocks noChangeArrowheads="1"/>
            </p:cNvSpPr>
            <p:nvPr/>
          </p:nvSpPr>
          <p:spPr bwMode="auto">
            <a:xfrm>
              <a:off x="4656" y="3360"/>
              <a:ext cx="672" cy="432"/>
            </a:xfrm>
            <a:prstGeom prst="flowChart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a:t>用电设备</a:t>
              </a:r>
            </a:p>
          </p:txBody>
        </p:sp>
        <p:sp>
          <p:nvSpPr>
            <p:cNvPr id="133132" name="Text Box 12">
              <a:extLst>
                <a:ext uri="{FF2B5EF4-FFF2-40B4-BE49-F238E27FC236}">
                  <a16:creationId xmlns:a16="http://schemas.microsoft.com/office/drawing/2014/main" id="{1BA99D0E-07F2-49B6-9FDF-EBB1A88BA873}"/>
                </a:ext>
              </a:extLst>
            </p:cNvPr>
            <p:cNvSpPr txBox="1">
              <a:spLocks noChangeArrowheads="1"/>
            </p:cNvSpPr>
            <p:nvPr/>
          </p:nvSpPr>
          <p:spPr bwMode="auto">
            <a:xfrm>
              <a:off x="3888" y="3312"/>
              <a:ext cx="7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a:t>配电线路</a:t>
              </a:r>
            </a:p>
          </p:txBody>
        </p:sp>
        <p:sp>
          <p:nvSpPr>
            <p:cNvPr id="133133" name="Text Box 13">
              <a:extLst>
                <a:ext uri="{FF2B5EF4-FFF2-40B4-BE49-F238E27FC236}">
                  <a16:creationId xmlns:a16="http://schemas.microsoft.com/office/drawing/2014/main" id="{489E0F01-8C15-4D80-B8A2-756935225443}"/>
                </a:ext>
              </a:extLst>
            </p:cNvPr>
            <p:cNvSpPr txBox="1">
              <a:spLocks noChangeArrowheads="1"/>
            </p:cNvSpPr>
            <p:nvPr/>
          </p:nvSpPr>
          <p:spPr bwMode="auto">
            <a:xfrm>
              <a:off x="2304" y="3312"/>
              <a:ext cx="7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a:t>输电线路</a:t>
              </a:r>
            </a:p>
          </p:txBody>
        </p:sp>
        <p:sp>
          <p:nvSpPr>
            <p:cNvPr id="133147" name="Line 27">
              <a:extLst>
                <a:ext uri="{FF2B5EF4-FFF2-40B4-BE49-F238E27FC236}">
                  <a16:creationId xmlns:a16="http://schemas.microsoft.com/office/drawing/2014/main" id="{C9734A43-ABEB-4A4F-92ED-F93E6EA5890F}"/>
                </a:ext>
              </a:extLst>
            </p:cNvPr>
            <p:cNvSpPr>
              <a:spLocks noChangeShapeType="1"/>
            </p:cNvSpPr>
            <p:nvPr/>
          </p:nvSpPr>
          <p:spPr bwMode="auto">
            <a:xfrm>
              <a:off x="1104" y="3552"/>
              <a:ext cx="432" cy="0"/>
            </a:xfrm>
            <a:prstGeom prst="line">
              <a:avLst/>
            </a:prstGeom>
            <a:noFill/>
            <a:ln w="9525">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148" name="Line 28">
              <a:extLst>
                <a:ext uri="{FF2B5EF4-FFF2-40B4-BE49-F238E27FC236}">
                  <a16:creationId xmlns:a16="http://schemas.microsoft.com/office/drawing/2014/main" id="{D3155EB5-938F-4A56-90D5-5A7F9EA7854A}"/>
                </a:ext>
              </a:extLst>
            </p:cNvPr>
            <p:cNvSpPr>
              <a:spLocks noChangeShapeType="1"/>
            </p:cNvSpPr>
            <p:nvPr/>
          </p:nvSpPr>
          <p:spPr bwMode="auto">
            <a:xfrm>
              <a:off x="2208" y="3552"/>
              <a:ext cx="912" cy="0"/>
            </a:xfrm>
            <a:prstGeom prst="line">
              <a:avLst/>
            </a:prstGeom>
            <a:noFill/>
            <a:ln w="9525">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149" name="Line 29">
              <a:extLst>
                <a:ext uri="{FF2B5EF4-FFF2-40B4-BE49-F238E27FC236}">
                  <a16:creationId xmlns:a16="http://schemas.microsoft.com/office/drawing/2014/main" id="{82CFBEEF-22E9-4012-B832-E9B349CF40C9}"/>
                </a:ext>
              </a:extLst>
            </p:cNvPr>
            <p:cNvSpPr>
              <a:spLocks noChangeShapeType="1"/>
            </p:cNvSpPr>
            <p:nvPr/>
          </p:nvSpPr>
          <p:spPr bwMode="auto">
            <a:xfrm>
              <a:off x="3792" y="3552"/>
              <a:ext cx="864" cy="0"/>
            </a:xfrm>
            <a:prstGeom prst="line">
              <a:avLst/>
            </a:prstGeom>
            <a:noFill/>
            <a:ln w="9525">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33152" name="Rectangle 32">
            <a:extLst>
              <a:ext uri="{FF2B5EF4-FFF2-40B4-BE49-F238E27FC236}">
                <a16:creationId xmlns:a16="http://schemas.microsoft.com/office/drawing/2014/main" id="{FCE4FBC4-DF32-491C-906D-23E6837D0884}"/>
              </a:ext>
            </a:extLst>
          </p:cNvPr>
          <p:cNvSpPr>
            <a:spLocks noChangeArrowheads="1"/>
          </p:cNvSpPr>
          <p:nvPr/>
        </p:nvSpPr>
        <p:spPr bwMode="auto">
          <a:xfrm>
            <a:off x="381000" y="44196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a:buFontTx/>
              <a:buNone/>
            </a:pPr>
            <a:r>
              <a:rPr lang="en-US" altLang="zh-CN" sz="2000" b="1">
                <a:latin typeface="宋体" panose="02010600030101010101" pitchFamily="2" charset="-122"/>
              </a:rPr>
              <a:t>      2.</a:t>
            </a:r>
            <a:r>
              <a:rPr lang="zh-CN" altLang="en-US" sz="2000" b="1">
                <a:latin typeface="宋体" panose="02010600030101010101" pitchFamily="2" charset="-122"/>
              </a:rPr>
              <a:t>电力系统、电力网</a:t>
            </a:r>
          </a:p>
        </p:txBody>
      </p:sp>
      <p:sp>
        <p:nvSpPr>
          <p:cNvPr id="133153" name="Rectangle 33">
            <a:extLst>
              <a:ext uri="{FF2B5EF4-FFF2-40B4-BE49-F238E27FC236}">
                <a16:creationId xmlns:a16="http://schemas.microsoft.com/office/drawing/2014/main" id="{99E4800E-2F49-4A36-8B0E-14A9D0885A85}"/>
              </a:ext>
            </a:extLst>
          </p:cNvPr>
          <p:cNvSpPr>
            <a:spLocks noChangeArrowheads="1"/>
          </p:cNvSpPr>
          <p:nvPr/>
        </p:nvSpPr>
        <p:spPr bwMode="auto">
          <a:xfrm>
            <a:off x="4953000" y="28194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a:buFontTx/>
              <a:buNone/>
            </a:pPr>
            <a:r>
              <a:rPr lang="en-US" altLang="zh-CN" sz="2000" b="1">
                <a:latin typeface="宋体" panose="02010600030101010101" pitchFamily="2" charset="-122"/>
              </a:rPr>
              <a:t>      N</a:t>
            </a:r>
            <a:r>
              <a:rPr lang="zh-CN" altLang="en-US" sz="2000" b="1">
                <a:latin typeface="宋体" panose="02010600030101010101" pitchFamily="2" charset="-122"/>
              </a:rPr>
              <a:t>个</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a:extLst>
              <a:ext uri="{FF2B5EF4-FFF2-40B4-BE49-F238E27FC236}">
                <a16:creationId xmlns:a16="http://schemas.microsoft.com/office/drawing/2014/main" id="{6326CD23-DA7E-41F8-8C49-CC27540B830A}"/>
              </a:ext>
            </a:extLst>
          </p:cNvPr>
          <p:cNvSpPr>
            <a:spLocks noGrp="1" noChangeArrowheads="1"/>
          </p:cNvSpPr>
          <p:nvPr>
            <p:ph type="body" idx="1"/>
          </p:nvPr>
        </p:nvSpPr>
        <p:spPr>
          <a:xfrm>
            <a:off x="228600" y="381000"/>
            <a:ext cx="8610600" cy="685800"/>
          </a:xfrm>
        </p:spPr>
        <p:txBody>
          <a:bodyPr/>
          <a:lstStyle/>
          <a:p>
            <a:pPr marL="0" indent="0">
              <a:lnSpc>
                <a:spcPct val="110000"/>
              </a:lnSpc>
              <a:buFontTx/>
              <a:buNone/>
            </a:pPr>
            <a:r>
              <a:rPr lang="en-US" altLang="zh-CN">
                <a:latin typeface="黑体" panose="02010609060101010101" pitchFamily="49" charset="-122"/>
                <a:ea typeface="黑体" panose="02010609060101010101" pitchFamily="49" charset="-122"/>
              </a:rPr>
              <a:t>  </a:t>
            </a:r>
            <a:r>
              <a:rPr lang="zh-CN" altLang="en-US" sz="2800" b="1">
                <a:latin typeface="宋体" panose="02010600030101010101" pitchFamily="2" charset="-122"/>
              </a:rPr>
              <a:t>（</a:t>
            </a:r>
            <a:r>
              <a:rPr lang="en-US" altLang="zh-CN" sz="2800" b="1">
                <a:latin typeface="宋体" panose="02010600030101010101" pitchFamily="2" charset="-122"/>
              </a:rPr>
              <a:t>3</a:t>
            </a:r>
            <a:r>
              <a:rPr lang="zh-CN" altLang="en-US" sz="2800" b="1">
                <a:latin typeface="宋体" panose="02010600030101010101" pitchFamily="2" charset="-122"/>
              </a:rPr>
              <a:t>）联数</a:t>
            </a:r>
            <a:r>
              <a:rPr lang="zh-CN" altLang="en-US" b="1">
                <a:latin typeface="宋体" panose="02010600030101010101" pitchFamily="2" charset="-122"/>
              </a:rPr>
              <a:t> </a:t>
            </a:r>
            <a:endParaRPr lang="zh-CN" altLang="en-US" sz="2800"/>
          </a:p>
        </p:txBody>
      </p:sp>
      <p:sp>
        <p:nvSpPr>
          <p:cNvPr id="60429" name="Rectangle 13">
            <a:extLst>
              <a:ext uri="{FF2B5EF4-FFF2-40B4-BE49-F238E27FC236}">
                <a16:creationId xmlns:a16="http://schemas.microsoft.com/office/drawing/2014/main" id="{3860EDFA-4B14-4167-A84C-C370A5FD825F}"/>
              </a:ext>
            </a:extLst>
          </p:cNvPr>
          <p:cNvSpPr>
            <a:spLocks noChangeArrowheads="1"/>
          </p:cNvSpPr>
          <p:nvPr/>
        </p:nvSpPr>
        <p:spPr bwMode="auto">
          <a:xfrm>
            <a:off x="609600" y="1143000"/>
            <a:ext cx="8077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algn="just">
              <a:lnSpc>
                <a:spcPct val="110000"/>
              </a:lnSpc>
              <a:buFontTx/>
              <a:buNone/>
            </a:pPr>
            <a:r>
              <a:rPr lang="en-US" altLang="zh-CN" sz="2000"/>
              <a:t>       </a:t>
            </a:r>
            <a:r>
              <a:rPr lang="en-US" altLang="zh-CN" sz="2000" b="1">
                <a:latin typeface="宋体" panose="02010600030101010101" pitchFamily="2" charset="-122"/>
              </a:rPr>
              <a:t>① </a:t>
            </a:r>
            <a:r>
              <a:rPr lang="zh-CN" altLang="en-US" sz="2000" b="1">
                <a:latin typeface="宋体" panose="02010600030101010101" pitchFamily="2" charset="-122"/>
              </a:rPr>
              <a:t>机械强度不足时，怎么办？</a:t>
            </a:r>
          </a:p>
          <a:p>
            <a:pPr algn="just">
              <a:lnSpc>
                <a:spcPct val="110000"/>
              </a:lnSpc>
              <a:buFontTx/>
              <a:buNone/>
            </a:pPr>
            <a:r>
              <a:rPr lang="zh-CN" altLang="en-US" sz="2000"/>
              <a:t>       换用大吨位绝缘子。</a:t>
            </a:r>
          </a:p>
          <a:p>
            <a:pPr algn="just">
              <a:lnSpc>
                <a:spcPct val="110000"/>
              </a:lnSpc>
              <a:buFontTx/>
              <a:buNone/>
            </a:pPr>
            <a:r>
              <a:rPr lang="zh-CN" altLang="en-US" sz="2000"/>
              <a:t>       采取双联和多联解决。所需绝缘子的联数可根据其所受最大荷载确定，即：</a:t>
            </a:r>
          </a:p>
        </p:txBody>
      </p:sp>
      <p:graphicFrame>
        <p:nvGraphicFramePr>
          <p:cNvPr id="60430" name="Object 14">
            <a:extLst>
              <a:ext uri="{FF2B5EF4-FFF2-40B4-BE49-F238E27FC236}">
                <a16:creationId xmlns:a16="http://schemas.microsoft.com/office/drawing/2014/main" id="{124846AB-09B7-44E0-A023-2617CE26F05F}"/>
              </a:ext>
            </a:extLst>
          </p:cNvPr>
          <p:cNvGraphicFramePr>
            <a:graphicFrameLocks noChangeAspect="1"/>
          </p:cNvGraphicFramePr>
          <p:nvPr/>
        </p:nvGraphicFramePr>
        <p:xfrm>
          <a:off x="2667000" y="2971800"/>
          <a:ext cx="1524000" cy="889000"/>
        </p:xfrm>
        <a:graphic>
          <a:graphicData uri="http://schemas.openxmlformats.org/presentationml/2006/ole">
            <mc:AlternateContent xmlns:mc="http://schemas.openxmlformats.org/markup-compatibility/2006">
              <mc:Choice xmlns:v="urn:schemas-microsoft-com:vml" Requires="v">
                <p:oleObj spid="_x0000_s60440" name="Equation" r:id="rId3" imgW="634680" imgH="431640" progId="Equation.DSMT4">
                  <p:embed/>
                </p:oleObj>
              </mc:Choice>
              <mc:Fallback>
                <p:oleObj name="Equation" r:id="rId3" imgW="634680" imgH="431640" progId="Equation.DSMT4">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971800"/>
                        <a:ext cx="1524000" cy="88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0433" name="Group 17">
            <a:extLst>
              <a:ext uri="{FF2B5EF4-FFF2-40B4-BE49-F238E27FC236}">
                <a16:creationId xmlns:a16="http://schemas.microsoft.com/office/drawing/2014/main" id="{C36279D9-8998-4624-85F0-EA32EDF95491}"/>
              </a:ext>
            </a:extLst>
          </p:cNvPr>
          <p:cNvGrpSpPr>
            <a:grpSpLocks/>
          </p:cNvGrpSpPr>
          <p:nvPr/>
        </p:nvGrpSpPr>
        <p:grpSpPr bwMode="auto">
          <a:xfrm>
            <a:off x="1524000" y="4038600"/>
            <a:ext cx="1600200" cy="381000"/>
            <a:chOff x="1248" y="3552"/>
            <a:chExt cx="1008" cy="240"/>
          </a:xfrm>
        </p:grpSpPr>
        <p:sp>
          <p:nvSpPr>
            <p:cNvPr id="60432" name="AutoShape 16">
              <a:extLst>
                <a:ext uri="{FF2B5EF4-FFF2-40B4-BE49-F238E27FC236}">
                  <a16:creationId xmlns:a16="http://schemas.microsoft.com/office/drawing/2014/main" id="{C9038BB2-5A58-48EA-BB7F-BDC3F1E7E861}"/>
                </a:ext>
              </a:extLst>
            </p:cNvPr>
            <p:cNvSpPr>
              <a:spLocks noChangeArrowheads="1"/>
            </p:cNvSpPr>
            <p:nvPr/>
          </p:nvSpPr>
          <p:spPr bwMode="auto">
            <a:xfrm>
              <a:off x="1248" y="3552"/>
              <a:ext cx="960" cy="240"/>
            </a:xfrm>
            <a:prstGeom prst="wedgeRectCallout">
              <a:avLst>
                <a:gd name="adj1" fmla="val 38231"/>
                <a:gd name="adj2" fmla="val -21208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zh-CN"/>
            </a:p>
          </p:txBody>
        </p:sp>
        <p:sp>
          <p:nvSpPr>
            <p:cNvPr id="60431" name="Text Box 15">
              <a:extLst>
                <a:ext uri="{FF2B5EF4-FFF2-40B4-BE49-F238E27FC236}">
                  <a16:creationId xmlns:a16="http://schemas.microsoft.com/office/drawing/2014/main" id="{D2BB90F3-0D9A-4B48-873C-5CD694E5F95D}"/>
                </a:ext>
              </a:extLst>
            </p:cNvPr>
            <p:cNvSpPr txBox="1">
              <a:spLocks noChangeArrowheads="1"/>
            </p:cNvSpPr>
            <p:nvPr/>
          </p:nvSpPr>
          <p:spPr bwMode="auto">
            <a:xfrm>
              <a:off x="1248" y="3552"/>
              <a:ext cx="10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a:effectLst>
                    <a:outerShdw blurRad="38100" dist="38100" dir="2700000" algn="tl">
                      <a:srgbClr val="000000"/>
                    </a:outerShdw>
                  </a:effectLst>
                </a:rPr>
                <a:t>绝缘子的联数</a:t>
              </a:r>
            </a:p>
          </p:txBody>
        </p:sp>
      </p:grpSp>
      <p:grpSp>
        <p:nvGrpSpPr>
          <p:cNvPr id="60436" name="Group 20">
            <a:extLst>
              <a:ext uri="{FF2B5EF4-FFF2-40B4-BE49-F238E27FC236}">
                <a16:creationId xmlns:a16="http://schemas.microsoft.com/office/drawing/2014/main" id="{FC429C15-BEE3-48F3-8EAB-3B50F8D08231}"/>
              </a:ext>
            </a:extLst>
          </p:cNvPr>
          <p:cNvGrpSpPr>
            <a:grpSpLocks/>
          </p:cNvGrpSpPr>
          <p:nvPr/>
        </p:nvGrpSpPr>
        <p:grpSpPr bwMode="auto">
          <a:xfrm>
            <a:off x="4648200" y="3048000"/>
            <a:ext cx="2667000" cy="381000"/>
            <a:chOff x="2832" y="3600"/>
            <a:chExt cx="1680" cy="240"/>
          </a:xfrm>
        </p:grpSpPr>
        <p:sp>
          <p:nvSpPr>
            <p:cNvPr id="60435" name="AutoShape 19">
              <a:extLst>
                <a:ext uri="{FF2B5EF4-FFF2-40B4-BE49-F238E27FC236}">
                  <a16:creationId xmlns:a16="http://schemas.microsoft.com/office/drawing/2014/main" id="{8FAC3B56-75AA-4809-B8B2-084C01590B52}"/>
                </a:ext>
              </a:extLst>
            </p:cNvPr>
            <p:cNvSpPr>
              <a:spLocks noChangeArrowheads="1"/>
            </p:cNvSpPr>
            <p:nvPr/>
          </p:nvSpPr>
          <p:spPr bwMode="auto">
            <a:xfrm>
              <a:off x="2832" y="3600"/>
              <a:ext cx="1536" cy="240"/>
            </a:xfrm>
            <a:prstGeom prst="wedgeRectCallout">
              <a:avLst>
                <a:gd name="adj1" fmla="val -78255"/>
                <a:gd name="adj2" fmla="val -291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zh-CN"/>
            </a:p>
          </p:txBody>
        </p:sp>
        <p:sp>
          <p:nvSpPr>
            <p:cNvPr id="60434" name="Text Box 18">
              <a:extLst>
                <a:ext uri="{FF2B5EF4-FFF2-40B4-BE49-F238E27FC236}">
                  <a16:creationId xmlns:a16="http://schemas.microsoft.com/office/drawing/2014/main" id="{02B7B769-2586-4861-8C71-6870047D2A49}"/>
                </a:ext>
              </a:extLst>
            </p:cNvPr>
            <p:cNvSpPr txBox="1">
              <a:spLocks noChangeArrowheads="1"/>
            </p:cNvSpPr>
            <p:nvPr/>
          </p:nvSpPr>
          <p:spPr bwMode="auto">
            <a:xfrm>
              <a:off x="2832" y="3600"/>
              <a:ext cx="16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a:effectLst>
                    <a:outerShdw blurRad="38100" dist="38100" dir="2700000" algn="tl">
                      <a:srgbClr val="000000"/>
                    </a:outerShdw>
                  </a:effectLst>
                </a:rPr>
                <a:t>绝缘子承受的最大荷载</a:t>
              </a:r>
            </a:p>
          </p:txBody>
        </p:sp>
      </p:grpSp>
      <p:sp>
        <p:nvSpPr>
          <p:cNvPr id="60437" name="Rectangle 21">
            <a:extLst>
              <a:ext uri="{FF2B5EF4-FFF2-40B4-BE49-F238E27FC236}">
                <a16:creationId xmlns:a16="http://schemas.microsoft.com/office/drawing/2014/main" id="{95439EEF-AFD4-4E2F-A577-C27B4DB7B2CE}"/>
              </a:ext>
            </a:extLst>
          </p:cNvPr>
          <p:cNvSpPr>
            <a:spLocks noChangeArrowheads="1"/>
          </p:cNvSpPr>
          <p:nvPr/>
        </p:nvSpPr>
        <p:spPr bwMode="auto">
          <a:xfrm>
            <a:off x="914400" y="4572000"/>
            <a:ext cx="670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000">
                <a:effectLst>
                  <a:outerShdw blurRad="38100" dist="38100" dir="2700000" algn="tl">
                    <a:srgbClr val="000000"/>
                  </a:outerShdw>
                </a:effectLst>
              </a:rPr>
              <a:t>双联及以上的多联绝缘子串应验算断一联后的机械强度。</a:t>
            </a:r>
          </a:p>
        </p:txBody>
      </p:sp>
      <p:sp>
        <p:nvSpPr>
          <p:cNvPr id="60438" name="Rectangle 22">
            <a:extLst>
              <a:ext uri="{FF2B5EF4-FFF2-40B4-BE49-F238E27FC236}">
                <a16:creationId xmlns:a16="http://schemas.microsoft.com/office/drawing/2014/main" id="{F8255A27-01B3-4D4C-A4FC-0944DCE3274E}"/>
              </a:ext>
            </a:extLst>
          </p:cNvPr>
          <p:cNvSpPr>
            <a:spLocks noChangeArrowheads="1"/>
          </p:cNvSpPr>
          <p:nvPr/>
        </p:nvSpPr>
        <p:spPr bwMode="auto">
          <a:xfrm>
            <a:off x="762000" y="5181600"/>
            <a:ext cx="8001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en-US" altLang="zh-CN" b="1">
                <a:effectLst>
                  <a:outerShdw blurRad="38100" dist="38100" dir="2700000" algn="tl">
                    <a:srgbClr val="000000"/>
                  </a:outerShdw>
                </a:effectLst>
              </a:rPr>
              <a:t>        </a:t>
            </a:r>
            <a:r>
              <a:rPr lang="en-US" altLang="zh-CN" sz="2000" b="1">
                <a:effectLst>
                  <a:outerShdw blurRad="38100" dist="38100" dir="2700000" algn="tl">
                    <a:srgbClr val="000000"/>
                  </a:outerShdw>
                </a:effectLst>
                <a:latin typeface="宋体" panose="02010600030101010101" pitchFamily="2" charset="-122"/>
              </a:rPr>
              <a:t>② </a:t>
            </a:r>
            <a:r>
              <a:rPr lang="zh-CN" altLang="en-US" sz="2000" b="1">
                <a:effectLst>
                  <a:outerShdw blurRad="38100" dist="38100" dir="2700000" algn="tl">
                    <a:srgbClr val="000000"/>
                  </a:outerShdw>
                </a:effectLst>
                <a:latin typeface="宋体" panose="02010600030101010101" pitchFamily="2" charset="-122"/>
              </a:rPr>
              <a:t>在重要跨越处： </a:t>
            </a:r>
            <a:r>
              <a:rPr lang="zh-CN" altLang="en-US" sz="2000">
                <a:effectLst>
                  <a:outerShdw blurRad="38100" dist="38100" dir="2700000" algn="tl">
                    <a:srgbClr val="000000"/>
                  </a:outerShdw>
                </a:effectLst>
                <a:latin typeface="宋体" panose="02010600030101010101" pitchFamily="2" charset="-122"/>
              </a:rPr>
              <a:t>如铁路、高等级公路和高速公路、通航河流以及人口密集地区，悬垂串宜采用独立挂点的双联悬垂绝缘子串结构。</a:t>
            </a:r>
            <a:r>
              <a:rPr lang="zh-CN" alt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60429">
                                            <p:txEl>
                                              <p:pRg st="0" end="0"/>
                                            </p:txEl>
                                          </p:spTgt>
                                        </p:tgtEl>
                                        <p:attrNameLst>
                                          <p:attrName>style.visibility</p:attrName>
                                        </p:attrNameLst>
                                      </p:cBhvr>
                                      <p:to>
                                        <p:strVal val="visible"/>
                                      </p:to>
                                    </p:set>
                                    <p:animEffect transition="in" filter="box(in)">
                                      <p:cBhvr>
                                        <p:cTn id="7" dur="500"/>
                                        <p:tgtEl>
                                          <p:spTgt spid="6042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0429">
                                            <p:txEl>
                                              <p:pRg st="1" end="1"/>
                                            </p:txEl>
                                          </p:spTgt>
                                        </p:tgtEl>
                                        <p:attrNameLst>
                                          <p:attrName>style.visibility</p:attrName>
                                        </p:attrNameLst>
                                      </p:cBhvr>
                                      <p:to>
                                        <p:strVal val="visible"/>
                                      </p:to>
                                    </p:set>
                                    <p:animEffect transition="in" filter="blinds(horizontal)">
                                      <p:cBhvr>
                                        <p:cTn id="12" dur="500"/>
                                        <p:tgtEl>
                                          <p:spTgt spid="6042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60429">
                                            <p:txEl>
                                              <p:pRg st="2" end="2"/>
                                            </p:txEl>
                                          </p:spTgt>
                                        </p:tgtEl>
                                        <p:attrNameLst>
                                          <p:attrName>style.visibility</p:attrName>
                                        </p:attrNameLst>
                                      </p:cBhvr>
                                      <p:to>
                                        <p:strVal val="visible"/>
                                      </p:to>
                                    </p:set>
                                    <p:animEffect transition="in" filter="box(in)">
                                      <p:cBhvr>
                                        <p:cTn id="17" dur="500"/>
                                        <p:tgtEl>
                                          <p:spTgt spid="6042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60430"/>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nodeType="clickEffect">
                                  <p:stCondLst>
                                    <p:cond delay="0"/>
                                  </p:stCondLst>
                                  <p:childTnLst>
                                    <p:set>
                                      <p:cBhvr>
                                        <p:cTn id="25" dur="1" fill="hold">
                                          <p:stCondLst>
                                            <p:cond delay="0"/>
                                          </p:stCondLst>
                                        </p:cTn>
                                        <p:tgtEl>
                                          <p:spTgt spid="60433"/>
                                        </p:tgtEl>
                                        <p:attrNameLst>
                                          <p:attrName>style.visibility</p:attrName>
                                        </p:attrNameLst>
                                      </p:cBhvr>
                                      <p:to>
                                        <p:strVal val="visible"/>
                                      </p:to>
                                    </p:set>
                                    <p:animEffect transition="in" filter="box(in)">
                                      <p:cBhvr>
                                        <p:cTn id="26" dur="500"/>
                                        <p:tgtEl>
                                          <p:spTgt spid="6043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xit" presetSubtype="10" fill="hold" nodeType="clickEffect">
                                  <p:stCondLst>
                                    <p:cond delay="0"/>
                                  </p:stCondLst>
                                  <p:childTnLst>
                                    <p:animEffect transition="out" filter="checkerboard(across)">
                                      <p:cBhvr>
                                        <p:cTn id="30" dur="500"/>
                                        <p:tgtEl>
                                          <p:spTgt spid="60433"/>
                                        </p:tgtEl>
                                      </p:cBhvr>
                                    </p:animEffect>
                                    <p:set>
                                      <p:cBhvr>
                                        <p:cTn id="31" dur="1" fill="hold">
                                          <p:stCondLst>
                                            <p:cond delay="499"/>
                                          </p:stCondLst>
                                        </p:cTn>
                                        <p:tgtEl>
                                          <p:spTgt spid="60433"/>
                                        </p:tgtEl>
                                        <p:attrNameLst>
                                          <p:attrName>style.visibility</p:attrName>
                                        </p:attrNameLst>
                                      </p:cBhvr>
                                      <p:to>
                                        <p:strVal val="hidden"/>
                                      </p:to>
                                    </p:set>
                                  </p:childTnLst>
                                </p:cTn>
                              </p:par>
                              <p:par>
                                <p:cTn id="32" presetID="23" presetClass="entr" presetSubtype="16" fill="hold" nodeType="withEffect">
                                  <p:stCondLst>
                                    <p:cond delay="0"/>
                                  </p:stCondLst>
                                  <p:childTnLst>
                                    <p:set>
                                      <p:cBhvr>
                                        <p:cTn id="33" dur="1" fill="hold">
                                          <p:stCondLst>
                                            <p:cond delay="0"/>
                                          </p:stCondLst>
                                        </p:cTn>
                                        <p:tgtEl>
                                          <p:spTgt spid="60436"/>
                                        </p:tgtEl>
                                        <p:attrNameLst>
                                          <p:attrName>style.visibility</p:attrName>
                                        </p:attrNameLst>
                                      </p:cBhvr>
                                      <p:to>
                                        <p:strVal val="visible"/>
                                      </p:to>
                                    </p:set>
                                    <p:anim calcmode="lin" valueType="num">
                                      <p:cBhvr>
                                        <p:cTn id="34" dur="500" fill="hold"/>
                                        <p:tgtEl>
                                          <p:spTgt spid="60436"/>
                                        </p:tgtEl>
                                        <p:attrNameLst>
                                          <p:attrName>ppt_w</p:attrName>
                                        </p:attrNameLst>
                                      </p:cBhvr>
                                      <p:tavLst>
                                        <p:tav tm="0">
                                          <p:val>
                                            <p:fltVal val="0"/>
                                          </p:val>
                                        </p:tav>
                                        <p:tav tm="100000">
                                          <p:val>
                                            <p:strVal val="#ppt_w"/>
                                          </p:val>
                                        </p:tav>
                                      </p:tavLst>
                                    </p:anim>
                                    <p:anim calcmode="lin" valueType="num">
                                      <p:cBhvr>
                                        <p:cTn id="35" dur="500" fill="hold"/>
                                        <p:tgtEl>
                                          <p:spTgt spid="60436"/>
                                        </p:tgtEl>
                                        <p:attrNameLst>
                                          <p:attrName>ppt_h</p:attrName>
                                        </p:attrNameLst>
                                      </p:cBhvr>
                                      <p:tavLst>
                                        <p:tav tm="0">
                                          <p:val>
                                            <p:fltVal val="0"/>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xit" presetSubtype="10" fill="hold" nodeType="clickEffect">
                                  <p:stCondLst>
                                    <p:cond delay="0"/>
                                  </p:stCondLst>
                                  <p:childTnLst>
                                    <p:animEffect transition="out" filter="blinds(horizontal)">
                                      <p:cBhvr>
                                        <p:cTn id="39" dur="500"/>
                                        <p:tgtEl>
                                          <p:spTgt spid="60436"/>
                                        </p:tgtEl>
                                      </p:cBhvr>
                                    </p:animEffect>
                                    <p:set>
                                      <p:cBhvr>
                                        <p:cTn id="40" dur="1" fill="hold">
                                          <p:stCondLst>
                                            <p:cond delay="499"/>
                                          </p:stCondLst>
                                        </p:cTn>
                                        <p:tgtEl>
                                          <p:spTgt spid="60436"/>
                                        </p:tgtEl>
                                        <p:attrNameLst>
                                          <p:attrName>style.visibility</p:attrName>
                                        </p:attrNameLst>
                                      </p:cBhvr>
                                      <p:to>
                                        <p:strVal val="hidden"/>
                                      </p:to>
                                    </p:set>
                                  </p:childTnLst>
                                </p:cTn>
                              </p:par>
                              <p:par>
                                <p:cTn id="41" presetID="3" presetClass="entr" presetSubtype="10" fill="hold" grpId="0" nodeType="withEffect">
                                  <p:stCondLst>
                                    <p:cond delay="0"/>
                                  </p:stCondLst>
                                  <p:childTnLst>
                                    <p:set>
                                      <p:cBhvr>
                                        <p:cTn id="42" dur="1" fill="hold">
                                          <p:stCondLst>
                                            <p:cond delay="0"/>
                                          </p:stCondLst>
                                        </p:cTn>
                                        <p:tgtEl>
                                          <p:spTgt spid="60437"/>
                                        </p:tgtEl>
                                        <p:attrNameLst>
                                          <p:attrName>style.visibility</p:attrName>
                                        </p:attrNameLst>
                                      </p:cBhvr>
                                      <p:to>
                                        <p:strVal val="visible"/>
                                      </p:to>
                                    </p:set>
                                    <p:animEffect transition="in" filter="blinds(horizontal)">
                                      <p:cBhvr>
                                        <p:cTn id="43" dur="500"/>
                                        <p:tgtEl>
                                          <p:spTgt spid="6043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60438">
                                            <p:txEl>
                                              <p:pRg st="0" end="0"/>
                                            </p:txEl>
                                          </p:spTgt>
                                        </p:tgtEl>
                                        <p:attrNameLst>
                                          <p:attrName>style.visibility</p:attrName>
                                        </p:attrNameLst>
                                      </p:cBhvr>
                                      <p:to>
                                        <p:strVal val="visible"/>
                                      </p:to>
                                    </p:set>
                                    <p:anim calcmode="lin" valueType="num">
                                      <p:cBhvr additive="base">
                                        <p:cTn id="48" dur="500" fill="hold"/>
                                        <p:tgtEl>
                                          <p:spTgt spid="60438">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043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a:extLst>
              <a:ext uri="{FF2B5EF4-FFF2-40B4-BE49-F238E27FC236}">
                <a16:creationId xmlns:a16="http://schemas.microsoft.com/office/drawing/2014/main" id="{84BCFFDE-371B-4DFF-BB92-8A3E43431C3F}"/>
              </a:ext>
            </a:extLst>
          </p:cNvPr>
          <p:cNvSpPr>
            <a:spLocks noGrp="1" noChangeArrowheads="1"/>
          </p:cNvSpPr>
          <p:nvPr>
            <p:ph type="body" idx="1"/>
          </p:nvPr>
        </p:nvSpPr>
        <p:spPr>
          <a:xfrm>
            <a:off x="457200" y="2743200"/>
            <a:ext cx="8229600" cy="3733800"/>
          </a:xfrm>
        </p:spPr>
        <p:txBody>
          <a:bodyPr/>
          <a:lstStyle/>
          <a:p>
            <a:pPr marL="0" indent="0">
              <a:lnSpc>
                <a:spcPct val="90000"/>
              </a:lnSpc>
              <a:buFontTx/>
              <a:buNone/>
              <a:tabLst>
                <a:tab pos="989013" algn="l"/>
              </a:tabLst>
            </a:pPr>
            <a:r>
              <a:rPr lang="zh-CN" altLang="en-US" sz="2400">
                <a:ea typeface="黑体" panose="02010609060101010101" pitchFamily="49" charset="-122"/>
              </a:rPr>
              <a:t>（一）线夹</a:t>
            </a:r>
          </a:p>
          <a:p>
            <a:pPr marL="0" indent="0" algn="just">
              <a:lnSpc>
                <a:spcPct val="90000"/>
              </a:lnSpc>
              <a:buFontTx/>
              <a:buNone/>
              <a:tabLst>
                <a:tab pos="989013" algn="l"/>
              </a:tabLst>
            </a:pPr>
            <a:r>
              <a:rPr lang="zh-CN" altLang="en-US" sz="2400"/>
              <a:t>      作用：</a:t>
            </a:r>
            <a:r>
              <a:rPr lang="zh-CN" altLang="en-US" sz="2400">
                <a:solidFill>
                  <a:srgbClr val="FFFF00"/>
                </a:solidFill>
              </a:rPr>
              <a:t>握持架空线</a:t>
            </a:r>
            <a:r>
              <a:rPr lang="zh-CN" altLang="en-US" sz="2400"/>
              <a:t>。它应具有足够的强度和握持力，合理的线槽形状，较小的电磁损失，并能较好地适应架空线的振动。</a:t>
            </a:r>
          </a:p>
          <a:p>
            <a:pPr marL="0" indent="0">
              <a:lnSpc>
                <a:spcPct val="90000"/>
              </a:lnSpc>
              <a:buFontTx/>
              <a:buNone/>
              <a:tabLst>
                <a:tab pos="989013" algn="l"/>
              </a:tabLst>
            </a:pPr>
            <a:r>
              <a:rPr lang="zh-CN" altLang="en-US" sz="2400"/>
              <a:t>      </a:t>
            </a:r>
            <a:r>
              <a:rPr lang="zh-CN" altLang="en-US" sz="2400">
                <a:solidFill>
                  <a:srgbClr val="00FF00"/>
                </a:solidFill>
              </a:rPr>
              <a:t>悬垂线夹</a:t>
            </a:r>
            <a:r>
              <a:rPr lang="zh-CN" altLang="en-US" sz="2400"/>
              <a:t>：在直线杆塔上，与悬垂绝缘子串相配合使用。</a:t>
            </a:r>
          </a:p>
          <a:p>
            <a:pPr marL="0" indent="0">
              <a:lnSpc>
                <a:spcPct val="90000"/>
              </a:lnSpc>
              <a:buFontTx/>
              <a:buNone/>
              <a:tabLst>
                <a:tab pos="989013" algn="l"/>
              </a:tabLst>
            </a:pPr>
            <a:r>
              <a:rPr lang="zh-CN" altLang="en-US" sz="2400"/>
              <a:t>      </a:t>
            </a:r>
            <a:r>
              <a:rPr lang="zh-CN" altLang="en-US" sz="2400">
                <a:solidFill>
                  <a:srgbClr val="00FF00"/>
                </a:solidFill>
              </a:rPr>
              <a:t>耐张线夹</a:t>
            </a:r>
            <a:r>
              <a:rPr lang="zh-CN" altLang="en-US" sz="2400"/>
              <a:t>：在耐张杆塔上，与耐张绝缘子串相配合使用。</a:t>
            </a:r>
          </a:p>
          <a:p>
            <a:pPr marL="0" indent="0">
              <a:lnSpc>
                <a:spcPct val="90000"/>
              </a:lnSpc>
              <a:buFontTx/>
              <a:buNone/>
              <a:tabLst>
                <a:tab pos="989013" algn="l"/>
              </a:tabLst>
            </a:pPr>
            <a:r>
              <a:rPr lang="zh-CN" altLang="en-US" sz="2400"/>
              <a:t>      </a:t>
            </a:r>
            <a:r>
              <a:rPr lang="zh-CN" altLang="en-US" sz="2400">
                <a:solidFill>
                  <a:srgbClr val="00FF00"/>
                </a:solidFill>
              </a:rPr>
              <a:t>跳线线夹</a:t>
            </a:r>
            <a:r>
              <a:rPr lang="zh-CN" altLang="en-US" sz="2400"/>
              <a:t>：接续跳线用的，主要是并沟线夹和压缩跳线线夹，归属接续金具。</a:t>
            </a:r>
            <a:r>
              <a:rPr lang="zh-CN" altLang="en-US" sz="2800"/>
              <a:t> </a:t>
            </a:r>
          </a:p>
        </p:txBody>
      </p:sp>
      <p:sp>
        <p:nvSpPr>
          <p:cNvPr id="64516" name="Rectangle 4">
            <a:extLst>
              <a:ext uri="{FF2B5EF4-FFF2-40B4-BE49-F238E27FC236}">
                <a16:creationId xmlns:a16="http://schemas.microsoft.com/office/drawing/2014/main" id="{A20BFD4A-8ADF-4BC9-BB7A-DD97F51FE0CC}"/>
              </a:ext>
            </a:extLst>
          </p:cNvPr>
          <p:cNvSpPr>
            <a:spLocks noChangeArrowheads="1"/>
          </p:cNvSpPr>
          <p:nvPr/>
        </p:nvSpPr>
        <p:spPr bwMode="auto">
          <a:xfrm>
            <a:off x="457200" y="6096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algn="just">
              <a:buFontTx/>
              <a:buNone/>
            </a:pPr>
            <a:r>
              <a:rPr lang="en-US" altLang="zh-CN">
                <a:effectLst/>
                <a:latin typeface="黑体" panose="02010609060101010101" pitchFamily="49" charset="-122"/>
                <a:ea typeface="黑体" panose="02010609060101010101" pitchFamily="49" charset="-122"/>
              </a:rPr>
              <a:t>3</a:t>
            </a:r>
            <a:r>
              <a:rPr lang="zh-CN" altLang="en-US">
                <a:effectLst/>
                <a:latin typeface="黑体" panose="02010609060101010101" pitchFamily="49" charset="-122"/>
                <a:ea typeface="黑体" panose="02010609060101010101" pitchFamily="49" charset="-122"/>
              </a:rPr>
              <a:t>、常用金具</a:t>
            </a:r>
          </a:p>
        </p:txBody>
      </p:sp>
      <p:sp>
        <p:nvSpPr>
          <p:cNvPr id="64517" name="Rectangle 5">
            <a:extLst>
              <a:ext uri="{FF2B5EF4-FFF2-40B4-BE49-F238E27FC236}">
                <a16:creationId xmlns:a16="http://schemas.microsoft.com/office/drawing/2014/main" id="{B2E8B022-D4C7-4928-80E5-10E61ED50E5C}"/>
              </a:ext>
            </a:extLst>
          </p:cNvPr>
          <p:cNvSpPr>
            <a:spLocks noChangeArrowheads="1"/>
          </p:cNvSpPr>
          <p:nvPr/>
        </p:nvSpPr>
        <p:spPr bwMode="auto">
          <a:xfrm>
            <a:off x="457200" y="1295400"/>
            <a:ext cx="8686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zh-CN"/>
              <a:t>        </a:t>
            </a:r>
            <a:r>
              <a:rPr lang="zh-CN" altLang="en-US" sz="2400">
                <a:effectLst>
                  <a:outerShdw blurRad="38100" dist="38100" dir="2700000" algn="tl">
                    <a:srgbClr val="000000"/>
                  </a:outerShdw>
                </a:effectLst>
              </a:rPr>
              <a:t>线路金具是输电线路所用金属部件（除杆塔螺栓外）的总称。线路金具种类繁多，用途各异。常用的有线夹、接续金具、连接金具、保护金具以及拉线金具等。</a:t>
            </a:r>
            <a:r>
              <a:rPr lang="zh-CN" altLang="en-US" sz="20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5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5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51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5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a:extLst>
              <a:ext uri="{FF2B5EF4-FFF2-40B4-BE49-F238E27FC236}">
                <a16:creationId xmlns:a16="http://schemas.microsoft.com/office/drawing/2014/main" id="{F588E432-562E-43CF-AAB1-397CD606D4A5}"/>
              </a:ext>
            </a:extLst>
          </p:cNvPr>
          <p:cNvSpPr>
            <a:spLocks noGrp="1" noChangeArrowheads="1"/>
          </p:cNvSpPr>
          <p:nvPr>
            <p:ph type="body" idx="1"/>
          </p:nvPr>
        </p:nvSpPr>
        <p:spPr>
          <a:xfrm>
            <a:off x="381000" y="762000"/>
            <a:ext cx="8229600" cy="1524000"/>
          </a:xfrm>
        </p:spPr>
        <p:txBody>
          <a:bodyPr/>
          <a:lstStyle/>
          <a:p>
            <a:pPr marL="0" indent="0">
              <a:lnSpc>
                <a:spcPct val="110000"/>
              </a:lnSpc>
              <a:buFontTx/>
              <a:buNone/>
            </a:pPr>
            <a:r>
              <a:rPr lang="zh-CN" altLang="en-US" sz="2400" b="1"/>
              <a:t>（</a:t>
            </a:r>
            <a:r>
              <a:rPr lang="en-US" altLang="zh-CN" sz="2400" b="1"/>
              <a:t>1</a:t>
            </a:r>
            <a:r>
              <a:rPr lang="zh-CN" altLang="en-US" sz="2400" b="1"/>
              <a:t>）悬垂线夹</a:t>
            </a:r>
            <a:endParaRPr lang="zh-CN" altLang="en-US" sz="2400"/>
          </a:p>
          <a:p>
            <a:pPr marL="0" indent="0" algn="just">
              <a:lnSpc>
                <a:spcPct val="110000"/>
              </a:lnSpc>
              <a:buFontTx/>
              <a:buNone/>
            </a:pPr>
            <a:r>
              <a:rPr lang="zh-CN" altLang="en-US" sz="2400"/>
              <a:t>      悬垂线夹根据</a:t>
            </a:r>
            <a:r>
              <a:rPr lang="zh-CN" altLang="en-US" sz="2400">
                <a:solidFill>
                  <a:srgbClr val="FFFF00"/>
                </a:solidFill>
              </a:rPr>
              <a:t>可转动点位置不同</a:t>
            </a:r>
            <a:r>
              <a:rPr lang="zh-CN" altLang="en-US" sz="2400"/>
              <a:t>，分为如下图示</a:t>
            </a:r>
            <a:r>
              <a:rPr lang="zh-CN" altLang="en-US" sz="2400">
                <a:solidFill>
                  <a:srgbClr val="FF3300"/>
                </a:solidFill>
              </a:rPr>
              <a:t>中心回转型（</a:t>
            </a:r>
            <a:r>
              <a:rPr lang="en-US" altLang="zh-CN" sz="2400">
                <a:solidFill>
                  <a:srgbClr val="FF3300"/>
                </a:solidFill>
                <a:latin typeface="Times New Roman" panose="02020603050405020304" pitchFamily="18" charset="0"/>
              </a:rPr>
              <a:t>a</a:t>
            </a:r>
            <a:r>
              <a:rPr lang="zh-CN" altLang="en-US" sz="2400">
                <a:solidFill>
                  <a:srgbClr val="FF3300"/>
                </a:solidFill>
              </a:rPr>
              <a:t>）</a:t>
            </a:r>
            <a:r>
              <a:rPr lang="zh-CN" altLang="en-US" sz="2400"/>
              <a:t>、</a:t>
            </a:r>
            <a:r>
              <a:rPr lang="zh-CN" altLang="en-US" sz="2400">
                <a:solidFill>
                  <a:srgbClr val="FF3300"/>
                </a:solidFill>
              </a:rPr>
              <a:t>提包型</a:t>
            </a:r>
            <a:r>
              <a:rPr lang="en-US" altLang="zh-CN" sz="2400">
                <a:solidFill>
                  <a:srgbClr val="FF3300"/>
                </a:solidFill>
              </a:rPr>
              <a:t>(</a:t>
            </a:r>
            <a:r>
              <a:rPr lang="en-US" altLang="zh-CN" sz="2400">
                <a:solidFill>
                  <a:srgbClr val="FF3300"/>
                </a:solidFill>
                <a:latin typeface="Times New Roman" panose="02020603050405020304" pitchFamily="18" charset="0"/>
              </a:rPr>
              <a:t>b</a:t>
            </a:r>
            <a:r>
              <a:rPr lang="en-US" altLang="zh-CN" sz="2400">
                <a:solidFill>
                  <a:srgbClr val="FF3300"/>
                </a:solidFill>
              </a:rPr>
              <a:t>)</a:t>
            </a:r>
            <a:r>
              <a:rPr lang="zh-CN" altLang="en-US" sz="2400">
                <a:solidFill>
                  <a:srgbClr val="FF3300"/>
                </a:solidFill>
              </a:rPr>
              <a:t>、上扛型</a:t>
            </a:r>
            <a:r>
              <a:rPr lang="en-US" altLang="zh-CN" sz="2400">
                <a:solidFill>
                  <a:srgbClr val="FF3300"/>
                </a:solidFill>
              </a:rPr>
              <a:t>(</a:t>
            </a:r>
            <a:r>
              <a:rPr lang="en-US" altLang="zh-CN" sz="2400">
                <a:solidFill>
                  <a:srgbClr val="FF3300"/>
                </a:solidFill>
                <a:latin typeface="Times New Roman" panose="02020603050405020304" pitchFamily="18" charset="0"/>
              </a:rPr>
              <a:t>c</a:t>
            </a:r>
            <a:r>
              <a:rPr lang="en-US" altLang="zh-CN" sz="2400">
                <a:solidFill>
                  <a:srgbClr val="FF3300"/>
                </a:solidFill>
              </a:rPr>
              <a:t>)</a:t>
            </a:r>
            <a:r>
              <a:rPr lang="zh-CN" altLang="en-US" sz="2400"/>
              <a:t>三类 。        </a:t>
            </a:r>
          </a:p>
        </p:txBody>
      </p:sp>
      <p:pic>
        <p:nvPicPr>
          <p:cNvPr id="65546" name="Picture 10" descr="未命名">
            <a:extLst>
              <a:ext uri="{FF2B5EF4-FFF2-40B4-BE49-F238E27FC236}">
                <a16:creationId xmlns:a16="http://schemas.microsoft.com/office/drawing/2014/main" id="{ECF2D473-1976-4266-A7D4-B657613DD1B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14400" y="2286000"/>
            <a:ext cx="6477000" cy="1828800"/>
          </a:xfrm>
          <a:prstGeom prst="rect">
            <a:avLst/>
          </a:prstGeom>
          <a:noFill/>
          <a:extLst>
            <a:ext uri="{909E8E84-426E-40DD-AFC4-6F175D3DCCD1}">
              <a14:hiddenFill xmlns:a14="http://schemas.microsoft.com/office/drawing/2010/main">
                <a:solidFill>
                  <a:srgbClr val="FFFFFF"/>
                </a:solidFill>
              </a14:hiddenFill>
            </a:ext>
          </a:extLst>
        </p:spPr>
      </p:pic>
      <p:sp>
        <p:nvSpPr>
          <p:cNvPr id="65547" name="Rectangle 11">
            <a:extLst>
              <a:ext uri="{FF2B5EF4-FFF2-40B4-BE49-F238E27FC236}">
                <a16:creationId xmlns:a16="http://schemas.microsoft.com/office/drawing/2014/main" id="{A8076A92-6C8F-4E06-BA83-AD710CEC4D2A}"/>
              </a:ext>
            </a:extLst>
          </p:cNvPr>
          <p:cNvSpPr>
            <a:spLocks noChangeArrowheads="1"/>
          </p:cNvSpPr>
          <p:nvPr/>
        </p:nvSpPr>
        <p:spPr bwMode="auto">
          <a:xfrm>
            <a:off x="381000" y="4191000"/>
            <a:ext cx="8229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828675" indent="-285750">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236663" indent="-228600">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44650" indent="-228600">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a:lnSpc>
                <a:spcPct val="90000"/>
              </a:lnSpc>
              <a:buFontTx/>
              <a:buNone/>
            </a:pPr>
            <a:r>
              <a:rPr lang="zh-CN" altLang="en-US" sz="2400" b="1">
                <a:latin typeface="Times New Roman" panose="02020603050405020304" pitchFamily="18" charset="0"/>
              </a:rPr>
              <a:t>（</a:t>
            </a:r>
            <a:r>
              <a:rPr lang="en-US" altLang="zh-CN" sz="2400" b="1">
                <a:latin typeface="Times New Roman" panose="02020603050405020304" pitchFamily="18" charset="0"/>
              </a:rPr>
              <a:t>2</a:t>
            </a:r>
            <a:r>
              <a:rPr lang="zh-CN" altLang="en-US" sz="2400" b="1">
                <a:latin typeface="Times New Roman" panose="02020603050405020304" pitchFamily="18" charset="0"/>
              </a:rPr>
              <a:t>）</a:t>
            </a:r>
            <a:r>
              <a:rPr lang="zh-CN" altLang="en-US" sz="2400" b="1"/>
              <a:t>耐张线夹</a:t>
            </a:r>
          </a:p>
          <a:p>
            <a:pPr algn="just">
              <a:lnSpc>
                <a:spcPct val="90000"/>
              </a:lnSpc>
              <a:buFontTx/>
              <a:buNone/>
            </a:pPr>
            <a:r>
              <a:rPr lang="zh-CN" altLang="en-US" sz="2400" b="1"/>
              <a:t>       </a:t>
            </a:r>
            <a:r>
              <a:rPr lang="zh-CN" altLang="en-US" sz="2400"/>
              <a:t>常用的耐张线夹有</a:t>
            </a:r>
            <a:r>
              <a:rPr lang="zh-CN" altLang="en-US" sz="2400">
                <a:solidFill>
                  <a:srgbClr val="FF3300"/>
                </a:solidFill>
              </a:rPr>
              <a:t>螺栓型</a:t>
            </a:r>
            <a:r>
              <a:rPr lang="zh-CN" altLang="en-US" sz="2400"/>
              <a:t>、</a:t>
            </a:r>
            <a:r>
              <a:rPr lang="zh-CN" altLang="en-US" sz="2400">
                <a:solidFill>
                  <a:srgbClr val="FF3300"/>
                </a:solidFill>
              </a:rPr>
              <a:t>压接型</a:t>
            </a:r>
            <a:r>
              <a:rPr lang="zh-CN" altLang="en-US" sz="2400"/>
              <a:t>和</a:t>
            </a:r>
            <a:r>
              <a:rPr lang="zh-CN" altLang="en-US" sz="2400">
                <a:solidFill>
                  <a:srgbClr val="FF3300"/>
                </a:solidFill>
              </a:rPr>
              <a:t>螺旋型</a:t>
            </a:r>
            <a:r>
              <a:rPr lang="zh-CN" altLang="en-US" sz="2400"/>
              <a:t>几种，如   下图所示：</a:t>
            </a:r>
          </a:p>
        </p:txBody>
      </p:sp>
      <p:pic>
        <p:nvPicPr>
          <p:cNvPr id="65548" name="Picture 12" descr="未命名2">
            <a:extLst>
              <a:ext uri="{FF2B5EF4-FFF2-40B4-BE49-F238E27FC236}">
                <a16:creationId xmlns:a16="http://schemas.microsoft.com/office/drawing/2014/main" id="{B1001C0C-D405-4EAA-AC7B-68C8ED21FA1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14400" y="4267200"/>
            <a:ext cx="82296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5550" name="Picture 14" descr="线夹">
            <a:extLst>
              <a:ext uri="{FF2B5EF4-FFF2-40B4-BE49-F238E27FC236}">
                <a16:creationId xmlns:a16="http://schemas.microsoft.com/office/drawing/2014/main" id="{BD7C3D32-28B3-4CC3-9187-A25DF43C455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43625" y="1752600"/>
            <a:ext cx="3000375" cy="2309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5539">
                                            <p:txEl>
                                              <p:pRg st="1" end="1"/>
                                            </p:txEl>
                                          </p:spTgt>
                                        </p:tgtEl>
                                        <p:attrNameLst>
                                          <p:attrName>style.visibility</p:attrName>
                                        </p:attrNameLst>
                                      </p:cBhvr>
                                      <p:to>
                                        <p:strVal val="visible"/>
                                      </p:to>
                                    </p:set>
                                    <p:animEffect transition="in" filter="box(in)">
                                      <p:cBhvr>
                                        <p:cTn id="7" dur="500"/>
                                        <p:tgtEl>
                                          <p:spTgt spid="655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65546"/>
                                        </p:tgtEl>
                                        <p:attrNameLst>
                                          <p:attrName>style.visibility</p:attrName>
                                        </p:attrNameLst>
                                      </p:cBhvr>
                                      <p:to>
                                        <p:strVal val="visible"/>
                                      </p:to>
                                    </p:set>
                                    <p:anim calcmode="lin" valueType="num">
                                      <p:cBhvr>
                                        <p:cTn id="12" dur="500" fill="hold"/>
                                        <p:tgtEl>
                                          <p:spTgt spid="65546"/>
                                        </p:tgtEl>
                                        <p:attrNameLst>
                                          <p:attrName>ppt_w</p:attrName>
                                        </p:attrNameLst>
                                      </p:cBhvr>
                                      <p:tavLst>
                                        <p:tav tm="0">
                                          <p:val>
                                            <p:fltVal val="0"/>
                                          </p:val>
                                        </p:tav>
                                        <p:tav tm="100000">
                                          <p:val>
                                            <p:strVal val="#ppt_w"/>
                                          </p:val>
                                        </p:tav>
                                      </p:tavLst>
                                    </p:anim>
                                    <p:anim calcmode="lin" valueType="num">
                                      <p:cBhvr>
                                        <p:cTn id="13" dur="500" fill="hold"/>
                                        <p:tgtEl>
                                          <p:spTgt spid="65546"/>
                                        </p:tgtEl>
                                        <p:attrNameLst>
                                          <p:attrName>ppt_h</p:attrName>
                                        </p:attrNameLst>
                                      </p:cBhvr>
                                      <p:tavLst>
                                        <p:tav tm="0">
                                          <p:val>
                                            <p:fltVal val="0"/>
                                          </p:val>
                                        </p:tav>
                                        <p:tav tm="100000">
                                          <p:val>
                                            <p:strVal val="#ppt_h"/>
                                          </p:val>
                                        </p:tav>
                                      </p:tavLst>
                                    </p:anim>
                                    <p:animEffect transition="in" filter="fade">
                                      <p:cBhvr>
                                        <p:cTn id="14" dur="500"/>
                                        <p:tgtEl>
                                          <p:spTgt spid="6554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65550"/>
                                        </p:tgtEl>
                                        <p:attrNameLst>
                                          <p:attrName>style.visibility</p:attrName>
                                        </p:attrNameLst>
                                      </p:cBhvr>
                                      <p:to>
                                        <p:strVal val="visible"/>
                                      </p:to>
                                    </p:set>
                                    <p:anim calcmode="lin" valueType="num">
                                      <p:cBhvr additive="base">
                                        <p:cTn id="19" dur="500" fill="hold"/>
                                        <p:tgtEl>
                                          <p:spTgt spid="65550"/>
                                        </p:tgtEl>
                                        <p:attrNameLst>
                                          <p:attrName>ppt_x</p:attrName>
                                        </p:attrNameLst>
                                      </p:cBhvr>
                                      <p:tavLst>
                                        <p:tav tm="0">
                                          <p:val>
                                            <p:strVal val="1+#ppt_w/2"/>
                                          </p:val>
                                        </p:tav>
                                        <p:tav tm="100000">
                                          <p:val>
                                            <p:strVal val="#ppt_x"/>
                                          </p:val>
                                        </p:tav>
                                      </p:tavLst>
                                    </p:anim>
                                    <p:anim calcmode="lin" valueType="num">
                                      <p:cBhvr additive="base">
                                        <p:cTn id="20" dur="500" fill="hold"/>
                                        <p:tgtEl>
                                          <p:spTgt spid="6555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2" fill="hold" nodeType="clickEffect">
                                  <p:stCondLst>
                                    <p:cond delay="0"/>
                                  </p:stCondLst>
                                  <p:childTnLst>
                                    <p:anim calcmode="lin" valueType="num">
                                      <p:cBhvr additive="base">
                                        <p:cTn id="24" dur="500"/>
                                        <p:tgtEl>
                                          <p:spTgt spid="65550"/>
                                        </p:tgtEl>
                                        <p:attrNameLst>
                                          <p:attrName>ppt_x</p:attrName>
                                        </p:attrNameLst>
                                      </p:cBhvr>
                                      <p:tavLst>
                                        <p:tav tm="0">
                                          <p:val>
                                            <p:strVal val="ppt_x"/>
                                          </p:val>
                                        </p:tav>
                                        <p:tav tm="100000">
                                          <p:val>
                                            <p:strVal val="1+ppt_w/2"/>
                                          </p:val>
                                        </p:tav>
                                      </p:tavLst>
                                    </p:anim>
                                    <p:anim calcmode="lin" valueType="num">
                                      <p:cBhvr additive="base">
                                        <p:cTn id="25" dur="500"/>
                                        <p:tgtEl>
                                          <p:spTgt spid="65550"/>
                                        </p:tgtEl>
                                        <p:attrNameLst>
                                          <p:attrName>ppt_y</p:attrName>
                                        </p:attrNameLst>
                                      </p:cBhvr>
                                      <p:tavLst>
                                        <p:tav tm="0">
                                          <p:val>
                                            <p:strVal val="ppt_y"/>
                                          </p:val>
                                        </p:tav>
                                        <p:tav tm="100000">
                                          <p:val>
                                            <p:strVal val="ppt_y"/>
                                          </p:val>
                                        </p:tav>
                                      </p:tavLst>
                                    </p:anim>
                                    <p:set>
                                      <p:cBhvr>
                                        <p:cTn id="26" dur="1" fill="hold">
                                          <p:stCondLst>
                                            <p:cond delay="499"/>
                                          </p:stCondLst>
                                        </p:cTn>
                                        <p:tgtEl>
                                          <p:spTgt spid="65550"/>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65547"/>
                                        </p:tgtEl>
                                        <p:attrNameLst>
                                          <p:attrName>style.visibility</p:attrName>
                                        </p:attrNameLst>
                                      </p:cBhvr>
                                      <p:to>
                                        <p:strVal val="visible"/>
                                      </p:to>
                                    </p:set>
                                    <p:animEffect transition="in" filter="blinds(horizontal)">
                                      <p:cBhvr>
                                        <p:cTn id="31" dur="500"/>
                                        <p:tgtEl>
                                          <p:spTgt spid="6554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nodeType="clickEffect">
                                  <p:stCondLst>
                                    <p:cond delay="0"/>
                                  </p:stCondLst>
                                  <p:childTnLst>
                                    <p:set>
                                      <p:cBhvr>
                                        <p:cTn id="35" dur="1" fill="hold">
                                          <p:stCondLst>
                                            <p:cond delay="0"/>
                                          </p:stCondLst>
                                        </p:cTn>
                                        <p:tgtEl>
                                          <p:spTgt spid="65548"/>
                                        </p:tgtEl>
                                        <p:attrNameLst>
                                          <p:attrName>style.visibility</p:attrName>
                                        </p:attrNameLst>
                                      </p:cBhvr>
                                      <p:to>
                                        <p:strVal val="visible"/>
                                      </p:to>
                                    </p:set>
                                    <p:animEffect transition="in" filter="checkerboard(across)">
                                      <p:cBhvr>
                                        <p:cTn id="36" dur="500"/>
                                        <p:tgtEl>
                                          <p:spTgt spid="65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a:extLst>
              <a:ext uri="{FF2B5EF4-FFF2-40B4-BE49-F238E27FC236}">
                <a16:creationId xmlns:a16="http://schemas.microsoft.com/office/drawing/2014/main" id="{607939A7-B164-4E83-9307-9731D36D6693}"/>
              </a:ext>
            </a:extLst>
          </p:cNvPr>
          <p:cNvSpPr>
            <a:spLocks noGrp="1" noChangeArrowheads="1"/>
          </p:cNvSpPr>
          <p:nvPr>
            <p:ph type="body" idx="1"/>
          </p:nvPr>
        </p:nvSpPr>
        <p:spPr>
          <a:xfrm>
            <a:off x="381000" y="381000"/>
            <a:ext cx="8229600" cy="2362200"/>
          </a:xfrm>
        </p:spPr>
        <p:txBody>
          <a:bodyPr/>
          <a:lstStyle/>
          <a:p>
            <a:pPr marL="0" indent="0" algn="just">
              <a:buFontTx/>
              <a:buNone/>
            </a:pPr>
            <a:r>
              <a:rPr lang="zh-CN" altLang="en-US" sz="2400">
                <a:ea typeface="黑体" panose="02010609060101010101" pitchFamily="49" charset="-122"/>
              </a:rPr>
              <a:t>（</a:t>
            </a:r>
            <a:r>
              <a:rPr lang="en-US" altLang="zh-CN" sz="2400">
                <a:ea typeface="黑体" panose="02010609060101010101" pitchFamily="49" charset="-122"/>
              </a:rPr>
              <a:t>3</a:t>
            </a:r>
            <a:r>
              <a:rPr lang="zh-CN" altLang="en-US" sz="2400">
                <a:ea typeface="黑体" panose="02010609060101010101" pitchFamily="49" charset="-122"/>
              </a:rPr>
              <a:t>）接续金具</a:t>
            </a:r>
          </a:p>
          <a:p>
            <a:pPr marL="0" indent="0" algn="just">
              <a:buFontTx/>
              <a:buNone/>
            </a:pPr>
            <a:r>
              <a:rPr lang="zh-CN" altLang="en-US" sz="2400"/>
              <a:t>      电线的制造长度是有限的，架线时需要用接续金具连接起来。</a:t>
            </a:r>
          </a:p>
          <a:p>
            <a:pPr marL="0" indent="0" algn="just">
              <a:buFontTx/>
              <a:buNone/>
            </a:pPr>
            <a:r>
              <a:rPr lang="zh-CN" altLang="en-US" sz="2400"/>
              <a:t>      常用的接续金具是</a:t>
            </a:r>
            <a:r>
              <a:rPr lang="zh-CN" altLang="en-US" sz="2400">
                <a:solidFill>
                  <a:srgbClr val="FF3300"/>
                </a:solidFill>
              </a:rPr>
              <a:t>压接管</a:t>
            </a:r>
            <a:r>
              <a:rPr lang="zh-CN" altLang="en-US" sz="2400"/>
              <a:t>和</a:t>
            </a:r>
            <a:r>
              <a:rPr lang="zh-CN" altLang="en-US" sz="2400">
                <a:solidFill>
                  <a:srgbClr val="FF3300"/>
                </a:solidFill>
              </a:rPr>
              <a:t>跳线线夹</a:t>
            </a:r>
            <a:r>
              <a:rPr lang="zh-CN" altLang="en-US" sz="2400"/>
              <a:t>，架空线的</a:t>
            </a:r>
            <a:r>
              <a:rPr lang="zh-CN" altLang="en-US" sz="2400">
                <a:solidFill>
                  <a:srgbClr val="FF3300"/>
                </a:solidFill>
              </a:rPr>
              <a:t>修补管</a:t>
            </a:r>
            <a:r>
              <a:rPr lang="zh-CN" altLang="en-US" sz="2400"/>
              <a:t>也归于此类。</a:t>
            </a:r>
          </a:p>
        </p:txBody>
      </p:sp>
      <p:pic>
        <p:nvPicPr>
          <p:cNvPr id="67591" name="Picture 7" descr="未命名3">
            <a:extLst>
              <a:ext uri="{FF2B5EF4-FFF2-40B4-BE49-F238E27FC236}">
                <a16:creationId xmlns:a16="http://schemas.microsoft.com/office/drawing/2014/main" id="{35654659-B36B-49CD-8F3A-51D026DE8E2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4000" y="2743200"/>
            <a:ext cx="5943600" cy="1406525"/>
          </a:xfrm>
          <a:prstGeom prst="rect">
            <a:avLst/>
          </a:prstGeom>
          <a:noFill/>
          <a:extLst>
            <a:ext uri="{909E8E84-426E-40DD-AFC4-6F175D3DCCD1}">
              <a14:hiddenFill xmlns:a14="http://schemas.microsoft.com/office/drawing/2010/main">
                <a:solidFill>
                  <a:srgbClr val="FFFFFF"/>
                </a:solidFill>
              </a14:hiddenFill>
            </a:ext>
          </a:extLst>
        </p:spPr>
      </p:pic>
      <p:sp>
        <p:nvSpPr>
          <p:cNvPr id="67592" name="Rectangle 8">
            <a:extLst>
              <a:ext uri="{FF2B5EF4-FFF2-40B4-BE49-F238E27FC236}">
                <a16:creationId xmlns:a16="http://schemas.microsoft.com/office/drawing/2014/main" id="{EC361490-BA86-4375-8F3C-9FF112CAADE3}"/>
              </a:ext>
            </a:extLst>
          </p:cNvPr>
          <p:cNvSpPr>
            <a:spLocks noChangeArrowheads="1"/>
          </p:cNvSpPr>
          <p:nvPr/>
        </p:nvSpPr>
        <p:spPr bwMode="auto">
          <a:xfrm>
            <a:off x="381000" y="2667000"/>
            <a:ext cx="8229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828675" indent="-285750">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236663" indent="-228600">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44650" indent="-228600">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algn="just">
              <a:buFontTx/>
              <a:buNone/>
            </a:pPr>
            <a:r>
              <a:rPr lang="zh-CN" altLang="en-US" sz="2400">
                <a:ea typeface="黑体" panose="02010609060101010101" pitchFamily="49" charset="-122"/>
              </a:rPr>
              <a:t>（</a:t>
            </a:r>
            <a:r>
              <a:rPr lang="en-US" altLang="zh-CN" sz="2400">
                <a:ea typeface="黑体" panose="02010609060101010101" pitchFamily="49" charset="-122"/>
              </a:rPr>
              <a:t>4</a:t>
            </a:r>
            <a:r>
              <a:rPr lang="zh-CN" altLang="en-US" sz="2400">
                <a:ea typeface="黑体" panose="02010609060101010101" pitchFamily="49" charset="-122"/>
              </a:rPr>
              <a:t>）连接金具</a:t>
            </a:r>
          </a:p>
          <a:p>
            <a:pPr algn="just">
              <a:buFontTx/>
              <a:buNone/>
            </a:pPr>
            <a:r>
              <a:rPr lang="zh-CN" altLang="en-US" sz="2400"/>
              <a:t>      连接金具主要用于绝缘子串与杆塔和线夹的连接。可分</a:t>
            </a:r>
            <a:r>
              <a:rPr lang="zh-CN" altLang="en-US" sz="2400">
                <a:latin typeface="Times New Roman" panose="02020603050405020304" pitchFamily="18" charset="0"/>
              </a:rPr>
              <a:t>为八大类：球头和碗头、直角和平行挂板、延长环和环板、</a:t>
            </a:r>
            <a:r>
              <a:rPr lang="en-US" altLang="zh-CN" sz="2400">
                <a:latin typeface="Times New Roman" panose="02020603050405020304" pitchFamily="18" charset="0"/>
              </a:rPr>
              <a:t>U</a:t>
            </a:r>
            <a:r>
              <a:rPr lang="zh-CN" altLang="en-US" sz="2400">
                <a:latin typeface="Times New Roman" panose="02020603050405020304" pitchFamily="18" charset="0"/>
              </a:rPr>
              <a:t>型挂板和</a:t>
            </a:r>
            <a:r>
              <a:rPr lang="en-US" altLang="zh-CN" sz="2400">
                <a:latin typeface="Times New Roman" panose="02020603050405020304" pitchFamily="18" charset="0"/>
              </a:rPr>
              <a:t>U</a:t>
            </a:r>
            <a:r>
              <a:rPr lang="zh-CN" altLang="en-US" sz="2400">
                <a:latin typeface="Times New Roman" panose="02020603050405020304" pitchFamily="18" charset="0"/>
              </a:rPr>
              <a:t>型拉板、</a:t>
            </a:r>
            <a:r>
              <a:rPr lang="en-US" altLang="zh-CN" sz="2400">
                <a:latin typeface="Times New Roman" panose="02020603050405020304" pitchFamily="18" charset="0"/>
              </a:rPr>
              <a:t>U</a:t>
            </a:r>
            <a:r>
              <a:rPr lang="zh-CN" altLang="en-US" sz="2400">
                <a:latin typeface="Times New Roman" panose="02020603050405020304" pitchFamily="18" charset="0"/>
              </a:rPr>
              <a:t>形环、</a:t>
            </a:r>
            <a:r>
              <a:rPr lang="en-US" altLang="zh-CN" sz="2400">
                <a:latin typeface="Times New Roman" panose="02020603050405020304" pitchFamily="18" charset="0"/>
              </a:rPr>
              <a:t>U </a:t>
            </a:r>
            <a:r>
              <a:rPr lang="zh-CN" altLang="en-US" sz="2400">
                <a:latin typeface="Times New Roman" panose="02020603050405020304" pitchFamily="18" charset="0"/>
              </a:rPr>
              <a:t>形螺丝、联板、调整板等，如图所示 </a:t>
            </a:r>
          </a:p>
        </p:txBody>
      </p:sp>
      <p:pic>
        <p:nvPicPr>
          <p:cNvPr id="67593" name="Picture 9" descr="4">
            <a:extLst>
              <a:ext uri="{FF2B5EF4-FFF2-40B4-BE49-F238E27FC236}">
                <a16:creationId xmlns:a16="http://schemas.microsoft.com/office/drawing/2014/main" id="{A5BE2D1E-F7F3-458A-8DF8-D6C431A4D01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8200" y="4838700"/>
            <a:ext cx="76200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7587">
                                            <p:txEl>
                                              <p:pRg st="1" end="1"/>
                                            </p:txEl>
                                          </p:spTgt>
                                        </p:tgtEl>
                                        <p:attrNameLst>
                                          <p:attrName>style.visibility</p:attrName>
                                        </p:attrNameLst>
                                      </p:cBhvr>
                                      <p:to>
                                        <p:strVal val="visible"/>
                                      </p:to>
                                    </p:set>
                                    <p:animEffect transition="in" filter="box(in)">
                                      <p:cBhvr>
                                        <p:cTn id="7" dur="500"/>
                                        <p:tgtEl>
                                          <p:spTgt spid="67587">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7587">
                                            <p:txEl>
                                              <p:pRg st="2" end="2"/>
                                            </p:txEl>
                                          </p:spTgt>
                                        </p:tgtEl>
                                        <p:attrNameLst>
                                          <p:attrName>style.visibility</p:attrName>
                                        </p:attrNameLst>
                                      </p:cBhvr>
                                      <p:to>
                                        <p:strVal val="visible"/>
                                      </p:to>
                                    </p:set>
                                    <p:animEffect transition="in" filter="checkerboard(across)">
                                      <p:cBhvr>
                                        <p:cTn id="10" dur="500"/>
                                        <p:tgtEl>
                                          <p:spTgt spid="67587">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nodeType="clickEffect">
                                  <p:stCondLst>
                                    <p:cond delay="0"/>
                                  </p:stCondLst>
                                  <p:childTnLst>
                                    <p:set>
                                      <p:cBhvr>
                                        <p:cTn id="14" dur="1" fill="hold">
                                          <p:stCondLst>
                                            <p:cond delay="0"/>
                                          </p:stCondLst>
                                        </p:cTn>
                                        <p:tgtEl>
                                          <p:spTgt spid="67591"/>
                                        </p:tgtEl>
                                        <p:attrNameLst>
                                          <p:attrName>style.visibility</p:attrName>
                                        </p:attrNameLst>
                                      </p:cBhvr>
                                      <p:to>
                                        <p:strVal val="visible"/>
                                      </p:to>
                                    </p:set>
                                    <p:anim calcmode="lin" valueType="num">
                                      <p:cBhvr>
                                        <p:cTn id="15" dur="500" fill="hold"/>
                                        <p:tgtEl>
                                          <p:spTgt spid="67591"/>
                                        </p:tgtEl>
                                        <p:attrNameLst>
                                          <p:attrName>ppt_w</p:attrName>
                                        </p:attrNameLst>
                                      </p:cBhvr>
                                      <p:tavLst>
                                        <p:tav tm="0">
                                          <p:val>
                                            <p:fltVal val="0"/>
                                          </p:val>
                                        </p:tav>
                                        <p:tav tm="100000">
                                          <p:val>
                                            <p:strVal val="#ppt_w"/>
                                          </p:val>
                                        </p:tav>
                                      </p:tavLst>
                                    </p:anim>
                                    <p:anim calcmode="lin" valueType="num">
                                      <p:cBhvr>
                                        <p:cTn id="16" dur="500" fill="hold"/>
                                        <p:tgtEl>
                                          <p:spTgt spid="67591"/>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xit" presetSubtype="10" fill="hold" nodeType="clickEffect">
                                  <p:stCondLst>
                                    <p:cond delay="0"/>
                                  </p:stCondLst>
                                  <p:childTnLst>
                                    <p:animEffect transition="out" filter="checkerboard(across)">
                                      <p:cBhvr>
                                        <p:cTn id="20" dur="500"/>
                                        <p:tgtEl>
                                          <p:spTgt spid="67591"/>
                                        </p:tgtEl>
                                      </p:cBhvr>
                                    </p:animEffect>
                                    <p:set>
                                      <p:cBhvr>
                                        <p:cTn id="21" dur="1" fill="hold">
                                          <p:stCondLst>
                                            <p:cond delay="499"/>
                                          </p:stCondLst>
                                        </p:cTn>
                                        <p:tgtEl>
                                          <p:spTgt spid="67591"/>
                                        </p:tgtEl>
                                        <p:attrNameLst>
                                          <p:attrName>style.visibility</p:attrName>
                                        </p:attrNameLst>
                                      </p:cBhvr>
                                      <p:to>
                                        <p:strVal val="hidden"/>
                                      </p:to>
                                    </p:set>
                                  </p:childTnLst>
                                </p:cTn>
                              </p:par>
                              <p:par>
                                <p:cTn id="22" presetID="3" presetClass="entr" presetSubtype="10" fill="hold" nodeType="withEffect">
                                  <p:stCondLst>
                                    <p:cond delay="0"/>
                                  </p:stCondLst>
                                  <p:childTnLst>
                                    <p:set>
                                      <p:cBhvr>
                                        <p:cTn id="23" dur="1" fill="hold">
                                          <p:stCondLst>
                                            <p:cond delay="0"/>
                                          </p:stCondLst>
                                        </p:cTn>
                                        <p:tgtEl>
                                          <p:spTgt spid="67592">
                                            <p:txEl>
                                              <p:pRg st="0" end="0"/>
                                            </p:txEl>
                                          </p:spTgt>
                                        </p:tgtEl>
                                        <p:attrNameLst>
                                          <p:attrName>style.visibility</p:attrName>
                                        </p:attrNameLst>
                                      </p:cBhvr>
                                      <p:to>
                                        <p:strVal val="visible"/>
                                      </p:to>
                                    </p:set>
                                    <p:animEffect transition="in" filter="blinds(horizontal)">
                                      <p:cBhvr>
                                        <p:cTn id="24" dur="500"/>
                                        <p:tgtEl>
                                          <p:spTgt spid="67592">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nodeType="clickEffect">
                                  <p:stCondLst>
                                    <p:cond delay="0"/>
                                  </p:stCondLst>
                                  <p:childTnLst>
                                    <p:set>
                                      <p:cBhvr>
                                        <p:cTn id="28" dur="1" fill="hold">
                                          <p:stCondLst>
                                            <p:cond delay="0"/>
                                          </p:stCondLst>
                                        </p:cTn>
                                        <p:tgtEl>
                                          <p:spTgt spid="67592">
                                            <p:txEl>
                                              <p:pRg st="1" end="1"/>
                                            </p:txEl>
                                          </p:spTgt>
                                        </p:tgtEl>
                                        <p:attrNameLst>
                                          <p:attrName>style.visibility</p:attrName>
                                        </p:attrNameLst>
                                      </p:cBhvr>
                                      <p:to>
                                        <p:strVal val="visible"/>
                                      </p:to>
                                    </p:set>
                                    <p:animEffect transition="in" filter="box(in)">
                                      <p:cBhvr>
                                        <p:cTn id="29" dur="500"/>
                                        <p:tgtEl>
                                          <p:spTgt spid="67592">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nodeType="clickEffect">
                                  <p:stCondLst>
                                    <p:cond delay="0"/>
                                  </p:stCondLst>
                                  <p:childTnLst>
                                    <p:set>
                                      <p:cBhvr>
                                        <p:cTn id="33" dur="1" fill="hold">
                                          <p:stCondLst>
                                            <p:cond delay="0"/>
                                          </p:stCondLst>
                                        </p:cTn>
                                        <p:tgtEl>
                                          <p:spTgt spid="67593"/>
                                        </p:tgtEl>
                                        <p:attrNameLst>
                                          <p:attrName>style.visibility</p:attrName>
                                        </p:attrNameLst>
                                      </p:cBhvr>
                                      <p:to>
                                        <p:strVal val="visible"/>
                                      </p:to>
                                    </p:set>
                                    <p:animEffect transition="in" filter="checkerboard(across)">
                                      <p:cBhvr>
                                        <p:cTn id="34" dur="500"/>
                                        <p:tgtEl>
                                          <p:spTgt spid="67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a:extLst>
              <a:ext uri="{FF2B5EF4-FFF2-40B4-BE49-F238E27FC236}">
                <a16:creationId xmlns:a16="http://schemas.microsoft.com/office/drawing/2014/main" id="{B17BD8B9-337C-4772-960E-571B248F2A76}"/>
              </a:ext>
            </a:extLst>
          </p:cNvPr>
          <p:cNvSpPr>
            <a:spLocks noGrp="1" noChangeArrowheads="1"/>
          </p:cNvSpPr>
          <p:nvPr>
            <p:ph type="body" idx="1"/>
          </p:nvPr>
        </p:nvSpPr>
        <p:spPr>
          <a:xfrm>
            <a:off x="381000" y="381000"/>
            <a:ext cx="8229600" cy="1905000"/>
          </a:xfrm>
        </p:spPr>
        <p:txBody>
          <a:bodyPr/>
          <a:lstStyle/>
          <a:p>
            <a:pPr marL="0" indent="0">
              <a:buFontTx/>
              <a:buNone/>
            </a:pPr>
            <a:r>
              <a:rPr lang="zh-CN" altLang="en-US" sz="2400">
                <a:ea typeface="黑体" panose="02010609060101010101" pitchFamily="49" charset="-122"/>
              </a:rPr>
              <a:t>（</a:t>
            </a:r>
            <a:r>
              <a:rPr lang="en-US" altLang="zh-CN" sz="2400">
                <a:ea typeface="黑体" panose="02010609060101010101" pitchFamily="49" charset="-122"/>
              </a:rPr>
              <a:t>5</a:t>
            </a:r>
            <a:r>
              <a:rPr lang="zh-CN" altLang="en-US" sz="2400">
                <a:ea typeface="黑体" panose="02010609060101010101" pitchFamily="49" charset="-122"/>
              </a:rPr>
              <a:t>）保护金具</a:t>
            </a:r>
          </a:p>
          <a:p>
            <a:pPr marL="0" indent="0" algn="just">
              <a:buFontTx/>
              <a:buNone/>
            </a:pPr>
            <a:r>
              <a:rPr lang="zh-CN" altLang="en-US">
                <a:latin typeface="Times New Roman" panose="02020603050405020304" pitchFamily="18" charset="0"/>
              </a:rPr>
              <a:t>      </a:t>
            </a:r>
            <a:r>
              <a:rPr lang="zh-CN" altLang="en-US" sz="2400">
                <a:latin typeface="Times New Roman" panose="02020603050405020304" pitchFamily="18" charset="0"/>
              </a:rPr>
              <a:t>保护金具主要有保护架空线的防振锤、阻尼线、护线条，保持子导线间距的间隔棒，绝缘子串的电气保护金具均压屏蔽环，以及重锤等。     </a:t>
            </a:r>
          </a:p>
        </p:txBody>
      </p:sp>
      <p:sp>
        <p:nvSpPr>
          <p:cNvPr id="68617" name="Rectangle 9">
            <a:extLst>
              <a:ext uri="{FF2B5EF4-FFF2-40B4-BE49-F238E27FC236}">
                <a16:creationId xmlns:a16="http://schemas.microsoft.com/office/drawing/2014/main" id="{C04C3F9B-2CB3-48E2-9D58-D17725BB5A3C}"/>
              </a:ext>
            </a:extLst>
          </p:cNvPr>
          <p:cNvSpPr>
            <a:spLocks noChangeArrowheads="1"/>
          </p:cNvSpPr>
          <p:nvPr/>
        </p:nvSpPr>
        <p:spPr bwMode="auto">
          <a:xfrm>
            <a:off x="381000" y="2209800"/>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623888">
              <a:defRPr>
                <a:solidFill>
                  <a:schemeClr val="tx1"/>
                </a:solidFill>
                <a:latin typeface="Arial" panose="020B0604020202020204" pitchFamily="34" charset="0"/>
                <a:ea typeface="宋体" panose="02010600030101010101" pitchFamily="2" charset="-122"/>
              </a:defRPr>
            </a:lvl1pPr>
            <a:lvl2pPr marL="803275">
              <a:defRPr>
                <a:solidFill>
                  <a:schemeClr val="tx1"/>
                </a:solidFill>
                <a:latin typeface="Arial" panose="020B0604020202020204" pitchFamily="34" charset="0"/>
                <a:ea typeface="宋体" panose="02010600030101010101" pitchFamily="2" charset="-122"/>
              </a:defRPr>
            </a:lvl2pPr>
            <a:lvl3pPr marL="982663">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buClr>
                <a:schemeClr val="hlink"/>
              </a:buClr>
              <a:buSzPct val="120000"/>
            </a:pPr>
            <a:r>
              <a:rPr lang="zh-CN" altLang="en-US" sz="2400">
                <a:effectLst>
                  <a:outerShdw blurRad="38100" dist="38100" dir="2700000" algn="tl">
                    <a:srgbClr val="000000"/>
                  </a:outerShdw>
                </a:effectLst>
                <a:latin typeface="Times New Roman" panose="02020603050405020304" pitchFamily="18" charset="0"/>
              </a:rPr>
              <a:t>防</a:t>
            </a:r>
            <a:r>
              <a:rPr lang="zh-CN" altLang="en-US" sz="2400">
                <a:effectLst>
                  <a:outerShdw blurRad="38100" dist="38100" dir="2700000" algn="tl">
                    <a:srgbClr val="000000"/>
                  </a:outerShdw>
                </a:effectLst>
                <a:latin typeface="Tahoma" panose="020B0604030504040204" pitchFamily="34" charset="0"/>
              </a:rPr>
              <a:t>振锤用于抑制架空输电线路上的微风振动，保护线夹出口处的架空线不疲劳破坏。</a:t>
            </a:r>
          </a:p>
        </p:txBody>
      </p:sp>
      <p:pic>
        <p:nvPicPr>
          <p:cNvPr id="68618" name="Picture 10" descr="防震锤">
            <a:extLst>
              <a:ext uri="{FF2B5EF4-FFF2-40B4-BE49-F238E27FC236}">
                <a16:creationId xmlns:a16="http://schemas.microsoft.com/office/drawing/2014/main" id="{CF5FDC34-1EA5-4476-930B-2D70DDF5052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62200" y="3124200"/>
            <a:ext cx="3352800" cy="1717675"/>
          </a:xfrm>
          <a:prstGeom prst="rect">
            <a:avLst/>
          </a:prstGeom>
          <a:noFill/>
          <a:extLst>
            <a:ext uri="{909E8E84-426E-40DD-AFC4-6F175D3DCCD1}">
              <a14:hiddenFill xmlns:a14="http://schemas.microsoft.com/office/drawing/2010/main">
                <a:solidFill>
                  <a:srgbClr val="FFFFFF"/>
                </a:solidFill>
              </a14:hiddenFill>
            </a:ext>
          </a:extLst>
        </p:spPr>
      </p:pic>
      <p:sp>
        <p:nvSpPr>
          <p:cNvPr id="68619" name="Rectangle 11">
            <a:extLst>
              <a:ext uri="{FF2B5EF4-FFF2-40B4-BE49-F238E27FC236}">
                <a16:creationId xmlns:a16="http://schemas.microsoft.com/office/drawing/2014/main" id="{1926169A-BF27-47A2-9EB0-F82C090E408E}"/>
              </a:ext>
            </a:extLst>
          </p:cNvPr>
          <p:cNvSpPr>
            <a:spLocks noChangeArrowheads="1"/>
          </p:cNvSpPr>
          <p:nvPr/>
        </p:nvSpPr>
        <p:spPr bwMode="auto">
          <a:xfrm>
            <a:off x="381000" y="3048000"/>
            <a:ext cx="8458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a:buFontTx/>
              <a:buNone/>
            </a:pPr>
            <a:r>
              <a:rPr lang="en-US" altLang="zh-CN" sz="2400">
                <a:latin typeface="Times New Roman" panose="02020603050405020304" pitchFamily="18" charset="0"/>
              </a:rPr>
              <a:t>        </a:t>
            </a:r>
            <a:r>
              <a:rPr lang="zh-CN" altLang="en-US" sz="2400">
                <a:latin typeface="Times New Roman" panose="02020603050405020304" pitchFamily="18" charset="0"/>
              </a:rPr>
              <a:t>间</a:t>
            </a:r>
            <a:r>
              <a:rPr lang="zh-CN" altLang="en-US" sz="2400"/>
              <a:t>隔棒用于维持分裂导线的间距，防止子导线之间的鞭击，抑制次档距振荡，抑制微风振动。间隔棒有刚性和阻尼式两大类。</a:t>
            </a:r>
          </a:p>
        </p:txBody>
      </p:sp>
      <p:pic>
        <p:nvPicPr>
          <p:cNvPr id="68620" name="Picture 12" descr="间隔棒">
            <a:extLst>
              <a:ext uri="{FF2B5EF4-FFF2-40B4-BE49-F238E27FC236}">
                <a16:creationId xmlns:a16="http://schemas.microsoft.com/office/drawing/2014/main" id="{8878AC84-1939-443B-B702-1865FCC54EBC}"/>
              </a:ext>
            </a:extLst>
          </p:cNvPr>
          <p:cNvPicPr>
            <a:picLocks noChangeAspect="1" noChangeArrowheads="1"/>
          </p:cNvPicPr>
          <p:nvPr/>
        </p:nvPicPr>
        <p:blipFill>
          <a:blip r:embed="rId3">
            <a:lum contrast="-6000"/>
            <a:extLst>
              <a:ext uri="{28A0092B-C50C-407E-A947-70E740481C1C}">
                <a14:useLocalDpi xmlns:a14="http://schemas.microsoft.com/office/drawing/2010/main"/>
              </a:ext>
            </a:extLst>
          </a:blip>
          <a:srcRect/>
          <a:stretch>
            <a:fillRect/>
          </a:stretch>
        </p:blipFill>
        <p:spPr bwMode="auto">
          <a:xfrm>
            <a:off x="2743200" y="4684713"/>
            <a:ext cx="2667000" cy="2173287"/>
          </a:xfrm>
          <a:prstGeom prst="rect">
            <a:avLst/>
          </a:prstGeom>
          <a:noFill/>
          <a:extLst>
            <a:ext uri="{909E8E84-426E-40DD-AFC4-6F175D3DCCD1}">
              <a14:hiddenFill xmlns:a14="http://schemas.microsoft.com/office/drawing/2010/main">
                <a:solidFill>
                  <a:srgbClr val="FFFFFF"/>
                </a:solidFill>
              </a14:hiddenFill>
            </a:ext>
          </a:extLst>
        </p:spPr>
      </p:pic>
      <p:sp>
        <p:nvSpPr>
          <p:cNvPr id="68621" name="Rectangle 13">
            <a:extLst>
              <a:ext uri="{FF2B5EF4-FFF2-40B4-BE49-F238E27FC236}">
                <a16:creationId xmlns:a16="http://schemas.microsoft.com/office/drawing/2014/main" id="{C0CDD8B3-77B3-4869-9BB7-74DC088EF154}"/>
              </a:ext>
            </a:extLst>
          </p:cNvPr>
          <p:cNvSpPr>
            <a:spLocks noChangeArrowheads="1"/>
          </p:cNvSpPr>
          <p:nvPr/>
        </p:nvSpPr>
        <p:spPr bwMode="auto">
          <a:xfrm>
            <a:off x="381000" y="4191000"/>
            <a:ext cx="5133975"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chemeClr val="hlink"/>
              </a:buClr>
              <a:buSzPct val="120000"/>
            </a:pPr>
            <a:r>
              <a:rPr lang="en-US" altLang="zh-CN" sz="2400">
                <a:effectLst>
                  <a:outerShdw blurRad="38100" dist="38100" dir="2700000" algn="tl">
                    <a:srgbClr val="000000"/>
                  </a:outerShdw>
                </a:effectLst>
                <a:latin typeface="Times New Roman" panose="02020603050405020304" pitchFamily="18" charset="0"/>
              </a:rPr>
              <a:t>        </a:t>
            </a:r>
            <a:r>
              <a:rPr lang="zh-CN" altLang="en-US" sz="2400">
                <a:effectLst>
                  <a:outerShdw blurRad="38100" dist="38100" dir="2700000" algn="tl">
                    <a:srgbClr val="000000"/>
                  </a:outerShdw>
                </a:effectLst>
                <a:latin typeface="宋体" panose="02010600030101010101" pitchFamily="2" charset="-122"/>
              </a:rPr>
              <a:t>均压屏蔽金具属电气保护金具，用来控制绝缘子和其它金具上的电晕和闪络的发生。常用的有均压环和屏蔽环等。</a:t>
            </a:r>
          </a:p>
          <a:p>
            <a:pPr>
              <a:spcBef>
                <a:spcPct val="50000"/>
              </a:spcBef>
              <a:buClr>
                <a:schemeClr val="hlink"/>
              </a:buClr>
              <a:buSzPct val="120000"/>
            </a:pPr>
            <a:endParaRPr lang="en-US" altLang="zh-CN" sz="2400">
              <a:effectLst>
                <a:outerShdw blurRad="38100" dist="38100" dir="2700000" algn="tl">
                  <a:srgbClr val="000000"/>
                </a:outerShdw>
              </a:effectLst>
              <a:latin typeface="宋体" panose="02010600030101010101" pitchFamily="2" charset="-122"/>
            </a:endParaRPr>
          </a:p>
        </p:txBody>
      </p:sp>
      <p:pic>
        <p:nvPicPr>
          <p:cNvPr id="68622" name="Picture 14" descr="1-13 拷贝">
            <a:extLst>
              <a:ext uri="{FF2B5EF4-FFF2-40B4-BE49-F238E27FC236}">
                <a16:creationId xmlns:a16="http://schemas.microsoft.com/office/drawing/2014/main" id="{582C3165-C307-4BF0-B840-B89CB6764C5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48400" y="3886200"/>
            <a:ext cx="2667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8611">
                                            <p:txEl>
                                              <p:pRg st="1" end="1"/>
                                            </p:txEl>
                                          </p:spTgt>
                                        </p:tgtEl>
                                        <p:attrNameLst>
                                          <p:attrName>style.visibility</p:attrName>
                                        </p:attrNameLst>
                                      </p:cBhvr>
                                      <p:to>
                                        <p:strVal val="visible"/>
                                      </p:to>
                                    </p:set>
                                    <p:animEffect transition="in" filter="checkerboard(across)">
                                      <p:cBhvr>
                                        <p:cTn id="7" dur="500"/>
                                        <p:tgtEl>
                                          <p:spTgt spid="6861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8617"/>
                                        </p:tgtEl>
                                        <p:attrNameLst>
                                          <p:attrName>style.visibility</p:attrName>
                                        </p:attrNameLst>
                                      </p:cBhvr>
                                      <p:to>
                                        <p:strVal val="visible"/>
                                      </p:to>
                                    </p:set>
                                    <p:animEffect transition="in" filter="box(in)">
                                      <p:cBhvr>
                                        <p:cTn id="12" dur="500"/>
                                        <p:tgtEl>
                                          <p:spTgt spid="686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68618"/>
                                        </p:tgtEl>
                                        <p:attrNameLst>
                                          <p:attrName>style.visibility</p:attrName>
                                        </p:attrNameLst>
                                      </p:cBhvr>
                                      <p:to>
                                        <p:strVal val="visible"/>
                                      </p:to>
                                    </p:set>
                                    <p:animEffect transition="in" filter="box(in)">
                                      <p:cBhvr>
                                        <p:cTn id="17" dur="500"/>
                                        <p:tgtEl>
                                          <p:spTgt spid="686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nodeType="clickEffect">
                                  <p:stCondLst>
                                    <p:cond delay="0"/>
                                  </p:stCondLst>
                                  <p:childTnLst>
                                    <p:animEffect transition="out" filter="blinds(horizontal)">
                                      <p:cBhvr>
                                        <p:cTn id="21" dur="500"/>
                                        <p:tgtEl>
                                          <p:spTgt spid="68618"/>
                                        </p:tgtEl>
                                      </p:cBhvr>
                                    </p:animEffect>
                                    <p:set>
                                      <p:cBhvr>
                                        <p:cTn id="22" dur="1" fill="hold">
                                          <p:stCondLst>
                                            <p:cond delay="499"/>
                                          </p:stCondLst>
                                        </p:cTn>
                                        <p:tgtEl>
                                          <p:spTgt spid="68618"/>
                                        </p:tgtEl>
                                        <p:attrNameLst>
                                          <p:attrName>style.visibility</p:attrName>
                                        </p:attrNameLst>
                                      </p:cBhvr>
                                      <p:to>
                                        <p:strVal val="hidden"/>
                                      </p:to>
                                    </p:set>
                                  </p:childTnLst>
                                </p:cTn>
                              </p:par>
                              <p:par>
                                <p:cTn id="23" presetID="4" presetClass="entr" presetSubtype="16" fill="hold" grpId="0" nodeType="withEffect">
                                  <p:stCondLst>
                                    <p:cond delay="0"/>
                                  </p:stCondLst>
                                  <p:childTnLst>
                                    <p:set>
                                      <p:cBhvr>
                                        <p:cTn id="24" dur="1" fill="hold">
                                          <p:stCondLst>
                                            <p:cond delay="0"/>
                                          </p:stCondLst>
                                        </p:cTn>
                                        <p:tgtEl>
                                          <p:spTgt spid="68619">
                                            <p:txEl>
                                              <p:pRg st="0" end="0"/>
                                            </p:txEl>
                                          </p:spTgt>
                                        </p:tgtEl>
                                        <p:attrNameLst>
                                          <p:attrName>style.visibility</p:attrName>
                                        </p:attrNameLst>
                                      </p:cBhvr>
                                      <p:to>
                                        <p:strVal val="visible"/>
                                      </p:to>
                                    </p:set>
                                    <p:animEffect transition="in" filter="box(in)">
                                      <p:cBhvr>
                                        <p:cTn id="25" dur="500"/>
                                        <p:tgtEl>
                                          <p:spTgt spid="68619">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nodeType="clickEffect">
                                  <p:stCondLst>
                                    <p:cond delay="0"/>
                                  </p:stCondLst>
                                  <p:childTnLst>
                                    <p:set>
                                      <p:cBhvr>
                                        <p:cTn id="29" dur="1" fill="hold">
                                          <p:stCondLst>
                                            <p:cond delay="0"/>
                                          </p:stCondLst>
                                        </p:cTn>
                                        <p:tgtEl>
                                          <p:spTgt spid="68620"/>
                                        </p:tgtEl>
                                        <p:attrNameLst>
                                          <p:attrName>style.visibility</p:attrName>
                                        </p:attrNameLst>
                                      </p:cBhvr>
                                      <p:to>
                                        <p:strVal val="visible"/>
                                      </p:to>
                                    </p:set>
                                    <p:animEffect transition="in" filter="box(in)">
                                      <p:cBhvr>
                                        <p:cTn id="30" dur="500"/>
                                        <p:tgtEl>
                                          <p:spTgt spid="6862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xit" presetSubtype="10" fill="hold" nodeType="clickEffect">
                                  <p:stCondLst>
                                    <p:cond delay="0"/>
                                  </p:stCondLst>
                                  <p:childTnLst>
                                    <p:animEffect transition="out" filter="checkerboard(across)">
                                      <p:cBhvr>
                                        <p:cTn id="34" dur="500"/>
                                        <p:tgtEl>
                                          <p:spTgt spid="68620"/>
                                        </p:tgtEl>
                                      </p:cBhvr>
                                    </p:animEffect>
                                    <p:set>
                                      <p:cBhvr>
                                        <p:cTn id="35" dur="1" fill="hold">
                                          <p:stCondLst>
                                            <p:cond delay="499"/>
                                          </p:stCondLst>
                                        </p:cTn>
                                        <p:tgtEl>
                                          <p:spTgt spid="68620"/>
                                        </p:tgtEl>
                                        <p:attrNameLst>
                                          <p:attrName>style.visibility</p:attrName>
                                        </p:attrNameLst>
                                      </p:cBhvr>
                                      <p:to>
                                        <p:strVal val="hidden"/>
                                      </p:to>
                                    </p:set>
                                  </p:childTnLst>
                                </p:cTn>
                              </p:par>
                              <p:par>
                                <p:cTn id="36" presetID="5" presetClass="entr" presetSubtype="10" fill="hold" grpId="0" nodeType="withEffect">
                                  <p:stCondLst>
                                    <p:cond delay="0"/>
                                  </p:stCondLst>
                                  <p:childTnLst>
                                    <p:set>
                                      <p:cBhvr>
                                        <p:cTn id="37" dur="1" fill="hold">
                                          <p:stCondLst>
                                            <p:cond delay="0"/>
                                          </p:stCondLst>
                                        </p:cTn>
                                        <p:tgtEl>
                                          <p:spTgt spid="68621"/>
                                        </p:tgtEl>
                                        <p:attrNameLst>
                                          <p:attrName>style.visibility</p:attrName>
                                        </p:attrNameLst>
                                      </p:cBhvr>
                                      <p:to>
                                        <p:strVal val="visible"/>
                                      </p:to>
                                    </p:set>
                                    <p:animEffect transition="in" filter="checkerboard(across)">
                                      <p:cBhvr>
                                        <p:cTn id="38" dur="500"/>
                                        <p:tgtEl>
                                          <p:spTgt spid="6862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68622"/>
                                        </p:tgtEl>
                                        <p:attrNameLst>
                                          <p:attrName>style.visibility</p:attrName>
                                        </p:attrNameLst>
                                      </p:cBhvr>
                                      <p:to>
                                        <p:strVal val="visible"/>
                                      </p:to>
                                    </p:set>
                                    <p:animEffect transition="in" filter="blinds(horizontal)">
                                      <p:cBhvr>
                                        <p:cTn id="43" dur="500"/>
                                        <p:tgtEl>
                                          <p:spTgt spid="68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7" grpId="0"/>
      <p:bldP spid="68619" grpId="0" build="p"/>
      <p:bldP spid="686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a:extLst>
              <a:ext uri="{FF2B5EF4-FFF2-40B4-BE49-F238E27FC236}">
                <a16:creationId xmlns:a16="http://schemas.microsoft.com/office/drawing/2014/main" id="{18080E9E-257F-4EFE-A10C-3D0219A28C9B}"/>
              </a:ext>
            </a:extLst>
          </p:cNvPr>
          <p:cNvSpPr>
            <a:spLocks noGrp="1" noChangeArrowheads="1"/>
          </p:cNvSpPr>
          <p:nvPr>
            <p:ph type="body" idx="1"/>
          </p:nvPr>
        </p:nvSpPr>
        <p:spPr>
          <a:xfrm>
            <a:off x="685800" y="762000"/>
            <a:ext cx="3048000" cy="4114800"/>
          </a:xfrm>
        </p:spPr>
        <p:txBody>
          <a:bodyPr/>
          <a:lstStyle/>
          <a:p>
            <a:pPr marL="0" indent="0">
              <a:buFontTx/>
              <a:buNone/>
            </a:pPr>
            <a:r>
              <a:rPr lang="zh-CN" altLang="en-US" sz="2400">
                <a:ea typeface="黑体" panose="02010609060101010101" pitchFamily="49" charset="-122"/>
              </a:rPr>
              <a:t>（</a:t>
            </a:r>
            <a:r>
              <a:rPr lang="en-US" altLang="zh-CN" sz="2400">
                <a:ea typeface="黑体" panose="02010609060101010101" pitchFamily="49" charset="-122"/>
              </a:rPr>
              <a:t>6</a:t>
            </a:r>
            <a:r>
              <a:rPr lang="zh-CN" altLang="en-US" sz="2400">
                <a:ea typeface="黑体" panose="02010609060101010101" pitchFamily="49" charset="-122"/>
              </a:rPr>
              <a:t>）拉线金具</a:t>
            </a:r>
          </a:p>
          <a:p>
            <a:pPr marL="0" indent="0">
              <a:lnSpc>
                <a:spcPct val="120000"/>
              </a:lnSpc>
              <a:buFontTx/>
              <a:buNone/>
            </a:pPr>
            <a:r>
              <a:rPr lang="zh-CN" altLang="en-US"/>
              <a:t>     </a:t>
            </a:r>
            <a:r>
              <a:rPr lang="zh-CN" altLang="en-US" sz="2400">
                <a:latin typeface="宋体" panose="02010600030101010101" pitchFamily="2" charset="-122"/>
              </a:rPr>
              <a:t>拉线金具包括从杆塔顶端至地面拉线基础的出土环之间的所有零件（拉线除外），主要用于拉线的紧固、调节和连接。常用拉线金具如图所示。 </a:t>
            </a:r>
          </a:p>
        </p:txBody>
      </p:sp>
      <p:pic>
        <p:nvPicPr>
          <p:cNvPr id="72709" name="Picture 5" descr="图1-14">
            <a:extLst>
              <a:ext uri="{FF2B5EF4-FFF2-40B4-BE49-F238E27FC236}">
                <a16:creationId xmlns:a16="http://schemas.microsoft.com/office/drawing/2014/main" id="{2C1D4CA3-4F01-4792-8001-5F08DE23554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14800" y="990600"/>
            <a:ext cx="48672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2709"/>
                                        </p:tgtEl>
                                        <p:attrNameLst>
                                          <p:attrName>style.visibility</p:attrName>
                                        </p:attrNameLst>
                                      </p:cBhvr>
                                      <p:to>
                                        <p:strVal val="visible"/>
                                      </p:to>
                                    </p:set>
                                    <p:animEffect transition="in" filter="checkerboard(across)">
                                      <p:cBhvr>
                                        <p:cTn id="7" dur="500"/>
                                        <p:tgtEl>
                                          <p:spTgt spid="72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a:extLst>
              <a:ext uri="{FF2B5EF4-FFF2-40B4-BE49-F238E27FC236}">
                <a16:creationId xmlns:a16="http://schemas.microsoft.com/office/drawing/2014/main" id="{694056D2-5F53-4785-807D-DB57691D63C4}"/>
              </a:ext>
            </a:extLst>
          </p:cNvPr>
          <p:cNvSpPr>
            <a:spLocks noGrp="1" noChangeArrowheads="1"/>
          </p:cNvSpPr>
          <p:nvPr>
            <p:ph type="body" idx="1"/>
          </p:nvPr>
        </p:nvSpPr>
        <p:spPr>
          <a:xfrm>
            <a:off x="457200" y="1371600"/>
            <a:ext cx="8382000" cy="5181600"/>
          </a:xfrm>
        </p:spPr>
        <p:txBody>
          <a:bodyPr/>
          <a:lstStyle/>
          <a:p>
            <a:pPr marL="0" indent="0">
              <a:lnSpc>
                <a:spcPct val="95000"/>
              </a:lnSpc>
              <a:buFontTx/>
              <a:buNone/>
              <a:tabLst>
                <a:tab pos="179388" algn="l"/>
                <a:tab pos="630238" algn="l"/>
              </a:tabLst>
            </a:pPr>
            <a:r>
              <a:rPr lang="zh-CN" altLang="en-US" sz="2400"/>
              <a:t>杆塔分为</a:t>
            </a:r>
            <a:r>
              <a:rPr lang="zh-CN" altLang="en-US" sz="2400">
                <a:solidFill>
                  <a:srgbClr val="FF3300"/>
                </a:solidFill>
              </a:rPr>
              <a:t>电杆</a:t>
            </a:r>
            <a:r>
              <a:rPr lang="zh-CN" altLang="en-US" sz="2400"/>
              <a:t>和</a:t>
            </a:r>
            <a:r>
              <a:rPr lang="zh-CN" altLang="en-US" sz="2400">
                <a:solidFill>
                  <a:srgbClr val="FF3300"/>
                </a:solidFill>
              </a:rPr>
              <a:t>铁塔</a:t>
            </a:r>
            <a:r>
              <a:rPr lang="zh-CN" altLang="en-US" sz="2400"/>
              <a:t>两大类 </a:t>
            </a:r>
          </a:p>
          <a:p>
            <a:pPr marL="0" indent="0" algn="just">
              <a:lnSpc>
                <a:spcPct val="95000"/>
              </a:lnSpc>
              <a:buFontTx/>
              <a:buNone/>
              <a:tabLst>
                <a:tab pos="179388" algn="l"/>
                <a:tab pos="630238" algn="l"/>
              </a:tabLst>
            </a:pPr>
            <a:r>
              <a:rPr lang="zh-CN" altLang="en-US" sz="2400">
                <a:latin typeface="黑体" panose="02010609060101010101" pitchFamily="49" charset="-122"/>
                <a:ea typeface="黑体" panose="02010609060101010101" pitchFamily="49" charset="-122"/>
              </a:rPr>
              <a:t>    （</a:t>
            </a:r>
            <a:r>
              <a:rPr lang="en-US" altLang="zh-CN" sz="2400">
                <a:latin typeface="黑体" panose="02010609060101010101" pitchFamily="49" charset="-122"/>
                <a:ea typeface="黑体" panose="02010609060101010101" pitchFamily="49" charset="-122"/>
              </a:rPr>
              <a:t>1</a:t>
            </a:r>
            <a:r>
              <a:rPr lang="zh-CN" altLang="en-US" sz="2400">
                <a:latin typeface="黑体" panose="02010609060101010101" pitchFamily="49" charset="-122"/>
                <a:ea typeface="黑体" panose="02010609060101010101" pitchFamily="49" charset="-122"/>
              </a:rPr>
              <a:t>）电杆：</a:t>
            </a:r>
            <a:r>
              <a:rPr lang="zh-CN" altLang="en-US" sz="2400"/>
              <a:t>分为钢筋混凝土电杆、钢管杆。</a:t>
            </a:r>
          </a:p>
          <a:p>
            <a:pPr marL="0" indent="0" algn="just">
              <a:lnSpc>
                <a:spcPct val="95000"/>
              </a:lnSpc>
              <a:buFontTx/>
              <a:buNone/>
              <a:tabLst>
                <a:tab pos="179388" algn="l"/>
                <a:tab pos="630238" algn="l"/>
              </a:tabLst>
            </a:pPr>
            <a:r>
              <a:rPr lang="zh-CN" altLang="en-US" sz="2400"/>
              <a:t>      优点：结构简单，节约钢材，基础简易，工程量小，工程造价低，施工周期短，且具有较高的强度，经久耐用，运行维护费用低。</a:t>
            </a:r>
          </a:p>
          <a:p>
            <a:pPr marL="0" indent="0" algn="just">
              <a:lnSpc>
                <a:spcPct val="95000"/>
              </a:lnSpc>
              <a:buFontTx/>
              <a:buNone/>
              <a:tabLst>
                <a:tab pos="179388" algn="l"/>
                <a:tab pos="630238" algn="l"/>
              </a:tabLst>
            </a:pPr>
            <a:r>
              <a:rPr lang="zh-CN" altLang="en-US" sz="2400"/>
              <a:t>       缺点：笨重，运输困难。因此对于较高的水泥电杆均采用分段制造，现场组装，每段电杆的重量在</a:t>
            </a:r>
            <a:r>
              <a:rPr lang="en-US" altLang="zh-CN" sz="2400"/>
              <a:t>5000</a:t>
            </a:r>
            <a:r>
              <a:rPr lang="zh-CN" altLang="en-US" sz="2400"/>
              <a:t>～</a:t>
            </a:r>
            <a:r>
              <a:rPr lang="en-US" altLang="zh-CN" sz="2400"/>
              <a:t>10000kN</a:t>
            </a:r>
            <a:r>
              <a:rPr lang="zh-CN" altLang="en-US" sz="2400"/>
              <a:t>以下。</a:t>
            </a:r>
          </a:p>
          <a:p>
            <a:pPr marL="0" indent="0" algn="just">
              <a:lnSpc>
                <a:spcPct val="95000"/>
              </a:lnSpc>
              <a:buFontTx/>
              <a:buNone/>
              <a:tabLst>
                <a:tab pos="179388" algn="l"/>
                <a:tab pos="630238" algn="l"/>
              </a:tabLst>
            </a:pPr>
            <a:r>
              <a:rPr lang="zh-CN" altLang="en-US" sz="2400"/>
              <a:t>      使用：在</a:t>
            </a:r>
            <a:r>
              <a:rPr lang="en-US" altLang="zh-CN" sz="2400"/>
              <a:t>35</a:t>
            </a:r>
            <a:r>
              <a:rPr lang="zh-CN" altLang="en-US" sz="2400"/>
              <a:t>～</a:t>
            </a:r>
            <a:r>
              <a:rPr lang="en-US" altLang="zh-CN" sz="2400"/>
              <a:t>110kV</a:t>
            </a:r>
            <a:r>
              <a:rPr lang="zh-CN" altLang="en-US" sz="2400"/>
              <a:t>线路上大量使用的是钢筋混凝土电杆，新建</a:t>
            </a:r>
            <a:r>
              <a:rPr lang="en-US" altLang="zh-CN" sz="2400"/>
              <a:t>330kV</a:t>
            </a:r>
            <a:r>
              <a:rPr lang="zh-CN" altLang="en-US" sz="2400"/>
              <a:t>及以下线路，在平地、丘陵等便于运输和施工的地区，应首先考虑采用钢筋混凝土电杆。</a:t>
            </a:r>
          </a:p>
          <a:p>
            <a:pPr marL="0" indent="0" algn="just">
              <a:lnSpc>
                <a:spcPct val="95000"/>
              </a:lnSpc>
              <a:buFontTx/>
              <a:buNone/>
              <a:tabLst>
                <a:tab pos="179388" algn="l"/>
                <a:tab pos="630238" algn="l"/>
              </a:tabLst>
            </a:pPr>
            <a:r>
              <a:rPr lang="zh-CN" altLang="en-US" sz="2400"/>
              <a:t>      普通混凝土电杆、预应力混凝土电杆、部分预应力混凝土电杆。</a:t>
            </a:r>
          </a:p>
          <a:p>
            <a:pPr marL="0" indent="0" algn="just">
              <a:lnSpc>
                <a:spcPct val="95000"/>
              </a:lnSpc>
              <a:buFontTx/>
              <a:buNone/>
              <a:tabLst>
                <a:tab pos="179388" algn="l"/>
                <a:tab pos="630238" algn="l"/>
              </a:tabLst>
            </a:pPr>
            <a:r>
              <a:rPr lang="zh-CN" altLang="en-US" sz="2400"/>
              <a:t>      钢管单杆：钢管杆</a:t>
            </a:r>
          </a:p>
        </p:txBody>
      </p:sp>
      <p:sp>
        <p:nvSpPr>
          <p:cNvPr id="73732" name="Rectangle 4">
            <a:extLst>
              <a:ext uri="{FF2B5EF4-FFF2-40B4-BE49-F238E27FC236}">
                <a16:creationId xmlns:a16="http://schemas.microsoft.com/office/drawing/2014/main" id="{F1D626C4-8743-4584-A274-3C2B4CC547EB}"/>
              </a:ext>
            </a:extLst>
          </p:cNvPr>
          <p:cNvSpPr>
            <a:spLocks noChangeArrowheads="1"/>
          </p:cNvSpPr>
          <p:nvPr/>
        </p:nvSpPr>
        <p:spPr bwMode="auto">
          <a:xfrm>
            <a:off x="457200" y="5334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algn="just">
              <a:buFontTx/>
              <a:buNone/>
            </a:pPr>
            <a:r>
              <a:rPr lang="en-US" altLang="zh-CN">
                <a:latin typeface="黑体" panose="02010609060101010101" pitchFamily="49" charset="-122"/>
                <a:ea typeface="黑体" panose="02010609060101010101" pitchFamily="49" charset="-122"/>
              </a:rPr>
              <a:t>4</a:t>
            </a:r>
            <a:r>
              <a:rPr lang="zh-CN" altLang="en-US">
                <a:latin typeface="黑体" panose="02010609060101010101" pitchFamily="49" charset="-122"/>
                <a:ea typeface="黑体" panose="02010609060101010101" pitchFamily="49" charset="-122"/>
              </a:rPr>
              <a:t>、杆塔</a:t>
            </a:r>
          </a:p>
        </p:txBody>
      </p:sp>
      <p:pic>
        <p:nvPicPr>
          <p:cNvPr id="73734" name="Picture 6" descr="005">
            <a:extLst>
              <a:ext uri="{FF2B5EF4-FFF2-40B4-BE49-F238E27FC236}">
                <a16:creationId xmlns:a16="http://schemas.microsoft.com/office/drawing/2014/main" id="{187F4DDA-2FA7-4A0B-B0C8-0E5213B6B2C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05200" y="1981200"/>
            <a:ext cx="42672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73735" name="Picture 7" descr="006">
            <a:extLst>
              <a:ext uri="{FF2B5EF4-FFF2-40B4-BE49-F238E27FC236}">
                <a16:creationId xmlns:a16="http://schemas.microsoft.com/office/drawing/2014/main" id="{E4EC871B-06A3-4A27-AF6A-C440AA500CF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00400" y="1981200"/>
            <a:ext cx="4572000" cy="480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73734"/>
                                        </p:tgtEl>
                                        <p:attrNameLst>
                                          <p:attrName>style.visibility</p:attrName>
                                        </p:attrNameLst>
                                      </p:cBhvr>
                                      <p:to>
                                        <p:strVal val="visible"/>
                                      </p:to>
                                    </p:set>
                                    <p:anim calcmode="lin" valueType="num">
                                      <p:cBhvr additive="base">
                                        <p:cTn id="7" dur="500" fill="hold"/>
                                        <p:tgtEl>
                                          <p:spTgt spid="73734"/>
                                        </p:tgtEl>
                                        <p:attrNameLst>
                                          <p:attrName>ppt_x</p:attrName>
                                        </p:attrNameLst>
                                      </p:cBhvr>
                                      <p:tavLst>
                                        <p:tav tm="0">
                                          <p:val>
                                            <p:strVal val="1+#ppt_w/2"/>
                                          </p:val>
                                        </p:tav>
                                        <p:tav tm="100000">
                                          <p:val>
                                            <p:strVal val="#ppt_x"/>
                                          </p:val>
                                        </p:tav>
                                      </p:tavLst>
                                    </p:anim>
                                    <p:anim calcmode="lin" valueType="num">
                                      <p:cBhvr additive="base">
                                        <p:cTn id="8" dur="500" fill="hold"/>
                                        <p:tgtEl>
                                          <p:spTgt spid="7373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2" fill="hold" nodeType="clickEffect">
                                  <p:stCondLst>
                                    <p:cond delay="0"/>
                                  </p:stCondLst>
                                  <p:childTnLst>
                                    <p:anim calcmode="lin" valueType="num">
                                      <p:cBhvr additive="base">
                                        <p:cTn id="12" dur="500"/>
                                        <p:tgtEl>
                                          <p:spTgt spid="73734"/>
                                        </p:tgtEl>
                                        <p:attrNameLst>
                                          <p:attrName>ppt_x</p:attrName>
                                        </p:attrNameLst>
                                      </p:cBhvr>
                                      <p:tavLst>
                                        <p:tav tm="0">
                                          <p:val>
                                            <p:strVal val="ppt_x"/>
                                          </p:val>
                                        </p:tav>
                                        <p:tav tm="100000">
                                          <p:val>
                                            <p:strVal val="1+ppt_w/2"/>
                                          </p:val>
                                        </p:tav>
                                      </p:tavLst>
                                    </p:anim>
                                    <p:anim calcmode="lin" valueType="num">
                                      <p:cBhvr additive="base">
                                        <p:cTn id="13" dur="500"/>
                                        <p:tgtEl>
                                          <p:spTgt spid="73734"/>
                                        </p:tgtEl>
                                        <p:attrNameLst>
                                          <p:attrName>ppt_y</p:attrName>
                                        </p:attrNameLst>
                                      </p:cBhvr>
                                      <p:tavLst>
                                        <p:tav tm="0">
                                          <p:val>
                                            <p:strVal val="ppt_y"/>
                                          </p:val>
                                        </p:tav>
                                        <p:tav tm="100000">
                                          <p:val>
                                            <p:strVal val="ppt_y"/>
                                          </p:val>
                                        </p:tav>
                                      </p:tavLst>
                                    </p:anim>
                                    <p:set>
                                      <p:cBhvr>
                                        <p:cTn id="14" dur="1" fill="hold">
                                          <p:stCondLst>
                                            <p:cond delay="499"/>
                                          </p:stCondLst>
                                        </p:cTn>
                                        <p:tgtEl>
                                          <p:spTgt spid="73734"/>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73735"/>
                                        </p:tgtEl>
                                        <p:attrNameLst>
                                          <p:attrName>style.visibility</p:attrName>
                                        </p:attrNameLst>
                                      </p:cBhvr>
                                      <p:to>
                                        <p:strVal val="visible"/>
                                      </p:to>
                                    </p:set>
                                    <p:anim calcmode="lin" valueType="num">
                                      <p:cBhvr additive="base">
                                        <p:cTn id="19" dur="500" fill="hold"/>
                                        <p:tgtEl>
                                          <p:spTgt spid="73735"/>
                                        </p:tgtEl>
                                        <p:attrNameLst>
                                          <p:attrName>ppt_x</p:attrName>
                                        </p:attrNameLst>
                                      </p:cBhvr>
                                      <p:tavLst>
                                        <p:tav tm="0">
                                          <p:val>
                                            <p:strVal val="1+#ppt_w/2"/>
                                          </p:val>
                                        </p:tav>
                                        <p:tav tm="100000">
                                          <p:val>
                                            <p:strVal val="#ppt_x"/>
                                          </p:val>
                                        </p:tav>
                                      </p:tavLst>
                                    </p:anim>
                                    <p:anim calcmode="lin" valueType="num">
                                      <p:cBhvr additive="base">
                                        <p:cTn id="20" dur="500" fill="hold"/>
                                        <p:tgtEl>
                                          <p:spTgt spid="737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2" name="Rectangle 4">
            <a:extLst>
              <a:ext uri="{FF2B5EF4-FFF2-40B4-BE49-F238E27FC236}">
                <a16:creationId xmlns:a16="http://schemas.microsoft.com/office/drawing/2014/main" id="{EBAA1F61-734D-444D-9DED-9EB80639538E}"/>
              </a:ext>
            </a:extLst>
          </p:cNvPr>
          <p:cNvSpPr>
            <a:spLocks noChangeArrowheads="1"/>
          </p:cNvSpPr>
          <p:nvPr/>
        </p:nvSpPr>
        <p:spPr bwMode="auto">
          <a:xfrm>
            <a:off x="457200" y="304800"/>
            <a:ext cx="81534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623888">
              <a:defRPr>
                <a:solidFill>
                  <a:schemeClr val="tx1"/>
                </a:solidFill>
                <a:latin typeface="Arial" panose="020B0604020202020204" pitchFamily="34" charset="0"/>
                <a:ea typeface="宋体" panose="02010600030101010101" pitchFamily="2" charset="-122"/>
              </a:defRPr>
            </a:lvl1pPr>
            <a:lvl2pPr marL="992188">
              <a:defRPr>
                <a:solidFill>
                  <a:schemeClr val="tx1"/>
                </a:solidFill>
                <a:latin typeface="Arial" panose="020B0604020202020204" pitchFamily="34" charset="0"/>
                <a:ea typeface="宋体" panose="02010600030101010101" pitchFamily="2" charset="-122"/>
              </a:defRPr>
            </a:lvl2pPr>
            <a:lvl3pPr marL="1171575">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r>
              <a:rPr lang="zh-CN" altLang="en-US" sz="2400">
                <a:effectLst>
                  <a:outerShdw blurRad="38100" dist="38100" dir="2700000" algn="tl">
                    <a:srgbClr val="000000"/>
                  </a:outerShdw>
                </a:effectLst>
                <a:latin typeface="黑体" panose="02010609060101010101" pitchFamily="49" charset="-122"/>
                <a:ea typeface="黑体" panose="02010609060101010101" pitchFamily="49" charset="-122"/>
              </a:rPr>
              <a:t>（</a:t>
            </a:r>
            <a:r>
              <a:rPr lang="en-US" altLang="zh-CN" sz="2400">
                <a:effectLst>
                  <a:outerShdw blurRad="38100" dist="38100" dir="2700000" algn="tl">
                    <a:srgbClr val="000000"/>
                  </a:outerShdw>
                </a:effectLst>
                <a:latin typeface="黑体" panose="02010609060101010101" pitchFamily="49" charset="-122"/>
                <a:ea typeface="黑体" panose="02010609060101010101" pitchFamily="49" charset="-122"/>
              </a:rPr>
              <a:t>2</a:t>
            </a:r>
            <a:r>
              <a:rPr lang="zh-CN" altLang="en-US" sz="2400">
                <a:effectLst>
                  <a:outerShdw blurRad="38100" dist="38100" dir="2700000" algn="tl">
                    <a:srgbClr val="000000"/>
                  </a:outerShdw>
                </a:effectLst>
                <a:latin typeface="黑体" panose="02010609060101010101" pitchFamily="49" charset="-122"/>
                <a:ea typeface="黑体" panose="02010609060101010101" pitchFamily="49" charset="-122"/>
              </a:rPr>
              <a:t>）塔</a:t>
            </a:r>
          </a:p>
          <a:p>
            <a:pPr algn="just"/>
            <a:r>
              <a:rPr lang="zh-CN" altLang="en-US" sz="2400">
                <a:effectLst>
                  <a:outerShdw blurRad="38100" dist="38100" dir="2700000" algn="tl">
                    <a:srgbClr val="000000"/>
                  </a:outerShdw>
                </a:effectLst>
                <a:latin typeface="Tahoma" panose="020B0604030504040204" pitchFamily="34" charset="0"/>
              </a:rPr>
              <a:t>常见的铁塔是型钢用</a:t>
            </a:r>
            <a:r>
              <a:rPr lang="zh-CN" altLang="en-US" sz="2400">
                <a:solidFill>
                  <a:srgbClr val="FFFF00"/>
                </a:solidFill>
                <a:effectLst>
                  <a:outerShdw blurRad="38100" dist="38100" dir="2700000" algn="tl">
                    <a:srgbClr val="000000"/>
                  </a:outerShdw>
                </a:effectLst>
                <a:latin typeface="Tahoma" panose="020B0604030504040204" pitchFamily="34" charset="0"/>
              </a:rPr>
              <a:t>螺栓连接或焊接起来的空间桁架</a:t>
            </a:r>
            <a:r>
              <a:rPr lang="zh-CN" altLang="en-US" sz="2400">
                <a:effectLst>
                  <a:outerShdw blurRad="38100" dist="38100" dir="2700000" algn="tl">
                    <a:srgbClr val="000000"/>
                  </a:outerShdw>
                </a:effectLst>
                <a:latin typeface="Tahoma" panose="020B0604030504040204" pitchFamily="34" charset="0"/>
              </a:rPr>
              <a:t>，少数国家也有铝合金塔或钢管混凝土结构塔。</a:t>
            </a:r>
          </a:p>
          <a:p>
            <a:pPr algn="just"/>
            <a:r>
              <a:rPr lang="zh-CN" altLang="en-US" sz="2400">
                <a:effectLst>
                  <a:outerShdw blurRad="38100" dist="38100" dir="2700000" algn="tl">
                    <a:srgbClr val="000000"/>
                  </a:outerShdw>
                </a:effectLst>
                <a:latin typeface="Tahoma" panose="020B0604030504040204" pitchFamily="34" charset="0"/>
              </a:rPr>
              <a:t>特点：铁塔具有坚固可靠，使用周期长的优点，但钢材消耗量大，造价高，施工工艺复杂，维护工作量大。</a:t>
            </a:r>
          </a:p>
          <a:p>
            <a:pPr algn="just"/>
            <a:r>
              <a:rPr lang="zh-CN" altLang="en-US" sz="2400">
                <a:effectLst>
                  <a:outerShdw blurRad="38100" dist="38100" dir="2700000" algn="tl">
                    <a:srgbClr val="000000"/>
                  </a:outerShdw>
                </a:effectLst>
                <a:latin typeface="Tahoma" panose="020B0604030504040204" pitchFamily="34" charset="0"/>
              </a:rPr>
              <a:t>      </a:t>
            </a:r>
          </a:p>
        </p:txBody>
      </p:sp>
      <p:sp>
        <p:nvSpPr>
          <p:cNvPr id="171013" name="Rectangle 5">
            <a:extLst>
              <a:ext uri="{FF2B5EF4-FFF2-40B4-BE49-F238E27FC236}">
                <a16:creationId xmlns:a16="http://schemas.microsoft.com/office/drawing/2014/main" id="{BE8F42C6-3C9C-46E6-A2B9-5C7C4706E7A4}"/>
              </a:ext>
            </a:extLst>
          </p:cNvPr>
          <p:cNvSpPr>
            <a:spLocks noChangeArrowheads="1"/>
          </p:cNvSpPr>
          <p:nvPr/>
        </p:nvSpPr>
        <p:spPr bwMode="auto">
          <a:xfrm>
            <a:off x="381000" y="2362200"/>
            <a:ext cx="82296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711200">
              <a:tabLst>
                <a:tab pos="609600" algn="l"/>
              </a:tabLst>
              <a:defRPr>
                <a:solidFill>
                  <a:schemeClr val="tx1"/>
                </a:solidFill>
                <a:latin typeface="Arial" panose="020B0604020202020204" pitchFamily="34" charset="0"/>
                <a:ea typeface="宋体" panose="02010600030101010101" pitchFamily="2" charset="-122"/>
              </a:defRPr>
            </a:lvl1pPr>
            <a:lvl2pPr marL="1079500">
              <a:tabLst>
                <a:tab pos="609600" algn="l"/>
              </a:tabLst>
              <a:defRPr>
                <a:solidFill>
                  <a:schemeClr val="tx1"/>
                </a:solidFill>
                <a:latin typeface="Arial" panose="020B0604020202020204" pitchFamily="34" charset="0"/>
                <a:ea typeface="宋体" panose="02010600030101010101" pitchFamily="2" charset="-122"/>
              </a:defRPr>
            </a:lvl2pPr>
            <a:lvl3pPr marL="1258888">
              <a:tabLst>
                <a:tab pos="609600" algn="l"/>
              </a:tabLst>
              <a:defRPr>
                <a:solidFill>
                  <a:schemeClr val="tx1"/>
                </a:solidFill>
                <a:latin typeface="Arial" panose="020B0604020202020204" pitchFamily="34" charset="0"/>
                <a:ea typeface="宋体" panose="02010600030101010101" pitchFamily="2" charset="-122"/>
              </a:defRPr>
            </a:lvl3pPr>
            <a:lvl4pPr marL="1438275">
              <a:tabLst>
                <a:tab pos="609600" algn="l"/>
              </a:tabLst>
              <a:defRPr>
                <a:solidFill>
                  <a:schemeClr val="tx1"/>
                </a:solidFill>
                <a:latin typeface="Arial" panose="020B0604020202020204" pitchFamily="34" charset="0"/>
                <a:ea typeface="宋体" panose="02010600030101010101" pitchFamily="2" charset="-122"/>
              </a:defRPr>
            </a:lvl4pPr>
            <a:lvl5pPr>
              <a:tabLst>
                <a:tab pos="609600" algn="l"/>
              </a:tabLst>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tabLst>
                <a:tab pos="609600" algn="l"/>
              </a:tabLs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tabLst>
                <a:tab pos="609600" algn="l"/>
              </a:tabLs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tabLst>
                <a:tab pos="609600" algn="l"/>
              </a:tabLs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tabLst>
                <a:tab pos="609600" algn="l"/>
              </a:tabLst>
              <a:defRPr>
                <a:solidFill>
                  <a:schemeClr val="tx1"/>
                </a:solidFill>
                <a:latin typeface="Arial" panose="020B0604020202020204" pitchFamily="34" charset="0"/>
                <a:ea typeface="宋体" panose="02010600030101010101" pitchFamily="2" charset="-122"/>
              </a:defRPr>
            </a:lvl9pPr>
          </a:lstStyle>
          <a:p>
            <a:pPr algn="just"/>
            <a:r>
              <a:rPr lang="zh-CN" altLang="en-US" sz="2400">
                <a:effectLst>
                  <a:outerShdw blurRad="38100" dist="38100" dir="2700000" algn="tl">
                    <a:srgbClr val="000000"/>
                  </a:outerShdw>
                </a:effectLst>
                <a:latin typeface="Tahoma" panose="020B0604030504040204" pitchFamily="34" charset="0"/>
                <a:ea typeface="黑体" panose="02010609060101010101" pitchFamily="49" charset="-122"/>
              </a:rPr>
              <a:t>（</a:t>
            </a:r>
            <a:r>
              <a:rPr lang="en-US" altLang="zh-CN" sz="2400">
                <a:effectLst>
                  <a:outerShdw blurRad="38100" dist="38100" dir="2700000" algn="tl">
                    <a:srgbClr val="000000"/>
                  </a:outerShdw>
                </a:effectLst>
                <a:latin typeface="Tahoma" panose="020B0604030504040204" pitchFamily="34" charset="0"/>
                <a:ea typeface="黑体" panose="02010609060101010101" pitchFamily="49" charset="-122"/>
              </a:rPr>
              <a:t>3</a:t>
            </a:r>
            <a:r>
              <a:rPr lang="zh-CN" altLang="en-US" sz="2400">
                <a:effectLst>
                  <a:outerShdw blurRad="38100" dist="38100" dir="2700000" algn="tl">
                    <a:srgbClr val="000000"/>
                  </a:outerShdw>
                </a:effectLst>
                <a:latin typeface="Tahoma" panose="020B0604030504040204" pitchFamily="34" charset="0"/>
                <a:ea typeface="黑体" panose="02010609060101010101" pitchFamily="49" charset="-122"/>
              </a:rPr>
              <a:t>）分类</a:t>
            </a:r>
          </a:p>
          <a:p>
            <a:pPr algn="just"/>
            <a:r>
              <a:rPr lang="zh-CN" altLang="en-US" sz="2400">
                <a:solidFill>
                  <a:schemeClr val="hlink"/>
                </a:solidFill>
                <a:effectLst>
                  <a:outerShdw blurRad="38100" dist="38100" dir="2700000" algn="tl">
                    <a:srgbClr val="000000"/>
                  </a:outerShdw>
                </a:effectLst>
                <a:latin typeface="Tahoma" panose="020B0604030504040204" pitchFamily="34" charset="0"/>
              </a:rPr>
              <a:t> </a:t>
            </a:r>
            <a:r>
              <a:rPr lang="en-US" altLang="zh-CN" sz="2400">
                <a:solidFill>
                  <a:schemeClr val="hlink"/>
                </a:solidFill>
                <a:effectLst>
                  <a:outerShdw blurRad="38100" dist="38100" dir="2700000" algn="tl">
                    <a:srgbClr val="000000"/>
                  </a:outerShdw>
                </a:effectLst>
                <a:latin typeface="Tahoma" panose="020B0604030504040204" pitchFamily="34" charset="0"/>
              </a:rPr>
              <a:t>1</a:t>
            </a:r>
            <a:r>
              <a:rPr lang="zh-CN" altLang="en-US" sz="2400">
                <a:solidFill>
                  <a:schemeClr val="hlink"/>
                </a:solidFill>
                <a:effectLst>
                  <a:outerShdw blurRad="38100" dist="38100" dir="2700000" algn="tl">
                    <a:srgbClr val="000000"/>
                  </a:outerShdw>
                </a:effectLst>
                <a:latin typeface="Tahoma" panose="020B0604030504040204" pitchFamily="34" charset="0"/>
              </a:rPr>
              <a:t>）按材料分：</a:t>
            </a:r>
            <a:r>
              <a:rPr lang="zh-CN" altLang="en-US" sz="2400">
                <a:effectLst>
                  <a:outerShdw blurRad="38100" dist="38100" dir="2700000" algn="tl">
                    <a:srgbClr val="000000"/>
                  </a:outerShdw>
                </a:effectLst>
                <a:latin typeface="Tahoma" panose="020B0604030504040204" pitchFamily="34" charset="0"/>
              </a:rPr>
              <a:t>铁塔、铝合金塔或钢管混凝土结构塔。</a:t>
            </a:r>
          </a:p>
          <a:p>
            <a:pPr algn="just"/>
            <a:r>
              <a:rPr lang="zh-CN" altLang="en-US" sz="2400">
                <a:solidFill>
                  <a:schemeClr val="hlink"/>
                </a:solidFill>
                <a:effectLst>
                  <a:outerShdw blurRad="38100" dist="38100" dir="2700000" algn="tl">
                    <a:srgbClr val="000000"/>
                  </a:outerShdw>
                </a:effectLst>
                <a:latin typeface="Tahoma" panose="020B0604030504040204" pitchFamily="34" charset="0"/>
              </a:rPr>
              <a:t> </a:t>
            </a:r>
            <a:r>
              <a:rPr lang="en-US" altLang="zh-CN" sz="2400">
                <a:solidFill>
                  <a:schemeClr val="hlink"/>
                </a:solidFill>
                <a:effectLst>
                  <a:outerShdw blurRad="38100" dist="38100" dir="2700000" algn="tl">
                    <a:srgbClr val="000000"/>
                  </a:outerShdw>
                </a:effectLst>
                <a:latin typeface="Tahoma" panose="020B0604030504040204" pitchFamily="34" charset="0"/>
              </a:rPr>
              <a:t>2</a:t>
            </a:r>
            <a:r>
              <a:rPr lang="zh-CN" altLang="en-US" sz="2400">
                <a:solidFill>
                  <a:schemeClr val="hlink"/>
                </a:solidFill>
                <a:effectLst>
                  <a:outerShdw blurRad="38100" dist="38100" dir="2700000" algn="tl">
                    <a:srgbClr val="000000"/>
                  </a:outerShdw>
                </a:effectLst>
                <a:latin typeface="Tahoma" panose="020B0604030504040204" pitchFamily="34" charset="0"/>
              </a:rPr>
              <a:t>）按结构型式和受力特点分：</a:t>
            </a:r>
            <a:r>
              <a:rPr lang="zh-CN" altLang="en-US" sz="2400">
                <a:effectLst>
                  <a:outerShdw blurRad="38100" dist="38100" dir="2700000" algn="tl">
                    <a:srgbClr val="000000"/>
                  </a:outerShdw>
                </a:effectLst>
                <a:latin typeface="Tahoma" panose="020B0604030504040204" pitchFamily="34" charset="0"/>
              </a:rPr>
              <a:t>拉线塔和自立塔。拉线式铁塔能比较充分地利用材料的强度特性，较大幅度地降低钢材消耗量。在空旷地区，采用拉线塔既有良好的承载能力，也有较好的经济效益。自立式铁塔仅使用在</a:t>
            </a:r>
            <a:r>
              <a:rPr lang="en-US" altLang="zh-CN" sz="2400">
                <a:effectLst>
                  <a:outerShdw blurRad="38100" dist="38100" dir="2700000" algn="tl">
                    <a:srgbClr val="000000"/>
                  </a:outerShdw>
                </a:effectLst>
                <a:latin typeface="Tahoma" panose="020B0604030504040204" pitchFamily="34" charset="0"/>
              </a:rPr>
              <a:t>220kV</a:t>
            </a:r>
            <a:r>
              <a:rPr lang="zh-CN" altLang="en-US" sz="2400">
                <a:effectLst>
                  <a:outerShdw blurRad="38100" dist="38100" dir="2700000" algn="tl">
                    <a:srgbClr val="000000"/>
                  </a:outerShdw>
                </a:effectLst>
                <a:latin typeface="Tahoma" panose="020B0604030504040204" pitchFamily="34" charset="0"/>
              </a:rPr>
              <a:t>以上线路交通不便和地形受限必须使用铁塔的地方和少数跨越高塔。技术经济分析表明，目前</a:t>
            </a:r>
            <a:r>
              <a:rPr lang="en-US" altLang="zh-CN" sz="2400">
                <a:effectLst>
                  <a:outerShdw blurRad="38100" dist="38100" dir="2700000" algn="tl">
                    <a:srgbClr val="000000"/>
                  </a:outerShdw>
                </a:effectLst>
                <a:latin typeface="Tahoma" panose="020B0604030504040204" pitchFamily="34" charset="0"/>
              </a:rPr>
              <a:t>500kV</a:t>
            </a:r>
            <a:r>
              <a:rPr lang="zh-CN" altLang="en-US" sz="2400">
                <a:effectLst>
                  <a:outerShdw blurRad="38100" dist="38100" dir="2700000" algn="tl">
                    <a:srgbClr val="000000"/>
                  </a:outerShdw>
                </a:effectLst>
                <a:latin typeface="Tahoma" panose="020B0604030504040204" pitchFamily="34" charset="0"/>
              </a:rPr>
              <a:t>线路采用铁塔比较合理。</a:t>
            </a:r>
          </a:p>
          <a:p>
            <a:pPr algn="just"/>
            <a:r>
              <a:rPr lang="en-US" altLang="zh-CN" sz="2400">
                <a:solidFill>
                  <a:schemeClr val="hlink"/>
                </a:solidFill>
                <a:effectLst>
                  <a:outerShdw blurRad="38100" dist="38100" dir="2700000" algn="tl">
                    <a:srgbClr val="000000"/>
                  </a:outerShdw>
                </a:effectLst>
                <a:latin typeface="Tahoma" panose="020B0604030504040204" pitchFamily="34" charset="0"/>
              </a:rPr>
              <a:t>3</a:t>
            </a:r>
            <a:r>
              <a:rPr lang="zh-CN" altLang="en-US" sz="2400">
                <a:solidFill>
                  <a:schemeClr val="hlink"/>
                </a:solidFill>
                <a:effectLst>
                  <a:outerShdw blurRad="38100" dist="38100" dir="2700000" algn="tl">
                    <a:srgbClr val="000000"/>
                  </a:outerShdw>
                </a:effectLst>
                <a:latin typeface="Tahoma" panose="020B0604030504040204" pitchFamily="34" charset="0"/>
              </a:rPr>
              <a:t>）按杆塔在线路中的作用分：</a:t>
            </a:r>
            <a:r>
              <a:rPr lang="zh-CN" altLang="en-US" sz="2400">
                <a:effectLst>
                  <a:outerShdw blurRad="38100" dist="38100" dir="2700000" algn="tl">
                    <a:srgbClr val="000000"/>
                  </a:outerShdw>
                </a:effectLst>
                <a:latin typeface="Tahoma" panose="020B0604030504040204" pitchFamily="34" charset="0"/>
              </a:rPr>
              <a:t>直线杆塔、耐张杆塔、转角杆塔、终端杆塔、跨越杆塔和换位杆塔之分。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960" name="Group 8">
            <a:extLst>
              <a:ext uri="{FF2B5EF4-FFF2-40B4-BE49-F238E27FC236}">
                <a16:creationId xmlns:a16="http://schemas.microsoft.com/office/drawing/2014/main" id="{A3A60F29-83A4-4A74-AAD0-F8314A7DD22E}"/>
              </a:ext>
            </a:extLst>
          </p:cNvPr>
          <p:cNvGrpSpPr>
            <a:grpSpLocks/>
          </p:cNvGrpSpPr>
          <p:nvPr/>
        </p:nvGrpSpPr>
        <p:grpSpPr bwMode="auto">
          <a:xfrm>
            <a:off x="2101850" y="1447800"/>
            <a:ext cx="6096000" cy="1190625"/>
            <a:chOff x="1104" y="480"/>
            <a:chExt cx="3840" cy="750"/>
          </a:xfrm>
        </p:grpSpPr>
        <p:sp>
          <p:nvSpPr>
            <p:cNvPr id="125961" name="Rectangle 9">
              <a:extLst>
                <a:ext uri="{FF2B5EF4-FFF2-40B4-BE49-F238E27FC236}">
                  <a16:creationId xmlns:a16="http://schemas.microsoft.com/office/drawing/2014/main" id="{8F4818C3-4F07-4509-90C8-405656437227}"/>
                </a:ext>
              </a:extLst>
            </p:cNvPr>
            <p:cNvSpPr>
              <a:spLocks noChangeArrowheads="1"/>
            </p:cNvSpPr>
            <p:nvPr/>
          </p:nvSpPr>
          <p:spPr bwMode="auto">
            <a:xfrm>
              <a:off x="1104" y="480"/>
              <a:ext cx="3792" cy="72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5962" name="Rectangle 10">
              <a:extLst>
                <a:ext uri="{FF2B5EF4-FFF2-40B4-BE49-F238E27FC236}">
                  <a16:creationId xmlns:a16="http://schemas.microsoft.com/office/drawing/2014/main" id="{5626C232-8ED2-4F0D-AC95-094318C53039}"/>
                </a:ext>
              </a:extLst>
            </p:cNvPr>
            <p:cNvSpPr>
              <a:spLocks noChangeArrowheads="1"/>
            </p:cNvSpPr>
            <p:nvPr/>
          </p:nvSpPr>
          <p:spPr bwMode="auto">
            <a:xfrm>
              <a:off x="1104" y="480"/>
              <a:ext cx="3840"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a:effectLst>
                    <a:outerShdw blurRad="38100" dist="38100" dir="2700000" algn="tl">
                      <a:srgbClr val="000000"/>
                    </a:outerShdw>
                  </a:effectLst>
                </a:rPr>
                <a:t>直线杆塔又称中间杆塔，用于线路的直线段，其数量最多，约占杆塔</a:t>
              </a:r>
              <a:r>
                <a:rPr lang="zh-CN" altLang="en-US">
                  <a:effectLst>
                    <a:outerShdw blurRad="38100" dist="38100" dir="2700000" algn="tl">
                      <a:srgbClr val="000000"/>
                    </a:outerShdw>
                  </a:effectLst>
                  <a:latin typeface="Times New Roman" panose="02020603050405020304" pitchFamily="18" charset="0"/>
                </a:rPr>
                <a:t>总数的</a:t>
              </a:r>
              <a:r>
                <a:rPr lang="en-US" altLang="zh-CN">
                  <a:effectLst>
                    <a:outerShdw blurRad="38100" dist="38100" dir="2700000" algn="tl">
                      <a:srgbClr val="000000"/>
                    </a:outerShdw>
                  </a:effectLst>
                  <a:latin typeface="Times New Roman" panose="02020603050405020304" pitchFamily="18" charset="0"/>
                </a:rPr>
                <a:t>80%</a:t>
              </a:r>
              <a:r>
                <a:rPr lang="zh-CN" altLang="en-US">
                  <a:effectLst>
                    <a:outerShdw blurRad="38100" dist="38100" dir="2700000" algn="tl">
                      <a:srgbClr val="000000"/>
                    </a:outerShdw>
                  </a:effectLst>
                  <a:latin typeface="Times New Roman" panose="02020603050405020304" pitchFamily="18" charset="0"/>
                </a:rPr>
                <a:t>。</a:t>
              </a:r>
              <a:r>
                <a:rPr lang="zh-CN" altLang="en-US">
                  <a:effectLst>
                    <a:outerShdw blurRad="38100" dist="38100" dir="2700000" algn="tl">
                      <a:srgbClr val="000000"/>
                    </a:outerShdw>
                  </a:effectLst>
                </a:rPr>
                <a:t>正常情况下，直线杆塔主要承受架空线、绝缘子串、金具等的重量，其上的绝缘子串呈悬垂状态</a:t>
              </a:r>
            </a:p>
          </p:txBody>
        </p:sp>
      </p:grpSp>
      <p:grpSp>
        <p:nvGrpSpPr>
          <p:cNvPr id="125963" name="Group 11">
            <a:extLst>
              <a:ext uri="{FF2B5EF4-FFF2-40B4-BE49-F238E27FC236}">
                <a16:creationId xmlns:a16="http://schemas.microsoft.com/office/drawing/2014/main" id="{06F93EAD-5EAE-4C6C-A211-70BBD2186A58}"/>
              </a:ext>
            </a:extLst>
          </p:cNvPr>
          <p:cNvGrpSpPr>
            <a:grpSpLocks/>
          </p:cNvGrpSpPr>
          <p:nvPr/>
        </p:nvGrpSpPr>
        <p:grpSpPr bwMode="auto">
          <a:xfrm>
            <a:off x="2084388" y="2665413"/>
            <a:ext cx="5656262" cy="915987"/>
            <a:chOff x="1152" y="1343"/>
            <a:chExt cx="3563" cy="577"/>
          </a:xfrm>
        </p:grpSpPr>
        <p:sp>
          <p:nvSpPr>
            <p:cNvPr id="125964" name="Rectangle 12">
              <a:extLst>
                <a:ext uri="{FF2B5EF4-FFF2-40B4-BE49-F238E27FC236}">
                  <a16:creationId xmlns:a16="http://schemas.microsoft.com/office/drawing/2014/main" id="{08C5584E-5FE4-412E-9A4C-3595E53C6A76}"/>
                </a:ext>
              </a:extLst>
            </p:cNvPr>
            <p:cNvSpPr>
              <a:spLocks noChangeArrowheads="1"/>
            </p:cNvSpPr>
            <p:nvPr/>
          </p:nvSpPr>
          <p:spPr bwMode="auto">
            <a:xfrm>
              <a:off x="1152" y="1344"/>
              <a:ext cx="3408"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5965" name="Rectangle 13">
              <a:extLst>
                <a:ext uri="{FF2B5EF4-FFF2-40B4-BE49-F238E27FC236}">
                  <a16:creationId xmlns:a16="http://schemas.microsoft.com/office/drawing/2014/main" id="{23FCA733-7ADE-4F38-9C68-548127BED6FF}"/>
                </a:ext>
              </a:extLst>
            </p:cNvPr>
            <p:cNvSpPr>
              <a:spLocks noChangeArrowheads="1"/>
            </p:cNvSpPr>
            <p:nvPr/>
          </p:nvSpPr>
          <p:spPr bwMode="auto">
            <a:xfrm>
              <a:off x="1152" y="1343"/>
              <a:ext cx="3563"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a:effectLst>
                    <a:outerShdw blurRad="38100" dist="38100" dir="2700000" algn="tl">
                      <a:srgbClr val="000000"/>
                    </a:outerShdw>
                  </a:effectLst>
                </a:rPr>
                <a:t>耐张杆塔主要用来承受正常运行和断线事故情况下顺线路方向的架空线张力，保证不倒杆，限制事故范围的扩大，两基耐张杆塔之间构成一个耐张段</a:t>
              </a:r>
            </a:p>
          </p:txBody>
        </p:sp>
      </p:grpSp>
      <p:grpSp>
        <p:nvGrpSpPr>
          <p:cNvPr id="125966" name="Group 14">
            <a:extLst>
              <a:ext uri="{FF2B5EF4-FFF2-40B4-BE49-F238E27FC236}">
                <a16:creationId xmlns:a16="http://schemas.microsoft.com/office/drawing/2014/main" id="{E3F5D8D9-E9FA-418E-AFC9-29AA2D3D452F}"/>
              </a:ext>
            </a:extLst>
          </p:cNvPr>
          <p:cNvGrpSpPr>
            <a:grpSpLocks/>
          </p:cNvGrpSpPr>
          <p:nvPr/>
        </p:nvGrpSpPr>
        <p:grpSpPr bwMode="auto">
          <a:xfrm>
            <a:off x="2025650" y="3657600"/>
            <a:ext cx="6584950" cy="381000"/>
            <a:chOff x="1104" y="2016"/>
            <a:chExt cx="4148" cy="240"/>
          </a:xfrm>
        </p:grpSpPr>
        <p:sp>
          <p:nvSpPr>
            <p:cNvPr id="125967" name="Rectangle 15">
              <a:extLst>
                <a:ext uri="{FF2B5EF4-FFF2-40B4-BE49-F238E27FC236}">
                  <a16:creationId xmlns:a16="http://schemas.microsoft.com/office/drawing/2014/main" id="{84BC8E0C-2385-4B02-B501-6FE8FE5C8481}"/>
                </a:ext>
              </a:extLst>
            </p:cNvPr>
            <p:cNvSpPr>
              <a:spLocks noChangeArrowheads="1"/>
            </p:cNvSpPr>
            <p:nvPr/>
          </p:nvSpPr>
          <p:spPr bwMode="auto">
            <a:xfrm>
              <a:off x="1152" y="2016"/>
              <a:ext cx="4080" cy="2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5968" name="Rectangle 16">
              <a:extLst>
                <a:ext uri="{FF2B5EF4-FFF2-40B4-BE49-F238E27FC236}">
                  <a16:creationId xmlns:a16="http://schemas.microsoft.com/office/drawing/2014/main" id="{22569976-145F-4D0F-BA62-BA8FD7785C90}"/>
                </a:ext>
              </a:extLst>
            </p:cNvPr>
            <p:cNvSpPr>
              <a:spLocks noChangeArrowheads="1"/>
            </p:cNvSpPr>
            <p:nvPr/>
          </p:nvSpPr>
          <p:spPr bwMode="auto">
            <a:xfrm>
              <a:off x="1104" y="2016"/>
              <a:ext cx="41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a:effectLst>
                    <a:outerShdw blurRad="38100" dist="38100" dir="2700000" algn="tl">
                      <a:srgbClr val="000000"/>
                    </a:outerShdw>
                  </a:effectLst>
                </a:rPr>
                <a:t>转角杆塔用于线路的转角处，主要承受两侧架空线产生的角度力</a:t>
              </a:r>
            </a:p>
          </p:txBody>
        </p:sp>
      </p:grpSp>
      <p:grpSp>
        <p:nvGrpSpPr>
          <p:cNvPr id="125969" name="Group 17">
            <a:extLst>
              <a:ext uri="{FF2B5EF4-FFF2-40B4-BE49-F238E27FC236}">
                <a16:creationId xmlns:a16="http://schemas.microsoft.com/office/drawing/2014/main" id="{2E6EBE5C-21B9-4AA8-A1D4-D99A3C59D222}"/>
              </a:ext>
            </a:extLst>
          </p:cNvPr>
          <p:cNvGrpSpPr>
            <a:grpSpLocks/>
          </p:cNvGrpSpPr>
          <p:nvPr/>
        </p:nvGrpSpPr>
        <p:grpSpPr bwMode="auto">
          <a:xfrm>
            <a:off x="2101850" y="4114800"/>
            <a:ext cx="5105400" cy="685800"/>
            <a:chOff x="672" y="480"/>
            <a:chExt cx="3216" cy="432"/>
          </a:xfrm>
        </p:grpSpPr>
        <p:sp>
          <p:nvSpPr>
            <p:cNvPr id="125970" name="Rectangle 18">
              <a:extLst>
                <a:ext uri="{FF2B5EF4-FFF2-40B4-BE49-F238E27FC236}">
                  <a16:creationId xmlns:a16="http://schemas.microsoft.com/office/drawing/2014/main" id="{648DE7D9-2CB4-45D2-9E17-67532F0871F1}"/>
                </a:ext>
              </a:extLst>
            </p:cNvPr>
            <p:cNvSpPr>
              <a:spLocks noChangeArrowheads="1"/>
            </p:cNvSpPr>
            <p:nvPr/>
          </p:nvSpPr>
          <p:spPr bwMode="auto">
            <a:xfrm>
              <a:off x="672" y="480"/>
              <a:ext cx="3168"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5971" name="Rectangle 19">
              <a:extLst>
                <a:ext uri="{FF2B5EF4-FFF2-40B4-BE49-F238E27FC236}">
                  <a16:creationId xmlns:a16="http://schemas.microsoft.com/office/drawing/2014/main" id="{3F414BA8-83DE-4F70-BDB3-E54A9656500F}"/>
                </a:ext>
              </a:extLst>
            </p:cNvPr>
            <p:cNvSpPr>
              <a:spLocks noChangeArrowheads="1"/>
            </p:cNvSpPr>
            <p:nvPr/>
          </p:nvSpPr>
          <p:spPr bwMode="auto">
            <a:xfrm>
              <a:off x="672" y="480"/>
              <a:ext cx="321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a:effectLst>
                    <a:outerShdw blurRad="38100" dist="38100" dir="2700000" algn="tl">
                      <a:srgbClr val="000000"/>
                    </a:outerShdw>
                  </a:effectLst>
                </a:rPr>
                <a:t>终端杆塔是线路进出线的第一基杆塔，一侧作用的是架空线正常张力，另一侧是较小的松驰张力</a:t>
              </a:r>
            </a:p>
          </p:txBody>
        </p:sp>
      </p:grpSp>
      <p:grpSp>
        <p:nvGrpSpPr>
          <p:cNvPr id="125972" name="Group 20">
            <a:extLst>
              <a:ext uri="{FF2B5EF4-FFF2-40B4-BE49-F238E27FC236}">
                <a16:creationId xmlns:a16="http://schemas.microsoft.com/office/drawing/2014/main" id="{D772FA0E-AF1C-4363-B280-D6AE29D5FA7F}"/>
              </a:ext>
            </a:extLst>
          </p:cNvPr>
          <p:cNvGrpSpPr>
            <a:grpSpLocks/>
          </p:cNvGrpSpPr>
          <p:nvPr/>
        </p:nvGrpSpPr>
        <p:grpSpPr bwMode="auto">
          <a:xfrm>
            <a:off x="2101850" y="4876800"/>
            <a:ext cx="6323013" cy="915988"/>
            <a:chOff x="768" y="1056"/>
            <a:chExt cx="3983" cy="577"/>
          </a:xfrm>
        </p:grpSpPr>
        <p:sp>
          <p:nvSpPr>
            <p:cNvPr id="125973" name="Rectangle 21">
              <a:extLst>
                <a:ext uri="{FF2B5EF4-FFF2-40B4-BE49-F238E27FC236}">
                  <a16:creationId xmlns:a16="http://schemas.microsoft.com/office/drawing/2014/main" id="{7BCDFFE4-00A1-420E-AEEC-24099BF30307}"/>
                </a:ext>
              </a:extLst>
            </p:cNvPr>
            <p:cNvSpPr>
              <a:spLocks noChangeArrowheads="1"/>
            </p:cNvSpPr>
            <p:nvPr/>
          </p:nvSpPr>
          <p:spPr bwMode="auto">
            <a:xfrm>
              <a:off x="768" y="1056"/>
              <a:ext cx="3840"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5974" name="Rectangle 22">
              <a:extLst>
                <a:ext uri="{FF2B5EF4-FFF2-40B4-BE49-F238E27FC236}">
                  <a16:creationId xmlns:a16="http://schemas.microsoft.com/office/drawing/2014/main" id="{E5D6E94B-B183-4AC6-A629-45327B451237}"/>
                </a:ext>
              </a:extLst>
            </p:cNvPr>
            <p:cNvSpPr>
              <a:spLocks noChangeArrowheads="1"/>
            </p:cNvSpPr>
            <p:nvPr/>
          </p:nvSpPr>
          <p:spPr bwMode="auto">
            <a:xfrm>
              <a:off x="768" y="1056"/>
              <a:ext cx="3983"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a:effectLst>
                    <a:outerShdw blurRad="38100" dist="38100" dir="2700000" algn="tl">
                      <a:srgbClr val="000000"/>
                    </a:outerShdw>
                  </a:effectLst>
                </a:rPr>
                <a:t>跨越杆塔位于线路与河流、山谷、铁路的交叉处，具有悬点高，荷载大，结构复杂，耗钢量大及投资高等特点。为合理分配杆塔荷载，跨越处常采用</a:t>
              </a:r>
              <a:r>
                <a:rPr lang="zh-CN" altLang="en-US">
                  <a:effectLst>
                    <a:outerShdw blurRad="38100" dist="38100" dir="2700000" algn="tl">
                      <a:srgbClr val="000000"/>
                    </a:outerShdw>
                  </a:effectLst>
                  <a:latin typeface="Times New Roman" panose="02020603050405020304" pitchFamily="18" charset="0"/>
                </a:rPr>
                <a:t>（</a:t>
              </a:r>
              <a:r>
                <a:rPr lang="en-US" altLang="zh-CN">
                  <a:effectLst>
                    <a:outerShdw blurRad="38100" dist="38100" dir="2700000" algn="tl">
                      <a:srgbClr val="000000"/>
                    </a:outerShdw>
                  </a:effectLst>
                  <a:latin typeface="Times New Roman" panose="02020603050405020304" pitchFamily="18" charset="0"/>
                </a:rPr>
                <a:t>N—Z—Z—N</a:t>
              </a:r>
              <a:r>
                <a:rPr lang="zh-CN" altLang="en-US">
                  <a:effectLst>
                    <a:outerShdw blurRad="38100" dist="38100" dir="2700000" algn="tl">
                      <a:srgbClr val="000000"/>
                    </a:outerShdw>
                  </a:effectLst>
                  <a:latin typeface="Times New Roman" panose="02020603050405020304" pitchFamily="18" charset="0"/>
                </a:rPr>
                <a:t>）的</a:t>
              </a:r>
              <a:r>
                <a:rPr lang="zh-CN" altLang="en-US">
                  <a:effectLst>
                    <a:outerShdw blurRad="38100" dist="38100" dir="2700000" algn="tl">
                      <a:srgbClr val="000000"/>
                    </a:outerShdw>
                  </a:effectLst>
                </a:rPr>
                <a:t>跨越方式</a:t>
              </a:r>
            </a:p>
          </p:txBody>
        </p:sp>
      </p:grpSp>
      <p:grpSp>
        <p:nvGrpSpPr>
          <p:cNvPr id="125975" name="Group 23">
            <a:extLst>
              <a:ext uri="{FF2B5EF4-FFF2-40B4-BE49-F238E27FC236}">
                <a16:creationId xmlns:a16="http://schemas.microsoft.com/office/drawing/2014/main" id="{0F3BAB14-EF2B-40A6-893C-729BF3628122}"/>
              </a:ext>
            </a:extLst>
          </p:cNvPr>
          <p:cNvGrpSpPr>
            <a:grpSpLocks/>
          </p:cNvGrpSpPr>
          <p:nvPr/>
        </p:nvGrpSpPr>
        <p:grpSpPr bwMode="auto">
          <a:xfrm>
            <a:off x="2101850" y="5867400"/>
            <a:ext cx="3384550" cy="381000"/>
            <a:chOff x="864" y="1872"/>
            <a:chExt cx="2132" cy="240"/>
          </a:xfrm>
        </p:grpSpPr>
        <p:sp>
          <p:nvSpPr>
            <p:cNvPr id="125976" name="Rectangle 24">
              <a:extLst>
                <a:ext uri="{FF2B5EF4-FFF2-40B4-BE49-F238E27FC236}">
                  <a16:creationId xmlns:a16="http://schemas.microsoft.com/office/drawing/2014/main" id="{B34A426C-7BB7-44B2-87DC-D0E6F15F8A14}"/>
                </a:ext>
              </a:extLst>
            </p:cNvPr>
            <p:cNvSpPr>
              <a:spLocks noChangeArrowheads="1"/>
            </p:cNvSpPr>
            <p:nvPr/>
          </p:nvSpPr>
          <p:spPr bwMode="auto">
            <a:xfrm>
              <a:off x="864" y="1872"/>
              <a:ext cx="2112" cy="2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5977" name="Rectangle 25">
              <a:extLst>
                <a:ext uri="{FF2B5EF4-FFF2-40B4-BE49-F238E27FC236}">
                  <a16:creationId xmlns:a16="http://schemas.microsoft.com/office/drawing/2014/main" id="{F8FC7E43-C853-442C-A6E4-EB2DF7DA7714}"/>
                </a:ext>
              </a:extLst>
            </p:cNvPr>
            <p:cNvSpPr>
              <a:spLocks noChangeArrowheads="1"/>
            </p:cNvSpPr>
            <p:nvPr/>
          </p:nvSpPr>
          <p:spPr bwMode="auto">
            <a:xfrm>
              <a:off x="864" y="1872"/>
              <a:ext cx="21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a:effectLst>
                    <a:outerShdw blurRad="38100" dist="38100" dir="2700000" algn="tl">
                      <a:srgbClr val="000000"/>
                    </a:outerShdw>
                  </a:effectLst>
                </a:rPr>
                <a:t>换位杆塔用来完成架空线的换位</a:t>
              </a:r>
            </a:p>
          </p:txBody>
        </p:sp>
      </p:grpSp>
      <p:pic>
        <p:nvPicPr>
          <p:cNvPr id="125956" name="Picture 4" descr="铁塔 010">
            <a:extLst>
              <a:ext uri="{FF2B5EF4-FFF2-40B4-BE49-F238E27FC236}">
                <a16:creationId xmlns:a16="http://schemas.microsoft.com/office/drawing/2014/main" id="{7FCE74A2-93D1-434C-9BB4-B8D7FB9382E2}"/>
              </a:ext>
            </a:extLst>
          </p:cNvPr>
          <p:cNvPicPr>
            <a:picLocks noChangeAspect="1" noChangeArrowheads="1"/>
          </p:cNvPicPr>
          <p:nvPr/>
        </p:nvPicPr>
        <p:blipFill>
          <a:blip r:embed="rId2" cstate="screen">
            <a:lum contrast="36000"/>
            <a:extLst>
              <a:ext uri="{28A0092B-C50C-407E-A947-70E740481C1C}">
                <a14:useLocalDpi xmlns:a14="http://schemas.microsoft.com/office/drawing/2010/main"/>
              </a:ext>
            </a:extLst>
          </a:blip>
          <a:srcRect/>
          <a:stretch>
            <a:fillRect/>
          </a:stretch>
        </p:blipFill>
        <p:spPr bwMode="auto">
          <a:xfrm>
            <a:off x="2057400" y="0"/>
            <a:ext cx="5867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78" name="Rectangle 26">
            <a:extLst>
              <a:ext uri="{FF2B5EF4-FFF2-40B4-BE49-F238E27FC236}">
                <a16:creationId xmlns:a16="http://schemas.microsoft.com/office/drawing/2014/main" id="{00EC760C-F6EC-4AF2-9BAE-61B85BF1AE67}"/>
              </a:ext>
            </a:extLst>
          </p:cNvPr>
          <p:cNvSpPr>
            <a:spLocks noChangeArrowheads="1"/>
          </p:cNvSpPr>
          <p:nvPr/>
        </p:nvSpPr>
        <p:spPr bwMode="auto">
          <a:xfrm>
            <a:off x="762000" y="1446213"/>
            <a:ext cx="140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a:solidFill>
                  <a:srgbClr val="FF3300"/>
                </a:solidFill>
                <a:effectLst>
                  <a:outerShdw blurRad="38100" dist="38100" dir="2700000" algn="tl">
                    <a:srgbClr val="000000"/>
                  </a:outerShdw>
                </a:effectLst>
              </a:rPr>
              <a:t>直线杆塔</a:t>
            </a:r>
          </a:p>
        </p:txBody>
      </p:sp>
      <p:sp>
        <p:nvSpPr>
          <p:cNvPr id="125979" name="Rectangle 27">
            <a:extLst>
              <a:ext uri="{FF2B5EF4-FFF2-40B4-BE49-F238E27FC236}">
                <a16:creationId xmlns:a16="http://schemas.microsoft.com/office/drawing/2014/main" id="{CDE199CB-DE89-43D9-BBCE-4D96CE75134B}"/>
              </a:ext>
            </a:extLst>
          </p:cNvPr>
          <p:cNvSpPr>
            <a:spLocks noChangeArrowheads="1"/>
          </p:cNvSpPr>
          <p:nvPr/>
        </p:nvSpPr>
        <p:spPr bwMode="auto">
          <a:xfrm>
            <a:off x="723900" y="2665413"/>
            <a:ext cx="140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a:solidFill>
                  <a:srgbClr val="FF3300"/>
                </a:solidFill>
                <a:effectLst>
                  <a:outerShdw blurRad="38100" dist="38100" dir="2700000" algn="tl">
                    <a:srgbClr val="000000"/>
                  </a:outerShdw>
                </a:effectLst>
              </a:rPr>
              <a:t>耐张杆塔</a:t>
            </a:r>
          </a:p>
        </p:txBody>
      </p:sp>
      <p:sp>
        <p:nvSpPr>
          <p:cNvPr id="125980" name="Rectangle 28">
            <a:extLst>
              <a:ext uri="{FF2B5EF4-FFF2-40B4-BE49-F238E27FC236}">
                <a16:creationId xmlns:a16="http://schemas.microsoft.com/office/drawing/2014/main" id="{9979D99F-D74F-4665-9BE1-F87595E2DD53}"/>
              </a:ext>
            </a:extLst>
          </p:cNvPr>
          <p:cNvSpPr>
            <a:spLocks noChangeArrowheads="1"/>
          </p:cNvSpPr>
          <p:nvPr/>
        </p:nvSpPr>
        <p:spPr bwMode="auto">
          <a:xfrm>
            <a:off x="723900" y="3579813"/>
            <a:ext cx="140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a:solidFill>
                  <a:srgbClr val="FF3300"/>
                </a:solidFill>
                <a:effectLst>
                  <a:outerShdw blurRad="38100" dist="38100" dir="2700000" algn="tl">
                    <a:srgbClr val="000000"/>
                  </a:outerShdw>
                </a:effectLst>
              </a:rPr>
              <a:t>转角杆塔</a:t>
            </a:r>
          </a:p>
        </p:txBody>
      </p:sp>
      <p:sp>
        <p:nvSpPr>
          <p:cNvPr id="125981" name="Rectangle 29">
            <a:extLst>
              <a:ext uri="{FF2B5EF4-FFF2-40B4-BE49-F238E27FC236}">
                <a16:creationId xmlns:a16="http://schemas.microsoft.com/office/drawing/2014/main" id="{4E0704D0-7AB1-4B8F-8341-86005BABE63A}"/>
              </a:ext>
            </a:extLst>
          </p:cNvPr>
          <p:cNvSpPr>
            <a:spLocks noChangeArrowheads="1"/>
          </p:cNvSpPr>
          <p:nvPr/>
        </p:nvSpPr>
        <p:spPr bwMode="auto">
          <a:xfrm>
            <a:off x="723900" y="4189413"/>
            <a:ext cx="140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a:solidFill>
                  <a:srgbClr val="FF3300"/>
                </a:solidFill>
                <a:effectLst>
                  <a:outerShdw blurRad="38100" dist="38100" dir="2700000" algn="tl">
                    <a:srgbClr val="000000"/>
                  </a:outerShdw>
                </a:effectLst>
              </a:rPr>
              <a:t>终端杆塔</a:t>
            </a:r>
          </a:p>
        </p:txBody>
      </p:sp>
      <p:sp>
        <p:nvSpPr>
          <p:cNvPr id="125982" name="Rectangle 30">
            <a:extLst>
              <a:ext uri="{FF2B5EF4-FFF2-40B4-BE49-F238E27FC236}">
                <a16:creationId xmlns:a16="http://schemas.microsoft.com/office/drawing/2014/main" id="{22513309-2260-4ABF-BD21-E270885941F8}"/>
              </a:ext>
            </a:extLst>
          </p:cNvPr>
          <p:cNvSpPr>
            <a:spLocks noChangeArrowheads="1"/>
          </p:cNvSpPr>
          <p:nvPr/>
        </p:nvSpPr>
        <p:spPr bwMode="auto">
          <a:xfrm>
            <a:off x="723900" y="4951413"/>
            <a:ext cx="140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a:solidFill>
                  <a:srgbClr val="FF3300"/>
                </a:solidFill>
                <a:effectLst>
                  <a:outerShdw blurRad="38100" dist="38100" dir="2700000" algn="tl">
                    <a:srgbClr val="000000"/>
                  </a:outerShdw>
                </a:effectLst>
              </a:rPr>
              <a:t>跨越杆塔</a:t>
            </a:r>
          </a:p>
        </p:txBody>
      </p:sp>
      <p:sp>
        <p:nvSpPr>
          <p:cNvPr id="125983" name="Rectangle 31">
            <a:extLst>
              <a:ext uri="{FF2B5EF4-FFF2-40B4-BE49-F238E27FC236}">
                <a16:creationId xmlns:a16="http://schemas.microsoft.com/office/drawing/2014/main" id="{5D273D87-2460-4E24-8C39-4ED88F5AD309}"/>
              </a:ext>
            </a:extLst>
          </p:cNvPr>
          <p:cNvSpPr>
            <a:spLocks noChangeArrowheads="1"/>
          </p:cNvSpPr>
          <p:nvPr/>
        </p:nvSpPr>
        <p:spPr bwMode="auto">
          <a:xfrm>
            <a:off x="685800" y="5791200"/>
            <a:ext cx="140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a:solidFill>
                  <a:srgbClr val="FF3300"/>
                </a:solidFill>
                <a:effectLst>
                  <a:outerShdw blurRad="38100" dist="38100" dir="2700000" algn="tl">
                    <a:srgbClr val="000000"/>
                  </a:outerShdw>
                </a:effectLst>
              </a:rPr>
              <a:t>换位杆塔</a:t>
            </a:r>
          </a:p>
        </p:txBody>
      </p:sp>
      <p:sp>
        <p:nvSpPr>
          <p:cNvPr id="125984" name="AutoShape 32">
            <a:extLst>
              <a:ext uri="{FF2B5EF4-FFF2-40B4-BE49-F238E27FC236}">
                <a16:creationId xmlns:a16="http://schemas.microsoft.com/office/drawing/2014/main" id="{E29EE03D-117F-4BCE-8C58-90DFD0164BD7}"/>
              </a:ext>
            </a:extLst>
          </p:cNvPr>
          <p:cNvSpPr>
            <a:spLocks/>
          </p:cNvSpPr>
          <p:nvPr/>
        </p:nvSpPr>
        <p:spPr bwMode="auto">
          <a:xfrm>
            <a:off x="609600" y="1676400"/>
            <a:ext cx="152400" cy="4419600"/>
          </a:xfrm>
          <a:prstGeom prst="leftBrace">
            <a:avLst>
              <a:gd name="adj1" fmla="val 2416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125986" name="Picture 34" descr="昌-房500kV输电工程紧凑型铁塔">
            <a:extLst>
              <a:ext uri="{FF2B5EF4-FFF2-40B4-BE49-F238E27FC236}">
                <a16:creationId xmlns:a16="http://schemas.microsoft.com/office/drawing/2014/main" id="{96892C79-D036-4650-A4EB-40533F6335F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57400" y="0"/>
            <a:ext cx="61595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5987" name="Picture 35" descr="重庆嘉陵江跨越铁塔">
            <a:extLst>
              <a:ext uri="{FF2B5EF4-FFF2-40B4-BE49-F238E27FC236}">
                <a16:creationId xmlns:a16="http://schemas.microsoft.com/office/drawing/2014/main" id="{983B4AFC-C59A-4A24-91E5-EC5BB6BEC7C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667000" y="0"/>
            <a:ext cx="45339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5988" name="Picture 36" descr="500kV吴淞口大跨越塔">
            <a:extLst>
              <a:ext uri="{FF2B5EF4-FFF2-40B4-BE49-F238E27FC236}">
                <a16:creationId xmlns:a16="http://schemas.microsoft.com/office/drawing/2014/main" id="{99B85DD7-8886-44BF-8193-CD01FED9024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743200" y="0"/>
            <a:ext cx="4162425" cy="6800850"/>
          </a:xfrm>
          <a:prstGeom prst="rect">
            <a:avLst/>
          </a:prstGeom>
          <a:noFill/>
          <a:extLst>
            <a:ext uri="{909E8E84-426E-40DD-AFC4-6F175D3DCCD1}">
              <a14:hiddenFill xmlns:a14="http://schemas.microsoft.com/office/drawing/2010/main">
                <a:solidFill>
                  <a:srgbClr val="FFFFFF"/>
                </a:solidFill>
              </a14:hiddenFill>
            </a:ext>
          </a:extLst>
        </p:spPr>
      </p:pic>
      <p:pic>
        <p:nvPicPr>
          <p:cNvPr id="125989" name="Picture 37" descr="耐张换位塔2">
            <a:extLst>
              <a:ext uri="{FF2B5EF4-FFF2-40B4-BE49-F238E27FC236}">
                <a16:creationId xmlns:a16="http://schemas.microsoft.com/office/drawing/2014/main" id="{DB4D924A-ACA2-45FC-AB7D-643A16CEB8AC}"/>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057400" y="0"/>
            <a:ext cx="5105400" cy="6638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59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59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598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598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598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598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125960"/>
                                        </p:tgtEl>
                                        <p:attrNameLst>
                                          <p:attrName>style.visibility</p:attrName>
                                        </p:attrNameLst>
                                      </p:cBhvr>
                                      <p:to>
                                        <p:strVal val="visible"/>
                                      </p:to>
                                    </p:set>
                                    <p:animEffect transition="in" filter="blinds(horizontal)">
                                      <p:cBhvr>
                                        <p:cTn id="21" dur="500"/>
                                        <p:tgtEl>
                                          <p:spTgt spid="12596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125956"/>
                                        </p:tgtEl>
                                        <p:attrNameLst>
                                          <p:attrName>style.visibility</p:attrName>
                                        </p:attrNameLst>
                                      </p:cBhvr>
                                      <p:to>
                                        <p:strVal val="visible"/>
                                      </p:to>
                                    </p:set>
                                    <p:animEffect transition="in" filter="blinds(horizontal)">
                                      <p:cBhvr>
                                        <p:cTn id="26" dur="500"/>
                                        <p:tgtEl>
                                          <p:spTgt spid="12595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xit" presetSubtype="10" fill="hold" nodeType="clickEffect">
                                  <p:stCondLst>
                                    <p:cond delay="0"/>
                                  </p:stCondLst>
                                  <p:childTnLst>
                                    <p:animEffect transition="out" filter="checkerboard(across)">
                                      <p:cBhvr>
                                        <p:cTn id="30" dur="500"/>
                                        <p:tgtEl>
                                          <p:spTgt spid="125956"/>
                                        </p:tgtEl>
                                      </p:cBhvr>
                                    </p:animEffect>
                                    <p:set>
                                      <p:cBhvr>
                                        <p:cTn id="31" dur="1" fill="hold">
                                          <p:stCondLst>
                                            <p:cond delay="499"/>
                                          </p:stCondLst>
                                        </p:cTn>
                                        <p:tgtEl>
                                          <p:spTgt spid="125956"/>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125963"/>
                                        </p:tgtEl>
                                        <p:attrNameLst>
                                          <p:attrName>style.visibility</p:attrName>
                                        </p:attrNameLst>
                                      </p:cBhvr>
                                      <p:to>
                                        <p:strVal val="visible"/>
                                      </p:to>
                                    </p:set>
                                    <p:animEffect transition="in" filter="blinds(horizontal)">
                                      <p:cBhvr>
                                        <p:cTn id="36" dur="500"/>
                                        <p:tgtEl>
                                          <p:spTgt spid="12596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25986"/>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xit" presetSubtype="2" fill="hold" nodeType="clickEffect">
                                  <p:stCondLst>
                                    <p:cond delay="0"/>
                                  </p:stCondLst>
                                  <p:childTnLst>
                                    <p:anim calcmode="lin" valueType="num">
                                      <p:cBhvr additive="base">
                                        <p:cTn id="44" dur="500"/>
                                        <p:tgtEl>
                                          <p:spTgt spid="125986"/>
                                        </p:tgtEl>
                                        <p:attrNameLst>
                                          <p:attrName>ppt_x</p:attrName>
                                        </p:attrNameLst>
                                      </p:cBhvr>
                                      <p:tavLst>
                                        <p:tav tm="0">
                                          <p:val>
                                            <p:strVal val="ppt_x"/>
                                          </p:val>
                                        </p:tav>
                                        <p:tav tm="100000">
                                          <p:val>
                                            <p:strVal val="1+ppt_w/2"/>
                                          </p:val>
                                        </p:tav>
                                      </p:tavLst>
                                    </p:anim>
                                    <p:anim calcmode="lin" valueType="num">
                                      <p:cBhvr additive="base">
                                        <p:cTn id="45" dur="500"/>
                                        <p:tgtEl>
                                          <p:spTgt spid="125986"/>
                                        </p:tgtEl>
                                        <p:attrNameLst>
                                          <p:attrName>ppt_y</p:attrName>
                                        </p:attrNameLst>
                                      </p:cBhvr>
                                      <p:tavLst>
                                        <p:tav tm="0">
                                          <p:val>
                                            <p:strVal val="ppt_y"/>
                                          </p:val>
                                        </p:tav>
                                        <p:tav tm="100000">
                                          <p:val>
                                            <p:strVal val="ppt_y"/>
                                          </p:val>
                                        </p:tav>
                                      </p:tavLst>
                                    </p:anim>
                                    <p:set>
                                      <p:cBhvr>
                                        <p:cTn id="46" dur="1" fill="hold">
                                          <p:stCondLst>
                                            <p:cond delay="499"/>
                                          </p:stCondLst>
                                        </p:cTn>
                                        <p:tgtEl>
                                          <p:spTgt spid="125986"/>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2596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2598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xit" presetSubtype="2" fill="hold" nodeType="clickEffect">
                                  <p:stCondLst>
                                    <p:cond delay="0"/>
                                  </p:stCondLst>
                                  <p:childTnLst>
                                    <p:anim calcmode="lin" valueType="num">
                                      <p:cBhvr additive="base">
                                        <p:cTn id="58" dur="500"/>
                                        <p:tgtEl>
                                          <p:spTgt spid="125987"/>
                                        </p:tgtEl>
                                        <p:attrNameLst>
                                          <p:attrName>ppt_x</p:attrName>
                                        </p:attrNameLst>
                                      </p:cBhvr>
                                      <p:tavLst>
                                        <p:tav tm="0">
                                          <p:val>
                                            <p:strVal val="ppt_x"/>
                                          </p:val>
                                        </p:tav>
                                        <p:tav tm="100000">
                                          <p:val>
                                            <p:strVal val="1+ppt_w/2"/>
                                          </p:val>
                                        </p:tav>
                                      </p:tavLst>
                                    </p:anim>
                                    <p:anim calcmode="lin" valueType="num">
                                      <p:cBhvr additive="base">
                                        <p:cTn id="59" dur="500"/>
                                        <p:tgtEl>
                                          <p:spTgt spid="125987"/>
                                        </p:tgtEl>
                                        <p:attrNameLst>
                                          <p:attrName>ppt_y</p:attrName>
                                        </p:attrNameLst>
                                      </p:cBhvr>
                                      <p:tavLst>
                                        <p:tav tm="0">
                                          <p:val>
                                            <p:strVal val="ppt_y"/>
                                          </p:val>
                                        </p:tav>
                                        <p:tav tm="100000">
                                          <p:val>
                                            <p:strVal val="ppt_y"/>
                                          </p:val>
                                        </p:tav>
                                      </p:tavLst>
                                    </p:anim>
                                    <p:set>
                                      <p:cBhvr>
                                        <p:cTn id="60" dur="1" fill="hold">
                                          <p:stCondLst>
                                            <p:cond delay="499"/>
                                          </p:stCondLst>
                                        </p:cTn>
                                        <p:tgtEl>
                                          <p:spTgt spid="125987"/>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125969"/>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125972"/>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0"/>
                                          </p:stCondLst>
                                        </p:cTn>
                                        <p:tgtEl>
                                          <p:spTgt spid="125988"/>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xit" presetSubtype="2" fill="hold" nodeType="clickEffect">
                                  <p:stCondLst>
                                    <p:cond delay="0"/>
                                  </p:stCondLst>
                                  <p:childTnLst>
                                    <p:anim calcmode="lin" valueType="num">
                                      <p:cBhvr additive="base">
                                        <p:cTn id="76" dur="500"/>
                                        <p:tgtEl>
                                          <p:spTgt spid="125988"/>
                                        </p:tgtEl>
                                        <p:attrNameLst>
                                          <p:attrName>ppt_x</p:attrName>
                                        </p:attrNameLst>
                                      </p:cBhvr>
                                      <p:tavLst>
                                        <p:tav tm="0">
                                          <p:val>
                                            <p:strVal val="ppt_x"/>
                                          </p:val>
                                        </p:tav>
                                        <p:tav tm="100000">
                                          <p:val>
                                            <p:strVal val="1+ppt_w/2"/>
                                          </p:val>
                                        </p:tav>
                                      </p:tavLst>
                                    </p:anim>
                                    <p:anim calcmode="lin" valueType="num">
                                      <p:cBhvr additive="base">
                                        <p:cTn id="77" dur="500"/>
                                        <p:tgtEl>
                                          <p:spTgt spid="125988"/>
                                        </p:tgtEl>
                                        <p:attrNameLst>
                                          <p:attrName>ppt_y</p:attrName>
                                        </p:attrNameLst>
                                      </p:cBhvr>
                                      <p:tavLst>
                                        <p:tav tm="0">
                                          <p:val>
                                            <p:strVal val="ppt_y"/>
                                          </p:val>
                                        </p:tav>
                                        <p:tav tm="100000">
                                          <p:val>
                                            <p:strVal val="ppt_y"/>
                                          </p:val>
                                        </p:tav>
                                      </p:tavLst>
                                    </p:anim>
                                    <p:set>
                                      <p:cBhvr>
                                        <p:cTn id="78" dur="1" fill="hold">
                                          <p:stCondLst>
                                            <p:cond delay="499"/>
                                          </p:stCondLst>
                                        </p:cTn>
                                        <p:tgtEl>
                                          <p:spTgt spid="125988"/>
                                        </p:tgtEl>
                                        <p:attrNameLst>
                                          <p:attrName>style.visibility</p:attrName>
                                        </p:attrNameLst>
                                      </p:cBhvr>
                                      <p:to>
                                        <p:strVal val="hidden"/>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125975"/>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2" fill="hold" nodeType="clickEffect">
                                  <p:stCondLst>
                                    <p:cond delay="0"/>
                                  </p:stCondLst>
                                  <p:childTnLst>
                                    <p:set>
                                      <p:cBhvr>
                                        <p:cTn id="86" dur="1" fill="hold">
                                          <p:stCondLst>
                                            <p:cond delay="0"/>
                                          </p:stCondLst>
                                        </p:cTn>
                                        <p:tgtEl>
                                          <p:spTgt spid="125989"/>
                                        </p:tgtEl>
                                        <p:attrNameLst>
                                          <p:attrName>style.visibility</p:attrName>
                                        </p:attrNameLst>
                                      </p:cBhvr>
                                      <p:to>
                                        <p:strVal val="visible"/>
                                      </p:to>
                                    </p:set>
                                    <p:anim calcmode="lin" valueType="num">
                                      <p:cBhvr additive="base">
                                        <p:cTn id="87" dur="500" fill="hold"/>
                                        <p:tgtEl>
                                          <p:spTgt spid="125989"/>
                                        </p:tgtEl>
                                        <p:attrNameLst>
                                          <p:attrName>ppt_x</p:attrName>
                                        </p:attrNameLst>
                                      </p:cBhvr>
                                      <p:tavLst>
                                        <p:tav tm="0">
                                          <p:val>
                                            <p:strVal val="1+#ppt_w/2"/>
                                          </p:val>
                                        </p:tav>
                                        <p:tav tm="100000">
                                          <p:val>
                                            <p:strVal val="#ppt_x"/>
                                          </p:val>
                                        </p:tav>
                                      </p:tavLst>
                                    </p:anim>
                                    <p:anim calcmode="lin" valueType="num">
                                      <p:cBhvr additive="base">
                                        <p:cTn id="88" dur="500" fill="hold"/>
                                        <p:tgtEl>
                                          <p:spTgt spid="1259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78" grpId="0"/>
      <p:bldP spid="125979" grpId="0"/>
      <p:bldP spid="125980" grpId="0"/>
      <p:bldP spid="125981" grpId="0"/>
      <p:bldP spid="125982" grpId="0"/>
      <p:bldP spid="12598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a:extLst>
              <a:ext uri="{FF2B5EF4-FFF2-40B4-BE49-F238E27FC236}">
                <a16:creationId xmlns:a16="http://schemas.microsoft.com/office/drawing/2014/main" id="{A29A4F26-AA28-4DAF-B2E7-A23F9F5FF60D}"/>
              </a:ext>
            </a:extLst>
          </p:cNvPr>
          <p:cNvSpPr>
            <a:spLocks noGrp="1" noChangeArrowheads="1"/>
          </p:cNvSpPr>
          <p:nvPr>
            <p:ph type="body" idx="1"/>
          </p:nvPr>
        </p:nvSpPr>
        <p:spPr>
          <a:xfrm>
            <a:off x="457200" y="838200"/>
            <a:ext cx="8229600" cy="1524000"/>
          </a:xfrm>
        </p:spPr>
        <p:txBody>
          <a:bodyPr/>
          <a:lstStyle/>
          <a:p>
            <a:pPr marL="0" indent="0" algn="just">
              <a:lnSpc>
                <a:spcPct val="120000"/>
              </a:lnSpc>
              <a:buFontTx/>
              <a:buNone/>
            </a:pPr>
            <a:r>
              <a:rPr lang="en-US" altLang="zh-CN" sz="2400">
                <a:solidFill>
                  <a:schemeClr val="hlink"/>
                </a:solidFill>
                <a:latin typeface="Times New Roman" panose="02020603050405020304" pitchFamily="18" charset="0"/>
              </a:rPr>
              <a:t>    4</a:t>
            </a:r>
            <a:r>
              <a:rPr lang="zh-CN" altLang="en-US" sz="2400">
                <a:solidFill>
                  <a:schemeClr val="hlink"/>
                </a:solidFill>
                <a:latin typeface="Times New Roman" panose="02020603050405020304" pitchFamily="18" charset="0"/>
              </a:rPr>
              <a:t>）按杆塔的形状分：</a:t>
            </a:r>
            <a:r>
              <a:rPr lang="zh-CN" altLang="en-US" sz="2400">
                <a:latin typeface="Times New Roman" panose="02020603050405020304" pitchFamily="18" charset="0"/>
              </a:rPr>
              <a:t>有上字型、三角型、干字型、门型、拉</a:t>
            </a:r>
            <a:r>
              <a:rPr lang="en-US" altLang="zh-CN" sz="2400">
                <a:latin typeface="Times New Roman" panose="02020603050405020304" pitchFamily="18" charset="0"/>
              </a:rPr>
              <a:t>V</a:t>
            </a:r>
            <a:r>
              <a:rPr lang="zh-CN" altLang="en-US" sz="2400">
                <a:latin typeface="Times New Roman" panose="02020603050405020304" pitchFamily="18" charset="0"/>
              </a:rPr>
              <a:t>型、猫头型</a:t>
            </a:r>
            <a:r>
              <a:rPr lang="zh-CN" altLang="en-US" sz="2400"/>
              <a:t>、酒杯型、鼓型等称谓。</a:t>
            </a:r>
            <a:r>
              <a:rPr lang="zh-CN" altLang="en-US"/>
              <a:t>          </a:t>
            </a:r>
          </a:p>
        </p:txBody>
      </p:sp>
      <p:sp>
        <p:nvSpPr>
          <p:cNvPr id="77829" name="Rectangle 5">
            <a:extLst>
              <a:ext uri="{FF2B5EF4-FFF2-40B4-BE49-F238E27FC236}">
                <a16:creationId xmlns:a16="http://schemas.microsoft.com/office/drawing/2014/main" id="{D304BFAC-5775-4DE8-878A-9724ED81186F}"/>
              </a:ext>
            </a:extLst>
          </p:cNvPr>
          <p:cNvSpPr>
            <a:spLocks noChangeArrowheads="1"/>
          </p:cNvSpPr>
          <p:nvPr/>
        </p:nvSpPr>
        <p:spPr bwMode="auto">
          <a:xfrm>
            <a:off x="533400" y="2895600"/>
            <a:ext cx="82296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20000"/>
              </a:lnSpc>
            </a:pPr>
            <a:r>
              <a:rPr lang="en-US" altLang="zh-CN" sz="2400">
                <a:effectLst>
                  <a:outerShdw blurRad="38100" dist="38100" dir="2700000" algn="tl">
                    <a:srgbClr val="000000"/>
                  </a:outerShdw>
                </a:effectLst>
              </a:rPr>
              <a:t>      </a:t>
            </a:r>
            <a:r>
              <a:rPr lang="zh-CN" altLang="en-US" sz="2400" b="1">
                <a:effectLst>
                  <a:outerShdw blurRad="38100" dist="38100" dir="2700000" algn="tl">
                    <a:srgbClr val="000000"/>
                  </a:outerShdw>
                </a:effectLst>
              </a:rPr>
              <a:t>杆塔选择：</a:t>
            </a:r>
          </a:p>
          <a:p>
            <a:pPr algn="just">
              <a:lnSpc>
                <a:spcPct val="120000"/>
              </a:lnSpc>
            </a:pPr>
            <a:r>
              <a:rPr lang="zh-CN" altLang="en-US" sz="2400">
                <a:effectLst>
                  <a:outerShdw blurRad="38100" dist="38100" dir="2700000" algn="tl">
                    <a:srgbClr val="000000"/>
                  </a:outerShdw>
                </a:effectLst>
              </a:rPr>
              <a:t>       主要应考虑线路的</a:t>
            </a:r>
            <a:r>
              <a:rPr lang="zh-CN" altLang="en-US" sz="2400">
                <a:solidFill>
                  <a:schemeClr val="hlink"/>
                </a:solidFill>
                <a:effectLst>
                  <a:outerShdw blurRad="38100" dist="38100" dir="2700000" algn="tl">
                    <a:srgbClr val="000000"/>
                  </a:outerShdw>
                </a:effectLst>
              </a:rPr>
              <a:t>电压等级、线路回数、导线型号、地形地质情况</a:t>
            </a:r>
            <a:r>
              <a:rPr lang="zh-CN" altLang="en-US" sz="2400">
                <a:effectLst>
                  <a:outerShdw blurRad="38100" dist="38100" dir="2700000" algn="tl">
                    <a:srgbClr val="000000"/>
                  </a:outerShdw>
                </a:effectLst>
              </a:rPr>
              <a:t>以及使用条件等，并应考虑</a:t>
            </a:r>
            <a:r>
              <a:rPr lang="zh-CN" altLang="en-US" sz="2400">
                <a:solidFill>
                  <a:schemeClr val="hlink"/>
                </a:solidFill>
                <a:effectLst>
                  <a:outerShdw blurRad="38100" dist="38100" dir="2700000" algn="tl">
                    <a:srgbClr val="000000"/>
                  </a:outerShdw>
                </a:effectLst>
              </a:rPr>
              <a:t>施工、运行维护方便</a:t>
            </a:r>
            <a:r>
              <a:rPr lang="zh-CN" altLang="en-US" sz="2400">
                <a:effectLst>
                  <a:outerShdw blurRad="38100" dist="38100" dir="2700000" algn="tl">
                    <a:srgbClr val="000000"/>
                  </a:outerShdw>
                </a:effectLst>
              </a:rPr>
              <a:t>，通过综合技术经济比较，择优选用。但应注意一条线路采用的</a:t>
            </a:r>
            <a:r>
              <a:rPr lang="zh-CN" altLang="en-US" sz="2400">
                <a:solidFill>
                  <a:schemeClr val="hlink"/>
                </a:solidFill>
                <a:effectLst>
                  <a:outerShdw blurRad="38100" dist="38100" dir="2700000" algn="tl">
                    <a:srgbClr val="000000"/>
                  </a:outerShdw>
                </a:effectLst>
              </a:rPr>
              <a:t>杆塔形式不易过多</a:t>
            </a:r>
            <a:r>
              <a:rPr lang="zh-CN" altLang="en-US" sz="2400">
                <a:effectLst>
                  <a:outerShdw blurRad="38100" dist="38100" dir="2700000" algn="tl">
                    <a:srgbClr val="000000"/>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2F73D79B-58DE-45B2-B65E-4D0930CF36EA}"/>
              </a:ext>
            </a:extLst>
          </p:cNvPr>
          <p:cNvSpPr>
            <a:spLocks noGrp="1" noChangeArrowheads="1"/>
          </p:cNvSpPr>
          <p:nvPr>
            <p:ph type="body" idx="1"/>
          </p:nvPr>
        </p:nvSpPr>
        <p:spPr>
          <a:xfrm>
            <a:off x="381000" y="762000"/>
            <a:ext cx="5334000" cy="838200"/>
          </a:xfrm>
        </p:spPr>
        <p:txBody>
          <a:bodyPr/>
          <a:lstStyle/>
          <a:p>
            <a:pPr>
              <a:buFontTx/>
              <a:buNone/>
            </a:pPr>
            <a:r>
              <a:rPr lang="zh-CN" altLang="en-US" sz="3600">
                <a:ea typeface="黑体" panose="02010609060101010101" pitchFamily="49" charset="-122"/>
              </a:rPr>
              <a:t>二、架空输电线路的组成</a:t>
            </a:r>
            <a:r>
              <a:rPr lang="zh-CN" altLang="en-US" sz="3600"/>
              <a:t>    </a:t>
            </a:r>
            <a:endParaRPr lang="zh-CN" altLang="en-US" sz="2800"/>
          </a:p>
        </p:txBody>
      </p:sp>
      <p:pic>
        <p:nvPicPr>
          <p:cNvPr id="150531" name="Picture 3" descr="图1-1 拷贝">
            <a:extLst>
              <a:ext uri="{FF2B5EF4-FFF2-40B4-BE49-F238E27FC236}">
                <a16:creationId xmlns:a16="http://schemas.microsoft.com/office/drawing/2014/main" id="{F3015D6A-2307-45E3-912D-637E667E9EE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00600" y="1752600"/>
            <a:ext cx="4343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2" name="Rectangle 4">
            <a:extLst>
              <a:ext uri="{FF2B5EF4-FFF2-40B4-BE49-F238E27FC236}">
                <a16:creationId xmlns:a16="http://schemas.microsoft.com/office/drawing/2014/main" id="{293EE78A-10BD-4AA6-8DFA-FFB1F704487A}"/>
              </a:ext>
            </a:extLst>
          </p:cNvPr>
          <p:cNvSpPr>
            <a:spLocks noChangeArrowheads="1"/>
          </p:cNvSpPr>
          <p:nvPr/>
        </p:nvSpPr>
        <p:spPr bwMode="auto">
          <a:xfrm>
            <a:off x="1600200" y="1828800"/>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a:solidFill>
                  <a:srgbClr val="00FF00"/>
                </a:solidFill>
                <a:effectLst>
                  <a:outerShdw blurRad="38100" dist="38100" dir="2700000" algn="tl">
                    <a:srgbClr val="000000"/>
                  </a:outerShdw>
                </a:effectLst>
              </a:rPr>
              <a:t>导线</a:t>
            </a:r>
          </a:p>
        </p:txBody>
      </p:sp>
      <p:sp>
        <p:nvSpPr>
          <p:cNvPr id="150533" name="Rectangle 5">
            <a:extLst>
              <a:ext uri="{FF2B5EF4-FFF2-40B4-BE49-F238E27FC236}">
                <a16:creationId xmlns:a16="http://schemas.microsoft.com/office/drawing/2014/main" id="{280197D2-71FF-4E8B-9F43-6043FDD22A14}"/>
              </a:ext>
            </a:extLst>
          </p:cNvPr>
          <p:cNvSpPr>
            <a:spLocks noChangeArrowheads="1"/>
          </p:cNvSpPr>
          <p:nvPr/>
        </p:nvSpPr>
        <p:spPr bwMode="auto">
          <a:xfrm>
            <a:off x="1752600" y="4724400"/>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a:solidFill>
                  <a:srgbClr val="00FF00"/>
                </a:solidFill>
                <a:effectLst>
                  <a:outerShdw blurRad="38100" dist="38100" dir="2700000" algn="tl">
                    <a:srgbClr val="000000"/>
                  </a:outerShdw>
                </a:effectLst>
              </a:rPr>
              <a:t>地线</a:t>
            </a:r>
          </a:p>
        </p:txBody>
      </p:sp>
      <p:sp>
        <p:nvSpPr>
          <p:cNvPr id="150534" name="Rectangle 6">
            <a:extLst>
              <a:ext uri="{FF2B5EF4-FFF2-40B4-BE49-F238E27FC236}">
                <a16:creationId xmlns:a16="http://schemas.microsoft.com/office/drawing/2014/main" id="{4B95F07D-3AA5-4AF9-83F7-C5FFC4674EB0}"/>
              </a:ext>
            </a:extLst>
          </p:cNvPr>
          <p:cNvSpPr>
            <a:spLocks noChangeArrowheads="1"/>
          </p:cNvSpPr>
          <p:nvPr/>
        </p:nvSpPr>
        <p:spPr bwMode="auto">
          <a:xfrm>
            <a:off x="1600200" y="3048000"/>
            <a:ext cx="201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a:solidFill>
                  <a:srgbClr val="00FF00"/>
                </a:solidFill>
                <a:effectLst>
                  <a:outerShdw blurRad="38100" dist="38100" dir="2700000" algn="tl">
                    <a:srgbClr val="000000"/>
                  </a:outerShdw>
                </a:effectLst>
              </a:rPr>
              <a:t>绝缘子（串）</a:t>
            </a:r>
          </a:p>
        </p:txBody>
      </p:sp>
      <p:sp>
        <p:nvSpPr>
          <p:cNvPr id="150535" name="Rectangle 7">
            <a:extLst>
              <a:ext uri="{FF2B5EF4-FFF2-40B4-BE49-F238E27FC236}">
                <a16:creationId xmlns:a16="http://schemas.microsoft.com/office/drawing/2014/main" id="{2E72952E-AAF8-46D6-BBEA-43473CD2104E}"/>
              </a:ext>
            </a:extLst>
          </p:cNvPr>
          <p:cNvSpPr>
            <a:spLocks noChangeArrowheads="1"/>
          </p:cNvSpPr>
          <p:nvPr/>
        </p:nvSpPr>
        <p:spPr bwMode="auto">
          <a:xfrm>
            <a:off x="1600200" y="3657600"/>
            <a:ext cx="140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a:solidFill>
                  <a:srgbClr val="00FF00"/>
                </a:solidFill>
                <a:effectLst>
                  <a:outerShdw blurRad="38100" dist="38100" dir="2700000" algn="tl">
                    <a:srgbClr val="000000"/>
                  </a:outerShdw>
                </a:effectLst>
              </a:rPr>
              <a:t>线路金具</a:t>
            </a:r>
          </a:p>
        </p:txBody>
      </p:sp>
      <p:sp>
        <p:nvSpPr>
          <p:cNvPr id="150536" name="Rectangle 8">
            <a:extLst>
              <a:ext uri="{FF2B5EF4-FFF2-40B4-BE49-F238E27FC236}">
                <a16:creationId xmlns:a16="http://schemas.microsoft.com/office/drawing/2014/main" id="{DBB4E961-65CD-4A65-9384-0BB5C2FF5006}"/>
              </a:ext>
            </a:extLst>
          </p:cNvPr>
          <p:cNvSpPr>
            <a:spLocks noChangeArrowheads="1"/>
          </p:cNvSpPr>
          <p:nvPr/>
        </p:nvSpPr>
        <p:spPr bwMode="auto">
          <a:xfrm>
            <a:off x="1600200" y="2438400"/>
            <a:ext cx="170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a:solidFill>
                  <a:srgbClr val="00FF00"/>
                </a:solidFill>
                <a:effectLst>
                  <a:outerShdw blurRad="38100" dist="38100" dir="2700000" algn="tl">
                    <a:srgbClr val="000000"/>
                  </a:outerShdw>
                </a:effectLst>
              </a:rPr>
              <a:t>杆塔和拉线</a:t>
            </a:r>
          </a:p>
        </p:txBody>
      </p:sp>
      <p:sp>
        <p:nvSpPr>
          <p:cNvPr id="150537" name="Rectangle 9">
            <a:extLst>
              <a:ext uri="{FF2B5EF4-FFF2-40B4-BE49-F238E27FC236}">
                <a16:creationId xmlns:a16="http://schemas.microsoft.com/office/drawing/2014/main" id="{CD6A8880-0381-4CB8-BA39-BD2B84886036}"/>
              </a:ext>
            </a:extLst>
          </p:cNvPr>
          <p:cNvSpPr>
            <a:spLocks noChangeArrowheads="1"/>
          </p:cNvSpPr>
          <p:nvPr/>
        </p:nvSpPr>
        <p:spPr bwMode="auto">
          <a:xfrm>
            <a:off x="1676400" y="4191000"/>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a:solidFill>
                  <a:srgbClr val="00FF00"/>
                </a:solidFill>
                <a:effectLst>
                  <a:outerShdw blurRad="38100" dist="38100" dir="2700000" algn="tl">
                    <a:srgbClr val="000000"/>
                  </a:outerShdw>
                </a:effectLst>
              </a:rPr>
              <a:t>基础</a:t>
            </a:r>
          </a:p>
        </p:txBody>
      </p:sp>
      <p:sp>
        <p:nvSpPr>
          <p:cNvPr id="150538" name="Text Box 10">
            <a:extLst>
              <a:ext uri="{FF2B5EF4-FFF2-40B4-BE49-F238E27FC236}">
                <a16:creationId xmlns:a16="http://schemas.microsoft.com/office/drawing/2014/main" id="{2AA7CFFA-946B-40C1-AD54-0DC09C57C440}"/>
              </a:ext>
            </a:extLst>
          </p:cNvPr>
          <p:cNvSpPr txBox="1">
            <a:spLocks noChangeArrowheads="1"/>
          </p:cNvSpPr>
          <p:nvPr/>
        </p:nvSpPr>
        <p:spPr bwMode="auto">
          <a:xfrm>
            <a:off x="762000" y="2514600"/>
            <a:ext cx="54927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zh-CN" altLang="en-US" sz="2400">
                <a:effectLst>
                  <a:outerShdw blurRad="38100" dist="38100" dir="2700000" algn="tl">
                    <a:srgbClr val="000000"/>
                  </a:outerShdw>
                </a:effectLst>
              </a:rPr>
              <a:t>架空输电线路</a:t>
            </a:r>
          </a:p>
        </p:txBody>
      </p:sp>
      <p:sp>
        <p:nvSpPr>
          <p:cNvPr id="150539" name="AutoShape 11">
            <a:extLst>
              <a:ext uri="{FF2B5EF4-FFF2-40B4-BE49-F238E27FC236}">
                <a16:creationId xmlns:a16="http://schemas.microsoft.com/office/drawing/2014/main" id="{54B89276-EABC-4528-937F-511B2CD7A6E9}"/>
              </a:ext>
            </a:extLst>
          </p:cNvPr>
          <p:cNvSpPr>
            <a:spLocks/>
          </p:cNvSpPr>
          <p:nvPr/>
        </p:nvSpPr>
        <p:spPr bwMode="auto">
          <a:xfrm>
            <a:off x="1219200" y="2057400"/>
            <a:ext cx="457200" cy="3429000"/>
          </a:xfrm>
          <a:prstGeom prst="leftBrace">
            <a:avLst>
              <a:gd name="adj1" fmla="val 625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50540" name="Group 12">
            <a:extLst>
              <a:ext uri="{FF2B5EF4-FFF2-40B4-BE49-F238E27FC236}">
                <a16:creationId xmlns:a16="http://schemas.microsoft.com/office/drawing/2014/main" id="{60ABF268-7688-4211-A42B-71E56EBA687F}"/>
              </a:ext>
            </a:extLst>
          </p:cNvPr>
          <p:cNvGrpSpPr>
            <a:grpSpLocks/>
          </p:cNvGrpSpPr>
          <p:nvPr/>
        </p:nvGrpSpPr>
        <p:grpSpPr bwMode="auto">
          <a:xfrm>
            <a:off x="2590800" y="1905000"/>
            <a:ext cx="2249488" cy="366713"/>
            <a:chOff x="2039" y="82"/>
            <a:chExt cx="1417" cy="231"/>
          </a:xfrm>
        </p:grpSpPr>
        <p:sp>
          <p:nvSpPr>
            <p:cNvPr id="150541" name="Rectangle 13">
              <a:extLst>
                <a:ext uri="{FF2B5EF4-FFF2-40B4-BE49-F238E27FC236}">
                  <a16:creationId xmlns:a16="http://schemas.microsoft.com/office/drawing/2014/main" id="{4438E9BD-BF8F-4F20-9459-CC83DB8E6907}"/>
                </a:ext>
              </a:extLst>
            </p:cNvPr>
            <p:cNvSpPr>
              <a:spLocks noChangeArrowheads="1"/>
            </p:cNvSpPr>
            <p:nvPr/>
          </p:nvSpPr>
          <p:spPr bwMode="auto">
            <a:xfrm>
              <a:off x="2064" y="96"/>
              <a:ext cx="1392" cy="19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0542" name="Rectangle 14">
              <a:extLst>
                <a:ext uri="{FF2B5EF4-FFF2-40B4-BE49-F238E27FC236}">
                  <a16:creationId xmlns:a16="http://schemas.microsoft.com/office/drawing/2014/main" id="{E7500FE6-CBA0-4E96-AD85-C749CE846556}"/>
                </a:ext>
              </a:extLst>
            </p:cNvPr>
            <p:cNvSpPr>
              <a:spLocks noChangeArrowheads="1"/>
            </p:cNvSpPr>
            <p:nvPr/>
          </p:nvSpPr>
          <p:spPr bwMode="auto">
            <a:xfrm>
              <a:off x="2039" y="82"/>
              <a:ext cx="14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a:effectLst>
                    <a:outerShdw blurRad="38100" dist="38100" dir="2700000" algn="tl">
                      <a:srgbClr val="000000"/>
                    </a:outerShdw>
                  </a:effectLst>
                </a:rPr>
                <a:t>传导电流，输送电能</a:t>
              </a:r>
            </a:p>
          </p:txBody>
        </p:sp>
      </p:grpSp>
      <p:grpSp>
        <p:nvGrpSpPr>
          <p:cNvPr id="150543" name="Group 15">
            <a:extLst>
              <a:ext uri="{FF2B5EF4-FFF2-40B4-BE49-F238E27FC236}">
                <a16:creationId xmlns:a16="http://schemas.microsoft.com/office/drawing/2014/main" id="{B2EDFC5B-2758-473C-A783-79A6BE36720A}"/>
              </a:ext>
            </a:extLst>
          </p:cNvPr>
          <p:cNvGrpSpPr>
            <a:grpSpLocks/>
          </p:cNvGrpSpPr>
          <p:nvPr/>
        </p:nvGrpSpPr>
        <p:grpSpPr bwMode="auto">
          <a:xfrm>
            <a:off x="2819400" y="4800600"/>
            <a:ext cx="6172200" cy="641350"/>
            <a:chOff x="864" y="1392"/>
            <a:chExt cx="3888" cy="404"/>
          </a:xfrm>
        </p:grpSpPr>
        <p:sp>
          <p:nvSpPr>
            <p:cNvPr id="150544" name="Rectangle 16">
              <a:extLst>
                <a:ext uri="{FF2B5EF4-FFF2-40B4-BE49-F238E27FC236}">
                  <a16:creationId xmlns:a16="http://schemas.microsoft.com/office/drawing/2014/main" id="{6C1D0E5C-1A92-468B-8A09-502CF1731F9D}"/>
                </a:ext>
              </a:extLst>
            </p:cNvPr>
            <p:cNvSpPr>
              <a:spLocks noChangeArrowheads="1"/>
            </p:cNvSpPr>
            <p:nvPr/>
          </p:nvSpPr>
          <p:spPr bwMode="auto">
            <a:xfrm>
              <a:off x="864" y="1392"/>
              <a:ext cx="3840"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0545" name="Rectangle 17">
              <a:extLst>
                <a:ext uri="{FF2B5EF4-FFF2-40B4-BE49-F238E27FC236}">
                  <a16:creationId xmlns:a16="http://schemas.microsoft.com/office/drawing/2014/main" id="{59665FFA-0E52-40B9-A1CE-CA69A7B26C5E}"/>
                </a:ext>
              </a:extLst>
            </p:cNvPr>
            <p:cNvSpPr>
              <a:spLocks noChangeArrowheads="1"/>
            </p:cNvSpPr>
            <p:nvPr/>
          </p:nvSpPr>
          <p:spPr bwMode="auto">
            <a:xfrm>
              <a:off x="864" y="1392"/>
              <a:ext cx="388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hlink"/>
                </a:buClr>
                <a:buSzPct val="120000"/>
              </a:pPr>
              <a:r>
                <a:rPr lang="zh-CN" altLang="en-US">
                  <a:effectLst>
                    <a:outerShdw blurRad="38100" dist="38100" dir="2700000" algn="tl">
                      <a:srgbClr val="000000"/>
                    </a:outerShdw>
                  </a:effectLst>
                </a:rPr>
                <a:t>又称避雷线。防止雷电直击导线，同时在雷击杆塔时起分流作用，对导线起耦合和屏蔽作用，降低导线上的感应过电压</a:t>
              </a:r>
            </a:p>
          </p:txBody>
        </p:sp>
      </p:grpSp>
      <p:grpSp>
        <p:nvGrpSpPr>
          <p:cNvPr id="150546" name="Group 18">
            <a:extLst>
              <a:ext uri="{FF2B5EF4-FFF2-40B4-BE49-F238E27FC236}">
                <a16:creationId xmlns:a16="http://schemas.microsoft.com/office/drawing/2014/main" id="{2F6971B8-BE14-4CCD-A49C-5FAEC1FB0504}"/>
              </a:ext>
            </a:extLst>
          </p:cNvPr>
          <p:cNvGrpSpPr>
            <a:grpSpLocks/>
          </p:cNvGrpSpPr>
          <p:nvPr/>
        </p:nvGrpSpPr>
        <p:grpSpPr bwMode="auto">
          <a:xfrm>
            <a:off x="3352800" y="3048000"/>
            <a:ext cx="4572000" cy="641350"/>
            <a:chOff x="864" y="1824"/>
            <a:chExt cx="2880" cy="404"/>
          </a:xfrm>
        </p:grpSpPr>
        <p:sp>
          <p:nvSpPr>
            <p:cNvPr id="150547" name="Rectangle 19">
              <a:extLst>
                <a:ext uri="{FF2B5EF4-FFF2-40B4-BE49-F238E27FC236}">
                  <a16:creationId xmlns:a16="http://schemas.microsoft.com/office/drawing/2014/main" id="{B207429E-350A-4723-93A3-DD137DE29E35}"/>
                </a:ext>
              </a:extLst>
            </p:cNvPr>
            <p:cNvSpPr>
              <a:spLocks noChangeArrowheads="1"/>
            </p:cNvSpPr>
            <p:nvPr/>
          </p:nvSpPr>
          <p:spPr bwMode="auto">
            <a:xfrm>
              <a:off x="912" y="1824"/>
              <a:ext cx="2784"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0548" name="Rectangle 20">
              <a:extLst>
                <a:ext uri="{FF2B5EF4-FFF2-40B4-BE49-F238E27FC236}">
                  <a16:creationId xmlns:a16="http://schemas.microsoft.com/office/drawing/2014/main" id="{FBA03821-0893-4C2B-8C31-0DA0F12ADFF8}"/>
                </a:ext>
              </a:extLst>
            </p:cNvPr>
            <p:cNvSpPr>
              <a:spLocks noChangeArrowheads="1"/>
            </p:cNvSpPr>
            <p:nvPr/>
          </p:nvSpPr>
          <p:spPr bwMode="auto">
            <a:xfrm>
              <a:off x="864" y="1824"/>
              <a:ext cx="288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a:effectLst>
                    <a:outerShdw blurRad="38100" dist="38100" dir="2700000" algn="tl">
                      <a:srgbClr val="000000"/>
                    </a:outerShdw>
                  </a:effectLst>
                </a:rPr>
                <a:t>用来支持或悬挂导线和地线，保证导线与杆塔间不发生闪络，保证地线与杆塔间的绝缘</a:t>
              </a:r>
            </a:p>
          </p:txBody>
        </p:sp>
      </p:grpSp>
      <p:grpSp>
        <p:nvGrpSpPr>
          <p:cNvPr id="150549" name="Group 21">
            <a:extLst>
              <a:ext uri="{FF2B5EF4-FFF2-40B4-BE49-F238E27FC236}">
                <a16:creationId xmlns:a16="http://schemas.microsoft.com/office/drawing/2014/main" id="{663D326C-3BB1-449F-84E5-1AE87660BB43}"/>
              </a:ext>
            </a:extLst>
          </p:cNvPr>
          <p:cNvGrpSpPr>
            <a:grpSpLocks/>
          </p:cNvGrpSpPr>
          <p:nvPr/>
        </p:nvGrpSpPr>
        <p:grpSpPr bwMode="auto">
          <a:xfrm>
            <a:off x="3048000" y="3733800"/>
            <a:ext cx="5029200" cy="381000"/>
            <a:chOff x="912" y="864"/>
            <a:chExt cx="3168" cy="240"/>
          </a:xfrm>
        </p:grpSpPr>
        <p:sp>
          <p:nvSpPr>
            <p:cNvPr id="150550" name="Rectangle 22">
              <a:extLst>
                <a:ext uri="{FF2B5EF4-FFF2-40B4-BE49-F238E27FC236}">
                  <a16:creationId xmlns:a16="http://schemas.microsoft.com/office/drawing/2014/main" id="{FE526DF8-8BAD-4CFF-8572-F1127974DCB6}"/>
                </a:ext>
              </a:extLst>
            </p:cNvPr>
            <p:cNvSpPr>
              <a:spLocks noChangeArrowheads="1"/>
            </p:cNvSpPr>
            <p:nvPr/>
          </p:nvSpPr>
          <p:spPr bwMode="auto">
            <a:xfrm>
              <a:off x="912" y="864"/>
              <a:ext cx="3168" cy="2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0551" name="Rectangle 23">
              <a:extLst>
                <a:ext uri="{FF2B5EF4-FFF2-40B4-BE49-F238E27FC236}">
                  <a16:creationId xmlns:a16="http://schemas.microsoft.com/office/drawing/2014/main" id="{944A2CE1-307D-4DC5-BA2F-4D10B391197F}"/>
                </a:ext>
              </a:extLst>
            </p:cNvPr>
            <p:cNvSpPr>
              <a:spLocks noChangeArrowheads="1"/>
            </p:cNvSpPr>
            <p:nvPr/>
          </p:nvSpPr>
          <p:spPr bwMode="auto">
            <a:xfrm>
              <a:off x="912" y="864"/>
              <a:ext cx="31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a:effectLst>
                    <a:outerShdw blurRad="38100" dist="38100" dir="2700000" algn="tl">
                      <a:srgbClr val="000000"/>
                    </a:outerShdw>
                  </a:effectLst>
                </a:rPr>
                <a:t>输电线路所用金属部件（除杆塔螺栓外）的总称</a:t>
              </a:r>
            </a:p>
          </p:txBody>
        </p:sp>
      </p:grpSp>
      <p:grpSp>
        <p:nvGrpSpPr>
          <p:cNvPr id="150552" name="Group 24">
            <a:extLst>
              <a:ext uri="{FF2B5EF4-FFF2-40B4-BE49-F238E27FC236}">
                <a16:creationId xmlns:a16="http://schemas.microsoft.com/office/drawing/2014/main" id="{F06FD0F9-C41F-4778-8161-8E8F06239230}"/>
              </a:ext>
            </a:extLst>
          </p:cNvPr>
          <p:cNvGrpSpPr>
            <a:grpSpLocks/>
          </p:cNvGrpSpPr>
          <p:nvPr/>
        </p:nvGrpSpPr>
        <p:grpSpPr bwMode="auto">
          <a:xfrm>
            <a:off x="3352800" y="2362200"/>
            <a:ext cx="6553200" cy="1287463"/>
            <a:chOff x="672" y="384"/>
            <a:chExt cx="4128" cy="576"/>
          </a:xfrm>
        </p:grpSpPr>
        <p:sp>
          <p:nvSpPr>
            <p:cNvPr id="150553" name="Rectangle 25">
              <a:extLst>
                <a:ext uri="{FF2B5EF4-FFF2-40B4-BE49-F238E27FC236}">
                  <a16:creationId xmlns:a16="http://schemas.microsoft.com/office/drawing/2014/main" id="{7B0862E5-7A31-49EC-894C-B53D4B96E7C3}"/>
                </a:ext>
              </a:extLst>
            </p:cNvPr>
            <p:cNvSpPr>
              <a:spLocks noChangeArrowheads="1"/>
            </p:cNvSpPr>
            <p:nvPr/>
          </p:nvSpPr>
          <p:spPr bwMode="auto">
            <a:xfrm>
              <a:off x="672" y="384"/>
              <a:ext cx="3984"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0554" name="Rectangle 26">
              <a:extLst>
                <a:ext uri="{FF2B5EF4-FFF2-40B4-BE49-F238E27FC236}">
                  <a16:creationId xmlns:a16="http://schemas.microsoft.com/office/drawing/2014/main" id="{04410F94-86BE-4F71-9FE1-6A2ABB67FBE3}"/>
                </a:ext>
              </a:extLst>
            </p:cNvPr>
            <p:cNvSpPr>
              <a:spLocks noChangeArrowheads="1"/>
            </p:cNvSpPr>
            <p:nvPr/>
          </p:nvSpPr>
          <p:spPr bwMode="auto">
            <a:xfrm>
              <a:off x="672" y="384"/>
              <a:ext cx="4128" cy="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a:solidFill>
                    <a:srgbClr val="FF3300"/>
                  </a:solidFill>
                  <a:effectLst>
                    <a:outerShdw blurRad="38100" dist="38100" dir="2700000" algn="tl">
                      <a:srgbClr val="000000"/>
                    </a:outerShdw>
                  </a:effectLst>
                </a:rPr>
                <a:t>杆塔</a:t>
              </a:r>
              <a:r>
                <a:rPr lang="zh-CN" altLang="en-US">
                  <a:effectLst>
                    <a:outerShdw blurRad="38100" dist="38100" dir="2700000" algn="tl">
                      <a:srgbClr val="000000"/>
                    </a:outerShdw>
                  </a:effectLst>
                </a:rPr>
                <a:t>：钢筋混凝土杆和铁塔的总称。作用：支持导线、地线及其它附件；相导线以及地线之间彼此保持一定的安全距离；导线对地面、交叉跨越物或其他建筑物等具有允许的安全距离</a:t>
              </a:r>
            </a:p>
            <a:p>
              <a:r>
                <a:rPr lang="zh-CN" altLang="en-US">
                  <a:solidFill>
                    <a:srgbClr val="FF3300"/>
                  </a:solidFill>
                  <a:effectLst>
                    <a:outerShdw blurRad="38100" dist="38100" dir="2700000" algn="tl">
                      <a:srgbClr val="000000"/>
                    </a:outerShdw>
                  </a:effectLst>
                </a:rPr>
                <a:t>拉线</a:t>
              </a:r>
              <a:r>
                <a:rPr lang="zh-CN" altLang="en-US">
                  <a:effectLst>
                    <a:outerShdw blurRad="38100" dist="38100" dir="2700000" algn="tl">
                      <a:srgbClr val="000000"/>
                    </a:outerShdw>
                  </a:effectLst>
                </a:rPr>
                <a:t>：平衡杆塔的横向荷载和导线张力，减少杆塔根部的弯矩</a:t>
              </a:r>
            </a:p>
          </p:txBody>
        </p:sp>
      </p:grpSp>
      <p:grpSp>
        <p:nvGrpSpPr>
          <p:cNvPr id="150555" name="Group 27">
            <a:extLst>
              <a:ext uri="{FF2B5EF4-FFF2-40B4-BE49-F238E27FC236}">
                <a16:creationId xmlns:a16="http://schemas.microsoft.com/office/drawing/2014/main" id="{9186F217-3D24-4074-97AD-5284CE870C4B}"/>
              </a:ext>
            </a:extLst>
          </p:cNvPr>
          <p:cNvGrpSpPr>
            <a:grpSpLocks/>
          </p:cNvGrpSpPr>
          <p:nvPr/>
        </p:nvGrpSpPr>
        <p:grpSpPr bwMode="auto">
          <a:xfrm>
            <a:off x="2819400" y="4267200"/>
            <a:ext cx="3841750" cy="381000"/>
            <a:chOff x="1056" y="3888"/>
            <a:chExt cx="2420" cy="240"/>
          </a:xfrm>
        </p:grpSpPr>
        <p:sp>
          <p:nvSpPr>
            <p:cNvPr id="150556" name="Rectangle 28">
              <a:extLst>
                <a:ext uri="{FF2B5EF4-FFF2-40B4-BE49-F238E27FC236}">
                  <a16:creationId xmlns:a16="http://schemas.microsoft.com/office/drawing/2014/main" id="{6E00F5A8-5F4B-4510-A68C-B1C99D72EFB5}"/>
                </a:ext>
              </a:extLst>
            </p:cNvPr>
            <p:cNvSpPr>
              <a:spLocks noChangeArrowheads="1"/>
            </p:cNvSpPr>
            <p:nvPr/>
          </p:nvSpPr>
          <p:spPr bwMode="auto">
            <a:xfrm>
              <a:off x="1104" y="3888"/>
              <a:ext cx="2352" cy="2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0557" name="Rectangle 29">
              <a:extLst>
                <a:ext uri="{FF2B5EF4-FFF2-40B4-BE49-F238E27FC236}">
                  <a16:creationId xmlns:a16="http://schemas.microsoft.com/office/drawing/2014/main" id="{DF58E184-DA57-4EDC-A37A-65714575EA54}"/>
                </a:ext>
              </a:extLst>
            </p:cNvPr>
            <p:cNvSpPr>
              <a:spLocks noChangeArrowheads="1"/>
            </p:cNvSpPr>
            <p:nvPr/>
          </p:nvSpPr>
          <p:spPr bwMode="auto">
            <a:xfrm>
              <a:off x="1056" y="3888"/>
              <a:ext cx="24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a:effectLst>
                    <a:outerShdw blurRad="38100" dist="38100" dir="2700000" algn="tl">
                      <a:srgbClr val="000000"/>
                    </a:outerShdw>
                  </a:effectLst>
                </a:rPr>
                <a:t>支承杆塔，传递杆塔所受荷载至大地</a:t>
              </a:r>
            </a:p>
          </p:txBody>
        </p:sp>
      </p:grpSp>
      <p:grpSp>
        <p:nvGrpSpPr>
          <p:cNvPr id="150558" name="Group 30">
            <a:extLst>
              <a:ext uri="{FF2B5EF4-FFF2-40B4-BE49-F238E27FC236}">
                <a16:creationId xmlns:a16="http://schemas.microsoft.com/office/drawing/2014/main" id="{5FC8EA89-2A89-4DDD-A5C7-4F209A3ECAF5}"/>
              </a:ext>
            </a:extLst>
          </p:cNvPr>
          <p:cNvGrpSpPr>
            <a:grpSpLocks/>
          </p:cNvGrpSpPr>
          <p:nvPr/>
        </p:nvGrpSpPr>
        <p:grpSpPr bwMode="auto">
          <a:xfrm>
            <a:off x="3048000" y="5334000"/>
            <a:ext cx="4756150" cy="381000"/>
            <a:chOff x="2112" y="2736"/>
            <a:chExt cx="2996" cy="240"/>
          </a:xfrm>
        </p:grpSpPr>
        <p:sp>
          <p:nvSpPr>
            <p:cNvPr id="150559" name="Rectangle 31">
              <a:extLst>
                <a:ext uri="{FF2B5EF4-FFF2-40B4-BE49-F238E27FC236}">
                  <a16:creationId xmlns:a16="http://schemas.microsoft.com/office/drawing/2014/main" id="{A621CA35-A6BA-4CE7-9079-5EE9D699CC43}"/>
                </a:ext>
              </a:extLst>
            </p:cNvPr>
            <p:cNvSpPr>
              <a:spLocks noChangeArrowheads="1"/>
            </p:cNvSpPr>
            <p:nvPr/>
          </p:nvSpPr>
          <p:spPr bwMode="auto">
            <a:xfrm>
              <a:off x="2112" y="2736"/>
              <a:ext cx="2976" cy="2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0560" name="Rectangle 32">
              <a:extLst>
                <a:ext uri="{FF2B5EF4-FFF2-40B4-BE49-F238E27FC236}">
                  <a16:creationId xmlns:a16="http://schemas.microsoft.com/office/drawing/2014/main" id="{BFD3F1AE-EBAC-4FAD-9E55-A4C5764A960B}"/>
                </a:ext>
              </a:extLst>
            </p:cNvPr>
            <p:cNvSpPr>
              <a:spLocks noChangeArrowheads="1"/>
            </p:cNvSpPr>
            <p:nvPr/>
          </p:nvSpPr>
          <p:spPr bwMode="auto">
            <a:xfrm>
              <a:off x="2112" y="2736"/>
              <a:ext cx="29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a:effectLst>
                    <a:outerShdw blurRad="38100" dist="38100" dir="2700000" algn="tl">
                      <a:srgbClr val="000000"/>
                    </a:outerShdw>
                  </a:effectLst>
                </a:rPr>
                <a:t>导泄雷电流入地，保证线路具有一定耐雷水平</a:t>
              </a:r>
            </a:p>
          </p:txBody>
        </p:sp>
      </p:grpSp>
      <p:sp>
        <p:nvSpPr>
          <p:cNvPr id="150561" name="Rectangle 33">
            <a:extLst>
              <a:ext uri="{FF2B5EF4-FFF2-40B4-BE49-F238E27FC236}">
                <a16:creationId xmlns:a16="http://schemas.microsoft.com/office/drawing/2014/main" id="{49FE954E-9FFB-4FCC-AB00-F12F40E6AE80}"/>
              </a:ext>
            </a:extLst>
          </p:cNvPr>
          <p:cNvSpPr>
            <a:spLocks noChangeArrowheads="1"/>
          </p:cNvSpPr>
          <p:nvPr/>
        </p:nvSpPr>
        <p:spPr bwMode="auto">
          <a:xfrm>
            <a:off x="1600200" y="5334000"/>
            <a:ext cx="140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a:solidFill>
                  <a:srgbClr val="00FF00"/>
                </a:solidFill>
                <a:effectLst>
                  <a:outerShdw blurRad="38100" dist="38100" dir="2700000" algn="tl">
                    <a:srgbClr val="000000"/>
                  </a:outerShdw>
                </a:effectLst>
              </a:rPr>
              <a:t>接地装置</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50531"/>
                                        </p:tgtEl>
                                        <p:attrNameLst>
                                          <p:attrName>style.visibility</p:attrName>
                                        </p:attrNameLst>
                                      </p:cBhvr>
                                      <p:to>
                                        <p:strVal val="visible"/>
                                      </p:to>
                                    </p:set>
                                    <p:anim calcmode="lin" valueType="num">
                                      <p:cBhvr>
                                        <p:cTn id="7" dur="500" fill="hold"/>
                                        <p:tgtEl>
                                          <p:spTgt spid="150531"/>
                                        </p:tgtEl>
                                        <p:attrNameLst>
                                          <p:attrName>ppt_w</p:attrName>
                                        </p:attrNameLst>
                                      </p:cBhvr>
                                      <p:tavLst>
                                        <p:tav tm="0">
                                          <p:val>
                                            <p:fltVal val="0"/>
                                          </p:val>
                                        </p:tav>
                                        <p:tav tm="100000">
                                          <p:val>
                                            <p:strVal val="#ppt_w"/>
                                          </p:val>
                                        </p:tav>
                                      </p:tavLst>
                                    </p:anim>
                                    <p:anim calcmode="lin" valueType="num">
                                      <p:cBhvr>
                                        <p:cTn id="8" dur="500" fill="hold"/>
                                        <p:tgtEl>
                                          <p:spTgt spid="150531"/>
                                        </p:tgtEl>
                                        <p:attrNameLst>
                                          <p:attrName>ppt_h</p:attrName>
                                        </p:attrNameLst>
                                      </p:cBhvr>
                                      <p:tavLst>
                                        <p:tav tm="0">
                                          <p:val>
                                            <p:fltVal val="0"/>
                                          </p:val>
                                        </p:tav>
                                        <p:tav tm="100000">
                                          <p:val>
                                            <p:strVal val="#ppt_h"/>
                                          </p:val>
                                        </p:tav>
                                      </p:tavLst>
                                    </p:anim>
                                    <p:animEffect transition="in" filter="fade">
                                      <p:cBhvr>
                                        <p:cTn id="9" dur="500"/>
                                        <p:tgtEl>
                                          <p:spTgt spid="150531"/>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150538"/>
                                        </p:tgtEl>
                                        <p:attrNameLst>
                                          <p:attrName>style.visibility</p:attrName>
                                        </p:attrNameLst>
                                      </p:cBhvr>
                                      <p:to>
                                        <p:strVal val="visible"/>
                                      </p:to>
                                    </p:set>
                                    <p:anim calcmode="lin" valueType="num">
                                      <p:cBhvr additive="base">
                                        <p:cTn id="12" dur="500" fill="hold"/>
                                        <p:tgtEl>
                                          <p:spTgt spid="150538"/>
                                        </p:tgtEl>
                                        <p:attrNameLst>
                                          <p:attrName>ppt_x</p:attrName>
                                        </p:attrNameLst>
                                      </p:cBhvr>
                                      <p:tavLst>
                                        <p:tav tm="0">
                                          <p:val>
                                            <p:strVal val="#ppt_x"/>
                                          </p:val>
                                        </p:tav>
                                        <p:tav tm="100000">
                                          <p:val>
                                            <p:strVal val="#ppt_x"/>
                                          </p:val>
                                        </p:tav>
                                      </p:tavLst>
                                    </p:anim>
                                    <p:anim calcmode="lin" valueType="num">
                                      <p:cBhvr additive="base">
                                        <p:cTn id="13" dur="500" fill="hold"/>
                                        <p:tgtEl>
                                          <p:spTgt spid="150538"/>
                                        </p:tgtEl>
                                        <p:attrNameLst>
                                          <p:attrName>ppt_y</p:attrName>
                                        </p:attrNameLst>
                                      </p:cBhvr>
                                      <p:tavLst>
                                        <p:tav tm="0">
                                          <p:val>
                                            <p:strVal val="1+#ppt_h/2"/>
                                          </p:val>
                                        </p:tav>
                                        <p:tav tm="100000">
                                          <p:val>
                                            <p:strVal val="#ppt_y"/>
                                          </p:val>
                                        </p:tav>
                                      </p:tavLst>
                                    </p:anim>
                                  </p:childTnLst>
                                </p:cTn>
                              </p:par>
                              <p:par>
                                <p:cTn id="14" presetID="4" presetClass="entr" presetSubtype="16" fill="hold" nodeType="withEffect">
                                  <p:stCondLst>
                                    <p:cond delay="0"/>
                                  </p:stCondLst>
                                  <p:childTnLst>
                                    <p:set>
                                      <p:cBhvr>
                                        <p:cTn id="15" dur="1" fill="hold">
                                          <p:stCondLst>
                                            <p:cond delay="0"/>
                                          </p:stCondLst>
                                        </p:cTn>
                                        <p:tgtEl>
                                          <p:spTgt spid="150539"/>
                                        </p:tgtEl>
                                        <p:attrNameLst>
                                          <p:attrName>style.visibility</p:attrName>
                                        </p:attrNameLst>
                                      </p:cBhvr>
                                      <p:to>
                                        <p:strVal val="visible"/>
                                      </p:to>
                                    </p:set>
                                    <p:animEffect transition="in" filter="box(in)">
                                      <p:cBhvr>
                                        <p:cTn id="16" dur="500"/>
                                        <p:tgtEl>
                                          <p:spTgt spid="150539"/>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150532"/>
                                        </p:tgtEl>
                                        <p:attrNameLst>
                                          <p:attrName>style.visibility</p:attrName>
                                        </p:attrNameLst>
                                      </p:cBhvr>
                                      <p:to>
                                        <p:strVal val="visible"/>
                                      </p:to>
                                    </p:set>
                                    <p:anim calcmode="lin" valueType="num">
                                      <p:cBhvr>
                                        <p:cTn id="19" dur="1000" fill="hold"/>
                                        <p:tgtEl>
                                          <p:spTgt spid="150532"/>
                                        </p:tgtEl>
                                        <p:attrNameLst>
                                          <p:attrName>ppt_x</p:attrName>
                                        </p:attrNameLst>
                                      </p:cBhvr>
                                      <p:tavLst>
                                        <p:tav tm="0">
                                          <p:val>
                                            <p:strVal val="#ppt_x-.2"/>
                                          </p:val>
                                        </p:tav>
                                        <p:tav tm="100000">
                                          <p:val>
                                            <p:strVal val="#ppt_x"/>
                                          </p:val>
                                        </p:tav>
                                      </p:tavLst>
                                    </p:anim>
                                    <p:anim calcmode="lin" valueType="num">
                                      <p:cBhvr>
                                        <p:cTn id="20" dur="1000" fill="hold"/>
                                        <p:tgtEl>
                                          <p:spTgt spid="15053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50532"/>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50533"/>
                                        </p:tgtEl>
                                        <p:attrNameLst>
                                          <p:attrName>style.visibility</p:attrName>
                                        </p:attrNameLst>
                                      </p:cBhvr>
                                      <p:to>
                                        <p:strVal val="visible"/>
                                      </p:to>
                                    </p:set>
                                    <p:animEffect transition="in" filter="checkerboard(across)">
                                      <p:cBhvr>
                                        <p:cTn id="24" dur="500"/>
                                        <p:tgtEl>
                                          <p:spTgt spid="150533"/>
                                        </p:tgtEl>
                                      </p:cBhvr>
                                    </p:animEffect>
                                  </p:childTnLst>
                                </p:cTn>
                              </p:par>
                              <p:par>
                                <p:cTn id="25" presetID="23" presetClass="entr" presetSubtype="16" fill="hold" grpId="0" nodeType="withEffect">
                                  <p:stCondLst>
                                    <p:cond delay="0"/>
                                  </p:stCondLst>
                                  <p:childTnLst>
                                    <p:set>
                                      <p:cBhvr>
                                        <p:cTn id="26" dur="1" fill="hold">
                                          <p:stCondLst>
                                            <p:cond delay="0"/>
                                          </p:stCondLst>
                                        </p:cTn>
                                        <p:tgtEl>
                                          <p:spTgt spid="150534"/>
                                        </p:tgtEl>
                                        <p:attrNameLst>
                                          <p:attrName>style.visibility</p:attrName>
                                        </p:attrNameLst>
                                      </p:cBhvr>
                                      <p:to>
                                        <p:strVal val="visible"/>
                                      </p:to>
                                    </p:set>
                                    <p:anim calcmode="lin" valueType="num">
                                      <p:cBhvr>
                                        <p:cTn id="27" dur="500" fill="hold"/>
                                        <p:tgtEl>
                                          <p:spTgt spid="150534"/>
                                        </p:tgtEl>
                                        <p:attrNameLst>
                                          <p:attrName>ppt_w</p:attrName>
                                        </p:attrNameLst>
                                      </p:cBhvr>
                                      <p:tavLst>
                                        <p:tav tm="0">
                                          <p:val>
                                            <p:fltVal val="0"/>
                                          </p:val>
                                        </p:tav>
                                        <p:tav tm="100000">
                                          <p:val>
                                            <p:strVal val="#ppt_w"/>
                                          </p:val>
                                        </p:tav>
                                      </p:tavLst>
                                    </p:anim>
                                    <p:anim calcmode="lin" valueType="num">
                                      <p:cBhvr>
                                        <p:cTn id="28" dur="500" fill="hold"/>
                                        <p:tgtEl>
                                          <p:spTgt spid="150534"/>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50535"/>
                                        </p:tgtEl>
                                        <p:attrNameLst>
                                          <p:attrName>style.visibility</p:attrName>
                                        </p:attrNameLst>
                                      </p:cBhvr>
                                      <p:to>
                                        <p:strVal val="visible"/>
                                      </p:to>
                                    </p:set>
                                    <p:anim calcmode="lin" valueType="num">
                                      <p:cBhvr>
                                        <p:cTn id="31" dur="500" fill="hold"/>
                                        <p:tgtEl>
                                          <p:spTgt spid="150535"/>
                                        </p:tgtEl>
                                        <p:attrNameLst>
                                          <p:attrName>ppt_w</p:attrName>
                                        </p:attrNameLst>
                                      </p:cBhvr>
                                      <p:tavLst>
                                        <p:tav tm="0">
                                          <p:val>
                                            <p:fltVal val="0"/>
                                          </p:val>
                                        </p:tav>
                                        <p:tav tm="100000">
                                          <p:val>
                                            <p:strVal val="#ppt_w"/>
                                          </p:val>
                                        </p:tav>
                                      </p:tavLst>
                                    </p:anim>
                                    <p:anim calcmode="lin" valueType="num">
                                      <p:cBhvr>
                                        <p:cTn id="32" dur="500" fill="hold"/>
                                        <p:tgtEl>
                                          <p:spTgt spid="150535"/>
                                        </p:tgtEl>
                                        <p:attrNameLst>
                                          <p:attrName>ppt_h</p:attrName>
                                        </p:attrNameLst>
                                      </p:cBhvr>
                                      <p:tavLst>
                                        <p:tav tm="0">
                                          <p:val>
                                            <p:fltVal val="0"/>
                                          </p:val>
                                        </p:tav>
                                        <p:tav tm="100000">
                                          <p:val>
                                            <p:strVal val="#ppt_h"/>
                                          </p:val>
                                        </p:tav>
                                      </p:tavLst>
                                    </p:anim>
                                  </p:childTnLst>
                                </p:cTn>
                              </p:par>
                              <p:par>
                                <p:cTn id="33" presetID="55" presetClass="entr" presetSubtype="0" fill="hold" grpId="0" nodeType="withEffect">
                                  <p:stCondLst>
                                    <p:cond delay="0"/>
                                  </p:stCondLst>
                                  <p:childTnLst>
                                    <p:set>
                                      <p:cBhvr>
                                        <p:cTn id="34" dur="1" fill="hold">
                                          <p:stCondLst>
                                            <p:cond delay="0"/>
                                          </p:stCondLst>
                                        </p:cTn>
                                        <p:tgtEl>
                                          <p:spTgt spid="150536"/>
                                        </p:tgtEl>
                                        <p:attrNameLst>
                                          <p:attrName>style.visibility</p:attrName>
                                        </p:attrNameLst>
                                      </p:cBhvr>
                                      <p:to>
                                        <p:strVal val="visible"/>
                                      </p:to>
                                    </p:set>
                                    <p:anim calcmode="lin" valueType="num">
                                      <p:cBhvr>
                                        <p:cTn id="35" dur="1000" fill="hold"/>
                                        <p:tgtEl>
                                          <p:spTgt spid="150536"/>
                                        </p:tgtEl>
                                        <p:attrNameLst>
                                          <p:attrName>ppt_w</p:attrName>
                                        </p:attrNameLst>
                                      </p:cBhvr>
                                      <p:tavLst>
                                        <p:tav tm="0">
                                          <p:val>
                                            <p:strVal val="#ppt_w*0.70"/>
                                          </p:val>
                                        </p:tav>
                                        <p:tav tm="100000">
                                          <p:val>
                                            <p:strVal val="#ppt_w"/>
                                          </p:val>
                                        </p:tav>
                                      </p:tavLst>
                                    </p:anim>
                                    <p:anim calcmode="lin" valueType="num">
                                      <p:cBhvr>
                                        <p:cTn id="36" dur="1000" fill="hold"/>
                                        <p:tgtEl>
                                          <p:spTgt spid="150536"/>
                                        </p:tgtEl>
                                        <p:attrNameLst>
                                          <p:attrName>ppt_h</p:attrName>
                                        </p:attrNameLst>
                                      </p:cBhvr>
                                      <p:tavLst>
                                        <p:tav tm="0">
                                          <p:val>
                                            <p:strVal val="#ppt_h"/>
                                          </p:val>
                                        </p:tav>
                                        <p:tav tm="100000">
                                          <p:val>
                                            <p:strVal val="#ppt_h"/>
                                          </p:val>
                                        </p:tav>
                                      </p:tavLst>
                                    </p:anim>
                                    <p:animEffect transition="in" filter="fade">
                                      <p:cBhvr>
                                        <p:cTn id="37" dur="1000"/>
                                        <p:tgtEl>
                                          <p:spTgt spid="150536"/>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150537"/>
                                        </p:tgtEl>
                                        <p:attrNameLst>
                                          <p:attrName>style.visibility</p:attrName>
                                        </p:attrNameLst>
                                      </p:cBhvr>
                                      <p:to>
                                        <p:strVal val="visible"/>
                                      </p:to>
                                    </p:set>
                                    <p:animEffect transition="in" filter="box(in)">
                                      <p:cBhvr>
                                        <p:cTn id="40" dur="500"/>
                                        <p:tgtEl>
                                          <p:spTgt spid="150537"/>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50561"/>
                                        </p:tgtEl>
                                        <p:attrNameLst>
                                          <p:attrName>style.visibility</p:attrName>
                                        </p:attrNameLst>
                                      </p:cBhvr>
                                      <p:to>
                                        <p:strVal val="visible"/>
                                      </p:to>
                                    </p:set>
                                    <p:animEffect transition="in" filter="blinds(horizontal)">
                                      <p:cBhvr>
                                        <p:cTn id="43" dur="500"/>
                                        <p:tgtEl>
                                          <p:spTgt spid="15056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150540"/>
                                        </p:tgtEl>
                                        <p:attrNameLst>
                                          <p:attrName>style.visibility</p:attrName>
                                        </p:attrNameLst>
                                      </p:cBhvr>
                                      <p:to>
                                        <p:strVal val="visible"/>
                                      </p:to>
                                    </p:set>
                                    <p:animEffect transition="in" filter="blinds(horizontal)">
                                      <p:cBhvr>
                                        <p:cTn id="48" dur="500"/>
                                        <p:tgtEl>
                                          <p:spTgt spid="15054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xit" presetSubtype="16" fill="hold" nodeType="clickEffect">
                                  <p:stCondLst>
                                    <p:cond delay="0"/>
                                  </p:stCondLst>
                                  <p:childTnLst>
                                    <p:animEffect transition="out" filter="box(in)">
                                      <p:cBhvr>
                                        <p:cTn id="52" dur="500"/>
                                        <p:tgtEl>
                                          <p:spTgt spid="150540"/>
                                        </p:tgtEl>
                                      </p:cBhvr>
                                    </p:animEffect>
                                    <p:set>
                                      <p:cBhvr>
                                        <p:cTn id="53" dur="1" fill="hold">
                                          <p:stCondLst>
                                            <p:cond delay="499"/>
                                          </p:stCondLst>
                                        </p:cTn>
                                        <p:tgtEl>
                                          <p:spTgt spid="150540"/>
                                        </p:tgtEl>
                                        <p:attrNameLst>
                                          <p:attrName>style.visibility</p:attrName>
                                        </p:attrNameLst>
                                      </p:cBhvr>
                                      <p:to>
                                        <p:strVal val="hidden"/>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nodeType="clickEffect">
                                  <p:stCondLst>
                                    <p:cond delay="0"/>
                                  </p:stCondLst>
                                  <p:childTnLst>
                                    <p:set>
                                      <p:cBhvr>
                                        <p:cTn id="57" dur="1" fill="hold">
                                          <p:stCondLst>
                                            <p:cond delay="0"/>
                                          </p:stCondLst>
                                        </p:cTn>
                                        <p:tgtEl>
                                          <p:spTgt spid="150552"/>
                                        </p:tgtEl>
                                        <p:attrNameLst>
                                          <p:attrName>style.visibility</p:attrName>
                                        </p:attrNameLst>
                                      </p:cBhvr>
                                      <p:to>
                                        <p:strVal val="visible"/>
                                      </p:to>
                                    </p:set>
                                    <p:animEffect transition="in" filter="blinds(horizontal)">
                                      <p:cBhvr>
                                        <p:cTn id="58" dur="500"/>
                                        <p:tgtEl>
                                          <p:spTgt spid="15055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 presetClass="exit" presetSubtype="16" fill="hold" nodeType="clickEffect">
                                  <p:stCondLst>
                                    <p:cond delay="0"/>
                                  </p:stCondLst>
                                  <p:childTnLst>
                                    <p:animEffect transition="out" filter="box(in)">
                                      <p:cBhvr>
                                        <p:cTn id="62" dur="500"/>
                                        <p:tgtEl>
                                          <p:spTgt spid="150552"/>
                                        </p:tgtEl>
                                      </p:cBhvr>
                                    </p:animEffect>
                                    <p:set>
                                      <p:cBhvr>
                                        <p:cTn id="63" dur="1" fill="hold">
                                          <p:stCondLst>
                                            <p:cond delay="499"/>
                                          </p:stCondLst>
                                        </p:cTn>
                                        <p:tgtEl>
                                          <p:spTgt spid="150552"/>
                                        </p:tgtEl>
                                        <p:attrNameLst>
                                          <p:attrName>style.visibility</p:attrName>
                                        </p:attrNameLst>
                                      </p:cBhvr>
                                      <p:to>
                                        <p:strVal val="hidden"/>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nodeType="clickEffect">
                                  <p:stCondLst>
                                    <p:cond delay="0"/>
                                  </p:stCondLst>
                                  <p:childTnLst>
                                    <p:set>
                                      <p:cBhvr>
                                        <p:cTn id="67" dur="1" fill="hold">
                                          <p:stCondLst>
                                            <p:cond delay="0"/>
                                          </p:stCondLst>
                                        </p:cTn>
                                        <p:tgtEl>
                                          <p:spTgt spid="150546"/>
                                        </p:tgtEl>
                                        <p:attrNameLst>
                                          <p:attrName>style.visibility</p:attrName>
                                        </p:attrNameLst>
                                      </p:cBhvr>
                                      <p:to>
                                        <p:strVal val="visible"/>
                                      </p:to>
                                    </p:set>
                                    <p:animEffect transition="in" filter="blinds(horizontal)">
                                      <p:cBhvr>
                                        <p:cTn id="68" dur="500"/>
                                        <p:tgtEl>
                                          <p:spTgt spid="150546"/>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4" presetClass="exit" presetSubtype="16" fill="hold" nodeType="clickEffect">
                                  <p:stCondLst>
                                    <p:cond delay="0"/>
                                  </p:stCondLst>
                                  <p:childTnLst>
                                    <p:animEffect transition="out" filter="box(in)">
                                      <p:cBhvr>
                                        <p:cTn id="72" dur="500"/>
                                        <p:tgtEl>
                                          <p:spTgt spid="150546"/>
                                        </p:tgtEl>
                                      </p:cBhvr>
                                    </p:animEffect>
                                    <p:set>
                                      <p:cBhvr>
                                        <p:cTn id="73" dur="1" fill="hold">
                                          <p:stCondLst>
                                            <p:cond delay="499"/>
                                          </p:stCondLst>
                                        </p:cTn>
                                        <p:tgtEl>
                                          <p:spTgt spid="150546"/>
                                        </p:tgtEl>
                                        <p:attrNameLst>
                                          <p:attrName>style.visibility</p:attrName>
                                        </p:attrNameLst>
                                      </p:cBhvr>
                                      <p:to>
                                        <p:strVal val="hidden"/>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4" presetClass="entr" presetSubtype="16" fill="hold" nodeType="clickEffect">
                                  <p:stCondLst>
                                    <p:cond delay="0"/>
                                  </p:stCondLst>
                                  <p:childTnLst>
                                    <p:set>
                                      <p:cBhvr>
                                        <p:cTn id="77" dur="1" fill="hold">
                                          <p:stCondLst>
                                            <p:cond delay="0"/>
                                          </p:stCondLst>
                                        </p:cTn>
                                        <p:tgtEl>
                                          <p:spTgt spid="150549"/>
                                        </p:tgtEl>
                                        <p:attrNameLst>
                                          <p:attrName>style.visibility</p:attrName>
                                        </p:attrNameLst>
                                      </p:cBhvr>
                                      <p:to>
                                        <p:strVal val="visible"/>
                                      </p:to>
                                    </p:set>
                                    <p:animEffect transition="in" filter="box(in)">
                                      <p:cBhvr>
                                        <p:cTn id="78" dur="500"/>
                                        <p:tgtEl>
                                          <p:spTgt spid="150549"/>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5" presetClass="exit" presetSubtype="10" fill="hold" nodeType="clickEffect">
                                  <p:stCondLst>
                                    <p:cond delay="0"/>
                                  </p:stCondLst>
                                  <p:childTnLst>
                                    <p:animEffect transition="out" filter="checkerboard(across)">
                                      <p:cBhvr>
                                        <p:cTn id="82" dur="500"/>
                                        <p:tgtEl>
                                          <p:spTgt spid="150549"/>
                                        </p:tgtEl>
                                      </p:cBhvr>
                                    </p:animEffect>
                                    <p:set>
                                      <p:cBhvr>
                                        <p:cTn id="83" dur="1" fill="hold">
                                          <p:stCondLst>
                                            <p:cond delay="499"/>
                                          </p:stCondLst>
                                        </p:cTn>
                                        <p:tgtEl>
                                          <p:spTgt spid="150549"/>
                                        </p:tgtEl>
                                        <p:attrNameLst>
                                          <p:attrName>style.visibility</p:attrName>
                                        </p:attrNameLst>
                                      </p:cBhvr>
                                      <p:to>
                                        <p:strVal val="hidden"/>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3" presetClass="entr" presetSubtype="10" fill="hold" nodeType="clickEffect">
                                  <p:stCondLst>
                                    <p:cond delay="0"/>
                                  </p:stCondLst>
                                  <p:childTnLst>
                                    <p:set>
                                      <p:cBhvr>
                                        <p:cTn id="87" dur="1" fill="hold">
                                          <p:stCondLst>
                                            <p:cond delay="0"/>
                                          </p:stCondLst>
                                        </p:cTn>
                                        <p:tgtEl>
                                          <p:spTgt spid="150555"/>
                                        </p:tgtEl>
                                        <p:attrNameLst>
                                          <p:attrName>style.visibility</p:attrName>
                                        </p:attrNameLst>
                                      </p:cBhvr>
                                      <p:to>
                                        <p:strVal val="visible"/>
                                      </p:to>
                                    </p:set>
                                    <p:animEffect transition="in" filter="blinds(horizontal)">
                                      <p:cBhvr>
                                        <p:cTn id="88" dur="500"/>
                                        <p:tgtEl>
                                          <p:spTgt spid="150555"/>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4" presetClass="exit" presetSubtype="16" fill="hold" nodeType="clickEffect">
                                  <p:stCondLst>
                                    <p:cond delay="0"/>
                                  </p:stCondLst>
                                  <p:childTnLst>
                                    <p:animEffect transition="out" filter="box(in)">
                                      <p:cBhvr>
                                        <p:cTn id="92" dur="500"/>
                                        <p:tgtEl>
                                          <p:spTgt spid="150555"/>
                                        </p:tgtEl>
                                      </p:cBhvr>
                                    </p:animEffect>
                                    <p:set>
                                      <p:cBhvr>
                                        <p:cTn id="93" dur="1" fill="hold">
                                          <p:stCondLst>
                                            <p:cond delay="499"/>
                                          </p:stCondLst>
                                        </p:cTn>
                                        <p:tgtEl>
                                          <p:spTgt spid="150555"/>
                                        </p:tgtEl>
                                        <p:attrNameLst>
                                          <p:attrName>style.visibility</p:attrName>
                                        </p:attrNameLst>
                                      </p:cBhvr>
                                      <p:to>
                                        <p:strVal val="hidden"/>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3" presetClass="entr" presetSubtype="10" fill="hold" nodeType="clickEffect">
                                  <p:stCondLst>
                                    <p:cond delay="0"/>
                                  </p:stCondLst>
                                  <p:childTnLst>
                                    <p:set>
                                      <p:cBhvr>
                                        <p:cTn id="97" dur="1" fill="hold">
                                          <p:stCondLst>
                                            <p:cond delay="0"/>
                                          </p:stCondLst>
                                        </p:cTn>
                                        <p:tgtEl>
                                          <p:spTgt spid="150543"/>
                                        </p:tgtEl>
                                        <p:attrNameLst>
                                          <p:attrName>style.visibility</p:attrName>
                                        </p:attrNameLst>
                                      </p:cBhvr>
                                      <p:to>
                                        <p:strVal val="visible"/>
                                      </p:to>
                                    </p:set>
                                    <p:animEffect transition="in" filter="blinds(horizontal)">
                                      <p:cBhvr>
                                        <p:cTn id="98" dur="500"/>
                                        <p:tgtEl>
                                          <p:spTgt spid="150543"/>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4" presetClass="exit" presetSubtype="16" fill="hold" nodeType="clickEffect">
                                  <p:stCondLst>
                                    <p:cond delay="0"/>
                                  </p:stCondLst>
                                  <p:childTnLst>
                                    <p:animEffect transition="out" filter="box(in)">
                                      <p:cBhvr>
                                        <p:cTn id="102" dur="500"/>
                                        <p:tgtEl>
                                          <p:spTgt spid="150543"/>
                                        </p:tgtEl>
                                      </p:cBhvr>
                                    </p:animEffect>
                                    <p:set>
                                      <p:cBhvr>
                                        <p:cTn id="103" dur="1" fill="hold">
                                          <p:stCondLst>
                                            <p:cond delay="499"/>
                                          </p:stCondLst>
                                        </p:cTn>
                                        <p:tgtEl>
                                          <p:spTgt spid="150543"/>
                                        </p:tgtEl>
                                        <p:attrNameLst>
                                          <p:attrName>style.visibility</p:attrName>
                                        </p:attrNameLst>
                                      </p:cBhvr>
                                      <p:to>
                                        <p:strVal val="hidden"/>
                                      </p:to>
                                    </p:se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5" presetClass="entr" presetSubtype="10" fill="hold" nodeType="clickEffect">
                                  <p:stCondLst>
                                    <p:cond delay="0"/>
                                  </p:stCondLst>
                                  <p:childTnLst>
                                    <p:set>
                                      <p:cBhvr>
                                        <p:cTn id="107" dur="1" fill="hold">
                                          <p:stCondLst>
                                            <p:cond delay="0"/>
                                          </p:stCondLst>
                                        </p:cTn>
                                        <p:tgtEl>
                                          <p:spTgt spid="150558"/>
                                        </p:tgtEl>
                                        <p:attrNameLst>
                                          <p:attrName>style.visibility</p:attrName>
                                        </p:attrNameLst>
                                      </p:cBhvr>
                                      <p:to>
                                        <p:strVal val="visible"/>
                                      </p:to>
                                    </p:set>
                                    <p:animEffect transition="in" filter="checkerboard(across)">
                                      <p:cBhvr>
                                        <p:cTn id="108" dur="500"/>
                                        <p:tgtEl>
                                          <p:spTgt spid="150558"/>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4" presetClass="exit" presetSubtype="16" fill="hold" nodeType="clickEffect">
                                  <p:stCondLst>
                                    <p:cond delay="0"/>
                                  </p:stCondLst>
                                  <p:childTnLst>
                                    <p:animEffect transition="out" filter="box(in)">
                                      <p:cBhvr>
                                        <p:cTn id="112" dur="500"/>
                                        <p:tgtEl>
                                          <p:spTgt spid="150558"/>
                                        </p:tgtEl>
                                      </p:cBhvr>
                                    </p:animEffect>
                                    <p:set>
                                      <p:cBhvr>
                                        <p:cTn id="113" dur="1" fill="hold">
                                          <p:stCondLst>
                                            <p:cond delay="499"/>
                                          </p:stCondLst>
                                        </p:cTn>
                                        <p:tgtEl>
                                          <p:spTgt spid="1505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2" grpId="0"/>
      <p:bldP spid="150533" grpId="0"/>
      <p:bldP spid="150534" grpId="0"/>
      <p:bldP spid="150535" grpId="0"/>
      <p:bldP spid="150536" grpId="0"/>
      <p:bldP spid="150537" grpId="0"/>
      <p:bldP spid="150538" grpId="0"/>
      <p:bldP spid="15056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a:extLst>
              <a:ext uri="{FF2B5EF4-FFF2-40B4-BE49-F238E27FC236}">
                <a16:creationId xmlns:a16="http://schemas.microsoft.com/office/drawing/2014/main" id="{7AD77D20-8F9B-48AB-9AC6-A86EC03923D0}"/>
              </a:ext>
            </a:extLst>
          </p:cNvPr>
          <p:cNvSpPr>
            <a:spLocks noChangeArrowheads="1"/>
          </p:cNvSpPr>
          <p:nvPr/>
        </p:nvSpPr>
        <p:spPr bwMode="auto">
          <a:xfrm>
            <a:off x="457200" y="6096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algn="just">
              <a:buFontTx/>
              <a:buNone/>
            </a:pPr>
            <a:r>
              <a:rPr lang="en-US" altLang="zh-CN">
                <a:latin typeface="黑体" panose="02010609060101010101" pitchFamily="49" charset="-122"/>
                <a:ea typeface="黑体" panose="02010609060101010101" pitchFamily="49" charset="-122"/>
              </a:rPr>
              <a:t>5</a:t>
            </a:r>
            <a:r>
              <a:rPr lang="zh-CN" altLang="en-US">
                <a:latin typeface="黑体" panose="02010609060101010101" pitchFamily="49" charset="-122"/>
                <a:ea typeface="黑体" panose="02010609060101010101" pitchFamily="49" charset="-122"/>
              </a:rPr>
              <a:t>、基  础</a:t>
            </a:r>
          </a:p>
        </p:txBody>
      </p:sp>
      <p:sp>
        <p:nvSpPr>
          <p:cNvPr id="78855" name="Rectangle 7">
            <a:extLst>
              <a:ext uri="{FF2B5EF4-FFF2-40B4-BE49-F238E27FC236}">
                <a16:creationId xmlns:a16="http://schemas.microsoft.com/office/drawing/2014/main" id="{AF68EA4F-7F59-49BF-BBED-3EE8FE7CD132}"/>
              </a:ext>
            </a:extLst>
          </p:cNvPr>
          <p:cNvSpPr>
            <a:spLocks noChangeArrowheads="1"/>
          </p:cNvSpPr>
          <p:nvPr/>
        </p:nvSpPr>
        <p:spPr bwMode="auto">
          <a:xfrm>
            <a:off x="838200" y="1524000"/>
            <a:ext cx="7772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zh-CN" altLang="en-US" sz="2400">
                <a:effectLst>
                  <a:outerShdw blurRad="38100" dist="38100" dir="2700000" algn="tl">
                    <a:srgbClr val="000000"/>
                  </a:outerShdw>
                </a:effectLst>
                <a:ea typeface="黑体" panose="02010609060101010101" pitchFamily="49" charset="-122"/>
              </a:rPr>
              <a:t>受力特点：</a:t>
            </a:r>
            <a:r>
              <a:rPr lang="zh-CN" altLang="en-US" sz="2400">
                <a:solidFill>
                  <a:schemeClr val="hlink"/>
                </a:solidFill>
                <a:effectLst>
                  <a:outerShdw blurRad="38100" dist="38100" dir="2700000" algn="tl">
                    <a:srgbClr val="000000"/>
                  </a:outerShdw>
                </a:effectLst>
              </a:rPr>
              <a:t>下压力，上拔力、倾覆力</a:t>
            </a:r>
            <a:r>
              <a:rPr lang="zh-CN" altLang="en-US" sz="2400">
                <a:effectLst>
                  <a:outerShdw blurRad="38100" dist="38100" dir="2700000" algn="tl">
                    <a:srgbClr val="000000"/>
                  </a:outerShdw>
                </a:effectLst>
              </a:rPr>
              <a:t>等。</a:t>
            </a:r>
          </a:p>
          <a:p>
            <a:pPr algn="just"/>
            <a:r>
              <a:rPr lang="zh-CN" altLang="en-US" sz="2400">
                <a:effectLst>
                  <a:outerShdw blurRad="38100" dist="38100" dir="2700000" algn="tl">
                    <a:srgbClr val="000000"/>
                  </a:outerShdw>
                </a:effectLst>
                <a:ea typeface="黑体" panose="02010609060101010101" pitchFamily="49" charset="-122"/>
              </a:rPr>
              <a:t>分类：</a:t>
            </a:r>
            <a:r>
              <a:rPr lang="zh-CN" altLang="en-US" sz="2400">
                <a:solidFill>
                  <a:schemeClr val="hlink"/>
                </a:solidFill>
                <a:effectLst>
                  <a:outerShdw blurRad="38100" dist="38100" dir="2700000" algn="tl">
                    <a:srgbClr val="000000"/>
                  </a:outerShdw>
                </a:effectLst>
              </a:rPr>
              <a:t>电杆基础、铁塔基础</a:t>
            </a:r>
            <a:r>
              <a:rPr lang="zh-CN" altLang="en-US" sz="2400">
                <a:effectLst>
                  <a:outerShdw blurRad="38100" dist="38100" dir="2700000" algn="tl">
                    <a:srgbClr val="000000"/>
                  </a:outerShdw>
                </a:effectLst>
              </a:rPr>
              <a:t>。</a:t>
            </a:r>
          </a:p>
        </p:txBody>
      </p:sp>
      <p:sp>
        <p:nvSpPr>
          <p:cNvPr id="78857" name="Rectangle 9">
            <a:extLst>
              <a:ext uri="{FF2B5EF4-FFF2-40B4-BE49-F238E27FC236}">
                <a16:creationId xmlns:a16="http://schemas.microsoft.com/office/drawing/2014/main" id="{627EA5A4-B2A6-40E6-A82F-158973DD1525}"/>
              </a:ext>
            </a:extLst>
          </p:cNvPr>
          <p:cNvSpPr>
            <a:spLocks noGrp="1" noChangeArrowheads="1"/>
          </p:cNvSpPr>
          <p:nvPr>
            <p:ph type="body" idx="1"/>
          </p:nvPr>
        </p:nvSpPr>
        <p:spPr>
          <a:xfrm>
            <a:off x="304800" y="2590800"/>
            <a:ext cx="8229600" cy="1447800"/>
          </a:xfrm>
          <a:noFill/>
          <a:ln/>
        </p:spPr>
        <p:txBody>
          <a:bodyPr/>
          <a:lstStyle/>
          <a:p>
            <a:pPr marL="0" indent="0" algn="just">
              <a:buFontTx/>
              <a:buNone/>
            </a:pPr>
            <a:r>
              <a:rPr lang="en-US" altLang="zh-CN" sz="2400"/>
              <a:t>      </a:t>
            </a:r>
            <a:r>
              <a:rPr lang="zh-CN" altLang="en-US" sz="2400">
                <a:ea typeface="黑体" panose="02010609060101010101" pitchFamily="49" charset="-122"/>
              </a:rPr>
              <a:t>（一）电杆基础</a:t>
            </a:r>
          </a:p>
          <a:p>
            <a:pPr marL="0" indent="0" algn="just">
              <a:buFontTx/>
              <a:buNone/>
            </a:pPr>
            <a:r>
              <a:rPr lang="zh-CN" altLang="en-US" sz="2400"/>
              <a:t>      电杆基础主要采用装配式预制基础，分为本体基础、卡盘和拉线基础，如下图所示。</a:t>
            </a:r>
          </a:p>
        </p:txBody>
      </p:sp>
      <p:pic>
        <p:nvPicPr>
          <p:cNvPr id="78858" name="Picture 10" descr="图1-17">
            <a:extLst>
              <a:ext uri="{FF2B5EF4-FFF2-40B4-BE49-F238E27FC236}">
                <a16:creationId xmlns:a16="http://schemas.microsoft.com/office/drawing/2014/main" id="{BEDEA9A1-715D-4C35-B8AB-C3A4B8CFC9F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38200" y="4114800"/>
            <a:ext cx="7848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9" name="Rectangle 11">
            <a:extLst>
              <a:ext uri="{FF2B5EF4-FFF2-40B4-BE49-F238E27FC236}">
                <a16:creationId xmlns:a16="http://schemas.microsoft.com/office/drawing/2014/main" id="{D5DE8434-0418-4A22-9738-8E794A2F4A6F}"/>
              </a:ext>
            </a:extLst>
          </p:cNvPr>
          <p:cNvSpPr>
            <a:spLocks noChangeArrowheads="1"/>
          </p:cNvSpPr>
          <p:nvPr/>
        </p:nvSpPr>
        <p:spPr bwMode="auto">
          <a:xfrm>
            <a:off x="2590800" y="5715000"/>
            <a:ext cx="449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hlink"/>
              </a:buClr>
              <a:buSzPct val="120000"/>
            </a:pPr>
            <a:r>
              <a:rPr lang="en-US" altLang="zh-CN" sz="2000">
                <a:latin typeface="Times New Roman" panose="02020603050405020304" pitchFamily="18" charset="0"/>
              </a:rPr>
              <a:t> </a:t>
            </a:r>
            <a:r>
              <a:rPr lang="zh-CN" altLang="en-US" sz="2000">
                <a:effectLst>
                  <a:outerShdw blurRad="38100" dist="38100" dir="2700000" algn="tl">
                    <a:srgbClr val="000000"/>
                  </a:outerShdw>
                </a:effectLst>
                <a:latin typeface="Times New Roman" panose="02020603050405020304" pitchFamily="18" charset="0"/>
              </a:rPr>
              <a:t>（</a:t>
            </a:r>
            <a:r>
              <a:rPr lang="en-US" altLang="zh-CN" sz="2000" i="1">
                <a:effectLst>
                  <a:outerShdw blurRad="38100" dist="38100" dir="2700000" algn="tl">
                    <a:srgbClr val="000000"/>
                  </a:outerShdw>
                </a:effectLst>
                <a:latin typeface="Times New Roman" panose="02020603050405020304" pitchFamily="18" charset="0"/>
              </a:rPr>
              <a:t>a</a:t>
            </a:r>
            <a:r>
              <a:rPr lang="zh-CN" altLang="en-US" sz="2000">
                <a:effectLst>
                  <a:outerShdw blurRad="38100" dist="38100" dir="2700000" algn="tl">
                    <a:srgbClr val="000000"/>
                  </a:outerShdw>
                </a:effectLst>
                <a:latin typeface="Times New Roman" panose="02020603050405020304" pitchFamily="18" charset="0"/>
              </a:rPr>
              <a:t>）底盘；（</a:t>
            </a:r>
            <a:r>
              <a:rPr lang="en-US" altLang="zh-CN" sz="2000" i="1">
                <a:effectLst>
                  <a:outerShdw blurRad="38100" dist="38100" dir="2700000" algn="tl">
                    <a:srgbClr val="000000"/>
                  </a:outerShdw>
                </a:effectLst>
                <a:latin typeface="Times New Roman" panose="02020603050405020304" pitchFamily="18" charset="0"/>
              </a:rPr>
              <a:t>b</a:t>
            </a:r>
            <a:r>
              <a:rPr lang="zh-CN" altLang="en-US" sz="2000">
                <a:effectLst>
                  <a:outerShdw blurRad="38100" dist="38100" dir="2700000" algn="tl">
                    <a:srgbClr val="000000"/>
                  </a:outerShdw>
                </a:effectLst>
                <a:latin typeface="Times New Roman" panose="02020603050405020304" pitchFamily="18" charset="0"/>
              </a:rPr>
              <a:t>）卡盘；（</a:t>
            </a:r>
            <a:r>
              <a:rPr lang="en-US" altLang="zh-CN" sz="2000" i="1">
                <a:effectLst>
                  <a:outerShdw blurRad="38100" dist="38100" dir="2700000" algn="tl">
                    <a:srgbClr val="000000"/>
                  </a:outerShdw>
                </a:effectLst>
                <a:latin typeface="Times New Roman" panose="02020603050405020304" pitchFamily="18" charset="0"/>
              </a:rPr>
              <a:t>c</a:t>
            </a:r>
            <a:r>
              <a:rPr lang="zh-CN" altLang="en-US" sz="2000">
                <a:effectLst>
                  <a:outerShdw blurRad="38100" dist="38100" dir="2700000" algn="tl">
                    <a:srgbClr val="000000"/>
                  </a:outerShdw>
                </a:effectLst>
                <a:latin typeface="Times New Roman" panose="02020603050405020304" pitchFamily="18" charset="0"/>
              </a:rPr>
              <a:t>）拉</a:t>
            </a:r>
            <a:r>
              <a:rPr lang="zh-CN" altLang="en-US" sz="2000">
                <a:effectLst>
                  <a:outerShdw blurRad="38100" dist="38100" dir="2700000" algn="tl">
                    <a:srgbClr val="000000"/>
                  </a:outerShdw>
                </a:effectLst>
              </a:rPr>
              <a:t>线盘</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8857">
                                            <p:txEl>
                                              <p:pRg st="0" end="0"/>
                                            </p:txEl>
                                          </p:spTgt>
                                        </p:tgtEl>
                                        <p:attrNameLst>
                                          <p:attrName>style.visibility</p:attrName>
                                        </p:attrNameLst>
                                      </p:cBhvr>
                                      <p:to>
                                        <p:strVal val="visible"/>
                                      </p:to>
                                    </p:set>
                                    <p:animEffect transition="in" filter="blinds(horizontal)">
                                      <p:cBhvr>
                                        <p:cTn id="7" dur="500"/>
                                        <p:tgtEl>
                                          <p:spTgt spid="78857">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8857">
                                            <p:txEl>
                                              <p:pRg st="1" end="1"/>
                                            </p:txEl>
                                          </p:spTgt>
                                        </p:tgtEl>
                                        <p:attrNameLst>
                                          <p:attrName>style.visibility</p:attrName>
                                        </p:attrNameLst>
                                      </p:cBhvr>
                                      <p:to>
                                        <p:strVal val="visible"/>
                                      </p:to>
                                    </p:set>
                                    <p:animEffect transition="in" filter="blinds(horizontal)">
                                      <p:cBhvr>
                                        <p:cTn id="10" dur="500"/>
                                        <p:tgtEl>
                                          <p:spTgt spid="7885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78858"/>
                                        </p:tgtEl>
                                        <p:attrNameLst>
                                          <p:attrName>style.visibility</p:attrName>
                                        </p:attrNameLst>
                                      </p:cBhvr>
                                      <p:to>
                                        <p:strVal val="visible"/>
                                      </p:to>
                                    </p:set>
                                    <p:anim calcmode="lin" valueType="num">
                                      <p:cBhvr additive="base">
                                        <p:cTn id="15" dur="500" fill="hold"/>
                                        <p:tgtEl>
                                          <p:spTgt spid="78858"/>
                                        </p:tgtEl>
                                        <p:attrNameLst>
                                          <p:attrName>ppt_x</p:attrName>
                                        </p:attrNameLst>
                                      </p:cBhvr>
                                      <p:tavLst>
                                        <p:tav tm="0">
                                          <p:val>
                                            <p:strVal val="#ppt_x"/>
                                          </p:val>
                                        </p:tav>
                                        <p:tav tm="100000">
                                          <p:val>
                                            <p:strVal val="#ppt_x"/>
                                          </p:val>
                                        </p:tav>
                                      </p:tavLst>
                                    </p:anim>
                                    <p:anim calcmode="lin" valueType="num">
                                      <p:cBhvr additive="base">
                                        <p:cTn id="16" dur="500" fill="hold"/>
                                        <p:tgtEl>
                                          <p:spTgt spid="78858"/>
                                        </p:tgtEl>
                                        <p:attrNameLst>
                                          <p:attrName>ppt_y</p:attrName>
                                        </p:attrNameLst>
                                      </p:cBhvr>
                                      <p:tavLst>
                                        <p:tav tm="0">
                                          <p:val>
                                            <p:strVal val="1+#ppt_h/2"/>
                                          </p:val>
                                        </p:tav>
                                        <p:tav tm="100000">
                                          <p:val>
                                            <p:strVal val="#ppt_y"/>
                                          </p:val>
                                        </p:tav>
                                      </p:tavLst>
                                    </p:anim>
                                  </p:childTnLst>
                                </p:cTn>
                              </p:par>
                              <p:par>
                                <p:cTn id="17" presetID="4" presetClass="entr" presetSubtype="16" fill="hold" grpId="0" nodeType="withEffect">
                                  <p:stCondLst>
                                    <p:cond delay="0"/>
                                  </p:stCondLst>
                                  <p:childTnLst>
                                    <p:set>
                                      <p:cBhvr>
                                        <p:cTn id="18" dur="1" fill="hold">
                                          <p:stCondLst>
                                            <p:cond delay="0"/>
                                          </p:stCondLst>
                                        </p:cTn>
                                        <p:tgtEl>
                                          <p:spTgt spid="78859"/>
                                        </p:tgtEl>
                                        <p:attrNameLst>
                                          <p:attrName>style.visibility</p:attrName>
                                        </p:attrNameLst>
                                      </p:cBhvr>
                                      <p:to>
                                        <p:strVal val="visible"/>
                                      </p:to>
                                    </p:set>
                                    <p:animEffect transition="in" filter="box(in)">
                                      <p:cBhvr>
                                        <p:cTn id="19" dur="500"/>
                                        <p:tgtEl>
                                          <p:spTgt spid="78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7" grpId="0" uiExpand="1" build="p"/>
      <p:bldP spid="7885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90" name="Rectangle 18">
            <a:extLst>
              <a:ext uri="{FF2B5EF4-FFF2-40B4-BE49-F238E27FC236}">
                <a16:creationId xmlns:a16="http://schemas.microsoft.com/office/drawing/2014/main" id="{03243F58-E1B5-4EF9-9BE5-17750016EBC7}"/>
              </a:ext>
            </a:extLst>
          </p:cNvPr>
          <p:cNvSpPr>
            <a:spLocks noChangeArrowheads="1"/>
          </p:cNvSpPr>
          <p:nvPr/>
        </p:nvSpPr>
        <p:spPr bwMode="auto">
          <a:xfrm>
            <a:off x="381000" y="990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828675" indent="-285750">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236663" indent="-228600">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44650" indent="-228600">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algn="just">
              <a:lnSpc>
                <a:spcPct val="80000"/>
              </a:lnSpc>
              <a:buFontTx/>
              <a:buNone/>
            </a:pPr>
            <a:r>
              <a:rPr lang="en-US" altLang="zh-CN" sz="2400"/>
              <a:t>       </a:t>
            </a:r>
            <a:r>
              <a:rPr lang="zh-CN" altLang="en-US" sz="2400"/>
              <a:t>铁塔基础根据铁塔类型、地形地质、施工条件以及承受荷载的不同而不同。常见的有</a:t>
            </a:r>
            <a:r>
              <a:rPr lang="zh-CN" altLang="en-US" sz="2400">
                <a:solidFill>
                  <a:schemeClr val="hlink"/>
                </a:solidFill>
              </a:rPr>
              <a:t>现浇混凝土基础、装配式基础、桩式基础、锚杆基础</a:t>
            </a:r>
            <a:r>
              <a:rPr lang="zh-CN" altLang="en-US" sz="2400"/>
              <a:t>等，多用现浇混凝土基础。</a:t>
            </a:r>
            <a:r>
              <a:rPr lang="zh-CN" altLang="en-US"/>
              <a:t> </a:t>
            </a:r>
          </a:p>
        </p:txBody>
      </p:sp>
      <p:sp>
        <p:nvSpPr>
          <p:cNvPr id="79891" name="Rectangle 19">
            <a:extLst>
              <a:ext uri="{FF2B5EF4-FFF2-40B4-BE49-F238E27FC236}">
                <a16:creationId xmlns:a16="http://schemas.microsoft.com/office/drawing/2014/main" id="{345E6D77-D95C-4DAD-A968-A0B6FF85FA82}"/>
              </a:ext>
            </a:extLst>
          </p:cNvPr>
          <p:cNvSpPr>
            <a:spLocks noChangeArrowheads="1"/>
          </p:cNvSpPr>
          <p:nvPr/>
        </p:nvSpPr>
        <p:spPr bwMode="auto">
          <a:xfrm>
            <a:off x="1219200" y="457200"/>
            <a:ext cx="2317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120000"/>
            </a:pPr>
            <a:r>
              <a:rPr lang="zh-CN" altLang="en-US" sz="2400">
                <a:effectLst>
                  <a:outerShdw blurRad="38100" dist="38100" dir="2700000" algn="tl">
                    <a:srgbClr val="000000"/>
                  </a:outerShdw>
                </a:effectLst>
                <a:ea typeface="黑体" panose="02010609060101010101" pitchFamily="49" charset="-122"/>
              </a:rPr>
              <a:t>（二）铁塔基础</a:t>
            </a:r>
          </a:p>
        </p:txBody>
      </p:sp>
      <p:pic>
        <p:nvPicPr>
          <p:cNvPr id="79893" name="Picture 21" descr="图1-18">
            <a:extLst>
              <a:ext uri="{FF2B5EF4-FFF2-40B4-BE49-F238E27FC236}">
                <a16:creationId xmlns:a16="http://schemas.microsoft.com/office/drawing/2014/main" id="{CCD6BD65-B1BC-409E-94D1-45F6EDF6E711}"/>
              </a:ext>
            </a:extLst>
          </p:cNvPr>
          <p:cNvPicPr>
            <a:picLocks noGrp="1" noChangeAspect="1" noChangeArrowheads="1"/>
          </p:cNvPicPr>
          <p:nvPr>
            <p:ph type="body" idx="1"/>
          </p:nvPr>
        </p:nvPicPr>
        <p:blipFill>
          <a:blip r:embed="rId2" cstate="screen">
            <a:extLst>
              <a:ext uri="{28A0092B-C50C-407E-A947-70E740481C1C}">
                <a14:useLocalDpi xmlns:a14="http://schemas.microsoft.com/office/drawing/2010/main"/>
              </a:ext>
            </a:extLst>
          </a:blip>
          <a:srcRect/>
          <a:stretch>
            <a:fillRect/>
          </a:stretch>
        </p:blipFill>
        <p:spPr>
          <a:xfrm>
            <a:off x="914400" y="2209800"/>
            <a:ext cx="4191000" cy="182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9894" name="Picture 22" descr="图1-19">
            <a:extLst>
              <a:ext uri="{FF2B5EF4-FFF2-40B4-BE49-F238E27FC236}">
                <a16:creationId xmlns:a16="http://schemas.microsoft.com/office/drawing/2014/main" id="{3312A478-C243-46B9-A33F-1639A312036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29400" y="20574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95" name="Picture 23" descr="图1-20">
            <a:extLst>
              <a:ext uri="{FF2B5EF4-FFF2-40B4-BE49-F238E27FC236}">
                <a16:creationId xmlns:a16="http://schemas.microsoft.com/office/drawing/2014/main" id="{52CEF390-3951-452A-B36C-6101FC2CBA7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90600" y="4343400"/>
            <a:ext cx="3886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96" name="Picture 24" descr="图1-21">
            <a:extLst>
              <a:ext uri="{FF2B5EF4-FFF2-40B4-BE49-F238E27FC236}">
                <a16:creationId xmlns:a16="http://schemas.microsoft.com/office/drawing/2014/main" id="{8480C0B8-0483-4747-8A53-1C71DB42F1A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29400" y="4419600"/>
            <a:ext cx="2328863"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97" name="Text Box 25">
            <a:extLst>
              <a:ext uri="{FF2B5EF4-FFF2-40B4-BE49-F238E27FC236}">
                <a16:creationId xmlns:a16="http://schemas.microsoft.com/office/drawing/2014/main" id="{69713103-A982-4A66-A294-D778E6110909}"/>
              </a:ext>
            </a:extLst>
          </p:cNvPr>
          <p:cNvSpPr txBox="1">
            <a:spLocks noChangeArrowheads="1"/>
          </p:cNvSpPr>
          <p:nvPr/>
        </p:nvSpPr>
        <p:spPr bwMode="auto">
          <a:xfrm>
            <a:off x="304800" y="4419600"/>
            <a:ext cx="5334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000"/>
              <a:t>桩式铁塔基础 </a:t>
            </a:r>
          </a:p>
        </p:txBody>
      </p:sp>
      <p:sp>
        <p:nvSpPr>
          <p:cNvPr id="79898" name="Text Box 26">
            <a:extLst>
              <a:ext uri="{FF2B5EF4-FFF2-40B4-BE49-F238E27FC236}">
                <a16:creationId xmlns:a16="http://schemas.microsoft.com/office/drawing/2014/main" id="{E1E8852D-E94D-46A9-AAAA-B4B7697ADEF9}"/>
              </a:ext>
            </a:extLst>
          </p:cNvPr>
          <p:cNvSpPr txBox="1">
            <a:spLocks noChangeArrowheads="1"/>
          </p:cNvSpPr>
          <p:nvPr/>
        </p:nvSpPr>
        <p:spPr bwMode="auto">
          <a:xfrm>
            <a:off x="5943600" y="4800600"/>
            <a:ext cx="533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000"/>
              <a:t>锚杆基础 </a:t>
            </a:r>
          </a:p>
        </p:txBody>
      </p:sp>
      <p:sp>
        <p:nvSpPr>
          <p:cNvPr id="79899" name="Text Box 27">
            <a:extLst>
              <a:ext uri="{FF2B5EF4-FFF2-40B4-BE49-F238E27FC236}">
                <a16:creationId xmlns:a16="http://schemas.microsoft.com/office/drawing/2014/main" id="{83FF1967-525C-4B31-BEC6-CE534E6FD175}"/>
              </a:ext>
            </a:extLst>
          </p:cNvPr>
          <p:cNvSpPr txBox="1">
            <a:spLocks noChangeArrowheads="1"/>
          </p:cNvSpPr>
          <p:nvPr/>
        </p:nvSpPr>
        <p:spPr bwMode="auto">
          <a:xfrm>
            <a:off x="0" y="2362200"/>
            <a:ext cx="9144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000" b="1"/>
              <a:t>现浇混凝土铁塔基础</a:t>
            </a:r>
            <a:r>
              <a:rPr lang="zh-CN" altLang="en-US" sz="2000"/>
              <a:t> </a:t>
            </a:r>
          </a:p>
        </p:txBody>
      </p:sp>
      <p:sp>
        <p:nvSpPr>
          <p:cNvPr id="79900" name="Text Box 28">
            <a:extLst>
              <a:ext uri="{FF2B5EF4-FFF2-40B4-BE49-F238E27FC236}">
                <a16:creationId xmlns:a16="http://schemas.microsoft.com/office/drawing/2014/main" id="{51A2DFD3-57A3-45E2-91F4-783C23185B87}"/>
              </a:ext>
            </a:extLst>
          </p:cNvPr>
          <p:cNvSpPr txBox="1">
            <a:spLocks noChangeArrowheads="1"/>
          </p:cNvSpPr>
          <p:nvPr/>
        </p:nvSpPr>
        <p:spPr bwMode="auto">
          <a:xfrm>
            <a:off x="5943600" y="1981200"/>
            <a:ext cx="5334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000" b="1"/>
              <a:t>装配式铁塔基础</a:t>
            </a:r>
            <a:r>
              <a:rPr lang="zh-CN" alt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9890">
                                            <p:txEl>
                                              <p:pRg st="0" end="0"/>
                                            </p:txEl>
                                          </p:spTgt>
                                        </p:tgtEl>
                                        <p:attrNameLst>
                                          <p:attrName>style.visibility</p:attrName>
                                        </p:attrNameLst>
                                      </p:cBhvr>
                                      <p:to>
                                        <p:strVal val="visible"/>
                                      </p:to>
                                    </p:set>
                                    <p:animEffect transition="in" filter="checkerboard(across)">
                                      <p:cBhvr>
                                        <p:cTn id="7" dur="500"/>
                                        <p:tgtEl>
                                          <p:spTgt spid="798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9893"/>
                                        </p:tgtEl>
                                        <p:attrNameLst>
                                          <p:attrName>style.visibility</p:attrName>
                                        </p:attrNameLst>
                                      </p:cBhvr>
                                      <p:to>
                                        <p:strVal val="visible"/>
                                      </p:to>
                                    </p:set>
                                    <p:animEffect transition="in" filter="blinds(horizontal)">
                                      <p:cBhvr>
                                        <p:cTn id="12" dur="500"/>
                                        <p:tgtEl>
                                          <p:spTgt spid="7989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9899"/>
                                        </p:tgtEl>
                                        <p:attrNameLst>
                                          <p:attrName>style.visibility</p:attrName>
                                        </p:attrNameLst>
                                      </p:cBhvr>
                                      <p:to>
                                        <p:strVal val="visible"/>
                                      </p:to>
                                    </p:set>
                                    <p:animEffect transition="in" filter="blinds(horizontal)">
                                      <p:cBhvr>
                                        <p:cTn id="15" dur="500"/>
                                        <p:tgtEl>
                                          <p:spTgt spid="7989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79894"/>
                                        </p:tgtEl>
                                        <p:attrNameLst>
                                          <p:attrName>style.visibility</p:attrName>
                                        </p:attrNameLst>
                                      </p:cBhvr>
                                      <p:to>
                                        <p:strVal val="visible"/>
                                      </p:to>
                                    </p:set>
                                    <p:animEffect transition="in" filter="box(in)">
                                      <p:cBhvr>
                                        <p:cTn id="20" dur="500"/>
                                        <p:tgtEl>
                                          <p:spTgt spid="79894"/>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79900"/>
                                        </p:tgtEl>
                                        <p:attrNameLst>
                                          <p:attrName>style.visibility</p:attrName>
                                        </p:attrNameLst>
                                      </p:cBhvr>
                                      <p:to>
                                        <p:strVal val="visible"/>
                                      </p:to>
                                    </p:set>
                                    <p:animEffect transition="in" filter="box(in)">
                                      <p:cBhvr>
                                        <p:cTn id="23" dur="500"/>
                                        <p:tgtEl>
                                          <p:spTgt spid="7990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79895"/>
                                        </p:tgtEl>
                                        <p:attrNameLst>
                                          <p:attrName>style.visibility</p:attrName>
                                        </p:attrNameLst>
                                      </p:cBhvr>
                                      <p:to>
                                        <p:strVal val="visible"/>
                                      </p:to>
                                    </p:set>
                                    <p:anim calcmode="lin" valueType="num">
                                      <p:cBhvr>
                                        <p:cTn id="28" dur="1000" fill="hold"/>
                                        <p:tgtEl>
                                          <p:spTgt spid="79895"/>
                                        </p:tgtEl>
                                        <p:attrNameLst>
                                          <p:attrName>ppt_x</p:attrName>
                                        </p:attrNameLst>
                                      </p:cBhvr>
                                      <p:tavLst>
                                        <p:tav tm="0">
                                          <p:val>
                                            <p:strVal val="#ppt_x-.2"/>
                                          </p:val>
                                        </p:tav>
                                        <p:tav tm="100000">
                                          <p:val>
                                            <p:strVal val="#ppt_x"/>
                                          </p:val>
                                        </p:tav>
                                      </p:tavLst>
                                    </p:anim>
                                    <p:anim calcmode="lin" valueType="num">
                                      <p:cBhvr>
                                        <p:cTn id="29" dur="1000" fill="hold"/>
                                        <p:tgtEl>
                                          <p:spTgt spid="7989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79895"/>
                                        </p:tgtEl>
                                      </p:cBhvr>
                                    </p:animEffect>
                                  </p:childTnLst>
                                </p:cTn>
                              </p:par>
                              <p:par>
                                <p:cTn id="31" presetID="29" presetClass="entr" presetSubtype="0" fill="hold" grpId="0" nodeType="withEffect">
                                  <p:stCondLst>
                                    <p:cond delay="0"/>
                                  </p:stCondLst>
                                  <p:childTnLst>
                                    <p:set>
                                      <p:cBhvr>
                                        <p:cTn id="32" dur="1" fill="hold">
                                          <p:stCondLst>
                                            <p:cond delay="0"/>
                                          </p:stCondLst>
                                        </p:cTn>
                                        <p:tgtEl>
                                          <p:spTgt spid="79897"/>
                                        </p:tgtEl>
                                        <p:attrNameLst>
                                          <p:attrName>style.visibility</p:attrName>
                                        </p:attrNameLst>
                                      </p:cBhvr>
                                      <p:to>
                                        <p:strVal val="visible"/>
                                      </p:to>
                                    </p:set>
                                    <p:anim calcmode="lin" valueType="num">
                                      <p:cBhvr>
                                        <p:cTn id="33" dur="1000" fill="hold"/>
                                        <p:tgtEl>
                                          <p:spTgt spid="79897"/>
                                        </p:tgtEl>
                                        <p:attrNameLst>
                                          <p:attrName>ppt_x</p:attrName>
                                        </p:attrNameLst>
                                      </p:cBhvr>
                                      <p:tavLst>
                                        <p:tav tm="0">
                                          <p:val>
                                            <p:strVal val="#ppt_x-.2"/>
                                          </p:val>
                                        </p:tav>
                                        <p:tav tm="100000">
                                          <p:val>
                                            <p:strVal val="#ppt_x"/>
                                          </p:val>
                                        </p:tav>
                                      </p:tavLst>
                                    </p:anim>
                                    <p:anim calcmode="lin" valueType="num">
                                      <p:cBhvr>
                                        <p:cTn id="34" dur="1000" fill="hold"/>
                                        <p:tgtEl>
                                          <p:spTgt spid="79897"/>
                                        </p:tgtEl>
                                        <p:attrNameLst>
                                          <p:attrName>ppt_y</p:attrName>
                                        </p:attrNameLst>
                                      </p:cBhvr>
                                      <p:tavLst>
                                        <p:tav tm="0">
                                          <p:val>
                                            <p:strVal val="#ppt_y"/>
                                          </p:val>
                                        </p:tav>
                                        <p:tav tm="100000">
                                          <p:val>
                                            <p:strVal val="#ppt_y"/>
                                          </p:val>
                                        </p:tav>
                                      </p:tavLst>
                                    </p:anim>
                                    <p:animEffect transition="in" filter="wipe(right)" prLst="gradientSize: 0.1">
                                      <p:cBhvr>
                                        <p:cTn id="35" dur="1000"/>
                                        <p:tgtEl>
                                          <p:spTgt spid="7989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ntr" presetSubtype="10" fill="hold" nodeType="clickEffect">
                                  <p:stCondLst>
                                    <p:cond delay="0"/>
                                  </p:stCondLst>
                                  <p:childTnLst>
                                    <p:set>
                                      <p:cBhvr>
                                        <p:cTn id="39" dur="1" fill="hold">
                                          <p:stCondLst>
                                            <p:cond delay="0"/>
                                          </p:stCondLst>
                                        </p:cTn>
                                        <p:tgtEl>
                                          <p:spTgt spid="79896"/>
                                        </p:tgtEl>
                                        <p:attrNameLst>
                                          <p:attrName>style.visibility</p:attrName>
                                        </p:attrNameLst>
                                      </p:cBhvr>
                                      <p:to>
                                        <p:strVal val="visible"/>
                                      </p:to>
                                    </p:set>
                                    <p:animEffect transition="in" filter="checkerboard(across)">
                                      <p:cBhvr>
                                        <p:cTn id="40" dur="500"/>
                                        <p:tgtEl>
                                          <p:spTgt spid="79896"/>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79898"/>
                                        </p:tgtEl>
                                        <p:attrNameLst>
                                          <p:attrName>style.visibility</p:attrName>
                                        </p:attrNameLst>
                                      </p:cBhvr>
                                      <p:to>
                                        <p:strVal val="visible"/>
                                      </p:to>
                                    </p:set>
                                    <p:animEffect transition="in" filter="checkerboard(across)">
                                      <p:cBhvr>
                                        <p:cTn id="43" dur="500"/>
                                        <p:tgtEl>
                                          <p:spTgt spid="79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90" grpId="0" build="p"/>
      <p:bldP spid="79897" grpId="0"/>
      <p:bldP spid="79898" grpId="0"/>
      <p:bldP spid="79899" grpId="0"/>
      <p:bldP spid="7990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BB0C5D83-4ADD-45A3-8A91-AE968BDE7F43}"/>
              </a:ext>
            </a:extLst>
          </p:cNvPr>
          <p:cNvSpPr>
            <a:spLocks noChangeArrowheads="1"/>
          </p:cNvSpPr>
          <p:nvPr/>
        </p:nvSpPr>
        <p:spPr bwMode="auto">
          <a:xfrm>
            <a:off x="457200" y="4572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algn="just">
              <a:buFontTx/>
              <a:buNone/>
            </a:pPr>
            <a:r>
              <a:rPr lang="en-US" altLang="zh-CN">
                <a:latin typeface="黑体" panose="02010609060101010101" pitchFamily="49" charset="-122"/>
                <a:ea typeface="黑体" panose="02010609060101010101" pitchFamily="49" charset="-122"/>
              </a:rPr>
              <a:t>6</a:t>
            </a:r>
            <a:r>
              <a:rPr lang="zh-CN" altLang="en-US">
                <a:latin typeface="黑体" panose="02010609060101010101" pitchFamily="49" charset="-122"/>
                <a:ea typeface="黑体" panose="02010609060101010101" pitchFamily="49" charset="-122"/>
              </a:rPr>
              <a:t>、接地装置</a:t>
            </a:r>
          </a:p>
        </p:txBody>
      </p:sp>
      <p:sp>
        <p:nvSpPr>
          <p:cNvPr id="82950" name="Rectangle 6">
            <a:extLst>
              <a:ext uri="{FF2B5EF4-FFF2-40B4-BE49-F238E27FC236}">
                <a16:creationId xmlns:a16="http://schemas.microsoft.com/office/drawing/2014/main" id="{AC76B1B5-1EC1-4DB0-9798-8C1D8836257F}"/>
              </a:ext>
            </a:extLst>
          </p:cNvPr>
          <p:cNvSpPr>
            <a:spLocks noChangeArrowheads="1"/>
          </p:cNvSpPr>
          <p:nvPr/>
        </p:nvSpPr>
        <p:spPr bwMode="auto">
          <a:xfrm>
            <a:off x="457200" y="1230313"/>
            <a:ext cx="838200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536575">
              <a:defRPr>
                <a:solidFill>
                  <a:schemeClr val="tx1"/>
                </a:solidFill>
                <a:latin typeface="Arial" panose="020B0604020202020204" pitchFamily="34" charset="0"/>
                <a:ea typeface="宋体" panose="02010600030101010101" pitchFamily="2" charset="-122"/>
              </a:defRPr>
            </a:lvl1pPr>
            <a:lvl2pPr marL="715963">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05000"/>
              </a:lnSpc>
            </a:pPr>
            <a:r>
              <a:rPr lang="zh-CN" altLang="en-US" sz="2000">
                <a:latin typeface="Times New Roman" panose="02020603050405020304" pitchFamily="18" charset="0"/>
                <a:cs typeface="Times New Roman" panose="02020603050405020304" pitchFamily="18" charset="0"/>
              </a:rPr>
              <a:t>根据土壤电阻率的大小，接地装置可采用杆塔自然接地或人工设置接地体。</a:t>
            </a:r>
          </a:p>
          <a:p>
            <a:pPr algn="just">
              <a:lnSpc>
                <a:spcPct val="105000"/>
              </a:lnSpc>
            </a:pPr>
            <a:r>
              <a:rPr lang="zh-CN" altLang="en-US" sz="2000">
                <a:latin typeface="Times New Roman" panose="02020603050405020304" pitchFamily="18" charset="0"/>
                <a:cs typeface="Times New Roman" panose="02020603050405020304" pitchFamily="18" charset="0"/>
              </a:rPr>
              <a:t>有地线的杆塔应当接地，在雷季干燥季节，杆塔不连地线的工频接地电阻不宜大于表</a:t>
            </a:r>
            <a:r>
              <a:rPr lang="en-US" altLang="zh-CN" sz="2000">
                <a:latin typeface="Times New Roman" panose="02020603050405020304" pitchFamily="18" charset="0"/>
                <a:cs typeface="Times New Roman" panose="02020603050405020304" pitchFamily="18" charset="0"/>
              </a:rPr>
              <a:t>1−12</a:t>
            </a:r>
            <a:r>
              <a:rPr lang="zh-CN" altLang="en-US" sz="2000">
                <a:latin typeface="Times New Roman" panose="02020603050405020304" pitchFamily="18" charset="0"/>
                <a:cs typeface="Times New Roman" panose="02020603050405020304" pitchFamily="18" charset="0"/>
              </a:rPr>
              <a:t>所列数值。</a:t>
            </a:r>
          </a:p>
          <a:p>
            <a:pPr algn="just">
              <a:lnSpc>
                <a:spcPct val="105000"/>
              </a:lnSpc>
            </a:pPr>
            <a:r>
              <a:rPr lang="zh-CN" altLang="en-US" sz="2000">
                <a:latin typeface="Times New Roman" panose="02020603050405020304" pitchFamily="18" charset="0"/>
                <a:cs typeface="Times New Roman" panose="02020603050405020304" pitchFamily="18" charset="0"/>
              </a:rPr>
              <a:t>土壤电阻率超过</a:t>
            </a:r>
            <a:r>
              <a:rPr lang="en-US" altLang="zh-CN" sz="2000">
                <a:latin typeface="Times New Roman" panose="02020603050405020304" pitchFamily="18" charset="0"/>
                <a:cs typeface="Times New Roman" panose="02020603050405020304" pitchFamily="18" charset="0"/>
              </a:rPr>
              <a:t>2000Ω</a:t>
            </a:r>
            <a:r>
              <a:rPr lang="he-IL" altLang="zh-CN" sz="2000">
                <a:latin typeface="Times New Roman" panose="02020603050405020304" pitchFamily="18" charset="0"/>
                <a:cs typeface="Times New Roman" panose="02020603050405020304" pitchFamily="18" charset="0"/>
              </a:rPr>
              <a:t>ּ</a:t>
            </a:r>
            <a:r>
              <a:rPr lang="en-US" altLang="zh-CN" sz="2000">
                <a:latin typeface="Times New Roman" panose="02020603050405020304" pitchFamily="18" charset="0"/>
                <a:cs typeface="Times New Roman" panose="02020603050405020304" pitchFamily="18" charset="0"/>
              </a:rPr>
              <a:t>m</a:t>
            </a:r>
            <a:r>
              <a:rPr lang="zh-CN" altLang="en-US" sz="2000">
                <a:latin typeface="Times New Roman" panose="02020603050405020304" pitchFamily="18" charset="0"/>
                <a:cs typeface="Times New Roman" panose="02020603050405020304" pitchFamily="18" charset="0"/>
              </a:rPr>
              <a:t>，接地电阻很难降到</a:t>
            </a:r>
            <a:r>
              <a:rPr lang="en-US" altLang="zh-CN" sz="2000">
                <a:latin typeface="Times New Roman" panose="02020603050405020304" pitchFamily="18" charset="0"/>
                <a:cs typeface="Times New Roman" panose="02020603050405020304" pitchFamily="18" charset="0"/>
              </a:rPr>
              <a:t>30Ω</a:t>
            </a:r>
            <a:r>
              <a:rPr lang="zh-CN" altLang="en-US" sz="2000">
                <a:latin typeface="Times New Roman" panose="02020603050405020304" pitchFamily="18" charset="0"/>
                <a:cs typeface="Times New Roman" panose="02020603050405020304" pitchFamily="18" charset="0"/>
              </a:rPr>
              <a:t>时，可采用</a:t>
            </a:r>
            <a:r>
              <a:rPr lang="en-US" altLang="zh-CN" sz="2000">
                <a:latin typeface="Times New Roman" panose="02020603050405020304" pitchFamily="18" charset="0"/>
                <a:cs typeface="Times New Roman" panose="02020603050405020304" pitchFamily="18" charset="0"/>
              </a:rPr>
              <a:t>6</a:t>
            </a:r>
            <a:r>
              <a:rPr lang="zh-CN" altLang="en-US" sz="2000">
                <a:latin typeface="Times New Roman" panose="02020603050405020304" pitchFamily="18" charset="0"/>
                <a:cs typeface="Times New Roman" panose="02020603050405020304" pitchFamily="18" charset="0"/>
              </a:rPr>
              <a:t>～</a:t>
            </a:r>
            <a:r>
              <a:rPr lang="en-US" altLang="zh-CN" sz="2000">
                <a:latin typeface="Times New Roman" panose="02020603050405020304" pitchFamily="18" charset="0"/>
                <a:cs typeface="Times New Roman" panose="02020603050405020304" pitchFamily="18" charset="0"/>
              </a:rPr>
              <a:t>8</a:t>
            </a:r>
            <a:r>
              <a:rPr lang="zh-CN" altLang="en-US" sz="2000">
                <a:latin typeface="Times New Roman" panose="02020603050405020304" pitchFamily="18" charset="0"/>
                <a:cs typeface="Times New Roman" panose="02020603050405020304" pitchFamily="18" charset="0"/>
              </a:rPr>
              <a:t>根总长不超过</a:t>
            </a:r>
            <a:r>
              <a:rPr lang="en-US" altLang="zh-CN" sz="2000">
                <a:latin typeface="Times New Roman" panose="02020603050405020304" pitchFamily="18" charset="0"/>
                <a:cs typeface="Times New Roman" panose="02020603050405020304" pitchFamily="18" charset="0"/>
              </a:rPr>
              <a:t>500m</a:t>
            </a:r>
            <a:r>
              <a:rPr lang="zh-CN" altLang="en-US" sz="2000">
                <a:latin typeface="Times New Roman" panose="02020603050405020304" pitchFamily="18" charset="0"/>
                <a:cs typeface="Times New Roman" panose="02020603050405020304" pitchFamily="18" charset="0"/>
              </a:rPr>
              <a:t>的放射形接地体或连续伸长接地体，其接地电阻不限制；也可采用物理型降阻剂措施，有效降低接地电阻。</a:t>
            </a:r>
          </a:p>
          <a:p>
            <a:pPr algn="just">
              <a:lnSpc>
                <a:spcPct val="105000"/>
              </a:lnSpc>
            </a:pPr>
            <a:r>
              <a:rPr lang="zh-CN" altLang="en-US" sz="2000">
                <a:latin typeface="Times New Roman" panose="02020603050405020304" pitchFamily="18" charset="0"/>
                <a:cs typeface="Times New Roman" panose="02020603050405020304" pitchFamily="18" charset="0"/>
              </a:rPr>
              <a:t>土壤电阻率较低的地区，如杆塔的自然接地电阻不大于表</a:t>
            </a:r>
            <a:r>
              <a:rPr lang="en-US" altLang="zh-CN" sz="2000">
                <a:latin typeface="Times New Roman" panose="02020603050405020304" pitchFamily="18" charset="0"/>
                <a:cs typeface="Times New Roman" panose="02020603050405020304" pitchFamily="18" charset="0"/>
              </a:rPr>
              <a:t>1−12</a:t>
            </a:r>
            <a:r>
              <a:rPr lang="zh-CN" altLang="en-US" sz="2000">
                <a:latin typeface="Times New Roman" panose="02020603050405020304" pitchFamily="18" charset="0"/>
                <a:cs typeface="Times New Roman" panose="02020603050405020304" pitchFamily="18" charset="0"/>
              </a:rPr>
              <a:t>所列数值所列数值，可不装人工接地体。</a:t>
            </a:r>
          </a:p>
          <a:p>
            <a:pPr algn="just">
              <a:lnSpc>
                <a:spcPct val="105000"/>
              </a:lnSpc>
            </a:pPr>
            <a:r>
              <a:rPr lang="zh-CN" altLang="en-US">
                <a:latin typeface="Tahoma" panose="020B0604030504040204" pitchFamily="34" charset="0"/>
              </a:rPr>
              <a:t>放射形接地极每根的最大长度，见表</a:t>
            </a:r>
            <a:r>
              <a:rPr lang="en-US" altLang="zh-CN">
                <a:latin typeface="Tahoma" panose="020B0604030504040204" pitchFamily="34" charset="0"/>
              </a:rPr>
              <a:t>1−13</a:t>
            </a:r>
            <a:r>
              <a:rPr lang="zh-CN" altLang="en-US">
                <a:latin typeface="Tahoma" panose="020B0604030504040204" pitchFamily="34" charset="0"/>
              </a:rPr>
              <a:t>。 </a:t>
            </a:r>
            <a:endParaRPr lang="zh-CN" altLang="en-US"/>
          </a:p>
        </p:txBody>
      </p:sp>
      <p:graphicFrame>
        <p:nvGraphicFramePr>
          <p:cNvPr id="83125" name="Group 181">
            <a:extLst>
              <a:ext uri="{FF2B5EF4-FFF2-40B4-BE49-F238E27FC236}">
                <a16:creationId xmlns:a16="http://schemas.microsoft.com/office/drawing/2014/main" id="{51F0AA21-88C0-4A4D-B78C-30A8C5CA5E29}"/>
              </a:ext>
            </a:extLst>
          </p:cNvPr>
          <p:cNvGraphicFramePr>
            <a:graphicFrameLocks noGrp="1"/>
          </p:cNvGraphicFramePr>
          <p:nvPr/>
        </p:nvGraphicFramePr>
        <p:xfrm>
          <a:off x="228600" y="4572000"/>
          <a:ext cx="8686800" cy="1493520"/>
        </p:xfrm>
        <a:graphic>
          <a:graphicData uri="http://schemas.openxmlformats.org/drawingml/2006/table">
            <a:tbl>
              <a:tblPr/>
              <a:tblGrid>
                <a:gridCol w="1673225">
                  <a:extLst>
                    <a:ext uri="{9D8B030D-6E8A-4147-A177-3AD203B41FA5}">
                      <a16:colId xmlns:a16="http://schemas.microsoft.com/office/drawing/2014/main" val="2343871652"/>
                    </a:ext>
                  </a:extLst>
                </a:gridCol>
                <a:gridCol w="1149350">
                  <a:extLst>
                    <a:ext uri="{9D8B030D-6E8A-4147-A177-3AD203B41FA5}">
                      <a16:colId xmlns:a16="http://schemas.microsoft.com/office/drawing/2014/main" val="4167629557"/>
                    </a:ext>
                  </a:extLst>
                </a:gridCol>
                <a:gridCol w="1465263">
                  <a:extLst>
                    <a:ext uri="{9D8B030D-6E8A-4147-A177-3AD203B41FA5}">
                      <a16:colId xmlns:a16="http://schemas.microsoft.com/office/drawing/2014/main" val="1970299060"/>
                    </a:ext>
                  </a:extLst>
                </a:gridCol>
                <a:gridCol w="1465262">
                  <a:extLst>
                    <a:ext uri="{9D8B030D-6E8A-4147-A177-3AD203B41FA5}">
                      <a16:colId xmlns:a16="http://schemas.microsoft.com/office/drawing/2014/main" val="1980109313"/>
                    </a:ext>
                  </a:extLst>
                </a:gridCol>
                <a:gridCol w="1468438">
                  <a:extLst>
                    <a:ext uri="{9D8B030D-6E8A-4147-A177-3AD203B41FA5}">
                      <a16:colId xmlns:a16="http://schemas.microsoft.com/office/drawing/2014/main" val="814316284"/>
                    </a:ext>
                  </a:extLst>
                </a:gridCol>
                <a:gridCol w="1465262">
                  <a:extLst>
                    <a:ext uri="{9D8B030D-6E8A-4147-A177-3AD203B41FA5}">
                      <a16:colId xmlns:a16="http://schemas.microsoft.com/office/drawing/2014/main" val="2801955018"/>
                    </a:ext>
                  </a:extLst>
                </a:gridCol>
              </a:tblGrid>
              <a:tr h="180975">
                <a:tc gridSpan="6">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a:ln>
                            <a:noFill/>
                          </a:ln>
                          <a:solidFill>
                            <a:schemeClr val="tx1"/>
                          </a:solidFill>
                          <a:effectLst/>
                          <a:latin typeface="Tahoma" panose="020B0604030504040204" pitchFamily="34" charset="0"/>
                          <a:ea typeface="宋体" panose="02010600030101010101" pitchFamily="2" charset="-122"/>
                        </a:rPr>
                        <a:t>表</a:t>
                      </a:r>
                      <a:r>
                        <a:rPr kumimoji="0" lang="en-US" altLang="zh-CN" sz="1600" b="0" i="0" u="none" strike="noStrike" cap="none" normalizeH="0" baseline="0">
                          <a:ln>
                            <a:noFill/>
                          </a:ln>
                          <a:solidFill>
                            <a:schemeClr val="tx1"/>
                          </a:solidFill>
                          <a:effectLst/>
                          <a:latin typeface="Tahoma" panose="020B0604030504040204" pitchFamily="34" charset="0"/>
                          <a:ea typeface="宋体" panose="02010600030101010101" pitchFamily="2" charset="-122"/>
                        </a:rPr>
                        <a:t>1−12                        </a:t>
                      </a:r>
                      <a:r>
                        <a:rPr kumimoji="0" lang="zh-CN" altLang="en-US" sz="1600" b="0" i="0" u="none" strike="noStrike" cap="none" normalizeH="0" baseline="0">
                          <a:ln>
                            <a:noFill/>
                          </a:ln>
                          <a:solidFill>
                            <a:schemeClr val="tx1"/>
                          </a:solidFill>
                          <a:effectLst/>
                          <a:latin typeface="Tahoma" panose="020B0604030504040204" pitchFamily="34" charset="0"/>
                          <a:ea typeface="宋体" panose="02010600030101010101" pitchFamily="2" charset="-122"/>
                        </a:rPr>
                        <a:t>有地线杆塔的工频接地电阻允许值</a:t>
                      </a:r>
                    </a:p>
                  </a:txBody>
                  <a:tcPr anchor="ctr"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649310197"/>
                  </a:ext>
                </a:extLst>
              </a:tr>
              <a:tr h="180975">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土壤电阻率（</a:t>
                      </a:r>
                      <a:r>
                        <a:rPr kumimoji="0"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Ω</a:t>
                      </a:r>
                      <a:r>
                        <a:rPr kumimoji="0" lang="he-IL"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a:t>
                      </a:r>
                      <a:r>
                        <a:rPr kumimoji="0" lang="zh-CN" altLang="en-US"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100</a:t>
                      </a:r>
                      <a:r>
                        <a:rPr kumimoji="0" lang="zh-CN" altLang="en-US"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及以下</a:t>
                      </a: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100</a:t>
                      </a:r>
                      <a:r>
                        <a:rPr kumimoji="0" lang="zh-CN" altLang="en-US"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以上至</a:t>
                      </a:r>
                      <a:r>
                        <a:rPr kumimoji="0"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500</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500</a:t>
                      </a:r>
                      <a:r>
                        <a:rPr kumimoji="0" lang="zh-CN" altLang="en-US"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以上至</a:t>
                      </a:r>
                      <a:r>
                        <a:rPr kumimoji="0"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1000</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1000</a:t>
                      </a:r>
                      <a:r>
                        <a:rPr kumimoji="0" lang="zh-CN" altLang="en-US"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以上至</a:t>
                      </a:r>
                      <a:r>
                        <a:rPr kumimoji="0"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2000</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2000</a:t>
                      </a:r>
                      <a:r>
                        <a:rPr kumimoji="0" lang="zh-CN" altLang="en-US"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以上</a:t>
                      </a: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57297148"/>
                  </a:ext>
                </a:extLst>
              </a:tr>
              <a:tr h="180975">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工频接地电阻（</a:t>
                      </a:r>
                      <a:r>
                        <a:rPr kumimoji="0"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Ω</a:t>
                      </a:r>
                      <a:r>
                        <a:rPr kumimoji="0" lang="zh-CN" altLang="en-US"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15</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25</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30</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1554381"/>
                  </a:ext>
                </a:extLst>
              </a:tr>
            </a:tbl>
          </a:graphicData>
        </a:graphic>
      </p:graphicFrame>
      <p:graphicFrame>
        <p:nvGraphicFramePr>
          <p:cNvPr id="83156" name="Group 212">
            <a:extLst>
              <a:ext uri="{FF2B5EF4-FFF2-40B4-BE49-F238E27FC236}">
                <a16:creationId xmlns:a16="http://schemas.microsoft.com/office/drawing/2014/main" id="{2E6E3DC8-FC5B-4FFC-AE1C-A5D2B8DF9273}"/>
              </a:ext>
            </a:extLst>
          </p:cNvPr>
          <p:cNvGraphicFramePr>
            <a:graphicFrameLocks noGrp="1"/>
          </p:cNvGraphicFramePr>
          <p:nvPr/>
        </p:nvGraphicFramePr>
        <p:xfrm>
          <a:off x="228600" y="4800600"/>
          <a:ext cx="8686800" cy="1249680"/>
        </p:xfrm>
        <a:graphic>
          <a:graphicData uri="http://schemas.openxmlformats.org/drawingml/2006/table">
            <a:tbl>
              <a:tblPr/>
              <a:tblGrid>
                <a:gridCol w="2601913">
                  <a:extLst>
                    <a:ext uri="{9D8B030D-6E8A-4147-A177-3AD203B41FA5}">
                      <a16:colId xmlns:a16="http://schemas.microsoft.com/office/drawing/2014/main" val="27269457"/>
                    </a:ext>
                  </a:extLst>
                </a:gridCol>
                <a:gridCol w="1520825">
                  <a:extLst>
                    <a:ext uri="{9D8B030D-6E8A-4147-A177-3AD203B41FA5}">
                      <a16:colId xmlns:a16="http://schemas.microsoft.com/office/drawing/2014/main" val="3544075018"/>
                    </a:ext>
                  </a:extLst>
                </a:gridCol>
                <a:gridCol w="1520825">
                  <a:extLst>
                    <a:ext uri="{9D8B030D-6E8A-4147-A177-3AD203B41FA5}">
                      <a16:colId xmlns:a16="http://schemas.microsoft.com/office/drawing/2014/main" val="2426730676"/>
                    </a:ext>
                  </a:extLst>
                </a:gridCol>
                <a:gridCol w="1520825">
                  <a:extLst>
                    <a:ext uri="{9D8B030D-6E8A-4147-A177-3AD203B41FA5}">
                      <a16:colId xmlns:a16="http://schemas.microsoft.com/office/drawing/2014/main" val="194107757"/>
                    </a:ext>
                  </a:extLst>
                </a:gridCol>
                <a:gridCol w="1522412">
                  <a:extLst>
                    <a:ext uri="{9D8B030D-6E8A-4147-A177-3AD203B41FA5}">
                      <a16:colId xmlns:a16="http://schemas.microsoft.com/office/drawing/2014/main" val="1663475372"/>
                    </a:ext>
                  </a:extLst>
                </a:gridCol>
              </a:tblGrid>
              <a:tr h="457200">
                <a:tc gridSpan="5">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tx1"/>
                          </a:solidFill>
                          <a:effectLst/>
                          <a:latin typeface="Tahoma" panose="020B0604030504040204" pitchFamily="34" charset="0"/>
                          <a:ea typeface="宋体" panose="02010600030101010101" pitchFamily="2" charset="-122"/>
                        </a:rPr>
                        <a:t>表</a:t>
                      </a:r>
                      <a:r>
                        <a:rPr kumimoji="0" lang="en-US" altLang="zh-CN" sz="1800" b="0" i="0" u="none" strike="noStrike" cap="none" normalizeH="0" baseline="0">
                          <a:ln>
                            <a:noFill/>
                          </a:ln>
                          <a:solidFill>
                            <a:schemeClr val="tx1"/>
                          </a:solidFill>
                          <a:effectLst/>
                          <a:latin typeface="Tahoma" panose="020B0604030504040204" pitchFamily="34" charset="0"/>
                          <a:ea typeface="宋体" panose="02010600030101010101" pitchFamily="2" charset="-122"/>
                        </a:rPr>
                        <a:t>1−13                        </a:t>
                      </a:r>
                      <a:r>
                        <a:rPr kumimoji="0" lang="zh-CN" altLang="en-US" sz="1800" b="0" i="0" u="none" strike="noStrike" cap="none" normalizeH="0" baseline="0">
                          <a:ln>
                            <a:noFill/>
                          </a:ln>
                          <a:solidFill>
                            <a:schemeClr val="tx1"/>
                          </a:solidFill>
                          <a:effectLst/>
                          <a:latin typeface="Tahoma" panose="020B0604030504040204" pitchFamily="34" charset="0"/>
                          <a:ea typeface="宋体" panose="02010600030101010101" pitchFamily="2" charset="-122"/>
                        </a:rPr>
                        <a:t>放射形接地极每根的最大长度</a:t>
                      </a: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850074055"/>
                  </a:ext>
                </a:extLst>
              </a:tr>
              <a:tr h="457200">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土壤电阻率（</a:t>
                      </a:r>
                      <a:r>
                        <a:rPr kumimoji="0"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Ω</a:t>
                      </a:r>
                      <a:r>
                        <a:rPr kumimoji="0" lang="he-IL"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a:t>
                      </a:r>
                      <a:r>
                        <a:rPr kumimoji="0" lang="zh-CN" altLang="en-US"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≤500</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≤1000</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≤2000</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≤5000</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83962000"/>
                  </a:ext>
                </a:extLst>
              </a:tr>
              <a:tr h="304800">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最大长度（</a:t>
                      </a:r>
                      <a:r>
                        <a:rPr kumimoji="0"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a:t>
                      </a:r>
                      <a:r>
                        <a:rPr kumimoji="0" lang="zh-CN" altLang="en-US"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40</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60</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80</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100</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8489597"/>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31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xit" presetSubtype="2" fill="hold" nodeType="clickEffect">
                                  <p:stCondLst>
                                    <p:cond delay="0"/>
                                  </p:stCondLst>
                                  <p:childTnLst>
                                    <p:anim calcmode="lin" valueType="num">
                                      <p:cBhvr additive="base">
                                        <p:cTn id="14" dur="500"/>
                                        <p:tgtEl>
                                          <p:spTgt spid="83125"/>
                                        </p:tgtEl>
                                        <p:attrNameLst>
                                          <p:attrName>ppt_x</p:attrName>
                                        </p:attrNameLst>
                                      </p:cBhvr>
                                      <p:tavLst>
                                        <p:tav tm="0">
                                          <p:val>
                                            <p:strVal val="ppt_x"/>
                                          </p:val>
                                        </p:tav>
                                        <p:tav tm="100000">
                                          <p:val>
                                            <p:strVal val="1+ppt_w/2"/>
                                          </p:val>
                                        </p:tav>
                                      </p:tavLst>
                                    </p:anim>
                                    <p:anim calcmode="lin" valueType="num">
                                      <p:cBhvr additive="base">
                                        <p:cTn id="15" dur="500"/>
                                        <p:tgtEl>
                                          <p:spTgt spid="83125"/>
                                        </p:tgtEl>
                                        <p:attrNameLst>
                                          <p:attrName>ppt_y</p:attrName>
                                        </p:attrNameLst>
                                      </p:cBhvr>
                                      <p:tavLst>
                                        <p:tav tm="0">
                                          <p:val>
                                            <p:strVal val="ppt_y"/>
                                          </p:val>
                                        </p:tav>
                                        <p:tav tm="100000">
                                          <p:val>
                                            <p:strVal val="ppt_y"/>
                                          </p:val>
                                        </p:tav>
                                      </p:tavLst>
                                    </p:anim>
                                    <p:set>
                                      <p:cBhvr>
                                        <p:cTn id="16" dur="1" fill="hold">
                                          <p:stCondLst>
                                            <p:cond delay="499"/>
                                          </p:stCondLst>
                                        </p:cTn>
                                        <p:tgtEl>
                                          <p:spTgt spid="83125"/>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83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a:extLst>
              <a:ext uri="{FF2B5EF4-FFF2-40B4-BE49-F238E27FC236}">
                <a16:creationId xmlns:a16="http://schemas.microsoft.com/office/drawing/2014/main" id="{AB296494-34CD-493F-8CBB-DA16CC53A752}"/>
              </a:ext>
            </a:extLst>
          </p:cNvPr>
          <p:cNvSpPr>
            <a:spLocks noGrp="1" noChangeArrowheads="1"/>
          </p:cNvSpPr>
          <p:nvPr>
            <p:ph type="body" idx="1"/>
          </p:nvPr>
        </p:nvSpPr>
        <p:spPr>
          <a:xfrm>
            <a:off x="228600" y="990600"/>
            <a:ext cx="8229600" cy="2971800"/>
          </a:xfrm>
        </p:spPr>
        <p:txBody>
          <a:bodyPr/>
          <a:lstStyle/>
          <a:p>
            <a:pPr marL="0" indent="0" algn="just">
              <a:buFontTx/>
              <a:buNone/>
            </a:pPr>
            <a:r>
              <a:rPr lang="zh-CN" altLang="en-US" sz="2400">
                <a:latin typeface="Times New Roman" panose="02020603050405020304" pitchFamily="18" charset="0"/>
                <a:ea typeface="黑体" panose="02010609060101010101" pitchFamily="49" charset="-122"/>
              </a:rPr>
              <a:t>（一）导线的排列方式</a:t>
            </a:r>
          </a:p>
          <a:p>
            <a:pPr marL="0" indent="0" algn="just">
              <a:buFontTx/>
              <a:buNone/>
            </a:pPr>
            <a:r>
              <a:rPr lang="zh-CN" altLang="en-US" sz="2400" b="1"/>
              <a:t>       影响因素：</a:t>
            </a:r>
            <a:r>
              <a:rPr lang="zh-CN" altLang="en-US" sz="2400"/>
              <a:t>导线的排列方式主要取决于线路的</a:t>
            </a:r>
            <a:r>
              <a:rPr lang="zh-CN" altLang="en-US" sz="2400">
                <a:solidFill>
                  <a:schemeClr val="hlink"/>
                </a:solidFill>
              </a:rPr>
              <a:t>回路数</a:t>
            </a:r>
            <a:r>
              <a:rPr lang="zh-CN" altLang="en-US" sz="2400"/>
              <a:t>、线路运行的可</a:t>
            </a:r>
            <a:r>
              <a:rPr lang="zh-CN" altLang="en-US" sz="2400">
                <a:solidFill>
                  <a:schemeClr val="hlink"/>
                </a:solidFill>
              </a:rPr>
              <a:t>靠性</a:t>
            </a:r>
            <a:r>
              <a:rPr lang="zh-CN" altLang="en-US" sz="2400"/>
              <a:t>、杆塔</a:t>
            </a:r>
            <a:r>
              <a:rPr lang="zh-CN" altLang="en-US" sz="2400">
                <a:solidFill>
                  <a:schemeClr val="hlink"/>
                </a:solidFill>
              </a:rPr>
              <a:t>荷载分布的合理性</a:t>
            </a:r>
            <a:r>
              <a:rPr lang="zh-CN" altLang="en-US" sz="2400"/>
              <a:t>以及</a:t>
            </a:r>
            <a:r>
              <a:rPr lang="zh-CN" altLang="en-US" sz="2400">
                <a:solidFill>
                  <a:schemeClr val="hlink"/>
                </a:solidFill>
              </a:rPr>
              <a:t>施工安装、带电作业方便</a:t>
            </a:r>
            <a:r>
              <a:rPr lang="zh-CN" altLang="en-US" sz="2400"/>
              <a:t>，并应使塔头部分</a:t>
            </a:r>
            <a:r>
              <a:rPr lang="zh-CN" altLang="en-US" sz="2400">
                <a:solidFill>
                  <a:schemeClr val="hlink"/>
                </a:solidFill>
              </a:rPr>
              <a:t>结构简单，尺寸小</a:t>
            </a:r>
            <a:r>
              <a:rPr lang="zh-CN" altLang="en-US" sz="2400"/>
              <a:t>。</a:t>
            </a:r>
            <a:endParaRPr lang="zh-CN" altLang="en-US" sz="2400" b="1"/>
          </a:p>
          <a:p>
            <a:pPr marL="0" indent="0" algn="just">
              <a:buFontTx/>
              <a:buNone/>
            </a:pPr>
            <a:r>
              <a:rPr lang="zh-CN" altLang="en-US" sz="2400" b="1"/>
              <a:t>       几种方式</a:t>
            </a:r>
            <a:r>
              <a:rPr lang="zh-CN" altLang="en-US" sz="2400"/>
              <a:t>：</a:t>
            </a:r>
            <a:r>
              <a:rPr lang="zh-CN" altLang="en-US" sz="2400">
                <a:solidFill>
                  <a:schemeClr val="hlink"/>
                </a:solidFill>
              </a:rPr>
              <a:t>单回线路：</a:t>
            </a:r>
            <a:r>
              <a:rPr lang="zh-CN" altLang="en-US" sz="2400"/>
              <a:t>三角形、上字形和水平排列；</a:t>
            </a:r>
            <a:r>
              <a:rPr lang="zh-CN" altLang="en-US" sz="2400">
                <a:solidFill>
                  <a:schemeClr val="hlink"/>
                </a:solidFill>
              </a:rPr>
              <a:t>双回线路：</a:t>
            </a:r>
            <a:r>
              <a:rPr lang="zh-CN" altLang="en-US" sz="2400"/>
              <a:t>伞形、倒伞形、六角形和双三角形排列，如图</a:t>
            </a:r>
            <a:r>
              <a:rPr lang="en-US" altLang="zh-CN" sz="2400"/>
              <a:t>1-22</a:t>
            </a:r>
            <a:r>
              <a:rPr lang="zh-CN" altLang="en-US" sz="2400"/>
              <a:t>所示。</a:t>
            </a:r>
            <a:r>
              <a:rPr lang="zh-CN" altLang="en-US" sz="2400">
                <a:solidFill>
                  <a:schemeClr val="hlink"/>
                </a:solidFill>
              </a:rPr>
              <a:t>特殊地段：</a:t>
            </a:r>
            <a:r>
              <a:rPr lang="zh-CN" altLang="en-US" sz="2400"/>
              <a:t>垂直排列或三角排列等。</a:t>
            </a:r>
          </a:p>
        </p:txBody>
      </p:sp>
      <p:sp>
        <p:nvSpPr>
          <p:cNvPr id="83970" name="Rectangle 2">
            <a:extLst>
              <a:ext uri="{FF2B5EF4-FFF2-40B4-BE49-F238E27FC236}">
                <a16:creationId xmlns:a16="http://schemas.microsoft.com/office/drawing/2014/main" id="{0FF31D2E-9A32-47B0-8E9F-327E97AE59D8}"/>
              </a:ext>
            </a:extLst>
          </p:cNvPr>
          <p:cNvSpPr>
            <a:spLocks noGrp="1" noChangeArrowheads="1"/>
          </p:cNvSpPr>
          <p:nvPr>
            <p:ph type="title"/>
          </p:nvPr>
        </p:nvSpPr>
        <p:spPr>
          <a:xfrm>
            <a:off x="457200" y="304800"/>
            <a:ext cx="8229600" cy="762000"/>
          </a:xfrm>
        </p:spPr>
        <p:txBody>
          <a:bodyPr/>
          <a:lstStyle/>
          <a:p>
            <a:pPr algn="just"/>
            <a:r>
              <a:rPr lang="en-US" altLang="zh-CN" sz="3200">
                <a:latin typeface="黑体" panose="02010609060101010101" pitchFamily="49" charset="-122"/>
                <a:ea typeface="黑体" panose="02010609060101010101" pitchFamily="49" charset="-122"/>
              </a:rPr>
              <a:t>7</a:t>
            </a:r>
            <a:r>
              <a:rPr lang="zh-CN" altLang="en-US" sz="3200">
                <a:latin typeface="黑体" panose="02010609060101010101" pitchFamily="49" charset="-122"/>
                <a:ea typeface="黑体" panose="02010609060101010101" pitchFamily="49" charset="-122"/>
              </a:rPr>
              <a:t>、导线的排列方式与换位</a:t>
            </a:r>
          </a:p>
        </p:txBody>
      </p:sp>
      <p:sp>
        <p:nvSpPr>
          <p:cNvPr id="83973" name="Rectangle 5">
            <a:extLst>
              <a:ext uri="{FF2B5EF4-FFF2-40B4-BE49-F238E27FC236}">
                <a16:creationId xmlns:a16="http://schemas.microsoft.com/office/drawing/2014/main" id="{7684DDC4-46F1-4206-9353-6C1A52D938DE}"/>
              </a:ext>
            </a:extLst>
          </p:cNvPr>
          <p:cNvSpPr>
            <a:spLocks noChangeArrowheads="1"/>
          </p:cNvSpPr>
          <p:nvPr/>
        </p:nvSpPr>
        <p:spPr bwMode="auto">
          <a:xfrm>
            <a:off x="1295400" y="4572000"/>
            <a:ext cx="7086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823913" indent="-285750">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231900" indent="-228600">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39888" indent="-228600">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a:lnSpc>
                <a:spcPct val="80000"/>
              </a:lnSpc>
              <a:buFontTx/>
              <a:buNone/>
            </a:pPr>
            <a:r>
              <a:rPr lang="zh-CN" altLang="en-US" sz="2400"/>
              <a:t>重冰区、多雷区和电晕严重的地区单回线路采用水平排列还是三角形排列较合适？为什么？</a:t>
            </a:r>
          </a:p>
        </p:txBody>
      </p:sp>
      <p:pic>
        <p:nvPicPr>
          <p:cNvPr id="83974" name="Picture 6" descr="图1-22">
            <a:extLst>
              <a:ext uri="{FF2B5EF4-FFF2-40B4-BE49-F238E27FC236}">
                <a16:creationId xmlns:a16="http://schemas.microsoft.com/office/drawing/2014/main" id="{2A011A7C-E0DB-44C9-86A7-06BC1F33836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1000" y="3962400"/>
            <a:ext cx="8458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6" name="WordArt 8" descr="窄竖线">
            <a:extLst>
              <a:ext uri="{FF2B5EF4-FFF2-40B4-BE49-F238E27FC236}">
                <a16:creationId xmlns:a16="http://schemas.microsoft.com/office/drawing/2014/main" id="{00AE1AAB-3FAC-4344-8132-7BDA4B808AA5}"/>
              </a:ext>
            </a:extLst>
          </p:cNvPr>
          <p:cNvSpPr>
            <a:spLocks noChangeArrowheads="1" noChangeShapeType="1" noTextEdit="1"/>
          </p:cNvSpPr>
          <p:nvPr/>
        </p:nvSpPr>
        <p:spPr bwMode="auto">
          <a:xfrm>
            <a:off x="457200" y="4114800"/>
            <a:ext cx="685800" cy="1222375"/>
          </a:xfrm>
          <a:prstGeom prst="rect">
            <a:avLst/>
          </a:prstGeom>
        </p:spPr>
        <p:txBody>
          <a:bodyPr wrap="none" fromWordArt="1">
            <a:prstTxWarp prst="textCurveUp">
              <a:avLst>
                <a:gd name="adj" fmla="val 0"/>
              </a:avLst>
            </a:prstTxWarp>
          </a:bodyPr>
          <a:lstStyle/>
          <a:p>
            <a:pPr algn="ctr"/>
            <a:r>
              <a:rPr lang="zh-CN" alt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宋体" panose="0201060003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9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83974"/>
                                        </p:tgtEl>
                                        <p:attrNameLst>
                                          <p:attrName>style.visibility</p:attrName>
                                        </p:attrNameLst>
                                      </p:cBhvr>
                                      <p:to>
                                        <p:strVal val="visible"/>
                                      </p:to>
                                    </p:set>
                                    <p:animEffect transition="in" filter="box(in)">
                                      <p:cBhvr>
                                        <p:cTn id="15" dur="500"/>
                                        <p:tgtEl>
                                          <p:spTgt spid="8397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xit" presetSubtype="10" fill="hold" nodeType="clickEffect">
                                  <p:stCondLst>
                                    <p:cond delay="0"/>
                                  </p:stCondLst>
                                  <p:childTnLst>
                                    <p:animEffect transition="out" filter="checkerboard(across)">
                                      <p:cBhvr>
                                        <p:cTn id="19" dur="500"/>
                                        <p:tgtEl>
                                          <p:spTgt spid="83974"/>
                                        </p:tgtEl>
                                      </p:cBhvr>
                                    </p:animEffect>
                                    <p:set>
                                      <p:cBhvr>
                                        <p:cTn id="20" dur="1" fill="hold">
                                          <p:stCondLst>
                                            <p:cond delay="499"/>
                                          </p:stCondLst>
                                        </p:cTn>
                                        <p:tgtEl>
                                          <p:spTgt spid="83974"/>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83976"/>
                                        </p:tgtEl>
                                        <p:attrNameLst>
                                          <p:attrName>style.visibility</p:attrName>
                                        </p:attrNameLst>
                                      </p:cBhvr>
                                      <p:to>
                                        <p:strVal val="visible"/>
                                      </p:to>
                                    </p:set>
                                    <p:animEffect transition="in" filter="box(in)">
                                      <p:cBhvr>
                                        <p:cTn id="25" dur="500"/>
                                        <p:tgtEl>
                                          <p:spTgt spid="83976"/>
                                        </p:tgtEl>
                                      </p:cBhvr>
                                    </p:animEffect>
                                  </p:childTnLst>
                                </p:cTn>
                              </p:par>
                              <p:par>
                                <p:cTn id="26" presetID="29" presetClass="entr" presetSubtype="0" fill="hold" grpId="0" nodeType="withEffect">
                                  <p:stCondLst>
                                    <p:cond delay="0"/>
                                  </p:stCondLst>
                                  <p:childTnLst>
                                    <p:set>
                                      <p:cBhvr>
                                        <p:cTn id="27" dur="1" fill="hold">
                                          <p:stCondLst>
                                            <p:cond delay="0"/>
                                          </p:stCondLst>
                                        </p:cTn>
                                        <p:tgtEl>
                                          <p:spTgt spid="83973">
                                            <p:txEl>
                                              <p:pRg st="0" end="0"/>
                                            </p:txEl>
                                          </p:spTgt>
                                        </p:tgtEl>
                                        <p:attrNameLst>
                                          <p:attrName>style.visibility</p:attrName>
                                        </p:attrNameLst>
                                      </p:cBhvr>
                                      <p:to>
                                        <p:strVal val="visible"/>
                                      </p:to>
                                    </p:set>
                                    <p:anim calcmode="lin" valueType="num">
                                      <p:cBhvr>
                                        <p:cTn id="28" dur="500" fill="hold"/>
                                        <p:tgtEl>
                                          <p:spTgt spid="83973">
                                            <p:txEl>
                                              <p:pRg st="0" end="0"/>
                                            </p:txEl>
                                          </p:spTgt>
                                        </p:tgtEl>
                                        <p:attrNameLst>
                                          <p:attrName>ppt_x</p:attrName>
                                        </p:attrNameLst>
                                      </p:cBhvr>
                                      <p:tavLst>
                                        <p:tav tm="0">
                                          <p:val>
                                            <p:strVal val="#ppt_x-.2"/>
                                          </p:val>
                                        </p:tav>
                                        <p:tav tm="100000">
                                          <p:val>
                                            <p:strVal val="#ppt_x"/>
                                          </p:val>
                                        </p:tav>
                                      </p:tavLst>
                                    </p:anim>
                                    <p:anim calcmode="lin" valueType="num">
                                      <p:cBhvr>
                                        <p:cTn id="29" dur="500" fill="hold"/>
                                        <p:tgtEl>
                                          <p:spTgt spid="8397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0" dur="500"/>
                                        <p:tgtEl>
                                          <p:spTgt spid="839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uiExpand="1" build="p"/>
      <p:bldP spid="8397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a:extLst>
              <a:ext uri="{FF2B5EF4-FFF2-40B4-BE49-F238E27FC236}">
                <a16:creationId xmlns:a16="http://schemas.microsoft.com/office/drawing/2014/main" id="{0F5685D9-563F-4E92-87FA-5828C3ADC1E5}"/>
              </a:ext>
            </a:extLst>
          </p:cNvPr>
          <p:cNvSpPr>
            <a:spLocks noGrp="1" noChangeArrowheads="1"/>
          </p:cNvSpPr>
          <p:nvPr>
            <p:ph type="body" idx="1"/>
          </p:nvPr>
        </p:nvSpPr>
        <p:spPr>
          <a:xfrm>
            <a:off x="457200" y="609600"/>
            <a:ext cx="8382000" cy="6248400"/>
          </a:xfrm>
        </p:spPr>
        <p:txBody>
          <a:bodyPr/>
          <a:lstStyle/>
          <a:p>
            <a:pPr marL="0" indent="0" algn="just">
              <a:buFontTx/>
              <a:buNone/>
              <a:tabLst>
                <a:tab pos="3860800" algn="l"/>
              </a:tabLst>
            </a:pPr>
            <a:r>
              <a:rPr lang="zh-CN" altLang="en-US" sz="2400">
                <a:latin typeface="Times New Roman" panose="02020603050405020304" pitchFamily="18" charset="0"/>
                <a:ea typeface="黑体" panose="02010609060101010101" pitchFamily="49" charset="-122"/>
              </a:rPr>
              <a:t>（二）导线的换位</a:t>
            </a:r>
          </a:p>
          <a:p>
            <a:pPr marL="0" indent="0" algn="just">
              <a:buFontTx/>
              <a:buNone/>
              <a:tabLst>
                <a:tab pos="3860800" algn="l"/>
              </a:tabLst>
            </a:pPr>
            <a:r>
              <a:rPr lang="zh-CN" altLang="en-US" sz="2400">
                <a:latin typeface="Times New Roman" panose="02020603050405020304" pitchFamily="18" charset="0"/>
              </a:rPr>
              <a:t>        </a:t>
            </a:r>
            <a:r>
              <a:rPr lang="en-US" altLang="zh-CN" sz="2400" b="1">
                <a:latin typeface="Times New Roman" panose="02020603050405020304" pitchFamily="18" charset="0"/>
              </a:rPr>
              <a:t>1</a:t>
            </a:r>
            <a:r>
              <a:rPr lang="zh-CN" altLang="en-US" sz="2400" b="1">
                <a:latin typeface="Times New Roman" panose="02020603050405020304" pitchFamily="18" charset="0"/>
              </a:rPr>
              <a:t>、原因：</a:t>
            </a:r>
            <a:r>
              <a:rPr lang="zh-CN" altLang="en-US" sz="2400">
                <a:latin typeface="Times New Roman" panose="02020603050405020304" pitchFamily="18" charset="0"/>
                <a:sym typeface="Wingdings" panose="05000000000000000000" pitchFamily="2" charset="2"/>
              </a:rPr>
              <a:t>（</a:t>
            </a:r>
            <a:r>
              <a:rPr lang="en-US" altLang="zh-CN" sz="2400">
                <a:latin typeface="Times New Roman" panose="02020603050405020304" pitchFamily="18" charset="0"/>
                <a:sym typeface="Wingdings" panose="05000000000000000000" pitchFamily="2" charset="2"/>
              </a:rPr>
              <a:t>1</a:t>
            </a:r>
            <a:r>
              <a:rPr lang="zh-CN" altLang="en-US" sz="2400">
                <a:latin typeface="Times New Roman" panose="02020603050405020304" pitchFamily="18" charset="0"/>
                <a:sym typeface="Wingdings" panose="05000000000000000000" pitchFamily="2" charset="2"/>
              </a:rPr>
              <a:t>）</a:t>
            </a:r>
            <a:r>
              <a:rPr lang="zh-CN" altLang="en-US" sz="2400">
                <a:latin typeface="Times New Roman" panose="02020603050405020304" pitchFamily="18" charset="0"/>
              </a:rPr>
              <a:t>高压输电线路正常运行时，会在</a:t>
            </a:r>
            <a:r>
              <a:rPr lang="zh-CN" altLang="en-US" sz="2400">
                <a:solidFill>
                  <a:schemeClr val="hlink"/>
                </a:solidFill>
                <a:latin typeface="Times New Roman" panose="02020603050405020304" pitchFamily="18" charset="0"/>
              </a:rPr>
              <a:t>架空绝缘地线上感应出静电感应电压和纵感应电动势</a:t>
            </a:r>
            <a:r>
              <a:rPr lang="zh-CN" altLang="en-US" sz="2400">
                <a:latin typeface="Times New Roman" panose="02020603050405020304" pitchFamily="18" charset="0"/>
              </a:rPr>
              <a:t>。静电感应电压是由于三相导线与绝缘地线和大地间的电容耦合产生的。全线不换位时，</a:t>
            </a:r>
            <a:r>
              <a:rPr lang="en-US" altLang="zh-CN" sz="2400">
                <a:latin typeface="Times New Roman" panose="02020603050405020304" pitchFamily="18" charset="0"/>
              </a:rPr>
              <a:t>220kV</a:t>
            </a:r>
            <a:r>
              <a:rPr lang="zh-CN" altLang="en-US" sz="2400">
                <a:latin typeface="Times New Roman" panose="02020603050405020304" pitchFamily="18" charset="0"/>
              </a:rPr>
              <a:t>线路的静电感应电压可达</a:t>
            </a:r>
            <a:r>
              <a:rPr lang="en-US" altLang="zh-CN" sz="2400">
                <a:latin typeface="Times New Roman" panose="02020603050405020304" pitchFamily="18" charset="0"/>
              </a:rPr>
              <a:t>10kV</a:t>
            </a:r>
            <a:r>
              <a:rPr lang="zh-CN" altLang="en-US" sz="2400">
                <a:latin typeface="Times New Roman" panose="02020603050405020304" pitchFamily="18" charset="0"/>
              </a:rPr>
              <a:t>以上，</a:t>
            </a:r>
            <a:r>
              <a:rPr lang="en-US" altLang="zh-CN" sz="2400">
                <a:latin typeface="Times New Roman" panose="02020603050405020304" pitchFamily="18" charset="0"/>
              </a:rPr>
              <a:t>500kV</a:t>
            </a:r>
            <a:r>
              <a:rPr lang="zh-CN" altLang="en-US" sz="2400">
                <a:latin typeface="Times New Roman" panose="02020603050405020304" pitchFamily="18" charset="0"/>
              </a:rPr>
              <a:t>线路的静电感应电压在</a:t>
            </a:r>
            <a:r>
              <a:rPr lang="en-US" altLang="zh-CN" sz="2400">
                <a:latin typeface="Times New Roman" panose="02020603050405020304" pitchFamily="18" charset="0"/>
              </a:rPr>
              <a:t>50~60kV</a:t>
            </a:r>
            <a:r>
              <a:rPr lang="zh-CN" altLang="en-US" sz="2400">
                <a:latin typeface="Times New Roman" panose="02020603050405020304" pitchFamily="18" charset="0"/>
              </a:rPr>
              <a:t>左右。纵感应电动势是由于架空地线相对三相导线的空间位置不对称，导线磁通在绝缘地线上产生沿线分布的纵感应电动势。纵感应电动势是沿线叠加的，并与输送容量成正比。</a:t>
            </a:r>
            <a:r>
              <a:rPr lang="en-US" altLang="zh-CN" sz="2400">
                <a:latin typeface="Times New Roman" panose="02020603050405020304" pitchFamily="18" charset="0"/>
              </a:rPr>
              <a:t>220kV</a:t>
            </a:r>
            <a:r>
              <a:rPr lang="zh-CN" altLang="en-US" sz="2400">
                <a:latin typeface="Times New Roman" panose="02020603050405020304" pitchFamily="18" charset="0"/>
              </a:rPr>
              <a:t>线路输送</a:t>
            </a:r>
            <a:r>
              <a:rPr lang="en-US" altLang="zh-CN" sz="2400">
                <a:latin typeface="Times New Roman" panose="02020603050405020304" pitchFamily="18" charset="0"/>
              </a:rPr>
              <a:t>150 MW.h</a:t>
            </a:r>
            <a:r>
              <a:rPr lang="zh-CN" altLang="en-US" sz="2400">
                <a:latin typeface="Times New Roman" panose="02020603050405020304" pitchFamily="18" charset="0"/>
              </a:rPr>
              <a:t>时纵感应电动势达</a:t>
            </a:r>
            <a:r>
              <a:rPr lang="en-US" altLang="zh-CN" sz="2400">
                <a:latin typeface="Times New Roman" panose="02020603050405020304" pitchFamily="18" charset="0"/>
              </a:rPr>
              <a:t>20V/km</a:t>
            </a:r>
            <a:r>
              <a:rPr lang="zh-CN" altLang="en-US" sz="2400">
                <a:latin typeface="Times New Roman" panose="02020603050405020304" pitchFamily="18" charset="0"/>
              </a:rPr>
              <a:t>，</a:t>
            </a:r>
            <a:r>
              <a:rPr lang="en-US" altLang="zh-CN" sz="2400">
                <a:latin typeface="Times New Roman" panose="02020603050405020304" pitchFamily="18" charset="0"/>
              </a:rPr>
              <a:t>500kV</a:t>
            </a:r>
            <a:r>
              <a:rPr lang="zh-CN" altLang="en-US" sz="2400">
                <a:latin typeface="Times New Roman" panose="02020603050405020304" pitchFamily="18" charset="0"/>
              </a:rPr>
              <a:t>线路输送</a:t>
            </a:r>
            <a:r>
              <a:rPr lang="en-US" altLang="zh-CN" sz="2400">
                <a:latin typeface="Times New Roman" panose="02020603050405020304" pitchFamily="18" charset="0"/>
              </a:rPr>
              <a:t>1200 MW.h</a:t>
            </a:r>
            <a:r>
              <a:rPr lang="zh-CN" altLang="en-US" sz="2400">
                <a:latin typeface="Times New Roman" panose="02020603050405020304" pitchFamily="18" charset="0"/>
              </a:rPr>
              <a:t>时纵感应电动势达</a:t>
            </a:r>
            <a:r>
              <a:rPr lang="en-US" altLang="zh-CN" sz="2400">
                <a:latin typeface="Times New Roman" panose="02020603050405020304" pitchFamily="18" charset="0"/>
              </a:rPr>
              <a:t>70V/km</a:t>
            </a:r>
            <a:r>
              <a:rPr lang="zh-CN" altLang="en-US" sz="2400">
                <a:latin typeface="Times New Roman" panose="02020603050405020304" pitchFamily="18" charset="0"/>
              </a:rPr>
              <a:t>。过高的感应电压会造成地线绝缘子间隙放电灼伤损坏从而造成事故。</a:t>
            </a:r>
          </a:p>
          <a:p>
            <a:pPr marL="0" indent="0" algn="just">
              <a:buFontTx/>
              <a:buNone/>
              <a:tabLst>
                <a:tab pos="3860800" algn="l"/>
              </a:tabLst>
            </a:pPr>
            <a:r>
              <a:rPr lang="zh-CN" altLang="en-US" sz="2400">
                <a:latin typeface="Times New Roman" panose="02020603050405020304" pitchFamily="18" charset="0"/>
              </a:rPr>
              <a:t>       （</a:t>
            </a:r>
            <a:r>
              <a:rPr lang="en-US" altLang="zh-CN" sz="2400">
                <a:latin typeface="Times New Roman" panose="02020603050405020304" pitchFamily="18" charset="0"/>
              </a:rPr>
              <a:t>2</a:t>
            </a:r>
            <a:r>
              <a:rPr lang="zh-CN" altLang="en-US" sz="2400">
                <a:latin typeface="Times New Roman" panose="02020603050405020304" pitchFamily="18" charset="0"/>
              </a:rPr>
              <a:t>）三相导线的排列不对称时，各相导线的电抗和电纳不相等会造成三相电流不平衡，引起负序和零序电流，可能引起系统内</a:t>
            </a:r>
            <a:r>
              <a:rPr lang="zh-CN" altLang="en-US" sz="2400">
                <a:solidFill>
                  <a:schemeClr val="hlink"/>
                </a:solidFill>
                <a:latin typeface="Times New Roman" panose="02020603050405020304" pitchFamily="18" charset="0"/>
              </a:rPr>
              <a:t>电机的过热</a:t>
            </a:r>
            <a:r>
              <a:rPr lang="zh-CN" altLang="en-US" sz="2400">
                <a:latin typeface="Times New Roman" panose="02020603050405020304" pitchFamily="18" charset="0"/>
              </a:rPr>
              <a:t>，并</a:t>
            </a:r>
            <a:r>
              <a:rPr lang="zh-CN" altLang="en-US" sz="2400">
                <a:solidFill>
                  <a:schemeClr val="hlink"/>
                </a:solidFill>
                <a:latin typeface="Times New Roman" panose="02020603050405020304" pitchFamily="18" charset="0"/>
              </a:rPr>
              <a:t>对线路附近的其它弱电线路带来不良影响。</a:t>
            </a:r>
            <a:endParaRPr lang="zh-CN" altLang="en-US" sz="24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60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60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a:extLst>
              <a:ext uri="{FF2B5EF4-FFF2-40B4-BE49-F238E27FC236}">
                <a16:creationId xmlns:a16="http://schemas.microsoft.com/office/drawing/2014/main" id="{005EDB12-418B-4A25-AA8D-721840367440}"/>
              </a:ext>
            </a:extLst>
          </p:cNvPr>
          <p:cNvSpPr>
            <a:spLocks noGrp="1" noChangeArrowheads="1"/>
          </p:cNvSpPr>
          <p:nvPr>
            <p:ph type="body" idx="1"/>
          </p:nvPr>
        </p:nvSpPr>
        <p:spPr>
          <a:xfrm>
            <a:off x="228600" y="304800"/>
            <a:ext cx="8229600" cy="2286000"/>
          </a:xfrm>
        </p:spPr>
        <p:txBody>
          <a:bodyPr/>
          <a:lstStyle/>
          <a:p>
            <a:pPr marL="0" indent="0" algn="just">
              <a:lnSpc>
                <a:spcPct val="90000"/>
              </a:lnSpc>
              <a:buFontTx/>
              <a:buNone/>
            </a:pPr>
            <a:r>
              <a:rPr lang="en-US" altLang="zh-CN" sz="2400" b="1">
                <a:latin typeface="Times New Roman" panose="02020603050405020304" pitchFamily="18" charset="0"/>
              </a:rPr>
              <a:t>          2</a:t>
            </a:r>
            <a:r>
              <a:rPr lang="zh-CN" altLang="en-US" sz="2400" b="1">
                <a:latin typeface="Times New Roman" panose="02020603050405020304" pitchFamily="18" charset="0"/>
              </a:rPr>
              <a:t>、</a:t>
            </a:r>
            <a:r>
              <a:rPr lang="zh-CN" altLang="en-US" sz="2400" b="1"/>
              <a:t>换位原理</a:t>
            </a:r>
          </a:p>
          <a:p>
            <a:pPr marL="0" indent="0" algn="just">
              <a:lnSpc>
                <a:spcPct val="90000"/>
              </a:lnSpc>
              <a:buFontTx/>
              <a:buNone/>
            </a:pPr>
            <a:r>
              <a:rPr lang="zh-CN" altLang="en-US" sz="2400"/>
              <a:t>       </a:t>
            </a:r>
            <a:r>
              <a:rPr lang="zh-CN" altLang="en-US" sz="2400" b="1"/>
              <a:t>换位的原则：</a:t>
            </a:r>
            <a:r>
              <a:rPr lang="zh-CN" altLang="en-US" sz="2400"/>
              <a:t>保证各相导线在空间每一位置的长度总和相等。</a:t>
            </a:r>
          </a:p>
          <a:p>
            <a:pPr marL="0" indent="0" algn="just">
              <a:lnSpc>
                <a:spcPct val="90000"/>
              </a:lnSpc>
              <a:buFontTx/>
              <a:buNone/>
            </a:pPr>
            <a:r>
              <a:rPr lang="zh-CN" altLang="en-US" sz="2400"/>
              <a:t>       下图为全线采用一</a:t>
            </a:r>
            <a:r>
              <a:rPr lang="zh-CN" altLang="en-US" sz="2400">
                <a:latin typeface="Times New Roman" panose="02020603050405020304" pitchFamily="18" charset="0"/>
              </a:rPr>
              <a:t>个</a:t>
            </a:r>
            <a:r>
              <a:rPr lang="en-US" altLang="zh-CN" sz="2400">
                <a:latin typeface="Times New Roman" panose="02020603050405020304" pitchFamily="18" charset="0"/>
              </a:rPr>
              <a:t>(</a:t>
            </a:r>
            <a:r>
              <a:rPr lang="en-US" altLang="zh-CN" sz="2400" i="1">
                <a:latin typeface="Times New Roman" panose="02020603050405020304" pitchFamily="18" charset="0"/>
              </a:rPr>
              <a:t>a</a:t>
            </a:r>
            <a:r>
              <a:rPr lang="en-US" altLang="zh-CN" sz="2400">
                <a:latin typeface="Times New Roman" panose="02020603050405020304" pitchFamily="18" charset="0"/>
              </a:rPr>
              <a:t>)</a:t>
            </a:r>
            <a:r>
              <a:rPr lang="zh-CN" altLang="en-US" sz="2400"/>
              <a:t>和二个</a:t>
            </a:r>
            <a:r>
              <a:rPr lang="en-US" altLang="zh-CN" sz="2400">
                <a:latin typeface="Times New Roman" panose="02020603050405020304" pitchFamily="18" charset="0"/>
              </a:rPr>
              <a:t>(</a:t>
            </a:r>
            <a:r>
              <a:rPr lang="en-US" altLang="zh-CN" sz="2400" i="1">
                <a:latin typeface="Times New Roman" panose="02020603050405020304" pitchFamily="18" charset="0"/>
              </a:rPr>
              <a:t>b</a:t>
            </a:r>
            <a:r>
              <a:rPr lang="en-US" altLang="zh-CN" sz="2400">
                <a:latin typeface="Times New Roman" panose="02020603050405020304" pitchFamily="18" charset="0"/>
              </a:rPr>
              <a:t>)</a:t>
            </a:r>
            <a:r>
              <a:rPr lang="zh-CN" altLang="en-US" sz="2400"/>
              <a:t>整循环换位的布置情况。与单循环换位相比，多循环换位总的换位处数相对减少，有利于远距离输电线路的安全运行。</a:t>
            </a:r>
          </a:p>
        </p:txBody>
      </p:sp>
      <p:pic>
        <p:nvPicPr>
          <p:cNvPr id="87045" name="Picture 5" descr="图1-23">
            <a:extLst>
              <a:ext uri="{FF2B5EF4-FFF2-40B4-BE49-F238E27FC236}">
                <a16:creationId xmlns:a16="http://schemas.microsoft.com/office/drawing/2014/main" id="{0EEDB178-5563-459C-B64B-7F3C0B424FC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800" y="2743200"/>
            <a:ext cx="7543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9" name="Text Box 9">
            <a:extLst>
              <a:ext uri="{FF2B5EF4-FFF2-40B4-BE49-F238E27FC236}">
                <a16:creationId xmlns:a16="http://schemas.microsoft.com/office/drawing/2014/main" id="{7970CE5C-2AF2-484A-83E1-AF86AC8159F2}"/>
              </a:ext>
            </a:extLst>
          </p:cNvPr>
          <p:cNvSpPr txBox="1">
            <a:spLocks noChangeArrowheads="1"/>
          </p:cNvSpPr>
          <p:nvPr/>
        </p:nvSpPr>
        <p:spPr bwMode="auto">
          <a:xfrm>
            <a:off x="533400" y="2667000"/>
            <a:ext cx="8001000" cy="380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a:latin typeface="Times New Roman" panose="02020603050405020304" pitchFamily="18" charset="0"/>
              </a:rPr>
              <a:t>       </a:t>
            </a:r>
            <a:r>
              <a:rPr lang="zh-CN" altLang="en-US" sz="2400">
                <a:solidFill>
                  <a:schemeClr val="tx2"/>
                </a:solidFill>
                <a:effectLst>
                  <a:outerShdw blurRad="38100" dist="38100" dir="2700000" algn="tl">
                    <a:srgbClr val="000000"/>
                  </a:outerShdw>
                </a:effectLst>
                <a:latin typeface="Times New Roman" panose="02020603050405020304" pitchFamily="18" charset="0"/>
              </a:rPr>
              <a:t>规程规定，在中性点直接接地的电力网中，</a:t>
            </a:r>
            <a:r>
              <a:rPr lang="zh-CN" altLang="en-US" sz="2400">
                <a:solidFill>
                  <a:srgbClr val="FF3300"/>
                </a:solidFill>
                <a:effectLst>
                  <a:outerShdw blurRad="38100" dist="38100" dir="2700000" algn="tl">
                    <a:srgbClr val="000000"/>
                  </a:outerShdw>
                </a:effectLst>
                <a:latin typeface="Times New Roman" panose="02020603050405020304" pitchFamily="18" charset="0"/>
              </a:rPr>
              <a:t>长度超过</a:t>
            </a:r>
            <a:r>
              <a:rPr lang="en-US" altLang="zh-CN" sz="2400">
                <a:solidFill>
                  <a:srgbClr val="FF3300"/>
                </a:solidFill>
                <a:effectLst>
                  <a:outerShdw blurRad="38100" dist="38100" dir="2700000" algn="tl">
                    <a:srgbClr val="000000"/>
                  </a:outerShdw>
                </a:effectLst>
                <a:latin typeface="Times New Roman" panose="02020603050405020304" pitchFamily="18" charset="0"/>
              </a:rPr>
              <a:t>100km</a:t>
            </a:r>
            <a:r>
              <a:rPr lang="zh-CN" altLang="en-US" sz="2400">
                <a:solidFill>
                  <a:srgbClr val="FF3300"/>
                </a:solidFill>
                <a:effectLst>
                  <a:outerShdw blurRad="38100" dist="38100" dir="2700000" algn="tl">
                    <a:srgbClr val="000000"/>
                  </a:outerShdw>
                </a:effectLst>
                <a:latin typeface="Times New Roman" panose="02020603050405020304" pitchFamily="18" charset="0"/>
              </a:rPr>
              <a:t>的线路均应换位</a:t>
            </a:r>
            <a:r>
              <a:rPr lang="zh-CN" altLang="en-US" sz="2400">
                <a:solidFill>
                  <a:schemeClr val="tx2"/>
                </a:solidFill>
                <a:effectLst>
                  <a:outerShdw blurRad="38100" dist="38100" dir="2700000" algn="tl">
                    <a:srgbClr val="000000"/>
                  </a:outerShdw>
                </a:effectLst>
                <a:latin typeface="Times New Roman" panose="02020603050405020304" pitchFamily="18" charset="0"/>
              </a:rPr>
              <a:t>。换位循环长度不宜大于</a:t>
            </a:r>
            <a:r>
              <a:rPr lang="en-US" altLang="zh-CN" sz="2400">
                <a:solidFill>
                  <a:schemeClr val="tx2"/>
                </a:solidFill>
                <a:effectLst>
                  <a:outerShdw blurRad="38100" dist="38100" dir="2700000" algn="tl">
                    <a:srgbClr val="000000"/>
                  </a:outerShdw>
                </a:effectLst>
                <a:latin typeface="Times New Roman" panose="02020603050405020304" pitchFamily="18" charset="0"/>
              </a:rPr>
              <a:t>200km</a:t>
            </a:r>
            <a:r>
              <a:rPr lang="zh-CN" altLang="en-US" sz="2400">
                <a:solidFill>
                  <a:schemeClr val="tx2"/>
                </a:solidFill>
                <a:effectLst>
                  <a:outerShdw blurRad="38100" dist="38100" dir="2700000" algn="tl">
                    <a:srgbClr val="000000"/>
                  </a:outerShdw>
                </a:effectLst>
                <a:latin typeface="Times New Roman" panose="02020603050405020304" pitchFamily="18" charset="0"/>
              </a:rPr>
              <a:t>。如一个变电站某级电压的每回出线虽小于</a:t>
            </a:r>
            <a:r>
              <a:rPr lang="en-US" altLang="zh-CN" sz="2400">
                <a:solidFill>
                  <a:schemeClr val="tx2"/>
                </a:solidFill>
                <a:effectLst>
                  <a:outerShdw blurRad="38100" dist="38100" dir="2700000" algn="tl">
                    <a:srgbClr val="000000"/>
                  </a:outerShdw>
                </a:effectLst>
                <a:latin typeface="Times New Roman" panose="02020603050405020304" pitchFamily="18" charset="0"/>
              </a:rPr>
              <a:t>100km</a:t>
            </a:r>
            <a:r>
              <a:rPr lang="zh-CN" altLang="en-US" sz="2400">
                <a:solidFill>
                  <a:schemeClr val="tx2"/>
                </a:solidFill>
                <a:effectLst>
                  <a:outerShdw blurRad="38100" dist="38100" dir="2700000" algn="tl">
                    <a:srgbClr val="000000"/>
                  </a:outerShdw>
                </a:effectLst>
                <a:latin typeface="Times New Roman" panose="02020603050405020304" pitchFamily="18" charset="0"/>
              </a:rPr>
              <a:t>，但其总长度超过</a:t>
            </a:r>
            <a:r>
              <a:rPr lang="en-US" altLang="zh-CN" sz="2400">
                <a:solidFill>
                  <a:schemeClr val="tx2"/>
                </a:solidFill>
                <a:effectLst>
                  <a:outerShdw blurRad="38100" dist="38100" dir="2700000" algn="tl">
                    <a:srgbClr val="000000"/>
                  </a:outerShdw>
                </a:effectLst>
                <a:latin typeface="Times New Roman" panose="02020603050405020304" pitchFamily="18" charset="0"/>
              </a:rPr>
              <a:t>200km</a:t>
            </a:r>
            <a:r>
              <a:rPr lang="zh-CN" altLang="en-US" sz="2400">
                <a:solidFill>
                  <a:schemeClr val="tx2"/>
                </a:solidFill>
                <a:effectLst>
                  <a:outerShdw blurRad="38100" dist="38100" dir="2700000" algn="tl">
                    <a:srgbClr val="000000"/>
                  </a:outerShdw>
                </a:effectLst>
                <a:latin typeface="Times New Roman" panose="02020603050405020304" pitchFamily="18" charset="0"/>
              </a:rPr>
              <a:t>，可采用换位或变换各回路的相序排列，以平衡不对称电流。</a:t>
            </a:r>
          </a:p>
          <a:p>
            <a:pPr>
              <a:spcBef>
                <a:spcPct val="50000"/>
              </a:spcBef>
            </a:pPr>
            <a:endParaRPr lang="zh-CN" altLang="en-US" sz="2400">
              <a:solidFill>
                <a:schemeClr val="tx2"/>
              </a:solidFill>
              <a:effectLst>
                <a:outerShdw blurRad="38100" dist="38100" dir="2700000" algn="tl">
                  <a:srgbClr val="000000"/>
                </a:outerShdw>
              </a:effectLst>
              <a:latin typeface="Times New Roman" panose="02020603050405020304" pitchFamily="18" charset="0"/>
            </a:endParaRPr>
          </a:p>
          <a:p>
            <a:pPr>
              <a:spcBef>
                <a:spcPct val="50000"/>
              </a:spcBef>
            </a:pPr>
            <a:r>
              <a:rPr lang="zh-CN" altLang="en-US" sz="2400">
                <a:solidFill>
                  <a:schemeClr val="tx2"/>
                </a:solidFill>
                <a:effectLst>
                  <a:outerShdw blurRad="38100" dist="38100" dir="2700000" algn="tl">
                    <a:srgbClr val="000000"/>
                  </a:outerShdw>
                </a:effectLst>
                <a:latin typeface="Times New Roman" panose="02020603050405020304" pitchFamily="18" charset="0"/>
              </a:rPr>
              <a:t>            中性点非直接接地的电力网，为降低中性点长期运行中的电位，可用换位或变换线路相序排列的方法来平衡不对称电容电流。</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704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70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nodeType="clickEffect">
                                  <p:stCondLst>
                                    <p:cond delay="0"/>
                                  </p:stCondLst>
                                  <p:childTnLst>
                                    <p:set>
                                      <p:cBhvr>
                                        <p:cTn id="14" dur="1" fill="hold">
                                          <p:stCondLst>
                                            <p:cond delay="0"/>
                                          </p:stCondLst>
                                        </p:cTn>
                                        <p:tgtEl>
                                          <p:spTgt spid="87045"/>
                                        </p:tgtEl>
                                        <p:attrNameLst>
                                          <p:attrName>style.visibility</p:attrName>
                                        </p:attrNameLst>
                                      </p:cBhvr>
                                      <p:to>
                                        <p:strVal val="visible"/>
                                      </p:to>
                                    </p:set>
                                    <p:anim calcmode="lin" valueType="num">
                                      <p:cBhvr>
                                        <p:cTn id="15" dur="500" fill="hold"/>
                                        <p:tgtEl>
                                          <p:spTgt spid="87045"/>
                                        </p:tgtEl>
                                        <p:attrNameLst>
                                          <p:attrName>ppt_w</p:attrName>
                                        </p:attrNameLst>
                                      </p:cBhvr>
                                      <p:tavLst>
                                        <p:tav tm="0">
                                          <p:val>
                                            <p:fltVal val="0"/>
                                          </p:val>
                                        </p:tav>
                                        <p:tav tm="100000">
                                          <p:val>
                                            <p:strVal val="#ppt_w"/>
                                          </p:val>
                                        </p:tav>
                                      </p:tavLst>
                                    </p:anim>
                                    <p:anim calcmode="lin" valueType="num">
                                      <p:cBhvr>
                                        <p:cTn id="16" dur="500" fill="hold"/>
                                        <p:tgtEl>
                                          <p:spTgt spid="87045"/>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xit" presetSubtype="10" fill="hold" nodeType="clickEffect">
                                  <p:stCondLst>
                                    <p:cond delay="0"/>
                                  </p:stCondLst>
                                  <p:childTnLst>
                                    <p:animEffect transition="out" filter="checkerboard(across)">
                                      <p:cBhvr>
                                        <p:cTn id="20" dur="500"/>
                                        <p:tgtEl>
                                          <p:spTgt spid="87045"/>
                                        </p:tgtEl>
                                      </p:cBhvr>
                                    </p:animEffect>
                                    <p:set>
                                      <p:cBhvr>
                                        <p:cTn id="21" dur="1" fill="hold">
                                          <p:stCondLst>
                                            <p:cond delay="499"/>
                                          </p:stCondLst>
                                        </p:cTn>
                                        <p:tgtEl>
                                          <p:spTgt spid="87045"/>
                                        </p:tgtEl>
                                        <p:attrNameLst>
                                          <p:attrName>style.visibility</p:attrName>
                                        </p:attrNameLst>
                                      </p:cBhvr>
                                      <p:to>
                                        <p:strVal val="hidden"/>
                                      </p:to>
                                    </p:set>
                                  </p:childTnLst>
                                </p:cTn>
                              </p:par>
                              <p:par>
                                <p:cTn id="22" presetID="3" presetClass="entr" presetSubtype="10" fill="hold" nodeType="withEffect">
                                  <p:stCondLst>
                                    <p:cond delay="0"/>
                                  </p:stCondLst>
                                  <p:childTnLst>
                                    <p:set>
                                      <p:cBhvr>
                                        <p:cTn id="23" dur="1" fill="hold">
                                          <p:stCondLst>
                                            <p:cond delay="0"/>
                                          </p:stCondLst>
                                        </p:cTn>
                                        <p:tgtEl>
                                          <p:spTgt spid="87049">
                                            <p:txEl>
                                              <p:pRg st="0" end="0"/>
                                            </p:txEl>
                                          </p:spTgt>
                                        </p:tgtEl>
                                        <p:attrNameLst>
                                          <p:attrName>style.visibility</p:attrName>
                                        </p:attrNameLst>
                                      </p:cBhvr>
                                      <p:to>
                                        <p:strVal val="visible"/>
                                      </p:to>
                                    </p:set>
                                    <p:animEffect transition="in" filter="blinds(horizontal)">
                                      <p:cBhvr>
                                        <p:cTn id="24" dur="500"/>
                                        <p:tgtEl>
                                          <p:spTgt spid="87049">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nodeType="clickEffect">
                                  <p:stCondLst>
                                    <p:cond delay="0"/>
                                  </p:stCondLst>
                                  <p:childTnLst>
                                    <p:set>
                                      <p:cBhvr>
                                        <p:cTn id="28" dur="1" fill="hold">
                                          <p:stCondLst>
                                            <p:cond delay="0"/>
                                          </p:stCondLst>
                                        </p:cTn>
                                        <p:tgtEl>
                                          <p:spTgt spid="87049">
                                            <p:txEl>
                                              <p:pRg st="2" end="2"/>
                                            </p:txEl>
                                          </p:spTgt>
                                        </p:tgtEl>
                                        <p:attrNameLst>
                                          <p:attrName>style.visibility</p:attrName>
                                        </p:attrNameLst>
                                      </p:cBhvr>
                                      <p:to>
                                        <p:strVal val="visible"/>
                                      </p:to>
                                    </p:set>
                                    <p:animEffect transition="in" filter="checkerboard(across)">
                                      <p:cBhvr>
                                        <p:cTn id="29" dur="500"/>
                                        <p:tgtEl>
                                          <p:spTgt spid="870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a:extLst>
              <a:ext uri="{FF2B5EF4-FFF2-40B4-BE49-F238E27FC236}">
                <a16:creationId xmlns:a16="http://schemas.microsoft.com/office/drawing/2014/main" id="{3B2059CC-2D24-431C-9B1D-73C97A7DD710}"/>
              </a:ext>
            </a:extLst>
          </p:cNvPr>
          <p:cNvSpPr>
            <a:spLocks noGrp="1" noChangeArrowheads="1"/>
          </p:cNvSpPr>
          <p:nvPr>
            <p:ph type="body" idx="1"/>
          </p:nvPr>
        </p:nvSpPr>
        <p:spPr>
          <a:xfrm>
            <a:off x="457200" y="685800"/>
            <a:ext cx="8077200" cy="1371600"/>
          </a:xfrm>
        </p:spPr>
        <p:txBody>
          <a:bodyPr/>
          <a:lstStyle/>
          <a:p>
            <a:pPr marL="0" indent="0" algn="just">
              <a:buFontTx/>
              <a:buNone/>
            </a:pPr>
            <a:r>
              <a:rPr lang="en-US" altLang="zh-CN" sz="2400" b="1">
                <a:latin typeface="Times New Roman" panose="02020603050405020304" pitchFamily="18" charset="0"/>
              </a:rPr>
              <a:t>        3</a:t>
            </a:r>
            <a:r>
              <a:rPr lang="zh-CN" altLang="en-US" sz="2400" b="1">
                <a:latin typeface="Times New Roman" panose="02020603050405020304" pitchFamily="18" charset="0"/>
              </a:rPr>
              <a:t>．</a:t>
            </a:r>
            <a:r>
              <a:rPr lang="zh-CN" altLang="en-US" sz="2400" b="1"/>
              <a:t>换位方式</a:t>
            </a:r>
            <a:endParaRPr lang="zh-CN" altLang="en-US" sz="2400"/>
          </a:p>
          <a:p>
            <a:pPr marL="0" indent="0" algn="just">
              <a:buFontTx/>
              <a:buNone/>
            </a:pPr>
            <a:r>
              <a:rPr lang="zh-CN" altLang="en-US" sz="2400"/>
              <a:t>      常见的换位方式有直线杆塔换位（滚式换位）、耐张杆塔换位和悬空换位，如下图 </a:t>
            </a:r>
          </a:p>
        </p:txBody>
      </p:sp>
      <p:pic>
        <p:nvPicPr>
          <p:cNvPr id="89094" name="Picture 6" descr="图1-24">
            <a:extLst>
              <a:ext uri="{FF2B5EF4-FFF2-40B4-BE49-F238E27FC236}">
                <a16:creationId xmlns:a16="http://schemas.microsoft.com/office/drawing/2014/main" id="{F0406B48-2EEA-4E99-9718-E6F935EABE5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1000" y="2057400"/>
            <a:ext cx="8763000"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5" name="Text Box 7">
            <a:extLst>
              <a:ext uri="{FF2B5EF4-FFF2-40B4-BE49-F238E27FC236}">
                <a16:creationId xmlns:a16="http://schemas.microsoft.com/office/drawing/2014/main" id="{60DBE552-6C37-443A-BB29-4EAFD6723C07}"/>
              </a:ext>
            </a:extLst>
          </p:cNvPr>
          <p:cNvSpPr txBox="1">
            <a:spLocks noChangeArrowheads="1"/>
          </p:cNvSpPr>
          <p:nvPr/>
        </p:nvSpPr>
        <p:spPr bwMode="auto">
          <a:xfrm>
            <a:off x="1752600" y="6491288"/>
            <a:ext cx="6019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a:effectLst>
                  <a:outerShdw blurRad="38100" dist="38100" dir="2700000" algn="tl">
                    <a:srgbClr val="000000"/>
                  </a:outerShdw>
                </a:effectLst>
                <a:latin typeface="Times New Roman" panose="02020603050405020304" pitchFamily="18" charset="0"/>
              </a:rPr>
              <a:t>（</a:t>
            </a:r>
            <a:r>
              <a:rPr lang="en-US" altLang="zh-CN" i="1">
                <a:effectLst>
                  <a:outerShdw blurRad="38100" dist="38100" dir="2700000" algn="tl">
                    <a:srgbClr val="000000"/>
                  </a:outerShdw>
                </a:effectLst>
                <a:latin typeface="Times New Roman" panose="02020603050405020304" pitchFamily="18" charset="0"/>
              </a:rPr>
              <a:t>a</a:t>
            </a:r>
            <a:r>
              <a:rPr lang="zh-CN" altLang="en-US">
                <a:effectLst>
                  <a:outerShdw blurRad="38100" dist="38100" dir="2700000" algn="tl">
                    <a:srgbClr val="000000"/>
                  </a:outerShdw>
                </a:effectLst>
                <a:latin typeface="Times New Roman" panose="02020603050405020304" pitchFamily="18" charset="0"/>
              </a:rPr>
              <a:t>）滚式换位；（</a:t>
            </a:r>
            <a:r>
              <a:rPr lang="en-US" altLang="zh-CN" i="1">
                <a:effectLst>
                  <a:outerShdw blurRad="38100" dist="38100" dir="2700000" algn="tl">
                    <a:srgbClr val="000000"/>
                  </a:outerShdw>
                </a:effectLst>
                <a:latin typeface="Times New Roman" panose="02020603050405020304" pitchFamily="18" charset="0"/>
              </a:rPr>
              <a:t>b</a:t>
            </a:r>
            <a:r>
              <a:rPr lang="zh-CN" altLang="en-US">
                <a:effectLst>
                  <a:outerShdw blurRad="38100" dist="38100" dir="2700000" algn="tl">
                    <a:srgbClr val="000000"/>
                  </a:outerShdw>
                </a:effectLst>
                <a:latin typeface="Times New Roman" panose="02020603050405020304" pitchFamily="18" charset="0"/>
              </a:rPr>
              <a:t>）耐张换位；（</a:t>
            </a:r>
            <a:r>
              <a:rPr lang="en-US" altLang="zh-CN" i="1">
                <a:effectLst>
                  <a:outerShdw blurRad="38100" dist="38100" dir="2700000" algn="tl">
                    <a:srgbClr val="000000"/>
                  </a:outerShdw>
                </a:effectLst>
                <a:latin typeface="Times New Roman" panose="02020603050405020304" pitchFamily="18" charset="0"/>
              </a:rPr>
              <a:t>c</a:t>
            </a:r>
            <a:r>
              <a:rPr lang="zh-CN" altLang="en-US">
                <a:effectLst>
                  <a:outerShdw blurRad="38100" dist="38100" dir="2700000" algn="tl">
                    <a:srgbClr val="000000"/>
                  </a:outerShdw>
                </a:effectLst>
                <a:latin typeface="Times New Roman" panose="02020603050405020304" pitchFamily="18" charset="0"/>
              </a:rPr>
              <a:t>）悬空</a:t>
            </a:r>
            <a:r>
              <a:rPr lang="zh-CN" altLang="en-US">
                <a:effectLst>
                  <a:outerShdw blurRad="38100" dist="38100" dir="2700000" algn="tl">
                    <a:srgbClr val="000000"/>
                  </a:outerShdw>
                </a:effectLst>
              </a:rPr>
              <a:t>换位</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909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nodeType="clickEffect">
                                  <p:stCondLst>
                                    <p:cond delay="0"/>
                                  </p:stCondLst>
                                  <p:childTnLst>
                                    <p:set>
                                      <p:cBhvr>
                                        <p:cTn id="10" dur="1" fill="hold">
                                          <p:stCondLst>
                                            <p:cond delay="0"/>
                                          </p:stCondLst>
                                        </p:cTn>
                                        <p:tgtEl>
                                          <p:spTgt spid="89094"/>
                                        </p:tgtEl>
                                        <p:attrNameLst>
                                          <p:attrName>style.visibility</p:attrName>
                                        </p:attrNameLst>
                                      </p:cBhvr>
                                      <p:to>
                                        <p:strVal val="visible"/>
                                      </p:to>
                                    </p:set>
                                    <p:animEffect transition="in" filter="checkerboard(across)">
                                      <p:cBhvr>
                                        <p:cTn id="11" dur="500"/>
                                        <p:tgtEl>
                                          <p:spTgt spid="89094"/>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89095"/>
                                        </p:tgtEl>
                                        <p:attrNameLst>
                                          <p:attrName>style.visibility</p:attrName>
                                        </p:attrNameLst>
                                      </p:cBhvr>
                                      <p:to>
                                        <p:strVal val="visible"/>
                                      </p:to>
                                    </p:set>
                                    <p:animEffect transition="in" filter="checkerboard(across)">
                                      <p:cBhvr>
                                        <p:cTn id="14" dur="500"/>
                                        <p:tgtEl>
                                          <p:spTgt spid="890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a:extLst>
              <a:ext uri="{FF2B5EF4-FFF2-40B4-BE49-F238E27FC236}">
                <a16:creationId xmlns:a16="http://schemas.microsoft.com/office/drawing/2014/main" id="{07E8B96A-CA98-4C2F-AF5E-DE8DED26754C}"/>
              </a:ext>
            </a:extLst>
          </p:cNvPr>
          <p:cNvSpPr>
            <a:spLocks noGrp="1" noChangeArrowheads="1"/>
          </p:cNvSpPr>
          <p:nvPr>
            <p:ph type="body" idx="1"/>
          </p:nvPr>
        </p:nvSpPr>
        <p:spPr>
          <a:xfrm>
            <a:off x="457200" y="685800"/>
            <a:ext cx="8229600" cy="2514600"/>
          </a:xfrm>
        </p:spPr>
        <p:txBody>
          <a:bodyPr/>
          <a:lstStyle/>
          <a:p>
            <a:pPr marL="0" indent="0" algn="just">
              <a:buFontTx/>
              <a:buNone/>
            </a:pPr>
            <a:r>
              <a:rPr lang="en-US" altLang="zh-CN" sz="2400" b="1">
                <a:latin typeface="宋体" panose="02010600030101010101" pitchFamily="2" charset="-122"/>
              </a:rPr>
              <a:t>    4</a:t>
            </a:r>
            <a:r>
              <a:rPr lang="zh-CN" altLang="en-US" sz="2400" b="1">
                <a:latin typeface="宋体" panose="02010600030101010101" pitchFamily="2" charset="-122"/>
              </a:rPr>
              <a:t>、导线换位的优化</a:t>
            </a:r>
          </a:p>
          <a:p>
            <a:pPr marL="0" indent="0" algn="just">
              <a:buFontTx/>
              <a:buNone/>
            </a:pPr>
            <a:r>
              <a:rPr lang="zh-CN" altLang="en-US" sz="2400">
                <a:latin typeface="宋体" panose="02010600030101010101" pitchFamily="2" charset="-122"/>
              </a:rPr>
              <a:t>    导线换位处是线路绝缘的薄弱环节，在满足要求的前提下应尽量简化换位，减少换位处数。由于单回路水平排列线路的对称性，导线</a:t>
            </a:r>
            <a:r>
              <a:rPr lang="en-US" altLang="zh-CN" sz="2400">
                <a:latin typeface="宋体" panose="02010600030101010101" pitchFamily="2" charset="-122"/>
              </a:rPr>
              <a:t>ABC</a:t>
            </a:r>
            <a:r>
              <a:rPr lang="zh-CN" altLang="en-US" sz="2400">
                <a:latin typeface="宋体" panose="02010600030101010101" pitchFamily="2" charset="-122"/>
              </a:rPr>
              <a:t>和</a:t>
            </a:r>
            <a:r>
              <a:rPr lang="en-US" altLang="zh-CN" sz="2400">
                <a:latin typeface="宋体" panose="02010600030101010101" pitchFamily="2" charset="-122"/>
              </a:rPr>
              <a:t>CBA </a:t>
            </a:r>
            <a:r>
              <a:rPr lang="zh-CN" altLang="en-US" sz="2400">
                <a:latin typeface="宋体" panose="02010600030101010101" pitchFamily="2" charset="-122"/>
              </a:rPr>
              <a:t>的排列是等效的，因此只要安排</a:t>
            </a:r>
            <a:r>
              <a:rPr lang="en-US" altLang="zh-CN" sz="2400">
                <a:latin typeface="宋体" panose="02010600030101010101" pitchFamily="2" charset="-122"/>
              </a:rPr>
              <a:t>A</a:t>
            </a:r>
            <a:r>
              <a:rPr lang="zh-CN" altLang="en-US" sz="2400">
                <a:latin typeface="宋体" panose="02010600030101010101" pitchFamily="2" charset="-122"/>
              </a:rPr>
              <a:t>、</a:t>
            </a:r>
            <a:r>
              <a:rPr lang="en-US" altLang="zh-CN" sz="2400">
                <a:latin typeface="宋体" panose="02010600030101010101" pitchFamily="2" charset="-122"/>
              </a:rPr>
              <a:t>B</a:t>
            </a:r>
            <a:r>
              <a:rPr lang="zh-CN" altLang="en-US" sz="2400">
                <a:latin typeface="宋体" panose="02010600030101010101" pitchFamily="2" charset="-122"/>
              </a:rPr>
              <a:t>、</a:t>
            </a:r>
            <a:r>
              <a:rPr lang="en-US" altLang="zh-CN" sz="2400">
                <a:latin typeface="宋体" panose="02010600030101010101" pitchFamily="2" charset="-122"/>
              </a:rPr>
              <a:t>C</a:t>
            </a:r>
            <a:r>
              <a:rPr lang="zh-CN" altLang="en-US" sz="2400">
                <a:latin typeface="宋体" panose="02010600030101010101" pitchFamily="2" charset="-122"/>
              </a:rPr>
              <a:t>三相处于中相位置的长度各占线路的</a:t>
            </a:r>
            <a:r>
              <a:rPr lang="en-US" altLang="zh-CN" sz="2400">
                <a:latin typeface="宋体" panose="02010600030101010101" pitchFamily="2" charset="-122"/>
              </a:rPr>
              <a:t>1/3</a:t>
            </a:r>
            <a:r>
              <a:rPr lang="zh-CN" altLang="en-US" sz="2400">
                <a:latin typeface="宋体" panose="02010600030101010101" pitchFamily="2" charset="-122"/>
              </a:rPr>
              <a:t>，即可达到换位要求。</a:t>
            </a:r>
            <a:r>
              <a:rPr lang="zh-CN" altLang="en-US">
                <a:latin typeface="Times New Roman" panose="02020603050405020304" pitchFamily="18" charset="0"/>
              </a:rPr>
              <a:t> </a:t>
            </a:r>
          </a:p>
        </p:txBody>
      </p:sp>
      <p:sp>
        <p:nvSpPr>
          <p:cNvPr id="90118" name="Rectangle 6">
            <a:extLst>
              <a:ext uri="{FF2B5EF4-FFF2-40B4-BE49-F238E27FC236}">
                <a16:creationId xmlns:a16="http://schemas.microsoft.com/office/drawing/2014/main" id="{60EE6A9F-FE23-459D-A71A-B21CC79BF26A}"/>
              </a:ext>
            </a:extLst>
          </p:cNvPr>
          <p:cNvSpPr>
            <a:spLocks noChangeArrowheads="1"/>
          </p:cNvSpPr>
          <p:nvPr/>
        </p:nvSpPr>
        <p:spPr bwMode="auto">
          <a:xfrm>
            <a:off x="457200" y="61722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algn="ctr">
              <a:buFontTx/>
              <a:buNone/>
            </a:pPr>
            <a:r>
              <a:rPr lang="zh-CN" altLang="en-US" sz="2000">
                <a:latin typeface="Times New Roman" panose="02020603050405020304" pitchFamily="18" charset="0"/>
              </a:rPr>
              <a:t>（</a:t>
            </a:r>
            <a:r>
              <a:rPr lang="en-US" altLang="zh-CN" sz="2000" i="1">
                <a:latin typeface="Times New Roman" panose="02020603050405020304" pitchFamily="18" charset="0"/>
              </a:rPr>
              <a:t>a</a:t>
            </a:r>
            <a:r>
              <a:rPr lang="zh-CN" altLang="en-US" sz="2000">
                <a:latin typeface="Times New Roman" panose="02020603050405020304" pitchFamily="18" charset="0"/>
              </a:rPr>
              <a:t>）换位且倒相；（</a:t>
            </a:r>
            <a:r>
              <a:rPr lang="en-US" altLang="zh-CN" sz="2000" i="1">
                <a:latin typeface="Times New Roman" panose="02020603050405020304" pitchFamily="18" charset="0"/>
              </a:rPr>
              <a:t>b</a:t>
            </a:r>
            <a:r>
              <a:rPr lang="zh-CN" altLang="en-US" sz="2000">
                <a:latin typeface="Times New Roman" panose="02020603050405020304" pitchFamily="18" charset="0"/>
              </a:rPr>
              <a:t>）换位不倒</a:t>
            </a:r>
            <a:r>
              <a:rPr lang="zh-CN" altLang="en-US" sz="2000"/>
              <a:t>相</a:t>
            </a:r>
          </a:p>
        </p:txBody>
      </p:sp>
      <p:pic>
        <p:nvPicPr>
          <p:cNvPr id="90119" name="Picture 7" descr="图1-25">
            <a:extLst>
              <a:ext uri="{FF2B5EF4-FFF2-40B4-BE49-F238E27FC236}">
                <a16:creationId xmlns:a16="http://schemas.microsoft.com/office/drawing/2014/main" id="{8E6F6B74-5A59-4771-92E5-33C1CB3153C0}"/>
              </a:ext>
            </a:extLst>
          </p:cNvPr>
          <p:cNvPicPr>
            <a:picLocks noChangeAspect="1" noChangeArrowheads="1"/>
          </p:cNvPicPr>
          <p:nvPr/>
        </p:nvPicPr>
        <p:blipFill>
          <a:blip r:embed="rId2" cstate="screen">
            <a:lum contrast="60000"/>
            <a:extLst>
              <a:ext uri="{28A0092B-C50C-407E-A947-70E740481C1C}">
                <a14:useLocalDpi xmlns:a14="http://schemas.microsoft.com/office/drawing/2010/main"/>
              </a:ext>
            </a:extLst>
          </a:blip>
          <a:srcRect/>
          <a:stretch>
            <a:fillRect/>
          </a:stretch>
        </p:blipFill>
        <p:spPr bwMode="auto">
          <a:xfrm>
            <a:off x="381000" y="3124200"/>
            <a:ext cx="8077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0115">
                                            <p:txEl>
                                              <p:pRg st="1" end="1"/>
                                            </p:txEl>
                                          </p:spTgt>
                                        </p:tgtEl>
                                        <p:attrNameLst>
                                          <p:attrName>style.visibility</p:attrName>
                                        </p:attrNameLst>
                                      </p:cBhvr>
                                      <p:to>
                                        <p:strVal val="visible"/>
                                      </p:to>
                                    </p:set>
                                    <p:animEffect transition="in" filter="checkerboard(across)">
                                      <p:cBhvr>
                                        <p:cTn id="7" dur="500"/>
                                        <p:tgtEl>
                                          <p:spTgt spid="901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90119"/>
                                        </p:tgtEl>
                                        <p:attrNameLst>
                                          <p:attrName>style.visibility</p:attrName>
                                        </p:attrNameLst>
                                      </p:cBhvr>
                                      <p:to>
                                        <p:strVal val="visible"/>
                                      </p:to>
                                    </p:set>
                                    <p:anim calcmode="lin" valueType="num">
                                      <p:cBhvr>
                                        <p:cTn id="12" dur="500" fill="hold"/>
                                        <p:tgtEl>
                                          <p:spTgt spid="90119"/>
                                        </p:tgtEl>
                                        <p:attrNameLst>
                                          <p:attrName>ppt_w</p:attrName>
                                        </p:attrNameLst>
                                      </p:cBhvr>
                                      <p:tavLst>
                                        <p:tav tm="0">
                                          <p:val>
                                            <p:fltVal val="0"/>
                                          </p:val>
                                        </p:tav>
                                        <p:tav tm="100000">
                                          <p:val>
                                            <p:strVal val="#ppt_w"/>
                                          </p:val>
                                        </p:tav>
                                      </p:tavLst>
                                    </p:anim>
                                    <p:anim calcmode="lin" valueType="num">
                                      <p:cBhvr>
                                        <p:cTn id="13" dur="500" fill="hold"/>
                                        <p:tgtEl>
                                          <p:spTgt spid="90119"/>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90118"/>
                                        </p:tgtEl>
                                        <p:attrNameLst>
                                          <p:attrName>style.visibility</p:attrName>
                                        </p:attrNameLst>
                                      </p:cBhvr>
                                      <p:to>
                                        <p:strVal val="visible"/>
                                      </p:to>
                                    </p:set>
                                    <p:anim calcmode="lin" valueType="num">
                                      <p:cBhvr>
                                        <p:cTn id="16" dur="500" fill="hold"/>
                                        <p:tgtEl>
                                          <p:spTgt spid="90118"/>
                                        </p:tgtEl>
                                        <p:attrNameLst>
                                          <p:attrName>ppt_w</p:attrName>
                                        </p:attrNameLst>
                                      </p:cBhvr>
                                      <p:tavLst>
                                        <p:tav tm="0">
                                          <p:val>
                                            <p:fltVal val="0"/>
                                          </p:val>
                                        </p:tav>
                                        <p:tav tm="100000">
                                          <p:val>
                                            <p:strVal val="#ppt_w"/>
                                          </p:val>
                                        </p:tav>
                                      </p:tavLst>
                                    </p:anim>
                                    <p:anim calcmode="lin" valueType="num">
                                      <p:cBhvr>
                                        <p:cTn id="17" dur="500" fill="hold"/>
                                        <p:tgtEl>
                                          <p:spTgt spid="901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uiExpand="1" build="p"/>
      <p:bldP spid="901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a:extLst>
              <a:ext uri="{FF2B5EF4-FFF2-40B4-BE49-F238E27FC236}">
                <a16:creationId xmlns:a16="http://schemas.microsoft.com/office/drawing/2014/main" id="{1CE22887-CC40-4245-9EC7-5E1ED30A1D72}"/>
              </a:ext>
            </a:extLst>
          </p:cNvPr>
          <p:cNvSpPr>
            <a:spLocks noGrp="1" noChangeArrowheads="1"/>
          </p:cNvSpPr>
          <p:nvPr>
            <p:ph type="body" idx="1"/>
          </p:nvPr>
        </p:nvSpPr>
        <p:spPr>
          <a:xfrm>
            <a:off x="381000" y="609600"/>
            <a:ext cx="8458200" cy="5257800"/>
          </a:xfrm>
        </p:spPr>
        <p:txBody>
          <a:bodyPr/>
          <a:lstStyle/>
          <a:p>
            <a:pPr marL="0" indent="0" algn="just">
              <a:lnSpc>
                <a:spcPct val="120000"/>
              </a:lnSpc>
              <a:buFontTx/>
              <a:buNone/>
            </a:pPr>
            <a:r>
              <a:rPr lang="zh-CN" altLang="en-US" sz="2400" b="1">
                <a:latin typeface="黑体" panose="02010609060101010101" pitchFamily="49" charset="-122"/>
                <a:ea typeface="黑体" panose="02010609060101010101" pitchFamily="49" charset="-122"/>
              </a:rPr>
              <a:t>（三）地线的换位</a:t>
            </a:r>
          </a:p>
          <a:p>
            <a:pPr marL="0" indent="0">
              <a:lnSpc>
                <a:spcPct val="120000"/>
              </a:lnSpc>
              <a:buFontTx/>
              <a:buNone/>
            </a:pPr>
            <a:r>
              <a:rPr lang="zh-CN" altLang="en-US" sz="2400">
                <a:latin typeface="宋体" panose="02010600030101010101" pitchFamily="2" charset="-122"/>
              </a:rPr>
              <a:t>    </a:t>
            </a:r>
            <a:r>
              <a:rPr lang="en-US" altLang="zh-CN" sz="2400">
                <a:latin typeface="宋体" panose="02010600030101010101" pitchFamily="2" charset="-122"/>
              </a:rPr>
              <a:t>1</a:t>
            </a:r>
            <a:r>
              <a:rPr lang="zh-CN" altLang="en-US" sz="2400">
                <a:latin typeface="宋体" panose="02010600030101010101" pitchFamily="2" charset="-122"/>
              </a:rPr>
              <a:t>、换位原因：为了降低能量损失。</a:t>
            </a:r>
          </a:p>
          <a:p>
            <a:pPr marL="0" indent="0">
              <a:lnSpc>
                <a:spcPct val="120000"/>
              </a:lnSpc>
              <a:buFontTx/>
              <a:buNone/>
            </a:pPr>
            <a:r>
              <a:rPr lang="zh-CN" altLang="en-US" sz="2400">
                <a:latin typeface="宋体" panose="02010600030101010101" pitchFamily="2" charset="-122"/>
              </a:rPr>
              <a:t>    </a:t>
            </a:r>
            <a:r>
              <a:rPr lang="en-US" altLang="zh-CN" sz="2400">
                <a:latin typeface="宋体" panose="02010600030101010101" pitchFamily="2" charset="-122"/>
              </a:rPr>
              <a:t>2</a:t>
            </a:r>
            <a:r>
              <a:rPr lang="zh-CN" altLang="en-US" sz="2400">
                <a:latin typeface="宋体" panose="02010600030101010101" pitchFamily="2" charset="-122"/>
              </a:rPr>
              <a:t>、换位注意事项：</a:t>
            </a:r>
          </a:p>
          <a:p>
            <a:pPr marL="0" indent="0">
              <a:lnSpc>
                <a:spcPct val="120000"/>
              </a:lnSpc>
              <a:buFontTx/>
              <a:buNone/>
            </a:pPr>
            <a:r>
              <a:rPr lang="zh-CN" altLang="en-US" sz="2400">
                <a:latin typeface="宋体" panose="02010600030101010101" pitchFamily="2" charset="-122"/>
              </a:rPr>
              <a:t>     </a:t>
            </a:r>
            <a:r>
              <a:rPr lang="en-US" altLang="zh-CN" sz="2400">
                <a:latin typeface="宋体" panose="02010600030101010101" pitchFamily="2" charset="-122"/>
              </a:rPr>
              <a:t>1</a:t>
            </a:r>
            <a:r>
              <a:rPr lang="zh-CN" altLang="en-US" sz="2400">
                <a:latin typeface="宋体" panose="02010600030101010101" pitchFamily="2" charset="-122"/>
              </a:rPr>
              <a:t>）应保证对每一种导线排列段，每根地线处于两侧位置的长度相等。</a:t>
            </a:r>
          </a:p>
          <a:p>
            <a:pPr marL="0" indent="0">
              <a:lnSpc>
                <a:spcPct val="120000"/>
              </a:lnSpc>
              <a:buFontTx/>
              <a:buNone/>
            </a:pPr>
            <a:r>
              <a:rPr lang="zh-CN" altLang="en-US" sz="2400">
                <a:latin typeface="宋体" panose="02010600030101010101" pitchFamily="2" charset="-122"/>
              </a:rPr>
              <a:t>     </a:t>
            </a:r>
            <a:r>
              <a:rPr lang="en-US" altLang="zh-CN" sz="2400">
                <a:latin typeface="宋体" panose="02010600030101010101" pitchFamily="2" charset="-122"/>
              </a:rPr>
              <a:t>2</a:t>
            </a:r>
            <a:r>
              <a:rPr lang="zh-CN" altLang="en-US" sz="2400">
                <a:latin typeface="宋体" panose="02010600030101010101" pitchFamily="2" charset="-122"/>
              </a:rPr>
              <a:t>）其换位点和导线换位点错开。</a:t>
            </a:r>
          </a:p>
          <a:p>
            <a:pPr marL="0" indent="0">
              <a:lnSpc>
                <a:spcPct val="120000"/>
              </a:lnSpc>
              <a:buFontTx/>
              <a:buNone/>
            </a:pPr>
            <a:r>
              <a:rPr lang="zh-CN" altLang="en-US" sz="2400">
                <a:latin typeface="宋体" panose="02010600030101010101" pitchFamily="2" charset="-122"/>
              </a:rPr>
              <a:t>    </a:t>
            </a:r>
            <a:r>
              <a:rPr lang="en-US" altLang="zh-CN" sz="2400">
                <a:latin typeface="宋体" panose="02010600030101010101" pitchFamily="2" charset="-122"/>
              </a:rPr>
              <a:t>3</a:t>
            </a:r>
            <a:r>
              <a:rPr lang="zh-CN" altLang="en-US" sz="2400">
                <a:latin typeface="宋体" panose="02010600030101010101" pitchFamily="2" charset="-122"/>
              </a:rPr>
              <a:t>、换位方式：</a:t>
            </a:r>
          </a:p>
          <a:p>
            <a:pPr marL="0" indent="0">
              <a:lnSpc>
                <a:spcPct val="120000"/>
              </a:lnSpc>
              <a:buFontTx/>
              <a:buNone/>
            </a:pPr>
            <a:r>
              <a:rPr lang="zh-CN" altLang="en-US" sz="2400">
                <a:latin typeface="宋体" panose="02010600030101010101" pitchFamily="2" charset="-122"/>
              </a:rPr>
              <a:t>     </a:t>
            </a:r>
            <a:r>
              <a:rPr lang="en-US" altLang="zh-CN" sz="2400">
                <a:latin typeface="宋体" panose="02010600030101010101" pitchFamily="2" charset="-122"/>
              </a:rPr>
              <a:t>1</a:t>
            </a:r>
            <a:r>
              <a:rPr lang="zh-CN" altLang="en-US" sz="2400">
                <a:latin typeface="宋体" panose="02010600030101010101" pitchFamily="2" charset="-122"/>
              </a:rPr>
              <a:t>）从杆塔顶直接向上或向下交叉绕跳。</a:t>
            </a:r>
          </a:p>
          <a:p>
            <a:pPr marL="0" indent="0">
              <a:lnSpc>
                <a:spcPct val="120000"/>
              </a:lnSpc>
              <a:buFontTx/>
              <a:buNone/>
            </a:pPr>
            <a:r>
              <a:rPr lang="zh-CN" altLang="en-US" sz="2400">
                <a:latin typeface="宋体" panose="02010600030101010101" pitchFamily="2" charset="-122"/>
              </a:rPr>
              <a:t>     </a:t>
            </a:r>
            <a:r>
              <a:rPr lang="en-US" altLang="zh-CN" sz="2400">
                <a:latin typeface="宋体" panose="02010600030101010101" pitchFamily="2" charset="-122"/>
              </a:rPr>
              <a:t>2</a:t>
            </a:r>
            <a:r>
              <a:rPr lang="zh-CN" altLang="en-US" sz="2400">
                <a:latin typeface="宋体" panose="02010600030101010101" pitchFamily="2" charset="-122"/>
              </a:rPr>
              <a:t>）在杆塔顶设置针式绝缘子，用以固定交叉跳线，放电间隙制作在针式绝缘子上。</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6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6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6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92163">
                                            <p:txEl>
                                              <p:pRg st="5" end="5"/>
                                            </p:txEl>
                                          </p:spTgt>
                                        </p:tgtEl>
                                        <p:attrNameLst>
                                          <p:attrName>style.visibility</p:attrName>
                                        </p:attrNameLst>
                                      </p:cBhvr>
                                      <p:to>
                                        <p:strVal val="visible"/>
                                      </p:to>
                                    </p:set>
                                    <p:animEffect transition="in" filter="blinds(horizontal)">
                                      <p:cBhvr>
                                        <p:cTn id="15" dur="500"/>
                                        <p:tgtEl>
                                          <p:spTgt spid="92163">
                                            <p:txEl>
                                              <p:pRg st="5" end="5"/>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92163">
                                            <p:txEl>
                                              <p:pRg st="6" end="6"/>
                                            </p:txEl>
                                          </p:spTgt>
                                        </p:tgtEl>
                                        <p:attrNameLst>
                                          <p:attrName>style.visibility</p:attrName>
                                        </p:attrNameLst>
                                      </p:cBhvr>
                                      <p:to>
                                        <p:strVal val="visible"/>
                                      </p:to>
                                    </p:set>
                                    <p:animEffect transition="in" filter="blinds(horizontal)">
                                      <p:cBhvr>
                                        <p:cTn id="18" dur="500"/>
                                        <p:tgtEl>
                                          <p:spTgt spid="92163">
                                            <p:txEl>
                                              <p:pRg st="6" end="6"/>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92163">
                                            <p:txEl>
                                              <p:pRg st="7" end="7"/>
                                            </p:txEl>
                                          </p:spTgt>
                                        </p:tgtEl>
                                        <p:attrNameLst>
                                          <p:attrName>style.visibility</p:attrName>
                                        </p:attrNameLst>
                                      </p:cBhvr>
                                      <p:to>
                                        <p:strVal val="visible"/>
                                      </p:to>
                                    </p:set>
                                    <p:animEffect transition="in" filter="blinds(horizontal)">
                                      <p:cBhvr>
                                        <p:cTn id="21" dur="500"/>
                                        <p:tgtEl>
                                          <p:spTgt spid="921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8DFD378A-DF1F-43A2-8732-EF40F353C95D}"/>
              </a:ext>
            </a:extLst>
          </p:cNvPr>
          <p:cNvSpPr>
            <a:spLocks noGrp="1" noChangeArrowheads="1"/>
          </p:cNvSpPr>
          <p:nvPr>
            <p:ph type="body" idx="1"/>
          </p:nvPr>
        </p:nvSpPr>
        <p:spPr>
          <a:xfrm>
            <a:off x="533400" y="1371600"/>
            <a:ext cx="6096000" cy="533400"/>
          </a:xfrm>
        </p:spPr>
        <p:txBody>
          <a:bodyPr/>
          <a:lstStyle/>
          <a:p>
            <a:pPr>
              <a:lnSpc>
                <a:spcPct val="90000"/>
              </a:lnSpc>
              <a:buFontTx/>
              <a:buNone/>
            </a:pPr>
            <a:r>
              <a:rPr lang="zh-CN" altLang="en-US" sz="2400">
                <a:ea typeface="黑体" panose="02010609060101010101" pitchFamily="49" charset="-122"/>
              </a:rPr>
              <a:t>（一）、主要的气象参数及其对线路的影响</a:t>
            </a:r>
            <a:r>
              <a:rPr lang="zh-CN" altLang="en-US" sz="2400"/>
              <a:t>            </a:t>
            </a:r>
          </a:p>
        </p:txBody>
      </p:sp>
      <p:sp>
        <p:nvSpPr>
          <p:cNvPr id="184323" name="Rectangle 3">
            <a:extLst>
              <a:ext uri="{FF2B5EF4-FFF2-40B4-BE49-F238E27FC236}">
                <a16:creationId xmlns:a16="http://schemas.microsoft.com/office/drawing/2014/main" id="{54A08A89-9E13-4048-9F2F-7D3FD45C20B8}"/>
              </a:ext>
            </a:extLst>
          </p:cNvPr>
          <p:cNvSpPr>
            <a:spLocks noGrp="1" noChangeArrowheads="1"/>
          </p:cNvSpPr>
          <p:nvPr>
            <p:ph type="title"/>
          </p:nvPr>
        </p:nvSpPr>
        <p:spPr>
          <a:xfrm>
            <a:off x="609600" y="533400"/>
            <a:ext cx="6705600" cy="660400"/>
          </a:xfrm>
          <a:noFill/>
          <a:ln/>
        </p:spPr>
        <p:txBody>
          <a:bodyPr/>
          <a:lstStyle/>
          <a:p>
            <a:pPr algn="ctr"/>
            <a:r>
              <a:rPr lang="zh-CN" altLang="en-US" sz="3600">
                <a:latin typeface="黑体" panose="02010609060101010101" pitchFamily="49" charset="-122"/>
                <a:ea typeface="黑体" panose="02010609060101010101" pitchFamily="49" charset="-122"/>
              </a:rPr>
              <a:t>第二章 设计用气象条件</a:t>
            </a:r>
          </a:p>
        </p:txBody>
      </p:sp>
      <p:sp>
        <p:nvSpPr>
          <p:cNvPr id="184324" name="Rectangle 4">
            <a:extLst>
              <a:ext uri="{FF2B5EF4-FFF2-40B4-BE49-F238E27FC236}">
                <a16:creationId xmlns:a16="http://schemas.microsoft.com/office/drawing/2014/main" id="{9581D23F-36E8-4274-B9F6-DA2A745DF09F}"/>
              </a:ext>
            </a:extLst>
          </p:cNvPr>
          <p:cNvSpPr>
            <a:spLocks noChangeArrowheads="1"/>
          </p:cNvSpPr>
          <p:nvPr/>
        </p:nvSpPr>
        <p:spPr bwMode="auto">
          <a:xfrm>
            <a:off x="1447800" y="27432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400">
                <a:solidFill>
                  <a:srgbClr val="FF3300"/>
                </a:solidFill>
                <a:effectLst>
                  <a:outerShdw blurRad="38100" dist="38100" dir="2700000" algn="tl">
                    <a:srgbClr val="000000"/>
                  </a:outerShdw>
                </a:effectLst>
                <a:latin typeface="Times New Roman" panose="02020603050405020304" pitchFamily="18" charset="0"/>
              </a:rPr>
              <a:t>风</a:t>
            </a:r>
          </a:p>
        </p:txBody>
      </p:sp>
      <p:sp>
        <p:nvSpPr>
          <p:cNvPr id="184325" name="Rectangle 5">
            <a:extLst>
              <a:ext uri="{FF2B5EF4-FFF2-40B4-BE49-F238E27FC236}">
                <a16:creationId xmlns:a16="http://schemas.microsoft.com/office/drawing/2014/main" id="{6F840C40-57A9-4070-AF33-FA3B6D760C64}"/>
              </a:ext>
            </a:extLst>
          </p:cNvPr>
          <p:cNvSpPr>
            <a:spLocks noChangeArrowheads="1"/>
          </p:cNvSpPr>
          <p:nvPr/>
        </p:nvSpPr>
        <p:spPr bwMode="auto">
          <a:xfrm>
            <a:off x="1371600" y="3657600"/>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a:solidFill>
                  <a:srgbClr val="FF3300"/>
                </a:solidFill>
                <a:effectLst>
                  <a:outerShdw blurRad="38100" dist="38100" dir="2700000" algn="tl">
                    <a:srgbClr val="000000"/>
                  </a:outerShdw>
                </a:effectLst>
                <a:latin typeface="Times New Roman" panose="02020603050405020304" pitchFamily="18" charset="0"/>
              </a:rPr>
              <a:t>覆冰</a:t>
            </a:r>
          </a:p>
        </p:txBody>
      </p:sp>
      <p:sp>
        <p:nvSpPr>
          <p:cNvPr id="184326" name="Rectangle 6">
            <a:extLst>
              <a:ext uri="{FF2B5EF4-FFF2-40B4-BE49-F238E27FC236}">
                <a16:creationId xmlns:a16="http://schemas.microsoft.com/office/drawing/2014/main" id="{AD9B5AF0-7FBB-4047-8217-86D17F078433}"/>
              </a:ext>
            </a:extLst>
          </p:cNvPr>
          <p:cNvSpPr>
            <a:spLocks noChangeArrowheads="1"/>
          </p:cNvSpPr>
          <p:nvPr/>
        </p:nvSpPr>
        <p:spPr bwMode="auto">
          <a:xfrm>
            <a:off x="1447800" y="5029200"/>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a:solidFill>
                  <a:srgbClr val="FF3300"/>
                </a:solidFill>
                <a:effectLst>
                  <a:outerShdw blurRad="38100" dist="38100" dir="2700000" algn="tl">
                    <a:srgbClr val="000000"/>
                  </a:outerShdw>
                </a:effectLst>
                <a:latin typeface="Times New Roman" panose="02020603050405020304" pitchFamily="18" charset="0"/>
              </a:rPr>
              <a:t>气温</a:t>
            </a:r>
          </a:p>
        </p:txBody>
      </p:sp>
      <p:sp>
        <p:nvSpPr>
          <p:cNvPr id="184327" name="AutoShape 7">
            <a:extLst>
              <a:ext uri="{FF2B5EF4-FFF2-40B4-BE49-F238E27FC236}">
                <a16:creationId xmlns:a16="http://schemas.microsoft.com/office/drawing/2014/main" id="{DA9C5DAA-BFDC-42EE-A3A2-4238DB482589}"/>
              </a:ext>
            </a:extLst>
          </p:cNvPr>
          <p:cNvSpPr>
            <a:spLocks/>
          </p:cNvSpPr>
          <p:nvPr/>
        </p:nvSpPr>
        <p:spPr bwMode="auto">
          <a:xfrm>
            <a:off x="1219200" y="2743200"/>
            <a:ext cx="228600" cy="2743200"/>
          </a:xfrm>
          <a:prstGeom prst="leftBrace">
            <a:avLst>
              <a:gd name="adj1" fmla="val 100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328" name="Text Box 8">
            <a:extLst>
              <a:ext uri="{FF2B5EF4-FFF2-40B4-BE49-F238E27FC236}">
                <a16:creationId xmlns:a16="http://schemas.microsoft.com/office/drawing/2014/main" id="{186DC32F-95B7-418D-8578-8B8C292F3B41}"/>
              </a:ext>
            </a:extLst>
          </p:cNvPr>
          <p:cNvSpPr txBox="1">
            <a:spLocks noChangeArrowheads="1"/>
          </p:cNvSpPr>
          <p:nvPr/>
        </p:nvSpPr>
        <p:spPr bwMode="auto">
          <a:xfrm>
            <a:off x="685800" y="3048000"/>
            <a:ext cx="54927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zh-CN" altLang="en-US" sz="2400" b="1">
                <a:solidFill>
                  <a:schemeClr val="hlink"/>
                </a:solidFill>
                <a:effectLst>
                  <a:outerShdw blurRad="38100" dist="38100" dir="2700000" algn="tl">
                    <a:srgbClr val="000000"/>
                  </a:outerShdw>
                </a:effectLst>
                <a:latin typeface="Times New Roman" panose="02020603050405020304" pitchFamily="18" charset="0"/>
              </a:rPr>
              <a:t>气象条件三要素</a:t>
            </a:r>
          </a:p>
        </p:txBody>
      </p:sp>
      <p:grpSp>
        <p:nvGrpSpPr>
          <p:cNvPr id="184329" name="Group 9">
            <a:extLst>
              <a:ext uri="{FF2B5EF4-FFF2-40B4-BE49-F238E27FC236}">
                <a16:creationId xmlns:a16="http://schemas.microsoft.com/office/drawing/2014/main" id="{1073D352-3EA2-46F1-A9DC-DF9719CD4CDB}"/>
              </a:ext>
            </a:extLst>
          </p:cNvPr>
          <p:cNvGrpSpPr>
            <a:grpSpLocks/>
          </p:cNvGrpSpPr>
          <p:nvPr/>
        </p:nvGrpSpPr>
        <p:grpSpPr bwMode="auto">
          <a:xfrm>
            <a:off x="2438400" y="2743200"/>
            <a:ext cx="4343400" cy="701675"/>
            <a:chOff x="1584" y="1200"/>
            <a:chExt cx="2736" cy="442"/>
          </a:xfrm>
        </p:grpSpPr>
        <p:sp>
          <p:nvSpPr>
            <p:cNvPr id="184330" name="Rectangle 10">
              <a:extLst>
                <a:ext uri="{FF2B5EF4-FFF2-40B4-BE49-F238E27FC236}">
                  <a16:creationId xmlns:a16="http://schemas.microsoft.com/office/drawing/2014/main" id="{BF77D9B8-08F1-47C9-A154-E362F07770D7}"/>
                </a:ext>
              </a:extLst>
            </p:cNvPr>
            <p:cNvSpPr>
              <a:spLocks noChangeArrowheads="1"/>
            </p:cNvSpPr>
            <p:nvPr/>
          </p:nvSpPr>
          <p:spPr bwMode="auto">
            <a:xfrm>
              <a:off x="1632" y="1200"/>
              <a:ext cx="2592"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331" name="Rectangle 11">
              <a:extLst>
                <a:ext uri="{FF2B5EF4-FFF2-40B4-BE49-F238E27FC236}">
                  <a16:creationId xmlns:a16="http://schemas.microsoft.com/office/drawing/2014/main" id="{7565FDEE-E493-4957-BB7E-048872A7BFAF}"/>
                </a:ext>
              </a:extLst>
            </p:cNvPr>
            <p:cNvSpPr>
              <a:spLocks noChangeArrowheads="1"/>
            </p:cNvSpPr>
            <p:nvPr/>
          </p:nvSpPr>
          <p:spPr bwMode="auto">
            <a:xfrm>
              <a:off x="1584" y="1200"/>
              <a:ext cx="273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zh-CN" sz="2000">
                  <a:effectLst>
                    <a:outerShdw blurRad="38100" dist="38100" dir="2700000" algn="tl">
                      <a:srgbClr val="000000"/>
                    </a:outerShdw>
                  </a:effectLst>
                  <a:latin typeface="Times New Roman" panose="02020603050405020304" pitchFamily="18" charset="0"/>
                </a:rPr>
                <a:t>3</a:t>
              </a:r>
              <a:r>
                <a:rPr lang="zh-CN" altLang="en-US" sz="2000">
                  <a:effectLst>
                    <a:outerShdw blurRad="38100" dist="38100" dir="2700000" algn="tl">
                      <a:srgbClr val="000000"/>
                    </a:outerShdw>
                  </a:effectLst>
                  <a:latin typeface="Times New Roman" panose="02020603050405020304" pitchFamily="18" charset="0"/>
                </a:rPr>
                <a:t>）引起架空线舞动，使架空线相间闪络、产生鞭击。</a:t>
              </a:r>
            </a:p>
          </p:txBody>
        </p:sp>
      </p:grpSp>
      <p:grpSp>
        <p:nvGrpSpPr>
          <p:cNvPr id="184332" name="Group 12">
            <a:extLst>
              <a:ext uri="{FF2B5EF4-FFF2-40B4-BE49-F238E27FC236}">
                <a16:creationId xmlns:a16="http://schemas.microsoft.com/office/drawing/2014/main" id="{69F53E4F-514E-433B-B04C-279F4D2AD396}"/>
              </a:ext>
            </a:extLst>
          </p:cNvPr>
          <p:cNvGrpSpPr>
            <a:grpSpLocks/>
          </p:cNvGrpSpPr>
          <p:nvPr/>
        </p:nvGrpSpPr>
        <p:grpSpPr bwMode="auto">
          <a:xfrm>
            <a:off x="2438400" y="2362200"/>
            <a:ext cx="3359150" cy="396875"/>
            <a:chOff x="868" y="3467"/>
            <a:chExt cx="2116" cy="250"/>
          </a:xfrm>
        </p:grpSpPr>
        <p:sp>
          <p:nvSpPr>
            <p:cNvPr id="184333" name="Rectangle 13">
              <a:extLst>
                <a:ext uri="{FF2B5EF4-FFF2-40B4-BE49-F238E27FC236}">
                  <a16:creationId xmlns:a16="http://schemas.microsoft.com/office/drawing/2014/main" id="{932C317F-A591-4BEC-9E33-004535E8807B}"/>
                </a:ext>
              </a:extLst>
            </p:cNvPr>
            <p:cNvSpPr>
              <a:spLocks noChangeArrowheads="1"/>
            </p:cNvSpPr>
            <p:nvPr/>
          </p:nvSpPr>
          <p:spPr bwMode="auto">
            <a:xfrm>
              <a:off x="912" y="3504"/>
              <a:ext cx="2064" cy="19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334" name="Rectangle 14">
              <a:extLst>
                <a:ext uri="{FF2B5EF4-FFF2-40B4-BE49-F238E27FC236}">
                  <a16:creationId xmlns:a16="http://schemas.microsoft.com/office/drawing/2014/main" id="{09EBD9AD-26BF-49C9-85D8-176652DFE34B}"/>
                </a:ext>
              </a:extLst>
            </p:cNvPr>
            <p:cNvSpPr>
              <a:spLocks noChangeArrowheads="1"/>
            </p:cNvSpPr>
            <p:nvPr/>
          </p:nvSpPr>
          <p:spPr bwMode="auto">
            <a:xfrm>
              <a:off x="868" y="3467"/>
              <a:ext cx="21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zh-CN" sz="2000">
                  <a:effectLst>
                    <a:outerShdw blurRad="38100" dist="38100" dir="2700000" algn="tl">
                      <a:srgbClr val="000000"/>
                    </a:outerShdw>
                  </a:effectLst>
                  <a:latin typeface="Times New Roman" panose="02020603050405020304" pitchFamily="18" charset="0"/>
                </a:rPr>
                <a:t>2</a:t>
              </a:r>
              <a:r>
                <a:rPr lang="zh-CN" altLang="en-US" sz="2000">
                  <a:effectLst>
                    <a:outerShdw blurRad="38100" dist="38100" dir="2700000" algn="tl">
                      <a:srgbClr val="000000"/>
                    </a:outerShdw>
                  </a:effectLst>
                  <a:latin typeface="Times New Roman" panose="02020603050405020304" pitchFamily="18" charset="0"/>
                </a:rPr>
                <a:t>）微风振动使疲劳破坏断线</a:t>
              </a:r>
            </a:p>
          </p:txBody>
        </p:sp>
      </p:grpSp>
      <p:sp>
        <p:nvSpPr>
          <p:cNvPr id="184335" name="AutoShape 15">
            <a:extLst>
              <a:ext uri="{FF2B5EF4-FFF2-40B4-BE49-F238E27FC236}">
                <a16:creationId xmlns:a16="http://schemas.microsoft.com/office/drawing/2014/main" id="{5D0435E1-8B98-4DDA-B06A-04FD892E87EB}"/>
              </a:ext>
            </a:extLst>
          </p:cNvPr>
          <p:cNvSpPr>
            <a:spLocks/>
          </p:cNvSpPr>
          <p:nvPr/>
        </p:nvSpPr>
        <p:spPr bwMode="auto">
          <a:xfrm>
            <a:off x="2209800" y="1905000"/>
            <a:ext cx="228600" cy="2286000"/>
          </a:xfrm>
          <a:prstGeom prst="leftBrace">
            <a:avLst>
              <a:gd name="adj1" fmla="val 833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84336" name="Group 16">
            <a:extLst>
              <a:ext uri="{FF2B5EF4-FFF2-40B4-BE49-F238E27FC236}">
                <a16:creationId xmlns:a16="http://schemas.microsoft.com/office/drawing/2014/main" id="{D55826EA-4A15-4DAD-9563-CBB5D9E1D0B4}"/>
              </a:ext>
            </a:extLst>
          </p:cNvPr>
          <p:cNvGrpSpPr>
            <a:grpSpLocks/>
          </p:cNvGrpSpPr>
          <p:nvPr/>
        </p:nvGrpSpPr>
        <p:grpSpPr bwMode="auto">
          <a:xfrm>
            <a:off x="2514600" y="3048000"/>
            <a:ext cx="6356350" cy="396875"/>
            <a:chOff x="748" y="759"/>
            <a:chExt cx="4004" cy="250"/>
          </a:xfrm>
        </p:grpSpPr>
        <p:sp>
          <p:nvSpPr>
            <p:cNvPr id="184337" name="Rectangle 17">
              <a:extLst>
                <a:ext uri="{FF2B5EF4-FFF2-40B4-BE49-F238E27FC236}">
                  <a16:creationId xmlns:a16="http://schemas.microsoft.com/office/drawing/2014/main" id="{B3642695-A85D-4C6E-94AD-C4F5ECB00DC9}"/>
                </a:ext>
              </a:extLst>
            </p:cNvPr>
            <p:cNvSpPr>
              <a:spLocks noChangeArrowheads="1"/>
            </p:cNvSpPr>
            <p:nvPr/>
          </p:nvSpPr>
          <p:spPr bwMode="auto">
            <a:xfrm>
              <a:off x="768" y="768"/>
              <a:ext cx="3984" cy="2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338" name="Rectangle 18">
              <a:extLst>
                <a:ext uri="{FF2B5EF4-FFF2-40B4-BE49-F238E27FC236}">
                  <a16:creationId xmlns:a16="http://schemas.microsoft.com/office/drawing/2014/main" id="{F638D623-1983-4460-8C7B-6EAC6EFB7601}"/>
                </a:ext>
              </a:extLst>
            </p:cNvPr>
            <p:cNvSpPr>
              <a:spLocks noChangeArrowheads="1"/>
            </p:cNvSpPr>
            <p:nvPr/>
          </p:nvSpPr>
          <p:spPr bwMode="auto">
            <a:xfrm>
              <a:off x="748" y="759"/>
              <a:ext cx="38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a:effectLst>
                    <a:outerShdw blurRad="38100" dist="38100" dir="2700000" algn="tl">
                      <a:srgbClr val="000000"/>
                    </a:outerShdw>
                  </a:effectLst>
                  <a:latin typeface="Times New Roman" panose="02020603050405020304" pitchFamily="18" charset="0"/>
                </a:rPr>
                <a:t>1</a:t>
              </a:r>
              <a:r>
                <a:rPr lang="zh-CN" altLang="en-US" sz="2000">
                  <a:effectLst>
                    <a:outerShdw blurRad="38100" dist="38100" dir="2700000" algn="tl">
                      <a:srgbClr val="000000"/>
                    </a:outerShdw>
                  </a:effectLst>
                  <a:latin typeface="Times New Roman" panose="02020603050405020304" pitchFamily="18" charset="0"/>
                </a:rPr>
                <a:t>）架空线的垂直载荷增加，张力增大，可能成断线。</a:t>
              </a:r>
            </a:p>
          </p:txBody>
        </p:sp>
      </p:grpSp>
      <p:grpSp>
        <p:nvGrpSpPr>
          <p:cNvPr id="184339" name="Group 19">
            <a:extLst>
              <a:ext uri="{FF2B5EF4-FFF2-40B4-BE49-F238E27FC236}">
                <a16:creationId xmlns:a16="http://schemas.microsoft.com/office/drawing/2014/main" id="{DF0FBD28-6C65-47B4-A839-4D69486D706C}"/>
              </a:ext>
            </a:extLst>
          </p:cNvPr>
          <p:cNvGrpSpPr>
            <a:grpSpLocks/>
          </p:cNvGrpSpPr>
          <p:nvPr/>
        </p:nvGrpSpPr>
        <p:grpSpPr bwMode="auto">
          <a:xfrm>
            <a:off x="2514600" y="3352800"/>
            <a:ext cx="3613150" cy="396875"/>
            <a:chOff x="1057" y="1163"/>
            <a:chExt cx="2276" cy="250"/>
          </a:xfrm>
        </p:grpSpPr>
        <p:sp>
          <p:nvSpPr>
            <p:cNvPr id="184340" name="Rectangle 20">
              <a:extLst>
                <a:ext uri="{FF2B5EF4-FFF2-40B4-BE49-F238E27FC236}">
                  <a16:creationId xmlns:a16="http://schemas.microsoft.com/office/drawing/2014/main" id="{698CAC12-9F7F-4389-B6BB-46DE3461570C}"/>
                </a:ext>
              </a:extLst>
            </p:cNvPr>
            <p:cNvSpPr>
              <a:spLocks noChangeArrowheads="1"/>
            </p:cNvSpPr>
            <p:nvPr/>
          </p:nvSpPr>
          <p:spPr bwMode="auto">
            <a:xfrm>
              <a:off x="1104" y="1200"/>
              <a:ext cx="2208" cy="19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341" name="Rectangle 21">
              <a:extLst>
                <a:ext uri="{FF2B5EF4-FFF2-40B4-BE49-F238E27FC236}">
                  <a16:creationId xmlns:a16="http://schemas.microsoft.com/office/drawing/2014/main" id="{7B982860-C6C1-4791-B592-852383A83EA6}"/>
                </a:ext>
              </a:extLst>
            </p:cNvPr>
            <p:cNvSpPr>
              <a:spLocks noChangeArrowheads="1"/>
            </p:cNvSpPr>
            <p:nvPr/>
          </p:nvSpPr>
          <p:spPr bwMode="auto">
            <a:xfrm>
              <a:off x="1057" y="1163"/>
              <a:ext cx="22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a:effectLst>
                    <a:outerShdw blurRad="38100" dist="38100" dir="2700000" algn="tl">
                      <a:srgbClr val="000000"/>
                    </a:outerShdw>
                  </a:effectLst>
                  <a:latin typeface="Times New Roman" panose="02020603050405020304" pitchFamily="18" charset="0"/>
                </a:rPr>
                <a:t>2</a:t>
              </a:r>
              <a:r>
                <a:rPr lang="zh-CN" altLang="en-US" sz="2000">
                  <a:effectLst>
                    <a:outerShdw blurRad="38100" dist="38100" dir="2700000" algn="tl">
                      <a:srgbClr val="000000"/>
                    </a:outerShdw>
                  </a:effectLst>
                  <a:latin typeface="Times New Roman" panose="02020603050405020304" pitchFamily="18" charset="0"/>
                </a:rPr>
                <a:t>）迎风面积增加，风载荷增加</a:t>
              </a:r>
            </a:p>
          </p:txBody>
        </p:sp>
      </p:grpSp>
      <p:grpSp>
        <p:nvGrpSpPr>
          <p:cNvPr id="184342" name="Group 22">
            <a:extLst>
              <a:ext uri="{FF2B5EF4-FFF2-40B4-BE49-F238E27FC236}">
                <a16:creationId xmlns:a16="http://schemas.microsoft.com/office/drawing/2014/main" id="{4B449F1D-8A20-46CF-9886-F896469ABC52}"/>
              </a:ext>
            </a:extLst>
          </p:cNvPr>
          <p:cNvGrpSpPr>
            <a:grpSpLocks/>
          </p:cNvGrpSpPr>
          <p:nvPr/>
        </p:nvGrpSpPr>
        <p:grpSpPr bwMode="auto">
          <a:xfrm>
            <a:off x="2514600" y="4343400"/>
            <a:ext cx="3359150" cy="412750"/>
            <a:chOff x="1702" y="1516"/>
            <a:chExt cx="2116" cy="260"/>
          </a:xfrm>
        </p:grpSpPr>
        <p:sp>
          <p:nvSpPr>
            <p:cNvPr id="184343" name="Rectangle 23">
              <a:extLst>
                <a:ext uri="{FF2B5EF4-FFF2-40B4-BE49-F238E27FC236}">
                  <a16:creationId xmlns:a16="http://schemas.microsoft.com/office/drawing/2014/main" id="{0CF65CC2-DD5F-4EA5-A043-7E6E11A4B788}"/>
                </a:ext>
              </a:extLst>
            </p:cNvPr>
            <p:cNvSpPr>
              <a:spLocks noChangeArrowheads="1"/>
            </p:cNvSpPr>
            <p:nvPr/>
          </p:nvSpPr>
          <p:spPr bwMode="auto">
            <a:xfrm>
              <a:off x="1728" y="1536"/>
              <a:ext cx="2064" cy="2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344" name="Rectangle 24">
              <a:extLst>
                <a:ext uri="{FF2B5EF4-FFF2-40B4-BE49-F238E27FC236}">
                  <a16:creationId xmlns:a16="http://schemas.microsoft.com/office/drawing/2014/main" id="{5CBAE991-2975-407E-A7B6-2DB51619E48B}"/>
                </a:ext>
              </a:extLst>
            </p:cNvPr>
            <p:cNvSpPr>
              <a:spLocks noChangeArrowheads="1"/>
            </p:cNvSpPr>
            <p:nvPr/>
          </p:nvSpPr>
          <p:spPr bwMode="auto">
            <a:xfrm>
              <a:off x="1702" y="1516"/>
              <a:ext cx="21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r>
                <a:rPr lang="en-US" altLang="zh-CN" sz="2000">
                  <a:effectLst>
                    <a:outerShdw blurRad="38100" dist="38100" dir="2700000" algn="tl">
                      <a:srgbClr val="000000"/>
                    </a:outerShdw>
                  </a:effectLst>
                  <a:latin typeface="Times New Roman" panose="02020603050405020304" pitchFamily="18" charset="0"/>
                </a:rPr>
                <a:t>5</a:t>
              </a:r>
              <a:r>
                <a:rPr lang="zh-CN" altLang="en-US" sz="2000">
                  <a:effectLst>
                    <a:outerShdw blurRad="38100" dist="38100" dir="2700000" algn="tl">
                      <a:srgbClr val="000000"/>
                    </a:outerShdw>
                  </a:effectLst>
                  <a:latin typeface="Times New Roman" panose="02020603050405020304" pitchFamily="18" charset="0"/>
                </a:rPr>
                <a:t>）脱冰跳跃可引起相间闪络</a:t>
              </a:r>
            </a:p>
          </p:txBody>
        </p:sp>
      </p:grpSp>
      <p:grpSp>
        <p:nvGrpSpPr>
          <p:cNvPr id="184345" name="Group 25">
            <a:extLst>
              <a:ext uri="{FF2B5EF4-FFF2-40B4-BE49-F238E27FC236}">
                <a16:creationId xmlns:a16="http://schemas.microsoft.com/office/drawing/2014/main" id="{C8EFD3A8-C8A0-4E01-9E8A-B4B71CEEB003}"/>
              </a:ext>
            </a:extLst>
          </p:cNvPr>
          <p:cNvGrpSpPr>
            <a:grpSpLocks/>
          </p:cNvGrpSpPr>
          <p:nvPr/>
        </p:nvGrpSpPr>
        <p:grpSpPr bwMode="auto">
          <a:xfrm>
            <a:off x="2590800" y="3962400"/>
            <a:ext cx="3581400" cy="433388"/>
            <a:chOff x="1440" y="1983"/>
            <a:chExt cx="2276" cy="273"/>
          </a:xfrm>
        </p:grpSpPr>
        <p:sp>
          <p:nvSpPr>
            <p:cNvPr id="184346" name="Rectangle 26">
              <a:extLst>
                <a:ext uri="{FF2B5EF4-FFF2-40B4-BE49-F238E27FC236}">
                  <a16:creationId xmlns:a16="http://schemas.microsoft.com/office/drawing/2014/main" id="{9D6DACA4-62CB-4740-9AB4-E883A52EA2E2}"/>
                </a:ext>
              </a:extLst>
            </p:cNvPr>
            <p:cNvSpPr>
              <a:spLocks noChangeArrowheads="1"/>
            </p:cNvSpPr>
            <p:nvPr/>
          </p:nvSpPr>
          <p:spPr bwMode="auto">
            <a:xfrm>
              <a:off x="1440" y="2016"/>
              <a:ext cx="2256" cy="2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347" name="Rectangle 27">
              <a:extLst>
                <a:ext uri="{FF2B5EF4-FFF2-40B4-BE49-F238E27FC236}">
                  <a16:creationId xmlns:a16="http://schemas.microsoft.com/office/drawing/2014/main" id="{C03D61DB-CBC2-4244-AB51-C8408DD20C8A}"/>
                </a:ext>
              </a:extLst>
            </p:cNvPr>
            <p:cNvSpPr>
              <a:spLocks noChangeArrowheads="1"/>
            </p:cNvSpPr>
            <p:nvPr/>
          </p:nvSpPr>
          <p:spPr bwMode="auto">
            <a:xfrm>
              <a:off x="1440" y="1983"/>
              <a:ext cx="22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a:effectLst>
                    <a:outerShdw blurRad="38100" dist="38100" dir="2700000" algn="tl">
                      <a:srgbClr val="000000"/>
                    </a:outerShdw>
                  </a:effectLst>
                  <a:latin typeface="Times New Roman" panose="02020603050405020304" pitchFamily="18" charset="0"/>
                </a:rPr>
                <a:t>4</a:t>
              </a:r>
              <a:r>
                <a:rPr lang="zh-CN" altLang="en-US" sz="2000">
                  <a:effectLst>
                    <a:outerShdw blurRad="38100" dist="38100" dir="2700000" algn="tl">
                      <a:srgbClr val="000000"/>
                    </a:outerShdw>
                  </a:effectLst>
                  <a:latin typeface="Times New Roman" panose="02020603050405020304" pitchFamily="18" charset="0"/>
                </a:rPr>
                <a:t>）使舞动的可能性增大。</a:t>
              </a:r>
            </a:p>
          </p:txBody>
        </p:sp>
      </p:grpSp>
      <p:sp>
        <p:nvSpPr>
          <p:cNvPr id="184348" name="AutoShape 28">
            <a:extLst>
              <a:ext uri="{FF2B5EF4-FFF2-40B4-BE49-F238E27FC236}">
                <a16:creationId xmlns:a16="http://schemas.microsoft.com/office/drawing/2014/main" id="{AE4ED841-D828-45FF-8595-C50185EBFB6E}"/>
              </a:ext>
            </a:extLst>
          </p:cNvPr>
          <p:cNvSpPr>
            <a:spLocks/>
          </p:cNvSpPr>
          <p:nvPr/>
        </p:nvSpPr>
        <p:spPr bwMode="auto">
          <a:xfrm>
            <a:off x="2286000" y="3124200"/>
            <a:ext cx="152400" cy="1600200"/>
          </a:xfrm>
          <a:prstGeom prst="leftBrace">
            <a:avLst>
              <a:gd name="adj1" fmla="val 875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84349" name="Group 29">
            <a:extLst>
              <a:ext uri="{FF2B5EF4-FFF2-40B4-BE49-F238E27FC236}">
                <a16:creationId xmlns:a16="http://schemas.microsoft.com/office/drawing/2014/main" id="{FFC42F96-2B0D-4E61-B533-718AAB89D266}"/>
              </a:ext>
            </a:extLst>
          </p:cNvPr>
          <p:cNvGrpSpPr>
            <a:grpSpLocks/>
          </p:cNvGrpSpPr>
          <p:nvPr/>
        </p:nvGrpSpPr>
        <p:grpSpPr bwMode="auto">
          <a:xfrm>
            <a:off x="2514600" y="4724400"/>
            <a:ext cx="6172200" cy="396875"/>
            <a:chOff x="1248" y="2976"/>
            <a:chExt cx="4224" cy="450"/>
          </a:xfrm>
        </p:grpSpPr>
        <p:sp>
          <p:nvSpPr>
            <p:cNvPr id="184350" name="Rectangle 30">
              <a:extLst>
                <a:ext uri="{FF2B5EF4-FFF2-40B4-BE49-F238E27FC236}">
                  <a16:creationId xmlns:a16="http://schemas.microsoft.com/office/drawing/2014/main" id="{921F6C2C-6F6B-421D-B8F4-5B7D1DD628C8}"/>
                </a:ext>
              </a:extLst>
            </p:cNvPr>
            <p:cNvSpPr>
              <a:spLocks noChangeArrowheads="1"/>
            </p:cNvSpPr>
            <p:nvPr/>
          </p:nvSpPr>
          <p:spPr bwMode="auto">
            <a:xfrm>
              <a:off x="1248" y="2976"/>
              <a:ext cx="4080"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351" name="Rectangle 31">
              <a:extLst>
                <a:ext uri="{FF2B5EF4-FFF2-40B4-BE49-F238E27FC236}">
                  <a16:creationId xmlns:a16="http://schemas.microsoft.com/office/drawing/2014/main" id="{5E72E442-B5F1-4371-B407-CC1AA558FE35}"/>
                </a:ext>
              </a:extLst>
            </p:cNvPr>
            <p:cNvSpPr>
              <a:spLocks noChangeArrowheads="1"/>
            </p:cNvSpPr>
            <p:nvPr/>
          </p:nvSpPr>
          <p:spPr bwMode="auto">
            <a:xfrm>
              <a:off x="1248" y="2976"/>
              <a:ext cx="4224" cy="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zh-CN" sz="2000">
                  <a:effectLst>
                    <a:outerShdw blurRad="38100" dist="38100" dir="2700000" algn="tl">
                      <a:srgbClr val="000000"/>
                    </a:outerShdw>
                  </a:effectLst>
                  <a:latin typeface="Times New Roman" panose="02020603050405020304" pitchFamily="18" charset="0"/>
                </a:rPr>
                <a:t>1</a:t>
              </a:r>
              <a:r>
                <a:rPr lang="zh-CN" altLang="en-US" sz="2000">
                  <a:effectLst>
                    <a:outerShdw blurRad="38100" dist="38100" dir="2700000" algn="tl">
                      <a:srgbClr val="000000"/>
                    </a:outerShdw>
                  </a:effectLst>
                  <a:latin typeface="Times New Roman" panose="02020603050405020304" pitchFamily="18" charset="0"/>
                </a:rPr>
                <a:t>）气温低，架空线变短，拉力增大，有可能断线</a:t>
              </a:r>
            </a:p>
          </p:txBody>
        </p:sp>
      </p:grpSp>
      <p:sp>
        <p:nvSpPr>
          <p:cNvPr id="184352" name="AutoShape 32">
            <a:extLst>
              <a:ext uri="{FF2B5EF4-FFF2-40B4-BE49-F238E27FC236}">
                <a16:creationId xmlns:a16="http://schemas.microsoft.com/office/drawing/2014/main" id="{E9F888F7-0C31-429C-B854-C710EA2354AF}"/>
              </a:ext>
            </a:extLst>
          </p:cNvPr>
          <p:cNvSpPr>
            <a:spLocks/>
          </p:cNvSpPr>
          <p:nvPr/>
        </p:nvSpPr>
        <p:spPr bwMode="auto">
          <a:xfrm>
            <a:off x="2286000" y="4800600"/>
            <a:ext cx="152400" cy="990600"/>
          </a:xfrm>
          <a:prstGeom prst="leftBrace">
            <a:avLst>
              <a:gd name="adj1" fmla="val 541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353" name="AutoShape 33">
            <a:extLst>
              <a:ext uri="{FF2B5EF4-FFF2-40B4-BE49-F238E27FC236}">
                <a16:creationId xmlns:a16="http://schemas.microsoft.com/office/drawing/2014/main" id="{E77DF359-2D7B-4D91-8371-71D7AB5AF8B5}"/>
              </a:ext>
            </a:extLst>
          </p:cNvPr>
          <p:cNvSpPr>
            <a:spLocks noChangeArrowheads="1"/>
          </p:cNvSpPr>
          <p:nvPr/>
        </p:nvSpPr>
        <p:spPr bwMode="auto">
          <a:xfrm>
            <a:off x="2514600" y="1828800"/>
            <a:ext cx="4343400" cy="609600"/>
          </a:xfrm>
          <a:prstGeom prst="flowChart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a:r>
              <a:rPr lang="en-US" altLang="zh-CN" sz="2000">
                <a:effectLst>
                  <a:outerShdw blurRad="38100" dist="38100" dir="2700000" algn="tl">
                    <a:srgbClr val="000000"/>
                  </a:outerShdw>
                </a:effectLst>
                <a:latin typeface="Times New Roman" panose="02020603050405020304" pitchFamily="18" charset="0"/>
              </a:rPr>
              <a:t>1</a:t>
            </a:r>
            <a:r>
              <a:rPr lang="zh-CN" altLang="en-US" sz="2000">
                <a:effectLst>
                  <a:outerShdw blurRad="38100" dist="38100" dir="2700000" algn="tl">
                    <a:srgbClr val="000000"/>
                  </a:outerShdw>
                </a:effectLst>
                <a:latin typeface="Times New Roman" panose="02020603050405020304" pitchFamily="18" charset="0"/>
              </a:rPr>
              <a:t>）形成风压，产生横向荷载。使架</a:t>
            </a:r>
          </a:p>
          <a:p>
            <a:pPr algn="just"/>
            <a:r>
              <a:rPr lang="zh-CN" altLang="en-US" sz="2000">
                <a:effectLst>
                  <a:outerShdw blurRad="38100" dist="38100" dir="2700000" algn="tl">
                    <a:srgbClr val="000000"/>
                  </a:outerShdw>
                </a:effectLst>
                <a:latin typeface="Times New Roman" panose="02020603050405020304" pitchFamily="18" charset="0"/>
              </a:rPr>
              <a:t>空线的应力增大，杆塔产生附加弯矩。</a:t>
            </a:r>
          </a:p>
        </p:txBody>
      </p:sp>
      <p:sp>
        <p:nvSpPr>
          <p:cNvPr id="184354" name="AutoShape 34">
            <a:extLst>
              <a:ext uri="{FF2B5EF4-FFF2-40B4-BE49-F238E27FC236}">
                <a16:creationId xmlns:a16="http://schemas.microsoft.com/office/drawing/2014/main" id="{3DAA3533-C3CE-47D6-911C-EC00466431CC}"/>
              </a:ext>
            </a:extLst>
          </p:cNvPr>
          <p:cNvSpPr>
            <a:spLocks noChangeArrowheads="1"/>
          </p:cNvSpPr>
          <p:nvPr/>
        </p:nvSpPr>
        <p:spPr bwMode="auto">
          <a:xfrm>
            <a:off x="2514600" y="3429000"/>
            <a:ext cx="6629400" cy="674688"/>
          </a:xfrm>
          <a:prstGeom prst="flowChart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a:r>
              <a:rPr lang="en-US" altLang="zh-CN" sz="2000">
                <a:effectLst>
                  <a:outerShdw blurRad="38100" dist="38100" dir="2700000" algn="tl">
                    <a:srgbClr val="000000"/>
                  </a:outerShdw>
                </a:effectLst>
                <a:latin typeface="Times New Roman" panose="02020603050405020304" pitchFamily="18" charset="0"/>
              </a:rPr>
              <a:t>4</a:t>
            </a:r>
            <a:r>
              <a:rPr lang="zh-CN" altLang="en-US" sz="2000">
                <a:effectLst>
                  <a:outerShdw blurRad="38100" dist="38100" dir="2700000" algn="tl">
                    <a:srgbClr val="000000"/>
                  </a:outerShdw>
                </a:effectLst>
                <a:latin typeface="Times New Roman" panose="02020603050405020304" pitchFamily="18" charset="0"/>
              </a:rPr>
              <a:t>）引起风偏，悬垂绝缘子串偏摆，导线间及与杆塔构件间、</a:t>
            </a:r>
          </a:p>
          <a:p>
            <a:pPr algn="just"/>
            <a:r>
              <a:rPr lang="zh-CN" altLang="en-US" sz="2000">
                <a:effectLst>
                  <a:outerShdw blurRad="38100" dist="38100" dir="2700000" algn="tl">
                    <a:srgbClr val="000000"/>
                  </a:outerShdw>
                </a:effectLst>
                <a:latin typeface="Times New Roman" panose="02020603050405020304" pitchFamily="18" charset="0"/>
              </a:rPr>
              <a:t>边坡间的空气间距减小而发生闪络</a:t>
            </a:r>
          </a:p>
        </p:txBody>
      </p:sp>
      <p:grpSp>
        <p:nvGrpSpPr>
          <p:cNvPr id="184355" name="Group 35">
            <a:extLst>
              <a:ext uri="{FF2B5EF4-FFF2-40B4-BE49-F238E27FC236}">
                <a16:creationId xmlns:a16="http://schemas.microsoft.com/office/drawing/2014/main" id="{BD3796C1-BC35-467C-A696-6001E8A69E95}"/>
              </a:ext>
            </a:extLst>
          </p:cNvPr>
          <p:cNvGrpSpPr>
            <a:grpSpLocks/>
          </p:cNvGrpSpPr>
          <p:nvPr/>
        </p:nvGrpSpPr>
        <p:grpSpPr bwMode="auto">
          <a:xfrm>
            <a:off x="2514600" y="3657600"/>
            <a:ext cx="3613150" cy="396875"/>
            <a:chOff x="1057" y="1163"/>
            <a:chExt cx="2276" cy="250"/>
          </a:xfrm>
        </p:grpSpPr>
        <p:sp>
          <p:nvSpPr>
            <p:cNvPr id="184356" name="Rectangle 36">
              <a:extLst>
                <a:ext uri="{FF2B5EF4-FFF2-40B4-BE49-F238E27FC236}">
                  <a16:creationId xmlns:a16="http://schemas.microsoft.com/office/drawing/2014/main" id="{244DEC33-0CA0-48FD-9C42-BA91306C9DBE}"/>
                </a:ext>
              </a:extLst>
            </p:cNvPr>
            <p:cNvSpPr>
              <a:spLocks noChangeArrowheads="1"/>
            </p:cNvSpPr>
            <p:nvPr/>
          </p:nvSpPr>
          <p:spPr bwMode="auto">
            <a:xfrm>
              <a:off x="1104" y="1200"/>
              <a:ext cx="2208" cy="19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357" name="Rectangle 37">
              <a:extLst>
                <a:ext uri="{FF2B5EF4-FFF2-40B4-BE49-F238E27FC236}">
                  <a16:creationId xmlns:a16="http://schemas.microsoft.com/office/drawing/2014/main" id="{B5685053-915D-421B-8AFA-E0FDBD4BDE70}"/>
                </a:ext>
              </a:extLst>
            </p:cNvPr>
            <p:cNvSpPr>
              <a:spLocks noChangeArrowheads="1"/>
            </p:cNvSpPr>
            <p:nvPr/>
          </p:nvSpPr>
          <p:spPr bwMode="auto">
            <a:xfrm>
              <a:off x="1057" y="1163"/>
              <a:ext cx="22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r>
                <a:rPr lang="en-US" altLang="zh-CN" sz="2000">
                  <a:effectLst>
                    <a:outerShdw blurRad="38100" dist="38100" dir="2700000" algn="tl">
                      <a:srgbClr val="000000"/>
                    </a:outerShdw>
                  </a:effectLst>
                  <a:latin typeface="Times New Roman" panose="02020603050405020304" pitchFamily="18" charset="0"/>
                </a:rPr>
                <a:t>3</a:t>
              </a:r>
              <a:r>
                <a:rPr lang="zh-CN" altLang="en-US" sz="2000">
                  <a:effectLst>
                    <a:outerShdw blurRad="38100" dist="38100" dir="2700000" algn="tl">
                      <a:srgbClr val="000000"/>
                    </a:outerShdw>
                  </a:effectLst>
                  <a:latin typeface="Times New Roman" panose="02020603050405020304" pitchFamily="18" charset="0"/>
                </a:rPr>
                <a:t>）使弧垂增大，电气距离减小</a:t>
              </a:r>
            </a:p>
          </p:txBody>
        </p:sp>
      </p:grpSp>
      <p:grpSp>
        <p:nvGrpSpPr>
          <p:cNvPr id="184358" name="Group 38">
            <a:extLst>
              <a:ext uri="{FF2B5EF4-FFF2-40B4-BE49-F238E27FC236}">
                <a16:creationId xmlns:a16="http://schemas.microsoft.com/office/drawing/2014/main" id="{6339886B-8347-45CB-9B45-CC17404FC0D5}"/>
              </a:ext>
            </a:extLst>
          </p:cNvPr>
          <p:cNvGrpSpPr>
            <a:grpSpLocks/>
          </p:cNvGrpSpPr>
          <p:nvPr/>
        </p:nvGrpSpPr>
        <p:grpSpPr bwMode="auto">
          <a:xfrm>
            <a:off x="2514600" y="5486400"/>
            <a:ext cx="6629400" cy="701675"/>
            <a:chOff x="1248" y="2976"/>
            <a:chExt cx="4224" cy="442"/>
          </a:xfrm>
        </p:grpSpPr>
        <p:sp>
          <p:nvSpPr>
            <p:cNvPr id="184359" name="Rectangle 39">
              <a:extLst>
                <a:ext uri="{FF2B5EF4-FFF2-40B4-BE49-F238E27FC236}">
                  <a16:creationId xmlns:a16="http://schemas.microsoft.com/office/drawing/2014/main" id="{366690F7-5193-47C9-AF45-FFED8E673C1B}"/>
                </a:ext>
              </a:extLst>
            </p:cNvPr>
            <p:cNvSpPr>
              <a:spLocks noChangeArrowheads="1"/>
            </p:cNvSpPr>
            <p:nvPr/>
          </p:nvSpPr>
          <p:spPr bwMode="auto">
            <a:xfrm>
              <a:off x="1248" y="2976"/>
              <a:ext cx="4080"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360" name="Rectangle 40">
              <a:extLst>
                <a:ext uri="{FF2B5EF4-FFF2-40B4-BE49-F238E27FC236}">
                  <a16:creationId xmlns:a16="http://schemas.microsoft.com/office/drawing/2014/main" id="{C4E7D880-B60D-44AE-A261-3036E5049215}"/>
                </a:ext>
              </a:extLst>
            </p:cNvPr>
            <p:cNvSpPr>
              <a:spLocks noChangeArrowheads="1"/>
            </p:cNvSpPr>
            <p:nvPr/>
          </p:nvSpPr>
          <p:spPr bwMode="auto">
            <a:xfrm>
              <a:off x="1248" y="2976"/>
              <a:ext cx="422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zh-CN" sz="2000">
                  <a:effectLst>
                    <a:outerShdw blurRad="38100" dist="38100" dir="2700000" algn="tl">
                      <a:srgbClr val="000000"/>
                    </a:outerShdw>
                  </a:effectLst>
                  <a:latin typeface="Times New Roman" panose="02020603050405020304" pitchFamily="18" charset="0"/>
                </a:rPr>
                <a:t>3</a:t>
              </a:r>
              <a:r>
                <a:rPr lang="zh-CN" altLang="en-US" sz="2000">
                  <a:effectLst>
                    <a:outerShdw blurRad="38100" dist="38100" dir="2700000" algn="tl">
                      <a:srgbClr val="000000"/>
                    </a:outerShdw>
                  </a:effectLst>
                  <a:latin typeface="Times New Roman" panose="02020603050405020304" pitchFamily="18" charset="0"/>
                </a:rPr>
                <a:t>）最高气温下，导线温升、强度降低，可能超过允许值。</a:t>
              </a:r>
            </a:p>
          </p:txBody>
        </p:sp>
      </p:grpSp>
      <p:grpSp>
        <p:nvGrpSpPr>
          <p:cNvPr id="184361" name="Group 41">
            <a:extLst>
              <a:ext uri="{FF2B5EF4-FFF2-40B4-BE49-F238E27FC236}">
                <a16:creationId xmlns:a16="http://schemas.microsoft.com/office/drawing/2014/main" id="{6CC549CA-88A9-4262-A7A0-F1BB74BE1D96}"/>
              </a:ext>
            </a:extLst>
          </p:cNvPr>
          <p:cNvGrpSpPr>
            <a:grpSpLocks/>
          </p:cNvGrpSpPr>
          <p:nvPr/>
        </p:nvGrpSpPr>
        <p:grpSpPr bwMode="auto">
          <a:xfrm>
            <a:off x="2514600" y="5105400"/>
            <a:ext cx="6629400" cy="396875"/>
            <a:chOff x="1248" y="2976"/>
            <a:chExt cx="4224" cy="450"/>
          </a:xfrm>
        </p:grpSpPr>
        <p:sp>
          <p:nvSpPr>
            <p:cNvPr id="184362" name="Rectangle 42">
              <a:extLst>
                <a:ext uri="{FF2B5EF4-FFF2-40B4-BE49-F238E27FC236}">
                  <a16:creationId xmlns:a16="http://schemas.microsoft.com/office/drawing/2014/main" id="{E6C4524A-5507-42F8-9D37-A2A4DD72715C}"/>
                </a:ext>
              </a:extLst>
            </p:cNvPr>
            <p:cNvSpPr>
              <a:spLocks noChangeArrowheads="1"/>
            </p:cNvSpPr>
            <p:nvPr/>
          </p:nvSpPr>
          <p:spPr bwMode="auto">
            <a:xfrm>
              <a:off x="1248" y="2976"/>
              <a:ext cx="4080"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363" name="Rectangle 43">
              <a:extLst>
                <a:ext uri="{FF2B5EF4-FFF2-40B4-BE49-F238E27FC236}">
                  <a16:creationId xmlns:a16="http://schemas.microsoft.com/office/drawing/2014/main" id="{134E6B36-B82C-45B1-BFFA-0D8E3F344334}"/>
                </a:ext>
              </a:extLst>
            </p:cNvPr>
            <p:cNvSpPr>
              <a:spLocks noChangeArrowheads="1"/>
            </p:cNvSpPr>
            <p:nvPr/>
          </p:nvSpPr>
          <p:spPr bwMode="auto">
            <a:xfrm>
              <a:off x="1248" y="2976"/>
              <a:ext cx="4224" cy="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zh-CN" sz="2000">
                  <a:effectLst>
                    <a:outerShdw blurRad="38100" dist="38100" dir="2700000" algn="tl">
                      <a:srgbClr val="000000"/>
                    </a:outerShdw>
                  </a:effectLst>
                  <a:latin typeface="Times New Roman" panose="02020603050405020304" pitchFamily="18" charset="0"/>
                </a:rPr>
                <a:t>2</a:t>
              </a:r>
              <a:r>
                <a:rPr lang="zh-CN" altLang="en-US" sz="2000">
                  <a:effectLst>
                    <a:outerShdw blurRad="38100" dist="38100" dir="2700000" algn="tl">
                      <a:srgbClr val="000000"/>
                    </a:outerShdw>
                  </a:effectLst>
                  <a:latin typeface="Times New Roman" panose="02020603050405020304" pitchFamily="18" charset="0"/>
                </a:rPr>
                <a:t>）气温高，张力小、弧垂大，对地电气距离可能不够。</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22">
                                            <p:txEl>
                                              <p:pRg st="0" end="0"/>
                                            </p:txEl>
                                          </p:spTgt>
                                        </p:tgtEl>
                                        <p:attrNameLst>
                                          <p:attrName>style.visibility</p:attrName>
                                        </p:attrNameLst>
                                      </p:cBhvr>
                                      <p:to>
                                        <p:strVal val="visible"/>
                                      </p:to>
                                    </p:set>
                                    <p:animEffect transition="in" filter="blinds(horizontal)">
                                      <p:cBhvr>
                                        <p:cTn id="7" dur="500"/>
                                        <p:tgtEl>
                                          <p:spTgt spid="1843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4328"/>
                                        </p:tgtEl>
                                        <p:attrNameLst>
                                          <p:attrName>style.visibility</p:attrName>
                                        </p:attrNameLst>
                                      </p:cBhvr>
                                      <p:to>
                                        <p:strVal val="visible"/>
                                      </p:to>
                                    </p:set>
                                    <p:animEffect transition="in" filter="blinds(horizontal)">
                                      <p:cBhvr>
                                        <p:cTn id="12" dur="500"/>
                                        <p:tgtEl>
                                          <p:spTgt spid="1843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nodeType="clickEffect">
                                  <p:stCondLst>
                                    <p:cond delay="0"/>
                                  </p:stCondLst>
                                  <p:childTnLst>
                                    <p:set>
                                      <p:cBhvr>
                                        <p:cTn id="16" dur="1" fill="hold">
                                          <p:stCondLst>
                                            <p:cond delay="0"/>
                                          </p:stCondLst>
                                        </p:cTn>
                                        <p:tgtEl>
                                          <p:spTgt spid="184327"/>
                                        </p:tgtEl>
                                        <p:attrNameLst>
                                          <p:attrName>style.visibility</p:attrName>
                                        </p:attrNameLst>
                                      </p:cBhvr>
                                      <p:to>
                                        <p:strVal val="visible"/>
                                      </p:to>
                                    </p:set>
                                    <p:anim calcmode="lin" valueType="num">
                                      <p:cBhvr>
                                        <p:cTn id="17" dur="500" fill="hold"/>
                                        <p:tgtEl>
                                          <p:spTgt spid="184327"/>
                                        </p:tgtEl>
                                        <p:attrNameLst>
                                          <p:attrName>ppt_w</p:attrName>
                                        </p:attrNameLst>
                                      </p:cBhvr>
                                      <p:tavLst>
                                        <p:tav tm="0">
                                          <p:val>
                                            <p:strVal val="#ppt_w*0.70"/>
                                          </p:val>
                                        </p:tav>
                                        <p:tav tm="100000">
                                          <p:val>
                                            <p:strVal val="#ppt_w"/>
                                          </p:val>
                                        </p:tav>
                                      </p:tavLst>
                                    </p:anim>
                                    <p:anim calcmode="lin" valueType="num">
                                      <p:cBhvr>
                                        <p:cTn id="18" dur="500" fill="hold"/>
                                        <p:tgtEl>
                                          <p:spTgt spid="184327"/>
                                        </p:tgtEl>
                                        <p:attrNameLst>
                                          <p:attrName>ppt_h</p:attrName>
                                        </p:attrNameLst>
                                      </p:cBhvr>
                                      <p:tavLst>
                                        <p:tav tm="0">
                                          <p:val>
                                            <p:strVal val="#ppt_h"/>
                                          </p:val>
                                        </p:tav>
                                        <p:tav tm="100000">
                                          <p:val>
                                            <p:strVal val="#ppt_h"/>
                                          </p:val>
                                        </p:tav>
                                      </p:tavLst>
                                    </p:anim>
                                    <p:animEffect transition="in" filter="fade">
                                      <p:cBhvr>
                                        <p:cTn id="19" dur="500"/>
                                        <p:tgtEl>
                                          <p:spTgt spid="184327"/>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84324"/>
                                        </p:tgtEl>
                                        <p:attrNameLst>
                                          <p:attrName>style.visibility</p:attrName>
                                        </p:attrNameLst>
                                      </p:cBhvr>
                                      <p:to>
                                        <p:strVal val="visible"/>
                                      </p:to>
                                    </p:set>
                                    <p:animEffect transition="in" filter="box(in)">
                                      <p:cBhvr>
                                        <p:cTn id="22" dur="500"/>
                                        <p:tgtEl>
                                          <p:spTgt spid="18432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84325"/>
                                        </p:tgtEl>
                                        <p:attrNameLst>
                                          <p:attrName>style.visibility</p:attrName>
                                        </p:attrNameLst>
                                      </p:cBhvr>
                                      <p:to>
                                        <p:strVal val="visible"/>
                                      </p:to>
                                    </p:set>
                                    <p:animEffect transition="in" filter="blinds(horizontal)">
                                      <p:cBhvr>
                                        <p:cTn id="25" dur="500"/>
                                        <p:tgtEl>
                                          <p:spTgt spid="184325"/>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84326"/>
                                        </p:tgtEl>
                                        <p:attrNameLst>
                                          <p:attrName>style.visibility</p:attrName>
                                        </p:attrNameLst>
                                      </p:cBhvr>
                                      <p:to>
                                        <p:strVal val="visible"/>
                                      </p:to>
                                    </p:set>
                                    <p:animEffect transition="in" filter="box(in)">
                                      <p:cBhvr>
                                        <p:cTn id="28" dur="500"/>
                                        <p:tgtEl>
                                          <p:spTgt spid="18432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8433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435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84332"/>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184329"/>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435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xit" presetSubtype="10" fill="hold" nodeType="clickEffect">
                                  <p:stCondLst>
                                    <p:cond delay="0"/>
                                  </p:stCondLst>
                                  <p:childTnLst>
                                    <p:animEffect transition="out" filter="blinds(horizontal)">
                                      <p:cBhvr>
                                        <p:cTn id="52" dur="500"/>
                                        <p:tgtEl>
                                          <p:spTgt spid="184335"/>
                                        </p:tgtEl>
                                      </p:cBhvr>
                                    </p:animEffect>
                                    <p:set>
                                      <p:cBhvr>
                                        <p:cTn id="53" dur="1" fill="hold">
                                          <p:stCondLst>
                                            <p:cond delay="499"/>
                                          </p:stCondLst>
                                        </p:cTn>
                                        <p:tgtEl>
                                          <p:spTgt spid="184335"/>
                                        </p:tgtEl>
                                        <p:attrNameLst>
                                          <p:attrName>style.visibility</p:attrName>
                                        </p:attrNameLst>
                                      </p:cBhvr>
                                      <p:to>
                                        <p:strVal val="hidden"/>
                                      </p:to>
                                    </p:set>
                                  </p:childTnLst>
                                </p:cTn>
                              </p:par>
                              <p:par>
                                <p:cTn id="54" presetID="3" presetClass="exit" presetSubtype="10" fill="hold" grpId="1" nodeType="withEffect">
                                  <p:stCondLst>
                                    <p:cond delay="0"/>
                                  </p:stCondLst>
                                  <p:childTnLst>
                                    <p:animEffect transition="out" filter="blinds(horizontal)">
                                      <p:cBhvr>
                                        <p:cTn id="55" dur="500"/>
                                        <p:tgtEl>
                                          <p:spTgt spid="184353"/>
                                        </p:tgtEl>
                                      </p:cBhvr>
                                    </p:animEffect>
                                    <p:set>
                                      <p:cBhvr>
                                        <p:cTn id="56" dur="1" fill="hold">
                                          <p:stCondLst>
                                            <p:cond delay="499"/>
                                          </p:stCondLst>
                                        </p:cTn>
                                        <p:tgtEl>
                                          <p:spTgt spid="184353"/>
                                        </p:tgtEl>
                                        <p:attrNameLst>
                                          <p:attrName>style.visibility</p:attrName>
                                        </p:attrNameLst>
                                      </p:cBhvr>
                                      <p:to>
                                        <p:strVal val="hidden"/>
                                      </p:to>
                                    </p:set>
                                  </p:childTnLst>
                                </p:cTn>
                              </p:par>
                              <p:par>
                                <p:cTn id="57" presetID="5" presetClass="exit" presetSubtype="10" fill="hold" nodeType="withEffect">
                                  <p:stCondLst>
                                    <p:cond delay="0"/>
                                  </p:stCondLst>
                                  <p:childTnLst>
                                    <p:animEffect transition="out" filter="checkerboard(across)">
                                      <p:cBhvr>
                                        <p:cTn id="58" dur="500"/>
                                        <p:tgtEl>
                                          <p:spTgt spid="184329"/>
                                        </p:tgtEl>
                                      </p:cBhvr>
                                    </p:animEffect>
                                    <p:set>
                                      <p:cBhvr>
                                        <p:cTn id="59" dur="1" fill="hold">
                                          <p:stCondLst>
                                            <p:cond delay="499"/>
                                          </p:stCondLst>
                                        </p:cTn>
                                        <p:tgtEl>
                                          <p:spTgt spid="184329"/>
                                        </p:tgtEl>
                                        <p:attrNameLst>
                                          <p:attrName>style.visibility</p:attrName>
                                        </p:attrNameLst>
                                      </p:cBhvr>
                                      <p:to>
                                        <p:strVal val="hidden"/>
                                      </p:to>
                                    </p:set>
                                  </p:childTnLst>
                                </p:cTn>
                              </p:par>
                              <p:par>
                                <p:cTn id="60" presetID="5" presetClass="exit" presetSubtype="10" fill="hold" nodeType="withEffect">
                                  <p:stCondLst>
                                    <p:cond delay="0"/>
                                  </p:stCondLst>
                                  <p:childTnLst>
                                    <p:animEffect transition="out" filter="checkerboard(across)">
                                      <p:cBhvr>
                                        <p:cTn id="61" dur="500"/>
                                        <p:tgtEl>
                                          <p:spTgt spid="184332"/>
                                        </p:tgtEl>
                                      </p:cBhvr>
                                    </p:animEffect>
                                    <p:set>
                                      <p:cBhvr>
                                        <p:cTn id="62" dur="1" fill="hold">
                                          <p:stCondLst>
                                            <p:cond delay="499"/>
                                          </p:stCondLst>
                                        </p:cTn>
                                        <p:tgtEl>
                                          <p:spTgt spid="184332"/>
                                        </p:tgtEl>
                                        <p:attrNameLst>
                                          <p:attrName>style.visibility</p:attrName>
                                        </p:attrNameLst>
                                      </p:cBhvr>
                                      <p:to>
                                        <p:strVal val="hidden"/>
                                      </p:to>
                                    </p:set>
                                  </p:childTnLst>
                                </p:cTn>
                              </p:par>
                              <p:par>
                                <p:cTn id="63" presetID="3" presetClass="exit" presetSubtype="10" fill="hold" grpId="1" nodeType="withEffect">
                                  <p:stCondLst>
                                    <p:cond delay="0"/>
                                  </p:stCondLst>
                                  <p:childTnLst>
                                    <p:animEffect transition="out" filter="blinds(horizontal)">
                                      <p:cBhvr>
                                        <p:cTn id="64" dur="500"/>
                                        <p:tgtEl>
                                          <p:spTgt spid="184354"/>
                                        </p:tgtEl>
                                      </p:cBhvr>
                                    </p:animEffect>
                                    <p:set>
                                      <p:cBhvr>
                                        <p:cTn id="65" dur="1" fill="hold">
                                          <p:stCondLst>
                                            <p:cond delay="499"/>
                                          </p:stCondLst>
                                        </p:cTn>
                                        <p:tgtEl>
                                          <p:spTgt spid="184354"/>
                                        </p:tgtEl>
                                        <p:attrNameLst>
                                          <p:attrName>style.visibility</p:attrName>
                                        </p:attrNameLst>
                                      </p:cBhvr>
                                      <p:to>
                                        <p:strVal val="hidden"/>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16" fill="hold" nodeType="clickEffect">
                                  <p:stCondLst>
                                    <p:cond delay="0"/>
                                  </p:stCondLst>
                                  <p:childTnLst>
                                    <p:set>
                                      <p:cBhvr>
                                        <p:cTn id="69" dur="1" fill="hold">
                                          <p:stCondLst>
                                            <p:cond delay="0"/>
                                          </p:stCondLst>
                                        </p:cTn>
                                        <p:tgtEl>
                                          <p:spTgt spid="184348"/>
                                        </p:tgtEl>
                                        <p:attrNameLst>
                                          <p:attrName>style.visibility</p:attrName>
                                        </p:attrNameLst>
                                      </p:cBhvr>
                                      <p:to>
                                        <p:strVal val="visible"/>
                                      </p:to>
                                    </p:set>
                                    <p:animEffect transition="in" filter="box(in)">
                                      <p:cBhvr>
                                        <p:cTn id="70" dur="500"/>
                                        <p:tgtEl>
                                          <p:spTgt spid="184348"/>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184336"/>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184339"/>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3" presetClass="entr" presetSubtype="10" fill="hold" nodeType="clickEffect">
                                  <p:stCondLst>
                                    <p:cond delay="0"/>
                                  </p:stCondLst>
                                  <p:childTnLst>
                                    <p:set>
                                      <p:cBhvr>
                                        <p:cTn id="82" dur="1" fill="hold">
                                          <p:stCondLst>
                                            <p:cond delay="0"/>
                                          </p:stCondLst>
                                        </p:cTn>
                                        <p:tgtEl>
                                          <p:spTgt spid="184355"/>
                                        </p:tgtEl>
                                        <p:attrNameLst>
                                          <p:attrName>style.visibility</p:attrName>
                                        </p:attrNameLst>
                                      </p:cBhvr>
                                      <p:to>
                                        <p:strVal val="visible"/>
                                      </p:to>
                                    </p:set>
                                    <p:animEffect transition="in" filter="blinds(horizontal)">
                                      <p:cBhvr>
                                        <p:cTn id="83" dur="500"/>
                                        <p:tgtEl>
                                          <p:spTgt spid="184355"/>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 presetClass="entr" presetSubtype="0" fill="hold" nodeType="clickEffect">
                                  <p:stCondLst>
                                    <p:cond delay="0"/>
                                  </p:stCondLst>
                                  <p:childTnLst>
                                    <p:set>
                                      <p:cBhvr>
                                        <p:cTn id="87" dur="1" fill="hold">
                                          <p:stCondLst>
                                            <p:cond delay="0"/>
                                          </p:stCondLst>
                                        </p:cTn>
                                        <p:tgtEl>
                                          <p:spTgt spid="184345"/>
                                        </p:tgtEl>
                                        <p:attrNameLst>
                                          <p:attrName>style.visibility</p:attrName>
                                        </p:attrNameLst>
                                      </p:cBhvr>
                                      <p:to>
                                        <p:strVal val="visible"/>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1" presetClass="entr" presetSubtype="0" fill="hold" nodeType="clickEffect">
                                  <p:stCondLst>
                                    <p:cond delay="0"/>
                                  </p:stCondLst>
                                  <p:childTnLst>
                                    <p:set>
                                      <p:cBhvr>
                                        <p:cTn id="91" dur="1" fill="hold">
                                          <p:stCondLst>
                                            <p:cond delay="0"/>
                                          </p:stCondLst>
                                        </p:cTn>
                                        <p:tgtEl>
                                          <p:spTgt spid="184342"/>
                                        </p:tgtEl>
                                        <p:attrNameLst>
                                          <p:attrName>style.visibility</p:attrName>
                                        </p:attrNameLst>
                                      </p:cBhvr>
                                      <p:to>
                                        <p:strVal val="visible"/>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4" presetClass="exit" presetSubtype="16" fill="hold" nodeType="clickEffect">
                                  <p:stCondLst>
                                    <p:cond delay="0"/>
                                  </p:stCondLst>
                                  <p:childTnLst>
                                    <p:animEffect transition="out" filter="box(in)">
                                      <p:cBhvr>
                                        <p:cTn id="95" dur="500"/>
                                        <p:tgtEl>
                                          <p:spTgt spid="184348"/>
                                        </p:tgtEl>
                                      </p:cBhvr>
                                    </p:animEffect>
                                    <p:set>
                                      <p:cBhvr>
                                        <p:cTn id="96" dur="1" fill="hold">
                                          <p:stCondLst>
                                            <p:cond delay="499"/>
                                          </p:stCondLst>
                                        </p:cTn>
                                        <p:tgtEl>
                                          <p:spTgt spid="184348"/>
                                        </p:tgtEl>
                                        <p:attrNameLst>
                                          <p:attrName>style.visibility</p:attrName>
                                        </p:attrNameLst>
                                      </p:cBhvr>
                                      <p:to>
                                        <p:strVal val="hidden"/>
                                      </p:to>
                                    </p:set>
                                  </p:childTnLst>
                                </p:cTn>
                              </p:par>
                              <p:par>
                                <p:cTn id="97" presetID="4" presetClass="exit" presetSubtype="16" fill="hold" nodeType="withEffect">
                                  <p:stCondLst>
                                    <p:cond delay="0"/>
                                  </p:stCondLst>
                                  <p:childTnLst>
                                    <p:animEffect transition="out" filter="box(in)">
                                      <p:cBhvr>
                                        <p:cTn id="98" dur="500"/>
                                        <p:tgtEl>
                                          <p:spTgt spid="184336"/>
                                        </p:tgtEl>
                                      </p:cBhvr>
                                    </p:animEffect>
                                    <p:set>
                                      <p:cBhvr>
                                        <p:cTn id="99" dur="1" fill="hold">
                                          <p:stCondLst>
                                            <p:cond delay="499"/>
                                          </p:stCondLst>
                                        </p:cTn>
                                        <p:tgtEl>
                                          <p:spTgt spid="184336"/>
                                        </p:tgtEl>
                                        <p:attrNameLst>
                                          <p:attrName>style.visibility</p:attrName>
                                        </p:attrNameLst>
                                      </p:cBhvr>
                                      <p:to>
                                        <p:strVal val="hidden"/>
                                      </p:to>
                                    </p:set>
                                  </p:childTnLst>
                                </p:cTn>
                              </p:par>
                              <p:par>
                                <p:cTn id="100" presetID="4" presetClass="exit" presetSubtype="16" fill="hold" nodeType="withEffect">
                                  <p:stCondLst>
                                    <p:cond delay="0"/>
                                  </p:stCondLst>
                                  <p:childTnLst>
                                    <p:animEffect transition="out" filter="box(in)">
                                      <p:cBhvr>
                                        <p:cTn id="101" dur="500"/>
                                        <p:tgtEl>
                                          <p:spTgt spid="184339"/>
                                        </p:tgtEl>
                                      </p:cBhvr>
                                    </p:animEffect>
                                    <p:set>
                                      <p:cBhvr>
                                        <p:cTn id="102" dur="1" fill="hold">
                                          <p:stCondLst>
                                            <p:cond delay="499"/>
                                          </p:stCondLst>
                                        </p:cTn>
                                        <p:tgtEl>
                                          <p:spTgt spid="184339"/>
                                        </p:tgtEl>
                                        <p:attrNameLst>
                                          <p:attrName>style.visibility</p:attrName>
                                        </p:attrNameLst>
                                      </p:cBhvr>
                                      <p:to>
                                        <p:strVal val="hidden"/>
                                      </p:to>
                                    </p:set>
                                  </p:childTnLst>
                                </p:cTn>
                              </p:par>
                              <p:par>
                                <p:cTn id="103" presetID="4" presetClass="exit" presetSubtype="16" fill="hold" nodeType="withEffect">
                                  <p:stCondLst>
                                    <p:cond delay="0"/>
                                  </p:stCondLst>
                                  <p:childTnLst>
                                    <p:animEffect transition="out" filter="box(in)">
                                      <p:cBhvr>
                                        <p:cTn id="104" dur="500"/>
                                        <p:tgtEl>
                                          <p:spTgt spid="184355"/>
                                        </p:tgtEl>
                                      </p:cBhvr>
                                    </p:animEffect>
                                    <p:set>
                                      <p:cBhvr>
                                        <p:cTn id="105" dur="1" fill="hold">
                                          <p:stCondLst>
                                            <p:cond delay="499"/>
                                          </p:stCondLst>
                                        </p:cTn>
                                        <p:tgtEl>
                                          <p:spTgt spid="184355"/>
                                        </p:tgtEl>
                                        <p:attrNameLst>
                                          <p:attrName>style.visibility</p:attrName>
                                        </p:attrNameLst>
                                      </p:cBhvr>
                                      <p:to>
                                        <p:strVal val="hidden"/>
                                      </p:to>
                                    </p:set>
                                  </p:childTnLst>
                                </p:cTn>
                              </p:par>
                              <p:par>
                                <p:cTn id="106" presetID="4" presetClass="exit" presetSubtype="16" fill="hold" nodeType="withEffect">
                                  <p:stCondLst>
                                    <p:cond delay="0"/>
                                  </p:stCondLst>
                                  <p:childTnLst>
                                    <p:animEffect transition="out" filter="box(in)">
                                      <p:cBhvr>
                                        <p:cTn id="107" dur="500"/>
                                        <p:tgtEl>
                                          <p:spTgt spid="184345"/>
                                        </p:tgtEl>
                                      </p:cBhvr>
                                    </p:animEffect>
                                    <p:set>
                                      <p:cBhvr>
                                        <p:cTn id="108" dur="1" fill="hold">
                                          <p:stCondLst>
                                            <p:cond delay="499"/>
                                          </p:stCondLst>
                                        </p:cTn>
                                        <p:tgtEl>
                                          <p:spTgt spid="184345"/>
                                        </p:tgtEl>
                                        <p:attrNameLst>
                                          <p:attrName>style.visibility</p:attrName>
                                        </p:attrNameLst>
                                      </p:cBhvr>
                                      <p:to>
                                        <p:strVal val="hidden"/>
                                      </p:to>
                                    </p:set>
                                  </p:childTnLst>
                                </p:cTn>
                              </p:par>
                              <p:par>
                                <p:cTn id="109" presetID="4" presetClass="exit" presetSubtype="16" fill="hold" nodeType="withEffect">
                                  <p:stCondLst>
                                    <p:cond delay="0"/>
                                  </p:stCondLst>
                                  <p:childTnLst>
                                    <p:animEffect transition="out" filter="box(in)">
                                      <p:cBhvr>
                                        <p:cTn id="110" dur="500"/>
                                        <p:tgtEl>
                                          <p:spTgt spid="184342"/>
                                        </p:tgtEl>
                                      </p:cBhvr>
                                    </p:animEffect>
                                    <p:set>
                                      <p:cBhvr>
                                        <p:cTn id="111" dur="1" fill="hold">
                                          <p:stCondLst>
                                            <p:cond delay="499"/>
                                          </p:stCondLst>
                                        </p:cTn>
                                        <p:tgtEl>
                                          <p:spTgt spid="184342"/>
                                        </p:tgtEl>
                                        <p:attrNameLst>
                                          <p:attrName>style.visibility</p:attrName>
                                        </p:attrNameLst>
                                      </p:cBhvr>
                                      <p:to>
                                        <p:strVal val="hidden"/>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3" presetClass="entr" presetSubtype="10" fill="hold" nodeType="clickEffect">
                                  <p:stCondLst>
                                    <p:cond delay="0"/>
                                  </p:stCondLst>
                                  <p:childTnLst>
                                    <p:set>
                                      <p:cBhvr>
                                        <p:cTn id="115" dur="1" fill="hold">
                                          <p:stCondLst>
                                            <p:cond delay="0"/>
                                          </p:stCondLst>
                                        </p:cTn>
                                        <p:tgtEl>
                                          <p:spTgt spid="184352"/>
                                        </p:tgtEl>
                                        <p:attrNameLst>
                                          <p:attrName>style.visibility</p:attrName>
                                        </p:attrNameLst>
                                      </p:cBhvr>
                                      <p:to>
                                        <p:strVal val="visible"/>
                                      </p:to>
                                    </p:set>
                                    <p:animEffect transition="in" filter="blinds(horizontal)">
                                      <p:cBhvr>
                                        <p:cTn id="116" dur="500"/>
                                        <p:tgtEl>
                                          <p:spTgt spid="184352"/>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nodeType="clickEffect">
                                  <p:stCondLst>
                                    <p:cond delay="0"/>
                                  </p:stCondLst>
                                  <p:childTnLst>
                                    <p:set>
                                      <p:cBhvr>
                                        <p:cTn id="120" dur="1" fill="hold">
                                          <p:stCondLst>
                                            <p:cond delay="0"/>
                                          </p:stCondLst>
                                        </p:cTn>
                                        <p:tgtEl>
                                          <p:spTgt spid="184349"/>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nodeType="clickEffect">
                                  <p:stCondLst>
                                    <p:cond delay="0"/>
                                  </p:stCondLst>
                                  <p:childTnLst>
                                    <p:set>
                                      <p:cBhvr>
                                        <p:cTn id="124" dur="1" fill="hold">
                                          <p:stCondLst>
                                            <p:cond delay="0"/>
                                          </p:stCondLst>
                                        </p:cTn>
                                        <p:tgtEl>
                                          <p:spTgt spid="184361"/>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nodeType="clickEffect">
                                  <p:stCondLst>
                                    <p:cond delay="0"/>
                                  </p:stCondLst>
                                  <p:childTnLst>
                                    <p:set>
                                      <p:cBhvr>
                                        <p:cTn id="128" dur="1" fill="hold">
                                          <p:stCondLst>
                                            <p:cond delay="0"/>
                                          </p:stCondLst>
                                        </p:cTn>
                                        <p:tgtEl>
                                          <p:spTgt spid="1843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2" grpId="0" build="p"/>
      <p:bldP spid="184324" grpId="0"/>
      <p:bldP spid="184325" grpId="0"/>
      <p:bldP spid="184326" grpId="0"/>
      <p:bldP spid="184328" grpId="0"/>
      <p:bldP spid="184353" grpId="0" animBg="1"/>
      <p:bldP spid="184353" grpId="1" animBg="1"/>
      <p:bldP spid="184354" grpId="0" animBg="1"/>
      <p:bldP spid="18435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图1-2">
            <a:extLst>
              <a:ext uri="{FF2B5EF4-FFF2-40B4-BE49-F238E27FC236}">
                <a16:creationId xmlns:a16="http://schemas.microsoft.com/office/drawing/2014/main" id="{41B7890E-39F4-418F-B5F2-6C31783A9ED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1000" y="1752600"/>
            <a:ext cx="8458200"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5" name="Rectangle 3">
            <a:extLst>
              <a:ext uri="{FF2B5EF4-FFF2-40B4-BE49-F238E27FC236}">
                <a16:creationId xmlns:a16="http://schemas.microsoft.com/office/drawing/2014/main" id="{506B2086-6011-4005-AB36-B533A29779B3}"/>
              </a:ext>
            </a:extLst>
          </p:cNvPr>
          <p:cNvSpPr>
            <a:spLocks noChangeArrowheads="1"/>
          </p:cNvSpPr>
          <p:nvPr/>
        </p:nvSpPr>
        <p:spPr bwMode="auto">
          <a:xfrm>
            <a:off x="457200" y="609600"/>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algn="just">
              <a:buFontTx/>
              <a:buNone/>
            </a:pPr>
            <a:r>
              <a:rPr lang="en-US" altLang="zh-CN">
                <a:effectLst/>
                <a:latin typeface="黑体" panose="02010609060101010101" pitchFamily="49" charset="-122"/>
                <a:ea typeface="黑体" panose="02010609060101010101" pitchFamily="49" charset="-122"/>
              </a:rPr>
              <a:t>1</a:t>
            </a:r>
            <a:r>
              <a:rPr lang="zh-CN" altLang="en-US">
                <a:effectLst/>
                <a:latin typeface="黑体" panose="02010609060101010101" pitchFamily="49" charset="-122"/>
                <a:ea typeface="黑体" panose="02010609060101010101" pitchFamily="49" charset="-122"/>
              </a:rPr>
              <a:t>、导线和地线</a:t>
            </a:r>
          </a:p>
          <a:p>
            <a:pPr>
              <a:buFontTx/>
              <a:buNone/>
            </a:pPr>
            <a:r>
              <a:rPr lang="zh-CN" altLang="en-US" sz="2400">
                <a:effectLst/>
                <a:latin typeface="黑体" panose="02010609060101010101" pitchFamily="49" charset="-122"/>
                <a:ea typeface="黑体" panose="02010609060101010101" pitchFamily="49" charset="-122"/>
              </a:rPr>
              <a:t>      </a:t>
            </a:r>
            <a:r>
              <a:rPr lang="zh-CN" altLang="en-US" sz="2400">
                <a:latin typeface="Times New Roman" panose="02020603050405020304" pitchFamily="18" charset="0"/>
              </a:rPr>
              <a:t>导线和地线通称架空线</a:t>
            </a:r>
          </a:p>
        </p:txBody>
      </p:sp>
      <p:sp>
        <p:nvSpPr>
          <p:cNvPr id="151556" name="Rectangle 4">
            <a:extLst>
              <a:ext uri="{FF2B5EF4-FFF2-40B4-BE49-F238E27FC236}">
                <a16:creationId xmlns:a16="http://schemas.microsoft.com/office/drawing/2014/main" id="{6BDFA28A-F7B6-4900-B331-C22F345B6BC8}"/>
              </a:ext>
            </a:extLst>
          </p:cNvPr>
          <p:cNvSpPr>
            <a:spLocks noChangeArrowheads="1"/>
          </p:cNvSpPr>
          <p:nvPr/>
        </p:nvSpPr>
        <p:spPr bwMode="auto">
          <a:xfrm>
            <a:off x="304800" y="1905000"/>
            <a:ext cx="84582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4046538" indent="-285750">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4454525" indent="-228600">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4862513" indent="-228600">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5270500" indent="-228600">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57277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61849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66421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70993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a:buFontTx/>
              <a:buNone/>
            </a:pPr>
            <a:r>
              <a:rPr lang="en-US" altLang="zh-CN" sz="2400" b="1">
                <a:latin typeface="Times New Roman" panose="02020603050405020304" pitchFamily="18" charset="0"/>
              </a:rPr>
              <a:t>    </a:t>
            </a:r>
            <a:r>
              <a:rPr lang="zh-CN" altLang="en-US" sz="2400" b="1">
                <a:latin typeface="Times New Roman" panose="02020603050405020304" pitchFamily="18" charset="0"/>
              </a:rPr>
              <a:t>（</a:t>
            </a:r>
            <a:r>
              <a:rPr lang="en-US" altLang="zh-CN" sz="2400" b="1">
                <a:latin typeface="Times New Roman" panose="02020603050405020304" pitchFamily="18" charset="0"/>
              </a:rPr>
              <a:t>1</a:t>
            </a:r>
            <a:r>
              <a:rPr lang="zh-CN" altLang="en-US" sz="2400" b="1">
                <a:latin typeface="Times New Roman" panose="02020603050405020304" pitchFamily="18" charset="0"/>
              </a:rPr>
              <a:t>）常用架空线：</a:t>
            </a:r>
            <a:r>
              <a:rPr lang="zh-CN" altLang="en-US" sz="2400">
                <a:latin typeface="Times New Roman" panose="02020603050405020304" pitchFamily="18" charset="0"/>
              </a:rPr>
              <a:t>铝绞线、镀锌钢绞线、钢芯铝绞线、分裂导线。基本都是多股线丝的绞合线。</a:t>
            </a:r>
          </a:p>
          <a:p>
            <a:pPr algn="just">
              <a:buFontTx/>
              <a:buNone/>
            </a:pPr>
            <a:r>
              <a:rPr lang="zh-CN" altLang="en-US" sz="2400">
                <a:latin typeface="Times New Roman" panose="02020603050405020304" pitchFamily="18" charset="0"/>
              </a:rPr>
              <a:t>    </a:t>
            </a:r>
            <a:r>
              <a:rPr lang="zh-CN" altLang="en-US" sz="2400" b="1">
                <a:latin typeface="Times New Roman" panose="02020603050405020304" pitchFamily="18" charset="0"/>
              </a:rPr>
              <a:t>（</a:t>
            </a:r>
            <a:r>
              <a:rPr lang="en-US" altLang="zh-CN" sz="2400" b="1">
                <a:latin typeface="Times New Roman" panose="02020603050405020304" pitchFamily="18" charset="0"/>
              </a:rPr>
              <a:t>2</a:t>
            </a:r>
            <a:r>
              <a:rPr lang="zh-CN" altLang="en-US" sz="2400" b="1">
                <a:latin typeface="Times New Roman" panose="02020603050405020304" pitchFamily="18" charset="0"/>
              </a:rPr>
              <a:t>）最常用钢芯铝绞线</a:t>
            </a:r>
            <a:r>
              <a:rPr lang="zh-CN" altLang="en-US" sz="2400">
                <a:latin typeface="Times New Roman" panose="02020603050405020304" pitchFamily="18" charset="0"/>
              </a:rPr>
              <a:t>。原因：</a:t>
            </a:r>
            <a:r>
              <a:rPr lang="en-US" altLang="zh-CN" sz="2400">
                <a:latin typeface="Times New Roman" panose="02020603050405020304" pitchFamily="18" charset="0"/>
              </a:rPr>
              <a:t>1</a:t>
            </a:r>
            <a:r>
              <a:rPr lang="zh-CN" altLang="en-US" sz="2400">
                <a:latin typeface="Times New Roman" panose="02020603050405020304" pitchFamily="18" charset="0"/>
              </a:rPr>
              <a:t>）交流电的</a:t>
            </a:r>
            <a:r>
              <a:rPr lang="zh-CN" altLang="en-US" sz="2400" b="1">
                <a:latin typeface="Times New Roman" panose="02020603050405020304" pitchFamily="18" charset="0"/>
              </a:rPr>
              <a:t>集肤效应</a:t>
            </a:r>
            <a:r>
              <a:rPr lang="zh-CN" altLang="en-US" sz="2400">
                <a:latin typeface="Times New Roman" panose="02020603050405020304" pitchFamily="18" charset="0"/>
              </a:rPr>
              <a:t>，四周电阻率较小的铝部截面主要起载流作用，既有较高的导电率；</a:t>
            </a:r>
            <a:r>
              <a:rPr lang="en-US" altLang="zh-CN" sz="2400">
                <a:latin typeface="Times New Roman" panose="02020603050405020304" pitchFamily="18" charset="0"/>
              </a:rPr>
              <a:t>2</a:t>
            </a:r>
            <a:r>
              <a:rPr lang="zh-CN" altLang="en-US" sz="2400">
                <a:latin typeface="Times New Roman" panose="02020603050405020304" pitchFamily="18" charset="0"/>
              </a:rPr>
              <a:t>）机械荷载则</a:t>
            </a:r>
            <a:r>
              <a:rPr lang="zh-CN" altLang="en-US" sz="2400"/>
              <a:t>主要由</a:t>
            </a:r>
            <a:r>
              <a:rPr lang="zh-CN" altLang="en-US" sz="2400" b="1"/>
              <a:t>芯部的钢线</a:t>
            </a:r>
            <a:r>
              <a:rPr lang="zh-CN" altLang="en-US" sz="2400"/>
              <a:t>承受，又有较好的机械强度。</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51556">
                                            <p:txEl>
                                              <p:pRg st="0" end="0"/>
                                            </p:txEl>
                                          </p:spTgt>
                                        </p:tgtEl>
                                        <p:attrNameLst>
                                          <p:attrName>style.visibility</p:attrName>
                                        </p:attrNameLst>
                                      </p:cBhvr>
                                      <p:to>
                                        <p:strVal val="visible"/>
                                      </p:to>
                                    </p:set>
                                    <p:animEffect transition="in" filter="checkerboard(across)">
                                      <p:cBhvr>
                                        <p:cTn id="7" dur="500"/>
                                        <p:tgtEl>
                                          <p:spTgt spid="151556">
                                            <p:txEl>
                                              <p:pRg st="0" end="0"/>
                                            </p:txEl>
                                          </p:spTgt>
                                        </p:tgtEl>
                                      </p:cBhvr>
                                    </p:animEffect>
                                  </p:childTnLst>
                                </p:cTn>
                              </p:par>
                              <p:par>
                                <p:cTn id="8" presetID="3" presetClass="exit" presetSubtype="10" fill="hold" nodeType="withEffect">
                                  <p:stCondLst>
                                    <p:cond delay="0"/>
                                  </p:stCondLst>
                                  <p:childTnLst>
                                    <p:animEffect transition="out" filter="blinds(horizontal)">
                                      <p:cBhvr>
                                        <p:cTn id="9" dur="500"/>
                                        <p:tgtEl>
                                          <p:spTgt spid="151556">
                                            <p:txEl>
                                              <p:pRg st="0" end="0"/>
                                            </p:txEl>
                                          </p:spTgt>
                                        </p:tgtEl>
                                      </p:cBhvr>
                                    </p:animEffect>
                                    <p:set>
                                      <p:cBhvr>
                                        <p:cTn id="10" dur="1" fill="hold">
                                          <p:stCondLst>
                                            <p:cond delay="499"/>
                                          </p:stCondLst>
                                        </p:cTn>
                                        <p:tgtEl>
                                          <p:spTgt spid="151556">
                                            <p:txEl>
                                              <p:pRg st="0" end="0"/>
                                            </p:txEl>
                                          </p:spTgt>
                                        </p:tgtEl>
                                        <p:attrNameLst>
                                          <p:attrName>style.visibility</p:attrName>
                                        </p:attrNameLst>
                                      </p:cBhvr>
                                      <p:to>
                                        <p:strVal val="hidden"/>
                                      </p:to>
                                    </p:set>
                                  </p:childTnLst>
                                </p:cTn>
                              </p:par>
                              <p:par>
                                <p:cTn id="11" presetID="3" presetClass="entr" presetSubtype="10" fill="hold" nodeType="withEffect">
                                  <p:stCondLst>
                                    <p:cond delay="0"/>
                                  </p:stCondLst>
                                  <p:childTnLst>
                                    <p:set>
                                      <p:cBhvr>
                                        <p:cTn id="12" dur="1" fill="hold">
                                          <p:stCondLst>
                                            <p:cond delay="0"/>
                                          </p:stCondLst>
                                        </p:cTn>
                                        <p:tgtEl>
                                          <p:spTgt spid="151554"/>
                                        </p:tgtEl>
                                        <p:attrNameLst>
                                          <p:attrName>style.visibility</p:attrName>
                                        </p:attrNameLst>
                                      </p:cBhvr>
                                      <p:to>
                                        <p:strVal val="visible"/>
                                      </p:to>
                                    </p:set>
                                    <p:animEffect transition="in" filter="blinds(horizontal)">
                                      <p:cBhvr>
                                        <p:cTn id="13" dur="500"/>
                                        <p:tgtEl>
                                          <p:spTgt spid="15155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xit" presetSubtype="10" fill="hold" nodeType="clickEffect">
                                  <p:stCondLst>
                                    <p:cond delay="0"/>
                                  </p:stCondLst>
                                  <p:childTnLst>
                                    <p:animEffect transition="out" filter="blinds(horizontal)">
                                      <p:cBhvr>
                                        <p:cTn id="17" dur="500"/>
                                        <p:tgtEl>
                                          <p:spTgt spid="151554"/>
                                        </p:tgtEl>
                                      </p:cBhvr>
                                    </p:animEffect>
                                    <p:set>
                                      <p:cBhvr>
                                        <p:cTn id="18" dur="1" fill="hold">
                                          <p:stCondLst>
                                            <p:cond delay="499"/>
                                          </p:stCondLst>
                                        </p:cTn>
                                        <p:tgtEl>
                                          <p:spTgt spid="151554"/>
                                        </p:tgtEl>
                                        <p:attrNameLst>
                                          <p:attrName>style.visibility</p:attrName>
                                        </p:attrNameLst>
                                      </p:cBhvr>
                                      <p:to>
                                        <p:strVal val="hidden"/>
                                      </p:to>
                                    </p:set>
                                  </p:childTnLst>
                                </p:cTn>
                              </p:par>
                              <p:par>
                                <p:cTn id="19" presetID="3" presetClass="entr" presetSubtype="10" fill="hold" nodeType="withEffect">
                                  <p:stCondLst>
                                    <p:cond delay="0"/>
                                  </p:stCondLst>
                                  <p:childTnLst>
                                    <p:set>
                                      <p:cBhvr>
                                        <p:cTn id="20" dur="1" fill="hold">
                                          <p:stCondLst>
                                            <p:cond delay="0"/>
                                          </p:stCondLst>
                                        </p:cTn>
                                        <p:tgtEl>
                                          <p:spTgt spid="151556">
                                            <p:txEl>
                                              <p:pRg st="0" end="0"/>
                                            </p:txEl>
                                          </p:spTgt>
                                        </p:tgtEl>
                                        <p:attrNameLst>
                                          <p:attrName>style.visibility</p:attrName>
                                        </p:attrNameLst>
                                      </p:cBhvr>
                                      <p:to>
                                        <p:strVal val="visible"/>
                                      </p:to>
                                    </p:set>
                                    <p:animEffect transition="in" filter="blinds(horizontal)">
                                      <p:cBhvr>
                                        <p:cTn id="21" dur="500"/>
                                        <p:tgtEl>
                                          <p:spTgt spid="151556">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151556">
                                            <p:txEl>
                                              <p:pRg st="1" end="1"/>
                                            </p:txEl>
                                          </p:spTgt>
                                        </p:tgtEl>
                                        <p:attrNameLst>
                                          <p:attrName>style.visibility</p:attrName>
                                        </p:attrNameLst>
                                      </p:cBhvr>
                                      <p:to>
                                        <p:strVal val="visible"/>
                                      </p:to>
                                    </p:set>
                                    <p:animEffect transition="in" filter="blinds(horizontal)">
                                      <p:cBhvr>
                                        <p:cTn id="26" dur="500"/>
                                        <p:tgtEl>
                                          <p:spTgt spid="1515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A20DB1AA-A86C-4193-8C86-64EF5ECA4FD0}"/>
              </a:ext>
            </a:extLst>
          </p:cNvPr>
          <p:cNvSpPr>
            <a:spLocks noGrp="1" noChangeArrowheads="1"/>
          </p:cNvSpPr>
          <p:nvPr>
            <p:ph type="body" idx="1"/>
          </p:nvPr>
        </p:nvSpPr>
        <p:spPr>
          <a:xfrm>
            <a:off x="228600" y="1449388"/>
            <a:ext cx="8915400" cy="1676400"/>
          </a:xfrm>
        </p:spPr>
        <p:txBody>
          <a:bodyPr/>
          <a:lstStyle/>
          <a:p>
            <a:pPr>
              <a:lnSpc>
                <a:spcPct val="90000"/>
              </a:lnSpc>
              <a:buFontTx/>
              <a:buNone/>
            </a:pPr>
            <a:r>
              <a:rPr lang="en-US" altLang="zh-CN" sz="2400" b="1">
                <a:solidFill>
                  <a:schemeClr val="hlink"/>
                </a:solidFill>
                <a:latin typeface="Times New Roman" panose="02020603050405020304" pitchFamily="18" charset="0"/>
              </a:rPr>
              <a:t>   1.</a:t>
            </a:r>
            <a:r>
              <a:rPr lang="zh-CN" altLang="en-US" sz="2400" b="1">
                <a:solidFill>
                  <a:schemeClr val="hlink"/>
                </a:solidFill>
              </a:rPr>
              <a:t>线路正常运行情况下</a:t>
            </a:r>
            <a:endParaRPr lang="zh-CN" altLang="en-US" sz="2400" b="1">
              <a:solidFill>
                <a:schemeClr val="hlink"/>
              </a:solidFill>
              <a:latin typeface="Times New Roman" panose="02020603050405020304" pitchFamily="18" charset="0"/>
            </a:endParaRPr>
          </a:p>
          <a:p>
            <a:pPr>
              <a:lnSpc>
                <a:spcPct val="90000"/>
              </a:lnSpc>
              <a:buFontTx/>
              <a:buNone/>
            </a:pPr>
            <a:r>
              <a:rPr lang="zh-CN" altLang="en-US" sz="2400">
                <a:latin typeface="Times New Roman" panose="02020603050405020304" pitchFamily="18" charset="0"/>
              </a:rPr>
              <a:t>    （</a:t>
            </a:r>
            <a:r>
              <a:rPr lang="en-US" altLang="zh-CN" sz="2400">
                <a:latin typeface="Times New Roman" panose="02020603050405020304" pitchFamily="18" charset="0"/>
              </a:rPr>
              <a:t>1</a:t>
            </a:r>
            <a:r>
              <a:rPr lang="zh-CN" altLang="en-US" sz="2400">
                <a:latin typeface="Times New Roman" panose="02020603050405020304" pitchFamily="18" charset="0"/>
              </a:rPr>
              <a:t>）</a:t>
            </a:r>
            <a:r>
              <a:rPr lang="zh-CN" altLang="en-US" sz="2400">
                <a:solidFill>
                  <a:schemeClr val="accent2"/>
                </a:solidFill>
                <a:latin typeface="Times New Roman" panose="02020603050405020304" pitchFamily="18" charset="0"/>
              </a:rPr>
              <a:t>最大风速</a:t>
            </a:r>
            <a:r>
              <a:rPr lang="zh-CN" altLang="en-US" sz="2400">
                <a:latin typeface="Times New Roman" panose="02020603050405020304" pitchFamily="18" charset="0"/>
              </a:rPr>
              <a:t>：</a:t>
            </a:r>
            <a:r>
              <a:rPr lang="zh-CN" altLang="en-US" sz="2400">
                <a:solidFill>
                  <a:srgbClr val="FF3300"/>
                </a:solidFill>
                <a:latin typeface="Times New Roman" panose="02020603050405020304" pitchFamily="18" charset="0"/>
              </a:rPr>
              <a:t>最大设计风速，无冰，相应的月平均气温</a:t>
            </a:r>
            <a:r>
              <a:rPr lang="zh-CN" altLang="en-US" sz="2400">
                <a:latin typeface="Times New Roman" panose="02020603050405020304" pitchFamily="18" charset="0"/>
              </a:rPr>
              <a:t>  </a:t>
            </a:r>
          </a:p>
          <a:p>
            <a:pPr>
              <a:lnSpc>
                <a:spcPct val="90000"/>
              </a:lnSpc>
              <a:buFontTx/>
              <a:buNone/>
            </a:pPr>
            <a:r>
              <a:rPr lang="zh-CN" altLang="en-US" sz="2400">
                <a:latin typeface="Times New Roman" panose="02020603050405020304" pitchFamily="18" charset="0"/>
              </a:rPr>
              <a:t>    （</a:t>
            </a:r>
            <a:r>
              <a:rPr lang="en-US" altLang="zh-CN" sz="2400">
                <a:latin typeface="Times New Roman" panose="02020603050405020304" pitchFamily="18" charset="0"/>
              </a:rPr>
              <a:t>2</a:t>
            </a:r>
            <a:r>
              <a:rPr lang="zh-CN" altLang="en-US" sz="2400">
                <a:latin typeface="Times New Roman" panose="02020603050405020304" pitchFamily="18" charset="0"/>
              </a:rPr>
              <a:t>）</a:t>
            </a:r>
            <a:r>
              <a:rPr lang="zh-CN" altLang="en-US" sz="2400">
                <a:solidFill>
                  <a:schemeClr val="accent2"/>
                </a:solidFill>
                <a:latin typeface="Times New Roman" panose="02020603050405020304" pitchFamily="18" charset="0"/>
              </a:rPr>
              <a:t>最低气温</a:t>
            </a:r>
            <a:r>
              <a:rPr lang="zh-CN" altLang="en-US" sz="2400">
                <a:latin typeface="Times New Roman" panose="02020603050405020304" pitchFamily="18" charset="0"/>
              </a:rPr>
              <a:t>：</a:t>
            </a:r>
            <a:r>
              <a:rPr lang="zh-CN" altLang="en-US" sz="2400">
                <a:solidFill>
                  <a:srgbClr val="FF3300"/>
                </a:solidFill>
                <a:latin typeface="Times New Roman" panose="02020603050405020304" pitchFamily="18" charset="0"/>
              </a:rPr>
              <a:t>最低气温，无冰，无风</a:t>
            </a:r>
            <a:endParaRPr lang="zh-CN" altLang="en-US" sz="2400">
              <a:latin typeface="Times New Roman" panose="02020603050405020304" pitchFamily="18" charset="0"/>
            </a:endParaRPr>
          </a:p>
          <a:p>
            <a:pPr>
              <a:lnSpc>
                <a:spcPct val="90000"/>
              </a:lnSpc>
              <a:buFontTx/>
              <a:buNone/>
            </a:pPr>
            <a:r>
              <a:rPr lang="zh-CN" altLang="en-US" sz="2400">
                <a:latin typeface="Times New Roman" panose="02020603050405020304" pitchFamily="18" charset="0"/>
              </a:rPr>
              <a:t>    （</a:t>
            </a:r>
            <a:r>
              <a:rPr lang="en-US" altLang="zh-CN" sz="2400">
                <a:latin typeface="Times New Roman" panose="02020603050405020304" pitchFamily="18" charset="0"/>
              </a:rPr>
              <a:t>3</a:t>
            </a:r>
            <a:r>
              <a:rPr lang="zh-CN" altLang="en-US" sz="2400">
                <a:latin typeface="Times New Roman" panose="02020603050405020304" pitchFamily="18" charset="0"/>
              </a:rPr>
              <a:t>）</a:t>
            </a:r>
            <a:r>
              <a:rPr lang="zh-CN" altLang="en-US" sz="2400">
                <a:solidFill>
                  <a:schemeClr val="accent2"/>
                </a:solidFill>
                <a:latin typeface="Times New Roman" panose="02020603050405020304" pitchFamily="18" charset="0"/>
              </a:rPr>
              <a:t>覆冰有风（最厚覆冰）</a:t>
            </a:r>
            <a:r>
              <a:rPr lang="zh-CN" altLang="en-US" sz="2400">
                <a:latin typeface="Times New Roman" panose="02020603050405020304" pitchFamily="18" charset="0"/>
              </a:rPr>
              <a:t>：</a:t>
            </a:r>
            <a:r>
              <a:rPr lang="zh-CN" altLang="en-US" sz="2400">
                <a:solidFill>
                  <a:srgbClr val="FF3300"/>
                </a:solidFill>
                <a:latin typeface="Times New Roman" panose="02020603050405020304" pitchFamily="18" charset="0"/>
              </a:rPr>
              <a:t>最厚覆冰，相应风速，气温−</a:t>
            </a:r>
            <a:r>
              <a:rPr lang="en-US" altLang="zh-CN" sz="2400">
                <a:solidFill>
                  <a:srgbClr val="FF3300"/>
                </a:solidFill>
                <a:latin typeface="Times New Roman" panose="02020603050405020304" pitchFamily="18" charset="0"/>
              </a:rPr>
              <a:t>5℃</a:t>
            </a:r>
            <a:endParaRPr lang="en-US" altLang="zh-CN" sz="2400">
              <a:latin typeface="Times New Roman" panose="02020603050405020304" pitchFamily="18" charset="0"/>
            </a:endParaRPr>
          </a:p>
        </p:txBody>
      </p:sp>
      <p:grpSp>
        <p:nvGrpSpPr>
          <p:cNvPr id="205827" name="Group 3">
            <a:extLst>
              <a:ext uri="{FF2B5EF4-FFF2-40B4-BE49-F238E27FC236}">
                <a16:creationId xmlns:a16="http://schemas.microsoft.com/office/drawing/2014/main" id="{F4C1D2E7-74DC-4099-BF1F-3CA35FA7880E}"/>
              </a:ext>
            </a:extLst>
          </p:cNvPr>
          <p:cNvGrpSpPr>
            <a:grpSpLocks/>
          </p:cNvGrpSpPr>
          <p:nvPr/>
        </p:nvGrpSpPr>
        <p:grpSpPr bwMode="auto">
          <a:xfrm>
            <a:off x="762000" y="2363788"/>
            <a:ext cx="8077200" cy="457200"/>
            <a:chOff x="192" y="2976"/>
            <a:chExt cx="5088" cy="288"/>
          </a:xfrm>
        </p:grpSpPr>
        <p:sp>
          <p:nvSpPr>
            <p:cNvPr id="205828" name="Rectangle 4">
              <a:extLst>
                <a:ext uri="{FF2B5EF4-FFF2-40B4-BE49-F238E27FC236}">
                  <a16:creationId xmlns:a16="http://schemas.microsoft.com/office/drawing/2014/main" id="{54ABEE7B-4994-40C5-BB9A-08EA42E8D3D1}"/>
                </a:ext>
              </a:extLst>
            </p:cNvPr>
            <p:cNvSpPr>
              <a:spLocks noChangeArrowheads="1"/>
            </p:cNvSpPr>
            <p:nvPr/>
          </p:nvSpPr>
          <p:spPr bwMode="auto">
            <a:xfrm>
              <a:off x="240" y="2976"/>
              <a:ext cx="5040"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29" name="Rectangle 5">
              <a:extLst>
                <a:ext uri="{FF2B5EF4-FFF2-40B4-BE49-F238E27FC236}">
                  <a16:creationId xmlns:a16="http://schemas.microsoft.com/office/drawing/2014/main" id="{87240A65-EBCD-4668-BFFB-04E2485788EA}"/>
                </a:ext>
              </a:extLst>
            </p:cNvPr>
            <p:cNvSpPr>
              <a:spLocks noChangeArrowheads="1"/>
            </p:cNvSpPr>
            <p:nvPr/>
          </p:nvSpPr>
          <p:spPr bwMode="auto">
            <a:xfrm>
              <a:off x="192" y="2976"/>
              <a:ext cx="50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a:effectLst>
                    <a:outerShdw blurRad="38100" dist="38100" dir="2700000" algn="tl">
                      <a:srgbClr val="000000"/>
                    </a:outerShdw>
                  </a:effectLst>
                  <a:latin typeface="Times New Roman" panose="02020603050405020304" pitchFamily="18" charset="0"/>
                </a:rPr>
                <a:t>主要用于计算架空线和杆塔的强度或刚度，校验工作电压下的电气间距</a:t>
              </a:r>
            </a:p>
          </p:txBody>
        </p:sp>
      </p:grpSp>
      <p:grpSp>
        <p:nvGrpSpPr>
          <p:cNvPr id="205830" name="Group 6">
            <a:extLst>
              <a:ext uri="{FF2B5EF4-FFF2-40B4-BE49-F238E27FC236}">
                <a16:creationId xmlns:a16="http://schemas.microsoft.com/office/drawing/2014/main" id="{27CB799D-0E7D-4855-946D-0C0CAD2B784B}"/>
              </a:ext>
            </a:extLst>
          </p:cNvPr>
          <p:cNvGrpSpPr>
            <a:grpSpLocks/>
          </p:cNvGrpSpPr>
          <p:nvPr/>
        </p:nvGrpSpPr>
        <p:grpSpPr bwMode="auto">
          <a:xfrm>
            <a:off x="927100" y="2843213"/>
            <a:ext cx="5853113" cy="457200"/>
            <a:chOff x="1200" y="2592"/>
            <a:chExt cx="2832" cy="288"/>
          </a:xfrm>
        </p:grpSpPr>
        <p:sp>
          <p:nvSpPr>
            <p:cNvPr id="205831" name="Rectangle 7">
              <a:extLst>
                <a:ext uri="{FF2B5EF4-FFF2-40B4-BE49-F238E27FC236}">
                  <a16:creationId xmlns:a16="http://schemas.microsoft.com/office/drawing/2014/main" id="{09554363-DC45-4FD7-9276-7B56C45F855E}"/>
                </a:ext>
              </a:extLst>
            </p:cNvPr>
            <p:cNvSpPr>
              <a:spLocks noChangeArrowheads="1"/>
            </p:cNvSpPr>
            <p:nvPr/>
          </p:nvSpPr>
          <p:spPr bwMode="auto">
            <a:xfrm>
              <a:off x="1200" y="2592"/>
              <a:ext cx="2832"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32" name="Rectangle 8">
              <a:extLst>
                <a:ext uri="{FF2B5EF4-FFF2-40B4-BE49-F238E27FC236}">
                  <a16:creationId xmlns:a16="http://schemas.microsoft.com/office/drawing/2014/main" id="{DE36311E-882D-47C0-8D0A-22E4927D0556}"/>
                </a:ext>
              </a:extLst>
            </p:cNvPr>
            <p:cNvSpPr>
              <a:spLocks noChangeArrowheads="1"/>
            </p:cNvSpPr>
            <p:nvPr/>
          </p:nvSpPr>
          <p:spPr bwMode="auto">
            <a:xfrm>
              <a:off x="1200" y="2610"/>
              <a:ext cx="279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a:effectLst>
                    <a:outerShdw blurRad="38100" dist="38100" dir="2700000" algn="tl">
                      <a:srgbClr val="000000"/>
                    </a:outerShdw>
                  </a:effectLst>
                  <a:latin typeface="Times New Roman" panose="02020603050405020304" pitchFamily="18" charset="0"/>
                </a:rPr>
                <a:t>该气象组合主要用于架空线强度设计、上拔校验。</a:t>
              </a:r>
            </a:p>
          </p:txBody>
        </p:sp>
      </p:grpSp>
      <p:grpSp>
        <p:nvGrpSpPr>
          <p:cNvPr id="205833" name="Group 9">
            <a:extLst>
              <a:ext uri="{FF2B5EF4-FFF2-40B4-BE49-F238E27FC236}">
                <a16:creationId xmlns:a16="http://schemas.microsoft.com/office/drawing/2014/main" id="{35D29CCF-6BB3-4750-865A-C8380414DF29}"/>
              </a:ext>
            </a:extLst>
          </p:cNvPr>
          <p:cNvGrpSpPr>
            <a:grpSpLocks/>
          </p:cNvGrpSpPr>
          <p:nvPr/>
        </p:nvGrpSpPr>
        <p:grpSpPr bwMode="auto">
          <a:xfrm>
            <a:off x="1371600" y="3278188"/>
            <a:ext cx="6400800" cy="701675"/>
            <a:chOff x="768" y="2352"/>
            <a:chExt cx="4032" cy="442"/>
          </a:xfrm>
        </p:grpSpPr>
        <p:sp>
          <p:nvSpPr>
            <p:cNvPr id="205834" name="Rectangle 10">
              <a:extLst>
                <a:ext uri="{FF2B5EF4-FFF2-40B4-BE49-F238E27FC236}">
                  <a16:creationId xmlns:a16="http://schemas.microsoft.com/office/drawing/2014/main" id="{3D605FDC-A3A8-4E3B-887D-61D558BE84BE}"/>
                </a:ext>
              </a:extLst>
            </p:cNvPr>
            <p:cNvSpPr>
              <a:spLocks noChangeArrowheads="1"/>
            </p:cNvSpPr>
            <p:nvPr/>
          </p:nvSpPr>
          <p:spPr bwMode="auto">
            <a:xfrm>
              <a:off x="816" y="2352"/>
              <a:ext cx="3840"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35" name="Rectangle 11">
              <a:extLst>
                <a:ext uri="{FF2B5EF4-FFF2-40B4-BE49-F238E27FC236}">
                  <a16:creationId xmlns:a16="http://schemas.microsoft.com/office/drawing/2014/main" id="{B042DF22-E9A1-438A-9CBC-9D47BCB840F9}"/>
                </a:ext>
              </a:extLst>
            </p:cNvPr>
            <p:cNvSpPr>
              <a:spLocks noChangeArrowheads="1"/>
            </p:cNvSpPr>
            <p:nvPr/>
          </p:nvSpPr>
          <p:spPr bwMode="auto">
            <a:xfrm>
              <a:off x="768" y="2352"/>
              <a:ext cx="403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000">
                  <a:effectLst>
                    <a:outerShdw blurRad="38100" dist="38100" dir="2700000" algn="tl">
                      <a:srgbClr val="000000"/>
                    </a:outerShdw>
                  </a:effectLst>
                  <a:latin typeface="Times New Roman" panose="02020603050405020304" pitchFamily="18" charset="0"/>
                </a:rPr>
                <a:t>该气象组合是架空线和杆塔强度、刚度的设计依据，也是风偏后边导线对地和凸出物电气间距的校验条件</a:t>
              </a:r>
            </a:p>
          </p:txBody>
        </p:sp>
      </p:grpSp>
      <p:sp>
        <p:nvSpPr>
          <p:cNvPr id="205836" name="Rectangle 12">
            <a:extLst>
              <a:ext uri="{FF2B5EF4-FFF2-40B4-BE49-F238E27FC236}">
                <a16:creationId xmlns:a16="http://schemas.microsoft.com/office/drawing/2014/main" id="{D9C553B8-4EE2-420D-B528-1BD12E589315}"/>
              </a:ext>
            </a:extLst>
          </p:cNvPr>
          <p:cNvSpPr>
            <a:spLocks noChangeArrowheads="1"/>
          </p:cNvSpPr>
          <p:nvPr/>
        </p:nvSpPr>
        <p:spPr bwMode="auto">
          <a:xfrm>
            <a:off x="533400" y="3109913"/>
            <a:ext cx="8610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a:buFontTx/>
              <a:buNone/>
            </a:pPr>
            <a:r>
              <a:rPr lang="zh-CN" altLang="en-US" sz="2400">
                <a:latin typeface="Times New Roman" panose="02020603050405020304" pitchFamily="18" charset="0"/>
              </a:rPr>
              <a:t>（</a:t>
            </a:r>
            <a:r>
              <a:rPr lang="en-US" altLang="zh-CN" sz="2400">
                <a:latin typeface="Times New Roman" panose="02020603050405020304" pitchFamily="18" charset="0"/>
              </a:rPr>
              <a:t>4</a:t>
            </a:r>
            <a:r>
              <a:rPr lang="zh-CN" altLang="en-US" sz="2400">
                <a:latin typeface="Times New Roman" panose="02020603050405020304" pitchFamily="18" charset="0"/>
              </a:rPr>
              <a:t>）</a:t>
            </a:r>
            <a:r>
              <a:rPr lang="zh-CN" altLang="en-US" sz="2400">
                <a:solidFill>
                  <a:schemeClr val="accent2"/>
                </a:solidFill>
                <a:latin typeface="Times New Roman" panose="02020603050405020304" pitchFamily="18" charset="0"/>
              </a:rPr>
              <a:t>覆冰无风（最大垂直比载）：</a:t>
            </a:r>
            <a:r>
              <a:rPr lang="zh-CN" altLang="en-US" sz="2400">
                <a:solidFill>
                  <a:srgbClr val="FF3300"/>
                </a:solidFill>
                <a:latin typeface="Times New Roman" panose="02020603050405020304" pitchFamily="18" charset="0"/>
              </a:rPr>
              <a:t>最厚覆冰，无风，气温−</a:t>
            </a:r>
            <a:r>
              <a:rPr lang="en-US" altLang="zh-CN" sz="2400">
                <a:solidFill>
                  <a:srgbClr val="FF3300"/>
                </a:solidFill>
                <a:latin typeface="Times New Roman" panose="02020603050405020304" pitchFamily="18" charset="0"/>
              </a:rPr>
              <a:t>5℃</a:t>
            </a:r>
            <a:endParaRPr lang="en-US" altLang="zh-CN" sz="2400">
              <a:latin typeface="Times New Roman" panose="02020603050405020304" pitchFamily="18" charset="0"/>
            </a:endParaRPr>
          </a:p>
          <a:p>
            <a:pPr>
              <a:buFontTx/>
              <a:buNone/>
            </a:pPr>
            <a:r>
              <a:rPr lang="zh-CN" altLang="en-US" sz="2400">
                <a:latin typeface="Times New Roman" panose="02020603050405020304" pitchFamily="18" charset="0"/>
              </a:rPr>
              <a:t>（</a:t>
            </a:r>
            <a:r>
              <a:rPr lang="en-US" altLang="zh-CN" sz="2400">
                <a:latin typeface="Times New Roman" panose="02020603050405020304" pitchFamily="18" charset="0"/>
              </a:rPr>
              <a:t>5</a:t>
            </a:r>
            <a:r>
              <a:rPr lang="zh-CN" altLang="en-US" sz="2400">
                <a:latin typeface="Times New Roman" panose="02020603050405020304" pitchFamily="18" charset="0"/>
              </a:rPr>
              <a:t>）</a:t>
            </a:r>
            <a:r>
              <a:rPr lang="zh-CN" altLang="en-US" sz="2400">
                <a:solidFill>
                  <a:schemeClr val="accent2"/>
                </a:solidFill>
                <a:latin typeface="Times New Roman" panose="02020603050405020304" pitchFamily="18" charset="0"/>
              </a:rPr>
              <a:t>最高气温</a:t>
            </a:r>
            <a:r>
              <a:rPr lang="zh-CN" altLang="en-US" sz="2400">
                <a:latin typeface="Times New Roman" panose="02020603050405020304" pitchFamily="18" charset="0"/>
              </a:rPr>
              <a:t>：</a:t>
            </a:r>
            <a:r>
              <a:rPr lang="zh-CN" altLang="en-US" sz="2400">
                <a:solidFill>
                  <a:srgbClr val="FF3300"/>
                </a:solidFill>
                <a:latin typeface="Times New Roman" panose="02020603050405020304" pitchFamily="18" charset="0"/>
              </a:rPr>
              <a:t>最高气温，无冰，无风</a:t>
            </a:r>
            <a:endParaRPr lang="zh-CN" altLang="en-US">
              <a:latin typeface="Times New Roman" panose="02020603050405020304" pitchFamily="18" charset="0"/>
            </a:endParaRPr>
          </a:p>
        </p:txBody>
      </p:sp>
      <p:grpSp>
        <p:nvGrpSpPr>
          <p:cNvPr id="205837" name="Group 13">
            <a:extLst>
              <a:ext uri="{FF2B5EF4-FFF2-40B4-BE49-F238E27FC236}">
                <a16:creationId xmlns:a16="http://schemas.microsoft.com/office/drawing/2014/main" id="{3BC3E304-C5C6-43A4-B5A0-95DDFAF7E74D}"/>
              </a:ext>
            </a:extLst>
          </p:cNvPr>
          <p:cNvGrpSpPr>
            <a:grpSpLocks/>
          </p:cNvGrpSpPr>
          <p:nvPr/>
        </p:nvGrpSpPr>
        <p:grpSpPr bwMode="auto">
          <a:xfrm>
            <a:off x="1447800" y="3582988"/>
            <a:ext cx="5518150" cy="457200"/>
            <a:chOff x="672" y="3312"/>
            <a:chExt cx="3476" cy="288"/>
          </a:xfrm>
        </p:grpSpPr>
        <p:sp>
          <p:nvSpPr>
            <p:cNvPr id="205838" name="Rectangle 14">
              <a:extLst>
                <a:ext uri="{FF2B5EF4-FFF2-40B4-BE49-F238E27FC236}">
                  <a16:creationId xmlns:a16="http://schemas.microsoft.com/office/drawing/2014/main" id="{DC9F5090-FE22-4371-8889-59C19BF383A1}"/>
                </a:ext>
              </a:extLst>
            </p:cNvPr>
            <p:cNvSpPr>
              <a:spLocks noChangeArrowheads="1"/>
            </p:cNvSpPr>
            <p:nvPr/>
          </p:nvSpPr>
          <p:spPr bwMode="auto">
            <a:xfrm>
              <a:off x="672" y="3312"/>
              <a:ext cx="340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39" name="Rectangle 15">
              <a:extLst>
                <a:ext uri="{FF2B5EF4-FFF2-40B4-BE49-F238E27FC236}">
                  <a16:creationId xmlns:a16="http://schemas.microsoft.com/office/drawing/2014/main" id="{D505FAB3-DED9-49BB-889A-3DFC1CDBC955}"/>
                </a:ext>
              </a:extLst>
            </p:cNvPr>
            <p:cNvSpPr>
              <a:spLocks noChangeArrowheads="1"/>
            </p:cNvSpPr>
            <p:nvPr/>
          </p:nvSpPr>
          <p:spPr bwMode="auto">
            <a:xfrm>
              <a:off x="672" y="3330"/>
              <a:ext cx="34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a:effectLst>
                    <a:outerShdw blurRad="38100" dist="38100" dir="2700000" algn="tl">
                      <a:srgbClr val="000000"/>
                    </a:outerShdw>
                  </a:effectLst>
                  <a:latin typeface="Times New Roman" panose="02020603050405020304" pitchFamily="18" charset="0"/>
                </a:rPr>
                <a:t>该气象组合是对地和跨越物电气间距的校验条件</a:t>
              </a:r>
            </a:p>
          </p:txBody>
        </p:sp>
      </p:grpSp>
      <p:grpSp>
        <p:nvGrpSpPr>
          <p:cNvPr id="205840" name="Group 16">
            <a:extLst>
              <a:ext uri="{FF2B5EF4-FFF2-40B4-BE49-F238E27FC236}">
                <a16:creationId xmlns:a16="http://schemas.microsoft.com/office/drawing/2014/main" id="{DDB4AE55-B0F5-4947-8DD2-8D18C8D90FFA}"/>
              </a:ext>
            </a:extLst>
          </p:cNvPr>
          <p:cNvGrpSpPr>
            <a:grpSpLocks/>
          </p:cNvGrpSpPr>
          <p:nvPr/>
        </p:nvGrpSpPr>
        <p:grpSpPr bwMode="auto">
          <a:xfrm>
            <a:off x="1447800" y="3963988"/>
            <a:ext cx="4724400" cy="701675"/>
            <a:chOff x="576" y="2640"/>
            <a:chExt cx="2976" cy="442"/>
          </a:xfrm>
        </p:grpSpPr>
        <p:sp>
          <p:nvSpPr>
            <p:cNvPr id="205841" name="Rectangle 17">
              <a:extLst>
                <a:ext uri="{FF2B5EF4-FFF2-40B4-BE49-F238E27FC236}">
                  <a16:creationId xmlns:a16="http://schemas.microsoft.com/office/drawing/2014/main" id="{5A2FEB53-11C6-4827-A3BD-3AE7035B9FE2}"/>
                </a:ext>
              </a:extLst>
            </p:cNvPr>
            <p:cNvSpPr>
              <a:spLocks noChangeArrowheads="1"/>
            </p:cNvSpPr>
            <p:nvPr/>
          </p:nvSpPr>
          <p:spPr bwMode="auto">
            <a:xfrm>
              <a:off x="576" y="2640"/>
              <a:ext cx="2832"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42" name="Rectangle 18">
              <a:extLst>
                <a:ext uri="{FF2B5EF4-FFF2-40B4-BE49-F238E27FC236}">
                  <a16:creationId xmlns:a16="http://schemas.microsoft.com/office/drawing/2014/main" id="{0BF11588-BB53-458D-8DEC-238BF1CACC03}"/>
                </a:ext>
              </a:extLst>
            </p:cNvPr>
            <p:cNvSpPr>
              <a:spLocks noChangeArrowheads="1"/>
            </p:cNvSpPr>
            <p:nvPr/>
          </p:nvSpPr>
          <p:spPr bwMode="auto">
            <a:xfrm>
              <a:off x="576" y="2640"/>
              <a:ext cx="297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000">
                  <a:effectLst>
                    <a:outerShdw blurRad="38100" dist="38100" dir="2700000" algn="tl">
                      <a:srgbClr val="000000"/>
                    </a:outerShdw>
                  </a:effectLst>
                  <a:latin typeface="Times New Roman" panose="02020603050405020304" pitchFamily="18" charset="0"/>
                </a:rPr>
                <a:t>该气象组合是对地和跨越物电气间距的校验条件，也是计算导线发热的条件</a:t>
              </a:r>
            </a:p>
          </p:txBody>
        </p:sp>
      </p:grpSp>
      <p:sp>
        <p:nvSpPr>
          <p:cNvPr id="205843" name="Rectangle 19">
            <a:extLst>
              <a:ext uri="{FF2B5EF4-FFF2-40B4-BE49-F238E27FC236}">
                <a16:creationId xmlns:a16="http://schemas.microsoft.com/office/drawing/2014/main" id="{A594C881-EACB-4E11-A9AB-FEF98B00557E}"/>
              </a:ext>
            </a:extLst>
          </p:cNvPr>
          <p:cNvSpPr>
            <a:spLocks noChangeArrowheads="1"/>
          </p:cNvSpPr>
          <p:nvPr/>
        </p:nvSpPr>
        <p:spPr bwMode="auto">
          <a:xfrm>
            <a:off x="476250" y="414338"/>
            <a:ext cx="71437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zh-CN" altLang="en-US" sz="2800">
                <a:effectLst>
                  <a:outerShdw blurRad="38100" dist="38100" dir="2700000" algn="tl">
                    <a:srgbClr val="000000"/>
                  </a:outerShdw>
                </a:effectLst>
                <a:latin typeface="Times New Roman" panose="02020603050405020304" pitchFamily="18" charset="0"/>
                <a:ea typeface="黑体" panose="02010609060101010101" pitchFamily="49" charset="-122"/>
              </a:rPr>
              <a:t>（二）设计用气象条件的组合（三要素）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05826">
                                            <p:txEl>
                                              <p:pRg st="1" end="1"/>
                                            </p:txEl>
                                          </p:spTgt>
                                        </p:tgtEl>
                                        <p:attrNameLst>
                                          <p:attrName>style.visibility</p:attrName>
                                        </p:attrNameLst>
                                      </p:cBhvr>
                                      <p:to>
                                        <p:strVal val="visible"/>
                                      </p:to>
                                    </p:set>
                                    <p:animEffect transition="in" filter="box(in)">
                                      <p:cBhvr>
                                        <p:cTn id="7" dur="500"/>
                                        <p:tgtEl>
                                          <p:spTgt spid="20582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05827"/>
                                        </p:tgtEl>
                                        <p:attrNameLst>
                                          <p:attrName>style.visibility</p:attrName>
                                        </p:attrNameLst>
                                      </p:cBhvr>
                                      <p:to>
                                        <p:strVal val="visible"/>
                                      </p:to>
                                    </p:set>
                                    <p:animEffect transition="in" filter="blinds(horizontal)">
                                      <p:cBhvr>
                                        <p:cTn id="12" dur="500"/>
                                        <p:tgtEl>
                                          <p:spTgt spid="2058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nodeType="clickEffect">
                                  <p:stCondLst>
                                    <p:cond delay="0"/>
                                  </p:stCondLst>
                                  <p:childTnLst>
                                    <p:animEffect transition="out" filter="checkerboard(across)">
                                      <p:cBhvr>
                                        <p:cTn id="16" dur="500"/>
                                        <p:tgtEl>
                                          <p:spTgt spid="205827"/>
                                        </p:tgtEl>
                                      </p:cBhvr>
                                    </p:animEffect>
                                    <p:set>
                                      <p:cBhvr>
                                        <p:cTn id="17" dur="1" fill="hold">
                                          <p:stCondLst>
                                            <p:cond delay="499"/>
                                          </p:stCondLst>
                                        </p:cTn>
                                        <p:tgtEl>
                                          <p:spTgt spid="20582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nodeType="clickEffect">
                                  <p:stCondLst>
                                    <p:cond delay="0"/>
                                  </p:stCondLst>
                                  <p:childTnLst>
                                    <p:set>
                                      <p:cBhvr>
                                        <p:cTn id="21" dur="1" fill="hold">
                                          <p:stCondLst>
                                            <p:cond delay="0"/>
                                          </p:stCondLst>
                                        </p:cTn>
                                        <p:tgtEl>
                                          <p:spTgt spid="205826">
                                            <p:txEl>
                                              <p:pRg st="2" end="2"/>
                                            </p:txEl>
                                          </p:spTgt>
                                        </p:tgtEl>
                                        <p:attrNameLst>
                                          <p:attrName>style.visibility</p:attrName>
                                        </p:attrNameLst>
                                      </p:cBhvr>
                                      <p:to>
                                        <p:strVal val="visible"/>
                                      </p:to>
                                    </p:set>
                                    <p:anim calcmode="lin" valueType="num">
                                      <p:cBhvr>
                                        <p:cTn id="22" dur="1000" fill="hold"/>
                                        <p:tgtEl>
                                          <p:spTgt spid="205826">
                                            <p:txEl>
                                              <p:pRg st="2" end="2"/>
                                            </p:txEl>
                                          </p:spTgt>
                                        </p:tgtEl>
                                        <p:attrNameLst>
                                          <p:attrName>ppt_x</p:attrName>
                                        </p:attrNameLst>
                                      </p:cBhvr>
                                      <p:tavLst>
                                        <p:tav tm="0">
                                          <p:val>
                                            <p:strVal val="#ppt_x-.2"/>
                                          </p:val>
                                        </p:tav>
                                        <p:tav tm="100000">
                                          <p:val>
                                            <p:strVal val="#ppt_x"/>
                                          </p:val>
                                        </p:tav>
                                      </p:tavLst>
                                    </p:anim>
                                    <p:anim calcmode="lin" valueType="num">
                                      <p:cBhvr>
                                        <p:cTn id="23" dur="1000" fill="hold"/>
                                        <p:tgtEl>
                                          <p:spTgt spid="20582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05826">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205830"/>
                                        </p:tgtEl>
                                        <p:attrNameLst>
                                          <p:attrName>style.visibility</p:attrName>
                                        </p:attrNameLst>
                                      </p:cBhvr>
                                      <p:to>
                                        <p:strVal val="visible"/>
                                      </p:to>
                                    </p:set>
                                    <p:animEffect transition="in" filter="blinds(horizontal)">
                                      <p:cBhvr>
                                        <p:cTn id="29" dur="500"/>
                                        <p:tgtEl>
                                          <p:spTgt spid="20583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xit" presetSubtype="10" fill="hold" nodeType="clickEffect">
                                  <p:stCondLst>
                                    <p:cond delay="0"/>
                                  </p:stCondLst>
                                  <p:childTnLst>
                                    <p:animEffect transition="out" filter="checkerboard(across)">
                                      <p:cBhvr>
                                        <p:cTn id="33" dur="500"/>
                                        <p:tgtEl>
                                          <p:spTgt spid="205830"/>
                                        </p:tgtEl>
                                      </p:cBhvr>
                                    </p:animEffect>
                                    <p:set>
                                      <p:cBhvr>
                                        <p:cTn id="34" dur="1" fill="hold">
                                          <p:stCondLst>
                                            <p:cond delay="499"/>
                                          </p:stCondLst>
                                        </p:cTn>
                                        <p:tgtEl>
                                          <p:spTgt spid="205830"/>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nodeType="clickEffect">
                                  <p:stCondLst>
                                    <p:cond delay="0"/>
                                  </p:stCondLst>
                                  <p:childTnLst>
                                    <p:set>
                                      <p:cBhvr>
                                        <p:cTn id="38" dur="1" fill="hold">
                                          <p:stCondLst>
                                            <p:cond delay="0"/>
                                          </p:stCondLst>
                                        </p:cTn>
                                        <p:tgtEl>
                                          <p:spTgt spid="205826">
                                            <p:txEl>
                                              <p:pRg st="3" end="3"/>
                                            </p:txEl>
                                          </p:spTgt>
                                        </p:tgtEl>
                                        <p:attrNameLst>
                                          <p:attrName>style.visibility</p:attrName>
                                        </p:attrNameLst>
                                      </p:cBhvr>
                                      <p:to>
                                        <p:strVal val="visible"/>
                                      </p:to>
                                    </p:set>
                                    <p:anim calcmode="lin" valueType="num">
                                      <p:cBhvr>
                                        <p:cTn id="39" dur="500" fill="hold"/>
                                        <p:tgtEl>
                                          <p:spTgt spid="205826">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205826">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205833"/>
                                        </p:tgtEl>
                                        <p:attrNameLst>
                                          <p:attrName>style.visibility</p:attrName>
                                        </p:attrNameLst>
                                      </p:cBhvr>
                                      <p:to>
                                        <p:strVal val="visible"/>
                                      </p:to>
                                    </p:set>
                                    <p:animEffect transition="in" filter="blinds(horizontal)">
                                      <p:cBhvr>
                                        <p:cTn id="45" dur="500"/>
                                        <p:tgtEl>
                                          <p:spTgt spid="20583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xit" presetSubtype="4" fill="hold" nodeType="clickEffect">
                                  <p:stCondLst>
                                    <p:cond delay="0"/>
                                  </p:stCondLst>
                                  <p:childTnLst>
                                    <p:anim calcmode="lin" valueType="num">
                                      <p:cBhvr additive="base">
                                        <p:cTn id="49" dur="500"/>
                                        <p:tgtEl>
                                          <p:spTgt spid="205833"/>
                                        </p:tgtEl>
                                        <p:attrNameLst>
                                          <p:attrName>ppt_x</p:attrName>
                                        </p:attrNameLst>
                                      </p:cBhvr>
                                      <p:tavLst>
                                        <p:tav tm="0">
                                          <p:val>
                                            <p:strVal val="ppt_x"/>
                                          </p:val>
                                        </p:tav>
                                        <p:tav tm="100000">
                                          <p:val>
                                            <p:strVal val="ppt_x"/>
                                          </p:val>
                                        </p:tav>
                                      </p:tavLst>
                                    </p:anim>
                                    <p:anim calcmode="lin" valueType="num">
                                      <p:cBhvr additive="base">
                                        <p:cTn id="50" dur="500"/>
                                        <p:tgtEl>
                                          <p:spTgt spid="205833"/>
                                        </p:tgtEl>
                                        <p:attrNameLst>
                                          <p:attrName>ppt_y</p:attrName>
                                        </p:attrNameLst>
                                      </p:cBhvr>
                                      <p:tavLst>
                                        <p:tav tm="0">
                                          <p:val>
                                            <p:strVal val="ppt_y"/>
                                          </p:val>
                                        </p:tav>
                                        <p:tav tm="100000">
                                          <p:val>
                                            <p:strVal val="1+ppt_h/2"/>
                                          </p:val>
                                        </p:tav>
                                      </p:tavLst>
                                    </p:anim>
                                    <p:set>
                                      <p:cBhvr>
                                        <p:cTn id="51" dur="1" fill="hold">
                                          <p:stCondLst>
                                            <p:cond delay="499"/>
                                          </p:stCondLst>
                                        </p:cTn>
                                        <p:tgtEl>
                                          <p:spTgt spid="205833"/>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5" presetClass="entr" presetSubtype="10" fill="hold" nodeType="clickEffect">
                                  <p:stCondLst>
                                    <p:cond delay="0"/>
                                  </p:stCondLst>
                                  <p:childTnLst>
                                    <p:set>
                                      <p:cBhvr>
                                        <p:cTn id="55" dur="1" fill="hold">
                                          <p:stCondLst>
                                            <p:cond delay="0"/>
                                          </p:stCondLst>
                                        </p:cTn>
                                        <p:tgtEl>
                                          <p:spTgt spid="205836">
                                            <p:txEl>
                                              <p:pRg st="0" end="0"/>
                                            </p:txEl>
                                          </p:spTgt>
                                        </p:tgtEl>
                                        <p:attrNameLst>
                                          <p:attrName>style.visibility</p:attrName>
                                        </p:attrNameLst>
                                      </p:cBhvr>
                                      <p:to>
                                        <p:strVal val="visible"/>
                                      </p:to>
                                    </p:set>
                                    <p:animEffect transition="in" filter="checkerboard(across)">
                                      <p:cBhvr>
                                        <p:cTn id="56" dur="500"/>
                                        <p:tgtEl>
                                          <p:spTgt spid="205836">
                                            <p:txEl>
                                              <p:pRg st="0" end="0"/>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nodeType="clickEffect">
                                  <p:stCondLst>
                                    <p:cond delay="0"/>
                                  </p:stCondLst>
                                  <p:childTnLst>
                                    <p:set>
                                      <p:cBhvr>
                                        <p:cTn id="60" dur="1" fill="hold">
                                          <p:stCondLst>
                                            <p:cond delay="0"/>
                                          </p:stCondLst>
                                        </p:cTn>
                                        <p:tgtEl>
                                          <p:spTgt spid="205837"/>
                                        </p:tgtEl>
                                        <p:attrNameLst>
                                          <p:attrName>style.visibility</p:attrName>
                                        </p:attrNameLst>
                                      </p:cBhvr>
                                      <p:to>
                                        <p:strVal val="visible"/>
                                      </p:to>
                                    </p:set>
                                    <p:animEffect transition="in" filter="blinds(horizontal)">
                                      <p:cBhvr>
                                        <p:cTn id="61" dur="500"/>
                                        <p:tgtEl>
                                          <p:spTgt spid="205837"/>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 presetClass="exit" presetSubtype="10" fill="hold" nodeType="clickEffect">
                                  <p:stCondLst>
                                    <p:cond delay="0"/>
                                  </p:stCondLst>
                                  <p:childTnLst>
                                    <p:animEffect transition="out" filter="checkerboard(across)">
                                      <p:cBhvr>
                                        <p:cTn id="65" dur="500"/>
                                        <p:tgtEl>
                                          <p:spTgt spid="205837"/>
                                        </p:tgtEl>
                                      </p:cBhvr>
                                    </p:animEffect>
                                    <p:set>
                                      <p:cBhvr>
                                        <p:cTn id="66" dur="1" fill="hold">
                                          <p:stCondLst>
                                            <p:cond delay="499"/>
                                          </p:stCondLst>
                                        </p:cTn>
                                        <p:tgtEl>
                                          <p:spTgt spid="205837"/>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205836">
                                            <p:txEl>
                                              <p:pRg st="1" end="1"/>
                                            </p:txEl>
                                          </p:spTgt>
                                        </p:tgtEl>
                                        <p:attrNameLst>
                                          <p:attrName>style.visibility</p:attrName>
                                        </p:attrNameLst>
                                      </p:cBhvr>
                                      <p:to>
                                        <p:strVal val="visible"/>
                                      </p:to>
                                    </p:set>
                                    <p:anim calcmode="lin" valueType="num">
                                      <p:cBhvr additive="base">
                                        <p:cTn id="71" dur="500" fill="hold"/>
                                        <p:tgtEl>
                                          <p:spTgt spid="205836">
                                            <p:txEl>
                                              <p:pRg st="1" end="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0583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205840"/>
                                        </p:tgtEl>
                                        <p:attrNameLst>
                                          <p:attrName>style.visibility</p:attrName>
                                        </p:attrNameLst>
                                      </p:cBhvr>
                                      <p:to>
                                        <p:strVal val="visible"/>
                                      </p:to>
                                    </p:set>
                                    <p:animEffect transition="in" filter="blinds(horizontal)">
                                      <p:cBhvr>
                                        <p:cTn id="77" dur="500"/>
                                        <p:tgtEl>
                                          <p:spTgt spid="20584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5" presetClass="exit" presetSubtype="10" fill="hold" nodeType="clickEffect">
                                  <p:stCondLst>
                                    <p:cond delay="0"/>
                                  </p:stCondLst>
                                  <p:childTnLst>
                                    <p:animEffect transition="out" filter="checkerboard(across)">
                                      <p:cBhvr>
                                        <p:cTn id="81" dur="500"/>
                                        <p:tgtEl>
                                          <p:spTgt spid="205840"/>
                                        </p:tgtEl>
                                      </p:cBhvr>
                                    </p:animEffect>
                                    <p:set>
                                      <p:cBhvr>
                                        <p:cTn id="82" dur="1" fill="hold">
                                          <p:stCondLst>
                                            <p:cond delay="499"/>
                                          </p:stCondLst>
                                        </p:cTn>
                                        <p:tgtEl>
                                          <p:spTgt spid="2058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54C470CE-7138-4289-953C-552648D80424}"/>
              </a:ext>
            </a:extLst>
          </p:cNvPr>
          <p:cNvSpPr>
            <a:spLocks noGrp="1" noChangeArrowheads="1"/>
          </p:cNvSpPr>
          <p:nvPr>
            <p:ph type="body" idx="1"/>
          </p:nvPr>
        </p:nvSpPr>
        <p:spPr>
          <a:xfrm>
            <a:off x="476250" y="863600"/>
            <a:ext cx="8229600" cy="5175250"/>
          </a:xfrm>
        </p:spPr>
        <p:txBody>
          <a:bodyPr/>
          <a:lstStyle/>
          <a:p>
            <a:pPr marL="0" indent="0">
              <a:buFontTx/>
              <a:buNone/>
            </a:pPr>
            <a:r>
              <a:rPr lang="en-US" altLang="zh-CN" sz="2800" b="1">
                <a:solidFill>
                  <a:schemeClr val="hlink"/>
                </a:solidFill>
                <a:latin typeface="Times New Roman" panose="02020603050405020304" pitchFamily="18" charset="0"/>
              </a:rPr>
              <a:t> 2</a:t>
            </a:r>
            <a:r>
              <a:rPr lang="zh-CN" altLang="en-US" sz="2800" b="1">
                <a:solidFill>
                  <a:schemeClr val="hlink"/>
                </a:solidFill>
                <a:latin typeface="Times New Roman" panose="02020603050405020304" pitchFamily="18" charset="0"/>
              </a:rPr>
              <a:t>．线路断线事故情况下的气象组合</a:t>
            </a:r>
          </a:p>
          <a:p>
            <a:pPr marL="0" indent="0">
              <a:buFontTx/>
              <a:buNone/>
            </a:pPr>
            <a:endParaRPr lang="zh-CN" altLang="en-US" sz="2400"/>
          </a:p>
          <a:p>
            <a:pPr marL="0" indent="0" algn="just">
              <a:lnSpc>
                <a:spcPct val="120000"/>
              </a:lnSpc>
              <a:spcBef>
                <a:spcPct val="0"/>
              </a:spcBef>
              <a:buFontTx/>
              <a:buNone/>
            </a:pPr>
            <a:r>
              <a:rPr lang="zh-CN" altLang="en-US" sz="2400"/>
              <a:t>       </a:t>
            </a:r>
            <a:r>
              <a:rPr lang="zh-CN" altLang="en-US" sz="2400">
                <a:solidFill>
                  <a:schemeClr val="accent2"/>
                </a:solidFill>
              </a:rPr>
              <a:t>断线事故</a:t>
            </a:r>
            <a:r>
              <a:rPr lang="zh-CN" altLang="en-US" sz="2400"/>
              <a:t>一般系外力所致，与气象条件无明显的规律联系。计算断线情况的目的：校验杆塔强度，校验绝缘子和金具强度，校验转动横担、释放型线夹是否动作，校验邻档断线时跨越档的电气距离等。 </a:t>
            </a:r>
            <a:endParaRPr lang="zh-CN" altLang="en-US" sz="2400">
              <a:latin typeface="Times New Roman" panose="02020603050405020304" pitchFamily="18" charset="0"/>
            </a:endParaRPr>
          </a:p>
          <a:p>
            <a:pPr marL="0" indent="0" algn="just">
              <a:lnSpc>
                <a:spcPct val="120000"/>
              </a:lnSpc>
              <a:spcBef>
                <a:spcPct val="0"/>
              </a:spcBef>
              <a:buFontTx/>
              <a:buNone/>
            </a:pPr>
            <a:r>
              <a:rPr lang="zh-CN" altLang="en-US" sz="2400">
                <a:latin typeface="Times New Roman" panose="02020603050405020304" pitchFamily="18" charset="0"/>
              </a:rPr>
              <a:t>       （</a:t>
            </a:r>
            <a:r>
              <a:rPr lang="en-US" altLang="zh-CN" sz="2400">
                <a:latin typeface="Times New Roman" panose="02020603050405020304" pitchFamily="18" charset="0"/>
              </a:rPr>
              <a:t>1</a:t>
            </a:r>
            <a:r>
              <a:rPr lang="zh-CN" altLang="en-US" sz="2400">
                <a:latin typeface="Times New Roman" panose="02020603050405020304" pitchFamily="18" charset="0"/>
              </a:rPr>
              <a:t>）一般地区：</a:t>
            </a:r>
            <a:r>
              <a:rPr lang="zh-CN" altLang="en-US" sz="2400">
                <a:solidFill>
                  <a:srgbClr val="FF3300"/>
                </a:solidFill>
                <a:latin typeface="Times New Roman" panose="02020603050405020304" pitchFamily="18" charset="0"/>
              </a:rPr>
              <a:t>无风、无冰、最低气温月的最低平均气温。</a:t>
            </a:r>
            <a:r>
              <a:rPr lang="zh-CN" altLang="en-US" sz="2400">
                <a:latin typeface="Times New Roman" panose="02020603050405020304" pitchFamily="18" charset="0"/>
              </a:rPr>
              <a:t> </a:t>
            </a:r>
          </a:p>
          <a:p>
            <a:pPr marL="0" indent="0" algn="just">
              <a:lnSpc>
                <a:spcPct val="120000"/>
              </a:lnSpc>
              <a:spcBef>
                <a:spcPct val="0"/>
              </a:spcBef>
              <a:buFontTx/>
              <a:buNone/>
            </a:pPr>
            <a:r>
              <a:rPr lang="zh-CN" altLang="en-US" sz="2400">
                <a:latin typeface="Times New Roman" panose="02020603050405020304" pitchFamily="18" charset="0"/>
              </a:rPr>
              <a:t>                重冰区（覆冰厚度</a:t>
            </a:r>
            <a:r>
              <a:rPr lang="en-US" altLang="zh-CN" sz="2400">
                <a:latin typeface="Times New Roman" panose="02020603050405020304" pitchFamily="18" charset="0"/>
              </a:rPr>
              <a:t>20mm</a:t>
            </a:r>
            <a:r>
              <a:rPr lang="zh-CN" altLang="en-US" sz="2400">
                <a:latin typeface="Times New Roman" panose="02020603050405020304" pitchFamily="18" charset="0"/>
              </a:rPr>
              <a:t>以上）：</a:t>
            </a:r>
            <a:r>
              <a:rPr lang="zh-CN" altLang="en-US" sz="2400">
                <a:solidFill>
                  <a:srgbClr val="FF3300"/>
                </a:solidFill>
                <a:latin typeface="Times New Roman" panose="02020603050405020304" pitchFamily="18" charset="0"/>
              </a:rPr>
              <a:t>无风、有冰（不小于正常覆冰荷载的</a:t>
            </a:r>
            <a:r>
              <a:rPr lang="en-US" altLang="zh-CN" sz="2400">
                <a:solidFill>
                  <a:srgbClr val="FF3300"/>
                </a:solidFill>
                <a:latin typeface="Times New Roman" panose="02020603050405020304" pitchFamily="18" charset="0"/>
              </a:rPr>
              <a:t>50%</a:t>
            </a:r>
            <a:r>
              <a:rPr lang="zh-CN" altLang="en-US" sz="2400">
                <a:solidFill>
                  <a:srgbClr val="FF3300"/>
                </a:solidFill>
                <a:latin typeface="Times New Roman" panose="02020603050405020304" pitchFamily="18" charset="0"/>
              </a:rPr>
              <a:t>）、气温−</a:t>
            </a:r>
            <a:r>
              <a:rPr lang="en-US" altLang="zh-CN" sz="2400">
                <a:solidFill>
                  <a:srgbClr val="FF3300"/>
                </a:solidFill>
                <a:latin typeface="Times New Roman" panose="02020603050405020304" pitchFamily="18" charset="0"/>
              </a:rPr>
              <a:t>5℃</a:t>
            </a:r>
            <a:r>
              <a:rPr lang="zh-CN" altLang="en-US" sz="2400">
                <a:solidFill>
                  <a:srgbClr val="FF3300"/>
                </a:solidFill>
                <a:latin typeface="Times New Roman" panose="02020603050405020304" pitchFamily="18" charset="0"/>
              </a:rPr>
              <a:t>。</a:t>
            </a:r>
            <a:r>
              <a:rPr lang="zh-CN" altLang="en-US" sz="2400">
                <a:latin typeface="Times New Roman" panose="02020603050405020304" pitchFamily="18" charset="0"/>
              </a:rPr>
              <a:t>   </a:t>
            </a:r>
          </a:p>
          <a:p>
            <a:pPr marL="0" indent="0" algn="just">
              <a:lnSpc>
                <a:spcPct val="120000"/>
              </a:lnSpc>
              <a:spcBef>
                <a:spcPct val="0"/>
              </a:spcBef>
              <a:buFontTx/>
              <a:buNone/>
            </a:pPr>
            <a:r>
              <a:rPr lang="zh-CN" altLang="en-US" sz="2400">
                <a:latin typeface="Times New Roman" panose="02020603050405020304" pitchFamily="18" charset="0"/>
              </a:rPr>
              <a:t>       （</a:t>
            </a:r>
            <a:r>
              <a:rPr lang="en-US" altLang="zh-CN" sz="2400">
                <a:latin typeface="Times New Roman" panose="02020603050405020304" pitchFamily="18" charset="0"/>
              </a:rPr>
              <a:t>2</a:t>
            </a:r>
            <a:r>
              <a:rPr lang="zh-CN" altLang="en-US" sz="2400">
                <a:latin typeface="Times New Roman" panose="02020603050405020304" pitchFamily="18" charset="0"/>
              </a:rPr>
              <a:t>）</a:t>
            </a:r>
            <a:r>
              <a:rPr lang="zh-CN" altLang="en-US" sz="2400">
                <a:solidFill>
                  <a:schemeClr val="accent2"/>
                </a:solidFill>
                <a:latin typeface="Times New Roman" panose="02020603050405020304" pitchFamily="18" charset="0"/>
              </a:rPr>
              <a:t>校验邻档断线</a:t>
            </a:r>
            <a:r>
              <a:rPr lang="zh-CN" altLang="en-US" sz="2400">
                <a:latin typeface="Times New Roman" panose="02020603050405020304" pitchFamily="18" charset="0"/>
              </a:rPr>
              <a:t>：无风、无冰、气温</a:t>
            </a:r>
            <a:r>
              <a:rPr lang="en-US" altLang="zh-CN" sz="2400">
                <a:latin typeface="Times New Roman" panose="02020603050405020304" pitchFamily="18" charset="0"/>
              </a:rPr>
              <a:t>+15℃</a:t>
            </a:r>
            <a:r>
              <a:rPr lang="zh-CN" altLang="en-US" sz="2400">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06850">
                                            <p:txEl>
                                              <p:pRg st="3" end="3"/>
                                            </p:txEl>
                                          </p:spTgt>
                                        </p:tgtEl>
                                        <p:attrNameLst>
                                          <p:attrName>style.visibility</p:attrName>
                                        </p:attrNameLst>
                                      </p:cBhvr>
                                      <p:to>
                                        <p:strVal val="visible"/>
                                      </p:to>
                                    </p:set>
                                    <p:animEffect transition="in" filter="box(in)">
                                      <p:cBhvr>
                                        <p:cTn id="7" dur="500"/>
                                        <p:tgtEl>
                                          <p:spTgt spid="206850">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06850">
                                            <p:txEl>
                                              <p:pRg st="4" end="4"/>
                                            </p:txEl>
                                          </p:spTgt>
                                        </p:tgtEl>
                                        <p:attrNameLst>
                                          <p:attrName>style.visibility</p:attrName>
                                        </p:attrNameLst>
                                      </p:cBhvr>
                                      <p:to>
                                        <p:strVal val="visible"/>
                                      </p:to>
                                    </p:set>
                                    <p:animEffect transition="in" filter="box(in)">
                                      <p:cBhvr>
                                        <p:cTn id="12" dur="500"/>
                                        <p:tgtEl>
                                          <p:spTgt spid="206850">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06850">
                                            <p:txEl>
                                              <p:pRg st="5" end="5"/>
                                            </p:txEl>
                                          </p:spTgt>
                                        </p:tgtEl>
                                        <p:attrNameLst>
                                          <p:attrName>style.visibility</p:attrName>
                                        </p:attrNameLst>
                                      </p:cBhvr>
                                      <p:to>
                                        <p:strVal val="visible"/>
                                      </p:to>
                                    </p:set>
                                    <p:animEffect transition="in" filter="checkerboard(across)">
                                      <p:cBhvr>
                                        <p:cTn id="17" dur="500"/>
                                        <p:tgtEl>
                                          <p:spTgt spid="20685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D853B95F-7267-4A89-8D57-3B9B15573E48}"/>
              </a:ext>
            </a:extLst>
          </p:cNvPr>
          <p:cNvSpPr>
            <a:spLocks noChangeArrowheads="1"/>
          </p:cNvSpPr>
          <p:nvPr/>
        </p:nvSpPr>
        <p:spPr bwMode="auto">
          <a:xfrm>
            <a:off x="476250" y="1268413"/>
            <a:ext cx="8229600" cy="423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7763" indent="-228600">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algn="just">
              <a:lnSpc>
                <a:spcPct val="120000"/>
              </a:lnSpc>
              <a:spcBef>
                <a:spcPct val="0"/>
              </a:spcBef>
              <a:buFontTx/>
              <a:buNone/>
            </a:pPr>
            <a:r>
              <a:rPr lang="en-US" altLang="zh-CN" sz="2400" b="1">
                <a:solidFill>
                  <a:schemeClr val="hlink"/>
                </a:solidFill>
                <a:latin typeface="Times New Roman" panose="02020603050405020304" pitchFamily="18" charset="0"/>
              </a:rPr>
              <a:t>3</a:t>
            </a:r>
            <a:r>
              <a:rPr lang="zh-CN" altLang="en-US" sz="2400" b="1">
                <a:solidFill>
                  <a:schemeClr val="hlink"/>
                </a:solidFill>
                <a:latin typeface="Times New Roman" panose="02020603050405020304" pitchFamily="18" charset="0"/>
              </a:rPr>
              <a:t>．线路安装和检修情况下的气象组合</a:t>
            </a:r>
          </a:p>
          <a:p>
            <a:pPr algn="just">
              <a:lnSpc>
                <a:spcPct val="120000"/>
              </a:lnSpc>
              <a:spcBef>
                <a:spcPct val="0"/>
              </a:spcBef>
              <a:buFontTx/>
              <a:buNone/>
            </a:pPr>
            <a:endParaRPr lang="zh-CN" altLang="en-US" sz="2400" b="1">
              <a:solidFill>
                <a:schemeClr val="hlink"/>
              </a:solidFill>
              <a:latin typeface="Times New Roman" panose="02020603050405020304" pitchFamily="18" charset="0"/>
            </a:endParaRPr>
          </a:p>
          <a:p>
            <a:pPr algn="just">
              <a:lnSpc>
                <a:spcPct val="120000"/>
              </a:lnSpc>
              <a:spcBef>
                <a:spcPct val="0"/>
              </a:spcBef>
              <a:buFontTx/>
              <a:buNone/>
            </a:pPr>
            <a:r>
              <a:rPr lang="zh-CN" altLang="en-US" sz="2400">
                <a:latin typeface="Times New Roman" panose="02020603050405020304" pitchFamily="18" charset="0"/>
              </a:rPr>
              <a:t>       （</a:t>
            </a:r>
            <a:r>
              <a:rPr lang="en-US" altLang="zh-CN" sz="2400">
                <a:latin typeface="Times New Roman" panose="02020603050405020304" pitchFamily="18" charset="0"/>
              </a:rPr>
              <a:t>1</a:t>
            </a:r>
            <a:r>
              <a:rPr lang="zh-CN" altLang="en-US" sz="2400">
                <a:latin typeface="Times New Roman" panose="02020603050405020304" pitchFamily="18" charset="0"/>
              </a:rPr>
              <a:t>）</a:t>
            </a:r>
            <a:r>
              <a:rPr lang="zh-CN" altLang="en-US" sz="2400">
                <a:solidFill>
                  <a:schemeClr val="accent2"/>
                </a:solidFill>
                <a:latin typeface="Times New Roman" panose="02020603050405020304" pitchFamily="18" charset="0"/>
              </a:rPr>
              <a:t>安装气象：</a:t>
            </a:r>
            <a:r>
              <a:rPr lang="zh-CN" altLang="en-US" sz="2400">
                <a:solidFill>
                  <a:srgbClr val="FF3300"/>
                </a:solidFill>
                <a:latin typeface="Times New Roman" panose="02020603050405020304" pitchFamily="18" charset="0"/>
              </a:rPr>
              <a:t>风速</a:t>
            </a:r>
            <a:r>
              <a:rPr lang="en-US" altLang="zh-CN" sz="2400">
                <a:solidFill>
                  <a:srgbClr val="FF3300"/>
                </a:solidFill>
                <a:latin typeface="Times New Roman" panose="02020603050405020304" pitchFamily="18" charset="0"/>
              </a:rPr>
              <a:t>10m/s</a:t>
            </a:r>
            <a:r>
              <a:rPr lang="zh-CN" altLang="en-US" sz="2400">
                <a:solidFill>
                  <a:srgbClr val="FF3300"/>
                </a:solidFill>
                <a:latin typeface="Times New Roman" panose="02020603050405020304" pitchFamily="18" charset="0"/>
              </a:rPr>
              <a:t>、无冰、最低气温月的平均气温。</a:t>
            </a:r>
            <a:r>
              <a:rPr lang="zh-CN" altLang="en-US" sz="2400"/>
              <a:t>这一气象组合基本上概括了全年安装、检修时的气象情况。对于冰、风中的事故抢修，安装中途出现大风等其它特殊情况，要靠采取临时措施来解决。对于六级以上大风等严重气象条件，则应暂停高空作业。 </a:t>
            </a:r>
            <a:endParaRPr lang="zh-CN" altLang="en-US" sz="2400">
              <a:latin typeface="Times New Roman" panose="02020603050405020304" pitchFamily="18" charset="0"/>
            </a:endParaRPr>
          </a:p>
          <a:p>
            <a:pPr algn="just">
              <a:lnSpc>
                <a:spcPct val="120000"/>
              </a:lnSpc>
              <a:spcBef>
                <a:spcPct val="0"/>
              </a:spcBef>
              <a:buFontTx/>
              <a:buNone/>
            </a:pPr>
            <a:r>
              <a:rPr lang="zh-CN" altLang="en-US" sz="2400">
                <a:latin typeface="Times New Roman" panose="02020603050405020304" pitchFamily="18" charset="0"/>
              </a:rPr>
              <a:t>      （</a:t>
            </a:r>
            <a:r>
              <a:rPr lang="en-US" altLang="zh-CN" sz="2400">
                <a:latin typeface="Times New Roman" panose="02020603050405020304" pitchFamily="18" charset="0"/>
              </a:rPr>
              <a:t>2</a:t>
            </a:r>
            <a:r>
              <a:rPr lang="zh-CN" altLang="en-US" sz="2400">
                <a:latin typeface="Times New Roman" panose="02020603050405020304" pitchFamily="18" charset="0"/>
              </a:rPr>
              <a:t>）</a:t>
            </a:r>
            <a:r>
              <a:rPr lang="zh-CN" altLang="en-US" sz="2400">
                <a:solidFill>
                  <a:schemeClr val="accent2"/>
                </a:solidFill>
                <a:latin typeface="Times New Roman" panose="02020603050405020304" pitchFamily="18" charset="0"/>
              </a:rPr>
              <a:t>带电作业：</a:t>
            </a:r>
            <a:r>
              <a:rPr lang="zh-CN" altLang="en-US" sz="2400">
                <a:solidFill>
                  <a:srgbClr val="FF3300"/>
                </a:solidFill>
                <a:latin typeface="Times New Roman" panose="02020603050405020304" pitchFamily="18" charset="0"/>
              </a:rPr>
              <a:t>风速</a:t>
            </a:r>
            <a:r>
              <a:rPr lang="en-US" altLang="zh-CN" sz="2400">
                <a:solidFill>
                  <a:srgbClr val="FF3300"/>
                </a:solidFill>
                <a:latin typeface="Times New Roman" panose="02020603050405020304" pitchFamily="18" charset="0"/>
              </a:rPr>
              <a:t>10m/s</a:t>
            </a:r>
            <a:r>
              <a:rPr lang="zh-CN" altLang="en-US" sz="2400">
                <a:solidFill>
                  <a:srgbClr val="FF3300"/>
                </a:solidFill>
                <a:latin typeface="Times New Roman" panose="02020603050405020304" pitchFamily="18" charset="0"/>
              </a:rPr>
              <a:t>、无冰、气温</a:t>
            </a:r>
            <a:r>
              <a:rPr lang="en-US" altLang="zh-CN" sz="2400">
                <a:solidFill>
                  <a:srgbClr val="FF3300"/>
                </a:solidFill>
                <a:latin typeface="Times New Roman" panose="02020603050405020304" pitchFamily="18" charset="0"/>
              </a:rPr>
              <a:t>+15℃</a:t>
            </a:r>
            <a:r>
              <a:rPr lang="zh-CN" altLang="en-US" sz="2400">
                <a:solidFill>
                  <a:srgbClr val="FF3300"/>
                </a:solidFill>
                <a:latin typeface="Times New Roman" panose="02020603050405020304" pitchFamily="18" charset="0"/>
              </a:rPr>
              <a:t>。</a:t>
            </a:r>
            <a:r>
              <a:rPr lang="zh-CN" altLang="en-US" sz="2400">
                <a:latin typeface="Times New Roman" panose="02020603050405020304" pitchFamily="18" charset="0"/>
              </a:rPr>
              <a:t>用于带电作业的间隙校验。</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07874">
                                            <p:txEl>
                                              <p:pRg st="2" end="2"/>
                                            </p:txEl>
                                          </p:spTgt>
                                        </p:tgtEl>
                                        <p:attrNameLst>
                                          <p:attrName>style.visibility</p:attrName>
                                        </p:attrNameLst>
                                      </p:cBhvr>
                                      <p:to>
                                        <p:strVal val="visible"/>
                                      </p:to>
                                    </p:set>
                                    <p:animEffect transition="in" filter="checkerboard(across)">
                                      <p:cBhvr>
                                        <p:cTn id="7" dur="500"/>
                                        <p:tgtEl>
                                          <p:spTgt spid="20787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207874">
                                            <p:txEl>
                                              <p:pRg st="3" end="3"/>
                                            </p:txEl>
                                          </p:spTgt>
                                        </p:tgtEl>
                                        <p:attrNameLst>
                                          <p:attrName>style.visibility</p:attrName>
                                        </p:attrNameLst>
                                      </p:cBhvr>
                                      <p:to>
                                        <p:strVal val="visible"/>
                                      </p:to>
                                    </p:set>
                                    <p:anim calcmode="lin" valueType="num">
                                      <p:cBhvr>
                                        <p:cTn id="12" dur="500" fill="hold"/>
                                        <p:tgtEl>
                                          <p:spTgt spid="207874">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207874">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5C4FEB77-4A51-40E6-A79C-CF1BAE386715}"/>
              </a:ext>
            </a:extLst>
          </p:cNvPr>
          <p:cNvSpPr>
            <a:spLocks noGrp="1" noChangeArrowheads="1"/>
          </p:cNvSpPr>
          <p:nvPr>
            <p:ph type="body" idx="1"/>
          </p:nvPr>
        </p:nvSpPr>
        <p:spPr>
          <a:xfrm>
            <a:off x="457200" y="998538"/>
            <a:ext cx="8229600" cy="3016250"/>
          </a:xfrm>
        </p:spPr>
        <p:txBody>
          <a:bodyPr/>
          <a:lstStyle/>
          <a:p>
            <a:pPr marL="0" indent="0" algn="just">
              <a:lnSpc>
                <a:spcPct val="120000"/>
              </a:lnSpc>
              <a:spcBef>
                <a:spcPct val="0"/>
              </a:spcBef>
              <a:buFontTx/>
              <a:buNone/>
            </a:pPr>
            <a:r>
              <a:rPr lang="en-US" altLang="zh-CN" sz="2400" b="1">
                <a:solidFill>
                  <a:schemeClr val="hlink"/>
                </a:solidFill>
                <a:latin typeface="Times New Roman" panose="02020603050405020304" pitchFamily="18" charset="0"/>
              </a:rPr>
              <a:t>4</a:t>
            </a:r>
            <a:r>
              <a:rPr lang="zh-CN" altLang="en-US" sz="2400" b="1">
                <a:solidFill>
                  <a:schemeClr val="hlink"/>
                </a:solidFill>
                <a:latin typeface="Times New Roman" panose="02020603050405020304" pitchFamily="18" charset="0"/>
              </a:rPr>
              <a:t>．</a:t>
            </a:r>
            <a:r>
              <a:rPr lang="zh-CN" altLang="en-US" sz="2400" b="1">
                <a:solidFill>
                  <a:schemeClr val="hlink"/>
                </a:solidFill>
              </a:rPr>
              <a:t>线路耐振计算用气象组合</a:t>
            </a:r>
          </a:p>
          <a:p>
            <a:pPr marL="0" indent="0" algn="just">
              <a:lnSpc>
                <a:spcPct val="120000"/>
              </a:lnSpc>
              <a:spcBef>
                <a:spcPct val="0"/>
              </a:spcBef>
              <a:buFontTx/>
              <a:buNone/>
            </a:pPr>
            <a:r>
              <a:rPr lang="zh-CN" altLang="en-US" sz="2400"/>
              <a:t>       线路设计中，应保证架空线具有足够的耐振能力。架空线的应力越高，振动越显严重，因此应将架空线的使用应力控制在一定的限度内。由于线路微风振动一年四季中经常发生，故控制其年平均运行应力的气象组合为：</a:t>
            </a:r>
          </a:p>
          <a:p>
            <a:pPr marL="0" indent="0" algn="just">
              <a:lnSpc>
                <a:spcPct val="120000"/>
              </a:lnSpc>
              <a:spcBef>
                <a:spcPct val="0"/>
              </a:spcBef>
              <a:buFontTx/>
              <a:buNone/>
            </a:pPr>
            <a:r>
              <a:rPr lang="zh-CN" altLang="en-US" sz="2400">
                <a:solidFill>
                  <a:srgbClr val="FF3300"/>
                </a:solidFill>
              </a:rPr>
              <a:t>无风、无冰、年平均气温。</a:t>
            </a:r>
          </a:p>
        </p:txBody>
      </p:sp>
      <p:sp>
        <p:nvSpPr>
          <p:cNvPr id="208899" name="Rectangle 3">
            <a:extLst>
              <a:ext uri="{FF2B5EF4-FFF2-40B4-BE49-F238E27FC236}">
                <a16:creationId xmlns:a16="http://schemas.microsoft.com/office/drawing/2014/main" id="{F1EC9D69-3775-4D30-B97A-758D1EA90AA6}"/>
              </a:ext>
            </a:extLst>
          </p:cNvPr>
          <p:cNvSpPr>
            <a:spLocks noChangeArrowheads="1"/>
          </p:cNvSpPr>
          <p:nvPr/>
        </p:nvSpPr>
        <p:spPr bwMode="auto">
          <a:xfrm>
            <a:off x="385763" y="3833813"/>
            <a:ext cx="8416925"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830263" indent="-285750">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238250" indent="-228600">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46238" indent="-228600">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algn="just">
              <a:lnSpc>
                <a:spcPct val="120000"/>
              </a:lnSpc>
              <a:spcBef>
                <a:spcPct val="0"/>
              </a:spcBef>
              <a:buFontTx/>
              <a:buNone/>
            </a:pPr>
            <a:r>
              <a:rPr lang="en-US" altLang="zh-CN" sz="2400" b="1">
                <a:solidFill>
                  <a:schemeClr val="hlink"/>
                </a:solidFill>
                <a:latin typeface="Times New Roman" panose="02020603050405020304" pitchFamily="18" charset="0"/>
              </a:rPr>
              <a:t>5</a:t>
            </a:r>
            <a:r>
              <a:rPr lang="zh-CN" altLang="en-US" sz="2400" b="1">
                <a:solidFill>
                  <a:schemeClr val="hlink"/>
                </a:solidFill>
                <a:latin typeface="Times New Roman" panose="02020603050405020304" pitchFamily="18" charset="0"/>
              </a:rPr>
              <a:t>．雷电过电压气象组合（外过电压）</a:t>
            </a:r>
          </a:p>
          <a:p>
            <a:pPr algn="just">
              <a:lnSpc>
                <a:spcPct val="120000"/>
              </a:lnSpc>
              <a:spcBef>
                <a:spcPct val="0"/>
              </a:spcBef>
              <a:buFontTx/>
              <a:buNone/>
            </a:pPr>
            <a:r>
              <a:rPr lang="zh-CN" altLang="en-US" sz="2400">
                <a:latin typeface="Times New Roman" panose="02020603050405020304" pitchFamily="18" charset="0"/>
              </a:rPr>
              <a:t>       </a:t>
            </a:r>
            <a:r>
              <a:rPr lang="zh-CN" altLang="en-US" sz="2400">
                <a:solidFill>
                  <a:schemeClr val="accent2"/>
                </a:solidFill>
                <a:latin typeface="Times New Roman" panose="02020603050405020304" pitchFamily="18" charset="0"/>
              </a:rPr>
              <a:t>（</a:t>
            </a:r>
            <a:r>
              <a:rPr lang="en-US" altLang="zh-CN" sz="2400">
                <a:solidFill>
                  <a:schemeClr val="accent2"/>
                </a:solidFill>
                <a:latin typeface="Times New Roman" panose="02020603050405020304" pitchFamily="18" charset="0"/>
              </a:rPr>
              <a:t>1</a:t>
            </a:r>
            <a:r>
              <a:rPr lang="zh-CN" altLang="en-US" sz="2400">
                <a:solidFill>
                  <a:schemeClr val="accent2"/>
                </a:solidFill>
                <a:latin typeface="Times New Roman" panose="02020603050405020304" pitchFamily="18" charset="0"/>
              </a:rPr>
              <a:t>）外过有风：</a:t>
            </a:r>
            <a:r>
              <a:rPr lang="zh-CN" altLang="en-US" sz="2400">
                <a:solidFill>
                  <a:srgbClr val="FF3300"/>
                </a:solidFill>
                <a:latin typeface="Times New Roman" panose="02020603050405020304" pitchFamily="18" charset="0"/>
              </a:rPr>
              <a:t>温度</a:t>
            </a:r>
            <a:r>
              <a:rPr lang="en-US" altLang="zh-CN" sz="2400">
                <a:solidFill>
                  <a:srgbClr val="FF3300"/>
                </a:solidFill>
                <a:latin typeface="Times New Roman" panose="02020603050405020304" pitchFamily="18" charset="0"/>
              </a:rPr>
              <a:t>15℃</a:t>
            </a:r>
            <a:r>
              <a:rPr lang="zh-CN" altLang="en-US" sz="2400">
                <a:solidFill>
                  <a:srgbClr val="FF3300"/>
                </a:solidFill>
                <a:latin typeface="Times New Roman" panose="02020603050405020304" pitchFamily="18" charset="0"/>
              </a:rPr>
              <a:t>，相应风速，无冰。</a:t>
            </a:r>
          </a:p>
          <a:p>
            <a:pPr algn="just">
              <a:lnSpc>
                <a:spcPct val="120000"/>
              </a:lnSpc>
              <a:spcBef>
                <a:spcPct val="0"/>
              </a:spcBef>
              <a:buFontTx/>
              <a:buNone/>
            </a:pPr>
            <a:r>
              <a:rPr lang="zh-CN" altLang="en-US" sz="2400">
                <a:latin typeface="Times New Roman" panose="02020603050405020304" pitchFamily="18" charset="0"/>
              </a:rPr>
              <a:t>                该气象组合主要用于校验悬垂串风偏后的电气间距。</a:t>
            </a:r>
          </a:p>
          <a:p>
            <a:pPr algn="just">
              <a:lnSpc>
                <a:spcPct val="120000"/>
              </a:lnSpc>
              <a:spcBef>
                <a:spcPct val="0"/>
              </a:spcBef>
              <a:buFontTx/>
              <a:buNone/>
            </a:pPr>
            <a:r>
              <a:rPr lang="zh-CN" altLang="en-US" sz="2400">
                <a:latin typeface="Times New Roman" panose="02020603050405020304" pitchFamily="18" charset="0"/>
              </a:rPr>
              <a:t>       </a:t>
            </a:r>
            <a:r>
              <a:rPr lang="zh-CN" altLang="en-US" sz="2400">
                <a:solidFill>
                  <a:schemeClr val="accent2"/>
                </a:solidFill>
                <a:latin typeface="Times New Roman" panose="02020603050405020304" pitchFamily="18" charset="0"/>
              </a:rPr>
              <a:t>（</a:t>
            </a:r>
            <a:r>
              <a:rPr lang="en-US" altLang="zh-CN" sz="2400">
                <a:solidFill>
                  <a:schemeClr val="accent2"/>
                </a:solidFill>
                <a:latin typeface="Times New Roman" panose="02020603050405020304" pitchFamily="18" charset="0"/>
              </a:rPr>
              <a:t>2</a:t>
            </a:r>
            <a:r>
              <a:rPr lang="zh-CN" altLang="en-US" sz="2400">
                <a:solidFill>
                  <a:schemeClr val="accent2"/>
                </a:solidFill>
                <a:latin typeface="Times New Roman" panose="02020603050405020304" pitchFamily="18" charset="0"/>
              </a:rPr>
              <a:t>）外过无风：</a:t>
            </a:r>
            <a:r>
              <a:rPr lang="zh-CN" altLang="en-US" sz="2400">
                <a:solidFill>
                  <a:srgbClr val="FF3300"/>
                </a:solidFill>
                <a:latin typeface="Times New Roman" panose="02020603050405020304" pitchFamily="18" charset="0"/>
              </a:rPr>
              <a:t>温度</a:t>
            </a:r>
            <a:r>
              <a:rPr lang="en-US" altLang="zh-CN" sz="2400">
                <a:solidFill>
                  <a:srgbClr val="FF3300"/>
                </a:solidFill>
                <a:latin typeface="Times New Roman" panose="02020603050405020304" pitchFamily="18" charset="0"/>
              </a:rPr>
              <a:t>15℃</a:t>
            </a:r>
            <a:r>
              <a:rPr lang="zh-CN" altLang="en-US" sz="2400">
                <a:solidFill>
                  <a:srgbClr val="FF3300"/>
                </a:solidFill>
                <a:latin typeface="Times New Roman" panose="02020603050405020304" pitchFamily="18" charset="0"/>
              </a:rPr>
              <a:t>，无风，无冰。</a:t>
            </a:r>
          </a:p>
          <a:p>
            <a:pPr algn="just">
              <a:lnSpc>
                <a:spcPct val="120000"/>
              </a:lnSpc>
              <a:spcBef>
                <a:spcPct val="0"/>
              </a:spcBef>
              <a:buFontTx/>
              <a:buNone/>
            </a:pPr>
            <a:r>
              <a:rPr lang="zh-CN" altLang="en-US" sz="2400">
                <a:latin typeface="Times New Roman" panose="02020603050405020304" pitchFamily="18" charset="0"/>
              </a:rPr>
              <a:t>                该气象组合主要用于验算架空地线对档距中央导线的保护。 </a:t>
            </a:r>
          </a:p>
        </p:txBody>
      </p:sp>
      <p:grpSp>
        <p:nvGrpSpPr>
          <p:cNvPr id="208900" name="Group 4">
            <a:extLst>
              <a:ext uri="{FF2B5EF4-FFF2-40B4-BE49-F238E27FC236}">
                <a16:creationId xmlns:a16="http://schemas.microsoft.com/office/drawing/2014/main" id="{8447721C-409D-41F3-8E0A-DACA9FEB16F6}"/>
              </a:ext>
            </a:extLst>
          </p:cNvPr>
          <p:cNvGrpSpPr>
            <a:grpSpLocks/>
          </p:cNvGrpSpPr>
          <p:nvPr/>
        </p:nvGrpSpPr>
        <p:grpSpPr bwMode="auto">
          <a:xfrm>
            <a:off x="701675" y="4552950"/>
            <a:ext cx="8189913" cy="1439863"/>
            <a:chOff x="384" y="3264"/>
            <a:chExt cx="5158" cy="720"/>
          </a:xfrm>
        </p:grpSpPr>
        <p:sp>
          <p:nvSpPr>
            <p:cNvPr id="208901" name="Rectangle 5">
              <a:extLst>
                <a:ext uri="{FF2B5EF4-FFF2-40B4-BE49-F238E27FC236}">
                  <a16:creationId xmlns:a16="http://schemas.microsoft.com/office/drawing/2014/main" id="{3841BFB9-B666-4234-B9DC-1831E9AD1BA2}"/>
                </a:ext>
              </a:extLst>
            </p:cNvPr>
            <p:cNvSpPr>
              <a:spLocks noChangeArrowheads="1"/>
            </p:cNvSpPr>
            <p:nvPr/>
          </p:nvSpPr>
          <p:spPr bwMode="auto">
            <a:xfrm>
              <a:off x="384" y="3264"/>
              <a:ext cx="5088" cy="72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902" name="Rectangle 6">
              <a:extLst>
                <a:ext uri="{FF2B5EF4-FFF2-40B4-BE49-F238E27FC236}">
                  <a16:creationId xmlns:a16="http://schemas.microsoft.com/office/drawing/2014/main" id="{3AEF7E8F-9DF6-443F-A689-5E580E6C1973}"/>
                </a:ext>
              </a:extLst>
            </p:cNvPr>
            <p:cNvSpPr>
              <a:spLocks noChangeArrowheads="1"/>
            </p:cNvSpPr>
            <p:nvPr/>
          </p:nvSpPr>
          <p:spPr bwMode="auto">
            <a:xfrm>
              <a:off x="384" y="3264"/>
              <a:ext cx="5158" cy="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zh-CN" altLang="en-US" sz="2400">
                  <a:effectLst>
                    <a:outerShdw blurRad="38100" dist="38100" dir="2700000" algn="tl">
                      <a:srgbClr val="000000"/>
                    </a:outerShdw>
                  </a:effectLst>
                  <a:latin typeface="Times New Roman" panose="02020603050405020304" pitchFamily="18" charset="0"/>
                </a:rPr>
                <a:t>为了保证在雷电活动期间线路不发生闪络，要求塔头尺寸应能保证相应气象条件下导线风偏后对的电气距离，档距中央应保证导线与架空地线的间距大于规定值。</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08898">
                                            <p:txEl>
                                              <p:pRg st="1" end="1"/>
                                            </p:txEl>
                                          </p:spTgt>
                                        </p:tgtEl>
                                        <p:attrNameLst>
                                          <p:attrName>style.visibility</p:attrName>
                                        </p:attrNameLst>
                                      </p:cBhvr>
                                      <p:to>
                                        <p:strVal val="visible"/>
                                      </p:to>
                                    </p:set>
                                    <p:animEffect transition="in" filter="box(in)">
                                      <p:cBhvr>
                                        <p:cTn id="7" dur="500"/>
                                        <p:tgtEl>
                                          <p:spTgt spid="20889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08898">
                                            <p:txEl>
                                              <p:pRg st="2" end="2"/>
                                            </p:txEl>
                                          </p:spTgt>
                                        </p:tgtEl>
                                        <p:attrNameLst>
                                          <p:attrName>style.visibility</p:attrName>
                                        </p:attrNameLst>
                                      </p:cBhvr>
                                      <p:to>
                                        <p:strVal val="visible"/>
                                      </p:to>
                                    </p:set>
                                    <p:animEffect transition="in" filter="box(in)">
                                      <p:cBhvr>
                                        <p:cTn id="12" dur="500"/>
                                        <p:tgtEl>
                                          <p:spTgt spid="20889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8899">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208900"/>
                                        </p:tgtEl>
                                        <p:attrNameLst>
                                          <p:attrName>style.visibility</p:attrName>
                                        </p:attrNameLst>
                                      </p:cBhvr>
                                      <p:to>
                                        <p:strVal val="visible"/>
                                      </p:to>
                                    </p:set>
                                    <p:animEffect transition="in" filter="blinds(horizontal)">
                                      <p:cBhvr>
                                        <p:cTn id="21" dur="500"/>
                                        <p:tgtEl>
                                          <p:spTgt spid="20890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xit" presetSubtype="10" fill="hold" nodeType="clickEffect">
                                  <p:stCondLst>
                                    <p:cond delay="0"/>
                                  </p:stCondLst>
                                  <p:childTnLst>
                                    <p:animEffect transition="out" filter="checkerboard(across)">
                                      <p:cBhvr>
                                        <p:cTn id="25" dur="500"/>
                                        <p:tgtEl>
                                          <p:spTgt spid="208900"/>
                                        </p:tgtEl>
                                      </p:cBhvr>
                                    </p:animEffect>
                                    <p:set>
                                      <p:cBhvr>
                                        <p:cTn id="26" dur="1" fill="hold">
                                          <p:stCondLst>
                                            <p:cond delay="499"/>
                                          </p:stCondLst>
                                        </p:cTn>
                                        <p:tgtEl>
                                          <p:spTgt spid="208900"/>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208899">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8899">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8899">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88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allAtOnce"/>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81DE7132-D2C3-41A2-83BE-0967757DC492}"/>
              </a:ext>
            </a:extLst>
          </p:cNvPr>
          <p:cNvSpPr>
            <a:spLocks noChangeArrowheads="1"/>
          </p:cNvSpPr>
          <p:nvPr/>
        </p:nvSpPr>
        <p:spPr bwMode="auto">
          <a:xfrm>
            <a:off x="476250" y="414338"/>
            <a:ext cx="8229600"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830263" indent="-285750">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238250" indent="-228600">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46238" indent="-228600">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algn="just">
              <a:lnSpc>
                <a:spcPct val="120000"/>
              </a:lnSpc>
              <a:spcBef>
                <a:spcPct val="0"/>
              </a:spcBef>
              <a:buFontTx/>
              <a:buNone/>
            </a:pPr>
            <a:r>
              <a:rPr lang="en-US" altLang="zh-CN" sz="2400" b="1">
                <a:solidFill>
                  <a:schemeClr val="hlink"/>
                </a:solidFill>
                <a:latin typeface="Times New Roman" panose="02020603050405020304" pitchFamily="18" charset="0"/>
              </a:rPr>
              <a:t>6</a:t>
            </a:r>
            <a:r>
              <a:rPr lang="zh-CN" altLang="en-US" sz="2400" b="1">
                <a:solidFill>
                  <a:schemeClr val="hlink"/>
                </a:solidFill>
                <a:latin typeface="Times New Roman" panose="02020603050405020304" pitchFamily="18" charset="0"/>
              </a:rPr>
              <a:t>．操作过电压气象组合（内过电压）</a:t>
            </a:r>
          </a:p>
          <a:p>
            <a:pPr algn="just">
              <a:lnSpc>
                <a:spcPct val="120000"/>
              </a:lnSpc>
              <a:spcBef>
                <a:spcPct val="0"/>
              </a:spcBef>
              <a:buFontTx/>
              <a:buNone/>
            </a:pPr>
            <a:r>
              <a:rPr lang="zh-CN" altLang="en-US" sz="2400">
                <a:latin typeface="Times New Roman" panose="02020603050405020304" pitchFamily="18" charset="0"/>
              </a:rPr>
              <a:t>         操作过电压是由于大型设备和系统的接切在导线上产生的过电压。</a:t>
            </a:r>
          </a:p>
          <a:p>
            <a:pPr algn="just">
              <a:lnSpc>
                <a:spcPct val="120000"/>
              </a:lnSpc>
              <a:spcBef>
                <a:spcPct val="0"/>
              </a:spcBef>
              <a:buFontTx/>
              <a:buNone/>
            </a:pPr>
            <a:r>
              <a:rPr lang="zh-CN" altLang="en-US" sz="2400">
                <a:solidFill>
                  <a:schemeClr val="accent2"/>
                </a:solidFill>
                <a:latin typeface="Times New Roman" panose="02020603050405020304" pitchFamily="18" charset="0"/>
              </a:rPr>
              <a:t>        内过电压气</a:t>
            </a:r>
            <a:r>
              <a:rPr lang="zh-CN" altLang="en-US" sz="2400">
                <a:latin typeface="Times New Roman" panose="02020603050405020304" pitchFamily="18" charset="0"/>
              </a:rPr>
              <a:t>象组合为：</a:t>
            </a:r>
            <a:r>
              <a:rPr lang="zh-CN" altLang="en-US" sz="2400">
                <a:solidFill>
                  <a:srgbClr val="FF3300"/>
                </a:solidFill>
                <a:latin typeface="Times New Roman" panose="02020603050405020304" pitchFamily="18" charset="0"/>
              </a:rPr>
              <a:t>年均气温、无冰、</a:t>
            </a:r>
            <a:r>
              <a:rPr lang="en-US" altLang="zh-CN" sz="2400">
                <a:solidFill>
                  <a:srgbClr val="FF3300"/>
                </a:solidFill>
                <a:latin typeface="Times New Roman" panose="02020603050405020304" pitchFamily="18" charset="0"/>
              </a:rPr>
              <a:t>0.5</a:t>
            </a:r>
            <a:r>
              <a:rPr lang="zh-CN" altLang="en-US" sz="2400">
                <a:solidFill>
                  <a:srgbClr val="FF3300"/>
                </a:solidFill>
                <a:latin typeface="Times New Roman" panose="02020603050405020304" pitchFamily="18" charset="0"/>
              </a:rPr>
              <a:t>倍的最大风（不低于</a:t>
            </a:r>
            <a:r>
              <a:rPr lang="en-US" altLang="zh-CN" sz="2400">
                <a:solidFill>
                  <a:srgbClr val="FF3300"/>
                </a:solidFill>
                <a:latin typeface="Times New Roman" panose="02020603050405020304" pitchFamily="18" charset="0"/>
              </a:rPr>
              <a:t>15m/s</a:t>
            </a:r>
            <a:r>
              <a:rPr lang="zh-CN" altLang="en-US" sz="2400">
                <a:solidFill>
                  <a:srgbClr val="FF3300"/>
                </a:solidFill>
                <a:latin typeface="Times New Roman" panose="02020603050405020304" pitchFamily="18" charset="0"/>
              </a:rPr>
              <a:t>）</a:t>
            </a:r>
            <a:r>
              <a:rPr lang="zh-CN" altLang="en-US" sz="2400">
                <a:latin typeface="Times New Roman" panose="02020603050405020304" pitchFamily="18" charset="0"/>
              </a:rPr>
              <a:t>。</a:t>
            </a:r>
          </a:p>
          <a:p>
            <a:pPr algn="just">
              <a:lnSpc>
                <a:spcPct val="120000"/>
              </a:lnSpc>
              <a:spcBef>
                <a:spcPct val="0"/>
              </a:spcBef>
              <a:buFontTx/>
              <a:buNone/>
            </a:pPr>
            <a:r>
              <a:rPr lang="zh-CN" altLang="en-US" sz="2400">
                <a:latin typeface="Times New Roman" panose="02020603050405020304" pitchFamily="18" charset="0"/>
              </a:rPr>
              <a:t>            该气象组合主要用于校验悬垂串风偏后的电气间距。</a:t>
            </a:r>
          </a:p>
        </p:txBody>
      </p:sp>
      <p:sp>
        <p:nvSpPr>
          <p:cNvPr id="209923" name="Rectangle 3">
            <a:extLst>
              <a:ext uri="{FF2B5EF4-FFF2-40B4-BE49-F238E27FC236}">
                <a16:creationId xmlns:a16="http://schemas.microsoft.com/office/drawing/2014/main" id="{BA0B7589-BA4D-4C03-845B-A6A067A39D81}"/>
              </a:ext>
            </a:extLst>
          </p:cNvPr>
          <p:cNvSpPr>
            <a:spLocks noChangeArrowheads="1"/>
          </p:cNvSpPr>
          <p:nvPr/>
        </p:nvSpPr>
        <p:spPr bwMode="auto">
          <a:xfrm>
            <a:off x="341313" y="3155950"/>
            <a:ext cx="8486775" cy="367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120000"/>
              </a:lnSpc>
            </a:pPr>
            <a:r>
              <a:rPr lang="zh-CN" altLang="en-US" sz="2800">
                <a:effectLst>
                  <a:outerShdw blurRad="38100" dist="38100" dir="2700000" algn="tl">
                    <a:srgbClr val="000000"/>
                  </a:outerShdw>
                </a:effectLst>
                <a:latin typeface="Times New Roman" panose="02020603050405020304" pitchFamily="18" charset="0"/>
                <a:ea typeface="黑体" panose="02010609060101010101" pitchFamily="49" charset="-122"/>
              </a:rPr>
              <a:t>（三）典型气象区</a:t>
            </a:r>
          </a:p>
          <a:p>
            <a:pPr algn="just">
              <a:lnSpc>
                <a:spcPct val="120000"/>
              </a:lnSpc>
            </a:pPr>
            <a:r>
              <a:rPr lang="zh-CN" altLang="en-US" sz="2400">
                <a:effectLst>
                  <a:outerShdw blurRad="38100" dist="38100" dir="2700000" algn="tl">
                    <a:srgbClr val="000000"/>
                  </a:outerShdw>
                </a:effectLst>
                <a:latin typeface="Times New Roman" panose="02020603050405020304" pitchFamily="18" charset="0"/>
              </a:rPr>
              <a:t>        设计规程制定了</a:t>
            </a:r>
            <a:r>
              <a:rPr lang="en-US" altLang="zh-CN" sz="2400">
                <a:solidFill>
                  <a:schemeClr val="hlink"/>
                </a:solidFill>
                <a:effectLst>
                  <a:outerShdw blurRad="38100" dist="38100" dir="2700000" algn="tl">
                    <a:srgbClr val="000000"/>
                  </a:outerShdw>
                </a:effectLst>
                <a:latin typeface="Times New Roman" panose="02020603050405020304" pitchFamily="18" charset="0"/>
              </a:rPr>
              <a:t>9</a:t>
            </a:r>
            <a:r>
              <a:rPr lang="zh-CN" altLang="en-US" sz="2400">
                <a:solidFill>
                  <a:schemeClr val="hlink"/>
                </a:solidFill>
                <a:effectLst>
                  <a:outerShdw blurRad="38100" dist="38100" dir="2700000" algn="tl">
                    <a:srgbClr val="000000"/>
                  </a:outerShdw>
                </a:effectLst>
                <a:latin typeface="Times New Roman" panose="02020603050405020304" pitchFamily="18" charset="0"/>
              </a:rPr>
              <a:t>个典型气象区</a:t>
            </a:r>
            <a:r>
              <a:rPr lang="zh-CN" altLang="en-US" sz="2400">
                <a:effectLst>
                  <a:outerShdw blurRad="38100" dist="38100" dir="2700000" algn="tl">
                    <a:srgbClr val="000000"/>
                  </a:outerShdw>
                </a:effectLst>
                <a:latin typeface="Times New Roman" panose="02020603050405020304" pitchFamily="18" charset="0"/>
              </a:rPr>
              <a:t>，如表</a:t>
            </a:r>
            <a:r>
              <a:rPr lang="en-US" altLang="zh-CN" sz="2400">
                <a:effectLst>
                  <a:outerShdw blurRad="38100" dist="38100" dir="2700000" algn="tl">
                    <a:srgbClr val="000000"/>
                  </a:outerShdw>
                </a:effectLst>
                <a:latin typeface="Times New Roman" panose="02020603050405020304" pitchFamily="18" charset="0"/>
              </a:rPr>
              <a:t>2-9</a:t>
            </a:r>
            <a:r>
              <a:rPr lang="zh-CN" altLang="en-US" sz="2400">
                <a:effectLst>
                  <a:outerShdw blurRad="38100" dist="38100" dir="2700000" algn="tl">
                    <a:srgbClr val="000000"/>
                  </a:outerShdw>
                </a:effectLst>
                <a:latin typeface="Times New Roman" panose="02020603050405020304" pitchFamily="18" charset="0"/>
              </a:rPr>
              <a:t>所示。</a:t>
            </a:r>
          </a:p>
          <a:p>
            <a:pPr algn="just">
              <a:lnSpc>
                <a:spcPct val="120000"/>
              </a:lnSpc>
            </a:pPr>
            <a:r>
              <a:rPr lang="zh-CN" altLang="en-US" sz="2400">
                <a:effectLst>
                  <a:outerShdw blurRad="38100" dist="38100" dir="2700000" algn="tl">
                    <a:srgbClr val="000000"/>
                  </a:outerShdw>
                </a:effectLst>
                <a:latin typeface="Times New Roman" panose="02020603050405020304" pitchFamily="18" charset="0"/>
              </a:rPr>
              <a:t>        由于我国幅员辽阔，气象情况复杂多样，九个典型气象区不能完全包含各地的实际气象情况，各地方又根椐各地区的气象特点，划分出</a:t>
            </a:r>
            <a:r>
              <a:rPr lang="zh-CN" altLang="en-US" sz="2400">
                <a:solidFill>
                  <a:schemeClr val="hlink"/>
                </a:solidFill>
                <a:effectLst>
                  <a:outerShdw blurRad="38100" dist="38100" dir="2700000" algn="tl">
                    <a:srgbClr val="000000"/>
                  </a:outerShdw>
                </a:effectLst>
                <a:latin typeface="Times New Roman" panose="02020603050405020304" pitchFamily="18" charset="0"/>
              </a:rPr>
              <a:t>各地的气象分区</a:t>
            </a:r>
            <a:r>
              <a:rPr lang="zh-CN" altLang="en-US" sz="2400">
                <a:effectLst>
                  <a:outerShdw blurRad="38100" dist="38100" dir="2700000" algn="tl">
                    <a:srgbClr val="000000"/>
                  </a:outerShdw>
                </a:effectLst>
                <a:latin typeface="Times New Roman" panose="02020603050405020304" pitchFamily="18" charset="0"/>
              </a:rPr>
              <a:t>。</a:t>
            </a:r>
          </a:p>
          <a:p>
            <a:pPr algn="just">
              <a:lnSpc>
                <a:spcPct val="120000"/>
              </a:lnSpc>
            </a:pPr>
            <a:r>
              <a:rPr lang="zh-CN" altLang="en-US" sz="2400">
                <a:effectLst>
                  <a:outerShdw blurRad="38100" dist="38100" dir="2700000" algn="tl">
                    <a:srgbClr val="000000"/>
                  </a:outerShdw>
                </a:effectLst>
                <a:latin typeface="Times New Roman" panose="02020603050405020304" pitchFamily="18" charset="0"/>
              </a:rPr>
              <a:t>        当所设计线路的实际气象条件同典型气象区中的某区接近时，一般应采用典型气象区所列气象数椐，以减少工作量，提高标准化水平。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992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992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992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9922">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99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a:extLst>
              <a:ext uri="{FF2B5EF4-FFF2-40B4-BE49-F238E27FC236}">
                <a16:creationId xmlns:a16="http://schemas.microsoft.com/office/drawing/2014/main" id="{78D74E91-1486-462C-B12D-9F5A0E1D246D}"/>
              </a:ext>
            </a:extLst>
          </p:cNvPr>
          <p:cNvSpPr>
            <a:spLocks noChangeShapeType="1"/>
          </p:cNvSpPr>
          <p:nvPr/>
        </p:nvSpPr>
        <p:spPr bwMode="auto">
          <a:xfrm>
            <a:off x="2663825" y="2555875"/>
            <a:ext cx="0" cy="0"/>
          </a:xfrm>
          <a:prstGeom prst="line">
            <a:avLst/>
          </a:prstGeom>
          <a:noFill/>
          <a:ln w="9525"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0947" name="Line 3">
            <a:extLst>
              <a:ext uri="{FF2B5EF4-FFF2-40B4-BE49-F238E27FC236}">
                <a16:creationId xmlns:a16="http://schemas.microsoft.com/office/drawing/2014/main" id="{3FF4CEEA-779C-494C-84F2-A72444D85D7E}"/>
              </a:ext>
            </a:extLst>
          </p:cNvPr>
          <p:cNvSpPr>
            <a:spLocks noChangeShapeType="1"/>
          </p:cNvSpPr>
          <p:nvPr/>
        </p:nvSpPr>
        <p:spPr bwMode="auto">
          <a:xfrm>
            <a:off x="3144838" y="255587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0948" name="Line 4">
            <a:extLst>
              <a:ext uri="{FF2B5EF4-FFF2-40B4-BE49-F238E27FC236}">
                <a16:creationId xmlns:a16="http://schemas.microsoft.com/office/drawing/2014/main" id="{272C56DF-F554-472F-ACDC-54EE782539E7}"/>
              </a:ext>
            </a:extLst>
          </p:cNvPr>
          <p:cNvSpPr>
            <a:spLocks noChangeShapeType="1"/>
          </p:cNvSpPr>
          <p:nvPr/>
        </p:nvSpPr>
        <p:spPr bwMode="auto">
          <a:xfrm>
            <a:off x="1703388" y="316547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0949" name="Line 5">
            <a:extLst>
              <a:ext uri="{FF2B5EF4-FFF2-40B4-BE49-F238E27FC236}">
                <a16:creationId xmlns:a16="http://schemas.microsoft.com/office/drawing/2014/main" id="{FE2A83BD-9F18-48BC-B3F8-1AD918FB774D}"/>
              </a:ext>
            </a:extLst>
          </p:cNvPr>
          <p:cNvSpPr>
            <a:spLocks noChangeShapeType="1"/>
          </p:cNvSpPr>
          <p:nvPr/>
        </p:nvSpPr>
        <p:spPr bwMode="auto">
          <a:xfrm>
            <a:off x="2182813" y="331787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0950" name="Line 6">
            <a:extLst>
              <a:ext uri="{FF2B5EF4-FFF2-40B4-BE49-F238E27FC236}">
                <a16:creationId xmlns:a16="http://schemas.microsoft.com/office/drawing/2014/main" id="{0EFB2749-2618-4645-BCA3-22ED508585EC}"/>
              </a:ext>
            </a:extLst>
          </p:cNvPr>
          <p:cNvSpPr>
            <a:spLocks noChangeShapeType="1"/>
          </p:cNvSpPr>
          <p:nvPr/>
        </p:nvSpPr>
        <p:spPr bwMode="auto">
          <a:xfrm>
            <a:off x="2182813" y="3470275"/>
            <a:ext cx="0" cy="0"/>
          </a:xfrm>
          <a:prstGeom prst="line">
            <a:avLst/>
          </a:prstGeom>
          <a:noFill/>
          <a:ln w="9525"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0951" name="Line 7">
            <a:extLst>
              <a:ext uri="{FF2B5EF4-FFF2-40B4-BE49-F238E27FC236}">
                <a16:creationId xmlns:a16="http://schemas.microsoft.com/office/drawing/2014/main" id="{1E15C82B-05D4-4CA5-9C46-C16481E86870}"/>
              </a:ext>
            </a:extLst>
          </p:cNvPr>
          <p:cNvSpPr>
            <a:spLocks noChangeShapeType="1"/>
          </p:cNvSpPr>
          <p:nvPr/>
        </p:nvSpPr>
        <p:spPr bwMode="auto">
          <a:xfrm>
            <a:off x="2663825" y="347027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aphicFrame>
        <p:nvGraphicFramePr>
          <p:cNvPr id="210952" name="Group 8">
            <a:extLst>
              <a:ext uri="{FF2B5EF4-FFF2-40B4-BE49-F238E27FC236}">
                <a16:creationId xmlns:a16="http://schemas.microsoft.com/office/drawing/2014/main" id="{DA3FD9F0-7292-4AC6-8DD5-278090C4B8B0}"/>
              </a:ext>
            </a:extLst>
          </p:cNvPr>
          <p:cNvGraphicFramePr>
            <a:graphicFrameLocks noGrp="1"/>
          </p:cNvGraphicFramePr>
          <p:nvPr/>
        </p:nvGraphicFramePr>
        <p:xfrm>
          <a:off x="250825" y="323850"/>
          <a:ext cx="8416925" cy="6055043"/>
        </p:xfrm>
        <a:graphic>
          <a:graphicData uri="http://schemas.openxmlformats.org/drawingml/2006/table">
            <a:tbl>
              <a:tblPr/>
              <a:tblGrid>
                <a:gridCol w="495300">
                  <a:extLst>
                    <a:ext uri="{9D8B030D-6E8A-4147-A177-3AD203B41FA5}">
                      <a16:colId xmlns:a16="http://schemas.microsoft.com/office/drawing/2014/main" val="1812945817"/>
                    </a:ext>
                  </a:extLst>
                </a:gridCol>
                <a:gridCol w="1563688">
                  <a:extLst>
                    <a:ext uri="{9D8B030D-6E8A-4147-A177-3AD203B41FA5}">
                      <a16:colId xmlns:a16="http://schemas.microsoft.com/office/drawing/2014/main" val="634913518"/>
                    </a:ext>
                  </a:extLst>
                </a:gridCol>
                <a:gridCol w="636587">
                  <a:extLst>
                    <a:ext uri="{9D8B030D-6E8A-4147-A177-3AD203B41FA5}">
                      <a16:colId xmlns:a16="http://schemas.microsoft.com/office/drawing/2014/main" val="3556157706"/>
                    </a:ext>
                  </a:extLst>
                </a:gridCol>
                <a:gridCol w="635000">
                  <a:extLst>
                    <a:ext uri="{9D8B030D-6E8A-4147-A177-3AD203B41FA5}">
                      <a16:colId xmlns:a16="http://schemas.microsoft.com/office/drawing/2014/main" val="1358660121"/>
                    </a:ext>
                  </a:extLst>
                </a:gridCol>
                <a:gridCol w="636588">
                  <a:extLst>
                    <a:ext uri="{9D8B030D-6E8A-4147-A177-3AD203B41FA5}">
                      <a16:colId xmlns:a16="http://schemas.microsoft.com/office/drawing/2014/main" val="3398407995"/>
                    </a:ext>
                  </a:extLst>
                </a:gridCol>
                <a:gridCol w="635000">
                  <a:extLst>
                    <a:ext uri="{9D8B030D-6E8A-4147-A177-3AD203B41FA5}">
                      <a16:colId xmlns:a16="http://schemas.microsoft.com/office/drawing/2014/main" val="2790619582"/>
                    </a:ext>
                  </a:extLst>
                </a:gridCol>
                <a:gridCol w="636587">
                  <a:extLst>
                    <a:ext uri="{9D8B030D-6E8A-4147-A177-3AD203B41FA5}">
                      <a16:colId xmlns:a16="http://schemas.microsoft.com/office/drawing/2014/main" val="3575560474"/>
                    </a:ext>
                  </a:extLst>
                </a:gridCol>
                <a:gridCol w="635000">
                  <a:extLst>
                    <a:ext uri="{9D8B030D-6E8A-4147-A177-3AD203B41FA5}">
                      <a16:colId xmlns:a16="http://schemas.microsoft.com/office/drawing/2014/main" val="1304915186"/>
                    </a:ext>
                  </a:extLst>
                </a:gridCol>
                <a:gridCol w="636588">
                  <a:extLst>
                    <a:ext uri="{9D8B030D-6E8A-4147-A177-3AD203B41FA5}">
                      <a16:colId xmlns:a16="http://schemas.microsoft.com/office/drawing/2014/main" val="4289818768"/>
                    </a:ext>
                  </a:extLst>
                </a:gridCol>
                <a:gridCol w="635000">
                  <a:extLst>
                    <a:ext uri="{9D8B030D-6E8A-4147-A177-3AD203B41FA5}">
                      <a16:colId xmlns:a16="http://schemas.microsoft.com/office/drawing/2014/main" val="2368658470"/>
                    </a:ext>
                  </a:extLst>
                </a:gridCol>
                <a:gridCol w="636587">
                  <a:extLst>
                    <a:ext uri="{9D8B030D-6E8A-4147-A177-3AD203B41FA5}">
                      <a16:colId xmlns:a16="http://schemas.microsoft.com/office/drawing/2014/main" val="4125814292"/>
                    </a:ext>
                  </a:extLst>
                </a:gridCol>
                <a:gridCol w="635000">
                  <a:extLst>
                    <a:ext uri="{9D8B030D-6E8A-4147-A177-3AD203B41FA5}">
                      <a16:colId xmlns:a16="http://schemas.microsoft.com/office/drawing/2014/main" val="1385323929"/>
                    </a:ext>
                  </a:extLst>
                </a:gridCol>
              </a:tblGrid>
              <a:tr h="314325">
                <a:tc gridSpan="2">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典型气象区</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Ⅱ</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Ⅲ</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Ⅳ</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Ⅵ</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Ⅶ</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2">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Ⅷ</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黑体" panose="02010609060101010101" pitchFamily="49" charset="-122"/>
                          <a:ea typeface="宋体" panose="02010600030101010101" pitchFamily="2" charset="-122"/>
                        </a:rPr>
                        <a:t>Ⅸ</a:t>
                      </a: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004684309"/>
                  </a:ext>
                </a:extLst>
              </a:tr>
              <a:tr h="355600">
                <a:tc rowSpan="7">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大</a:t>
                      </a: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气</a:t>
                      </a: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温</a:t>
                      </a: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度</a:t>
                      </a: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a:t>
                      </a: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最高温</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10">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+40</a:t>
                      </a: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395041995"/>
                  </a:ext>
                </a:extLst>
              </a:tr>
              <a:tr h="355600">
                <a:tc vMerge="1">
                  <a:txBody>
                    <a:bodyPr/>
                    <a:lstStyle/>
                    <a:p>
                      <a:endParaRPr lang="zh-CN" altLang="en-US"/>
                    </a:p>
                  </a:txBody>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最低温</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−20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−20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−40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2">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−20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黑体" panose="02010609060101010101" pitchFamily="49" charset="-122"/>
                          <a:ea typeface="黑体" panose="02010609060101010101" pitchFamily="49" charset="-122"/>
                        </a:rPr>
                        <a:t>−20</a:t>
                      </a: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701971290"/>
                  </a:ext>
                </a:extLst>
              </a:tr>
              <a:tr h="355600">
                <a:tc vMerge="1">
                  <a:txBody>
                    <a:bodyPr/>
                    <a:lstStyle/>
                    <a:p>
                      <a:endParaRPr lang="zh-CN" altLang="en-US"/>
                    </a:p>
                  </a:txBody>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覆  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9">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−5</a:t>
                      </a: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523058197"/>
                  </a:ext>
                </a:extLst>
              </a:tr>
              <a:tr h="355600">
                <a:tc vMerge="1">
                  <a:txBody>
                    <a:bodyPr/>
                    <a:lstStyle/>
                    <a:p>
                      <a:endParaRPr lang="zh-CN" altLang="en-US"/>
                    </a:p>
                  </a:txBody>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最大风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2">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黑体" panose="02010609060101010101" pitchFamily="49" charset="-122"/>
                          <a:ea typeface="黑体" panose="02010609060101010101" pitchFamily="49" charset="-122"/>
                        </a:rPr>
                        <a:t>−5</a:t>
                      </a: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33675450"/>
                  </a:ext>
                </a:extLst>
              </a:tr>
              <a:tr h="355600">
                <a:tc vMerge="1">
                  <a:txBody>
                    <a:bodyPr/>
                    <a:lstStyle/>
                    <a:p>
                      <a:endParaRPr lang="zh-CN" altLang="en-US"/>
                    </a:p>
                  </a:txBody>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安  装</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2">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−10</a:t>
                      </a: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437263672"/>
                  </a:ext>
                </a:extLst>
              </a:tr>
              <a:tr h="355600">
                <a:tc vMerge="1">
                  <a:txBody>
                    <a:bodyPr/>
                    <a:lstStyle/>
                    <a:p>
                      <a:endParaRPr lang="zh-CN" altLang="en-US"/>
                    </a:p>
                  </a:txBody>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雷电过电压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10">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+15</a:t>
                      </a: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723619223"/>
                  </a:ext>
                </a:extLst>
              </a:tr>
              <a:tr h="741363">
                <a:tc vMerge="1">
                  <a:txBody>
                    <a:bodyPr/>
                    <a:lstStyle/>
                    <a:p>
                      <a:endParaRPr lang="zh-CN" altLang="en-US"/>
                    </a:p>
                  </a:txBody>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操作过电压、年均气温</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+20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2">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+10</a:t>
                      </a: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191092923"/>
                  </a:ext>
                </a:extLst>
              </a:tr>
              <a:tr h="355600">
                <a:tc rowSpan="5">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风</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速</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m/s</a:t>
                      </a: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最大风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35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30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25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25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30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25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30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2">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30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黑体" panose="02010609060101010101" pitchFamily="49" charset="-122"/>
                          <a:ea typeface="黑体" panose="02010609060101010101" pitchFamily="49" charset="-122"/>
                        </a:rPr>
                        <a:t>30</a:t>
                      </a: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877050635"/>
                  </a:ext>
                </a:extLst>
              </a:tr>
              <a:tr h="355600">
                <a:tc vMerge="1">
                  <a:txBody>
                    <a:bodyPr/>
                    <a:lstStyle/>
                    <a:p>
                      <a:endParaRPr lang="zh-CN" altLang="en-US"/>
                    </a:p>
                  </a:txBody>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覆  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7">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10</a:t>
                      </a:r>
                      <a:r>
                        <a:rPr kumimoji="0" lang="en-US" altLang="zh-CN" sz="1600" b="1" i="0" u="none" strike="noStrike" cap="none" normalizeH="0" baseline="30000">
                          <a:ln>
                            <a:noFill/>
                          </a:ln>
                          <a:solidFill>
                            <a:schemeClr val="tx1"/>
                          </a:solidFill>
                          <a:effectLst/>
                          <a:latin typeface="Times New Roman" panose="02020603050405020304" pitchFamily="18" charset="0"/>
                          <a:ea typeface="黑体" panose="02010609060101010101" pitchFamily="49" charset="-122"/>
                        </a:rPr>
                        <a:t>*</a:t>
                      </a:r>
                      <a:endPar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3">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15</a:t>
                      </a: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048426713"/>
                  </a:ext>
                </a:extLst>
              </a:tr>
              <a:tr h="355600">
                <a:tc vMerge="1">
                  <a:txBody>
                    <a:bodyPr/>
                    <a:lstStyle/>
                    <a:p>
                      <a:endParaRPr lang="zh-CN" altLang="en-US"/>
                    </a:p>
                  </a:txBody>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安  装</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10">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10</a:t>
                      </a: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825674554"/>
                  </a:ext>
                </a:extLst>
              </a:tr>
              <a:tr h="355600">
                <a:tc vMerge="1">
                  <a:txBody>
                    <a:bodyPr/>
                    <a:lstStyle/>
                    <a:p>
                      <a:endParaRPr lang="zh-CN" altLang="en-US"/>
                    </a:p>
                  </a:txBody>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雷电电压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9">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10</a:t>
                      </a: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965224780"/>
                  </a:ext>
                </a:extLst>
              </a:tr>
              <a:tr h="355600">
                <a:tc vMerge="1">
                  <a:txBody>
                    <a:bodyPr/>
                    <a:lstStyle/>
                    <a:p>
                      <a:endParaRPr lang="zh-CN" altLang="en-US"/>
                    </a:p>
                  </a:txBody>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操作过电压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10">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0.5</a:t>
                      </a:r>
                      <a:r>
                        <a:rPr kumimoji="0" lang="en-US" altLang="zh-CN" sz="1600" b="1" i="1" u="none" strike="noStrike" cap="none" normalizeH="0" baseline="0">
                          <a:ln>
                            <a:noFill/>
                          </a:ln>
                          <a:solidFill>
                            <a:schemeClr val="tx1"/>
                          </a:solidFill>
                          <a:effectLst/>
                          <a:latin typeface="Times New Roman" panose="02020603050405020304" pitchFamily="18" charset="0"/>
                          <a:ea typeface="黑体" panose="02010609060101010101" pitchFamily="49" charset="-122"/>
                        </a:rPr>
                        <a:t>v</a:t>
                      </a:r>
                      <a:r>
                        <a:rPr kumimoji="0" lang="en-US" altLang="zh-CN" sz="1600" b="1" i="0" u="none" strike="noStrike" cap="none" normalizeH="0" baseline="-30000">
                          <a:ln>
                            <a:noFill/>
                          </a:ln>
                          <a:solidFill>
                            <a:schemeClr val="tx1"/>
                          </a:solidFill>
                          <a:effectLst/>
                          <a:latin typeface="Times New Roman" panose="02020603050405020304" pitchFamily="18" charset="0"/>
                          <a:ea typeface="黑体" panose="02010609060101010101" pitchFamily="49" charset="-122"/>
                        </a:rPr>
                        <a:t>max</a:t>
                      </a:r>
                      <a:r>
                        <a:rPr kumimoji="0" lang="zh-CN" altLang="en-US"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（不低于</a:t>
                      </a: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15m/s</a:t>
                      </a:r>
                      <a:r>
                        <a:rPr kumimoji="0" lang="zh-CN" altLang="en-US"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a:t>
                      </a: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152163077"/>
                  </a:ext>
                </a:extLst>
              </a:tr>
              <a:tr h="355600">
                <a:tc gridSpan="2">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覆冰厚度（</a:t>
                      </a: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mm</a:t>
                      </a:r>
                      <a:r>
                        <a:rPr kumimoji="0" lang="zh-CN" altLang="en-US"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a:t>
                      </a: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2">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20</a:t>
                      </a: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extLst>
                  <a:ext uri="{0D108BD9-81ED-4DB2-BD59-A6C34878D82A}">
                    <a16:rowId xmlns:a16="http://schemas.microsoft.com/office/drawing/2014/main" val="2207304822"/>
                  </a:ext>
                </a:extLst>
              </a:tr>
              <a:tr h="355600">
                <a:tc gridSpan="2">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 </a:t>
                      </a:r>
                      <a:r>
                        <a:rPr kumimoji="0" lang="zh-CN" altLang="en-US"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冰的密度（</a:t>
                      </a: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g/cm</a:t>
                      </a:r>
                      <a:r>
                        <a:rPr kumimoji="0" lang="en-US" altLang="zh-CN" sz="1600" b="1" i="0" u="none" strike="noStrike" cap="none" normalizeH="0" baseline="30000">
                          <a:ln>
                            <a:noFill/>
                          </a:ln>
                          <a:solidFill>
                            <a:schemeClr val="tx1"/>
                          </a:solidFill>
                          <a:effectLst/>
                          <a:latin typeface="Times New Roman" panose="02020603050405020304" pitchFamily="18" charset="0"/>
                          <a:ea typeface="黑体" panose="02010609060101010101" pitchFamily="49" charset="-122"/>
                        </a:rPr>
                        <a:t>3</a:t>
                      </a:r>
                      <a:r>
                        <a:rPr kumimoji="0" lang="zh-CN" altLang="en-US"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tc gridSpan="10">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0.9</a:t>
                      </a: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91290164"/>
                  </a:ext>
                </a:extLst>
              </a:tr>
              <a:tr h="355600">
                <a:tc gridSpan="12">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a:t>
                      </a:r>
                      <a:r>
                        <a:rPr kumimoji="0" lang="zh-CN" altLang="en-US"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一般情况下覆冰风速</a:t>
                      </a: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10m/s</a:t>
                      </a:r>
                      <a:r>
                        <a:rPr kumimoji="0" lang="zh-CN" altLang="en-US"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，当有可靠资料表明需加大风速时可取</a:t>
                      </a:r>
                      <a:r>
                        <a:rPr kumimoji="0" lang="en-US" altLang="zh-CN"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15m/s</a:t>
                      </a:r>
                      <a:r>
                        <a:rPr kumimoji="0" lang="zh-CN" altLang="en-US" sz="16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709326579"/>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909BB54B-588C-49EF-96E7-07C80C4A6274}"/>
              </a:ext>
            </a:extLst>
          </p:cNvPr>
          <p:cNvSpPr>
            <a:spLocks noGrp="1" noChangeArrowheads="1"/>
          </p:cNvSpPr>
          <p:nvPr>
            <p:ph type="title"/>
          </p:nvPr>
        </p:nvSpPr>
        <p:spPr>
          <a:xfrm>
            <a:off x="457200" y="381000"/>
            <a:ext cx="7010400" cy="1079500"/>
          </a:xfrm>
        </p:spPr>
        <p:txBody>
          <a:bodyPr/>
          <a:lstStyle/>
          <a:p>
            <a:pPr algn="ctr"/>
            <a:r>
              <a:rPr lang="zh-CN" altLang="en-US" sz="3600">
                <a:latin typeface="黑体" panose="02010609060101010101" pitchFamily="49" charset="-122"/>
                <a:ea typeface="黑体" panose="02010609060101010101" pitchFamily="49" charset="-122"/>
              </a:rPr>
              <a:t>第三章  架空线的机械物理特性</a:t>
            </a:r>
          </a:p>
        </p:txBody>
      </p:sp>
      <p:sp>
        <p:nvSpPr>
          <p:cNvPr id="212995" name="Rectangle 3">
            <a:extLst>
              <a:ext uri="{FF2B5EF4-FFF2-40B4-BE49-F238E27FC236}">
                <a16:creationId xmlns:a16="http://schemas.microsoft.com/office/drawing/2014/main" id="{CC468CCA-455C-4D8E-B3E8-7C75BE543543}"/>
              </a:ext>
            </a:extLst>
          </p:cNvPr>
          <p:cNvSpPr>
            <a:spLocks noGrp="1" noChangeArrowheads="1"/>
          </p:cNvSpPr>
          <p:nvPr>
            <p:ph type="body" idx="1"/>
          </p:nvPr>
        </p:nvSpPr>
        <p:spPr>
          <a:xfrm>
            <a:off x="457200" y="1524000"/>
            <a:ext cx="8229600" cy="1066800"/>
          </a:xfrm>
        </p:spPr>
        <p:txBody>
          <a:bodyPr/>
          <a:lstStyle/>
          <a:p>
            <a:pPr marL="0" indent="633413">
              <a:lnSpc>
                <a:spcPct val="120000"/>
              </a:lnSpc>
              <a:spcBef>
                <a:spcPct val="0"/>
              </a:spcBef>
              <a:buFontTx/>
              <a:buNone/>
            </a:pPr>
            <a:r>
              <a:rPr lang="zh-CN" altLang="en-US" sz="2400"/>
              <a:t>主要机械物理特性：</a:t>
            </a:r>
            <a:r>
              <a:rPr lang="zh-CN" altLang="en-US" sz="2400">
                <a:solidFill>
                  <a:schemeClr val="hlink"/>
                </a:solidFill>
              </a:rPr>
              <a:t>弹性系数、温度线膨胀系数、抗拉强度极限（瞬时破坏应力）以及抗弯刚度</a:t>
            </a:r>
            <a:r>
              <a:rPr lang="zh-CN" altLang="en-US" sz="2400"/>
              <a:t>。</a:t>
            </a:r>
          </a:p>
        </p:txBody>
      </p:sp>
      <p:sp>
        <p:nvSpPr>
          <p:cNvPr id="212996" name="Rectangle 4">
            <a:extLst>
              <a:ext uri="{FF2B5EF4-FFF2-40B4-BE49-F238E27FC236}">
                <a16:creationId xmlns:a16="http://schemas.microsoft.com/office/drawing/2014/main" id="{63FC5259-37E8-41DC-826B-A11F381AC9BD}"/>
              </a:ext>
            </a:extLst>
          </p:cNvPr>
          <p:cNvSpPr>
            <a:spLocks noChangeArrowheads="1"/>
          </p:cNvSpPr>
          <p:nvPr/>
        </p:nvSpPr>
        <p:spPr bwMode="auto">
          <a:xfrm>
            <a:off x="533400" y="2524125"/>
            <a:ext cx="8229600" cy="315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717550" algn="l"/>
              </a:tabLst>
              <a:defRPr>
                <a:solidFill>
                  <a:schemeClr val="tx1"/>
                </a:solidFill>
                <a:latin typeface="Arial" panose="020B0604020202020204" pitchFamily="34" charset="0"/>
                <a:ea typeface="宋体" panose="02010600030101010101" pitchFamily="2" charset="-122"/>
              </a:defRPr>
            </a:lvl1pPr>
            <a:lvl2pPr marL="2332038">
              <a:tabLst>
                <a:tab pos="717550" algn="l"/>
              </a:tabLst>
              <a:defRPr>
                <a:solidFill>
                  <a:schemeClr val="tx1"/>
                </a:solidFill>
                <a:latin typeface="Arial" panose="020B0604020202020204" pitchFamily="34" charset="0"/>
                <a:ea typeface="宋体" panose="02010600030101010101" pitchFamily="2" charset="-122"/>
              </a:defRPr>
            </a:lvl2pPr>
            <a:lvl3pPr marL="2511425">
              <a:tabLst>
                <a:tab pos="717550" algn="l"/>
              </a:tabLst>
              <a:defRPr>
                <a:solidFill>
                  <a:schemeClr val="tx1"/>
                </a:solidFill>
                <a:latin typeface="Arial" panose="020B0604020202020204" pitchFamily="34" charset="0"/>
                <a:ea typeface="宋体" panose="02010600030101010101" pitchFamily="2" charset="-122"/>
              </a:defRPr>
            </a:lvl3pPr>
            <a:lvl4pPr marL="2690813">
              <a:tabLst>
                <a:tab pos="717550" algn="l"/>
              </a:tabLst>
              <a:defRPr>
                <a:solidFill>
                  <a:schemeClr val="tx1"/>
                </a:solidFill>
                <a:latin typeface="Arial" panose="020B0604020202020204" pitchFamily="34" charset="0"/>
                <a:ea typeface="宋体" panose="02010600030101010101" pitchFamily="2" charset="-122"/>
              </a:defRPr>
            </a:lvl4pPr>
            <a:lvl5pPr marL="2870200">
              <a:tabLst>
                <a:tab pos="717550" algn="l"/>
              </a:tabLst>
              <a:defRPr>
                <a:solidFill>
                  <a:schemeClr val="tx1"/>
                </a:solidFill>
                <a:latin typeface="Arial" panose="020B0604020202020204" pitchFamily="34" charset="0"/>
                <a:ea typeface="宋体" panose="02010600030101010101" pitchFamily="2" charset="-122"/>
              </a:defRPr>
            </a:lvl5pPr>
            <a:lvl6pPr marL="3327400" fontAlgn="base">
              <a:spcBef>
                <a:spcPct val="0"/>
              </a:spcBef>
              <a:spcAft>
                <a:spcPct val="0"/>
              </a:spcAft>
              <a:tabLst>
                <a:tab pos="717550" algn="l"/>
              </a:tabLst>
              <a:defRPr>
                <a:solidFill>
                  <a:schemeClr val="tx1"/>
                </a:solidFill>
                <a:latin typeface="Arial" panose="020B0604020202020204" pitchFamily="34" charset="0"/>
                <a:ea typeface="宋体" panose="02010600030101010101" pitchFamily="2" charset="-122"/>
              </a:defRPr>
            </a:lvl6pPr>
            <a:lvl7pPr marL="3784600" fontAlgn="base">
              <a:spcBef>
                <a:spcPct val="0"/>
              </a:spcBef>
              <a:spcAft>
                <a:spcPct val="0"/>
              </a:spcAft>
              <a:tabLst>
                <a:tab pos="717550" algn="l"/>
              </a:tabLst>
              <a:defRPr>
                <a:solidFill>
                  <a:schemeClr val="tx1"/>
                </a:solidFill>
                <a:latin typeface="Arial" panose="020B0604020202020204" pitchFamily="34" charset="0"/>
                <a:ea typeface="宋体" panose="02010600030101010101" pitchFamily="2" charset="-122"/>
              </a:defRPr>
            </a:lvl7pPr>
            <a:lvl8pPr marL="4241800" fontAlgn="base">
              <a:spcBef>
                <a:spcPct val="0"/>
              </a:spcBef>
              <a:spcAft>
                <a:spcPct val="0"/>
              </a:spcAft>
              <a:tabLst>
                <a:tab pos="717550" algn="l"/>
              </a:tabLst>
              <a:defRPr>
                <a:solidFill>
                  <a:schemeClr val="tx1"/>
                </a:solidFill>
                <a:latin typeface="Arial" panose="020B0604020202020204" pitchFamily="34" charset="0"/>
                <a:ea typeface="宋体" panose="02010600030101010101" pitchFamily="2" charset="-122"/>
              </a:defRPr>
            </a:lvl8pPr>
            <a:lvl9pPr marL="4699000" fontAlgn="base">
              <a:spcBef>
                <a:spcPct val="0"/>
              </a:spcBef>
              <a:spcAft>
                <a:spcPct val="0"/>
              </a:spcAft>
              <a:tabLst>
                <a:tab pos="717550" algn="l"/>
              </a:tabLst>
              <a:defRPr>
                <a:solidFill>
                  <a:schemeClr val="tx1"/>
                </a:solidFill>
                <a:latin typeface="Arial" panose="020B0604020202020204" pitchFamily="34" charset="0"/>
                <a:ea typeface="宋体" panose="02010600030101010101" pitchFamily="2" charset="-122"/>
              </a:defRPr>
            </a:lvl9pPr>
          </a:lstStyle>
          <a:p>
            <a:pPr algn="just">
              <a:lnSpc>
                <a:spcPct val="120000"/>
              </a:lnSpc>
            </a:pPr>
            <a:r>
              <a:rPr lang="en-US" altLang="zh-CN" sz="2400" b="1">
                <a:effectLst>
                  <a:outerShdw blurRad="38100" dist="38100" dir="2700000" algn="tl">
                    <a:srgbClr val="000000"/>
                  </a:outerShdw>
                </a:effectLst>
                <a:latin typeface="Times New Roman" panose="02020603050405020304" pitchFamily="18" charset="0"/>
              </a:rPr>
              <a:t>        1</a:t>
            </a:r>
            <a:r>
              <a:rPr lang="zh-CN" altLang="en-US" sz="2400" b="1">
                <a:effectLst>
                  <a:outerShdw blurRad="38100" dist="38100" dir="2700000" algn="tl">
                    <a:srgbClr val="000000"/>
                  </a:outerShdw>
                </a:effectLst>
                <a:latin typeface="Times New Roman" panose="02020603050405020304" pitchFamily="18" charset="0"/>
              </a:rPr>
              <a:t>、钢芯铝绞线的弹性系数</a:t>
            </a:r>
          </a:p>
          <a:p>
            <a:pPr algn="just">
              <a:lnSpc>
                <a:spcPct val="120000"/>
              </a:lnSpc>
            </a:pPr>
            <a:r>
              <a:rPr lang="zh-CN" altLang="en-US" sz="2400" b="1">
                <a:solidFill>
                  <a:schemeClr val="hlink"/>
                </a:solidFill>
                <a:effectLst>
                  <a:outerShdw blurRad="38100" dist="38100" dir="2700000" algn="tl">
                    <a:srgbClr val="000000"/>
                  </a:outerShdw>
                </a:effectLst>
                <a:latin typeface="Times New Roman" panose="02020603050405020304" pitchFamily="18" charset="0"/>
              </a:rPr>
              <a:t>        定义</a:t>
            </a:r>
            <a:r>
              <a:rPr lang="zh-CN" altLang="en-US" sz="2400">
                <a:solidFill>
                  <a:schemeClr val="hlink"/>
                </a:solidFill>
                <a:effectLst>
                  <a:outerShdw blurRad="38100" dist="38100" dir="2700000" algn="tl">
                    <a:srgbClr val="000000"/>
                  </a:outerShdw>
                </a:effectLst>
                <a:latin typeface="Times New Roman" panose="02020603050405020304" pitchFamily="18" charset="0"/>
              </a:rPr>
              <a:t>：</a:t>
            </a:r>
            <a:r>
              <a:rPr lang="zh-CN" altLang="en-US" sz="2400">
                <a:effectLst>
                  <a:outerShdw blurRad="38100" dist="38100" dir="2700000" algn="tl">
                    <a:srgbClr val="000000"/>
                  </a:outerShdw>
                </a:effectLst>
                <a:latin typeface="Times New Roman" panose="02020603050405020304" pitchFamily="18" charset="0"/>
              </a:rPr>
              <a:t>单位应变时的抵抗应力，又称</a:t>
            </a:r>
            <a:r>
              <a:rPr lang="zh-CN" altLang="en-US" sz="2400">
                <a:solidFill>
                  <a:schemeClr val="hlink"/>
                </a:solidFill>
                <a:effectLst>
                  <a:outerShdw blurRad="38100" dist="38100" dir="2700000" algn="tl">
                    <a:srgbClr val="000000"/>
                  </a:outerShdw>
                </a:effectLst>
                <a:latin typeface="Times New Roman" panose="02020603050405020304" pitchFamily="18" charset="0"/>
              </a:rPr>
              <a:t>弹性模量</a:t>
            </a:r>
            <a:r>
              <a:rPr lang="en-US" altLang="zh-CN" sz="2400" i="1">
                <a:solidFill>
                  <a:schemeClr val="hlink"/>
                </a:solidFill>
                <a:effectLst>
                  <a:outerShdw blurRad="38100" dist="38100" dir="2700000" algn="tl">
                    <a:srgbClr val="000000"/>
                  </a:outerShdw>
                </a:effectLst>
                <a:latin typeface="Times New Roman" panose="02020603050405020304" pitchFamily="18" charset="0"/>
              </a:rPr>
              <a:t>E</a:t>
            </a:r>
            <a:r>
              <a:rPr lang="en-US" altLang="zh-CN" sz="2400">
                <a:effectLst>
                  <a:outerShdw blurRad="38100" dist="38100" dir="2700000" algn="tl">
                    <a:srgbClr val="000000"/>
                  </a:outerShdw>
                </a:effectLst>
                <a:latin typeface="Times New Roman" panose="02020603050405020304" pitchFamily="18" charset="0"/>
              </a:rPr>
              <a:t> </a:t>
            </a:r>
            <a:r>
              <a:rPr lang="zh-CN" altLang="en-US" sz="2400">
                <a:effectLst>
                  <a:outerShdw blurRad="38100" dist="38100" dir="2700000" algn="tl">
                    <a:srgbClr val="000000"/>
                  </a:outerShdw>
                </a:effectLst>
                <a:latin typeface="Times New Roman" panose="02020603050405020304" pitchFamily="18" charset="0"/>
              </a:rPr>
              <a:t>。</a:t>
            </a:r>
          </a:p>
          <a:p>
            <a:pPr algn="just">
              <a:lnSpc>
                <a:spcPct val="120000"/>
              </a:lnSpc>
            </a:pPr>
            <a:r>
              <a:rPr lang="zh-CN" altLang="en-US" sz="2400">
                <a:solidFill>
                  <a:schemeClr val="hlink"/>
                </a:solidFill>
                <a:effectLst>
                  <a:outerShdw blurRad="38100" dist="38100" dir="2700000" algn="tl">
                    <a:srgbClr val="000000"/>
                  </a:outerShdw>
                </a:effectLst>
                <a:latin typeface="Times New Roman" panose="02020603050405020304" pitchFamily="18" charset="0"/>
              </a:rPr>
              <a:t>        </a:t>
            </a:r>
            <a:r>
              <a:rPr lang="zh-CN" altLang="en-US" sz="2400" b="1">
                <a:solidFill>
                  <a:schemeClr val="hlink"/>
                </a:solidFill>
                <a:effectLst>
                  <a:outerShdw blurRad="38100" dist="38100" dir="2700000" algn="tl">
                    <a:srgbClr val="000000"/>
                  </a:outerShdw>
                </a:effectLst>
                <a:latin typeface="Times New Roman" panose="02020603050405020304" pitchFamily="18" charset="0"/>
              </a:rPr>
              <a:t>特点：</a:t>
            </a:r>
            <a:r>
              <a:rPr lang="zh-CN" altLang="en-US" sz="2400">
                <a:effectLst>
                  <a:outerShdw blurRad="38100" dist="38100" dir="2700000" algn="tl">
                    <a:srgbClr val="000000"/>
                  </a:outerShdw>
                </a:effectLst>
                <a:latin typeface="Times New Roman" panose="02020603050405020304" pitchFamily="18" charset="0"/>
              </a:rPr>
              <a:t>钢部和铝部的综合。当其受拉力作用时两部分绞合得更加紧密，因此可以认为两部分具有相同的伸长量，即钢线部分和铝线部分的应变相等。</a:t>
            </a:r>
          </a:p>
          <a:p>
            <a:pPr algn="just">
              <a:lnSpc>
                <a:spcPct val="120000"/>
              </a:lnSpc>
            </a:pPr>
            <a:r>
              <a:rPr lang="zh-CN" altLang="en-US" sz="2400" b="1">
                <a:solidFill>
                  <a:schemeClr val="hlink"/>
                </a:solidFill>
                <a:effectLst>
                  <a:outerShdw blurRad="38100" dist="38100" dir="2700000" algn="tl">
                    <a:srgbClr val="000000"/>
                  </a:outerShdw>
                </a:effectLst>
                <a:latin typeface="Times New Roman" panose="02020603050405020304" pitchFamily="18" charset="0"/>
              </a:rPr>
              <a:t>        主要用途</a:t>
            </a:r>
            <a:r>
              <a:rPr lang="zh-CN" altLang="en-US" sz="2400">
                <a:solidFill>
                  <a:schemeClr val="hlink"/>
                </a:solidFill>
                <a:effectLst>
                  <a:outerShdw blurRad="38100" dist="38100" dir="2700000" algn="tl">
                    <a:srgbClr val="000000"/>
                  </a:outerShdw>
                </a:effectLst>
                <a:latin typeface="Times New Roman" panose="02020603050405020304" pitchFamily="18" charset="0"/>
              </a:rPr>
              <a:t>：</a:t>
            </a:r>
            <a:r>
              <a:rPr lang="zh-CN" altLang="en-US" sz="2400">
                <a:effectLst>
                  <a:outerShdw blurRad="38100" dist="38100" dir="2700000" algn="tl">
                    <a:srgbClr val="000000"/>
                  </a:outerShdw>
                </a:effectLst>
                <a:latin typeface="Times New Roman" panose="02020603050405020304" pitchFamily="18" charset="0"/>
              </a:rPr>
              <a:t>虎克定律。</a:t>
            </a:r>
          </a:p>
          <a:p>
            <a:pPr algn="just">
              <a:lnSpc>
                <a:spcPct val="120000"/>
              </a:lnSpc>
            </a:pPr>
            <a:r>
              <a:rPr lang="zh-CN" altLang="en-US" sz="2400">
                <a:effectLst>
                  <a:outerShdw blurRad="38100" dist="38100" dir="2700000" algn="tl">
                    <a:srgbClr val="000000"/>
                  </a:outerShdw>
                </a:effectLst>
                <a:latin typeface="Times New Roman" panose="02020603050405020304" pitchFamily="18" charset="0"/>
              </a:rPr>
              <a:t>         计算弹性伸长量。</a:t>
            </a:r>
          </a:p>
        </p:txBody>
      </p:sp>
      <p:graphicFrame>
        <p:nvGraphicFramePr>
          <p:cNvPr id="212997" name="Object 5">
            <a:extLst>
              <a:ext uri="{FF2B5EF4-FFF2-40B4-BE49-F238E27FC236}">
                <a16:creationId xmlns:a16="http://schemas.microsoft.com/office/drawing/2014/main" id="{3F3D452E-A7E3-4776-A1D0-8E5E3E474788}"/>
              </a:ext>
            </a:extLst>
          </p:cNvPr>
          <p:cNvGraphicFramePr>
            <a:graphicFrameLocks noChangeAspect="1"/>
          </p:cNvGraphicFramePr>
          <p:nvPr/>
        </p:nvGraphicFramePr>
        <p:xfrm>
          <a:off x="3962400" y="5076825"/>
          <a:ext cx="2146300" cy="1722438"/>
        </p:xfrm>
        <a:graphic>
          <a:graphicData uri="http://schemas.openxmlformats.org/presentationml/2006/ole">
            <mc:AlternateContent xmlns:mc="http://schemas.openxmlformats.org/markup-compatibility/2006">
              <mc:Choice xmlns:v="urn:schemas-microsoft-com:vml" Requires="v">
                <p:oleObj spid="_x0000_s213003" name="Equation" r:id="rId3" imgW="888840" imgH="711000" progId="Equation.DSMT4">
                  <p:embed/>
                </p:oleObj>
              </mc:Choice>
              <mc:Fallback>
                <p:oleObj name="Equation" r:id="rId3" imgW="888840" imgH="7110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5076825"/>
                        <a:ext cx="2146300" cy="1722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2998" name="AutoShape 6">
            <a:extLst>
              <a:ext uri="{FF2B5EF4-FFF2-40B4-BE49-F238E27FC236}">
                <a16:creationId xmlns:a16="http://schemas.microsoft.com/office/drawing/2014/main" id="{4827F84C-DBEF-4073-9775-E2450C73A8BC}"/>
              </a:ext>
            </a:extLst>
          </p:cNvPr>
          <p:cNvSpPr>
            <a:spLocks noChangeArrowheads="1"/>
          </p:cNvSpPr>
          <p:nvPr/>
        </p:nvSpPr>
        <p:spPr bwMode="auto">
          <a:xfrm>
            <a:off x="6477000" y="4772025"/>
            <a:ext cx="1600200" cy="381000"/>
          </a:xfrm>
          <a:prstGeom prst="wedgeRectCallout">
            <a:avLst>
              <a:gd name="adj1" fmla="val -136111"/>
              <a:gd name="adj2" fmla="val 88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a:effectLst>
                  <a:outerShdw blurRad="38100" dist="38100" dir="2700000" algn="tl">
                    <a:srgbClr val="000000"/>
                  </a:outerShdw>
                </a:effectLst>
              </a:rPr>
              <a:t>综合弹性系数</a:t>
            </a:r>
          </a:p>
        </p:txBody>
      </p:sp>
      <p:sp>
        <p:nvSpPr>
          <p:cNvPr id="212999" name="AutoShape 7">
            <a:extLst>
              <a:ext uri="{FF2B5EF4-FFF2-40B4-BE49-F238E27FC236}">
                <a16:creationId xmlns:a16="http://schemas.microsoft.com/office/drawing/2014/main" id="{ACDE5A42-A7BF-4243-8660-9A16E84FD086}"/>
              </a:ext>
            </a:extLst>
          </p:cNvPr>
          <p:cNvSpPr>
            <a:spLocks noChangeArrowheads="1"/>
          </p:cNvSpPr>
          <p:nvPr/>
        </p:nvSpPr>
        <p:spPr bwMode="auto">
          <a:xfrm>
            <a:off x="6477000" y="5381625"/>
            <a:ext cx="1600200" cy="381000"/>
          </a:xfrm>
          <a:prstGeom prst="wedgeRectCallout">
            <a:avLst>
              <a:gd name="adj1" fmla="val -140875"/>
              <a:gd name="adj2" fmla="val 88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a:effectLst>
                  <a:outerShdw blurRad="38100" dist="38100" dir="2700000" algn="tl">
                    <a:srgbClr val="000000"/>
                  </a:outerShdw>
                </a:effectLst>
              </a:rPr>
              <a:t>钢线弹性系数</a:t>
            </a:r>
          </a:p>
        </p:txBody>
      </p:sp>
      <p:sp>
        <p:nvSpPr>
          <p:cNvPr id="213000" name="AutoShape 8">
            <a:extLst>
              <a:ext uri="{FF2B5EF4-FFF2-40B4-BE49-F238E27FC236}">
                <a16:creationId xmlns:a16="http://schemas.microsoft.com/office/drawing/2014/main" id="{D27AB4D9-B884-42D4-903B-B95F6C8E1386}"/>
              </a:ext>
            </a:extLst>
          </p:cNvPr>
          <p:cNvSpPr>
            <a:spLocks noChangeArrowheads="1"/>
          </p:cNvSpPr>
          <p:nvPr/>
        </p:nvSpPr>
        <p:spPr bwMode="auto">
          <a:xfrm>
            <a:off x="6477000" y="5915025"/>
            <a:ext cx="1600200" cy="381000"/>
          </a:xfrm>
          <a:prstGeom prst="wedgeRectCallout">
            <a:avLst>
              <a:gd name="adj1" fmla="val -140875"/>
              <a:gd name="adj2" fmla="val 88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a:effectLst>
                  <a:outerShdw blurRad="38100" dist="38100" dir="2700000" algn="tl">
                    <a:srgbClr val="000000"/>
                  </a:outerShdw>
                </a:effectLst>
              </a:rPr>
              <a:t>铝线弹性系数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29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299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299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299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299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299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12997"/>
                                        </p:tgtEl>
                                        <p:attrNameLst>
                                          <p:attrName>style.visibility</p:attrName>
                                        </p:attrNameLst>
                                      </p:cBhvr>
                                      <p:to>
                                        <p:strVal val="visible"/>
                                      </p:to>
                                    </p:set>
                                    <p:animEffect transition="in" filter="blinds(horizontal)">
                                      <p:cBhvr>
                                        <p:cTn id="27" dur="500"/>
                                        <p:tgtEl>
                                          <p:spTgt spid="21299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12998"/>
                                        </p:tgtEl>
                                        <p:attrNameLst>
                                          <p:attrName>style.visibility</p:attrName>
                                        </p:attrNameLst>
                                      </p:cBhvr>
                                      <p:to>
                                        <p:strVal val="visible"/>
                                      </p:to>
                                    </p:set>
                                    <p:animEffect transition="in" filter="blinds(horizontal)">
                                      <p:cBhvr>
                                        <p:cTn id="32" dur="500"/>
                                        <p:tgtEl>
                                          <p:spTgt spid="21299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xit" presetSubtype="10" fill="hold" grpId="1" nodeType="clickEffect">
                                  <p:stCondLst>
                                    <p:cond delay="0"/>
                                  </p:stCondLst>
                                  <p:childTnLst>
                                    <p:animEffect transition="out" filter="blinds(horizontal)">
                                      <p:cBhvr>
                                        <p:cTn id="36" dur="500"/>
                                        <p:tgtEl>
                                          <p:spTgt spid="212998"/>
                                        </p:tgtEl>
                                      </p:cBhvr>
                                    </p:animEffect>
                                    <p:set>
                                      <p:cBhvr>
                                        <p:cTn id="37" dur="1" fill="hold">
                                          <p:stCondLst>
                                            <p:cond delay="499"/>
                                          </p:stCondLst>
                                        </p:cTn>
                                        <p:tgtEl>
                                          <p:spTgt spid="212998"/>
                                        </p:tgtEl>
                                        <p:attrNameLst>
                                          <p:attrName>style.visibility</p:attrName>
                                        </p:attrNameLst>
                                      </p:cBhvr>
                                      <p:to>
                                        <p:strVal val="hidden"/>
                                      </p:to>
                                    </p:set>
                                  </p:childTnLst>
                                </p:cTn>
                              </p:par>
                              <p:par>
                                <p:cTn id="38" presetID="3" presetClass="entr" presetSubtype="10" fill="hold" grpId="0" nodeType="withEffect">
                                  <p:stCondLst>
                                    <p:cond delay="0"/>
                                  </p:stCondLst>
                                  <p:childTnLst>
                                    <p:set>
                                      <p:cBhvr>
                                        <p:cTn id="39" dur="1" fill="hold">
                                          <p:stCondLst>
                                            <p:cond delay="0"/>
                                          </p:stCondLst>
                                        </p:cTn>
                                        <p:tgtEl>
                                          <p:spTgt spid="212999"/>
                                        </p:tgtEl>
                                        <p:attrNameLst>
                                          <p:attrName>style.visibility</p:attrName>
                                        </p:attrNameLst>
                                      </p:cBhvr>
                                      <p:to>
                                        <p:strVal val="visible"/>
                                      </p:to>
                                    </p:set>
                                    <p:animEffect transition="in" filter="blinds(horizontal)">
                                      <p:cBhvr>
                                        <p:cTn id="40" dur="500"/>
                                        <p:tgtEl>
                                          <p:spTgt spid="21299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xit" presetSubtype="10" fill="hold" grpId="1" nodeType="clickEffect">
                                  <p:stCondLst>
                                    <p:cond delay="0"/>
                                  </p:stCondLst>
                                  <p:childTnLst>
                                    <p:animEffect transition="out" filter="blinds(horizontal)">
                                      <p:cBhvr>
                                        <p:cTn id="44" dur="500"/>
                                        <p:tgtEl>
                                          <p:spTgt spid="212999"/>
                                        </p:tgtEl>
                                      </p:cBhvr>
                                    </p:animEffect>
                                    <p:set>
                                      <p:cBhvr>
                                        <p:cTn id="45" dur="1" fill="hold">
                                          <p:stCondLst>
                                            <p:cond delay="499"/>
                                          </p:stCondLst>
                                        </p:cTn>
                                        <p:tgtEl>
                                          <p:spTgt spid="212999"/>
                                        </p:tgtEl>
                                        <p:attrNameLst>
                                          <p:attrName>style.visibility</p:attrName>
                                        </p:attrNameLst>
                                      </p:cBhvr>
                                      <p:to>
                                        <p:strVal val="hidden"/>
                                      </p:to>
                                    </p:set>
                                  </p:childTnLst>
                                </p:cTn>
                              </p:par>
                              <p:par>
                                <p:cTn id="46" presetID="3" presetClass="entr" presetSubtype="10" fill="hold" grpId="0" nodeType="withEffect">
                                  <p:stCondLst>
                                    <p:cond delay="0"/>
                                  </p:stCondLst>
                                  <p:childTnLst>
                                    <p:set>
                                      <p:cBhvr>
                                        <p:cTn id="47" dur="1" fill="hold">
                                          <p:stCondLst>
                                            <p:cond delay="0"/>
                                          </p:stCondLst>
                                        </p:cTn>
                                        <p:tgtEl>
                                          <p:spTgt spid="213000"/>
                                        </p:tgtEl>
                                        <p:attrNameLst>
                                          <p:attrName>style.visibility</p:attrName>
                                        </p:attrNameLst>
                                      </p:cBhvr>
                                      <p:to>
                                        <p:strVal val="visible"/>
                                      </p:to>
                                    </p:set>
                                    <p:animEffect transition="in" filter="blinds(horizontal)">
                                      <p:cBhvr>
                                        <p:cTn id="48" dur="500"/>
                                        <p:tgtEl>
                                          <p:spTgt spid="21300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xit" presetSubtype="10" fill="hold" grpId="1" nodeType="clickEffect">
                                  <p:stCondLst>
                                    <p:cond delay="0"/>
                                  </p:stCondLst>
                                  <p:childTnLst>
                                    <p:animEffect transition="out" filter="blinds(horizontal)">
                                      <p:cBhvr>
                                        <p:cTn id="52" dur="500"/>
                                        <p:tgtEl>
                                          <p:spTgt spid="213000"/>
                                        </p:tgtEl>
                                      </p:cBhvr>
                                    </p:animEffect>
                                    <p:set>
                                      <p:cBhvr>
                                        <p:cTn id="53" dur="1" fill="hold">
                                          <p:stCondLst>
                                            <p:cond delay="499"/>
                                          </p:stCondLst>
                                        </p:cTn>
                                        <p:tgtEl>
                                          <p:spTgt spid="2130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build="p"/>
      <p:bldP spid="212996" grpId="0" build="allAtOnce"/>
      <p:bldP spid="212998" grpId="0" animBg="1"/>
      <p:bldP spid="212998" grpId="1" animBg="1"/>
      <p:bldP spid="212999" grpId="0" animBg="1"/>
      <p:bldP spid="212999" grpId="1" animBg="1"/>
      <p:bldP spid="213000" grpId="0" animBg="1"/>
      <p:bldP spid="213000"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a:extLst>
              <a:ext uri="{FF2B5EF4-FFF2-40B4-BE49-F238E27FC236}">
                <a16:creationId xmlns:a16="http://schemas.microsoft.com/office/drawing/2014/main" id="{21AC5499-8449-43CE-BA7B-D42124A9CD1F}"/>
              </a:ext>
            </a:extLst>
          </p:cNvPr>
          <p:cNvSpPr>
            <a:spLocks noGrp="1" noChangeArrowheads="1"/>
          </p:cNvSpPr>
          <p:nvPr>
            <p:ph type="body" sz="half" idx="1"/>
          </p:nvPr>
        </p:nvSpPr>
        <p:spPr>
          <a:xfrm>
            <a:off x="457200" y="457200"/>
            <a:ext cx="8458200" cy="2971800"/>
          </a:xfrm>
        </p:spPr>
        <p:txBody>
          <a:bodyPr/>
          <a:lstStyle/>
          <a:p>
            <a:pPr marL="0" indent="715963">
              <a:lnSpc>
                <a:spcPct val="120000"/>
              </a:lnSpc>
              <a:spcBef>
                <a:spcPct val="0"/>
              </a:spcBef>
              <a:buFontTx/>
              <a:buNone/>
            </a:pPr>
            <a:r>
              <a:rPr lang="en-US" altLang="zh-CN" sz="2800">
                <a:latin typeface="Times New Roman" panose="02020603050405020304" pitchFamily="18" charset="0"/>
                <a:ea typeface="黑体" panose="02010609060101010101" pitchFamily="49" charset="-122"/>
              </a:rPr>
              <a:t>2</a:t>
            </a:r>
            <a:r>
              <a:rPr lang="zh-CN" altLang="en-US" sz="2800">
                <a:latin typeface="Times New Roman" panose="02020603050405020304" pitchFamily="18" charset="0"/>
                <a:ea typeface="黑体" panose="02010609060101010101" pitchFamily="49" charset="-122"/>
              </a:rPr>
              <a:t>、钢芯铝绞线的温度线膨胀系数</a:t>
            </a:r>
          </a:p>
          <a:p>
            <a:pPr marL="0" indent="715963" algn="just">
              <a:lnSpc>
                <a:spcPct val="120000"/>
              </a:lnSpc>
              <a:spcBef>
                <a:spcPct val="0"/>
              </a:spcBef>
              <a:buFontTx/>
              <a:buNone/>
            </a:pPr>
            <a:r>
              <a:rPr lang="zh-CN" altLang="en-US" sz="2400">
                <a:solidFill>
                  <a:schemeClr val="hlink"/>
                </a:solidFill>
                <a:latin typeface="Times New Roman" panose="02020603050405020304" pitchFamily="18" charset="0"/>
              </a:rPr>
              <a:t>定义：</a:t>
            </a:r>
            <a:r>
              <a:rPr lang="zh-CN" altLang="en-US" sz="2400">
                <a:latin typeface="Times New Roman" panose="02020603050405020304" pitchFamily="18" charset="0"/>
              </a:rPr>
              <a:t>温度膨胀系数</a:t>
            </a:r>
            <a:r>
              <a:rPr lang="en-US" altLang="zh-CN" sz="2400" i="1">
                <a:latin typeface="Times New Roman" panose="02020603050405020304" pitchFamily="18" charset="0"/>
              </a:rPr>
              <a:t>α</a:t>
            </a:r>
            <a:r>
              <a:rPr lang="zh-CN" altLang="en-US" sz="2400">
                <a:latin typeface="Times New Roman" panose="02020603050405020304" pitchFamily="18" charset="0"/>
              </a:rPr>
              <a:t>，指的是温度升高</a:t>
            </a:r>
            <a:r>
              <a:rPr lang="en-US" altLang="zh-CN" sz="2400">
                <a:latin typeface="Times New Roman" panose="02020603050405020304" pitchFamily="18" charset="0"/>
              </a:rPr>
              <a:t>1℃</a:t>
            </a:r>
            <a:r>
              <a:rPr lang="zh-CN" altLang="en-US" sz="2400">
                <a:latin typeface="Times New Roman" panose="02020603050405020304" pitchFamily="18" charset="0"/>
              </a:rPr>
              <a:t>时其单位长度的伸长量。</a:t>
            </a:r>
          </a:p>
          <a:p>
            <a:pPr marL="0" indent="715963" algn="just">
              <a:lnSpc>
                <a:spcPct val="120000"/>
              </a:lnSpc>
              <a:spcBef>
                <a:spcPct val="0"/>
              </a:spcBef>
              <a:buFontTx/>
              <a:buNone/>
            </a:pPr>
            <a:r>
              <a:rPr lang="zh-CN" altLang="en-US" sz="2400">
                <a:solidFill>
                  <a:schemeClr val="hlink"/>
                </a:solidFill>
                <a:latin typeface="Times New Roman" panose="02020603050405020304" pitchFamily="18" charset="0"/>
              </a:rPr>
              <a:t>特点：</a:t>
            </a:r>
            <a:r>
              <a:rPr lang="zh-CN" altLang="en-US" sz="2400">
                <a:latin typeface="Times New Roman" panose="02020603050405020304" pitchFamily="18" charset="0"/>
              </a:rPr>
              <a:t>由于铝的温度膨胀系数</a:t>
            </a:r>
            <a:r>
              <a:rPr lang="en-US" altLang="zh-CN" sz="2400" i="1">
                <a:latin typeface="Times New Roman" panose="02020603050405020304" pitchFamily="18" charset="0"/>
              </a:rPr>
              <a:t>α</a:t>
            </a:r>
            <a:r>
              <a:rPr lang="en-US" altLang="zh-CN" sz="2400" i="1" baseline="-25000">
                <a:latin typeface="Times New Roman" panose="02020603050405020304" pitchFamily="18" charset="0"/>
              </a:rPr>
              <a:t>a</a:t>
            </a:r>
            <a:r>
              <a:rPr lang="zh-CN" altLang="en-US" sz="2400">
                <a:latin typeface="Times New Roman" panose="02020603050405020304" pitchFamily="18" charset="0"/>
              </a:rPr>
              <a:t>大于钢的膨胀系数</a:t>
            </a:r>
            <a:r>
              <a:rPr lang="en-US" altLang="zh-CN" sz="2400" i="1">
                <a:latin typeface="Times New Roman" panose="02020603050405020304" pitchFamily="18" charset="0"/>
              </a:rPr>
              <a:t>α</a:t>
            </a:r>
            <a:r>
              <a:rPr lang="en-US" altLang="zh-CN" sz="2400" i="1" baseline="-25000">
                <a:latin typeface="Times New Roman" panose="02020603050405020304" pitchFamily="18" charset="0"/>
              </a:rPr>
              <a:t>s</a:t>
            </a:r>
            <a:r>
              <a:rPr lang="zh-CN" altLang="en-US" sz="2400">
                <a:latin typeface="Times New Roman" panose="02020603050405020304" pitchFamily="18" charset="0"/>
              </a:rPr>
              <a:t>，因此钢芯铝绞线的温度膨胀系数</a:t>
            </a:r>
            <a:r>
              <a:rPr lang="en-US" altLang="zh-CN" sz="2400" b="1" i="1">
                <a:latin typeface="Times New Roman" panose="02020603050405020304" pitchFamily="18" charset="0"/>
              </a:rPr>
              <a:t>α</a:t>
            </a:r>
            <a:r>
              <a:rPr lang="zh-CN" altLang="en-US" sz="2400" b="1">
                <a:latin typeface="Times New Roman" panose="02020603050405020304" pitchFamily="18" charset="0"/>
              </a:rPr>
              <a:t>介于</a:t>
            </a:r>
            <a:r>
              <a:rPr lang="en-US" altLang="zh-CN" sz="2400" b="1" i="1">
                <a:latin typeface="Times New Roman" panose="02020603050405020304" pitchFamily="18" charset="0"/>
              </a:rPr>
              <a:t>α</a:t>
            </a:r>
            <a:r>
              <a:rPr lang="en-US" altLang="zh-CN" sz="2400" b="1" i="1" baseline="-25000">
                <a:latin typeface="Times New Roman" panose="02020603050405020304" pitchFamily="18" charset="0"/>
              </a:rPr>
              <a:t>a</a:t>
            </a:r>
            <a:r>
              <a:rPr lang="zh-CN" altLang="en-US" sz="2400" b="1">
                <a:latin typeface="Times New Roman" panose="02020603050405020304" pitchFamily="18" charset="0"/>
              </a:rPr>
              <a:t>与</a:t>
            </a:r>
            <a:r>
              <a:rPr lang="en-US" altLang="zh-CN" sz="2400" b="1" i="1">
                <a:latin typeface="Times New Roman" panose="02020603050405020304" pitchFamily="18" charset="0"/>
              </a:rPr>
              <a:t>α</a:t>
            </a:r>
            <a:r>
              <a:rPr lang="en-US" altLang="zh-CN" sz="2400" b="1" i="1" baseline="-25000">
                <a:latin typeface="Times New Roman" panose="02020603050405020304" pitchFamily="18" charset="0"/>
              </a:rPr>
              <a:t>s</a:t>
            </a:r>
            <a:r>
              <a:rPr lang="zh-CN" altLang="en-US" sz="2400" b="1">
                <a:latin typeface="Times New Roman" panose="02020603050405020304" pitchFamily="18" charset="0"/>
              </a:rPr>
              <a:t>之间</a:t>
            </a:r>
            <a:r>
              <a:rPr lang="zh-CN" altLang="en-US" sz="2400">
                <a:latin typeface="Times New Roman" panose="02020603050405020304" pitchFamily="18" charset="0"/>
              </a:rPr>
              <a:t>。</a:t>
            </a:r>
          </a:p>
          <a:p>
            <a:pPr marL="0" indent="715963" algn="just">
              <a:lnSpc>
                <a:spcPct val="120000"/>
              </a:lnSpc>
              <a:spcBef>
                <a:spcPct val="0"/>
              </a:spcBef>
              <a:buFontTx/>
              <a:buNone/>
            </a:pPr>
            <a:r>
              <a:rPr lang="zh-CN" altLang="en-US" sz="2400">
                <a:solidFill>
                  <a:schemeClr val="hlink"/>
                </a:solidFill>
                <a:latin typeface="Times New Roman" panose="02020603050405020304" pitchFamily="18" charset="0"/>
              </a:rPr>
              <a:t>主要用途：</a:t>
            </a:r>
            <a:r>
              <a:rPr lang="zh-CN" altLang="en-US" sz="2400">
                <a:latin typeface="Times New Roman" panose="02020603050405020304" pitchFamily="18" charset="0"/>
              </a:rPr>
              <a:t>计算热胀冷缩量。</a:t>
            </a:r>
          </a:p>
        </p:txBody>
      </p:sp>
      <p:graphicFrame>
        <p:nvGraphicFramePr>
          <p:cNvPr id="216068" name="Object 4">
            <a:extLst>
              <a:ext uri="{FF2B5EF4-FFF2-40B4-BE49-F238E27FC236}">
                <a16:creationId xmlns:a16="http://schemas.microsoft.com/office/drawing/2014/main" id="{C8B8BADA-C6EB-424C-8368-E9C049936476}"/>
              </a:ext>
            </a:extLst>
          </p:cNvPr>
          <p:cNvGraphicFramePr>
            <a:graphicFrameLocks noGrp="1" noChangeAspect="1"/>
          </p:cNvGraphicFramePr>
          <p:nvPr>
            <p:ph sz="half" idx="2"/>
          </p:nvPr>
        </p:nvGraphicFramePr>
        <p:xfrm>
          <a:off x="2743200" y="3657600"/>
          <a:ext cx="2590800" cy="533400"/>
        </p:xfrm>
        <a:graphic>
          <a:graphicData uri="http://schemas.openxmlformats.org/presentationml/2006/ole">
            <mc:AlternateContent xmlns:mc="http://schemas.openxmlformats.org/markup-compatibility/2006">
              <mc:Choice xmlns:v="urn:schemas-microsoft-com:vml" Requires="v">
                <p:oleObj spid="_x0000_s216072" name="Equation" r:id="rId3" imgW="723600" imgH="177480" progId="Equation.DSMT4">
                  <p:embed/>
                </p:oleObj>
              </mc:Choice>
              <mc:Fallback>
                <p:oleObj name="Equation" r:id="rId3" imgW="723600" imgH="17748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657600"/>
                        <a:ext cx="25908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27EFD7D7-A59F-4F5D-A04C-CCC4293D11A5}"/>
              </a:ext>
            </a:extLst>
          </p:cNvPr>
          <p:cNvSpPr>
            <a:spLocks noGrp="1" noChangeArrowheads="1"/>
          </p:cNvSpPr>
          <p:nvPr>
            <p:ph type="body" idx="1"/>
          </p:nvPr>
        </p:nvSpPr>
        <p:spPr>
          <a:xfrm>
            <a:off x="457200" y="838200"/>
            <a:ext cx="8534400" cy="4038600"/>
          </a:xfrm>
        </p:spPr>
        <p:txBody>
          <a:bodyPr/>
          <a:lstStyle/>
          <a:p>
            <a:pPr marL="0" indent="625475">
              <a:lnSpc>
                <a:spcPct val="120000"/>
              </a:lnSpc>
              <a:spcBef>
                <a:spcPct val="0"/>
              </a:spcBef>
              <a:buFontTx/>
              <a:buNone/>
            </a:pPr>
            <a:r>
              <a:rPr lang="zh-CN" altLang="en-US" sz="2400">
                <a:solidFill>
                  <a:schemeClr val="hlink"/>
                </a:solidFill>
                <a:latin typeface="Times New Roman" panose="02020603050405020304" pitchFamily="18" charset="0"/>
              </a:rPr>
              <a:t>（</a:t>
            </a:r>
            <a:r>
              <a:rPr lang="en-US" altLang="zh-CN" sz="2400">
                <a:solidFill>
                  <a:schemeClr val="hlink"/>
                </a:solidFill>
                <a:latin typeface="Times New Roman" panose="02020603050405020304" pitchFamily="18" charset="0"/>
              </a:rPr>
              <a:t>1</a:t>
            </a:r>
            <a:r>
              <a:rPr lang="zh-CN" altLang="en-US" sz="2400">
                <a:solidFill>
                  <a:schemeClr val="hlink"/>
                </a:solidFill>
                <a:latin typeface="Times New Roman" panose="02020603050405020304" pitchFamily="18" charset="0"/>
              </a:rPr>
              <a:t>）计算拉断力：</a:t>
            </a:r>
            <a:r>
              <a:rPr lang="zh-CN" altLang="en-US" sz="2400">
                <a:latin typeface="Times New Roman" panose="02020603050405020304" pitchFamily="18" charset="0"/>
              </a:rPr>
              <a:t>计算的各股拉断力之和。可用下式</a:t>
            </a:r>
          </a:p>
          <a:p>
            <a:pPr marL="0" indent="625475">
              <a:lnSpc>
                <a:spcPct val="120000"/>
              </a:lnSpc>
              <a:spcBef>
                <a:spcPct val="0"/>
              </a:spcBef>
              <a:buFontTx/>
              <a:buNone/>
            </a:pPr>
            <a:endParaRPr lang="zh-CN" altLang="en-US" sz="2400">
              <a:latin typeface="Times New Roman" panose="02020603050405020304" pitchFamily="18" charset="0"/>
            </a:endParaRPr>
          </a:p>
          <a:p>
            <a:pPr marL="0" indent="625475">
              <a:lnSpc>
                <a:spcPct val="120000"/>
              </a:lnSpc>
              <a:spcBef>
                <a:spcPct val="0"/>
              </a:spcBef>
              <a:buFontTx/>
              <a:buNone/>
            </a:pPr>
            <a:endParaRPr lang="zh-CN" altLang="en-US" sz="2400">
              <a:latin typeface="Times New Roman" panose="02020603050405020304" pitchFamily="18" charset="0"/>
            </a:endParaRPr>
          </a:p>
          <a:p>
            <a:pPr marL="0" indent="625475">
              <a:lnSpc>
                <a:spcPct val="120000"/>
              </a:lnSpc>
              <a:spcBef>
                <a:spcPct val="0"/>
              </a:spcBef>
              <a:buFontTx/>
              <a:buNone/>
            </a:pPr>
            <a:endParaRPr lang="zh-CN" altLang="en-US" sz="2400">
              <a:latin typeface="Times New Roman" panose="02020603050405020304" pitchFamily="18" charset="0"/>
            </a:endParaRPr>
          </a:p>
          <a:p>
            <a:pPr marL="0" indent="625475">
              <a:lnSpc>
                <a:spcPct val="120000"/>
              </a:lnSpc>
              <a:spcBef>
                <a:spcPct val="0"/>
              </a:spcBef>
              <a:buFontTx/>
              <a:buNone/>
            </a:pPr>
            <a:r>
              <a:rPr lang="zh-CN" altLang="en-US" sz="2400">
                <a:latin typeface="Times New Roman" panose="02020603050405020304" pitchFamily="18" charset="0"/>
              </a:rPr>
              <a:t>式中          </a:t>
            </a:r>
            <a:r>
              <a:rPr lang="en-US" altLang="zh-CN" sz="2400">
                <a:latin typeface="Times New Roman" panose="02020603050405020304" pitchFamily="18" charset="0"/>
              </a:rPr>
              <a:t>—</a:t>
            </a:r>
            <a:r>
              <a:rPr lang="zh-CN" altLang="en-US" sz="2400">
                <a:latin typeface="Times New Roman" panose="02020603050405020304" pitchFamily="18" charset="0"/>
              </a:rPr>
              <a:t>铝单股的绞前抗拉强度；</a:t>
            </a:r>
          </a:p>
          <a:p>
            <a:pPr marL="0" indent="625475">
              <a:lnSpc>
                <a:spcPct val="120000"/>
              </a:lnSpc>
              <a:spcBef>
                <a:spcPct val="0"/>
              </a:spcBef>
              <a:buFontTx/>
              <a:buNone/>
            </a:pPr>
            <a:r>
              <a:rPr lang="zh-CN" altLang="en-US" sz="2400">
                <a:latin typeface="Times New Roman" panose="02020603050405020304" pitchFamily="18" charset="0"/>
              </a:rPr>
              <a:t>                  </a:t>
            </a:r>
            <a:r>
              <a:rPr lang="en-US" altLang="zh-CN" sz="2400">
                <a:latin typeface="Times New Roman" panose="02020603050405020304" pitchFamily="18" charset="0"/>
              </a:rPr>
              <a:t>—</a:t>
            </a:r>
            <a:r>
              <a:rPr lang="zh-CN" altLang="en-US" sz="2400">
                <a:latin typeface="Times New Roman" panose="02020603050405020304" pitchFamily="18" charset="0"/>
              </a:rPr>
              <a:t>钢线伸长</a:t>
            </a:r>
            <a:r>
              <a:rPr lang="en-US" altLang="zh-CN" sz="2400">
                <a:latin typeface="Times New Roman" panose="02020603050405020304" pitchFamily="18" charset="0"/>
              </a:rPr>
              <a:t>1%</a:t>
            </a:r>
            <a:r>
              <a:rPr lang="zh-CN" altLang="en-US" sz="2400">
                <a:latin typeface="Times New Roman" panose="02020603050405020304" pitchFamily="18" charset="0"/>
              </a:rPr>
              <a:t>时的应力；</a:t>
            </a:r>
            <a:endParaRPr lang="zh-CN" altLang="en-US" sz="2400" i="1">
              <a:latin typeface="Times New Roman" panose="02020603050405020304" pitchFamily="18" charset="0"/>
            </a:endParaRPr>
          </a:p>
          <a:p>
            <a:pPr marL="0" indent="625475">
              <a:lnSpc>
                <a:spcPct val="120000"/>
              </a:lnSpc>
              <a:spcBef>
                <a:spcPct val="0"/>
              </a:spcBef>
              <a:buFontTx/>
              <a:buNone/>
            </a:pPr>
            <a:r>
              <a:rPr lang="zh-CN" altLang="en-US" sz="2400" i="1">
                <a:latin typeface="Times New Roman" panose="02020603050405020304" pitchFamily="18" charset="0"/>
              </a:rPr>
              <a:t>                </a:t>
            </a:r>
            <a:r>
              <a:rPr lang="en-US" altLang="zh-CN" sz="2400" i="1">
                <a:latin typeface="Times New Roman" panose="02020603050405020304" pitchFamily="18" charset="0"/>
              </a:rPr>
              <a:t>a</a:t>
            </a:r>
            <a:r>
              <a:rPr lang="en-US" altLang="zh-CN" sz="2400">
                <a:latin typeface="Times New Roman" panose="02020603050405020304" pitchFamily="18" charset="0"/>
              </a:rPr>
              <a:t>—</a:t>
            </a:r>
            <a:r>
              <a:rPr lang="zh-CN" altLang="en-US" sz="2400">
                <a:latin typeface="Times New Roman" panose="02020603050405020304" pitchFamily="18" charset="0"/>
              </a:rPr>
              <a:t>铝线的强度损失系数。</a:t>
            </a:r>
            <a:r>
              <a:rPr lang="en-US" altLang="zh-CN" sz="2400">
                <a:latin typeface="Times New Roman" panose="02020603050405020304" pitchFamily="18" charset="0"/>
              </a:rPr>
              <a:t>37</a:t>
            </a:r>
            <a:r>
              <a:rPr lang="zh-CN" altLang="en-US" sz="2400">
                <a:latin typeface="Times New Roman" panose="02020603050405020304" pitchFamily="18" charset="0"/>
              </a:rPr>
              <a:t>股以上取</a:t>
            </a:r>
            <a:r>
              <a:rPr lang="en-US" altLang="zh-CN" sz="2400">
                <a:latin typeface="Times New Roman" panose="02020603050405020304" pitchFamily="18" charset="0"/>
              </a:rPr>
              <a:t>0.9</a:t>
            </a:r>
            <a:r>
              <a:rPr lang="zh-CN" altLang="en-US" sz="2400">
                <a:latin typeface="Times New Roman" panose="02020603050405020304" pitchFamily="18" charset="0"/>
              </a:rPr>
              <a:t>，</a:t>
            </a:r>
            <a:r>
              <a:rPr lang="en-US" altLang="zh-CN" sz="2400">
                <a:latin typeface="Times New Roman" panose="02020603050405020304" pitchFamily="18" charset="0"/>
              </a:rPr>
              <a:t>37</a:t>
            </a:r>
            <a:r>
              <a:rPr lang="zh-CN" altLang="en-US" sz="2400">
                <a:latin typeface="Times New Roman" panose="02020603050405020304" pitchFamily="18" charset="0"/>
              </a:rPr>
              <a:t>及以下取</a:t>
            </a:r>
            <a:r>
              <a:rPr lang="en-US" altLang="zh-CN" sz="2400">
                <a:latin typeface="Times New Roman" panose="02020603050405020304" pitchFamily="18" charset="0"/>
              </a:rPr>
              <a:t>0.95</a:t>
            </a:r>
            <a:r>
              <a:rPr lang="zh-CN" altLang="en-US" sz="2400">
                <a:latin typeface="Times New Roman" panose="02020603050405020304" pitchFamily="18" charset="0"/>
              </a:rPr>
              <a:t>，各种钢芯铝绞线取</a:t>
            </a:r>
            <a:r>
              <a:rPr lang="en-US" altLang="zh-CN" sz="2400">
                <a:latin typeface="Times New Roman" panose="02020603050405020304" pitchFamily="18" charset="0"/>
              </a:rPr>
              <a:t>1.0</a:t>
            </a:r>
            <a:r>
              <a:rPr lang="zh-CN" altLang="en-US" sz="2400">
                <a:latin typeface="Times New Roman" panose="02020603050405020304" pitchFamily="18" charset="0"/>
              </a:rPr>
              <a:t>。</a:t>
            </a:r>
          </a:p>
          <a:p>
            <a:pPr marL="0" indent="625475">
              <a:lnSpc>
                <a:spcPct val="120000"/>
              </a:lnSpc>
              <a:spcBef>
                <a:spcPct val="0"/>
              </a:spcBef>
              <a:buFontTx/>
              <a:buNone/>
            </a:pPr>
            <a:endParaRPr lang="en-US" altLang="zh-CN"/>
          </a:p>
        </p:txBody>
      </p:sp>
      <p:grpSp>
        <p:nvGrpSpPr>
          <p:cNvPr id="219139" name="Group 3">
            <a:extLst>
              <a:ext uri="{FF2B5EF4-FFF2-40B4-BE49-F238E27FC236}">
                <a16:creationId xmlns:a16="http://schemas.microsoft.com/office/drawing/2014/main" id="{8F9E8B02-C3F4-443A-8661-63173B662FE1}"/>
              </a:ext>
            </a:extLst>
          </p:cNvPr>
          <p:cNvGrpSpPr>
            <a:grpSpLocks/>
          </p:cNvGrpSpPr>
          <p:nvPr/>
        </p:nvGrpSpPr>
        <p:grpSpPr bwMode="auto">
          <a:xfrm>
            <a:off x="2057400" y="1600200"/>
            <a:ext cx="4346575" cy="1952625"/>
            <a:chOff x="1248" y="1968"/>
            <a:chExt cx="2640" cy="1230"/>
          </a:xfrm>
        </p:grpSpPr>
        <p:graphicFrame>
          <p:nvGraphicFramePr>
            <p:cNvPr id="219140" name="Object 4">
              <a:extLst>
                <a:ext uri="{FF2B5EF4-FFF2-40B4-BE49-F238E27FC236}">
                  <a16:creationId xmlns:a16="http://schemas.microsoft.com/office/drawing/2014/main" id="{900C1EE8-455B-4FA3-B927-37AA22BE29B8}"/>
                </a:ext>
              </a:extLst>
            </p:cNvPr>
            <p:cNvGraphicFramePr>
              <a:graphicFrameLocks noChangeAspect="1"/>
            </p:cNvGraphicFramePr>
            <p:nvPr/>
          </p:nvGraphicFramePr>
          <p:xfrm>
            <a:off x="1632" y="1968"/>
            <a:ext cx="2256" cy="456"/>
          </p:xfrm>
          <a:graphic>
            <a:graphicData uri="http://schemas.openxmlformats.org/presentationml/2006/ole">
              <mc:AlternateContent xmlns:mc="http://schemas.openxmlformats.org/markup-compatibility/2006">
                <mc:Choice xmlns:v="urn:schemas-microsoft-com:vml" Requires="v">
                  <p:oleObj spid="_x0000_s219151" name="Equation" r:id="rId3" imgW="1193760" imgH="241200" progId="Equation.DSMT4">
                    <p:embed/>
                  </p:oleObj>
                </mc:Choice>
                <mc:Fallback>
                  <p:oleObj name="Equation" r:id="rId3" imgW="1193760" imgH="2412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 y="1968"/>
                          <a:ext cx="2256" cy="4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9141" name="Object 5">
              <a:extLst>
                <a:ext uri="{FF2B5EF4-FFF2-40B4-BE49-F238E27FC236}">
                  <a16:creationId xmlns:a16="http://schemas.microsoft.com/office/drawing/2014/main" id="{577B5876-C5C9-4BB1-85C0-765A48B0B976}"/>
                </a:ext>
              </a:extLst>
            </p:cNvPr>
            <p:cNvGraphicFramePr>
              <a:graphicFrameLocks noChangeAspect="1"/>
            </p:cNvGraphicFramePr>
            <p:nvPr/>
          </p:nvGraphicFramePr>
          <p:xfrm>
            <a:off x="1248" y="2640"/>
            <a:ext cx="240" cy="288"/>
          </p:xfrm>
          <a:graphic>
            <a:graphicData uri="http://schemas.openxmlformats.org/presentationml/2006/ole">
              <mc:AlternateContent xmlns:mc="http://schemas.openxmlformats.org/markup-compatibility/2006">
                <mc:Choice xmlns:v="urn:schemas-microsoft-com:vml" Requires="v">
                  <p:oleObj spid="_x0000_s219152" name="Equation" r:id="rId5" imgW="190440" imgH="228600" progId="Equation.DSMT4">
                    <p:embed/>
                  </p:oleObj>
                </mc:Choice>
                <mc:Fallback>
                  <p:oleObj name="Equation" r:id="rId5" imgW="190440" imgH="2286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8" y="2640"/>
                          <a:ext cx="24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9142" name="Object 6">
              <a:extLst>
                <a:ext uri="{FF2B5EF4-FFF2-40B4-BE49-F238E27FC236}">
                  <a16:creationId xmlns:a16="http://schemas.microsoft.com/office/drawing/2014/main" id="{0AC9E0FE-0BAA-4CA8-B9A8-6B846C91B263}"/>
                </a:ext>
              </a:extLst>
            </p:cNvPr>
            <p:cNvGraphicFramePr>
              <a:graphicFrameLocks noChangeAspect="1"/>
            </p:cNvGraphicFramePr>
            <p:nvPr/>
          </p:nvGraphicFramePr>
          <p:xfrm>
            <a:off x="1248" y="2928"/>
            <a:ext cx="300" cy="270"/>
          </p:xfrm>
          <a:graphic>
            <a:graphicData uri="http://schemas.openxmlformats.org/presentationml/2006/ole">
              <mc:AlternateContent xmlns:mc="http://schemas.openxmlformats.org/markup-compatibility/2006">
                <mc:Choice xmlns:v="urn:schemas-microsoft-com:vml" Requires="v">
                  <p:oleObj spid="_x0000_s219153" name="Equation" r:id="rId7" imgW="253800" imgH="228600" progId="Equation.DSMT4">
                    <p:embed/>
                  </p:oleObj>
                </mc:Choice>
                <mc:Fallback>
                  <p:oleObj name="Equation" r:id="rId7" imgW="253800" imgH="22860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8" y="2928"/>
                          <a:ext cx="300" cy="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19143" name="Rectangle 7">
            <a:extLst>
              <a:ext uri="{FF2B5EF4-FFF2-40B4-BE49-F238E27FC236}">
                <a16:creationId xmlns:a16="http://schemas.microsoft.com/office/drawing/2014/main" id="{1C62AD0C-DB06-497A-BAE4-F1D58023BA3C}"/>
              </a:ext>
            </a:extLst>
          </p:cNvPr>
          <p:cNvSpPr>
            <a:spLocks noChangeArrowheads="1"/>
          </p:cNvSpPr>
          <p:nvPr/>
        </p:nvSpPr>
        <p:spPr bwMode="auto">
          <a:xfrm>
            <a:off x="533400" y="228600"/>
            <a:ext cx="830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625475">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1428750" indent="-533400">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817688" indent="-457200">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2149475" indent="-381000">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557463" indent="-381000">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3014663" indent="-3810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3471863" indent="-3810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929063" indent="-3810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4386263" indent="-3810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a:lnSpc>
                <a:spcPct val="120000"/>
              </a:lnSpc>
              <a:spcBef>
                <a:spcPct val="0"/>
              </a:spcBef>
              <a:buFontTx/>
              <a:buNone/>
            </a:pPr>
            <a:r>
              <a:rPr lang="en-US" altLang="zh-CN" sz="2400">
                <a:ea typeface="黑体" panose="02010609060101010101" pitchFamily="49" charset="-122"/>
              </a:rPr>
              <a:t>3</a:t>
            </a:r>
            <a:r>
              <a:rPr lang="zh-CN" altLang="en-US" sz="2400">
                <a:ea typeface="黑体" panose="02010609060101010101" pitchFamily="49" charset="-122"/>
              </a:rPr>
              <a:t>、钢芯铝绞线的综合拉断力和抗拉强度</a:t>
            </a:r>
          </a:p>
        </p:txBody>
      </p:sp>
      <p:sp>
        <p:nvSpPr>
          <p:cNvPr id="219145" name="Rectangle 9">
            <a:extLst>
              <a:ext uri="{FF2B5EF4-FFF2-40B4-BE49-F238E27FC236}">
                <a16:creationId xmlns:a16="http://schemas.microsoft.com/office/drawing/2014/main" id="{DA2799D9-193C-4E64-B164-813135D698F1}"/>
              </a:ext>
            </a:extLst>
          </p:cNvPr>
          <p:cNvSpPr>
            <a:spLocks noChangeArrowheads="1"/>
          </p:cNvSpPr>
          <p:nvPr/>
        </p:nvSpPr>
        <p:spPr bwMode="auto">
          <a:xfrm>
            <a:off x="457200" y="4419600"/>
            <a:ext cx="8229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625475">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1090613" indent="-285750">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498600" indent="-228600">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906588" indent="-228600">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314575" indent="-228600">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771775"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3228975"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686175"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4143375"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algn="just">
              <a:lnSpc>
                <a:spcPct val="120000"/>
              </a:lnSpc>
              <a:spcBef>
                <a:spcPct val="0"/>
              </a:spcBef>
              <a:buFontTx/>
              <a:buNone/>
            </a:pPr>
            <a:r>
              <a:rPr lang="zh-CN" altLang="en-US" sz="2400">
                <a:solidFill>
                  <a:schemeClr val="hlink"/>
                </a:solidFill>
              </a:rPr>
              <a:t>（</a:t>
            </a:r>
            <a:r>
              <a:rPr lang="en-US" altLang="zh-CN" sz="2400">
                <a:solidFill>
                  <a:schemeClr val="hlink"/>
                </a:solidFill>
              </a:rPr>
              <a:t>2</a:t>
            </a:r>
            <a:r>
              <a:rPr lang="zh-CN" altLang="en-US" sz="2400">
                <a:solidFill>
                  <a:schemeClr val="hlink"/>
                </a:solidFill>
              </a:rPr>
              <a:t>）综合拉断力：</a:t>
            </a:r>
            <a:r>
              <a:rPr lang="zh-CN" altLang="en-US" sz="2400"/>
              <a:t>对架空线进行拉断力试验时，要求其应能承受计算拉断力</a:t>
            </a:r>
            <a:r>
              <a:rPr lang="zh-CN" altLang="en-US" sz="2400">
                <a:latin typeface="Times New Roman" panose="02020603050405020304" pitchFamily="18" charset="0"/>
              </a:rPr>
              <a:t>的</a:t>
            </a:r>
            <a:r>
              <a:rPr lang="en-US" altLang="zh-CN" sz="2400">
                <a:latin typeface="Times New Roman" panose="02020603050405020304" pitchFamily="18" charset="0"/>
              </a:rPr>
              <a:t>95%</a:t>
            </a:r>
            <a:r>
              <a:rPr lang="zh-CN" altLang="en-US" sz="2400">
                <a:latin typeface="Times New Roman" panose="02020603050405020304" pitchFamily="18" charset="0"/>
              </a:rPr>
              <a:t>，</a:t>
            </a:r>
            <a:r>
              <a:rPr lang="zh-CN" altLang="en-US" sz="2400"/>
              <a:t>即计算拉断力</a:t>
            </a:r>
            <a:r>
              <a:rPr lang="zh-CN" altLang="en-US" sz="2400">
                <a:latin typeface="Times New Roman" panose="02020603050405020304" pitchFamily="18" charset="0"/>
              </a:rPr>
              <a:t>的</a:t>
            </a:r>
            <a:r>
              <a:rPr lang="en-US" altLang="zh-CN" sz="2400">
                <a:latin typeface="Times New Roman" panose="02020603050405020304" pitchFamily="18" charset="0"/>
              </a:rPr>
              <a:t>95%</a:t>
            </a:r>
            <a:r>
              <a:rPr lang="zh-CN" altLang="en-US" sz="2400">
                <a:latin typeface="Times New Roman" panose="02020603050405020304" pitchFamily="18" charset="0"/>
              </a:rPr>
              <a:t>才为</a:t>
            </a:r>
            <a:r>
              <a:rPr lang="zh-CN" altLang="en-US" sz="2400"/>
              <a:t>绞线的综合拉断力</a:t>
            </a:r>
            <a:r>
              <a:rPr lang="en-US" altLang="zh-CN" sz="2400" i="1">
                <a:latin typeface="Times New Roman" panose="02020603050405020304" pitchFamily="18" charset="0"/>
              </a:rPr>
              <a:t>T</a:t>
            </a:r>
            <a:r>
              <a:rPr lang="en-US" altLang="zh-CN" sz="2400" i="1" baseline="-25000">
                <a:latin typeface="Times New Roman" panose="02020603050405020304" pitchFamily="18" charset="0"/>
              </a:rPr>
              <a:t>p</a:t>
            </a:r>
            <a:r>
              <a:rPr lang="zh-CN" altLang="en-US" sz="2400">
                <a:latin typeface="Times New Roman" panose="02020603050405020304" pitchFamily="18" charset="0"/>
              </a:rPr>
              <a:t>。</a:t>
            </a:r>
            <a:endParaRPr lang="zh-CN" altLang="en-US" sz="2400"/>
          </a:p>
        </p:txBody>
      </p:sp>
      <p:graphicFrame>
        <p:nvGraphicFramePr>
          <p:cNvPr id="219146" name="Object 10">
            <a:extLst>
              <a:ext uri="{FF2B5EF4-FFF2-40B4-BE49-F238E27FC236}">
                <a16:creationId xmlns:a16="http://schemas.microsoft.com/office/drawing/2014/main" id="{18028E01-4A6E-41ED-A833-2EA984D41374}"/>
              </a:ext>
            </a:extLst>
          </p:cNvPr>
          <p:cNvGraphicFramePr>
            <a:graphicFrameLocks noChangeAspect="1"/>
          </p:cNvGraphicFramePr>
          <p:nvPr/>
        </p:nvGraphicFramePr>
        <p:xfrm>
          <a:off x="3124200" y="6019800"/>
          <a:ext cx="1924050" cy="642938"/>
        </p:xfrm>
        <a:graphic>
          <a:graphicData uri="http://schemas.openxmlformats.org/presentationml/2006/ole">
            <mc:AlternateContent xmlns:mc="http://schemas.openxmlformats.org/markup-compatibility/2006">
              <mc:Choice xmlns:v="urn:schemas-microsoft-com:vml" Requires="v">
                <p:oleObj spid="_x0000_s219154" name="Equation" r:id="rId9" imgW="723600" imgH="241200" progId="Equation.DSMT4">
                  <p:embed/>
                </p:oleObj>
              </mc:Choice>
              <mc:Fallback>
                <p:oleObj name="Equation" r:id="rId9" imgW="723600" imgH="241200"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4200" y="6019800"/>
                        <a:ext cx="192405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0163" name="Object 3">
            <a:extLst>
              <a:ext uri="{FF2B5EF4-FFF2-40B4-BE49-F238E27FC236}">
                <a16:creationId xmlns:a16="http://schemas.microsoft.com/office/drawing/2014/main" id="{DA890A3E-7D4F-4069-9029-0A7A8A023394}"/>
              </a:ext>
            </a:extLst>
          </p:cNvPr>
          <p:cNvGraphicFramePr>
            <a:graphicFrameLocks noChangeAspect="1"/>
          </p:cNvGraphicFramePr>
          <p:nvPr/>
        </p:nvGraphicFramePr>
        <p:xfrm>
          <a:off x="2819400" y="1600200"/>
          <a:ext cx="3048000" cy="1143000"/>
        </p:xfrm>
        <a:graphic>
          <a:graphicData uri="http://schemas.openxmlformats.org/presentationml/2006/ole">
            <mc:AlternateContent xmlns:mc="http://schemas.openxmlformats.org/markup-compatibility/2006">
              <mc:Choice xmlns:v="urn:schemas-microsoft-com:vml" Requires="v">
                <p:oleObj spid="_x0000_s220179" name="Equation" r:id="rId3" imgW="1117440" imgH="419040" progId="Equation.DSMT4">
                  <p:embed/>
                </p:oleObj>
              </mc:Choice>
              <mc:Fallback>
                <p:oleObj name="Equation" r:id="rId3" imgW="1117440" imgH="41904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600200"/>
                        <a:ext cx="3048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0164" name="Rectangle 4">
            <a:extLst>
              <a:ext uri="{FF2B5EF4-FFF2-40B4-BE49-F238E27FC236}">
                <a16:creationId xmlns:a16="http://schemas.microsoft.com/office/drawing/2014/main" id="{3F76ADBC-B6E0-4324-A8A1-9675EE4B14BA}"/>
              </a:ext>
            </a:extLst>
          </p:cNvPr>
          <p:cNvSpPr>
            <a:spLocks noChangeArrowheads="1"/>
          </p:cNvSpPr>
          <p:nvPr/>
        </p:nvSpPr>
        <p:spPr bwMode="auto">
          <a:xfrm>
            <a:off x="685800" y="457200"/>
            <a:ext cx="80772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533400">
              <a:defRPr>
                <a:solidFill>
                  <a:schemeClr val="tx1"/>
                </a:solidFill>
                <a:latin typeface="Arial" panose="020B0604020202020204" pitchFamily="34" charset="0"/>
                <a:ea typeface="宋体" panose="02010600030101010101" pitchFamily="2" charset="-122"/>
              </a:defRPr>
            </a:lvl1pPr>
            <a:lvl2pPr marL="712788">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20000"/>
              </a:lnSpc>
            </a:pPr>
            <a:r>
              <a:rPr lang="zh-CN" altLang="en-US" sz="2400">
                <a:solidFill>
                  <a:schemeClr val="hlink"/>
                </a:solidFill>
                <a:effectLst>
                  <a:outerShdw blurRad="38100" dist="38100" dir="2700000" algn="tl">
                    <a:srgbClr val="000000"/>
                  </a:outerShdw>
                </a:effectLst>
                <a:latin typeface="Tahoma" panose="020B0604030504040204" pitchFamily="34" charset="0"/>
              </a:rPr>
              <a:t>（</a:t>
            </a:r>
            <a:r>
              <a:rPr lang="en-US" altLang="zh-CN" sz="2400">
                <a:solidFill>
                  <a:schemeClr val="hlink"/>
                </a:solidFill>
                <a:effectLst>
                  <a:outerShdw blurRad="38100" dist="38100" dir="2700000" algn="tl">
                    <a:srgbClr val="000000"/>
                  </a:outerShdw>
                </a:effectLst>
                <a:latin typeface="Tahoma" panose="020B0604030504040204" pitchFamily="34" charset="0"/>
              </a:rPr>
              <a:t>3</a:t>
            </a:r>
            <a:r>
              <a:rPr lang="zh-CN" altLang="en-US" sz="2400">
                <a:solidFill>
                  <a:schemeClr val="hlink"/>
                </a:solidFill>
                <a:effectLst>
                  <a:outerShdw blurRad="38100" dist="38100" dir="2700000" algn="tl">
                    <a:srgbClr val="000000"/>
                  </a:outerShdw>
                </a:effectLst>
                <a:latin typeface="Tahoma" panose="020B0604030504040204" pitchFamily="34" charset="0"/>
              </a:rPr>
              <a:t>）抗拉强度极限：</a:t>
            </a:r>
            <a:r>
              <a:rPr lang="zh-CN" altLang="en-US" sz="2400">
                <a:effectLst>
                  <a:outerShdw blurRad="38100" dist="38100" dir="2700000" algn="tl">
                    <a:srgbClr val="000000"/>
                  </a:outerShdw>
                </a:effectLst>
                <a:latin typeface="Tahoma" panose="020B0604030504040204" pitchFamily="34" charset="0"/>
              </a:rPr>
              <a:t>综合拉断力除以架空线的截面积，即得到架空线的抗拉强度极限为</a:t>
            </a:r>
          </a:p>
        </p:txBody>
      </p:sp>
      <p:sp>
        <p:nvSpPr>
          <p:cNvPr id="220167" name="Rectangle 7">
            <a:extLst>
              <a:ext uri="{FF2B5EF4-FFF2-40B4-BE49-F238E27FC236}">
                <a16:creationId xmlns:a16="http://schemas.microsoft.com/office/drawing/2014/main" id="{925CAEFF-2F3C-4E48-A7B5-98F07509574A}"/>
              </a:ext>
            </a:extLst>
          </p:cNvPr>
          <p:cNvSpPr>
            <a:spLocks noGrp="1" noChangeArrowheads="1"/>
          </p:cNvSpPr>
          <p:nvPr>
            <p:ph type="title"/>
          </p:nvPr>
        </p:nvSpPr>
        <p:spPr>
          <a:xfrm>
            <a:off x="457200" y="3048000"/>
            <a:ext cx="7848600" cy="914400"/>
          </a:xfrm>
          <a:noFill/>
          <a:ln/>
        </p:spPr>
        <p:txBody>
          <a:bodyPr/>
          <a:lstStyle/>
          <a:p>
            <a:r>
              <a:rPr lang="zh-CN" altLang="en-US" sz="3200">
                <a:ea typeface="黑体" panose="02010609060101010101" pitchFamily="49" charset="-122"/>
              </a:rPr>
              <a:t>五、架空线的许用应力和安全系数</a:t>
            </a:r>
          </a:p>
        </p:txBody>
      </p:sp>
      <p:sp>
        <p:nvSpPr>
          <p:cNvPr id="220168" name="Rectangle 8">
            <a:extLst>
              <a:ext uri="{FF2B5EF4-FFF2-40B4-BE49-F238E27FC236}">
                <a16:creationId xmlns:a16="http://schemas.microsoft.com/office/drawing/2014/main" id="{F25EAD88-C696-4AFA-9875-5DC07C34FBB8}"/>
              </a:ext>
            </a:extLst>
          </p:cNvPr>
          <p:cNvSpPr>
            <a:spLocks noGrp="1" noChangeArrowheads="1"/>
          </p:cNvSpPr>
          <p:nvPr>
            <p:ph type="body" idx="1"/>
          </p:nvPr>
        </p:nvSpPr>
        <p:spPr>
          <a:xfrm>
            <a:off x="304800" y="4038600"/>
            <a:ext cx="8534400" cy="990600"/>
          </a:xfrm>
          <a:noFill/>
          <a:ln/>
        </p:spPr>
        <p:txBody>
          <a:bodyPr/>
          <a:lstStyle/>
          <a:p>
            <a:pPr marL="0" indent="623888" algn="just">
              <a:lnSpc>
                <a:spcPct val="120000"/>
              </a:lnSpc>
              <a:spcBef>
                <a:spcPct val="0"/>
              </a:spcBef>
              <a:buFontTx/>
              <a:buNone/>
            </a:pPr>
            <a:r>
              <a:rPr lang="zh-CN" altLang="en-US" sz="2400"/>
              <a:t>（一）架空线的许用应力：是指架空线弧垂最低点所允许使用的最大应力，工程中称之为 </a:t>
            </a:r>
            <a:r>
              <a:rPr lang="zh-CN" altLang="en-US" sz="2400" b="1"/>
              <a:t>最大使用应力（张力）</a:t>
            </a:r>
          </a:p>
        </p:txBody>
      </p:sp>
      <p:graphicFrame>
        <p:nvGraphicFramePr>
          <p:cNvPr id="220169" name="Object 9">
            <a:extLst>
              <a:ext uri="{FF2B5EF4-FFF2-40B4-BE49-F238E27FC236}">
                <a16:creationId xmlns:a16="http://schemas.microsoft.com/office/drawing/2014/main" id="{9DF35CDA-9EA5-4F2E-B72F-C928458B3C92}"/>
              </a:ext>
            </a:extLst>
          </p:cNvPr>
          <p:cNvGraphicFramePr>
            <a:graphicFrameLocks noChangeAspect="1"/>
          </p:cNvGraphicFramePr>
          <p:nvPr/>
        </p:nvGraphicFramePr>
        <p:xfrm>
          <a:off x="3429000" y="5029200"/>
          <a:ext cx="1219200" cy="855663"/>
        </p:xfrm>
        <a:graphic>
          <a:graphicData uri="http://schemas.openxmlformats.org/presentationml/2006/ole">
            <mc:AlternateContent xmlns:mc="http://schemas.openxmlformats.org/markup-compatibility/2006">
              <mc:Choice xmlns:v="urn:schemas-microsoft-com:vml" Requires="v">
                <p:oleObj spid="_x0000_s220180" name="Equation" r:id="rId5" imgW="596880" imgH="419040" progId="Equation.DSMT4">
                  <p:embed/>
                </p:oleObj>
              </mc:Choice>
              <mc:Fallback>
                <p:oleObj name="Equation" r:id="rId5" imgW="596880" imgH="419040" progId="Equation.DSMT4">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5029200"/>
                        <a:ext cx="1219200"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20170" name="Group 10">
            <a:extLst>
              <a:ext uri="{FF2B5EF4-FFF2-40B4-BE49-F238E27FC236}">
                <a16:creationId xmlns:a16="http://schemas.microsoft.com/office/drawing/2014/main" id="{E180E6CB-C388-41D3-B4D3-1B0B4A8578C2}"/>
              </a:ext>
            </a:extLst>
          </p:cNvPr>
          <p:cNvGrpSpPr>
            <a:grpSpLocks/>
          </p:cNvGrpSpPr>
          <p:nvPr/>
        </p:nvGrpSpPr>
        <p:grpSpPr bwMode="auto">
          <a:xfrm>
            <a:off x="4572000" y="5791200"/>
            <a:ext cx="2724150" cy="406400"/>
            <a:chOff x="2256" y="2816"/>
            <a:chExt cx="1716" cy="256"/>
          </a:xfrm>
        </p:grpSpPr>
        <p:sp>
          <p:nvSpPr>
            <p:cNvPr id="220171" name="AutoShape 11">
              <a:extLst>
                <a:ext uri="{FF2B5EF4-FFF2-40B4-BE49-F238E27FC236}">
                  <a16:creationId xmlns:a16="http://schemas.microsoft.com/office/drawing/2014/main" id="{EEC57FE0-41D8-408D-93B2-5FF8DC8A4EFC}"/>
                </a:ext>
              </a:extLst>
            </p:cNvPr>
            <p:cNvSpPr>
              <a:spLocks noChangeArrowheads="1"/>
            </p:cNvSpPr>
            <p:nvPr/>
          </p:nvSpPr>
          <p:spPr bwMode="auto">
            <a:xfrm>
              <a:off x="2256" y="2832"/>
              <a:ext cx="1680" cy="240"/>
            </a:xfrm>
            <a:prstGeom prst="wedgeRoundRectCallout">
              <a:avLst>
                <a:gd name="adj1" fmla="val -50537"/>
                <a:gd name="adj2" fmla="val -17791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zh-CN"/>
            </a:p>
          </p:txBody>
        </p:sp>
        <p:sp>
          <p:nvSpPr>
            <p:cNvPr id="220172" name="Rectangle 12">
              <a:extLst>
                <a:ext uri="{FF2B5EF4-FFF2-40B4-BE49-F238E27FC236}">
                  <a16:creationId xmlns:a16="http://schemas.microsoft.com/office/drawing/2014/main" id="{583F0D99-EF72-4621-8D76-5714519E0F41}"/>
                </a:ext>
              </a:extLst>
            </p:cNvPr>
            <p:cNvSpPr>
              <a:spLocks noChangeArrowheads="1"/>
            </p:cNvSpPr>
            <p:nvPr/>
          </p:nvSpPr>
          <p:spPr bwMode="auto">
            <a:xfrm>
              <a:off x="2256" y="2816"/>
              <a:ext cx="17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a:solidFill>
                    <a:srgbClr val="000000"/>
                  </a:solidFill>
                </a:rPr>
                <a:t>架空线的抗拉强度极限</a:t>
              </a:r>
            </a:p>
          </p:txBody>
        </p:sp>
      </p:grpSp>
      <p:grpSp>
        <p:nvGrpSpPr>
          <p:cNvPr id="220173" name="Group 13">
            <a:extLst>
              <a:ext uri="{FF2B5EF4-FFF2-40B4-BE49-F238E27FC236}">
                <a16:creationId xmlns:a16="http://schemas.microsoft.com/office/drawing/2014/main" id="{2179F768-E6DA-4C48-9E58-9D9D0070DAD6}"/>
              </a:ext>
            </a:extLst>
          </p:cNvPr>
          <p:cNvGrpSpPr>
            <a:grpSpLocks/>
          </p:cNvGrpSpPr>
          <p:nvPr/>
        </p:nvGrpSpPr>
        <p:grpSpPr bwMode="auto">
          <a:xfrm>
            <a:off x="4495800" y="6172200"/>
            <a:ext cx="2743200" cy="396875"/>
            <a:chOff x="2592" y="3408"/>
            <a:chExt cx="1728" cy="250"/>
          </a:xfrm>
        </p:grpSpPr>
        <p:sp>
          <p:nvSpPr>
            <p:cNvPr id="220174" name="AutoShape 14">
              <a:extLst>
                <a:ext uri="{FF2B5EF4-FFF2-40B4-BE49-F238E27FC236}">
                  <a16:creationId xmlns:a16="http://schemas.microsoft.com/office/drawing/2014/main" id="{D73AE07D-90A6-47BC-8010-6F23FD7C6B07}"/>
                </a:ext>
              </a:extLst>
            </p:cNvPr>
            <p:cNvSpPr>
              <a:spLocks noChangeArrowheads="1"/>
            </p:cNvSpPr>
            <p:nvPr/>
          </p:nvSpPr>
          <p:spPr bwMode="auto">
            <a:xfrm>
              <a:off x="2592" y="3456"/>
              <a:ext cx="1728" cy="192"/>
            </a:xfrm>
            <a:prstGeom prst="wedgeRoundRectCallout">
              <a:avLst>
                <a:gd name="adj1" fmla="val -50231"/>
                <a:gd name="adj2" fmla="val -21927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zh-CN"/>
            </a:p>
          </p:txBody>
        </p:sp>
        <p:sp>
          <p:nvSpPr>
            <p:cNvPr id="220175" name="Rectangle 15">
              <a:extLst>
                <a:ext uri="{FF2B5EF4-FFF2-40B4-BE49-F238E27FC236}">
                  <a16:creationId xmlns:a16="http://schemas.microsoft.com/office/drawing/2014/main" id="{2DF52984-FF81-43EB-B87E-8F27637B0FB2}"/>
                </a:ext>
              </a:extLst>
            </p:cNvPr>
            <p:cNvSpPr>
              <a:spLocks noChangeArrowheads="1"/>
            </p:cNvSpPr>
            <p:nvPr/>
          </p:nvSpPr>
          <p:spPr bwMode="auto">
            <a:xfrm>
              <a:off x="2592" y="3408"/>
              <a:ext cx="17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a:solidFill>
                    <a:srgbClr val="000000"/>
                  </a:solidFill>
                </a:rPr>
                <a:t>架空线的设计安全系数</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20168">
                                            <p:txEl>
                                              <p:pRg st="0" end="0"/>
                                            </p:txEl>
                                          </p:spTgt>
                                        </p:tgtEl>
                                        <p:attrNameLst>
                                          <p:attrName>style.visibility</p:attrName>
                                        </p:attrNameLst>
                                      </p:cBhvr>
                                      <p:to>
                                        <p:strVal val="visible"/>
                                      </p:to>
                                    </p:set>
                                    <p:anim calcmode="lin" valueType="num">
                                      <p:cBhvr additive="base">
                                        <p:cTn id="7" dur="500" fill="hold"/>
                                        <p:tgtEl>
                                          <p:spTgt spid="22016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01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presetSubtype="0" fill="hold" nodeType="clickEffect">
                                  <p:stCondLst>
                                    <p:cond delay="0"/>
                                  </p:stCondLst>
                                  <p:childTnLst>
                                    <p:set>
                                      <p:cBhvr>
                                        <p:cTn id="12" dur="1" fill="hold">
                                          <p:stCondLst>
                                            <p:cond delay="0"/>
                                          </p:stCondLst>
                                        </p:cTn>
                                        <p:tgtEl>
                                          <p:spTgt spid="220169"/>
                                        </p:tgtEl>
                                        <p:attrNameLst>
                                          <p:attrName>style.visibility</p:attrName>
                                        </p:attrNameLst>
                                      </p:cBhvr>
                                      <p:to>
                                        <p:strVal val="visible"/>
                                      </p:to>
                                    </p:set>
                                    <p:anim calcmode="lin" valueType="num">
                                      <p:cBhvr>
                                        <p:cTn id="13" dur="500" fill="hold"/>
                                        <p:tgtEl>
                                          <p:spTgt spid="220169"/>
                                        </p:tgtEl>
                                        <p:attrNameLst>
                                          <p:attrName>ppt_x</p:attrName>
                                        </p:attrNameLst>
                                      </p:cBhvr>
                                      <p:tavLst>
                                        <p:tav tm="0">
                                          <p:val>
                                            <p:strVal val="#ppt_x-.2"/>
                                          </p:val>
                                        </p:tav>
                                        <p:tav tm="100000">
                                          <p:val>
                                            <p:strVal val="#ppt_x"/>
                                          </p:val>
                                        </p:tav>
                                      </p:tavLst>
                                    </p:anim>
                                    <p:anim calcmode="lin" valueType="num">
                                      <p:cBhvr>
                                        <p:cTn id="14" dur="500" fill="hold"/>
                                        <p:tgtEl>
                                          <p:spTgt spid="220169"/>
                                        </p:tgtEl>
                                        <p:attrNameLst>
                                          <p:attrName>ppt_y</p:attrName>
                                        </p:attrNameLst>
                                      </p:cBhvr>
                                      <p:tavLst>
                                        <p:tav tm="0">
                                          <p:val>
                                            <p:strVal val="#ppt_y"/>
                                          </p:val>
                                        </p:tav>
                                        <p:tav tm="100000">
                                          <p:val>
                                            <p:strVal val="#ppt_y"/>
                                          </p:val>
                                        </p:tav>
                                      </p:tavLst>
                                    </p:anim>
                                    <p:animEffect transition="in" filter="wipe(right)" prLst="gradientSize: 0.1">
                                      <p:cBhvr>
                                        <p:cTn id="15" dur="500"/>
                                        <p:tgtEl>
                                          <p:spTgt spid="22016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220170"/>
                                        </p:tgtEl>
                                        <p:attrNameLst>
                                          <p:attrName>style.visibility</p:attrName>
                                        </p:attrNameLst>
                                      </p:cBhvr>
                                      <p:to>
                                        <p:strVal val="visible"/>
                                      </p:to>
                                    </p:set>
                                    <p:animEffect transition="in" filter="blinds(horizontal)">
                                      <p:cBhvr>
                                        <p:cTn id="20" dur="500"/>
                                        <p:tgtEl>
                                          <p:spTgt spid="22017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xit" presetSubtype="10" fill="hold" nodeType="clickEffect">
                                  <p:stCondLst>
                                    <p:cond delay="0"/>
                                  </p:stCondLst>
                                  <p:childTnLst>
                                    <p:animEffect transition="out" filter="checkerboard(across)">
                                      <p:cBhvr>
                                        <p:cTn id="24" dur="500"/>
                                        <p:tgtEl>
                                          <p:spTgt spid="220170"/>
                                        </p:tgtEl>
                                      </p:cBhvr>
                                    </p:animEffect>
                                    <p:set>
                                      <p:cBhvr>
                                        <p:cTn id="25" dur="1" fill="hold">
                                          <p:stCondLst>
                                            <p:cond delay="499"/>
                                          </p:stCondLst>
                                        </p:cTn>
                                        <p:tgtEl>
                                          <p:spTgt spid="220170"/>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nodeType="clickEffect">
                                  <p:stCondLst>
                                    <p:cond delay="0"/>
                                  </p:stCondLst>
                                  <p:childTnLst>
                                    <p:set>
                                      <p:cBhvr>
                                        <p:cTn id="29" dur="1" fill="hold">
                                          <p:stCondLst>
                                            <p:cond delay="0"/>
                                          </p:stCondLst>
                                        </p:cTn>
                                        <p:tgtEl>
                                          <p:spTgt spid="220173"/>
                                        </p:tgtEl>
                                        <p:attrNameLst>
                                          <p:attrName>style.visibility</p:attrName>
                                        </p:attrNameLst>
                                      </p:cBhvr>
                                      <p:to>
                                        <p:strVal val="visible"/>
                                      </p:to>
                                    </p:set>
                                    <p:anim calcmode="lin" valueType="num">
                                      <p:cBhvr>
                                        <p:cTn id="30" dur="500" fill="hold"/>
                                        <p:tgtEl>
                                          <p:spTgt spid="220173"/>
                                        </p:tgtEl>
                                        <p:attrNameLst>
                                          <p:attrName>ppt_w</p:attrName>
                                        </p:attrNameLst>
                                      </p:cBhvr>
                                      <p:tavLst>
                                        <p:tav tm="0">
                                          <p:val>
                                            <p:fltVal val="0"/>
                                          </p:val>
                                        </p:tav>
                                        <p:tav tm="100000">
                                          <p:val>
                                            <p:strVal val="#ppt_w"/>
                                          </p:val>
                                        </p:tav>
                                      </p:tavLst>
                                    </p:anim>
                                    <p:anim calcmode="lin" valueType="num">
                                      <p:cBhvr>
                                        <p:cTn id="31" dur="500" fill="hold"/>
                                        <p:tgtEl>
                                          <p:spTgt spid="220173"/>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xit" presetSubtype="10" fill="hold" nodeType="clickEffect">
                                  <p:stCondLst>
                                    <p:cond delay="0"/>
                                  </p:stCondLst>
                                  <p:childTnLst>
                                    <p:animEffect transition="out" filter="checkerboard(across)">
                                      <p:cBhvr>
                                        <p:cTn id="35" dur="500"/>
                                        <p:tgtEl>
                                          <p:spTgt spid="220173"/>
                                        </p:tgtEl>
                                      </p:cBhvr>
                                    </p:animEffect>
                                    <p:set>
                                      <p:cBhvr>
                                        <p:cTn id="36" dur="1" fill="hold">
                                          <p:stCondLst>
                                            <p:cond delay="499"/>
                                          </p:stCondLst>
                                        </p:cTn>
                                        <p:tgtEl>
                                          <p:spTgt spid="2201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5" name="Rectangle 9">
            <a:extLst>
              <a:ext uri="{FF2B5EF4-FFF2-40B4-BE49-F238E27FC236}">
                <a16:creationId xmlns:a16="http://schemas.microsoft.com/office/drawing/2014/main" id="{29A116FB-815D-406B-9700-F5E0517CD161}"/>
              </a:ext>
            </a:extLst>
          </p:cNvPr>
          <p:cNvSpPr>
            <a:spLocks noChangeArrowheads="1"/>
          </p:cNvSpPr>
          <p:nvPr/>
        </p:nvSpPr>
        <p:spPr bwMode="auto">
          <a:xfrm>
            <a:off x="838200" y="8382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400" b="1">
                <a:effectLst>
                  <a:outerShdw blurRad="38100" dist="38100" dir="2700000" algn="tl">
                    <a:srgbClr val="000000"/>
                  </a:outerShdw>
                </a:effectLst>
                <a:latin typeface="宋体" panose="02010600030101010101" pitchFamily="2" charset="-122"/>
              </a:rPr>
              <a:t>(3)</a:t>
            </a:r>
            <a:r>
              <a:rPr lang="zh-CN" altLang="en-US" sz="2400" b="1">
                <a:effectLst>
                  <a:outerShdw blurRad="38100" dist="38100" dir="2700000" algn="tl">
                    <a:srgbClr val="000000"/>
                  </a:outerShdw>
                </a:effectLst>
                <a:latin typeface="宋体" panose="02010600030101010101" pitchFamily="2" charset="-122"/>
              </a:rPr>
              <a:t>分裂导线的特点</a:t>
            </a:r>
            <a:r>
              <a:rPr lang="en-US" altLang="zh-CN" sz="2400" b="1">
                <a:effectLst>
                  <a:outerShdw blurRad="38100" dist="38100" dir="2700000" algn="tl">
                    <a:srgbClr val="000000"/>
                  </a:outerShdw>
                </a:effectLst>
                <a:latin typeface="宋体" panose="02010600030101010101" pitchFamily="2" charset="-122"/>
              </a:rPr>
              <a:t>:</a:t>
            </a:r>
          </a:p>
        </p:txBody>
      </p:sp>
      <p:grpSp>
        <p:nvGrpSpPr>
          <p:cNvPr id="152586" name="Group 10">
            <a:extLst>
              <a:ext uri="{FF2B5EF4-FFF2-40B4-BE49-F238E27FC236}">
                <a16:creationId xmlns:a16="http://schemas.microsoft.com/office/drawing/2014/main" id="{61583DFA-DCF5-44A7-B42A-8FE0D3813B6D}"/>
              </a:ext>
            </a:extLst>
          </p:cNvPr>
          <p:cNvGrpSpPr>
            <a:grpSpLocks/>
          </p:cNvGrpSpPr>
          <p:nvPr/>
        </p:nvGrpSpPr>
        <p:grpSpPr bwMode="auto">
          <a:xfrm>
            <a:off x="762000" y="4800600"/>
            <a:ext cx="7467600" cy="838200"/>
            <a:chOff x="528" y="3264"/>
            <a:chExt cx="4704" cy="480"/>
          </a:xfrm>
        </p:grpSpPr>
        <p:sp>
          <p:nvSpPr>
            <p:cNvPr id="152587" name="Rectangle 11">
              <a:extLst>
                <a:ext uri="{FF2B5EF4-FFF2-40B4-BE49-F238E27FC236}">
                  <a16:creationId xmlns:a16="http://schemas.microsoft.com/office/drawing/2014/main" id="{4A8F6DD2-7BC9-4561-9ECD-CBEEFF11F3BE}"/>
                </a:ext>
              </a:extLst>
            </p:cNvPr>
            <p:cNvSpPr>
              <a:spLocks noChangeArrowheads="1"/>
            </p:cNvSpPr>
            <p:nvPr/>
          </p:nvSpPr>
          <p:spPr bwMode="auto">
            <a:xfrm>
              <a:off x="576" y="3312"/>
              <a:ext cx="4560"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2588" name="Rectangle 12">
              <a:extLst>
                <a:ext uri="{FF2B5EF4-FFF2-40B4-BE49-F238E27FC236}">
                  <a16:creationId xmlns:a16="http://schemas.microsoft.com/office/drawing/2014/main" id="{69763E56-A34E-4B9A-8677-1519EF819A11}"/>
                </a:ext>
              </a:extLst>
            </p:cNvPr>
            <p:cNvSpPr>
              <a:spLocks noChangeArrowheads="1"/>
            </p:cNvSpPr>
            <p:nvPr/>
          </p:nvSpPr>
          <p:spPr bwMode="auto">
            <a:xfrm>
              <a:off x="528" y="3264"/>
              <a:ext cx="4704" cy="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zh-CN" sz="2400">
                  <a:effectLst>
                    <a:outerShdw blurRad="38100" dist="38100" dir="2700000" algn="tl">
                      <a:srgbClr val="000000"/>
                    </a:outerShdw>
                  </a:effectLst>
                  <a:latin typeface="Times New Roman" panose="02020603050405020304" pitchFamily="18" charset="0"/>
                </a:rPr>
                <a:t>        </a:t>
              </a:r>
              <a:r>
                <a:rPr lang="zh-CN" altLang="en-US" sz="2400">
                  <a:effectLst>
                    <a:outerShdw blurRad="38100" dist="38100" dir="2700000" algn="tl">
                      <a:srgbClr val="000000"/>
                    </a:outerShdw>
                  </a:effectLst>
                  <a:latin typeface="Times New Roman" panose="02020603050405020304" pitchFamily="18" charset="0"/>
                </a:rPr>
                <a:t>我国</a:t>
              </a:r>
              <a:r>
                <a:rPr lang="en-US" altLang="zh-CN" sz="2400">
                  <a:effectLst>
                    <a:outerShdw blurRad="38100" dist="38100" dir="2700000" algn="tl">
                      <a:srgbClr val="000000"/>
                    </a:outerShdw>
                  </a:effectLst>
                  <a:latin typeface="Times New Roman" panose="02020603050405020304" pitchFamily="18" charset="0"/>
                </a:rPr>
                <a:t>220kV</a:t>
              </a:r>
              <a:r>
                <a:rPr lang="zh-CN" altLang="en-US" sz="2400">
                  <a:effectLst>
                    <a:outerShdw blurRad="38100" dist="38100" dir="2700000" algn="tl">
                      <a:srgbClr val="000000"/>
                    </a:outerShdw>
                  </a:effectLst>
                  <a:latin typeface="Times New Roman" panose="02020603050405020304" pitchFamily="18" charset="0"/>
                </a:rPr>
                <a:t>和</a:t>
              </a:r>
              <a:r>
                <a:rPr lang="en-US" altLang="zh-CN" sz="2400">
                  <a:effectLst>
                    <a:outerShdw blurRad="38100" dist="38100" dir="2700000" algn="tl">
                      <a:srgbClr val="000000"/>
                    </a:outerShdw>
                  </a:effectLst>
                  <a:latin typeface="Times New Roman" panose="02020603050405020304" pitchFamily="18" charset="0"/>
                </a:rPr>
                <a:t>330kV</a:t>
              </a:r>
              <a:r>
                <a:rPr lang="zh-CN" altLang="en-US" sz="2400">
                  <a:effectLst>
                    <a:outerShdw blurRad="38100" dist="38100" dir="2700000" algn="tl">
                      <a:srgbClr val="000000"/>
                    </a:outerShdw>
                  </a:effectLst>
                  <a:latin typeface="Times New Roman" panose="02020603050405020304" pitchFamily="18" charset="0"/>
                </a:rPr>
                <a:t>线路多用二分裂导线，</a:t>
              </a:r>
              <a:r>
                <a:rPr lang="en-US" altLang="zh-CN" sz="2400">
                  <a:effectLst>
                    <a:outerShdw blurRad="38100" dist="38100" dir="2700000" algn="tl">
                      <a:srgbClr val="000000"/>
                    </a:outerShdw>
                  </a:effectLst>
                  <a:latin typeface="Times New Roman" panose="02020603050405020304" pitchFamily="18" charset="0"/>
                </a:rPr>
                <a:t>500kV</a:t>
              </a:r>
              <a:r>
                <a:rPr lang="zh-CN" altLang="en-US" sz="2400">
                  <a:effectLst>
                    <a:outerShdw blurRad="38100" dist="38100" dir="2700000" algn="tl">
                      <a:srgbClr val="000000"/>
                    </a:outerShdw>
                  </a:effectLst>
                  <a:latin typeface="Times New Roman" panose="02020603050405020304" pitchFamily="18" charset="0"/>
                </a:rPr>
                <a:t>线路多用四分裂导线</a:t>
              </a:r>
            </a:p>
          </p:txBody>
        </p:sp>
      </p:grpSp>
      <p:sp>
        <p:nvSpPr>
          <p:cNvPr id="152589" name="Rectangle 13">
            <a:extLst>
              <a:ext uri="{FF2B5EF4-FFF2-40B4-BE49-F238E27FC236}">
                <a16:creationId xmlns:a16="http://schemas.microsoft.com/office/drawing/2014/main" id="{99AD2A7C-1D99-4C9E-B8A3-54A57B7A8A95}"/>
              </a:ext>
            </a:extLst>
          </p:cNvPr>
          <p:cNvSpPr>
            <a:spLocks noGrp="1" noChangeArrowheads="1"/>
          </p:cNvSpPr>
          <p:nvPr>
            <p:ph type="body" idx="1"/>
          </p:nvPr>
        </p:nvSpPr>
        <p:spPr>
          <a:xfrm>
            <a:off x="838200" y="2286000"/>
            <a:ext cx="8001000" cy="1752600"/>
          </a:xfrm>
        </p:spPr>
        <p:txBody>
          <a:bodyPr/>
          <a:lstStyle/>
          <a:p>
            <a:pPr marL="987425" indent="-987425" algn="just">
              <a:buFontTx/>
              <a:buNone/>
            </a:pPr>
            <a:r>
              <a:rPr lang="zh-CN" altLang="en-US" sz="2400"/>
              <a:t>结构：使用普通型号的导线，安装间隔棒保持其间隔和形状。</a:t>
            </a:r>
          </a:p>
          <a:p>
            <a:pPr marL="987425" indent="-987425" algn="just">
              <a:buFontTx/>
              <a:buNone/>
            </a:pPr>
            <a:r>
              <a:rPr lang="zh-CN" altLang="en-US" sz="2400"/>
              <a:t>优点：其表面电位梯度小，临界电晕电压高，单位电抗小，导纳大，且无需专门制造。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2586"/>
                                        </p:tgtEl>
                                        <p:attrNameLst>
                                          <p:attrName>style.visibility</p:attrName>
                                        </p:attrNameLst>
                                      </p:cBhvr>
                                      <p:to>
                                        <p:strVal val="visible"/>
                                      </p:to>
                                    </p:set>
                                    <p:animEffect transition="in" filter="blinds(horizontal)">
                                      <p:cBhvr>
                                        <p:cTn id="7" dur="500"/>
                                        <p:tgtEl>
                                          <p:spTgt spid="152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a:extLst>
              <a:ext uri="{FF2B5EF4-FFF2-40B4-BE49-F238E27FC236}">
                <a16:creationId xmlns:a16="http://schemas.microsoft.com/office/drawing/2014/main" id="{A1F06F0B-0997-4876-BC28-3C916294458A}"/>
              </a:ext>
            </a:extLst>
          </p:cNvPr>
          <p:cNvSpPr>
            <a:spLocks noChangeArrowheads="1"/>
          </p:cNvSpPr>
          <p:nvPr/>
        </p:nvSpPr>
        <p:spPr bwMode="auto">
          <a:xfrm>
            <a:off x="609600" y="1371600"/>
            <a:ext cx="83058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623888">
              <a:defRPr>
                <a:solidFill>
                  <a:schemeClr val="tx1"/>
                </a:solidFill>
                <a:latin typeface="Arial" panose="020B0604020202020204" pitchFamily="34" charset="0"/>
                <a:ea typeface="宋体" panose="02010600030101010101" pitchFamily="2" charset="-122"/>
              </a:defRPr>
            </a:lvl1pPr>
            <a:lvl2pPr marL="803275">
              <a:defRPr>
                <a:solidFill>
                  <a:schemeClr val="tx1"/>
                </a:solidFill>
                <a:latin typeface="Arial" panose="020B0604020202020204" pitchFamily="34" charset="0"/>
                <a:ea typeface="宋体" panose="02010600030101010101" pitchFamily="2" charset="-122"/>
              </a:defRPr>
            </a:lvl2pPr>
            <a:lvl3pPr marL="982663">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r>
              <a:rPr lang="en-US" altLang="zh-CN" sz="2400">
                <a:effectLst>
                  <a:outerShdw blurRad="38100" dist="38100" dir="2700000" algn="tl">
                    <a:srgbClr val="000000"/>
                  </a:outerShdw>
                </a:effectLst>
                <a:latin typeface="Times New Roman" panose="02020603050405020304" pitchFamily="18" charset="0"/>
              </a:rPr>
              <a:t>1</a:t>
            </a:r>
            <a:r>
              <a:rPr lang="zh-CN" altLang="en-US" sz="2400">
                <a:effectLst>
                  <a:outerShdw blurRad="38100" dist="38100" dir="2700000" algn="tl">
                    <a:srgbClr val="000000"/>
                  </a:outerShdw>
                </a:effectLst>
                <a:latin typeface="Times New Roman" panose="02020603050405020304" pitchFamily="18" charset="0"/>
              </a:rPr>
              <a:t>、</a:t>
            </a:r>
            <a:r>
              <a:rPr lang="zh-CN" altLang="en-US" sz="2400" b="1">
                <a:effectLst>
                  <a:outerShdw blurRad="38100" dist="38100" dir="2700000" algn="tl">
                    <a:srgbClr val="000000"/>
                  </a:outerShdw>
                </a:effectLst>
                <a:latin typeface="Times New Roman" panose="02020603050405020304" pitchFamily="18" charset="0"/>
              </a:rPr>
              <a:t>在</a:t>
            </a:r>
            <a:r>
              <a:rPr lang="zh-CN" altLang="en-US" sz="2400" b="1">
                <a:solidFill>
                  <a:schemeClr val="hlink"/>
                </a:solidFill>
                <a:effectLst>
                  <a:outerShdw blurRad="38100" dist="38100" dir="2700000" algn="tl">
                    <a:srgbClr val="000000"/>
                  </a:outerShdw>
                </a:effectLst>
                <a:latin typeface="Times New Roman" panose="02020603050405020304" pitchFamily="18" charset="0"/>
              </a:rPr>
              <a:t>弧垂最低点</a:t>
            </a:r>
            <a:r>
              <a:rPr lang="zh-CN" altLang="en-US" sz="2400">
                <a:solidFill>
                  <a:schemeClr val="hlink"/>
                </a:solidFill>
                <a:effectLst>
                  <a:outerShdw blurRad="38100" dist="38100" dir="2700000" algn="tl">
                    <a:srgbClr val="000000"/>
                  </a:outerShdw>
                </a:effectLst>
                <a:latin typeface="Times New Roman" panose="02020603050405020304" pitchFamily="18" charset="0"/>
              </a:rPr>
              <a:t>：</a:t>
            </a:r>
            <a:r>
              <a:rPr lang="zh-CN" altLang="en-US" sz="2400">
                <a:effectLst>
                  <a:outerShdw blurRad="38100" dist="38100" dir="2700000" algn="tl">
                    <a:srgbClr val="000000"/>
                  </a:outerShdw>
                </a:effectLst>
                <a:latin typeface="Times New Roman" panose="02020603050405020304" pitchFamily="18" charset="0"/>
              </a:rPr>
              <a:t>导线的安全系数</a:t>
            </a:r>
            <a:r>
              <a:rPr lang="en-US" altLang="zh-CN" sz="2400" i="1">
                <a:effectLst>
                  <a:outerShdw blurRad="38100" dist="38100" dir="2700000" algn="tl">
                    <a:srgbClr val="000000"/>
                  </a:outerShdw>
                </a:effectLst>
                <a:latin typeface="Times New Roman" panose="02020603050405020304" pitchFamily="18" charset="0"/>
              </a:rPr>
              <a:t>k</a:t>
            </a:r>
            <a:r>
              <a:rPr lang="en-US" altLang="zh-CN" sz="2400">
                <a:effectLst>
                  <a:outerShdw blurRad="38100" dist="38100" dir="2700000" algn="tl">
                    <a:srgbClr val="000000"/>
                  </a:outerShdw>
                </a:effectLst>
                <a:latin typeface="Times New Roman" panose="02020603050405020304" pitchFamily="18" charset="0"/>
              </a:rPr>
              <a:t>≥2.5</a:t>
            </a:r>
            <a:r>
              <a:rPr lang="zh-CN" altLang="en-US" sz="2400">
                <a:effectLst>
                  <a:outerShdw blurRad="38100" dist="38100" dir="2700000" algn="tl">
                    <a:srgbClr val="000000"/>
                  </a:outerShdw>
                </a:effectLst>
                <a:latin typeface="Times New Roman" panose="02020603050405020304" pitchFamily="18" charset="0"/>
              </a:rPr>
              <a:t>，地线安全系数宜大于导线的安全系数。</a:t>
            </a:r>
          </a:p>
          <a:p>
            <a:pPr algn="just"/>
            <a:r>
              <a:rPr lang="en-US" altLang="zh-CN" sz="2400" b="1">
                <a:effectLst>
                  <a:outerShdw blurRad="38100" dist="38100" dir="2700000" algn="tl">
                    <a:srgbClr val="000000"/>
                  </a:outerShdw>
                </a:effectLst>
                <a:latin typeface="Times New Roman" panose="02020603050405020304" pitchFamily="18" charset="0"/>
              </a:rPr>
              <a:t>2</a:t>
            </a:r>
            <a:r>
              <a:rPr lang="zh-CN" altLang="en-US" sz="2400" b="1">
                <a:effectLst>
                  <a:outerShdw blurRad="38100" dist="38100" dir="2700000" algn="tl">
                    <a:srgbClr val="000000"/>
                  </a:outerShdw>
                </a:effectLst>
                <a:latin typeface="Times New Roman" panose="02020603050405020304" pitchFamily="18" charset="0"/>
              </a:rPr>
              <a:t>、</a:t>
            </a:r>
            <a:r>
              <a:rPr lang="zh-CN" altLang="en-US" sz="2400" b="1">
                <a:solidFill>
                  <a:schemeClr val="hlink"/>
                </a:solidFill>
                <a:effectLst>
                  <a:outerShdw blurRad="38100" dist="38100" dir="2700000" algn="tl">
                    <a:srgbClr val="000000"/>
                  </a:outerShdw>
                </a:effectLst>
                <a:latin typeface="Times New Roman" panose="02020603050405020304" pitchFamily="18" charset="0"/>
              </a:rPr>
              <a:t>年均气温时</a:t>
            </a:r>
            <a:r>
              <a:rPr lang="zh-CN" altLang="en-US" sz="2400" b="1">
                <a:effectLst>
                  <a:outerShdw blurRad="38100" dist="38100" dir="2700000" algn="tl">
                    <a:srgbClr val="000000"/>
                  </a:outerShdw>
                </a:effectLst>
                <a:latin typeface="Times New Roman" panose="02020603050405020304" pitchFamily="18" charset="0"/>
              </a:rPr>
              <a:t>：</a:t>
            </a:r>
            <a:r>
              <a:rPr lang="zh-CN" altLang="en-US" sz="2400">
                <a:effectLst>
                  <a:outerShdw blurRad="38100" dist="38100" dir="2700000" algn="tl">
                    <a:srgbClr val="000000"/>
                  </a:outerShdw>
                </a:effectLst>
                <a:latin typeface="Times New Roman" panose="02020603050405020304" pitchFamily="18" charset="0"/>
              </a:rPr>
              <a:t>平均运行应力不应超过</a:t>
            </a:r>
            <a:r>
              <a:rPr lang="en-US" altLang="zh-CN" sz="2400" i="1">
                <a:effectLst>
                  <a:outerShdw blurRad="38100" dist="38100" dir="2700000" algn="tl">
                    <a:srgbClr val="000000"/>
                  </a:outerShdw>
                </a:effectLst>
                <a:latin typeface="Times New Roman" panose="02020603050405020304" pitchFamily="18" charset="0"/>
              </a:rPr>
              <a:t>σp</a:t>
            </a:r>
            <a:r>
              <a:rPr lang="en-US" altLang="zh-CN" sz="2400">
                <a:effectLst>
                  <a:outerShdw blurRad="38100" dist="38100" dir="2700000" algn="tl">
                    <a:srgbClr val="000000"/>
                  </a:outerShdw>
                </a:effectLst>
                <a:latin typeface="Times New Roman" panose="02020603050405020304" pitchFamily="18" charset="0"/>
              </a:rPr>
              <a:t> </a:t>
            </a:r>
            <a:r>
              <a:rPr lang="zh-CN" altLang="en-US" sz="2400">
                <a:effectLst>
                  <a:outerShdw blurRad="38100" dist="38100" dir="2700000" algn="tl">
                    <a:srgbClr val="000000"/>
                  </a:outerShdw>
                </a:effectLst>
                <a:latin typeface="Times New Roman" panose="02020603050405020304" pitchFamily="18" charset="0"/>
              </a:rPr>
              <a:t>的</a:t>
            </a:r>
            <a:r>
              <a:rPr lang="en-US" altLang="zh-CN" sz="2400">
                <a:effectLst>
                  <a:outerShdw blurRad="38100" dist="38100" dir="2700000" algn="tl">
                    <a:srgbClr val="000000"/>
                  </a:outerShdw>
                </a:effectLst>
                <a:latin typeface="Times New Roman" panose="02020603050405020304" pitchFamily="18" charset="0"/>
              </a:rPr>
              <a:t>25</a:t>
            </a:r>
            <a:r>
              <a:rPr lang="zh-CN" altLang="en-US" sz="2400">
                <a:effectLst>
                  <a:outerShdw blurRad="38100" dist="38100" dir="2700000" algn="tl">
                    <a:srgbClr val="000000"/>
                  </a:outerShdw>
                </a:effectLst>
                <a:latin typeface="Times New Roman" panose="02020603050405020304" pitchFamily="18" charset="0"/>
              </a:rPr>
              <a:t>％，即设计安全系数不应小于</a:t>
            </a:r>
            <a:r>
              <a:rPr lang="en-US" altLang="zh-CN" sz="2400">
                <a:effectLst>
                  <a:outerShdw blurRad="38100" dist="38100" dir="2700000" algn="tl">
                    <a:srgbClr val="000000"/>
                  </a:outerShdw>
                </a:effectLst>
                <a:latin typeface="Times New Roman" panose="02020603050405020304" pitchFamily="18" charset="0"/>
              </a:rPr>
              <a:t>4.0</a:t>
            </a:r>
            <a:r>
              <a:rPr lang="zh-CN" altLang="en-US" sz="2400">
                <a:effectLst>
                  <a:outerShdw blurRad="38100" dist="38100" dir="2700000" algn="tl">
                    <a:srgbClr val="000000"/>
                  </a:outerShdw>
                </a:effectLst>
                <a:latin typeface="Times New Roman" panose="02020603050405020304" pitchFamily="18" charset="0"/>
              </a:rPr>
              <a:t>。</a:t>
            </a:r>
          </a:p>
          <a:p>
            <a:pPr algn="just"/>
            <a:r>
              <a:rPr lang="en-US" altLang="zh-CN" sz="2400" b="1">
                <a:effectLst>
                  <a:outerShdw blurRad="38100" dist="38100" dir="2700000" algn="tl">
                    <a:srgbClr val="000000"/>
                  </a:outerShdw>
                </a:effectLst>
                <a:latin typeface="Times New Roman" panose="02020603050405020304" pitchFamily="18" charset="0"/>
              </a:rPr>
              <a:t>3</a:t>
            </a:r>
            <a:r>
              <a:rPr lang="zh-CN" altLang="en-US" sz="2400" b="1">
                <a:effectLst>
                  <a:outerShdw blurRad="38100" dist="38100" dir="2700000" algn="tl">
                    <a:srgbClr val="000000"/>
                  </a:outerShdw>
                </a:effectLst>
                <a:latin typeface="Times New Roman" panose="02020603050405020304" pitchFamily="18" charset="0"/>
              </a:rPr>
              <a:t>、</a:t>
            </a:r>
            <a:r>
              <a:rPr lang="zh-CN" altLang="en-US" sz="2400" b="1">
                <a:solidFill>
                  <a:schemeClr val="hlink"/>
                </a:solidFill>
                <a:effectLst>
                  <a:outerShdw blurRad="38100" dist="38100" dir="2700000" algn="tl">
                    <a:srgbClr val="000000"/>
                  </a:outerShdw>
                </a:effectLst>
                <a:latin typeface="Times New Roman" panose="02020603050405020304" pitchFamily="18" charset="0"/>
              </a:rPr>
              <a:t>悬挂点</a:t>
            </a:r>
            <a:r>
              <a:rPr lang="zh-CN" altLang="en-US" sz="2400" b="1">
                <a:effectLst>
                  <a:outerShdw blurRad="38100" dist="38100" dir="2700000" algn="tl">
                    <a:srgbClr val="000000"/>
                  </a:outerShdw>
                </a:effectLst>
                <a:latin typeface="Times New Roman" panose="02020603050405020304" pitchFamily="18" charset="0"/>
              </a:rPr>
              <a:t>的安全系数：</a:t>
            </a:r>
            <a:r>
              <a:rPr lang="zh-CN" altLang="en-US" sz="2400">
                <a:effectLst>
                  <a:outerShdw blurRad="38100" dist="38100" dir="2700000" algn="tl">
                    <a:srgbClr val="000000"/>
                  </a:outerShdw>
                </a:effectLst>
                <a:latin typeface="Times New Roman" panose="02020603050405020304" pitchFamily="18" charset="0"/>
              </a:rPr>
              <a:t>不应小于</a:t>
            </a:r>
            <a:r>
              <a:rPr lang="en-US" altLang="zh-CN" sz="2400">
                <a:effectLst>
                  <a:outerShdw blurRad="38100" dist="38100" dir="2700000" algn="tl">
                    <a:srgbClr val="000000"/>
                  </a:outerShdw>
                </a:effectLst>
                <a:latin typeface="Times New Roman" panose="02020603050405020304" pitchFamily="18" charset="0"/>
              </a:rPr>
              <a:t>2.25</a:t>
            </a:r>
            <a:r>
              <a:rPr lang="zh-CN" altLang="en-US" sz="2400">
                <a:effectLst>
                  <a:outerShdw blurRad="38100" dist="38100" dir="2700000" algn="tl">
                    <a:srgbClr val="000000"/>
                  </a:outerShdw>
                </a:effectLst>
                <a:latin typeface="Times New Roman" panose="02020603050405020304" pitchFamily="18" charset="0"/>
              </a:rPr>
              <a:t>。</a:t>
            </a:r>
          </a:p>
          <a:p>
            <a:pPr algn="just"/>
            <a:r>
              <a:rPr lang="en-US" altLang="zh-CN" sz="2400" b="1">
                <a:effectLst>
                  <a:outerShdw blurRad="38100" dist="38100" dir="2700000" algn="tl">
                    <a:srgbClr val="000000"/>
                  </a:outerShdw>
                </a:effectLst>
                <a:latin typeface="Times New Roman" panose="02020603050405020304" pitchFamily="18" charset="0"/>
              </a:rPr>
              <a:t>4</a:t>
            </a:r>
            <a:r>
              <a:rPr lang="zh-CN" altLang="en-US" sz="2400" b="1">
                <a:effectLst>
                  <a:outerShdw blurRad="38100" dist="38100" dir="2700000" algn="tl">
                    <a:srgbClr val="000000"/>
                  </a:outerShdw>
                </a:effectLst>
                <a:latin typeface="Times New Roman" panose="02020603050405020304" pitchFamily="18" charset="0"/>
              </a:rPr>
              <a:t>、</a:t>
            </a:r>
            <a:r>
              <a:rPr lang="zh-CN" altLang="en-US" sz="2400" b="1">
                <a:solidFill>
                  <a:schemeClr val="hlink"/>
                </a:solidFill>
                <a:effectLst>
                  <a:outerShdw blurRad="38100" dist="38100" dir="2700000" algn="tl">
                    <a:srgbClr val="000000"/>
                  </a:outerShdw>
                </a:effectLst>
                <a:latin typeface="Times New Roman" panose="02020603050405020304" pitchFamily="18" charset="0"/>
              </a:rPr>
              <a:t>稀有</a:t>
            </a:r>
            <a:r>
              <a:rPr lang="zh-CN" altLang="en-US" sz="2400" b="1">
                <a:effectLst>
                  <a:outerShdw blurRad="38100" dist="38100" dir="2700000" algn="tl">
                    <a:srgbClr val="000000"/>
                  </a:outerShdw>
                </a:effectLst>
                <a:latin typeface="Times New Roman" panose="02020603050405020304" pitchFamily="18" charset="0"/>
              </a:rPr>
              <a:t>风速或稀有覆冰</a:t>
            </a:r>
            <a:r>
              <a:rPr lang="zh-CN" altLang="en-US" sz="2400" b="1">
                <a:solidFill>
                  <a:schemeClr val="hlink"/>
                </a:solidFill>
                <a:effectLst>
                  <a:outerShdw blurRad="38100" dist="38100" dir="2700000" algn="tl">
                    <a:srgbClr val="000000"/>
                  </a:outerShdw>
                </a:effectLst>
                <a:latin typeface="Times New Roman" panose="02020603050405020304" pitchFamily="18" charset="0"/>
              </a:rPr>
              <a:t>气象条件</a:t>
            </a:r>
            <a:r>
              <a:rPr lang="zh-CN" altLang="en-US" sz="2400" b="1">
                <a:effectLst>
                  <a:outerShdw blurRad="38100" dist="38100" dir="2700000" algn="tl">
                    <a:srgbClr val="000000"/>
                  </a:outerShdw>
                </a:effectLst>
                <a:latin typeface="Times New Roman" panose="02020603050405020304" pitchFamily="18" charset="0"/>
              </a:rPr>
              <a:t>时：</a:t>
            </a:r>
          </a:p>
          <a:p>
            <a:pPr algn="just"/>
            <a:r>
              <a:rPr lang="zh-CN" altLang="en-US" sz="2400">
                <a:effectLst>
                  <a:outerShdw blurRad="38100" dist="38100" dir="2700000" algn="tl">
                    <a:srgbClr val="000000"/>
                  </a:outerShdw>
                </a:effectLst>
                <a:latin typeface="Times New Roman" panose="02020603050405020304" pitchFamily="18" charset="0"/>
              </a:rPr>
              <a:t>弧垂最低点：最大使用张力不应超过综合拉断力的</a:t>
            </a:r>
            <a:r>
              <a:rPr lang="en-US" altLang="zh-CN" sz="2400">
                <a:effectLst>
                  <a:outerShdw blurRad="38100" dist="38100" dir="2700000" algn="tl">
                    <a:srgbClr val="000000"/>
                  </a:outerShdw>
                </a:effectLst>
                <a:latin typeface="Times New Roman" panose="02020603050405020304" pitchFamily="18" charset="0"/>
              </a:rPr>
              <a:t>60%</a:t>
            </a:r>
            <a:r>
              <a:rPr lang="zh-CN" altLang="en-US" sz="2400">
                <a:effectLst>
                  <a:outerShdw blurRad="38100" dist="38100" dir="2700000" algn="tl">
                    <a:srgbClr val="000000"/>
                  </a:outerShdw>
                </a:effectLst>
                <a:latin typeface="Times New Roman" panose="02020603050405020304" pitchFamily="18" charset="0"/>
              </a:rPr>
              <a:t>，即其安全系数不应小于</a:t>
            </a:r>
            <a:r>
              <a:rPr lang="en-US" altLang="zh-CN" sz="2400">
                <a:solidFill>
                  <a:schemeClr val="hlink"/>
                </a:solidFill>
                <a:effectLst>
                  <a:outerShdw blurRad="38100" dist="38100" dir="2700000" algn="tl">
                    <a:srgbClr val="000000"/>
                  </a:outerShdw>
                </a:effectLst>
                <a:latin typeface="Times New Roman" panose="02020603050405020304" pitchFamily="18" charset="0"/>
              </a:rPr>
              <a:t>1.67</a:t>
            </a:r>
            <a:r>
              <a:rPr lang="zh-CN" altLang="en-US" sz="2400">
                <a:effectLst>
                  <a:outerShdw blurRad="38100" dist="38100" dir="2700000" algn="tl">
                    <a:srgbClr val="000000"/>
                  </a:outerShdw>
                </a:effectLst>
                <a:latin typeface="Times New Roman" panose="02020603050405020304" pitchFamily="18" charset="0"/>
              </a:rPr>
              <a:t>；悬挂点：最大使用张力不应超过综合拉断力的</a:t>
            </a:r>
            <a:r>
              <a:rPr lang="en-US" altLang="zh-CN" sz="2400">
                <a:effectLst>
                  <a:outerShdw blurRad="38100" dist="38100" dir="2700000" algn="tl">
                    <a:srgbClr val="000000"/>
                  </a:outerShdw>
                </a:effectLst>
                <a:latin typeface="Times New Roman" panose="02020603050405020304" pitchFamily="18" charset="0"/>
              </a:rPr>
              <a:t>66%</a:t>
            </a:r>
            <a:r>
              <a:rPr lang="zh-CN" altLang="en-US" sz="2400">
                <a:effectLst>
                  <a:outerShdw blurRad="38100" dist="38100" dir="2700000" algn="tl">
                    <a:srgbClr val="000000"/>
                  </a:outerShdw>
                </a:effectLst>
                <a:latin typeface="Times New Roman" panose="02020603050405020304" pitchFamily="18" charset="0"/>
              </a:rPr>
              <a:t>。</a:t>
            </a:r>
          </a:p>
          <a:p>
            <a:pPr algn="just"/>
            <a:r>
              <a:rPr lang="en-US" altLang="zh-CN" sz="2400" b="1">
                <a:effectLst>
                  <a:outerShdw blurRad="38100" dist="38100" dir="2700000" algn="tl">
                    <a:srgbClr val="000000"/>
                  </a:outerShdw>
                </a:effectLst>
                <a:latin typeface="Times New Roman" panose="02020603050405020304" pitchFamily="18" charset="0"/>
              </a:rPr>
              <a:t>5</a:t>
            </a:r>
            <a:r>
              <a:rPr lang="zh-CN" altLang="en-US" sz="2400" b="1">
                <a:effectLst>
                  <a:outerShdw blurRad="38100" dist="38100" dir="2700000" algn="tl">
                    <a:srgbClr val="000000"/>
                  </a:outerShdw>
                </a:effectLst>
                <a:latin typeface="Times New Roman" panose="02020603050405020304" pitchFamily="18" charset="0"/>
              </a:rPr>
              <a:t>、附加张力：</a:t>
            </a:r>
            <a:r>
              <a:rPr lang="zh-CN" altLang="en-US" sz="2400">
                <a:effectLst>
                  <a:outerShdw blurRad="38100" dist="38100" dir="2700000" algn="tl">
                    <a:srgbClr val="000000"/>
                  </a:outerShdw>
                </a:effectLst>
                <a:latin typeface="Times New Roman" panose="02020603050405020304" pitchFamily="18" charset="0"/>
              </a:rPr>
              <a:t>架设在滑轮上的导、地线，还应计算悬挂点局部弯曲引起的附加张力。</a:t>
            </a:r>
          </a:p>
          <a:p>
            <a:pPr algn="just"/>
            <a:r>
              <a:rPr lang="zh-CN" altLang="en-US" sz="2400">
                <a:solidFill>
                  <a:schemeClr val="hlink"/>
                </a:solidFill>
                <a:effectLst>
                  <a:outerShdw blurRad="38100" dist="38100" dir="2700000" algn="tl">
                    <a:srgbClr val="000000"/>
                  </a:outerShdw>
                </a:effectLst>
                <a:latin typeface="Times New Roman" panose="02020603050405020304" pitchFamily="18" charset="0"/>
              </a:rPr>
              <a:t>在任何气象组合条件下，架空线的使用应力不能大于相应的许用应力。</a:t>
            </a:r>
          </a:p>
        </p:txBody>
      </p:sp>
      <p:sp>
        <p:nvSpPr>
          <p:cNvPr id="223235" name="Rectangle 3">
            <a:extLst>
              <a:ext uri="{FF2B5EF4-FFF2-40B4-BE49-F238E27FC236}">
                <a16:creationId xmlns:a16="http://schemas.microsoft.com/office/drawing/2014/main" id="{328ED9DE-7476-4700-8E7A-96C61E7679E9}"/>
              </a:ext>
            </a:extLst>
          </p:cNvPr>
          <p:cNvSpPr>
            <a:spLocks noChangeArrowheads="1"/>
          </p:cNvSpPr>
          <p:nvPr/>
        </p:nvSpPr>
        <p:spPr bwMode="auto">
          <a:xfrm>
            <a:off x="1066800" y="762000"/>
            <a:ext cx="323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a:effectLst>
                  <a:outerShdw blurRad="38100" dist="38100" dir="2700000" algn="tl">
                    <a:srgbClr val="000000"/>
                  </a:outerShdw>
                </a:effectLst>
                <a:ea typeface="黑体" panose="02010609060101010101" pitchFamily="49" charset="-122"/>
              </a:rPr>
              <a:t>（二）安全系数的规定</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23234">
                                            <p:txEl>
                                              <p:pRg st="0" end="0"/>
                                            </p:txEl>
                                          </p:spTgt>
                                        </p:tgtEl>
                                        <p:attrNameLst>
                                          <p:attrName>style.visibility</p:attrName>
                                        </p:attrNameLst>
                                      </p:cBhvr>
                                      <p:to>
                                        <p:strVal val="visible"/>
                                      </p:to>
                                    </p:set>
                                    <p:anim calcmode="lin" valueType="num">
                                      <p:cBhvr additive="base">
                                        <p:cTn id="7" dur="500" fill="hold"/>
                                        <p:tgtEl>
                                          <p:spTgt spid="22323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32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23234">
                                            <p:txEl>
                                              <p:pRg st="1" end="1"/>
                                            </p:txEl>
                                          </p:spTgt>
                                        </p:tgtEl>
                                        <p:attrNameLst>
                                          <p:attrName>style.visibility</p:attrName>
                                        </p:attrNameLst>
                                      </p:cBhvr>
                                      <p:to>
                                        <p:strVal val="visible"/>
                                      </p:to>
                                    </p:set>
                                    <p:anim calcmode="lin" valueType="num">
                                      <p:cBhvr additive="base">
                                        <p:cTn id="13" dur="500" fill="hold"/>
                                        <p:tgtEl>
                                          <p:spTgt spid="22323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2323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5" presetClass="entr" presetSubtype="0" fill="hold" nodeType="clickEffect">
                                  <p:stCondLst>
                                    <p:cond delay="0"/>
                                  </p:stCondLst>
                                  <p:iterate type="lt">
                                    <p:tmPct val="10000"/>
                                  </p:iterate>
                                  <p:childTnLst>
                                    <p:set>
                                      <p:cBhvr>
                                        <p:cTn id="18" dur="1" fill="hold">
                                          <p:stCondLst>
                                            <p:cond delay="0"/>
                                          </p:stCondLst>
                                        </p:cTn>
                                        <p:tgtEl>
                                          <p:spTgt spid="223234">
                                            <p:txEl>
                                              <p:pRg st="2" end="2"/>
                                            </p:txEl>
                                          </p:spTgt>
                                        </p:tgtEl>
                                        <p:attrNameLst>
                                          <p:attrName>style.visibility</p:attrName>
                                        </p:attrNameLst>
                                      </p:cBhvr>
                                      <p:to>
                                        <p:strVal val="visible"/>
                                      </p:to>
                                    </p:set>
                                    <p:animEffect transition="in" filter="fade">
                                      <p:cBhvr>
                                        <p:cTn id="19" dur="500"/>
                                        <p:tgtEl>
                                          <p:spTgt spid="223234">
                                            <p:txEl>
                                              <p:pRg st="2" end="2"/>
                                            </p:txEl>
                                          </p:spTgt>
                                        </p:tgtEl>
                                      </p:cBhvr>
                                    </p:animEffect>
                                    <p:anim calcmode="lin" valueType="num">
                                      <p:cBhvr>
                                        <p:cTn id="20" dur="500" fill="hold"/>
                                        <p:tgtEl>
                                          <p:spTgt spid="223234">
                                            <p:txEl>
                                              <p:pRg st="2" end="2"/>
                                            </p:txEl>
                                          </p:spTgt>
                                        </p:tgtEl>
                                        <p:attrNameLst>
                                          <p:attrName>ppt_w</p:attrName>
                                        </p:attrNameLst>
                                      </p:cBhvr>
                                      <p:tavLst>
                                        <p:tav tm="0" fmla="#ppt_w*sin(2.5*pi*$)">
                                          <p:val>
                                            <p:fltVal val="0"/>
                                          </p:val>
                                        </p:tav>
                                        <p:tav tm="100000">
                                          <p:val>
                                            <p:fltVal val="1"/>
                                          </p:val>
                                        </p:tav>
                                      </p:tavLst>
                                    </p:anim>
                                    <p:anim calcmode="lin" valueType="num">
                                      <p:cBhvr>
                                        <p:cTn id="21" dur="500" fill="hold"/>
                                        <p:tgtEl>
                                          <p:spTgt spid="22323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nodeType="clickEffect">
                                  <p:stCondLst>
                                    <p:cond delay="0"/>
                                  </p:stCondLst>
                                  <p:childTnLst>
                                    <p:set>
                                      <p:cBhvr>
                                        <p:cTn id="25" dur="1" fill="hold">
                                          <p:stCondLst>
                                            <p:cond delay="0"/>
                                          </p:stCondLst>
                                        </p:cTn>
                                        <p:tgtEl>
                                          <p:spTgt spid="223234">
                                            <p:txEl>
                                              <p:pRg st="3" end="3"/>
                                            </p:txEl>
                                          </p:spTgt>
                                        </p:tgtEl>
                                        <p:attrNameLst>
                                          <p:attrName>style.visibility</p:attrName>
                                        </p:attrNameLst>
                                      </p:cBhvr>
                                      <p:to>
                                        <p:strVal val="visible"/>
                                      </p:to>
                                    </p:set>
                                    <p:anim calcmode="lin" valueType="num">
                                      <p:cBhvr>
                                        <p:cTn id="26" dur="500" fill="hold"/>
                                        <p:tgtEl>
                                          <p:spTgt spid="223234">
                                            <p:txEl>
                                              <p:pRg st="3" end="3"/>
                                            </p:txEl>
                                          </p:spTgt>
                                        </p:tgtEl>
                                        <p:attrNameLst>
                                          <p:attrName>ppt_x</p:attrName>
                                        </p:attrNameLst>
                                      </p:cBhvr>
                                      <p:tavLst>
                                        <p:tav tm="0">
                                          <p:val>
                                            <p:strVal val="#ppt_x-.2"/>
                                          </p:val>
                                        </p:tav>
                                        <p:tav tm="100000">
                                          <p:val>
                                            <p:strVal val="#ppt_x"/>
                                          </p:val>
                                        </p:tav>
                                      </p:tavLst>
                                    </p:anim>
                                    <p:anim calcmode="lin" valueType="num">
                                      <p:cBhvr>
                                        <p:cTn id="27" dur="500" fill="hold"/>
                                        <p:tgtEl>
                                          <p:spTgt spid="223234">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8" dur="500"/>
                                        <p:tgtEl>
                                          <p:spTgt spid="223234">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9" presetClass="entr" presetSubtype="0" fill="hold" nodeType="clickEffect">
                                  <p:stCondLst>
                                    <p:cond delay="0"/>
                                  </p:stCondLst>
                                  <p:childTnLst>
                                    <p:set>
                                      <p:cBhvr>
                                        <p:cTn id="32" dur="1" fill="hold">
                                          <p:stCondLst>
                                            <p:cond delay="0"/>
                                          </p:stCondLst>
                                        </p:cTn>
                                        <p:tgtEl>
                                          <p:spTgt spid="223234">
                                            <p:txEl>
                                              <p:pRg st="4" end="4"/>
                                            </p:txEl>
                                          </p:spTgt>
                                        </p:tgtEl>
                                        <p:attrNameLst>
                                          <p:attrName>style.visibility</p:attrName>
                                        </p:attrNameLst>
                                      </p:cBhvr>
                                      <p:to>
                                        <p:strVal val="visible"/>
                                      </p:to>
                                    </p:set>
                                    <p:anim calcmode="lin" valueType="num">
                                      <p:cBhvr>
                                        <p:cTn id="33" dur="500" fill="hold"/>
                                        <p:tgtEl>
                                          <p:spTgt spid="223234">
                                            <p:txEl>
                                              <p:pRg st="4" end="4"/>
                                            </p:txEl>
                                          </p:spTgt>
                                        </p:tgtEl>
                                        <p:attrNameLst>
                                          <p:attrName>ppt_x</p:attrName>
                                        </p:attrNameLst>
                                      </p:cBhvr>
                                      <p:tavLst>
                                        <p:tav tm="0">
                                          <p:val>
                                            <p:strVal val="#ppt_x-.2"/>
                                          </p:val>
                                        </p:tav>
                                        <p:tav tm="100000">
                                          <p:val>
                                            <p:strVal val="#ppt_x"/>
                                          </p:val>
                                        </p:tav>
                                      </p:tavLst>
                                    </p:anim>
                                    <p:anim calcmode="lin" valueType="num">
                                      <p:cBhvr>
                                        <p:cTn id="34" dur="500" fill="hold"/>
                                        <p:tgtEl>
                                          <p:spTgt spid="223234">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5" dur="500"/>
                                        <p:tgtEl>
                                          <p:spTgt spid="223234">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ntr" presetSubtype="10" fill="hold" nodeType="clickEffect">
                                  <p:stCondLst>
                                    <p:cond delay="0"/>
                                  </p:stCondLst>
                                  <p:childTnLst>
                                    <p:set>
                                      <p:cBhvr>
                                        <p:cTn id="39" dur="1" fill="hold">
                                          <p:stCondLst>
                                            <p:cond delay="0"/>
                                          </p:stCondLst>
                                        </p:cTn>
                                        <p:tgtEl>
                                          <p:spTgt spid="223234">
                                            <p:txEl>
                                              <p:pRg st="5" end="5"/>
                                            </p:txEl>
                                          </p:spTgt>
                                        </p:tgtEl>
                                        <p:attrNameLst>
                                          <p:attrName>style.visibility</p:attrName>
                                        </p:attrNameLst>
                                      </p:cBhvr>
                                      <p:to>
                                        <p:strVal val="visible"/>
                                      </p:to>
                                    </p:set>
                                    <p:animEffect transition="in" filter="checkerboard(across)">
                                      <p:cBhvr>
                                        <p:cTn id="40" dur="500"/>
                                        <p:tgtEl>
                                          <p:spTgt spid="223234">
                                            <p:txEl>
                                              <p:pRg st="5" end="5"/>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ntr" presetSubtype="10" fill="hold" nodeType="clickEffect">
                                  <p:stCondLst>
                                    <p:cond delay="0"/>
                                  </p:stCondLst>
                                  <p:childTnLst>
                                    <p:set>
                                      <p:cBhvr>
                                        <p:cTn id="44" dur="1" fill="hold">
                                          <p:stCondLst>
                                            <p:cond delay="0"/>
                                          </p:stCondLst>
                                        </p:cTn>
                                        <p:tgtEl>
                                          <p:spTgt spid="223234">
                                            <p:txEl>
                                              <p:pRg st="6" end="6"/>
                                            </p:txEl>
                                          </p:spTgt>
                                        </p:tgtEl>
                                        <p:attrNameLst>
                                          <p:attrName>style.visibility</p:attrName>
                                        </p:attrNameLst>
                                      </p:cBhvr>
                                      <p:to>
                                        <p:strVal val="visible"/>
                                      </p:to>
                                    </p:set>
                                    <p:animEffect transition="in" filter="checkerboard(across)">
                                      <p:cBhvr>
                                        <p:cTn id="45" dur="500"/>
                                        <p:tgtEl>
                                          <p:spTgt spid="22323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91106029-1C82-4935-B086-AED8809509C3}"/>
              </a:ext>
            </a:extLst>
          </p:cNvPr>
          <p:cNvSpPr>
            <a:spLocks noGrp="1" noChangeArrowheads="1"/>
          </p:cNvSpPr>
          <p:nvPr>
            <p:ph type="title"/>
          </p:nvPr>
        </p:nvSpPr>
        <p:spPr>
          <a:xfrm>
            <a:off x="990600" y="609600"/>
            <a:ext cx="4953000" cy="914400"/>
          </a:xfrm>
        </p:spPr>
        <p:txBody>
          <a:bodyPr/>
          <a:lstStyle/>
          <a:p>
            <a:r>
              <a:rPr lang="zh-CN" altLang="en-US" sz="3600">
                <a:latin typeface="黑体" panose="02010609060101010101" pitchFamily="49" charset="-122"/>
                <a:ea typeface="黑体" panose="02010609060101010101" pitchFamily="49" charset="-122"/>
              </a:rPr>
              <a:t>六、架空线的比载</a:t>
            </a:r>
          </a:p>
        </p:txBody>
      </p:sp>
      <p:sp>
        <p:nvSpPr>
          <p:cNvPr id="224259" name="Rectangle 3">
            <a:extLst>
              <a:ext uri="{FF2B5EF4-FFF2-40B4-BE49-F238E27FC236}">
                <a16:creationId xmlns:a16="http://schemas.microsoft.com/office/drawing/2014/main" id="{4BBA2D9A-08C9-4D8C-AC84-3BE05FEB7E4E}"/>
              </a:ext>
            </a:extLst>
          </p:cNvPr>
          <p:cNvSpPr>
            <a:spLocks noGrp="1" noChangeArrowheads="1"/>
          </p:cNvSpPr>
          <p:nvPr>
            <p:ph type="body" idx="1"/>
          </p:nvPr>
        </p:nvSpPr>
        <p:spPr>
          <a:xfrm>
            <a:off x="457200" y="1905000"/>
            <a:ext cx="8229600" cy="3733800"/>
          </a:xfrm>
        </p:spPr>
        <p:txBody>
          <a:bodyPr/>
          <a:lstStyle/>
          <a:p>
            <a:pPr marL="0" indent="623888" algn="just">
              <a:lnSpc>
                <a:spcPct val="120000"/>
              </a:lnSpc>
              <a:spcBef>
                <a:spcPct val="0"/>
              </a:spcBef>
              <a:buFontTx/>
              <a:buNone/>
            </a:pPr>
            <a:r>
              <a:rPr lang="zh-CN" altLang="en-US" sz="2400" b="1">
                <a:latin typeface="Times New Roman" panose="02020603050405020304" pitchFamily="18" charset="0"/>
              </a:rPr>
              <a:t>架空线的比载</a:t>
            </a:r>
            <a:r>
              <a:rPr lang="zh-CN" altLang="en-US" sz="2400">
                <a:latin typeface="Times New Roman" panose="02020603050405020304" pitchFamily="18" charset="0"/>
              </a:rPr>
              <a:t>：是指单位长度架空线上所受的荷载折算到单位截面积上的数值。</a:t>
            </a:r>
            <a:endParaRPr lang="zh-CN" altLang="en-US" sz="2400" b="1">
              <a:latin typeface="Times New Roman" panose="02020603050405020304" pitchFamily="18" charset="0"/>
            </a:endParaRPr>
          </a:p>
          <a:p>
            <a:pPr marL="0" indent="623888" algn="just">
              <a:lnSpc>
                <a:spcPct val="120000"/>
              </a:lnSpc>
              <a:spcBef>
                <a:spcPct val="0"/>
              </a:spcBef>
              <a:buFontTx/>
              <a:buNone/>
            </a:pPr>
            <a:r>
              <a:rPr lang="zh-CN" altLang="en-US" sz="2400" b="1">
                <a:latin typeface="Times New Roman" panose="02020603050405020304" pitchFamily="18" charset="0"/>
              </a:rPr>
              <a:t>常用单位</a:t>
            </a:r>
            <a:r>
              <a:rPr lang="zh-CN" altLang="en-US" sz="2400">
                <a:latin typeface="Times New Roman" panose="02020603050405020304" pitchFamily="18" charset="0"/>
              </a:rPr>
              <a:t>：</a:t>
            </a:r>
            <a:r>
              <a:rPr lang="en-US" altLang="zh-CN" sz="2400">
                <a:latin typeface="Times New Roman" panose="02020603050405020304" pitchFamily="18" charset="0"/>
              </a:rPr>
              <a:t>N/m</a:t>
            </a:r>
            <a:r>
              <a:rPr lang="en-US" altLang="zh-CN" sz="2400">
                <a:latin typeface="Times New Roman" panose="02020603050405020304" pitchFamily="18" charset="0"/>
                <a:sym typeface="Symbol" panose="05050102010706020507" pitchFamily="18" charset="2"/>
              </a:rPr>
              <a:t></a:t>
            </a:r>
            <a:r>
              <a:rPr lang="en-US" altLang="zh-CN" sz="2400">
                <a:latin typeface="Times New Roman" panose="02020603050405020304" pitchFamily="18" charset="0"/>
              </a:rPr>
              <a:t>mm</a:t>
            </a:r>
            <a:r>
              <a:rPr lang="en-US" altLang="zh-CN" sz="2400" baseline="30000">
                <a:latin typeface="Times New Roman" panose="02020603050405020304" pitchFamily="18" charset="0"/>
              </a:rPr>
              <a:t>2</a:t>
            </a:r>
            <a:r>
              <a:rPr lang="zh-CN" altLang="en-US" sz="2400">
                <a:latin typeface="Times New Roman" panose="02020603050405020304" pitchFamily="18" charset="0"/>
              </a:rPr>
              <a:t>或</a:t>
            </a:r>
            <a:r>
              <a:rPr lang="en-US" altLang="zh-CN" sz="2400">
                <a:latin typeface="Times New Roman" panose="02020603050405020304" pitchFamily="18" charset="0"/>
              </a:rPr>
              <a:t>MPa/m</a:t>
            </a:r>
            <a:r>
              <a:rPr lang="zh-CN" altLang="en-US" sz="2400">
                <a:latin typeface="Times New Roman" panose="02020603050405020304" pitchFamily="18" charset="0"/>
              </a:rPr>
              <a:t>。</a:t>
            </a:r>
            <a:endParaRPr lang="zh-CN" altLang="en-US" sz="2400" b="1">
              <a:latin typeface="Times New Roman" panose="02020603050405020304" pitchFamily="18" charset="0"/>
            </a:endParaRPr>
          </a:p>
          <a:p>
            <a:pPr marL="0" indent="623888" algn="just">
              <a:lnSpc>
                <a:spcPct val="120000"/>
              </a:lnSpc>
              <a:spcBef>
                <a:spcPct val="0"/>
              </a:spcBef>
              <a:buFontTx/>
              <a:buNone/>
            </a:pPr>
            <a:r>
              <a:rPr lang="zh-CN" altLang="en-US" sz="2400" b="1">
                <a:latin typeface="Times New Roman" panose="02020603050405020304" pitchFamily="18" charset="0"/>
              </a:rPr>
              <a:t>种类</a:t>
            </a:r>
            <a:r>
              <a:rPr lang="zh-CN" altLang="en-US" sz="2400">
                <a:latin typeface="Times New Roman" panose="02020603050405020304" pitchFamily="18" charset="0"/>
              </a:rPr>
              <a:t>：荷载源：自重比载、冰重比载、风压比载和覆冰风压比载等。</a:t>
            </a:r>
          </a:p>
          <a:p>
            <a:pPr marL="0" indent="623888" algn="just">
              <a:lnSpc>
                <a:spcPct val="120000"/>
              </a:lnSpc>
              <a:spcBef>
                <a:spcPct val="0"/>
              </a:spcBef>
              <a:buFontTx/>
              <a:buNone/>
            </a:pPr>
            <a:r>
              <a:rPr lang="zh-CN" altLang="en-US" sz="2400">
                <a:latin typeface="Times New Roman" panose="02020603050405020304" pitchFamily="18" charset="0"/>
              </a:rPr>
              <a:t>荷载作用方向：垂直比载、水平比载和综合比载。</a:t>
            </a:r>
          </a:p>
          <a:p>
            <a:pPr marL="0" indent="623888" algn="just">
              <a:lnSpc>
                <a:spcPct val="120000"/>
              </a:lnSpc>
              <a:spcBef>
                <a:spcPct val="0"/>
              </a:spcBef>
              <a:buFontTx/>
              <a:buNone/>
            </a:pPr>
            <a:r>
              <a:rPr lang="zh-CN" altLang="en-US" sz="2400" b="1">
                <a:latin typeface="Times New Roman" panose="02020603050405020304" pitchFamily="18" charset="0"/>
              </a:rPr>
              <a:t>符号：</a:t>
            </a:r>
            <a:r>
              <a:rPr lang="en-US" altLang="zh-CN" sz="2400" i="1">
                <a:latin typeface="Times New Roman" panose="02020603050405020304" pitchFamily="18" charset="0"/>
              </a:rPr>
              <a:t>γ</a:t>
            </a:r>
            <a:r>
              <a:rPr lang="en-US" altLang="zh-CN" sz="2400" i="1" baseline="-25000">
                <a:latin typeface="Times New Roman" panose="02020603050405020304" pitchFamily="18" charset="0"/>
              </a:rPr>
              <a:t>i</a:t>
            </a:r>
            <a:r>
              <a:rPr lang="zh-CN" altLang="en-US" sz="2400">
                <a:latin typeface="Times New Roman" panose="02020603050405020304" pitchFamily="18" charset="0"/>
              </a:rPr>
              <a:t>（</a:t>
            </a:r>
            <a:r>
              <a:rPr lang="en-US" altLang="zh-CN" sz="2400" i="1">
                <a:latin typeface="Times New Roman" panose="02020603050405020304" pitchFamily="18" charset="0"/>
              </a:rPr>
              <a:t>b</a:t>
            </a:r>
            <a:r>
              <a:rPr lang="en-US" altLang="zh-CN" sz="2400">
                <a:latin typeface="Times New Roman" panose="02020603050405020304" pitchFamily="18" charset="0"/>
              </a:rPr>
              <a:t>, </a:t>
            </a:r>
            <a:r>
              <a:rPr lang="en-US" altLang="zh-CN" sz="2400" i="1">
                <a:latin typeface="Times New Roman" panose="02020603050405020304" pitchFamily="18" charset="0"/>
              </a:rPr>
              <a:t>v</a:t>
            </a:r>
            <a:r>
              <a:rPr lang="zh-CN" altLang="en-US" sz="2400">
                <a:latin typeface="Times New Roman" panose="02020603050405020304" pitchFamily="18" charset="0"/>
              </a:rPr>
              <a:t>），表示覆冰厚度为 </a:t>
            </a:r>
            <a:r>
              <a:rPr lang="en-US" altLang="zh-CN" sz="2400" i="1">
                <a:latin typeface="Times New Roman" panose="02020603050405020304" pitchFamily="18" charset="0"/>
              </a:rPr>
              <a:t>b</a:t>
            </a:r>
            <a:r>
              <a:rPr lang="zh-CN" altLang="en-US" sz="2400">
                <a:latin typeface="Times New Roman" panose="02020603050405020304" pitchFamily="18" charset="0"/>
              </a:rPr>
              <a:t>、风速为</a:t>
            </a:r>
            <a:r>
              <a:rPr lang="en-US" altLang="zh-CN" sz="2400" i="1">
                <a:latin typeface="Times New Roman" panose="02020603050405020304" pitchFamily="18" charset="0"/>
              </a:rPr>
              <a:t>v </a:t>
            </a:r>
            <a:r>
              <a:rPr lang="zh-CN" altLang="en-US" sz="2400">
                <a:latin typeface="Times New Roman" panose="02020603050405020304" pitchFamily="18" charset="0"/>
              </a:rPr>
              <a:t>时的比载。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4259">
                                            <p:txEl>
                                              <p:pRg st="0" end="0"/>
                                            </p:txEl>
                                          </p:spTgt>
                                        </p:tgtEl>
                                        <p:attrNameLst>
                                          <p:attrName>style.visibility</p:attrName>
                                        </p:attrNameLst>
                                      </p:cBhvr>
                                      <p:to>
                                        <p:strVal val="visible"/>
                                      </p:to>
                                    </p:set>
                                    <p:animEffect transition="in" filter="blinds(horizontal)">
                                      <p:cBhvr>
                                        <p:cTn id="7" dur="500"/>
                                        <p:tgtEl>
                                          <p:spTgt spid="2242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24259">
                                            <p:txEl>
                                              <p:pRg st="1" end="1"/>
                                            </p:txEl>
                                          </p:spTgt>
                                        </p:tgtEl>
                                        <p:attrNameLst>
                                          <p:attrName>style.visibility</p:attrName>
                                        </p:attrNameLst>
                                      </p:cBhvr>
                                      <p:to>
                                        <p:strVal val="visible"/>
                                      </p:to>
                                    </p:set>
                                    <p:anim calcmode="lin" valueType="num">
                                      <p:cBhvr additive="base">
                                        <p:cTn id="12" dur="500" fill="hold"/>
                                        <p:tgtEl>
                                          <p:spTgt spid="22425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242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224259">
                                            <p:txEl>
                                              <p:pRg st="2" end="2"/>
                                            </p:txEl>
                                          </p:spTgt>
                                        </p:tgtEl>
                                        <p:attrNameLst>
                                          <p:attrName>style.visibility</p:attrName>
                                        </p:attrNameLst>
                                      </p:cBhvr>
                                      <p:to>
                                        <p:strVal val="visible"/>
                                      </p:to>
                                    </p:set>
                                    <p:animEffect transition="in" filter="box(in)">
                                      <p:cBhvr>
                                        <p:cTn id="18" dur="500"/>
                                        <p:tgtEl>
                                          <p:spTgt spid="224259">
                                            <p:txEl>
                                              <p:pRg st="2" end="2"/>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224259">
                                            <p:txEl>
                                              <p:pRg st="3" end="3"/>
                                            </p:txEl>
                                          </p:spTgt>
                                        </p:tgtEl>
                                        <p:attrNameLst>
                                          <p:attrName>style.visibility</p:attrName>
                                        </p:attrNameLst>
                                      </p:cBhvr>
                                      <p:to>
                                        <p:strVal val="visible"/>
                                      </p:to>
                                    </p:set>
                                    <p:animEffect transition="in" filter="box(in)">
                                      <p:cBhvr>
                                        <p:cTn id="21" dur="500"/>
                                        <p:tgtEl>
                                          <p:spTgt spid="224259">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nodeType="clickEffect">
                                  <p:stCondLst>
                                    <p:cond delay="0"/>
                                  </p:stCondLst>
                                  <p:childTnLst>
                                    <p:set>
                                      <p:cBhvr>
                                        <p:cTn id="25" dur="1" fill="hold">
                                          <p:stCondLst>
                                            <p:cond delay="0"/>
                                          </p:stCondLst>
                                        </p:cTn>
                                        <p:tgtEl>
                                          <p:spTgt spid="224259">
                                            <p:txEl>
                                              <p:pRg st="4" end="4"/>
                                            </p:txEl>
                                          </p:spTgt>
                                        </p:tgtEl>
                                        <p:attrNameLst>
                                          <p:attrName>style.visibility</p:attrName>
                                        </p:attrNameLst>
                                      </p:cBhvr>
                                      <p:to>
                                        <p:strVal val="visible"/>
                                      </p:to>
                                    </p:set>
                                    <p:anim calcmode="lin" valueType="num">
                                      <p:cBhvr>
                                        <p:cTn id="26" dur="1000" fill="hold"/>
                                        <p:tgtEl>
                                          <p:spTgt spid="224259">
                                            <p:txEl>
                                              <p:pRg st="4" end="4"/>
                                            </p:txEl>
                                          </p:spTgt>
                                        </p:tgtEl>
                                        <p:attrNameLst>
                                          <p:attrName>ppt_x</p:attrName>
                                        </p:attrNameLst>
                                      </p:cBhvr>
                                      <p:tavLst>
                                        <p:tav tm="0">
                                          <p:val>
                                            <p:strVal val="#ppt_x-.2"/>
                                          </p:val>
                                        </p:tav>
                                        <p:tav tm="100000">
                                          <p:val>
                                            <p:strVal val="#ppt_x"/>
                                          </p:val>
                                        </p:tav>
                                      </p:tavLst>
                                    </p:anim>
                                    <p:anim calcmode="lin" valueType="num">
                                      <p:cBhvr>
                                        <p:cTn id="27" dur="1000" fill="hold"/>
                                        <p:tgtEl>
                                          <p:spTgt spid="224259">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2242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a:extLst>
              <a:ext uri="{FF2B5EF4-FFF2-40B4-BE49-F238E27FC236}">
                <a16:creationId xmlns:a16="http://schemas.microsoft.com/office/drawing/2014/main" id="{1120177C-B3F3-4E22-8835-2BEF13E99E3A}"/>
              </a:ext>
            </a:extLst>
          </p:cNvPr>
          <p:cNvSpPr>
            <a:spLocks noGrp="1" noChangeArrowheads="1"/>
          </p:cNvSpPr>
          <p:nvPr>
            <p:ph type="body" idx="1"/>
          </p:nvPr>
        </p:nvSpPr>
        <p:spPr>
          <a:xfrm>
            <a:off x="304800" y="533400"/>
            <a:ext cx="8229600" cy="2133600"/>
          </a:xfrm>
        </p:spPr>
        <p:txBody>
          <a:bodyPr/>
          <a:lstStyle/>
          <a:p>
            <a:pPr marL="0" indent="623888" algn="just">
              <a:lnSpc>
                <a:spcPct val="120000"/>
              </a:lnSpc>
              <a:spcBef>
                <a:spcPct val="0"/>
              </a:spcBef>
              <a:buFontTx/>
              <a:buNone/>
            </a:pPr>
            <a:r>
              <a:rPr lang="zh-CN" altLang="en-US" sz="2400">
                <a:ea typeface="黑体" panose="02010609060101010101" pitchFamily="49" charset="-122"/>
              </a:rPr>
              <a:t>（一）垂直比载</a:t>
            </a:r>
          </a:p>
          <a:p>
            <a:pPr marL="0" indent="623888" algn="just">
              <a:lnSpc>
                <a:spcPct val="120000"/>
              </a:lnSpc>
              <a:spcBef>
                <a:spcPct val="0"/>
              </a:spcBef>
              <a:buFontTx/>
              <a:buNone/>
            </a:pPr>
            <a:r>
              <a:rPr lang="zh-CN" altLang="en-US" sz="2400"/>
              <a:t>垂直比载包括自重比载和冰重比载，作用方向垂直向下。</a:t>
            </a:r>
            <a:endParaRPr lang="zh-CN" altLang="en-US" sz="2400" b="1"/>
          </a:p>
          <a:p>
            <a:pPr marL="0" indent="623888" algn="just">
              <a:lnSpc>
                <a:spcPct val="120000"/>
              </a:lnSpc>
              <a:spcBef>
                <a:spcPct val="0"/>
              </a:spcBef>
              <a:buFontTx/>
              <a:buNone/>
            </a:pPr>
            <a:r>
              <a:rPr lang="zh-CN" altLang="en-US" sz="2400">
                <a:latin typeface="Times New Roman" panose="02020603050405020304" pitchFamily="18" charset="0"/>
              </a:rPr>
              <a:t> </a:t>
            </a:r>
            <a:r>
              <a:rPr lang="en-US" altLang="zh-CN" sz="2400" b="1">
                <a:latin typeface="Times New Roman" panose="02020603050405020304" pitchFamily="18" charset="0"/>
              </a:rPr>
              <a:t>1</a:t>
            </a:r>
            <a:r>
              <a:rPr lang="zh-CN" altLang="en-US" sz="2400" b="1">
                <a:latin typeface="Times New Roman" panose="02020603050405020304" pitchFamily="18" charset="0"/>
              </a:rPr>
              <a:t>．自重</a:t>
            </a:r>
            <a:r>
              <a:rPr lang="zh-CN" altLang="en-US" sz="2400" b="1"/>
              <a:t>比载：</a:t>
            </a:r>
            <a:r>
              <a:rPr lang="zh-CN" altLang="en-US" sz="2400"/>
              <a:t>架空线自身重量引起的比载。</a:t>
            </a:r>
            <a:r>
              <a:rPr lang="zh-CN" altLang="en-US" sz="2400">
                <a:solidFill>
                  <a:srgbClr val="000000"/>
                </a:solidFill>
                <a:effectLst>
                  <a:outerShdw blurRad="38100" dist="38100" dir="2700000" algn="tl">
                    <a:srgbClr val="FFFFFF"/>
                  </a:outerShdw>
                </a:effectLst>
              </a:rPr>
              <a:t>                                               </a:t>
            </a:r>
          </a:p>
        </p:txBody>
      </p:sp>
      <p:graphicFrame>
        <p:nvGraphicFramePr>
          <p:cNvPr id="225283" name="Object 3">
            <a:extLst>
              <a:ext uri="{FF2B5EF4-FFF2-40B4-BE49-F238E27FC236}">
                <a16:creationId xmlns:a16="http://schemas.microsoft.com/office/drawing/2014/main" id="{1210F97F-84B4-45AE-8133-60A714FEC965}"/>
              </a:ext>
            </a:extLst>
          </p:cNvPr>
          <p:cNvGraphicFramePr>
            <a:graphicFrameLocks noChangeAspect="1"/>
          </p:cNvGraphicFramePr>
          <p:nvPr/>
        </p:nvGraphicFramePr>
        <p:xfrm>
          <a:off x="2743200" y="2362200"/>
          <a:ext cx="2286000" cy="769938"/>
        </p:xfrm>
        <a:graphic>
          <a:graphicData uri="http://schemas.openxmlformats.org/presentationml/2006/ole">
            <mc:AlternateContent xmlns:mc="http://schemas.openxmlformats.org/markup-compatibility/2006">
              <mc:Choice xmlns:v="urn:schemas-microsoft-com:vml" Requires="v">
                <p:oleObj spid="_x0000_s225308" name="Equation" r:id="rId3" imgW="1168200" imgH="393480" progId="Equation.DSMT4">
                  <p:embed/>
                </p:oleObj>
              </mc:Choice>
              <mc:Fallback>
                <p:oleObj name="Equation" r:id="rId3" imgW="1168200" imgH="39348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362200"/>
                        <a:ext cx="22860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284" name="Rectangle 4">
            <a:extLst>
              <a:ext uri="{FF2B5EF4-FFF2-40B4-BE49-F238E27FC236}">
                <a16:creationId xmlns:a16="http://schemas.microsoft.com/office/drawing/2014/main" id="{148A11A9-5C5B-41EC-A9DE-617ED95B34D3}"/>
              </a:ext>
            </a:extLst>
          </p:cNvPr>
          <p:cNvSpPr>
            <a:spLocks noChangeArrowheads="1"/>
          </p:cNvSpPr>
          <p:nvPr/>
        </p:nvSpPr>
        <p:spPr bwMode="auto">
          <a:xfrm>
            <a:off x="7315200" y="2441575"/>
            <a:ext cx="1284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120000"/>
            </a:pPr>
            <a:r>
              <a:rPr lang="en-US" altLang="zh-CN" sz="2400">
                <a:effectLst>
                  <a:outerShdw blurRad="38100" dist="38100" dir="2700000" algn="tl">
                    <a:srgbClr val="000000"/>
                  </a:outerShdw>
                </a:effectLst>
                <a:latin typeface="Times New Roman" panose="02020603050405020304" pitchFamily="18" charset="0"/>
              </a:rPr>
              <a:t>(MPa/m)</a:t>
            </a:r>
          </a:p>
        </p:txBody>
      </p:sp>
      <p:grpSp>
        <p:nvGrpSpPr>
          <p:cNvPr id="225285" name="Group 5">
            <a:extLst>
              <a:ext uri="{FF2B5EF4-FFF2-40B4-BE49-F238E27FC236}">
                <a16:creationId xmlns:a16="http://schemas.microsoft.com/office/drawing/2014/main" id="{A460153C-43D7-4DFE-B44E-595231F7173C}"/>
              </a:ext>
            </a:extLst>
          </p:cNvPr>
          <p:cNvGrpSpPr>
            <a:grpSpLocks/>
          </p:cNvGrpSpPr>
          <p:nvPr/>
        </p:nvGrpSpPr>
        <p:grpSpPr bwMode="auto">
          <a:xfrm>
            <a:off x="3886200" y="1905000"/>
            <a:ext cx="2743200" cy="414338"/>
            <a:chOff x="2832" y="3243"/>
            <a:chExt cx="1728" cy="261"/>
          </a:xfrm>
        </p:grpSpPr>
        <p:sp>
          <p:nvSpPr>
            <p:cNvPr id="225286" name="AutoShape 6">
              <a:extLst>
                <a:ext uri="{FF2B5EF4-FFF2-40B4-BE49-F238E27FC236}">
                  <a16:creationId xmlns:a16="http://schemas.microsoft.com/office/drawing/2014/main" id="{77DC62FD-4E5F-47AF-9548-8E268AF4CB09}"/>
                </a:ext>
              </a:extLst>
            </p:cNvPr>
            <p:cNvSpPr>
              <a:spLocks noChangeArrowheads="1"/>
            </p:cNvSpPr>
            <p:nvPr/>
          </p:nvSpPr>
          <p:spPr bwMode="auto">
            <a:xfrm>
              <a:off x="2832" y="3264"/>
              <a:ext cx="1728" cy="240"/>
            </a:xfrm>
            <a:prstGeom prst="wedgeRoundRectCallout">
              <a:avLst>
                <a:gd name="adj1" fmla="val -45426"/>
                <a:gd name="adj2" fmla="val 10958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zh-CN"/>
            </a:p>
          </p:txBody>
        </p:sp>
        <p:sp>
          <p:nvSpPr>
            <p:cNvPr id="225287" name="Rectangle 7">
              <a:extLst>
                <a:ext uri="{FF2B5EF4-FFF2-40B4-BE49-F238E27FC236}">
                  <a16:creationId xmlns:a16="http://schemas.microsoft.com/office/drawing/2014/main" id="{5FD94D7E-CD1C-4A5E-9BF3-0A739F6A85DB}"/>
                </a:ext>
              </a:extLst>
            </p:cNvPr>
            <p:cNvSpPr>
              <a:spLocks noChangeArrowheads="1"/>
            </p:cNvSpPr>
            <p:nvPr/>
          </p:nvSpPr>
          <p:spPr bwMode="auto">
            <a:xfrm>
              <a:off x="2832" y="3243"/>
              <a:ext cx="17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a:effectLst>
                    <a:outerShdw blurRad="38100" dist="38100" dir="2700000" algn="tl">
                      <a:srgbClr val="000000"/>
                    </a:outerShdw>
                  </a:effectLst>
                </a:rPr>
                <a:t>架空线的单位长度质量</a:t>
              </a:r>
            </a:p>
          </p:txBody>
        </p:sp>
      </p:grpSp>
      <p:grpSp>
        <p:nvGrpSpPr>
          <p:cNvPr id="225288" name="Group 8">
            <a:extLst>
              <a:ext uri="{FF2B5EF4-FFF2-40B4-BE49-F238E27FC236}">
                <a16:creationId xmlns:a16="http://schemas.microsoft.com/office/drawing/2014/main" id="{45E0731C-C2D2-4398-B4C1-765AC09E75BB}"/>
              </a:ext>
            </a:extLst>
          </p:cNvPr>
          <p:cNvGrpSpPr>
            <a:grpSpLocks/>
          </p:cNvGrpSpPr>
          <p:nvPr/>
        </p:nvGrpSpPr>
        <p:grpSpPr bwMode="auto">
          <a:xfrm>
            <a:off x="4191000" y="3276600"/>
            <a:ext cx="2057400" cy="396875"/>
            <a:chOff x="3120" y="3600"/>
            <a:chExt cx="1296" cy="250"/>
          </a:xfrm>
        </p:grpSpPr>
        <p:sp>
          <p:nvSpPr>
            <p:cNvPr id="225289" name="AutoShape 9">
              <a:extLst>
                <a:ext uri="{FF2B5EF4-FFF2-40B4-BE49-F238E27FC236}">
                  <a16:creationId xmlns:a16="http://schemas.microsoft.com/office/drawing/2014/main" id="{36474F7F-3CD6-4B0E-A2D3-BD5A5F2BECB9}"/>
                </a:ext>
              </a:extLst>
            </p:cNvPr>
            <p:cNvSpPr>
              <a:spLocks noChangeArrowheads="1"/>
            </p:cNvSpPr>
            <p:nvPr/>
          </p:nvSpPr>
          <p:spPr bwMode="auto">
            <a:xfrm>
              <a:off x="3120" y="3648"/>
              <a:ext cx="1296" cy="192"/>
            </a:xfrm>
            <a:prstGeom prst="wedgeRoundRectCallout">
              <a:avLst>
                <a:gd name="adj1" fmla="val -51699"/>
                <a:gd name="adj2" fmla="val -17135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zh-CN"/>
            </a:p>
          </p:txBody>
        </p:sp>
        <p:sp>
          <p:nvSpPr>
            <p:cNvPr id="225290" name="Rectangle 10">
              <a:extLst>
                <a:ext uri="{FF2B5EF4-FFF2-40B4-BE49-F238E27FC236}">
                  <a16:creationId xmlns:a16="http://schemas.microsoft.com/office/drawing/2014/main" id="{B5445FCE-F013-4099-9A37-49C51120C99A}"/>
                </a:ext>
              </a:extLst>
            </p:cNvPr>
            <p:cNvSpPr>
              <a:spLocks noChangeArrowheads="1"/>
            </p:cNvSpPr>
            <p:nvPr/>
          </p:nvSpPr>
          <p:spPr bwMode="auto">
            <a:xfrm>
              <a:off x="3120" y="3600"/>
              <a:ext cx="12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a:effectLst>
                    <a:outerShdw blurRad="38100" dist="38100" dir="2700000" algn="tl">
                      <a:srgbClr val="000000"/>
                    </a:outerShdw>
                  </a:effectLst>
                </a:rPr>
                <a:t>架空线的截面积</a:t>
              </a:r>
            </a:p>
          </p:txBody>
        </p:sp>
      </p:grpSp>
      <p:grpSp>
        <p:nvGrpSpPr>
          <p:cNvPr id="225291" name="Group 11">
            <a:extLst>
              <a:ext uri="{FF2B5EF4-FFF2-40B4-BE49-F238E27FC236}">
                <a16:creationId xmlns:a16="http://schemas.microsoft.com/office/drawing/2014/main" id="{21D41975-97DA-4A1C-815D-BD030F1DE7BC}"/>
              </a:ext>
            </a:extLst>
          </p:cNvPr>
          <p:cNvGrpSpPr>
            <a:grpSpLocks/>
          </p:cNvGrpSpPr>
          <p:nvPr/>
        </p:nvGrpSpPr>
        <p:grpSpPr bwMode="auto">
          <a:xfrm>
            <a:off x="4343400" y="1981200"/>
            <a:ext cx="1454150" cy="396875"/>
            <a:chOff x="1804" y="3799"/>
            <a:chExt cx="916" cy="250"/>
          </a:xfrm>
        </p:grpSpPr>
        <p:sp>
          <p:nvSpPr>
            <p:cNvPr id="225292" name="AutoShape 12">
              <a:extLst>
                <a:ext uri="{FF2B5EF4-FFF2-40B4-BE49-F238E27FC236}">
                  <a16:creationId xmlns:a16="http://schemas.microsoft.com/office/drawing/2014/main" id="{3E8D88DA-8D38-445E-BB02-B7172018DA44}"/>
                </a:ext>
              </a:extLst>
            </p:cNvPr>
            <p:cNvSpPr>
              <a:spLocks noChangeArrowheads="1"/>
            </p:cNvSpPr>
            <p:nvPr/>
          </p:nvSpPr>
          <p:spPr bwMode="auto">
            <a:xfrm>
              <a:off x="1824" y="3840"/>
              <a:ext cx="864" cy="192"/>
            </a:xfrm>
            <a:prstGeom prst="wedgeRoundRectCallout">
              <a:avLst>
                <a:gd name="adj1" fmla="val -59144"/>
                <a:gd name="adj2" fmla="val 12916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zh-CN"/>
            </a:p>
          </p:txBody>
        </p:sp>
        <p:sp>
          <p:nvSpPr>
            <p:cNvPr id="225293" name="Rectangle 13">
              <a:extLst>
                <a:ext uri="{FF2B5EF4-FFF2-40B4-BE49-F238E27FC236}">
                  <a16:creationId xmlns:a16="http://schemas.microsoft.com/office/drawing/2014/main" id="{1ECF4F8E-D7F8-4915-9C3C-961CA30A74E9}"/>
                </a:ext>
              </a:extLst>
            </p:cNvPr>
            <p:cNvSpPr>
              <a:spLocks noChangeArrowheads="1"/>
            </p:cNvSpPr>
            <p:nvPr/>
          </p:nvSpPr>
          <p:spPr bwMode="auto">
            <a:xfrm>
              <a:off x="1804" y="3799"/>
              <a:ext cx="9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a:effectLst>
                    <a:outerShdw blurRad="38100" dist="38100" dir="2700000" algn="tl">
                      <a:srgbClr val="000000"/>
                    </a:outerShdw>
                  </a:effectLst>
                </a:rPr>
                <a:t>重力加速度</a:t>
              </a:r>
            </a:p>
          </p:txBody>
        </p:sp>
      </p:grpSp>
      <p:sp>
        <p:nvSpPr>
          <p:cNvPr id="225294" name="Rectangle 14">
            <a:extLst>
              <a:ext uri="{FF2B5EF4-FFF2-40B4-BE49-F238E27FC236}">
                <a16:creationId xmlns:a16="http://schemas.microsoft.com/office/drawing/2014/main" id="{0D720E30-F2A3-4A66-83D4-CC619EA33B3E}"/>
              </a:ext>
            </a:extLst>
          </p:cNvPr>
          <p:cNvSpPr>
            <a:spLocks noChangeArrowheads="1"/>
          </p:cNvSpPr>
          <p:nvPr/>
        </p:nvSpPr>
        <p:spPr bwMode="auto">
          <a:xfrm>
            <a:off x="433388" y="3114675"/>
            <a:ext cx="830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623888">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1089025" indent="-285750">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497013" indent="-228600">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905000" indent="-228600">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312988" indent="-228600">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770188"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3227388"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684588"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4141788"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algn="just">
              <a:lnSpc>
                <a:spcPct val="120000"/>
              </a:lnSpc>
              <a:spcBef>
                <a:spcPct val="0"/>
              </a:spcBef>
              <a:buFontTx/>
              <a:buNone/>
            </a:pPr>
            <a:r>
              <a:rPr lang="en-US" altLang="zh-CN" sz="2400" b="1">
                <a:latin typeface="Times New Roman" panose="02020603050405020304" pitchFamily="18" charset="0"/>
              </a:rPr>
              <a:t>2</a:t>
            </a:r>
            <a:r>
              <a:rPr lang="zh-CN" altLang="en-US" sz="2400" b="1">
                <a:latin typeface="Times New Roman" panose="02020603050405020304" pitchFamily="18" charset="0"/>
              </a:rPr>
              <a:t>．冰重比</a:t>
            </a:r>
            <a:r>
              <a:rPr lang="zh-CN" altLang="en-US" sz="2400" b="1"/>
              <a:t>载：</a:t>
            </a:r>
            <a:r>
              <a:rPr lang="zh-CN" altLang="en-US" sz="2400"/>
              <a:t>架空线的覆冰重量引起的比载。在覆冰厚度为</a:t>
            </a:r>
            <a:r>
              <a:rPr lang="en-US" altLang="zh-CN" sz="2400" i="1">
                <a:latin typeface="Times New Roman" panose="02020603050405020304" pitchFamily="18" charset="0"/>
              </a:rPr>
              <a:t>b</a:t>
            </a:r>
            <a:r>
              <a:rPr lang="zh-CN" altLang="en-US" sz="2400"/>
              <a:t>时，单位长度架空线上的覆冰体积为 ：</a:t>
            </a:r>
            <a:r>
              <a:rPr lang="zh-CN" altLang="en-US" sz="2400">
                <a:solidFill>
                  <a:srgbClr val="000000"/>
                </a:solidFill>
                <a:effectLst/>
              </a:rPr>
              <a:t>    </a:t>
            </a:r>
            <a:endParaRPr lang="zh-CN" altLang="en-US" sz="2800">
              <a:solidFill>
                <a:srgbClr val="000000"/>
              </a:solidFill>
              <a:effectLst/>
            </a:endParaRPr>
          </a:p>
        </p:txBody>
      </p:sp>
      <p:graphicFrame>
        <p:nvGraphicFramePr>
          <p:cNvPr id="225295" name="Object 15">
            <a:extLst>
              <a:ext uri="{FF2B5EF4-FFF2-40B4-BE49-F238E27FC236}">
                <a16:creationId xmlns:a16="http://schemas.microsoft.com/office/drawing/2014/main" id="{EAE45B9F-174B-4D15-A9AE-65D018A3D419}"/>
              </a:ext>
            </a:extLst>
          </p:cNvPr>
          <p:cNvGraphicFramePr>
            <a:graphicFrameLocks noChangeAspect="1"/>
          </p:cNvGraphicFramePr>
          <p:nvPr/>
        </p:nvGraphicFramePr>
        <p:xfrm>
          <a:off x="2438400" y="4114800"/>
          <a:ext cx="4114800" cy="773113"/>
        </p:xfrm>
        <a:graphic>
          <a:graphicData uri="http://schemas.openxmlformats.org/presentationml/2006/ole">
            <mc:AlternateContent xmlns:mc="http://schemas.openxmlformats.org/markup-compatibility/2006">
              <mc:Choice xmlns:v="urn:schemas-microsoft-com:vml" Requires="v">
                <p:oleObj spid="_x0000_s225309" name="Equation" r:id="rId5" imgW="2095200" imgH="393480" progId="Equation.DSMT4">
                  <p:embed/>
                </p:oleObj>
              </mc:Choice>
              <mc:Fallback>
                <p:oleObj name="Equation" r:id="rId5" imgW="2095200" imgH="393480" progId="Equation.DSMT4">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4114800"/>
                        <a:ext cx="4114800" cy="773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296" name="Object 16">
            <a:extLst>
              <a:ext uri="{FF2B5EF4-FFF2-40B4-BE49-F238E27FC236}">
                <a16:creationId xmlns:a16="http://schemas.microsoft.com/office/drawing/2014/main" id="{19694955-BB62-40F6-9106-1AF4566E4979}"/>
              </a:ext>
            </a:extLst>
          </p:cNvPr>
          <p:cNvGraphicFramePr>
            <a:graphicFrameLocks noChangeAspect="1"/>
          </p:cNvGraphicFramePr>
          <p:nvPr/>
        </p:nvGraphicFramePr>
        <p:xfrm>
          <a:off x="1371600" y="5638800"/>
          <a:ext cx="5842000" cy="776288"/>
        </p:xfrm>
        <a:graphic>
          <a:graphicData uri="http://schemas.openxmlformats.org/presentationml/2006/ole">
            <mc:AlternateContent xmlns:mc="http://schemas.openxmlformats.org/markup-compatibility/2006">
              <mc:Choice xmlns:v="urn:schemas-microsoft-com:vml" Requires="v">
                <p:oleObj spid="_x0000_s225310" name="Equation" r:id="rId7" imgW="3327120" imgH="393480" progId="Equation.DSMT4">
                  <p:embed/>
                </p:oleObj>
              </mc:Choice>
              <mc:Fallback>
                <p:oleObj name="Equation" r:id="rId7" imgW="3327120" imgH="393480" progId="Equation.DSMT4">
                  <p:embed/>
                  <p:pic>
                    <p:nvPicPr>
                      <p:cNvPr id="0"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5638800"/>
                        <a:ext cx="5842000" cy="77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25297" name="Group 17">
            <a:extLst>
              <a:ext uri="{FF2B5EF4-FFF2-40B4-BE49-F238E27FC236}">
                <a16:creationId xmlns:a16="http://schemas.microsoft.com/office/drawing/2014/main" id="{023BFAD2-A4D8-49B9-8A67-52C986668521}"/>
              </a:ext>
            </a:extLst>
          </p:cNvPr>
          <p:cNvGrpSpPr>
            <a:grpSpLocks/>
          </p:cNvGrpSpPr>
          <p:nvPr/>
        </p:nvGrpSpPr>
        <p:grpSpPr bwMode="auto">
          <a:xfrm>
            <a:off x="4343400" y="3733800"/>
            <a:ext cx="1200150" cy="396875"/>
            <a:chOff x="4224" y="1404"/>
            <a:chExt cx="756" cy="250"/>
          </a:xfrm>
        </p:grpSpPr>
        <p:sp>
          <p:nvSpPr>
            <p:cNvPr id="225298" name="AutoShape 18">
              <a:extLst>
                <a:ext uri="{FF2B5EF4-FFF2-40B4-BE49-F238E27FC236}">
                  <a16:creationId xmlns:a16="http://schemas.microsoft.com/office/drawing/2014/main" id="{5BB11735-A394-47A3-BB3E-FE58E8201099}"/>
                </a:ext>
              </a:extLst>
            </p:cNvPr>
            <p:cNvSpPr>
              <a:spLocks noChangeArrowheads="1"/>
            </p:cNvSpPr>
            <p:nvPr/>
          </p:nvSpPr>
          <p:spPr bwMode="auto">
            <a:xfrm>
              <a:off x="4224" y="1440"/>
              <a:ext cx="720" cy="208"/>
            </a:xfrm>
            <a:prstGeom prst="wedgeRoundRectCallout">
              <a:avLst>
                <a:gd name="adj1" fmla="val -65833"/>
                <a:gd name="adj2" fmla="val 17548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zh-CN"/>
            </a:p>
          </p:txBody>
        </p:sp>
        <p:sp>
          <p:nvSpPr>
            <p:cNvPr id="225299" name="Rectangle 19">
              <a:extLst>
                <a:ext uri="{FF2B5EF4-FFF2-40B4-BE49-F238E27FC236}">
                  <a16:creationId xmlns:a16="http://schemas.microsoft.com/office/drawing/2014/main" id="{F49C02E9-47AB-45D2-99A1-9CD6830DBA0F}"/>
                </a:ext>
              </a:extLst>
            </p:cNvPr>
            <p:cNvSpPr>
              <a:spLocks noChangeArrowheads="1"/>
            </p:cNvSpPr>
            <p:nvPr/>
          </p:nvSpPr>
          <p:spPr bwMode="auto">
            <a:xfrm>
              <a:off x="4224" y="1404"/>
              <a:ext cx="7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a:effectLst>
                    <a:outerShdw blurRad="38100" dist="38100" dir="2700000" algn="tl">
                      <a:srgbClr val="000000"/>
                    </a:outerShdw>
                  </a:effectLst>
                </a:rPr>
                <a:t>覆冰厚度</a:t>
              </a:r>
            </a:p>
          </p:txBody>
        </p:sp>
      </p:grpSp>
      <p:grpSp>
        <p:nvGrpSpPr>
          <p:cNvPr id="225300" name="Group 20">
            <a:extLst>
              <a:ext uri="{FF2B5EF4-FFF2-40B4-BE49-F238E27FC236}">
                <a16:creationId xmlns:a16="http://schemas.microsoft.com/office/drawing/2014/main" id="{30035713-D37B-4147-BC13-7A70335F0C24}"/>
              </a:ext>
            </a:extLst>
          </p:cNvPr>
          <p:cNvGrpSpPr>
            <a:grpSpLocks/>
          </p:cNvGrpSpPr>
          <p:nvPr/>
        </p:nvGrpSpPr>
        <p:grpSpPr bwMode="auto">
          <a:xfrm>
            <a:off x="3810000" y="3581400"/>
            <a:ext cx="1708150" cy="406400"/>
            <a:chOff x="3408" y="3488"/>
            <a:chExt cx="1076" cy="256"/>
          </a:xfrm>
        </p:grpSpPr>
        <p:sp>
          <p:nvSpPr>
            <p:cNvPr id="225301" name="AutoShape 21">
              <a:extLst>
                <a:ext uri="{FF2B5EF4-FFF2-40B4-BE49-F238E27FC236}">
                  <a16:creationId xmlns:a16="http://schemas.microsoft.com/office/drawing/2014/main" id="{005A4B47-79EF-4F31-9CFC-F5E3715B2A9D}"/>
                </a:ext>
              </a:extLst>
            </p:cNvPr>
            <p:cNvSpPr>
              <a:spLocks noChangeArrowheads="1"/>
            </p:cNvSpPr>
            <p:nvPr/>
          </p:nvSpPr>
          <p:spPr bwMode="auto">
            <a:xfrm>
              <a:off x="3408" y="3504"/>
              <a:ext cx="1056" cy="240"/>
            </a:xfrm>
            <a:prstGeom prst="wedgeRoundRectCallout">
              <a:avLst>
                <a:gd name="adj1" fmla="val -64301"/>
                <a:gd name="adj2" fmla="val 18041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zh-CN"/>
            </a:p>
          </p:txBody>
        </p:sp>
        <p:sp>
          <p:nvSpPr>
            <p:cNvPr id="225302" name="Rectangle 22">
              <a:extLst>
                <a:ext uri="{FF2B5EF4-FFF2-40B4-BE49-F238E27FC236}">
                  <a16:creationId xmlns:a16="http://schemas.microsoft.com/office/drawing/2014/main" id="{22B89B15-4123-4764-9EE5-06757E1D7DD3}"/>
                </a:ext>
              </a:extLst>
            </p:cNvPr>
            <p:cNvSpPr>
              <a:spLocks noChangeArrowheads="1"/>
            </p:cNvSpPr>
            <p:nvPr/>
          </p:nvSpPr>
          <p:spPr bwMode="auto">
            <a:xfrm>
              <a:off x="3408" y="3488"/>
              <a:ext cx="10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a:effectLst>
                    <a:outerShdw blurRad="38100" dist="38100" dir="2700000" algn="tl">
                      <a:srgbClr val="000000"/>
                    </a:outerShdw>
                  </a:effectLst>
                </a:rPr>
                <a:t>架空线的外径</a:t>
              </a:r>
            </a:p>
          </p:txBody>
        </p:sp>
      </p:grpSp>
      <p:sp>
        <p:nvSpPr>
          <p:cNvPr id="225303" name="Rectangle 23">
            <a:extLst>
              <a:ext uri="{FF2B5EF4-FFF2-40B4-BE49-F238E27FC236}">
                <a16:creationId xmlns:a16="http://schemas.microsoft.com/office/drawing/2014/main" id="{64A41BC6-D3B1-4657-9307-876642FB286E}"/>
              </a:ext>
            </a:extLst>
          </p:cNvPr>
          <p:cNvSpPr>
            <a:spLocks noChangeArrowheads="1"/>
          </p:cNvSpPr>
          <p:nvPr/>
        </p:nvSpPr>
        <p:spPr bwMode="auto">
          <a:xfrm>
            <a:off x="1143000" y="4953000"/>
            <a:ext cx="7072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r>
              <a:rPr lang="zh-CN" altLang="en-US" sz="2400">
                <a:effectLst>
                  <a:outerShdw blurRad="38100" dist="38100" dir="2700000" algn="tl">
                    <a:srgbClr val="000000"/>
                  </a:outerShdw>
                </a:effectLst>
                <a:latin typeface="Times New Roman" panose="02020603050405020304" pitchFamily="18" charset="0"/>
              </a:rPr>
              <a:t>若取覆冰的密度</a:t>
            </a:r>
            <a:r>
              <a:rPr lang="en-US" altLang="zh-CN" sz="2400" i="1">
                <a:effectLst>
                  <a:outerShdw blurRad="38100" dist="38100" dir="2700000" algn="tl">
                    <a:srgbClr val="000000"/>
                  </a:outerShdw>
                </a:effectLst>
                <a:latin typeface="Times New Roman" panose="02020603050405020304" pitchFamily="18" charset="0"/>
              </a:rPr>
              <a:t>ρ</a:t>
            </a:r>
            <a:r>
              <a:rPr lang="en-US" altLang="zh-CN" sz="2400">
                <a:effectLst>
                  <a:outerShdw blurRad="38100" dist="38100" dir="2700000" algn="tl">
                    <a:srgbClr val="000000"/>
                  </a:outerShdw>
                </a:effectLst>
                <a:latin typeface="Times New Roman" panose="02020603050405020304" pitchFamily="18" charset="0"/>
              </a:rPr>
              <a:t>=0.9×10</a:t>
            </a:r>
            <a:r>
              <a:rPr lang="en-US" altLang="zh-CN" sz="2400" baseline="30000">
                <a:effectLst>
                  <a:outerShdw blurRad="38100" dist="38100" dir="2700000" algn="tl">
                    <a:srgbClr val="000000"/>
                  </a:outerShdw>
                </a:effectLst>
                <a:latin typeface="Times New Roman" panose="02020603050405020304" pitchFamily="18" charset="0"/>
              </a:rPr>
              <a:t>−3</a:t>
            </a:r>
            <a:r>
              <a:rPr lang="en-US" altLang="zh-CN" sz="2400" i="1">
                <a:effectLst>
                  <a:outerShdw blurRad="38100" dist="38100" dir="2700000" algn="tl">
                    <a:srgbClr val="000000"/>
                  </a:outerShdw>
                </a:effectLst>
                <a:latin typeface="Times New Roman" panose="02020603050405020304" pitchFamily="18" charset="0"/>
              </a:rPr>
              <a:t> </a:t>
            </a:r>
            <a:r>
              <a:rPr lang="en-US" altLang="zh-CN" sz="2400">
                <a:effectLst>
                  <a:outerShdw blurRad="38100" dist="38100" dir="2700000" algn="tl">
                    <a:srgbClr val="000000"/>
                  </a:outerShdw>
                </a:effectLst>
                <a:latin typeface="Times New Roman" panose="02020603050405020304" pitchFamily="18" charset="0"/>
              </a:rPr>
              <a:t>kg/cm</a:t>
            </a:r>
            <a:r>
              <a:rPr lang="en-US" altLang="zh-CN" sz="2400" baseline="30000">
                <a:effectLst>
                  <a:outerShdw blurRad="38100" dist="38100" dir="2700000" algn="tl">
                    <a:srgbClr val="000000"/>
                  </a:outerShdw>
                </a:effectLst>
                <a:latin typeface="Times New Roman" panose="02020603050405020304" pitchFamily="18" charset="0"/>
              </a:rPr>
              <a:t>3</a:t>
            </a:r>
            <a:r>
              <a:rPr lang="zh-CN" altLang="en-US" sz="2400">
                <a:effectLst>
                  <a:outerShdw blurRad="38100" dist="38100" dir="2700000" algn="tl">
                    <a:srgbClr val="000000"/>
                  </a:outerShdw>
                </a:effectLst>
                <a:latin typeface="Times New Roman" panose="02020603050405020304" pitchFamily="18" charset="0"/>
              </a:rPr>
              <a:t>，则冰重比载为</a:t>
            </a:r>
          </a:p>
        </p:txBody>
      </p:sp>
      <p:sp>
        <p:nvSpPr>
          <p:cNvPr id="225304" name="Rectangle 24">
            <a:extLst>
              <a:ext uri="{FF2B5EF4-FFF2-40B4-BE49-F238E27FC236}">
                <a16:creationId xmlns:a16="http://schemas.microsoft.com/office/drawing/2014/main" id="{FB82FC64-C87A-438B-A63F-467C57A1FE80}"/>
              </a:ext>
            </a:extLst>
          </p:cNvPr>
          <p:cNvSpPr>
            <a:spLocks noChangeArrowheads="1"/>
          </p:cNvSpPr>
          <p:nvPr/>
        </p:nvSpPr>
        <p:spPr bwMode="auto">
          <a:xfrm>
            <a:off x="7391400" y="5867400"/>
            <a:ext cx="1284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120000"/>
            </a:pPr>
            <a:r>
              <a:rPr lang="en-US" altLang="zh-CN" sz="2400">
                <a:effectLst>
                  <a:outerShdw blurRad="38100" dist="38100" dir="2700000" algn="tl">
                    <a:srgbClr val="000000"/>
                  </a:outerShdw>
                </a:effectLst>
                <a:latin typeface="Times New Roman" panose="02020603050405020304" pitchFamily="18" charset="0"/>
              </a:rPr>
              <a:t>(MPa/m)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28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52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528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5285"/>
                                        </p:tgtEl>
                                        <p:attrNameLst>
                                          <p:attrName>style.visibility</p:attrName>
                                        </p:attrNameLst>
                                      </p:cBhvr>
                                      <p:to>
                                        <p:strVal val="visible"/>
                                      </p:to>
                                    </p:set>
                                    <p:animEffect transition="in" filter="blinds(horizontal)">
                                      <p:cBhvr>
                                        <p:cTn id="17" dur="500"/>
                                        <p:tgtEl>
                                          <p:spTgt spid="22528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xit" presetSubtype="10" fill="hold" nodeType="clickEffect">
                                  <p:stCondLst>
                                    <p:cond delay="0"/>
                                  </p:stCondLst>
                                  <p:childTnLst>
                                    <p:animEffect transition="out" filter="checkerboard(across)">
                                      <p:cBhvr>
                                        <p:cTn id="21" dur="500"/>
                                        <p:tgtEl>
                                          <p:spTgt spid="225285"/>
                                        </p:tgtEl>
                                      </p:cBhvr>
                                    </p:animEffect>
                                    <p:set>
                                      <p:cBhvr>
                                        <p:cTn id="22" dur="1" fill="hold">
                                          <p:stCondLst>
                                            <p:cond delay="499"/>
                                          </p:stCondLst>
                                        </p:cTn>
                                        <p:tgtEl>
                                          <p:spTgt spid="225285"/>
                                        </p:tgtEl>
                                        <p:attrNameLst>
                                          <p:attrName>style.visibility</p:attrName>
                                        </p:attrNameLst>
                                      </p:cBhvr>
                                      <p:to>
                                        <p:strVal val="hidden"/>
                                      </p:to>
                                    </p:set>
                                  </p:childTnLst>
                                </p:cTn>
                              </p:par>
                              <p:par>
                                <p:cTn id="23" presetID="5" presetClass="entr" presetSubtype="10" fill="hold" nodeType="withEffect">
                                  <p:stCondLst>
                                    <p:cond delay="0"/>
                                  </p:stCondLst>
                                  <p:childTnLst>
                                    <p:set>
                                      <p:cBhvr>
                                        <p:cTn id="24" dur="1" fill="hold">
                                          <p:stCondLst>
                                            <p:cond delay="0"/>
                                          </p:stCondLst>
                                        </p:cTn>
                                        <p:tgtEl>
                                          <p:spTgt spid="225291"/>
                                        </p:tgtEl>
                                        <p:attrNameLst>
                                          <p:attrName>style.visibility</p:attrName>
                                        </p:attrNameLst>
                                      </p:cBhvr>
                                      <p:to>
                                        <p:strVal val="visible"/>
                                      </p:to>
                                    </p:set>
                                    <p:animEffect transition="in" filter="checkerboard(across)">
                                      <p:cBhvr>
                                        <p:cTn id="25" dur="500"/>
                                        <p:tgtEl>
                                          <p:spTgt spid="22529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xit" presetSubtype="10" fill="hold" nodeType="clickEffect">
                                  <p:stCondLst>
                                    <p:cond delay="0"/>
                                  </p:stCondLst>
                                  <p:childTnLst>
                                    <p:animEffect transition="out" filter="blinds(horizontal)">
                                      <p:cBhvr>
                                        <p:cTn id="29" dur="500"/>
                                        <p:tgtEl>
                                          <p:spTgt spid="225291"/>
                                        </p:tgtEl>
                                      </p:cBhvr>
                                    </p:animEffect>
                                    <p:set>
                                      <p:cBhvr>
                                        <p:cTn id="30" dur="1" fill="hold">
                                          <p:stCondLst>
                                            <p:cond delay="499"/>
                                          </p:stCondLst>
                                        </p:cTn>
                                        <p:tgtEl>
                                          <p:spTgt spid="225291"/>
                                        </p:tgtEl>
                                        <p:attrNameLst>
                                          <p:attrName>style.visibility</p:attrName>
                                        </p:attrNameLst>
                                      </p:cBhvr>
                                      <p:to>
                                        <p:strVal val="hidden"/>
                                      </p:to>
                                    </p:set>
                                  </p:childTnLst>
                                </p:cTn>
                              </p:par>
                              <p:par>
                                <p:cTn id="31" presetID="3" presetClass="entr" presetSubtype="10" fill="hold" nodeType="withEffect">
                                  <p:stCondLst>
                                    <p:cond delay="0"/>
                                  </p:stCondLst>
                                  <p:childTnLst>
                                    <p:set>
                                      <p:cBhvr>
                                        <p:cTn id="32" dur="1" fill="hold">
                                          <p:stCondLst>
                                            <p:cond delay="0"/>
                                          </p:stCondLst>
                                        </p:cTn>
                                        <p:tgtEl>
                                          <p:spTgt spid="225288"/>
                                        </p:tgtEl>
                                        <p:attrNameLst>
                                          <p:attrName>style.visibility</p:attrName>
                                        </p:attrNameLst>
                                      </p:cBhvr>
                                      <p:to>
                                        <p:strVal val="visible"/>
                                      </p:to>
                                    </p:set>
                                    <p:animEffect transition="in" filter="blinds(horizontal)">
                                      <p:cBhvr>
                                        <p:cTn id="33" dur="500"/>
                                        <p:tgtEl>
                                          <p:spTgt spid="22528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xit" presetSubtype="10" fill="hold" nodeType="clickEffect">
                                  <p:stCondLst>
                                    <p:cond delay="0"/>
                                  </p:stCondLst>
                                  <p:childTnLst>
                                    <p:animEffect transition="out" filter="checkerboard(across)">
                                      <p:cBhvr>
                                        <p:cTn id="37" dur="500"/>
                                        <p:tgtEl>
                                          <p:spTgt spid="225288"/>
                                        </p:tgtEl>
                                      </p:cBhvr>
                                    </p:animEffect>
                                    <p:set>
                                      <p:cBhvr>
                                        <p:cTn id="38" dur="1" fill="hold">
                                          <p:stCondLst>
                                            <p:cond delay="499"/>
                                          </p:stCondLst>
                                        </p:cTn>
                                        <p:tgtEl>
                                          <p:spTgt spid="225288"/>
                                        </p:tgtEl>
                                        <p:attrNameLst>
                                          <p:attrName>style.visibility</p:attrName>
                                        </p:attrNameLst>
                                      </p:cBhvr>
                                      <p:to>
                                        <p:strVal val="hidden"/>
                                      </p:to>
                                    </p:set>
                                  </p:childTnLst>
                                </p:cTn>
                              </p:par>
                              <p:par>
                                <p:cTn id="39" presetID="3" presetClass="entr" presetSubtype="10" fill="hold" nodeType="withEffect">
                                  <p:stCondLst>
                                    <p:cond delay="0"/>
                                  </p:stCondLst>
                                  <p:childTnLst>
                                    <p:set>
                                      <p:cBhvr>
                                        <p:cTn id="40" dur="1" fill="hold">
                                          <p:stCondLst>
                                            <p:cond delay="0"/>
                                          </p:stCondLst>
                                        </p:cTn>
                                        <p:tgtEl>
                                          <p:spTgt spid="225294">
                                            <p:txEl>
                                              <p:pRg st="0" end="0"/>
                                            </p:txEl>
                                          </p:spTgt>
                                        </p:tgtEl>
                                        <p:attrNameLst>
                                          <p:attrName>style.visibility</p:attrName>
                                        </p:attrNameLst>
                                      </p:cBhvr>
                                      <p:to>
                                        <p:strVal val="visible"/>
                                      </p:to>
                                    </p:set>
                                    <p:animEffect transition="in" filter="blinds(horizontal)">
                                      <p:cBhvr>
                                        <p:cTn id="41" dur="500"/>
                                        <p:tgtEl>
                                          <p:spTgt spid="225294">
                                            <p:txEl>
                                              <p:pRg st="0" end="0"/>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9" presetClass="entr" presetSubtype="0" fill="hold" nodeType="clickEffect">
                                  <p:stCondLst>
                                    <p:cond delay="0"/>
                                  </p:stCondLst>
                                  <p:childTnLst>
                                    <p:set>
                                      <p:cBhvr>
                                        <p:cTn id="45" dur="1" fill="hold">
                                          <p:stCondLst>
                                            <p:cond delay="0"/>
                                          </p:stCondLst>
                                        </p:cTn>
                                        <p:tgtEl>
                                          <p:spTgt spid="225295"/>
                                        </p:tgtEl>
                                        <p:attrNameLst>
                                          <p:attrName>style.visibility</p:attrName>
                                        </p:attrNameLst>
                                      </p:cBhvr>
                                      <p:to>
                                        <p:strVal val="visible"/>
                                      </p:to>
                                    </p:set>
                                    <p:anim calcmode="lin" valueType="num">
                                      <p:cBhvr>
                                        <p:cTn id="46" dur="1000" fill="hold"/>
                                        <p:tgtEl>
                                          <p:spTgt spid="225295"/>
                                        </p:tgtEl>
                                        <p:attrNameLst>
                                          <p:attrName>ppt_x</p:attrName>
                                        </p:attrNameLst>
                                      </p:cBhvr>
                                      <p:tavLst>
                                        <p:tav tm="0">
                                          <p:val>
                                            <p:strVal val="#ppt_x-.2"/>
                                          </p:val>
                                        </p:tav>
                                        <p:tav tm="100000">
                                          <p:val>
                                            <p:strVal val="#ppt_x"/>
                                          </p:val>
                                        </p:tav>
                                      </p:tavLst>
                                    </p:anim>
                                    <p:anim calcmode="lin" valueType="num">
                                      <p:cBhvr>
                                        <p:cTn id="47" dur="1000" fill="hold"/>
                                        <p:tgtEl>
                                          <p:spTgt spid="225295"/>
                                        </p:tgtEl>
                                        <p:attrNameLst>
                                          <p:attrName>ppt_y</p:attrName>
                                        </p:attrNameLst>
                                      </p:cBhvr>
                                      <p:tavLst>
                                        <p:tav tm="0">
                                          <p:val>
                                            <p:strVal val="#ppt_y"/>
                                          </p:val>
                                        </p:tav>
                                        <p:tav tm="100000">
                                          <p:val>
                                            <p:strVal val="#ppt_y"/>
                                          </p:val>
                                        </p:tav>
                                      </p:tavLst>
                                    </p:anim>
                                    <p:animEffect transition="in" filter="wipe(right)" prLst="gradientSize: 0.1">
                                      <p:cBhvr>
                                        <p:cTn id="48" dur="1000"/>
                                        <p:tgtEl>
                                          <p:spTgt spid="22529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nodeType="clickEffect">
                                  <p:stCondLst>
                                    <p:cond delay="0"/>
                                  </p:stCondLst>
                                  <p:childTnLst>
                                    <p:set>
                                      <p:cBhvr>
                                        <p:cTn id="52" dur="1" fill="hold">
                                          <p:stCondLst>
                                            <p:cond delay="0"/>
                                          </p:stCondLst>
                                        </p:cTn>
                                        <p:tgtEl>
                                          <p:spTgt spid="225300"/>
                                        </p:tgtEl>
                                        <p:attrNameLst>
                                          <p:attrName>style.visibility</p:attrName>
                                        </p:attrNameLst>
                                      </p:cBhvr>
                                      <p:to>
                                        <p:strVal val="visible"/>
                                      </p:to>
                                    </p:set>
                                    <p:animEffect transition="in" filter="blinds(horizontal)">
                                      <p:cBhvr>
                                        <p:cTn id="53" dur="500"/>
                                        <p:tgtEl>
                                          <p:spTgt spid="22530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xit" presetSubtype="16" fill="hold" nodeType="clickEffect">
                                  <p:stCondLst>
                                    <p:cond delay="0"/>
                                  </p:stCondLst>
                                  <p:childTnLst>
                                    <p:animEffect transition="out" filter="box(in)">
                                      <p:cBhvr>
                                        <p:cTn id="57" dur="500"/>
                                        <p:tgtEl>
                                          <p:spTgt spid="225300"/>
                                        </p:tgtEl>
                                      </p:cBhvr>
                                    </p:animEffect>
                                    <p:set>
                                      <p:cBhvr>
                                        <p:cTn id="58" dur="1" fill="hold">
                                          <p:stCondLst>
                                            <p:cond delay="499"/>
                                          </p:stCondLst>
                                        </p:cTn>
                                        <p:tgtEl>
                                          <p:spTgt spid="225300"/>
                                        </p:tgtEl>
                                        <p:attrNameLst>
                                          <p:attrName>style.visibility</p:attrName>
                                        </p:attrNameLst>
                                      </p:cBhvr>
                                      <p:to>
                                        <p:strVal val="hidden"/>
                                      </p:to>
                                    </p:set>
                                  </p:childTnLst>
                                </p:cTn>
                              </p:par>
                              <p:par>
                                <p:cTn id="59" presetID="5" presetClass="entr" presetSubtype="10" fill="hold" nodeType="withEffect">
                                  <p:stCondLst>
                                    <p:cond delay="0"/>
                                  </p:stCondLst>
                                  <p:childTnLst>
                                    <p:set>
                                      <p:cBhvr>
                                        <p:cTn id="60" dur="1" fill="hold">
                                          <p:stCondLst>
                                            <p:cond delay="0"/>
                                          </p:stCondLst>
                                        </p:cTn>
                                        <p:tgtEl>
                                          <p:spTgt spid="225297"/>
                                        </p:tgtEl>
                                        <p:attrNameLst>
                                          <p:attrName>style.visibility</p:attrName>
                                        </p:attrNameLst>
                                      </p:cBhvr>
                                      <p:to>
                                        <p:strVal val="visible"/>
                                      </p:to>
                                    </p:set>
                                    <p:animEffect transition="in" filter="checkerboard(across)">
                                      <p:cBhvr>
                                        <p:cTn id="61" dur="500"/>
                                        <p:tgtEl>
                                          <p:spTgt spid="225297"/>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 presetClass="exit" presetSubtype="10" fill="hold" nodeType="clickEffect">
                                  <p:stCondLst>
                                    <p:cond delay="0"/>
                                  </p:stCondLst>
                                  <p:childTnLst>
                                    <p:animEffect transition="out" filter="checkerboard(across)">
                                      <p:cBhvr>
                                        <p:cTn id="65" dur="500"/>
                                        <p:tgtEl>
                                          <p:spTgt spid="225297"/>
                                        </p:tgtEl>
                                      </p:cBhvr>
                                    </p:animEffect>
                                    <p:set>
                                      <p:cBhvr>
                                        <p:cTn id="66" dur="1" fill="hold">
                                          <p:stCondLst>
                                            <p:cond delay="499"/>
                                          </p:stCondLst>
                                        </p:cTn>
                                        <p:tgtEl>
                                          <p:spTgt spid="225297"/>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225303"/>
                                        </p:tgtEl>
                                        <p:attrNameLst>
                                          <p:attrName>style.visibility</p:attrName>
                                        </p:attrNameLst>
                                      </p:cBhvr>
                                      <p:to>
                                        <p:strVal val="visible"/>
                                      </p:to>
                                    </p:set>
                                    <p:animEffect transition="in" filter="box(in)">
                                      <p:cBhvr>
                                        <p:cTn id="71" dur="500"/>
                                        <p:tgtEl>
                                          <p:spTgt spid="225303"/>
                                        </p:tgtEl>
                                      </p:cBhvr>
                                    </p:animEffect>
                                  </p:childTnLst>
                                </p:cTn>
                              </p:par>
                              <p:par>
                                <p:cTn id="72" presetID="55" presetClass="entr" presetSubtype="0" fill="hold" nodeType="withEffect">
                                  <p:stCondLst>
                                    <p:cond delay="0"/>
                                  </p:stCondLst>
                                  <p:childTnLst>
                                    <p:set>
                                      <p:cBhvr>
                                        <p:cTn id="73" dur="1" fill="hold">
                                          <p:stCondLst>
                                            <p:cond delay="0"/>
                                          </p:stCondLst>
                                        </p:cTn>
                                        <p:tgtEl>
                                          <p:spTgt spid="225296"/>
                                        </p:tgtEl>
                                        <p:attrNameLst>
                                          <p:attrName>style.visibility</p:attrName>
                                        </p:attrNameLst>
                                      </p:cBhvr>
                                      <p:to>
                                        <p:strVal val="visible"/>
                                      </p:to>
                                    </p:set>
                                    <p:anim calcmode="lin" valueType="num">
                                      <p:cBhvr>
                                        <p:cTn id="74" dur="1000" fill="hold"/>
                                        <p:tgtEl>
                                          <p:spTgt spid="225296"/>
                                        </p:tgtEl>
                                        <p:attrNameLst>
                                          <p:attrName>ppt_w</p:attrName>
                                        </p:attrNameLst>
                                      </p:cBhvr>
                                      <p:tavLst>
                                        <p:tav tm="0">
                                          <p:val>
                                            <p:strVal val="#ppt_w*0.70"/>
                                          </p:val>
                                        </p:tav>
                                        <p:tav tm="100000">
                                          <p:val>
                                            <p:strVal val="#ppt_w"/>
                                          </p:val>
                                        </p:tav>
                                      </p:tavLst>
                                    </p:anim>
                                    <p:anim calcmode="lin" valueType="num">
                                      <p:cBhvr>
                                        <p:cTn id="75" dur="1000" fill="hold"/>
                                        <p:tgtEl>
                                          <p:spTgt spid="225296"/>
                                        </p:tgtEl>
                                        <p:attrNameLst>
                                          <p:attrName>ppt_h</p:attrName>
                                        </p:attrNameLst>
                                      </p:cBhvr>
                                      <p:tavLst>
                                        <p:tav tm="0">
                                          <p:val>
                                            <p:strVal val="#ppt_h"/>
                                          </p:val>
                                        </p:tav>
                                        <p:tav tm="100000">
                                          <p:val>
                                            <p:strVal val="#ppt_h"/>
                                          </p:val>
                                        </p:tav>
                                      </p:tavLst>
                                    </p:anim>
                                    <p:animEffect transition="in" filter="fade">
                                      <p:cBhvr>
                                        <p:cTn id="76" dur="1000"/>
                                        <p:tgtEl>
                                          <p:spTgt spid="225296"/>
                                        </p:tgtEl>
                                      </p:cBhvr>
                                    </p:animEffect>
                                  </p:childTnLst>
                                </p:cTn>
                              </p:par>
                              <p:par>
                                <p:cTn id="77" presetID="5" presetClass="entr" presetSubtype="10" fill="hold" grpId="0" nodeType="withEffect">
                                  <p:stCondLst>
                                    <p:cond delay="0"/>
                                  </p:stCondLst>
                                  <p:childTnLst>
                                    <p:set>
                                      <p:cBhvr>
                                        <p:cTn id="78" dur="1" fill="hold">
                                          <p:stCondLst>
                                            <p:cond delay="0"/>
                                          </p:stCondLst>
                                        </p:cTn>
                                        <p:tgtEl>
                                          <p:spTgt spid="225304"/>
                                        </p:tgtEl>
                                        <p:attrNameLst>
                                          <p:attrName>style.visibility</p:attrName>
                                        </p:attrNameLst>
                                      </p:cBhvr>
                                      <p:to>
                                        <p:strVal val="visible"/>
                                      </p:to>
                                    </p:set>
                                    <p:animEffect transition="in" filter="checkerboard(across)">
                                      <p:cBhvr>
                                        <p:cTn id="79" dur="500"/>
                                        <p:tgtEl>
                                          <p:spTgt spid="225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p:bldP spid="225303" grpId="0"/>
      <p:bldP spid="22530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a:extLst>
              <a:ext uri="{FF2B5EF4-FFF2-40B4-BE49-F238E27FC236}">
                <a16:creationId xmlns:a16="http://schemas.microsoft.com/office/drawing/2014/main" id="{E0E46949-CB0B-4BDE-8E20-6DF7875CA034}"/>
              </a:ext>
            </a:extLst>
          </p:cNvPr>
          <p:cNvSpPr>
            <a:spLocks noGrp="1" noChangeArrowheads="1"/>
          </p:cNvSpPr>
          <p:nvPr>
            <p:ph type="body" idx="1"/>
          </p:nvPr>
        </p:nvSpPr>
        <p:spPr>
          <a:xfrm>
            <a:off x="533400" y="609600"/>
            <a:ext cx="6934200" cy="685800"/>
          </a:xfrm>
        </p:spPr>
        <p:txBody>
          <a:bodyPr/>
          <a:lstStyle/>
          <a:p>
            <a:pPr marL="0" indent="449263" algn="just">
              <a:lnSpc>
                <a:spcPct val="120000"/>
              </a:lnSpc>
              <a:spcBef>
                <a:spcPct val="0"/>
              </a:spcBef>
              <a:buFontTx/>
              <a:buNone/>
            </a:pPr>
            <a:r>
              <a:rPr lang="en-US" altLang="zh-CN" sz="2400" b="1">
                <a:latin typeface="Times New Roman" panose="02020603050405020304" pitchFamily="18" charset="0"/>
              </a:rPr>
              <a:t>3</a:t>
            </a:r>
            <a:r>
              <a:rPr lang="zh-CN" altLang="en-US" sz="2400" b="1">
                <a:latin typeface="Times New Roman" panose="02020603050405020304" pitchFamily="18" charset="0"/>
              </a:rPr>
              <a:t>．</a:t>
            </a:r>
            <a:r>
              <a:rPr lang="zh-CN" altLang="en-US" sz="2400" b="1"/>
              <a:t>垂直总比载</a:t>
            </a:r>
            <a:r>
              <a:rPr lang="zh-CN" altLang="en-US" sz="2400"/>
              <a:t>：自重比载与冰重比载之和，即</a:t>
            </a:r>
          </a:p>
        </p:txBody>
      </p:sp>
      <p:graphicFrame>
        <p:nvGraphicFramePr>
          <p:cNvPr id="226307" name="Object 3">
            <a:extLst>
              <a:ext uri="{FF2B5EF4-FFF2-40B4-BE49-F238E27FC236}">
                <a16:creationId xmlns:a16="http://schemas.microsoft.com/office/drawing/2014/main" id="{46D25AF0-0629-4FE4-97BD-4116F21B6529}"/>
              </a:ext>
            </a:extLst>
          </p:cNvPr>
          <p:cNvGraphicFramePr>
            <a:graphicFrameLocks noChangeAspect="1"/>
          </p:cNvGraphicFramePr>
          <p:nvPr/>
        </p:nvGraphicFramePr>
        <p:xfrm>
          <a:off x="2667000" y="1371600"/>
          <a:ext cx="3429000" cy="476250"/>
        </p:xfrm>
        <a:graphic>
          <a:graphicData uri="http://schemas.openxmlformats.org/presentationml/2006/ole">
            <mc:AlternateContent xmlns:mc="http://schemas.openxmlformats.org/markup-compatibility/2006">
              <mc:Choice xmlns:v="urn:schemas-microsoft-com:vml" Requires="v">
                <p:oleObj spid="_x0000_s226328" name="Equation" r:id="rId3" imgW="1650960" imgH="228600" progId="Equation.DSMT4">
                  <p:embed/>
                </p:oleObj>
              </mc:Choice>
              <mc:Fallback>
                <p:oleObj name="Equation" r:id="rId3" imgW="1650960" imgH="2286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371600"/>
                        <a:ext cx="34290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26308" name="Group 4">
            <a:extLst>
              <a:ext uri="{FF2B5EF4-FFF2-40B4-BE49-F238E27FC236}">
                <a16:creationId xmlns:a16="http://schemas.microsoft.com/office/drawing/2014/main" id="{CDBFE3A0-D383-477E-862B-C03963EC05B9}"/>
              </a:ext>
            </a:extLst>
          </p:cNvPr>
          <p:cNvGrpSpPr>
            <a:grpSpLocks/>
          </p:cNvGrpSpPr>
          <p:nvPr/>
        </p:nvGrpSpPr>
        <p:grpSpPr bwMode="auto">
          <a:xfrm>
            <a:off x="1752600" y="5334000"/>
            <a:ext cx="2590800" cy="398463"/>
            <a:chOff x="2832" y="3253"/>
            <a:chExt cx="1632" cy="251"/>
          </a:xfrm>
        </p:grpSpPr>
        <p:sp>
          <p:nvSpPr>
            <p:cNvPr id="226309" name="AutoShape 5">
              <a:extLst>
                <a:ext uri="{FF2B5EF4-FFF2-40B4-BE49-F238E27FC236}">
                  <a16:creationId xmlns:a16="http://schemas.microsoft.com/office/drawing/2014/main" id="{14FAFE94-1CED-460C-897A-A8CE9E55A03B}"/>
                </a:ext>
              </a:extLst>
            </p:cNvPr>
            <p:cNvSpPr>
              <a:spLocks noChangeArrowheads="1"/>
            </p:cNvSpPr>
            <p:nvPr/>
          </p:nvSpPr>
          <p:spPr bwMode="auto">
            <a:xfrm>
              <a:off x="2832" y="3264"/>
              <a:ext cx="1632" cy="240"/>
            </a:xfrm>
            <a:prstGeom prst="wedgeRoundRectCallout">
              <a:avLst>
                <a:gd name="adj1" fmla="val -36824"/>
                <a:gd name="adj2" fmla="val -15416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zh-CN"/>
            </a:p>
          </p:txBody>
        </p:sp>
        <p:sp>
          <p:nvSpPr>
            <p:cNvPr id="226310" name="Rectangle 6">
              <a:extLst>
                <a:ext uri="{FF2B5EF4-FFF2-40B4-BE49-F238E27FC236}">
                  <a16:creationId xmlns:a16="http://schemas.microsoft.com/office/drawing/2014/main" id="{36D26DF6-CAE9-41DE-AD04-755972C92BD6}"/>
                </a:ext>
              </a:extLst>
            </p:cNvPr>
            <p:cNvSpPr>
              <a:spLocks noChangeArrowheads="1"/>
            </p:cNvSpPr>
            <p:nvPr/>
          </p:nvSpPr>
          <p:spPr bwMode="auto">
            <a:xfrm>
              <a:off x="2832" y="3253"/>
              <a:ext cx="16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a:solidFill>
                    <a:srgbClr val="000000"/>
                  </a:solidFill>
                  <a:effectLst>
                    <a:outerShdw blurRad="38100" dist="38100" dir="2700000" algn="tl">
                      <a:srgbClr val="FFFFFF"/>
                    </a:outerShdw>
                  </a:effectLst>
                  <a:latin typeface="Times New Roman" panose="02020603050405020304" pitchFamily="18" charset="0"/>
                </a:rPr>
                <a:t>风速</a:t>
              </a:r>
              <a:r>
                <a:rPr lang="en-US" altLang="zh-CN" sz="2000" i="1">
                  <a:solidFill>
                    <a:srgbClr val="000000"/>
                  </a:solidFill>
                  <a:effectLst>
                    <a:outerShdw blurRad="38100" dist="38100" dir="2700000" algn="tl">
                      <a:srgbClr val="FFFFFF"/>
                    </a:outerShdw>
                  </a:effectLst>
                  <a:latin typeface="Times New Roman" panose="02020603050405020304" pitchFamily="18" charset="0"/>
                </a:rPr>
                <a:t>v</a:t>
              </a:r>
              <a:r>
                <a:rPr lang="zh-CN" altLang="en-US" sz="2000">
                  <a:solidFill>
                    <a:srgbClr val="000000"/>
                  </a:solidFill>
                  <a:effectLst>
                    <a:outerShdw blurRad="38100" dist="38100" dir="2700000" algn="tl">
                      <a:srgbClr val="FFFFFF"/>
                    </a:outerShdw>
                  </a:effectLst>
                  <a:latin typeface="Times New Roman" panose="02020603050405020304" pitchFamily="18" charset="0"/>
                </a:rPr>
                <a:t>时的风压标准值</a:t>
              </a:r>
            </a:p>
          </p:txBody>
        </p:sp>
      </p:grpSp>
      <p:grpSp>
        <p:nvGrpSpPr>
          <p:cNvPr id="226311" name="Group 7">
            <a:extLst>
              <a:ext uri="{FF2B5EF4-FFF2-40B4-BE49-F238E27FC236}">
                <a16:creationId xmlns:a16="http://schemas.microsoft.com/office/drawing/2014/main" id="{C8178AE9-8D42-4F7A-B98D-A55FD9776FE1}"/>
              </a:ext>
            </a:extLst>
          </p:cNvPr>
          <p:cNvGrpSpPr>
            <a:grpSpLocks/>
          </p:cNvGrpSpPr>
          <p:nvPr/>
        </p:nvGrpSpPr>
        <p:grpSpPr bwMode="auto">
          <a:xfrm>
            <a:off x="3124200" y="5105400"/>
            <a:ext cx="692150" cy="406400"/>
            <a:chOff x="1440" y="3632"/>
            <a:chExt cx="436" cy="256"/>
          </a:xfrm>
        </p:grpSpPr>
        <p:sp>
          <p:nvSpPr>
            <p:cNvPr id="226312" name="AutoShape 8">
              <a:extLst>
                <a:ext uri="{FF2B5EF4-FFF2-40B4-BE49-F238E27FC236}">
                  <a16:creationId xmlns:a16="http://schemas.microsoft.com/office/drawing/2014/main" id="{60271D9B-E1FD-45A5-9DEF-730DEC6B642F}"/>
                </a:ext>
              </a:extLst>
            </p:cNvPr>
            <p:cNvSpPr>
              <a:spLocks noChangeArrowheads="1"/>
            </p:cNvSpPr>
            <p:nvPr/>
          </p:nvSpPr>
          <p:spPr bwMode="auto">
            <a:xfrm>
              <a:off x="1488" y="3648"/>
              <a:ext cx="336" cy="240"/>
            </a:xfrm>
            <a:prstGeom prst="wedgeRoundRectCallout">
              <a:avLst>
                <a:gd name="adj1" fmla="val -38097"/>
                <a:gd name="adj2" fmla="val -12666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zh-CN"/>
            </a:p>
          </p:txBody>
        </p:sp>
        <p:sp>
          <p:nvSpPr>
            <p:cNvPr id="226313" name="Rectangle 9">
              <a:extLst>
                <a:ext uri="{FF2B5EF4-FFF2-40B4-BE49-F238E27FC236}">
                  <a16:creationId xmlns:a16="http://schemas.microsoft.com/office/drawing/2014/main" id="{5F08F477-977F-4C23-8CCB-ED2A741CEF67}"/>
                </a:ext>
              </a:extLst>
            </p:cNvPr>
            <p:cNvSpPr>
              <a:spLocks noChangeArrowheads="1"/>
            </p:cNvSpPr>
            <p:nvPr/>
          </p:nvSpPr>
          <p:spPr bwMode="auto">
            <a:xfrm>
              <a:off x="1440" y="3632"/>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a:solidFill>
                    <a:srgbClr val="000000"/>
                  </a:solidFill>
                  <a:effectLst>
                    <a:outerShdw blurRad="38100" dist="38100" dir="2700000" algn="tl">
                      <a:srgbClr val="FFFFFF"/>
                    </a:outerShdw>
                  </a:effectLst>
                </a:rPr>
                <a:t>风速</a:t>
              </a:r>
            </a:p>
          </p:txBody>
        </p:sp>
      </p:grpSp>
      <p:grpSp>
        <p:nvGrpSpPr>
          <p:cNvPr id="226314" name="Group 10">
            <a:extLst>
              <a:ext uri="{FF2B5EF4-FFF2-40B4-BE49-F238E27FC236}">
                <a16:creationId xmlns:a16="http://schemas.microsoft.com/office/drawing/2014/main" id="{C23ABE0A-482A-4316-A8B8-73DA369C0A07}"/>
              </a:ext>
            </a:extLst>
          </p:cNvPr>
          <p:cNvGrpSpPr>
            <a:grpSpLocks/>
          </p:cNvGrpSpPr>
          <p:nvPr/>
        </p:nvGrpSpPr>
        <p:grpSpPr bwMode="auto">
          <a:xfrm>
            <a:off x="3048000" y="5257800"/>
            <a:ext cx="1219200" cy="406400"/>
            <a:chOff x="2304" y="3680"/>
            <a:chExt cx="768" cy="256"/>
          </a:xfrm>
        </p:grpSpPr>
        <p:sp>
          <p:nvSpPr>
            <p:cNvPr id="226315" name="AutoShape 11">
              <a:extLst>
                <a:ext uri="{FF2B5EF4-FFF2-40B4-BE49-F238E27FC236}">
                  <a16:creationId xmlns:a16="http://schemas.microsoft.com/office/drawing/2014/main" id="{09945450-C553-4353-909E-524D8C901301}"/>
                </a:ext>
              </a:extLst>
            </p:cNvPr>
            <p:cNvSpPr>
              <a:spLocks noChangeArrowheads="1"/>
            </p:cNvSpPr>
            <p:nvPr/>
          </p:nvSpPr>
          <p:spPr bwMode="auto">
            <a:xfrm>
              <a:off x="2304" y="3696"/>
              <a:ext cx="768" cy="240"/>
            </a:xfrm>
            <a:prstGeom prst="wedgeRoundRectCallout">
              <a:avLst>
                <a:gd name="adj1" fmla="val -51171"/>
                <a:gd name="adj2" fmla="val -15041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zh-CN"/>
            </a:p>
          </p:txBody>
        </p:sp>
        <p:sp>
          <p:nvSpPr>
            <p:cNvPr id="226316" name="Rectangle 12">
              <a:extLst>
                <a:ext uri="{FF2B5EF4-FFF2-40B4-BE49-F238E27FC236}">
                  <a16:creationId xmlns:a16="http://schemas.microsoft.com/office/drawing/2014/main" id="{669CFAEC-8748-4F94-B0E4-D9924A61272C}"/>
                </a:ext>
              </a:extLst>
            </p:cNvPr>
            <p:cNvSpPr>
              <a:spLocks noChangeArrowheads="1"/>
            </p:cNvSpPr>
            <p:nvPr/>
          </p:nvSpPr>
          <p:spPr bwMode="auto">
            <a:xfrm>
              <a:off x="2304" y="3680"/>
              <a:ext cx="7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a:solidFill>
                    <a:srgbClr val="000000"/>
                  </a:solidFill>
                  <a:effectLst>
                    <a:outerShdw blurRad="38100" dist="38100" dir="2700000" algn="tl">
                      <a:srgbClr val="FFFFFF"/>
                    </a:outerShdw>
                  </a:effectLst>
                </a:rPr>
                <a:t>空气密度</a:t>
              </a:r>
            </a:p>
          </p:txBody>
        </p:sp>
      </p:grpSp>
      <p:sp>
        <p:nvSpPr>
          <p:cNvPr id="226317" name="Rectangle 13">
            <a:extLst>
              <a:ext uri="{FF2B5EF4-FFF2-40B4-BE49-F238E27FC236}">
                <a16:creationId xmlns:a16="http://schemas.microsoft.com/office/drawing/2014/main" id="{95852E3D-2ADE-41C0-AE34-0EE24AC5E6F9}"/>
              </a:ext>
            </a:extLst>
          </p:cNvPr>
          <p:cNvSpPr>
            <a:spLocks noChangeArrowheads="1"/>
          </p:cNvSpPr>
          <p:nvPr/>
        </p:nvSpPr>
        <p:spPr bwMode="auto">
          <a:xfrm>
            <a:off x="304800" y="1905000"/>
            <a:ext cx="8382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623888">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1089025" indent="-285750">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497013" indent="-228600">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905000" indent="-228600">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312988" indent="-228600">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770188"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3227388"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684588"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4141788"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algn="just">
              <a:lnSpc>
                <a:spcPct val="120000"/>
              </a:lnSpc>
              <a:spcBef>
                <a:spcPct val="0"/>
              </a:spcBef>
              <a:buFontTx/>
              <a:buNone/>
            </a:pPr>
            <a:r>
              <a:rPr lang="zh-CN" altLang="en-US" sz="2400">
                <a:latin typeface="Times New Roman" panose="02020603050405020304" pitchFamily="18" charset="0"/>
                <a:ea typeface="黑体" panose="02010609060101010101" pitchFamily="49" charset="-122"/>
              </a:rPr>
              <a:t>（二）水平比载</a:t>
            </a:r>
          </a:p>
          <a:p>
            <a:pPr algn="just">
              <a:lnSpc>
                <a:spcPct val="120000"/>
              </a:lnSpc>
              <a:spcBef>
                <a:spcPct val="0"/>
              </a:spcBef>
              <a:buFontTx/>
              <a:buNone/>
            </a:pPr>
            <a:r>
              <a:rPr lang="zh-CN" altLang="en-US" sz="2400">
                <a:latin typeface="Times New Roman" panose="02020603050405020304" pitchFamily="18" charset="0"/>
              </a:rPr>
              <a:t>分</a:t>
            </a:r>
            <a:r>
              <a:rPr lang="zh-CN" altLang="en-US" sz="2400">
                <a:solidFill>
                  <a:schemeClr val="hlink"/>
                </a:solidFill>
                <a:latin typeface="Times New Roman" panose="02020603050405020304" pitchFamily="18" charset="0"/>
              </a:rPr>
              <a:t>无冰风压比载</a:t>
            </a:r>
            <a:r>
              <a:rPr lang="zh-CN" altLang="en-US" sz="2400">
                <a:latin typeface="Times New Roman" panose="02020603050405020304" pitchFamily="18" charset="0"/>
              </a:rPr>
              <a:t>和</a:t>
            </a:r>
            <a:r>
              <a:rPr lang="zh-CN" altLang="en-US" sz="2400">
                <a:solidFill>
                  <a:schemeClr val="hlink"/>
                </a:solidFill>
                <a:latin typeface="Times New Roman" panose="02020603050405020304" pitchFamily="18" charset="0"/>
              </a:rPr>
              <a:t>覆冰风压比载</a:t>
            </a:r>
            <a:r>
              <a:rPr lang="zh-CN" altLang="en-US" sz="2400">
                <a:latin typeface="Times New Roman" panose="02020603050405020304" pitchFamily="18" charset="0"/>
              </a:rPr>
              <a:t>，方向作用在水平面内。</a:t>
            </a:r>
            <a:r>
              <a:rPr lang="zh-CN" altLang="en-US" sz="2400" b="1">
                <a:latin typeface="Times New Roman" panose="02020603050405020304" pitchFamily="18" charset="0"/>
              </a:rPr>
              <a:t>   </a:t>
            </a:r>
          </a:p>
          <a:p>
            <a:pPr algn="just">
              <a:lnSpc>
                <a:spcPct val="120000"/>
              </a:lnSpc>
              <a:spcBef>
                <a:spcPct val="0"/>
              </a:spcBef>
              <a:buFontTx/>
              <a:buNone/>
            </a:pPr>
            <a:r>
              <a:rPr lang="zh-CN" altLang="en-US" sz="2400" b="1">
                <a:latin typeface="Times New Roman" panose="02020603050405020304" pitchFamily="18" charset="0"/>
              </a:rPr>
              <a:t>基本风压</a:t>
            </a:r>
            <a:r>
              <a:rPr lang="zh-CN" altLang="en-US" sz="2400">
                <a:latin typeface="Times New Roman" panose="02020603050405020304" pitchFamily="18" charset="0"/>
              </a:rPr>
              <a:t>：空气的动能在迎风体单位面积上产生的压力。</a:t>
            </a:r>
            <a:r>
              <a:rPr lang="zh-CN" altLang="en-US" sz="2400"/>
              <a:t>根据流体力学中的伯努利方程，基本风压为</a:t>
            </a:r>
            <a:r>
              <a:rPr lang="en-US" altLang="zh-CN" sz="2400"/>
              <a:t>:</a:t>
            </a:r>
            <a:endParaRPr lang="en-US" altLang="zh-CN"/>
          </a:p>
        </p:txBody>
      </p:sp>
      <p:graphicFrame>
        <p:nvGraphicFramePr>
          <p:cNvPr id="226318" name="Object 14">
            <a:extLst>
              <a:ext uri="{FF2B5EF4-FFF2-40B4-BE49-F238E27FC236}">
                <a16:creationId xmlns:a16="http://schemas.microsoft.com/office/drawing/2014/main" id="{D0B341E2-9CEB-4C10-B63A-F33F3FCAB802}"/>
              </a:ext>
            </a:extLst>
          </p:cNvPr>
          <p:cNvGraphicFramePr>
            <a:graphicFrameLocks noChangeAspect="1"/>
          </p:cNvGraphicFramePr>
          <p:nvPr/>
        </p:nvGraphicFramePr>
        <p:xfrm>
          <a:off x="1905000" y="4343400"/>
          <a:ext cx="1524000" cy="858838"/>
        </p:xfrm>
        <a:graphic>
          <a:graphicData uri="http://schemas.openxmlformats.org/presentationml/2006/ole">
            <mc:AlternateContent xmlns:mc="http://schemas.openxmlformats.org/markup-compatibility/2006">
              <mc:Choice xmlns:v="urn:schemas-microsoft-com:vml" Requires="v">
                <p:oleObj spid="_x0000_s226329" name="Equation" r:id="rId5" imgW="698400" imgH="393480" progId="Equation.DSMT4">
                  <p:embed/>
                </p:oleObj>
              </mc:Choice>
              <mc:Fallback>
                <p:oleObj name="Equation" r:id="rId5" imgW="698400" imgH="393480" progId="Equation.DSMT4">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4343400"/>
                        <a:ext cx="1524000" cy="85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26319" name="Group 15">
            <a:extLst>
              <a:ext uri="{FF2B5EF4-FFF2-40B4-BE49-F238E27FC236}">
                <a16:creationId xmlns:a16="http://schemas.microsoft.com/office/drawing/2014/main" id="{042240A5-4AFE-41D3-9E55-F3D3870AB62B}"/>
              </a:ext>
            </a:extLst>
          </p:cNvPr>
          <p:cNvGrpSpPr>
            <a:grpSpLocks/>
          </p:cNvGrpSpPr>
          <p:nvPr/>
        </p:nvGrpSpPr>
        <p:grpSpPr bwMode="auto">
          <a:xfrm>
            <a:off x="4953000" y="4572000"/>
            <a:ext cx="3384550" cy="381000"/>
            <a:chOff x="720" y="3504"/>
            <a:chExt cx="2132" cy="240"/>
          </a:xfrm>
        </p:grpSpPr>
        <p:sp>
          <p:nvSpPr>
            <p:cNvPr id="226320" name="Rectangle 16">
              <a:extLst>
                <a:ext uri="{FF2B5EF4-FFF2-40B4-BE49-F238E27FC236}">
                  <a16:creationId xmlns:a16="http://schemas.microsoft.com/office/drawing/2014/main" id="{7D693AE0-086A-490E-B534-6EF06AD05EB4}"/>
                </a:ext>
              </a:extLst>
            </p:cNvPr>
            <p:cNvSpPr>
              <a:spLocks noChangeArrowheads="1"/>
            </p:cNvSpPr>
            <p:nvPr/>
          </p:nvSpPr>
          <p:spPr bwMode="auto">
            <a:xfrm>
              <a:off x="720" y="3504"/>
              <a:ext cx="2112" cy="2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6321" name="Rectangle 17">
              <a:extLst>
                <a:ext uri="{FF2B5EF4-FFF2-40B4-BE49-F238E27FC236}">
                  <a16:creationId xmlns:a16="http://schemas.microsoft.com/office/drawing/2014/main" id="{27A2ED50-FBFC-43BB-9E48-4C2C3A80AC3E}"/>
                </a:ext>
              </a:extLst>
            </p:cNvPr>
            <p:cNvSpPr>
              <a:spLocks noChangeArrowheads="1"/>
            </p:cNvSpPr>
            <p:nvPr/>
          </p:nvSpPr>
          <p:spPr bwMode="auto">
            <a:xfrm>
              <a:off x="720" y="3504"/>
              <a:ext cx="21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a:solidFill>
                    <a:srgbClr val="000000"/>
                  </a:solidFill>
                  <a:effectLst>
                    <a:outerShdw blurRad="38100" dist="38100" dir="2700000" algn="tl">
                      <a:srgbClr val="FFFFFF"/>
                    </a:outerShdw>
                  </a:effectLst>
                </a:rPr>
                <a:t>基本风压与风速和空气密度有关</a:t>
              </a:r>
            </a:p>
          </p:txBody>
        </p:sp>
      </p:grpSp>
      <p:sp>
        <p:nvSpPr>
          <p:cNvPr id="226322" name="Rectangle 18">
            <a:extLst>
              <a:ext uri="{FF2B5EF4-FFF2-40B4-BE49-F238E27FC236}">
                <a16:creationId xmlns:a16="http://schemas.microsoft.com/office/drawing/2014/main" id="{C79379A1-4BA7-402C-B4DA-A9D675E56A92}"/>
              </a:ext>
            </a:extLst>
          </p:cNvPr>
          <p:cNvSpPr>
            <a:spLocks noChangeArrowheads="1"/>
          </p:cNvSpPr>
          <p:nvPr/>
        </p:nvSpPr>
        <p:spPr bwMode="auto">
          <a:xfrm>
            <a:off x="1066800" y="5334000"/>
            <a:ext cx="5883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r>
              <a:rPr lang="zh-CN" altLang="en-US" sz="2400">
                <a:effectLst>
                  <a:outerShdw blurRad="38100" dist="38100" dir="2700000" algn="tl">
                    <a:srgbClr val="000000"/>
                  </a:outerShdw>
                </a:effectLst>
                <a:latin typeface="Times New Roman" panose="02020603050405020304" pitchFamily="18" charset="0"/>
              </a:rPr>
              <a:t>一般采用标准空气密度</a:t>
            </a:r>
            <a:r>
              <a:rPr lang="en-US" altLang="zh-CN" sz="2400" i="1">
                <a:effectLst>
                  <a:outerShdw blurRad="38100" dist="38100" dir="2700000" algn="tl">
                    <a:srgbClr val="000000"/>
                  </a:outerShdw>
                </a:effectLst>
                <a:latin typeface="Times New Roman" panose="02020603050405020304" pitchFamily="18" charset="0"/>
              </a:rPr>
              <a:t>ρ</a:t>
            </a:r>
            <a:r>
              <a:rPr lang="en-US" altLang="zh-CN" sz="2400">
                <a:effectLst>
                  <a:outerShdw blurRad="38100" dist="38100" dir="2700000" algn="tl">
                    <a:srgbClr val="000000"/>
                  </a:outerShdw>
                </a:effectLst>
                <a:latin typeface="Times New Roman" panose="02020603050405020304" pitchFamily="18" charset="0"/>
              </a:rPr>
              <a:t>=1.25kg/m</a:t>
            </a:r>
            <a:r>
              <a:rPr lang="en-US" altLang="zh-CN" sz="2400" baseline="30000">
                <a:effectLst>
                  <a:outerShdw blurRad="38100" dist="38100" dir="2700000" algn="tl">
                    <a:srgbClr val="000000"/>
                  </a:outerShdw>
                </a:effectLst>
                <a:latin typeface="Times New Roman" panose="02020603050405020304" pitchFamily="18" charset="0"/>
              </a:rPr>
              <a:t>3</a:t>
            </a:r>
            <a:r>
              <a:rPr lang="zh-CN" altLang="en-US" sz="2400">
                <a:effectLst>
                  <a:outerShdw blurRad="38100" dist="38100" dir="2700000" algn="tl">
                    <a:srgbClr val="000000"/>
                  </a:outerShdw>
                </a:effectLst>
                <a:latin typeface="Times New Roman" panose="02020603050405020304" pitchFamily="18" charset="0"/>
              </a:rPr>
              <a:t>，此时</a:t>
            </a:r>
          </a:p>
        </p:txBody>
      </p:sp>
      <p:graphicFrame>
        <p:nvGraphicFramePr>
          <p:cNvPr id="226323" name="Object 19">
            <a:extLst>
              <a:ext uri="{FF2B5EF4-FFF2-40B4-BE49-F238E27FC236}">
                <a16:creationId xmlns:a16="http://schemas.microsoft.com/office/drawing/2014/main" id="{0767DC1B-AFE4-4742-A717-CEF540F26B4C}"/>
              </a:ext>
            </a:extLst>
          </p:cNvPr>
          <p:cNvGraphicFramePr>
            <a:graphicFrameLocks noChangeAspect="1"/>
          </p:cNvGraphicFramePr>
          <p:nvPr/>
        </p:nvGraphicFramePr>
        <p:xfrm>
          <a:off x="1828800" y="5715000"/>
          <a:ext cx="2819400" cy="990600"/>
        </p:xfrm>
        <a:graphic>
          <a:graphicData uri="http://schemas.openxmlformats.org/presentationml/2006/ole">
            <mc:AlternateContent xmlns:mc="http://schemas.openxmlformats.org/markup-compatibility/2006">
              <mc:Choice xmlns:v="urn:schemas-microsoft-com:vml" Requires="v">
                <p:oleObj spid="_x0000_s226330" name="Equation" r:id="rId7" imgW="1193760" imgH="419040" progId="Equation.DSMT4">
                  <p:embed/>
                </p:oleObj>
              </mc:Choice>
              <mc:Fallback>
                <p:oleObj name="Equation" r:id="rId7" imgW="1193760" imgH="419040" progId="Equation.DSMT4">
                  <p:embed/>
                  <p:pic>
                    <p:nvPicPr>
                      <p:cNvPr id="0"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5715000"/>
                        <a:ext cx="2819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6324" name="Rectangle 20">
            <a:extLst>
              <a:ext uri="{FF2B5EF4-FFF2-40B4-BE49-F238E27FC236}">
                <a16:creationId xmlns:a16="http://schemas.microsoft.com/office/drawing/2014/main" id="{402388E7-7EF5-40A4-84DE-7241812AA320}"/>
              </a:ext>
            </a:extLst>
          </p:cNvPr>
          <p:cNvSpPr>
            <a:spLocks noChangeArrowheads="1"/>
          </p:cNvSpPr>
          <p:nvPr/>
        </p:nvSpPr>
        <p:spPr bwMode="auto">
          <a:xfrm>
            <a:off x="5791200" y="6019800"/>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120000"/>
            </a:pPr>
            <a:r>
              <a:rPr lang="en-US" altLang="zh-CN" sz="2400">
                <a:effectLst>
                  <a:outerShdw blurRad="38100" dist="38100" dir="2700000" algn="tl">
                    <a:srgbClr val="000000"/>
                  </a:outerShdw>
                </a:effectLst>
                <a:latin typeface="Times New Roman" panose="02020603050405020304" pitchFamily="18" charset="0"/>
              </a:rPr>
              <a:t>(Pa)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26307"/>
                                        </p:tgtEl>
                                        <p:attrNameLst>
                                          <p:attrName>style.visibility</p:attrName>
                                        </p:attrNameLst>
                                      </p:cBhvr>
                                      <p:to>
                                        <p:strVal val="visible"/>
                                      </p:to>
                                    </p:set>
                                    <p:anim calcmode="lin" valueType="num">
                                      <p:cBhvr additive="base">
                                        <p:cTn id="7" dur="500" fill="hold"/>
                                        <p:tgtEl>
                                          <p:spTgt spid="226307"/>
                                        </p:tgtEl>
                                        <p:attrNameLst>
                                          <p:attrName>ppt_x</p:attrName>
                                        </p:attrNameLst>
                                      </p:cBhvr>
                                      <p:tavLst>
                                        <p:tav tm="0">
                                          <p:val>
                                            <p:strVal val="0-#ppt_w/2"/>
                                          </p:val>
                                        </p:tav>
                                        <p:tav tm="100000">
                                          <p:val>
                                            <p:strVal val="#ppt_x"/>
                                          </p:val>
                                        </p:tav>
                                      </p:tavLst>
                                    </p:anim>
                                    <p:anim calcmode="lin" valueType="num">
                                      <p:cBhvr additive="base">
                                        <p:cTn id="8" dur="500" fill="hold"/>
                                        <p:tgtEl>
                                          <p:spTgt spid="22630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2631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631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226317">
                                            <p:txEl>
                                              <p:pRg st="2" end="2"/>
                                            </p:txEl>
                                          </p:spTgt>
                                        </p:tgtEl>
                                        <p:attrNameLst>
                                          <p:attrName>style.visibility</p:attrName>
                                        </p:attrNameLst>
                                      </p:cBhvr>
                                      <p:to>
                                        <p:strVal val="visible"/>
                                      </p:to>
                                    </p:set>
                                    <p:animEffect transition="in" filter="blinds(horizontal)">
                                      <p:cBhvr>
                                        <p:cTn id="19" dur="500"/>
                                        <p:tgtEl>
                                          <p:spTgt spid="226317">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nodeType="clickEffect">
                                  <p:stCondLst>
                                    <p:cond delay="0"/>
                                  </p:stCondLst>
                                  <p:childTnLst>
                                    <p:set>
                                      <p:cBhvr>
                                        <p:cTn id="23" dur="1" fill="hold">
                                          <p:stCondLst>
                                            <p:cond delay="0"/>
                                          </p:stCondLst>
                                        </p:cTn>
                                        <p:tgtEl>
                                          <p:spTgt spid="226318"/>
                                        </p:tgtEl>
                                        <p:attrNameLst>
                                          <p:attrName>style.visibility</p:attrName>
                                        </p:attrNameLst>
                                      </p:cBhvr>
                                      <p:to>
                                        <p:strVal val="visible"/>
                                      </p:to>
                                    </p:set>
                                    <p:anim calcmode="lin" valueType="num">
                                      <p:cBhvr>
                                        <p:cTn id="24" dur="500" fill="hold"/>
                                        <p:tgtEl>
                                          <p:spTgt spid="226318"/>
                                        </p:tgtEl>
                                        <p:attrNameLst>
                                          <p:attrName>ppt_w</p:attrName>
                                        </p:attrNameLst>
                                      </p:cBhvr>
                                      <p:tavLst>
                                        <p:tav tm="0">
                                          <p:val>
                                            <p:fltVal val="0"/>
                                          </p:val>
                                        </p:tav>
                                        <p:tav tm="100000">
                                          <p:val>
                                            <p:strVal val="#ppt_w"/>
                                          </p:val>
                                        </p:tav>
                                      </p:tavLst>
                                    </p:anim>
                                    <p:anim calcmode="lin" valueType="num">
                                      <p:cBhvr>
                                        <p:cTn id="25" dur="500" fill="hold"/>
                                        <p:tgtEl>
                                          <p:spTgt spid="226318"/>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226308"/>
                                        </p:tgtEl>
                                        <p:attrNameLst>
                                          <p:attrName>style.visibility</p:attrName>
                                        </p:attrNameLst>
                                      </p:cBhvr>
                                      <p:to>
                                        <p:strVal val="visible"/>
                                      </p:to>
                                    </p:set>
                                    <p:animEffect transition="in" filter="blinds(horizontal)">
                                      <p:cBhvr>
                                        <p:cTn id="30" dur="500"/>
                                        <p:tgtEl>
                                          <p:spTgt spid="22630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xit" presetSubtype="10" fill="hold" nodeType="clickEffect">
                                  <p:stCondLst>
                                    <p:cond delay="0"/>
                                  </p:stCondLst>
                                  <p:childTnLst>
                                    <p:animEffect transition="out" filter="checkerboard(across)">
                                      <p:cBhvr>
                                        <p:cTn id="34" dur="500"/>
                                        <p:tgtEl>
                                          <p:spTgt spid="226308"/>
                                        </p:tgtEl>
                                      </p:cBhvr>
                                    </p:animEffect>
                                    <p:set>
                                      <p:cBhvr>
                                        <p:cTn id="35" dur="1" fill="hold">
                                          <p:stCondLst>
                                            <p:cond delay="499"/>
                                          </p:stCondLst>
                                        </p:cTn>
                                        <p:tgtEl>
                                          <p:spTgt spid="226308"/>
                                        </p:tgtEl>
                                        <p:attrNameLst>
                                          <p:attrName>style.visibility</p:attrName>
                                        </p:attrNameLst>
                                      </p:cBhvr>
                                      <p:to>
                                        <p:strVal val="hidden"/>
                                      </p:to>
                                    </p:set>
                                  </p:childTnLst>
                                </p:cTn>
                              </p:par>
                              <p:par>
                                <p:cTn id="36" presetID="2" presetClass="entr" presetSubtype="4" fill="hold" nodeType="withEffect">
                                  <p:stCondLst>
                                    <p:cond delay="0"/>
                                  </p:stCondLst>
                                  <p:childTnLst>
                                    <p:set>
                                      <p:cBhvr>
                                        <p:cTn id="37" dur="1" fill="hold">
                                          <p:stCondLst>
                                            <p:cond delay="0"/>
                                          </p:stCondLst>
                                        </p:cTn>
                                        <p:tgtEl>
                                          <p:spTgt spid="226314"/>
                                        </p:tgtEl>
                                        <p:attrNameLst>
                                          <p:attrName>style.visibility</p:attrName>
                                        </p:attrNameLst>
                                      </p:cBhvr>
                                      <p:to>
                                        <p:strVal val="visible"/>
                                      </p:to>
                                    </p:set>
                                    <p:anim calcmode="lin" valueType="num">
                                      <p:cBhvr additive="base">
                                        <p:cTn id="38" dur="500" fill="hold"/>
                                        <p:tgtEl>
                                          <p:spTgt spid="226314"/>
                                        </p:tgtEl>
                                        <p:attrNameLst>
                                          <p:attrName>ppt_x</p:attrName>
                                        </p:attrNameLst>
                                      </p:cBhvr>
                                      <p:tavLst>
                                        <p:tav tm="0">
                                          <p:val>
                                            <p:strVal val="#ppt_x"/>
                                          </p:val>
                                        </p:tav>
                                        <p:tav tm="100000">
                                          <p:val>
                                            <p:strVal val="#ppt_x"/>
                                          </p:val>
                                        </p:tav>
                                      </p:tavLst>
                                    </p:anim>
                                    <p:anim calcmode="lin" valueType="num">
                                      <p:cBhvr additive="base">
                                        <p:cTn id="39" dur="500" fill="hold"/>
                                        <p:tgtEl>
                                          <p:spTgt spid="226314"/>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xit" presetSubtype="10" fill="hold" nodeType="clickEffect">
                                  <p:stCondLst>
                                    <p:cond delay="0"/>
                                  </p:stCondLst>
                                  <p:childTnLst>
                                    <p:animEffect transition="out" filter="checkerboard(across)">
                                      <p:cBhvr>
                                        <p:cTn id="43" dur="500"/>
                                        <p:tgtEl>
                                          <p:spTgt spid="226314"/>
                                        </p:tgtEl>
                                      </p:cBhvr>
                                    </p:animEffect>
                                    <p:set>
                                      <p:cBhvr>
                                        <p:cTn id="44" dur="1" fill="hold">
                                          <p:stCondLst>
                                            <p:cond delay="499"/>
                                          </p:stCondLst>
                                        </p:cTn>
                                        <p:tgtEl>
                                          <p:spTgt spid="226314"/>
                                        </p:tgtEl>
                                        <p:attrNameLst>
                                          <p:attrName>style.visibility</p:attrName>
                                        </p:attrNameLst>
                                      </p:cBhvr>
                                      <p:to>
                                        <p:strVal val="hidden"/>
                                      </p:to>
                                    </p:set>
                                  </p:childTnLst>
                                </p:cTn>
                              </p:par>
                              <p:par>
                                <p:cTn id="45" presetID="23" presetClass="entr" presetSubtype="16" fill="hold" nodeType="withEffect">
                                  <p:stCondLst>
                                    <p:cond delay="0"/>
                                  </p:stCondLst>
                                  <p:childTnLst>
                                    <p:set>
                                      <p:cBhvr>
                                        <p:cTn id="46" dur="1" fill="hold">
                                          <p:stCondLst>
                                            <p:cond delay="0"/>
                                          </p:stCondLst>
                                        </p:cTn>
                                        <p:tgtEl>
                                          <p:spTgt spid="226311"/>
                                        </p:tgtEl>
                                        <p:attrNameLst>
                                          <p:attrName>style.visibility</p:attrName>
                                        </p:attrNameLst>
                                      </p:cBhvr>
                                      <p:to>
                                        <p:strVal val="visible"/>
                                      </p:to>
                                    </p:set>
                                    <p:anim calcmode="lin" valueType="num">
                                      <p:cBhvr>
                                        <p:cTn id="47" dur="500" fill="hold"/>
                                        <p:tgtEl>
                                          <p:spTgt spid="226311"/>
                                        </p:tgtEl>
                                        <p:attrNameLst>
                                          <p:attrName>ppt_w</p:attrName>
                                        </p:attrNameLst>
                                      </p:cBhvr>
                                      <p:tavLst>
                                        <p:tav tm="0">
                                          <p:val>
                                            <p:fltVal val="0"/>
                                          </p:val>
                                        </p:tav>
                                        <p:tav tm="100000">
                                          <p:val>
                                            <p:strVal val="#ppt_w"/>
                                          </p:val>
                                        </p:tav>
                                      </p:tavLst>
                                    </p:anim>
                                    <p:anim calcmode="lin" valueType="num">
                                      <p:cBhvr>
                                        <p:cTn id="48" dur="500" fill="hold"/>
                                        <p:tgtEl>
                                          <p:spTgt spid="226311"/>
                                        </p:tgtEl>
                                        <p:attrNameLst>
                                          <p:attrName>ppt_h</p:attrName>
                                        </p:attrNameLst>
                                      </p:cBhvr>
                                      <p:tavLst>
                                        <p:tav tm="0">
                                          <p:val>
                                            <p:fltVal val="0"/>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5" presetClass="exit" presetSubtype="10" fill="hold" nodeType="clickEffect">
                                  <p:stCondLst>
                                    <p:cond delay="0"/>
                                  </p:stCondLst>
                                  <p:childTnLst>
                                    <p:animEffect transition="out" filter="checkerboard(across)">
                                      <p:cBhvr>
                                        <p:cTn id="52" dur="500"/>
                                        <p:tgtEl>
                                          <p:spTgt spid="226311"/>
                                        </p:tgtEl>
                                      </p:cBhvr>
                                    </p:animEffect>
                                    <p:set>
                                      <p:cBhvr>
                                        <p:cTn id="53" dur="1" fill="hold">
                                          <p:stCondLst>
                                            <p:cond delay="499"/>
                                          </p:stCondLst>
                                        </p:cTn>
                                        <p:tgtEl>
                                          <p:spTgt spid="226311"/>
                                        </p:tgtEl>
                                        <p:attrNameLst>
                                          <p:attrName>style.visibility</p:attrName>
                                        </p:attrNameLst>
                                      </p:cBhvr>
                                      <p:to>
                                        <p:strVal val="hidden"/>
                                      </p:to>
                                    </p:set>
                                  </p:childTnLst>
                                </p:cTn>
                              </p:par>
                              <p:par>
                                <p:cTn id="54" presetID="3" presetClass="entr" presetSubtype="10" fill="hold" nodeType="withEffect">
                                  <p:stCondLst>
                                    <p:cond delay="0"/>
                                  </p:stCondLst>
                                  <p:childTnLst>
                                    <p:set>
                                      <p:cBhvr>
                                        <p:cTn id="55" dur="1" fill="hold">
                                          <p:stCondLst>
                                            <p:cond delay="0"/>
                                          </p:stCondLst>
                                        </p:cTn>
                                        <p:tgtEl>
                                          <p:spTgt spid="226319"/>
                                        </p:tgtEl>
                                        <p:attrNameLst>
                                          <p:attrName>style.visibility</p:attrName>
                                        </p:attrNameLst>
                                      </p:cBhvr>
                                      <p:to>
                                        <p:strVal val="visible"/>
                                      </p:to>
                                    </p:set>
                                    <p:animEffect transition="in" filter="blinds(horizontal)">
                                      <p:cBhvr>
                                        <p:cTn id="56" dur="500"/>
                                        <p:tgtEl>
                                          <p:spTgt spid="22631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 presetClass="exit" presetSubtype="10" fill="hold" nodeType="clickEffect">
                                  <p:stCondLst>
                                    <p:cond delay="0"/>
                                  </p:stCondLst>
                                  <p:childTnLst>
                                    <p:animEffect transition="out" filter="checkerboard(across)">
                                      <p:cBhvr>
                                        <p:cTn id="60" dur="500"/>
                                        <p:tgtEl>
                                          <p:spTgt spid="226319"/>
                                        </p:tgtEl>
                                      </p:cBhvr>
                                    </p:animEffect>
                                    <p:set>
                                      <p:cBhvr>
                                        <p:cTn id="61" dur="1" fill="hold">
                                          <p:stCondLst>
                                            <p:cond delay="499"/>
                                          </p:stCondLst>
                                        </p:cTn>
                                        <p:tgtEl>
                                          <p:spTgt spid="226319"/>
                                        </p:tgtEl>
                                        <p:attrNameLst>
                                          <p:attrName>style.visibility</p:attrName>
                                        </p:attrNameLst>
                                      </p:cBhvr>
                                      <p:to>
                                        <p:strVal val="hidden"/>
                                      </p:to>
                                    </p:set>
                                  </p:childTnLst>
                                </p:cTn>
                              </p:par>
                              <p:par>
                                <p:cTn id="62" presetID="3" presetClass="entr" presetSubtype="10" fill="hold" grpId="0" nodeType="withEffect">
                                  <p:stCondLst>
                                    <p:cond delay="0"/>
                                  </p:stCondLst>
                                  <p:childTnLst>
                                    <p:set>
                                      <p:cBhvr>
                                        <p:cTn id="63" dur="1" fill="hold">
                                          <p:stCondLst>
                                            <p:cond delay="0"/>
                                          </p:stCondLst>
                                        </p:cTn>
                                        <p:tgtEl>
                                          <p:spTgt spid="226322"/>
                                        </p:tgtEl>
                                        <p:attrNameLst>
                                          <p:attrName>style.visibility</p:attrName>
                                        </p:attrNameLst>
                                      </p:cBhvr>
                                      <p:to>
                                        <p:strVal val="visible"/>
                                      </p:to>
                                    </p:set>
                                    <p:animEffect transition="in" filter="blinds(horizontal)">
                                      <p:cBhvr>
                                        <p:cTn id="64" dur="500"/>
                                        <p:tgtEl>
                                          <p:spTgt spid="22632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3" presetClass="entr" presetSubtype="16" fill="hold" nodeType="clickEffect">
                                  <p:stCondLst>
                                    <p:cond delay="0"/>
                                  </p:stCondLst>
                                  <p:childTnLst>
                                    <p:set>
                                      <p:cBhvr>
                                        <p:cTn id="68" dur="1" fill="hold">
                                          <p:stCondLst>
                                            <p:cond delay="0"/>
                                          </p:stCondLst>
                                        </p:cTn>
                                        <p:tgtEl>
                                          <p:spTgt spid="226323"/>
                                        </p:tgtEl>
                                        <p:attrNameLst>
                                          <p:attrName>style.visibility</p:attrName>
                                        </p:attrNameLst>
                                      </p:cBhvr>
                                      <p:to>
                                        <p:strVal val="visible"/>
                                      </p:to>
                                    </p:set>
                                    <p:anim calcmode="lin" valueType="num">
                                      <p:cBhvr>
                                        <p:cTn id="69" dur="500" fill="hold"/>
                                        <p:tgtEl>
                                          <p:spTgt spid="226323"/>
                                        </p:tgtEl>
                                        <p:attrNameLst>
                                          <p:attrName>ppt_w</p:attrName>
                                        </p:attrNameLst>
                                      </p:cBhvr>
                                      <p:tavLst>
                                        <p:tav tm="0">
                                          <p:val>
                                            <p:fltVal val="0"/>
                                          </p:val>
                                        </p:tav>
                                        <p:tav tm="100000">
                                          <p:val>
                                            <p:strVal val="#ppt_w"/>
                                          </p:val>
                                        </p:tav>
                                      </p:tavLst>
                                    </p:anim>
                                    <p:anim calcmode="lin" valueType="num">
                                      <p:cBhvr>
                                        <p:cTn id="70" dur="500" fill="hold"/>
                                        <p:tgtEl>
                                          <p:spTgt spid="226323"/>
                                        </p:tgtEl>
                                        <p:attrNameLst>
                                          <p:attrName>ppt_h</p:attrName>
                                        </p:attrNameLst>
                                      </p:cBhvr>
                                      <p:tavLst>
                                        <p:tav tm="0">
                                          <p:val>
                                            <p:fltVal val="0"/>
                                          </p:val>
                                        </p:tav>
                                        <p:tav tm="100000">
                                          <p:val>
                                            <p:strVal val="#ppt_h"/>
                                          </p:val>
                                        </p:tav>
                                      </p:tavLst>
                                    </p:anim>
                                  </p:childTnLst>
                                </p:cTn>
                              </p:par>
                              <p:par>
                                <p:cTn id="71" presetID="5" presetClass="entr" presetSubtype="10" fill="hold" grpId="0" nodeType="withEffect">
                                  <p:stCondLst>
                                    <p:cond delay="0"/>
                                  </p:stCondLst>
                                  <p:childTnLst>
                                    <p:set>
                                      <p:cBhvr>
                                        <p:cTn id="72" dur="1" fill="hold">
                                          <p:stCondLst>
                                            <p:cond delay="0"/>
                                          </p:stCondLst>
                                        </p:cTn>
                                        <p:tgtEl>
                                          <p:spTgt spid="226324"/>
                                        </p:tgtEl>
                                        <p:attrNameLst>
                                          <p:attrName>style.visibility</p:attrName>
                                        </p:attrNameLst>
                                      </p:cBhvr>
                                      <p:to>
                                        <p:strVal val="visible"/>
                                      </p:to>
                                    </p:set>
                                    <p:animEffect transition="in" filter="checkerboard(across)">
                                      <p:cBhvr>
                                        <p:cTn id="73" dur="500"/>
                                        <p:tgtEl>
                                          <p:spTgt spid="226324"/>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226317">
                                            <p:txEl>
                                              <p:pRg st="0" end="0"/>
                                            </p:txEl>
                                          </p:spTgt>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226317">
                                            <p:txEl>
                                              <p:pRg st="1" end="1"/>
                                            </p:txEl>
                                          </p:spTgt>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2263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17" grpId="0" build="allAtOnce"/>
      <p:bldP spid="226322" grpId="0"/>
      <p:bldP spid="22632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a:extLst>
              <a:ext uri="{FF2B5EF4-FFF2-40B4-BE49-F238E27FC236}">
                <a16:creationId xmlns:a16="http://schemas.microsoft.com/office/drawing/2014/main" id="{5529195D-304B-4FC3-925A-7076A56F37E6}"/>
              </a:ext>
            </a:extLst>
          </p:cNvPr>
          <p:cNvSpPr>
            <a:spLocks noGrp="1" noChangeArrowheads="1"/>
          </p:cNvSpPr>
          <p:nvPr>
            <p:ph type="body" sz="half" idx="1"/>
          </p:nvPr>
        </p:nvSpPr>
        <p:spPr>
          <a:xfrm>
            <a:off x="381000" y="762000"/>
            <a:ext cx="8229600" cy="1905000"/>
          </a:xfrm>
        </p:spPr>
        <p:txBody>
          <a:bodyPr/>
          <a:lstStyle/>
          <a:p>
            <a:pPr marL="0" indent="623888" algn="just">
              <a:lnSpc>
                <a:spcPct val="120000"/>
              </a:lnSpc>
              <a:spcBef>
                <a:spcPct val="0"/>
              </a:spcBef>
              <a:buFontTx/>
              <a:buNone/>
            </a:pPr>
            <a:r>
              <a:rPr lang="en-US" altLang="zh-CN" sz="2400" b="1">
                <a:latin typeface="Times New Roman" panose="02020603050405020304" pitchFamily="18" charset="0"/>
              </a:rPr>
              <a:t>1</a:t>
            </a:r>
            <a:r>
              <a:rPr lang="zh-CN" altLang="en-US" sz="2400" b="1">
                <a:latin typeface="Times New Roman" panose="02020603050405020304" pitchFamily="18" charset="0"/>
              </a:rPr>
              <a:t>．</a:t>
            </a:r>
            <a:r>
              <a:rPr lang="zh-CN" altLang="en-US" sz="2400" b="1"/>
              <a:t>无冰风压比载</a:t>
            </a:r>
          </a:p>
          <a:p>
            <a:pPr marL="0" indent="623888" algn="just">
              <a:lnSpc>
                <a:spcPct val="120000"/>
              </a:lnSpc>
              <a:spcBef>
                <a:spcPct val="0"/>
              </a:spcBef>
              <a:buFontTx/>
              <a:buNone/>
            </a:pPr>
            <a:r>
              <a:rPr lang="zh-CN" altLang="en-US" sz="2400"/>
              <a:t>考虑到整个档距上的风速通常不一致，架空线的迎风面积形状（体型）对空气流动的影响，以及风向与线路走向间常存在一定的角度，无冰时的风压比载按下式计算 </a:t>
            </a:r>
          </a:p>
        </p:txBody>
      </p:sp>
      <p:graphicFrame>
        <p:nvGraphicFramePr>
          <p:cNvPr id="227331" name="Object 3">
            <a:extLst>
              <a:ext uri="{FF2B5EF4-FFF2-40B4-BE49-F238E27FC236}">
                <a16:creationId xmlns:a16="http://schemas.microsoft.com/office/drawing/2014/main" id="{410F8C60-B480-415F-9E28-90E0E5A8E9C1}"/>
              </a:ext>
            </a:extLst>
          </p:cNvPr>
          <p:cNvGraphicFramePr>
            <a:graphicFrameLocks noChangeAspect="1"/>
          </p:cNvGraphicFramePr>
          <p:nvPr/>
        </p:nvGraphicFramePr>
        <p:xfrm>
          <a:off x="1295400" y="2590800"/>
          <a:ext cx="4876800" cy="898525"/>
        </p:xfrm>
        <a:graphic>
          <a:graphicData uri="http://schemas.openxmlformats.org/presentationml/2006/ole">
            <mc:AlternateContent xmlns:mc="http://schemas.openxmlformats.org/markup-compatibility/2006">
              <mc:Choice xmlns:v="urn:schemas-microsoft-com:vml" Requires="v">
                <p:oleObj spid="_x0000_s227390" name="Equation" r:id="rId3" imgW="2145960" imgH="393480" progId="Equation.DSMT4">
                  <p:embed/>
                </p:oleObj>
              </mc:Choice>
              <mc:Fallback>
                <p:oleObj name="Equation" r:id="rId3" imgW="2145960" imgH="39348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590800"/>
                        <a:ext cx="4876800" cy="89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7332" name="AutoShape 4">
            <a:extLst>
              <a:ext uri="{FF2B5EF4-FFF2-40B4-BE49-F238E27FC236}">
                <a16:creationId xmlns:a16="http://schemas.microsoft.com/office/drawing/2014/main" id="{05AF5623-0F20-4AF4-B5EC-4677CBCCC381}"/>
              </a:ext>
            </a:extLst>
          </p:cNvPr>
          <p:cNvSpPr>
            <a:spLocks noChangeArrowheads="1"/>
          </p:cNvSpPr>
          <p:nvPr/>
        </p:nvSpPr>
        <p:spPr bwMode="auto">
          <a:xfrm>
            <a:off x="3048000" y="3581400"/>
            <a:ext cx="3733800" cy="685800"/>
          </a:xfrm>
          <a:prstGeom prst="wedgeRoundRectCallout">
            <a:avLst>
              <a:gd name="adj1" fmla="val -46639"/>
              <a:gd name="adj2" fmla="val -10972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a:effectLst>
                  <a:outerShdw blurRad="38100" dist="38100" dir="2700000" algn="tl">
                    <a:srgbClr val="000000"/>
                  </a:outerShdw>
                </a:effectLst>
                <a:latin typeface="Times New Roman" panose="02020603050405020304" pitchFamily="18" charset="0"/>
              </a:rPr>
              <a:t>风速不均匀系数，根据用途不同有</a:t>
            </a:r>
            <a:r>
              <a:rPr lang="en-US" altLang="zh-CN">
                <a:effectLst>
                  <a:outerShdw blurRad="38100" dist="38100" dir="2700000" algn="tl">
                    <a:srgbClr val="000000"/>
                  </a:outerShdw>
                </a:effectLst>
                <a:latin typeface="Times New Roman" panose="02020603050405020304" pitchFamily="18" charset="0"/>
              </a:rPr>
              <a:t>2</a:t>
            </a:r>
            <a:r>
              <a:rPr lang="zh-CN" altLang="en-US">
                <a:effectLst>
                  <a:outerShdw blurRad="38100" dist="38100" dir="2700000" algn="tl">
                    <a:srgbClr val="000000"/>
                  </a:outerShdw>
                </a:effectLst>
                <a:latin typeface="Times New Roman" panose="02020603050405020304" pitchFamily="18" charset="0"/>
              </a:rPr>
              <a:t>组值，可取表</a:t>
            </a:r>
            <a:r>
              <a:rPr lang="en-US" altLang="zh-CN">
                <a:effectLst>
                  <a:outerShdw blurRad="38100" dist="38100" dir="2700000" algn="tl">
                    <a:srgbClr val="000000"/>
                  </a:outerShdw>
                </a:effectLst>
                <a:latin typeface="Times New Roman" panose="02020603050405020304" pitchFamily="18" charset="0"/>
              </a:rPr>
              <a:t>3−8</a:t>
            </a:r>
            <a:r>
              <a:rPr lang="zh-CN" altLang="en-US">
                <a:effectLst>
                  <a:outerShdw blurRad="38100" dist="38100" dir="2700000" algn="tl">
                    <a:srgbClr val="000000"/>
                  </a:outerShdw>
                </a:effectLst>
                <a:latin typeface="Times New Roman" panose="02020603050405020304" pitchFamily="18" charset="0"/>
              </a:rPr>
              <a:t>中的数值。</a:t>
            </a:r>
            <a:r>
              <a:rPr lang="zh-CN" altLang="en-US"/>
              <a:t> </a:t>
            </a:r>
          </a:p>
        </p:txBody>
      </p:sp>
      <p:sp>
        <p:nvSpPr>
          <p:cNvPr id="227333" name="AutoShape 5">
            <a:extLst>
              <a:ext uri="{FF2B5EF4-FFF2-40B4-BE49-F238E27FC236}">
                <a16:creationId xmlns:a16="http://schemas.microsoft.com/office/drawing/2014/main" id="{90246921-B4CA-484C-91CD-D8A77F3A6232}"/>
              </a:ext>
            </a:extLst>
          </p:cNvPr>
          <p:cNvSpPr>
            <a:spLocks noChangeArrowheads="1"/>
          </p:cNvSpPr>
          <p:nvPr/>
        </p:nvSpPr>
        <p:spPr bwMode="auto">
          <a:xfrm>
            <a:off x="685800" y="3581400"/>
            <a:ext cx="4343400" cy="428625"/>
          </a:xfrm>
          <a:prstGeom prst="wedgeRoundRectCallout">
            <a:avLst>
              <a:gd name="adj1" fmla="val -1681"/>
              <a:gd name="adj2" fmla="val -14333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a:effectLst>
                  <a:outerShdw blurRad="38100" dist="38100" dir="2700000" algn="tl">
                    <a:srgbClr val="000000"/>
                  </a:outerShdw>
                </a:effectLst>
              </a:rPr>
              <a:t>500kV</a:t>
            </a:r>
            <a:r>
              <a:rPr lang="zh-CN" altLang="en-US">
                <a:effectLst>
                  <a:outerShdw blurRad="38100" dist="38100" dir="2700000" algn="tl">
                    <a:srgbClr val="000000"/>
                  </a:outerShdw>
                </a:effectLst>
              </a:rPr>
              <a:t>线路风荷载调整系数（对杆塔）</a:t>
            </a:r>
          </a:p>
        </p:txBody>
      </p:sp>
      <p:sp>
        <p:nvSpPr>
          <p:cNvPr id="227334" name="AutoShape 6">
            <a:extLst>
              <a:ext uri="{FF2B5EF4-FFF2-40B4-BE49-F238E27FC236}">
                <a16:creationId xmlns:a16="http://schemas.microsoft.com/office/drawing/2014/main" id="{B1A10AA1-DAFD-41B3-998D-A74A95A2690D}"/>
              </a:ext>
            </a:extLst>
          </p:cNvPr>
          <p:cNvSpPr>
            <a:spLocks noChangeArrowheads="1"/>
          </p:cNvSpPr>
          <p:nvPr/>
        </p:nvSpPr>
        <p:spPr bwMode="auto">
          <a:xfrm>
            <a:off x="3962400" y="3505200"/>
            <a:ext cx="4267200" cy="914400"/>
          </a:xfrm>
          <a:prstGeom prst="wedgeRectCallout">
            <a:avLst>
              <a:gd name="adj1" fmla="val -58148"/>
              <a:gd name="adj2" fmla="val -8246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a:effectLst>
                  <a:outerShdw blurRad="38100" dist="38100" dir="2700000" algn="tl">
                    <a:srgbClr val="000000"/>
                  </a:outerShdw>
                </a:effectLst>
                <a:latin typeface="Times New Roman" panose="02020603050405020304" pitchFamily="18" charset="0"/>
              </a:rPr>
              <a:t>风载体型系数（空气动力系数），对无冰架空线，线径</a:t>
            </a:r>
            <a:r>
              <a:rPr lang="en-US" altLang="zh-CN" i="1">
                <a:effectLst>
                  <a:outerShdw blurRad="38100" dist="38100" dir="2700000" algn="tl">
                    <a:srgbClr val="000000"/>
                  </a:outerShdw>
                </a:effectLst>
                <a:latin typeface="Times New Roman" panose="02020603050405020304" pitchFamily="18" charset="0"/>
              </a:rPr>
              <a:t>d</a:t>
            </a:r>
            <a:r>
              <a:rPr lang="zh-CN" altLang="en-US">
                <a:effectLst>
                  <a:outerShdw blurRad="38100" dist="38100" dir="2700000" algn="tl">
                    <a:srgbClr val="000000"/>
                  </a:outerShdw>
                </a:effectLst>
                <a:latin typeface="Times New Roman" panose="02020603050405020304" pitchFamily="18" charset="0"/>
              </a:rPr>
              <a:t>＜</a:t>
            </a:r>
            <a:r>
              <a:rPr lang="en-US" altLang="zh-CN">
                <a:effectLst>
                  <a:outerShdw blurRad="38100" dist="38100" dir="2700000" algn="tl">
                    <a:srgbClr val="000000"/>
                  </a:outerShdw>
                </a:effectLst>
                <a:latin typeface="Times New Roman" panose="02020603050405020304" pitchFamily="18" charset="0"/>
              </a:rPr>
              <a:t>17mm</a:t>
            </a:r>
            <a:r>
              <a:rPr lang="zh-CN" altLang="en-US">
                <a:effectLst>
                  <a:outerShdw blurRad="38100" dist="38100" dir="2700000" algn="tl">
                    <a:srgbClr val="000000"/>
                  </a:outerShdw>
                </a:effectLst>
                <a:latin typeface="Times New Roman" panose="02020603050405020304" pitchFamily="18" charset="0"/>
              </a:rPr>
              <a:t>时</a:t>
            </a:r>
            <a:r>
              <a:rPr lang="en-US" altLang="zh-CN" i="1">
                <a:effectLst>
                  <a:outerShdw blurRad="38100" dist="38100" dir="2700000" algn="tl">
                    <a:srgbClr val="000000"/>
                  </a:outerShdw>
                </a:effectLst>
                <a:latin typeface="Times New Roman" panose="02020603050405020304" pitchFamily="18" charset="0"/>
              </a:rPr>
              <a:t>μ</a:t>
            </a:r>
            <a:r>
              <a:rPr lang="en-US" altLang="zh-CN" i="1" baseline="-25000">
                <a:effectLst>
                  <a:outerShdw blurRad="38100" dist="38100" dir="2700000" algn="tl">
                    <a:srgbClr val="000000"/>
                  </a:outerShdw>
                </a:effectLst>
                <a:latin typeface="Times New Roman" panose="02020603050405020304" pitchFamily="18" charset="0"/>
              </a:rPr>
              <a:t>sc</a:t>
            </a:r>
            <a:r>
              <a:rPr lang="en-US" altLang="zh-CN">
                <a:effectLst>
                  <a:outerShdw blurRad="38100" dist="38100" dir="2700000" algn="tl">
                    <a:srgbClr val="000000"/>
                  </a:outerShdw>
                </a:effectLst>
                <a:latin typeface="Times New Roman" panose="02020603050405020304" pitchFamily="18" charset="0"/>
              </a:rPr>
              <a:t> =1.2</a:t>
            </a:r>
            <a:r>
              <a:rPr lang="zh-CN" altLang="en-US">
                <a:effectLst>
                  <a:outerShdw blurRad="38100" dist="38100" dir="2700000" algn="tl">
                    <a:srgbClr val="000000"/>
                  </a:outerShdw>
                </a:effectLst>
                <a:latin typeface="Times New Roman" panose="02020603050405020304" pitchFamily="18" charset="0"/>
              </a:rPr>
              <a:t>，线径</a:t>
            </a:r>
            <a:r>
              <a:rPr lang="en-US" altLang="zh-CN" i="1">
                <a:effectLst>
                  <a:outerShdw blurRad="38100" dist="38100" dir="2700000" algn="tl">
                    <a:srgbClr val="000000"/>
                  </a:outerShdw>
                </a:effectLst>
                <a:latin typeface="Times New Roman" panose="02020603050405020304" pitchFamily="18" charset="0"/>
              </a:rPr>
              <a:t>d</a:t>
            </a:r>
            <a:r>
              <a:rPr lang="en-US" altLang="zh-CN">
                <a:effectLst>
                  <a:outerShdw blurRad="38100" dist="38100" dir="2700000" algn="tl">
                    <a:srgbClr val="000000"/>
                  </a:outerShdw>
                </a:effectLst>
                <a:latin typeface="Times New Roman" panose="02020603050405020304" pitchFamily="18" charset="0"/>
              </a:rPr>
              <a:t>≥17mm</a:t>
            </a:r>
            <a:r>
              <a:rPr lang="zh-CN" altLang="en-US">
                <a:effectLst>
                  <a:outerShdw blurRad="38100" dist="38100" dir="2700000" algn="tl">
                    <a:srgbClr val="000000"/>
                  </a:outerShdw>
                </a:effectLst>
                <a:latin typeface="Times New Roman" panose="02020603050405020304" pitchFamily="18" charset="0"/>
              </a:rPr>
              <a:t>时</a:t>
            </a:r>
            <a:r>
              <a:rPr lang="en-US" altLang="zh-CN" i="1">
                <a:effectLst>
                  <a:outerShdw blurRad="38100" dist="38100" dir="2700000" algn="tl">
                    <a:srgbClr val="000000"/>
                  </a:outerShdw>
                </a:effectLst>
                <a:latin typeface="Times New Roman" panose="02020603050405020304" pitchFamily="18" charset="0"/>
              </a:rPr>
              <a:t>μ</a:t>
            </a:r>
            <a:r>
              <a:rPr lang="en-US" altLang="zh-CN" i="1" baseline="-25000">
                <a:effectLst>
                  <a:outerShdw blurRad="38100" dist="38100" dir="2700000" algn="tl">
                    <a:srgbClr val="000000"/>
                  </a:outerShdw>
                </a:effectLst>
                <a:latin typeface="Times New Roman" panose="02020603050405020304" pitchFamily="18" charset="0"/>
              </a:rPr>
              <a:t>sc</a:t>
            </a:r>
            <a:r>
              <a:rPr lang="en-US" altLang="zh-CN">
                <a:effectLst>
                  <a:outerShdw blurRad="38100" dist="38100" dir="2700000" algn="tl">
                    <a:srgbClr val="000000"/>
                  </a:outerShdw>
                </a:effectLst>
                <a:latin typeface="Times New Roman" panose="02020603050405020304" pitchFamily="18" charset="0"/>
              </a:rPr>
              <a:t> =1.1</a:t>
            </a:r>
            <a:r>
              <a:rPr lang="zh-CN" altLang="en-US">
                <a:effectLst>
                  <a:outerShdw blurRad="38100" dist="38100" dir="2700000" algn="tl">
                    <a:srgbClr val="000000"/>
                  </a:outerShdw>
                </a:effectLst>
                <a:latin typeface="Times New Roman" panose="02020603050405020304" pitchFamily="18" charset="0"/>
              </a:rPr>
              <a:t>。 </a:t>
            </a:r>
          </a:p>
        </p:txBody>
      </p:sp>
      <p:grpSp>
        <p:nvGrpSpPr>
          <p:cNvPr id="227335" name="Group 7">
            <a:extLst>
              <a:ext uri="{FF2B5EF4-FFF2-40B4-BE49-F238E27FC236}">
                <a16:creationId xmlns:a16="http://schemas.microsoft.com/office/drawing/2014/main" id="{BA5C207E-84B1-435D-8A67-78668F231C89}"/>
              </a:ext>
            </a:extLst>
          </p:cNvPr>
          <p:cNvGrpSpPr>
            <a:grpSpLocks/>
          </p:cNvGrpSpPr>
          <p:nvPr/>
        </p:nvGrpSpPr>
        <p:grpSpPr bwMode="auto">
          <a:xfrm>
            <a:off x="3124200" y="3505200"/>
            <a:ext cx="1454150" cy="396875"/>
            <a:chOff x="4721" y="2732"/>
            <a:chExt cx="916" cy="250"/>
          </a:xfrm>
        </p:grpSpPr>
        <p:sp>
          <p:nvSpPr>
            <p:cNvPr id="227336" name="AutoShape 8">
              <a:extLst>
                <a:ext uri="{FF2B5EF4-FFF2-40B4-BE49-F238E27FC236}">
                  <a16:creationId xmlns:a16="http://schemas.microsoft.com/office/drawing/2014/main" id="{E5228399-48A6-461B-8812-B77269559A01}"/>
                </a:ext>
              </a:extLst>
            </p:cNvPr>
            <p:cNvSpPr>
              <a:spLocks noChangeArrowheads="1"/>
            </p:cNvSpPr>
            <p:nvPr/>
          </p:nvSpPr>
          <p:spPr bwMode="auto">
            <a:xfrm>
              <a:off x="4752" y="2784"/>
              <a:ext cx="864" cy="192"/>
            </a:xfrm>
            <a:prstGeom prst="wedgeRectCallout">
              <a:avLst>
                <a:gd name="adj1" fmla="val -116"/>
                <a:gd name="adj2" fmla="val -1958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zh-CN"/>
            </a:p>
          </p:txBody>
        </p:sp>
        <p:sp>
          <p:nvSpPr>
            <p:cNvPr id="227337" name="Rectangle 9">
              <a:extLst>
                <a:ext uri="{FF2B5EF4-FFF2-40B4-BE49-F238E27FC236}">
                  <a16:creationId xmlns:a16="http://schemas.microsoft.com/office/drawing/2014/main" id="{55555BEE-E50C-4F95-822D-BE7610ED91E0}"/>
                </a:ext>
              </a:extLst>
            </p:cNvPr>
            <p:cNvSpPr>
              <a:spLocks noChangeArrowheads="1"/>
            </p:cNvSpPr>
            <p:nvPr/>
          </p:nvSpPr>
          <p:spPr bwMode="auto">
            <a:xfrm>
              <a:off x="4721" y="2732"/>
              <a:ext cx="9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a:effectLst>
                    <a:outerShdw blurRad="38100" dist="38100" dir="2700000" algn="tl">
                      <a:srgbClr val="000000"/>
                    </a:outerShdw>
                  </a:effectLst>
                </a:rPr>
                <a:t>架空线外径</a:t>
              </a:r>
            </a:p>
          </p:txBody>
        </p:sp>
      </p:grpSp>
      <p:grpSp>
        <p:nvGrpSpPr>
          <p:cNvPr id="227338" name="Group 10">
            <a:extLst>
              <a:ext uri="{FF2B5EF4-FFF2-40B4-BE49-F238E27FC236}">
                <a16:creationId xmlns:a16="http://schemas.microsoft.com/office/drawing/2014/main" id="{99B89D6F-E277-4E6C-9631-918C7F997894}"/>
              </a:ext>
            </a:extLst>
          </p:cNvPr>
          <p:cNvGrpSpPr>
            <a:grpSpLocks/>
          </p:cNvGrpSpPr>
          <p:nvPr/>
        </p:nvGrpSpPr>
        <p:grpSpPr bwMode="auto">
          <a:xfrm>
            <a:off x="4419600" y="2057400"/>
            <a:ext cx="1200150" cy="396875"/>
            <a:chOff x="384" y="2832"/>
            <a:chExt cx="756" cy="250"/>
          </a:xfrm>
        </p:grpSpPr>
        <p:sp>
          <p:nvSpPr>
            <p:cNvPr id="227339" name="AutoShape 11">
              <a:extLst>
                <a:ext uri="{FF2B5EF4-FFF2-40B4-BE49-F238E27FC236}">
                  <a16:creationId xmlns:a16="http://schemas.microsoft.com/office/drawing/2014/main" id="{C9F493D3-B2B9-4830-BAD4-9636DFB656FD}"/>
                </a:ext>
              </a:extLst>
            </p:cNvPr>
            <p:cNvSpPr>
              <a:spLocks noChangeArrowheads="1"/>
            </p:cNvSpPr>
            <p:nvPr/>
          </p:nvSpPr>
          <p:spPr bwMode="auto">
            <a:xfrm>
              <a:off x="420" y="2880"/>
              <a:ext cx="672" cy="192"/>
            </a:xfrm>
            <a:prstGeom prst="wedgeRectCallout">
              <a:avLst>
                <a:gd name="adj1" fmla="val -66222"/>
                <a:gd name="adj2" fmla="val 17708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zh-CN"/>
            </a:p>
          </p:txBody>
        </p:sp>
        <p:sp>
          <p:nvSpPr>
            <p:cNvPr id="227340" name="Rectangle 12">
              <a:extLst>
                <a:ext uri="{FF2B5EF4-FFF2-40B4-BE49-F238E27FC236}">
                  <a16:creationId xmlns:a16="http://schemas.microsoft.com/office/drawing/2014/main" id="{A1E2F782-1AD0-4340-AED3-6D6AC021952D}"/>
                </a:ext>
              </a:extLst>
            </p:cNvPr>
            <p:cNvSpPr>
              <a:spLocks noChangeArrowheads="1"/>
            </p:cNvSpPr>
            <p:nvPr/>
          </p:nvSpPr>
          <p:spPr bwMode="auto">
            <a:xfrm>
              <a:off x="384" y="2832"/>
              <a:ext cx="7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a:effectLst>
                    <a:outerShdw blurRad="38100" dist="38100" dir="2700000" algn="tl">
                      <a:srgbClr val="000000"/>
                    </a:outerShdw>
                  </a:effectLst>
                </a:rPr>
                <a:t>基本风压</a:t>
              </a:r>
            </a:p>
          </p:txBody>
        </p:sp>
      </p:grpSp>
      <p:grpSp>
        <p:nvGrpSpPr>
          <p:cNvPr id="227341" name="Group 13">
            <a:extLst>
              <a:ext uri="{FF2B5EF4-FFF2-40B4-BE49-F238E27FC236}">
                <a16:creationId xmlns:a16="http://schemas.microsoft.com/office/drawing/2014/main" id="{5F76B79A-E040-4539-BC85-9202857E64B7}"/>
              </a:ext>
            </a:extLst>
          </p:cNvPr>
          <p:cNvGrpSpPr>
            <a:grpSpLocks/>
          </p:cNvGrpSpPr>
          <p:nvPr/>
        </p:nvGrpSpPr>
        <p:grpSpPr bwMode="auto">
          <a:xfrm>
            <a:off x="4191000" y="3733800"/>
            <a:ext cx="1708150" cy="427038"/>
            <a:chOff x="500" y="3091"/>
            <a:chExt cx="1076" cy="269"/>
          </a:xfrm>
        </p:grpSpPr>
        <p:sp>
          <p:nvSpPr>
            <p:cNvPr id="227342" name="AutoShape 14">
              <a:extLst>
                <a:ext uri="{FF2B5EF4-FFF2-40B4-BE49-F238E27FC236}">
                  <a16:creationId xmlns:a16="http://schemas.microsoft.com/office/drawing/2014/main" id="{E46035A8-B837-4462-AE93-91F0B71FC6BF}"/>
                </a:ext>
              </a:extLst>
            </p:cNvPr>
            <p:cNvSpPr>
              <a:spLocks noChangeArrowheads="1"/>
            </p:cNvSpPr>
            <p:nvPr/>
          </p:nvSpPr>
          <p:spPr bwMode="auto">
            <a:xfrm>
              <a:off x="528" y="3120"/>
              <a:ext cx="1008" cy="240"/>
            </a:xfrm>
            <a:prstGeom prst="wedgeRectCallout">
              <a:avLst>
                <a:gd name="adj1" fmla="val -46528"/>
                <a:gd name="adj2" fmla="val -17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zh-CN"/>
            </a:p>
          </p:txBody>
        </p:sp>
        <p:sp>
          <p:nvSpPr>
            <p:cNvPr id="227343" name="Rectangle 15">
              <a:extLst>
                <a:ext uri="{FF2B5EF4-FFF2-40B4-BE49-F238E27FC236}">
                  <a16:creationId xmlns:a16="http://schemas.microsoft.com/office/drawing/2014/main" id="{F7E1BECD-7537-4421-BBF6-B426D7CF9544}"/>
                </a:ext>
              </a:extLst>
            </p:cNvPr>
            <p:cNvSpPr>
              <a:spLocks noChangeArrowheads="1"/>
            </p:cNvSpPr>
            <p:nvPr/>
          </p:nvSpPr>
          <p:spPr bwMode="auto">
            <a:xfrm>
              <a:off x="500" y="3091"/>
              <a:ext cx="10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a:effectLst>
                    <a:outerShdw blurRad="38100" dist="38100" dir="2700000" algn="tl">
                      <a:srgbClr val="000000"/>
                    </a:outerShdw>
                  </a:effectLst>
                </a:rPr>
                <a:t>架空线截面积</a:t>
              </a:r>
            </a:p>
          </p:txBody>
        </p:sp>
      </p:grpSp>
      <p:grpSp>
        <p:nvGrpSpPr>
          <p:cNvPr id="227344" name="Group 16">
            <a:extLst>
              <a:ext uri="{FF2B5EF4-FFF2-40B4-BE49-F238E27FC236}">
                <a16:creationId xmlns:a16="http://schemas.microsoft.com/office/drawing/2014/main" id="{D63CE3ED-1D68-4AB4-A233-2B2913381D79}"/>
              </a:ext>
            </a:extLst>
          </p:cNvPr>
          <p:cNvGrpSpPr>
            <a:grpSpLocks/>
          </p:cNvGrpSpPr>
          <p:nvPr/>
        </p:nvGrpSpPr>
        <p:grpSpPr bwMode="auto">
          <a:xfrm>
            <a:off x="5334000" y="3657600"/>
            <a:ext cx="2724150" cy="400050"/>
            <a:chOff x="850" y="3204"/>
            <a:chExt cx="1716" cy="252"/>
          </a:xfrm>
        </p:grpSpPr>
        <p:sp>
          <p:nvSpPr>
            <p:cNvPr id="227345" name="AutoShape 17">
              <a:extLst>
                <a:ext uri="{FF2B5EF4-FFF2-40B4-BE49-F238E27FC236}">
                  <a16:creationId xmlns:a16="http://schemas.microsoft.com/office/drawing/2014/main" id="{DD84B140-BAA2-4AC1-8989-6BCC4BA7079B}"/>
                </a:ext>
              </a:extLst>
            </p:cNvPr>
            <p:cNvSpPr>
              <a:spLocks noChangeArrowheads="1"/>
            </p:cNvSpPr>
            <p:nvPr/>
          </p:nvSpPr>
          <p:spPr bwMode="auto">
            <a:xfrm>
              <a:off x="864" y="3216"/>
              <a:ext cx="1680" cy="240"/>
            </a:xfrm>
            <a:prstGeom prst="wedgeRectCallout">
              <a:avLst>
                <a:gd name="adj1" fmla="val -55000"/>
                <a:gd name="adj2" fmla="val -20541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zh-CN"/>
            </a:p>
          </p:txBody>
        </p:sp>
        <p:sp>
          <p:nvSpPr>
            <p:cNvPr id="227346" name="Rectangle 18">
              <a:extLst>
                <a:ext uri="{FF2B5EF4-FFF2-40B4-BE49-F238E27FC236}">
                  <a16:creationId xmlns:a16="http://schemas.microsoft.com/office/drawing/2014/main" id="{1FD437B2-73EC-4888-88CA-5175880D23AB}"/>
                </a:ext>
              </a:extLst>
            </p:cNvPr>
            <p:cNvSpPr>
              <a:spLocks noChangeArrowheads="1"/>
            </p:cNvSpPr>
            <p:nvPr/>
          </p:nvSpPr>
          <p:spPr bwMode="auto">
            <a:xfrm>
              <a:off x="850" y="3204"/>
              <a:ext cx="17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a:effectLst>
                    <a:outerShdw blurRad="38100" dist="38100" dir="2700000" algn="tl">
                      <a:srgbClr val="000000"/>
                    </a:outerShdw>
                  </a:effectLst>
                </a:rPr>
                <a:t>风向与线路方向的夹角</a:t>
              </a:r>
            </a:p>
          </p:txBody>
        </p:sp>
      </p:grpSp>
      <p:sp>
        <p:nvSpPr>
          <p:cNvPr id="227347" name="Rectangle 19">
            <a:extLst>
              <a:ext uri="{FF2B5EF4-FFF2-40B4-BE49-F238E27FC236}">
                <a16:creationId xmlns:a16="http://schemas.microsoft.com/office/drawing/2014/main" id="{B031114D-DE84-4922-8A58-60E53D90429C}"/>
              </a:ext>
            </a:extLst>
          </p:cNvPr>
          <p:cNvSpPr>
            <a:spLocks noChangeArrowheads="1"/>
          </p:cNvSpPr>
          <p:nvPr/>
        </p:nvSpPr>
        <p:spPr bwMode="auto">
          <a:xfrm>
            <a:off x="457200" y="4038600"/>
            <a:ext cx="80772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120000"/>
              </a:lnSpc>
            </a:pPr>
            <a:r>
              <a:rPr lang="en-US" altLang="zh-CN" sz="2400">
                <a:solidFill>
                  <a:srgbClr val="000000"/>
                </a:solidFill>
                <a:latin typeface="Times New Roman" panose="02020603050405020304" pitchFamily="18" charset="0"/>
              </a:rPr>
              <a:t>         </a:t>
            </a:r>
            <a:r>
              <a:rPr lang="zh-CN" altLang="en-US" sz="2400">
                <a:effectLst>
                  <a:outerShdw blurRad="38100" dist="38100" dir="2700000" algn="tl">
                    <a:srgbClr val="000000"/>
                  </a:outerShdw>
                </a:effectLst>
                <a:latin typeface="Times New Roman" panose="02020603050405020304" pitchFamily="18" charset="0"/>
              </a:rPr>
              <a:t>在</a:t>
            </a:r>
            <a:r>
              <a:rPr lang="en-US" altLang="zh-CN" sz="2400">
                <a:effectLst>
                  <a:outerShdw blurRad="38100" dist="38100" dir="2700000" algn="tl">
                    <a:srgbClr val="000000"/>
                  </a:outerShdw>
                </a:effectLst>
                <a:latin typeface="Times New Roman" panose="02020603050405020304" pitchFamily="18" charset="0"/>
              </a:rPr>
              <a:t>500kV</a:t>
            </a:r>
            <a:r>
              <a:rPr lang="zh-CN" altLang="en-US" sz="2400">
                <a:effectLst>
                  <a:outerShdw blurRad="38100" dist="38100" dir="2700000" algn="tl">
                    <a:srgbClr val="000000"/>
                  </a:outerShdw>
                </a:effectLst>
                <a:latin typeface="Times New Roman" panose="02020603050405020304" pitchFamily="18" charset="0"/>
              </a:rPr>
              <a:t>线路设计中引入风荷载调整系数，是考虑</a:t>
            </a:r>
            <a:r>
              <a:rPr lang="en-US" altLang="zh-CN" sz="2400" b="1">
                <a:effectLst>
                  <a:outerShdw blurRad="38100" dist="38100" dir="2700000" algn="tl">
                    <a:srgbClr val="000000"/>
                  </a:outerShdw>
                </a:effectLst>
                <a:latin typeface="Times New Roman" panose="02020603050405020304" pitchFamily="18" charset="0"/>
              </a:rPr>
              <a:t>500kV</a:t>
            </a:r>
            <a:r>
              <a:rPr lang="zh-CN" altLang="en-US" sz="2400" b="1">
                <a:effectLst>
                  <a:outerShdw blurRad="38100" dist="38100" dir="2700000" algn="tl">
                    <a:srgbClr val="000000"/>
                  </a:outerShdw>
                </a:effectLst>
                <a:latin typeface="Times New Roman" panose="02020603050405020304" pitchFamily="18" charset="0"/>
              </a:rPr>
              <a:t>线路绝缘子串较长，子导线多，</a:t>
            </a:r>
            <a:r>
              <a:rPr lang="zh-CN" altLang="en-US" sz="2400">
                <a:effectLst>
                  <a:outerShdw blurRad="38100" dist="38100" dir="2700000" algn="tl">
                    <a:srgbClr val="000000"/>
                  </a:outerShdw>
                </a:effectLst>
                <a:latin typeface="Times New Roman" panose="02020603050405020304" pitchFamily="18" charset="0"/>
              </a:rPr>
              <a:t>发生动力放大作用的可能性增大，且随风速的增大而增加。仅用于计算架空线作用于杆塔上的风荷载，对</a:t>
            </a:r>
            <a:r>
              <a:rPr lang="en-US" altLang="zh-CN" sz="2400">
                <a:effectLst>
                  <a:outerShdw blurRad="38100" dist="38100" dir="2700000" algn="tl">
                    <a:srgbClr val="000000"/>
                  </a:outerShdw>
                </a:effectLst>
                <a:latin typeface="Times New Roman" panose="02020603050405020304" pitchFamily="18" charset="0"/>
              </a:rPr>
              <a:t>500kV</a:t>
            </a:r>
            <a:r>
              <a:rPr lang="zh-CN" altLang="en-US" sz="2400">
                <a:effectLst>
                  <a:outerShdw blurRad="38100" dist="38100" dir="2700000" algn="tl">
                    <a:srgbClr val="000000"/>
                  </a:outerShdw>
                </a:effectLst>
                <a:latin typeface="Times New Roman" panose="02020603050405020304" pitchFamily="18" charset="0"/>
              </a:rPr>
              <a:t>线路可取表</a:t>
            </a:r>
            <a:r>
              <a:rPr lang="en-US" altLang="zh-CN" sz="2400">
                <a:effectLst>
                  <a:outerShdw blurRad="38100" dist="38100" dir="2700000" algn="tl">
                    <a:srgbClr val="000000"/>
                  </a:outerShdw>
                </a:effectLst>
                <a:latin typeface="Times New Roman" panose="02020603050405020304" pitchFamily="18" charset="0"/>
              </a:rPr>
              <a:t>3−8</a:t>
            </a:r>
            <a:r>
              <a:rPr lang="zh-CN" altLang="en-US" sz="2400">
                <a:effectLst>
                  <a:outerShdw blurRad="38100" dist="38100" dir="2700000" algn="tl">
                    <a:srgbClr val="000000"/>
                  </a:outerShdw>
                </a:effectLst>
                <a:latin typeface="Times New Roman" panose="02020603050405020304" pitchFamily="18" charset="0"/>
              </a:rPr>
              <a:t>中的数值；对其他低于</a:t>
            </a:r>
            <a:r>
              <a:rPr lang="en-US" altLang="zh-CN" sz="2400">
                <a:effectLst>
                  <a:outerShdw blurRad="38100" dist="38100" dir="2700000" algn="tl">
                    <a:srgbClr val="000000"/>
                  </a:outerShdw>
                </a:effectLst>
                <a:latin typeface="Times New Roman" panose="02020603050405020304" pitchFamily="18" charset="0"/>
              </a:rPr>
              <a:t>500kV</a:t>
            </a:r>
            <a:r>
              <a:rPr lang="zh-CN" altLang="en-US" sz="2400">
                <a:effectLst>
                  <a:outerShdw blurRad="38100" dist="38100" dir="2700000" algn="tl">
                    <a:srgbClr val="000000"/>
                  </a:outerShdw>
                </a:effectLst>
                <a:latin typeface="Times New Roman" panose="02020603050405020304" pitchFamily="18" charset="0"/>
              </a:rPr>
              <a:t>的线路取</a:t>
            </a:r>
            <a:r>
              <a:rPr lang="en-US" altLang="zh-CN" sz="2400">
                <a:effectLst>
                  <a:outerShdw blurRad="38100" dist="38100" dir="2700000" algn="tl">
                    <a:srgbClr val="000000"/>
                  </a:outerShdw>
                </a:effectLst>
                <a:latin typeface="Times New Roman" panose="02020603050405020304" pitchFamily="18" charset="0"/>
              </a:rPr>
              <a:t>1.0</a:t>
            </a:r>
            <a:r>
              <a:rPr lang="zh-CN" altLang="en-US" sz="2400">
                <a:effectLst>
                  <a:outerShdw blurRad="38100" dist="38100" dir="2700000" algn="tl">
                    <a:srgbClr val="000000"/>
                  </a:outerShdw>
                </a:effectLst>
                <a:latin typeface="Times New Roman" panose="02020603050405020304" pitchFamily="18" charset="0"/>
              </a:rPr>
              <a:t>。</a:t>
            </a:r>
            <a:r>
              <a:rPr lang="zh-CN" altLang="en-US" sz="2400"/>
              <a:t> </a:t>
            </a:r>
          </a:p>
        </p:txBody>
      </p:sp>
      <p:sp>
        <p:nvSpPr>
          <p:cNvPr id="227348" name="Rectangle 20">
            <a:extLst>
              <a:ext uri="{FF2B5EF4-FFF2-40B4-BE49-F238E27FC236}">
                <a16:creationId xmlns:a16="http://schemas.microsoft.com/office/drawing/2014/main" id="{5B43107C-54BF-4CDF-957D-C5C5DC9A990B}"/>
              </a:ext>
            </a:extLst>
          </p:cNvPr>
          <p:cNvSpPr>
            <a:spLocks noChangeArrowheads="1"/>
          </p:cNvSpPr>
          <p:nvPr/>
        </p:nvSpPr>
        <p:spPr bwMode="auto">
          <a:xfrm>
            <a:off x="7315200" y="2895600"/>
            <a:ext cx="1098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120000"/>
            </a:pPr>
            <a:r>
              <a:rPr lang="en-US" altLang="zh-CN" sz="2000">
                <a:effectLst>
                  <a:outerShdw blurRad="38100" dist="38100" dir="2700000" algn="tl">
                    <a:srgbClr val="000000"/>
                  </a:outerShdw>
                </a:effectLst>
                <a:latin typeface="Times New Roman" panose="02020603050405020304" pitchFamily="18" charset="0"/>
              </a:rPr>
              <a:t>(MPa/m)</a:t>
            </a:r>
          </a:p>
        </p:txBody>
      </p:sp>
      <p:graphicFrame>
        <p:nvGraphicFramePr>
          <p:cNvPr id="227349" name="Group 21">
            <a:extLst>
              <a:ext uri="{FF2B5EF4-FFF2-40B4-BE49-F238E27FC236}">
                <a16:creationId xmlns:a16="http://schemas.microsoft.com/office/drawing/2014/main" id="{CB92D4BA-14ED-40D7-9583-DB3993038133}"/>
              </a:ext>
            </a:extLst>
          </p:cNvPr>
          <p:cNvGraphicFramePr>
            <a:graphicFrameLocks noGrp="1"/>
          </p:cNvGraphicFramePr>
          <p:nvPr>
            <p:ph sz="half" idx="2"/>
          </p:nvPr>
        </p:nvGraphicFramePr>
        <p:xfrm>
          <a:off x="228600" y="4191000"/>
          <a:ext cx="8686800" cy="2667001"/>
        </p:xfrm>
        <a:graphic>
          <a:graphicData uri="http://schemas.openxmlformats.org/drawingml/2006/table">
            <a:tbl>
              <a:tblPr/>
              <a:tblGrid>
                <a:gridCol w="546100">
                  <a:extLst>
                    <a:ext uri="{9D8B030D-6E8A-4147-A177-3AD203B41FA5}">
                      <a16:colId xmlns:a16="http://schemas.microsoft.com/office/drawing/2014/main" val="324655486"/>
                    </a:ext>
                  </a:extLst>
                </a:gridCol>
                <a:gridCol w="1738313">
                  <a:extLst>
                    <a:ext uri="{9D8B030D-6E8A-4147-A177-3AD203B41FA5}">
                      <a16:colId xmlns:a16="http://schemas.microsoft.com/office/drawing/2014/main" val="3860545864"/>
                    </a:ext>
                  </a:extLst>
                </a:gridCol>
                <a:gridCol w="1550987">
                  <a:extLst>
                    <a:ext uri="{9D8B030D-6E8A-4147-A177-3AD203B41FA5}">
                      <a16:colId xmlns:a16="http://schemas.microsoft.com/office/drawing/2014/main" val="2065856822"/>
                    </a:ext>
                  </a:extLst>
                </a:gridCol>
                <a:gridCol w="701675">
                  <a:extLst>
                    <a:ext uri="{9D8B030D-6E8A-4147-A177-3AD203B41FA5}">
                      <a16:colId xmlns:a16="http://schemas.microsoft.com/office/drawing/2014/main" val="573666499"/>
                    </a:ext>
                  </a:extLst>
                </a:gridCol>
                <a:gridCol w="1411288">
                  <a:extLst>
                    <a:ext uri="{9D8B030D-6E8A-4147-A177-3AD203B41FA5}">
                      <a16:colId xmlns:a16="http://schemas.microsoft.com/office/drawing/2014/main" val="709471752"/>
                    </a:ext>
                  </a:extLst>
                </a:gridCol>
                <a:gridCol w="1406525">
                  <a:extLst>
                    <a:ext uri="{9D8B030D-6E8A-4147-A177-3AD203B41FA5}">
                      <a16:colId xmlns:a16="http://schemas.microsoft.com/office/drawing/2014/main" val="2126388195"/>
                    </a:ext>
                  </a:extLst>
                </a:gridCol>
                <a:gridCol w="1331912">
                  <a:extLst>
                    <a:ext uri="{9D8B030D-6E8A-4147-A177-3AD203B41FA5}">
                      <a16:colId xmlns:a16="http://schemas.microsoft.com/office/drawing/2014/main" val="633050310"/>
                    </a:ext>
                  </a:extLst>
                </a:gridCol>
              </a:tblGrid>
              <a:tr h="512763">
                <a:tc gridSpan="2">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828675"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236663"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4465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zh-CN" altLang="en-US" sz="1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设计风速（</a:t>
                      </a:r>
                      <a:r>
                        <a:rPr kumimoji="0" lang="en-US" altLang="zh-CN" sz="1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m/s</a:t>
                      </a:r>
                      <a:r>
                        <a:rPr kumimoji="0" lang="zh-CN" altLang="en-US" sz="1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1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828675"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236663"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4465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10</a:t>
                      </a:r>
                      <a:r>
                        <a:rPr kumimoji="0" lang="zh-CN" altLang="en-US" sz="1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及其以下</a:t>
                      </a:r>
                      <a:endParaRPr kumimoji="0" lang="zh-CN" altLang="en-US" sz="1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828675"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236663"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4465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15</a:t>
                      </a:r>
                      <a:endParaRPr kumimoji="0" lang="en-US" altLang="zh-CN" sz="1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828675"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236663"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4465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20</a:t>
                      </a:r>
                      <a:r>
                        <a:rPr kumimoji="0" lang="zh-CN" altLang="en-US" sz="1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30</a:t>
                      </a:r>
                      <a:r>
                        <a:rPr kumimoji="0" lang="zh-CN" altLang="en-US" sz="1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以下</a:t>
                      </a:r>
                      <a:endParaRPr kumimoji="0" lang="zh-CN" altLang="en-US" sz="1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828675"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236663"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4465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30</a:t>
                      </a:r>
                      <a:r>
                        <a:rPr kumimoji="0" lang="zh-CN" altLang="en-US" sz="1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35</a:t>
                      </a:r>
                      <a:r>
                        <a:rPr kumimoji="0" lang="zh-CN" altLang="en-US" sz="1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以下</a:t>
                      </a:r>
                      <a:endParaRPr kumimoji="0" lang="zh-CN" altLang="en-US" sz="1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35</a:t>
                      </a:r>
                      <a:r>
                        <a:rPr kumimoji="0" lang="zh-CN" altLang="en-US" sz="1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及其以上</a:t>
                      </a:r>
                      <a:endParaRPr kumimoji="0" lang="zh-CN" altLang="en-US" sz="1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39334419"/>
                  </a:ext>
                </a:extLst>
              </a:tr>
              <a:tr h="501650">
                <a:tc rowSpan="2">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just" defTabSz="914400" rtl="0" eaLnBrk="1" fontAlgn="base" latinLnBrk="0" hangingPunct="1">
                        <a:lnSpc>
                          <a:spcPct val="120000"/>
                        </a:lnSpc>
                        <a:spcBef>
                          <a:spcPct val="0"/>
                        </a:spcBef>
                        <a:spcAft>
                          <a:spcPct val="0"/>
                        </a:spcAft>
                        <a:buClrTx/>
                        <a:buSzTx/>
                        <a:buFontTx/>
                        <a:buNone/>
                        <a:tabLst/>
                      </a:pPr>
                      <a:r>
                        <a:rPr kumimoji="0" lang="en-US" altLang="zh-CN" sz="20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α</a:t>
                      </a:r>
                      <a:r>
                        <a:rPr kumimoji="0" lang="en-US" altLang="zh-CN" sz="2000" b="0" i="1" u="none" strike="noStrike" cap="none" normalizeH="0" baseline="-3000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f</a:t>
                      </a:r>
                      <a:endPar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rPr>
                        <a:t>计算杆塔荷载</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2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1.00</a:t>
                      </a:r>
                      <a:endPar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2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1.00</a:t>
                      </a:r>
                      <a:endPar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2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0.85</a:t>
                      </a:r>
                      <a:endPar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2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0.75</a:t>
                      </a:r>
                      <a:endPar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2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0.70</a:t>
                      </a:r>
                      <a:endPar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85479023"/>
                  </a:ext>
                </a:extLst>
              </a:tr>
              <a:tr h="827088">
                <a:tc vMerge="1">
                  <a:txBody>
                    <a:bodyPr/>
                    <a:lstStyle/>
                    <a:p>
                      <a:endParaRPr lang="zh-CN" altLang="en-US"/>
                    </a:p>
                  </a:txBody>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rPr>
                        <a:t>校验杆塔电气间隙</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2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1.00</a:t>
                      </a:r>
                      <a:endPar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2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0.75</a:t>
                      </a:r>
                      <a:endPar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2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0.61</a:t>
                      </a:r>
                      <a:endPar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2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0.61</a:t>
                      </a:r>
                      <a:endPar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2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0.61</a:t>
                      </a:r>
                      <a:endPar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40872136"/>
                  </a:ext>
                </a:extLst>
              </a:tr>
              <a:tr h="825500">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just" defTabSz="914400" rtl="0" eaLnBrk="1" fontAlgn="base" latinLnBrk="0" hangingPunct="1">
                        <a:lnSpc>
                          <a:spcPct val="120000"/>
                        </a:lnSpc>
                        <a:spcBef>
                          <a:spcPct val="0"/>
                        </a:spcBef>
                        <a:spcAft>
                          <a:spcPct val="0"/>
                        </a:spcAft>
                        <a:buClrTx/>
                        <a:buSzTx/>
                        <a:buFontTx/>
                        <a:buNone/>
                        <a:tabLst/>
                      </a:pPr>
                      <a:r>
                        <a:rPr kumimoji="0" lang="en-US" altLang="zh-CN" sz="20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黑体" panose="02010609060101010101" pitchFamily="49" charset="-122"/>
                          <a:cs typeface="Times New Roman" panose="02020603050405020304" pitchFamily="18" charset="0"/>
                        </a:rPr>
                        <a:t>β</a:t>
                      </a:r>
                      <a:r>
                        <a:rPr kumimoji="0" lang="en-US" altLang="zh-CN" sz="2000" b="0" i="1" u="none" strike="noStrike" cap="none" normalizeH="0" baseline="-30000">
                          <a:ln>
                            <a:noFill/>
                          </a:ln>
                          <a:solidFill>
                            <a:schemeClr val="tx1"/>
                          </a:solidFill>
                          <a:effectLst>
                            <a:outerShdw blurRad="38100" dist="38100" dir="2700000" algn="tl">
                              <a:srgbClr val="000000"/>
                            </a:outerShdw>
                          </a:effectLst>
                          <a:latin typeface="Times New Roman" panose="02020603050405020304" pitchFamily="18" charset="0"/>
                          <a:ea typeface="黑体" panose="02010609060101010101" pitchFamily="49" charset="-122"/>
                          <a:cs typeface="Times New Roman" panose="02020603050405020304" pitchFamily="18" charset="0"/>
                        </a:rPr>
                        <a:t>c</a:t>
                      </a:r>
                      <a:endPar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黑体" panose="02010609060101010101" pitchFamily="49" charset="-122"/>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828675"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236663"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4465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just" defTabSz="914400" rtl="0" eaLnBrk="1" fontAlgn="base" latinLnBrk="0" hangingPunct="1">
                        <a:lnSpc>
                          <a:spcPct val="120000"/>
                        </a:lnSpc>
                        <a:spcBef>
                          <a:spcPct val="0"/>
                        </a:spcBef>
                        <a:spcAft>
                          <a:spcPct val="0"/>
                        </a:spcAft>
                        <a:buClrTx/>
                        <a:buSzTx/>
                        <a:buFontTx/>
                        <a:buNone/>
                        <a:tabLst/>
                      </a:pPr>
                      <a:r>
                        <a:rPr kumimoji="0" lang="zh-CN" altLang="en-US" sz="1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rPr>
                        <a:t>计算</a:t>
                      </a:r>
                      <a:r>
                        <a:rPr kumimoji="0" lang="en-US" altLang="zh-CN" sz="1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黑体" panose="02010609060101010101" pitchFamily="49" charset="-122"/>
                          <a:cs typeface="Times New Roman" panose="02020603050405020304" pitchFamily="18" charset="0"/>
                        </a:rPr>
                        <a:t>500kV</a:t>
                      </a:r>
                      <a:r>
                        <a:rPr kumimoji="0" lang="zh-CN" altLang="en-US" sz="1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rPr>
                        <a:t>杆塔荷载</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2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1.00</a:t>
                      </a:r>
                      <a:endPar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2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1.00</a:t>
                      </a:r>
                      <a:endPar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2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1.10</a:t>
                      </a:r>
                      <a:endPar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2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1.20</a:t>
                      </a:r>
                      <a:endPar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buClr>
                          <a:schemeClr val="hlink"/>
                        </a:buClr>
                        <a:buSzPct val="120000"/>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742950" indent="-285750">
                        <a:spcBef>
                          <a:spcPct val="20000"/>
                        </a:spcBef>
                        <a:buFont typeface="Tahoma" panose="020B0604030504040204" pitchFamily="34" charset="0"/>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143000" indent="-228600">
                        <a:spcBef>
                          <a:spcPct val="2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00200" indent="-228600">
                        <a:spcBef>
                          <a:spcPct val="2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2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Times New Roman" panose="02020603050405020304" pitchFamily="18" charset="0"/>
                        </a:rPr>
                        <a:t>1.30</a:t>
                      </a:r>
                      <a:endParaRPr kumimoji="0" lang="en-US" altLang="zh-CN"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3348673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733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73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734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733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734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grpId="1" nodeType="clickEffect">
                                  <p:stCondLst>
                                    <p:cond delay="0"/>
                                  </p:stCondLst>
                                  <p:childTnLst>
                                    <p:animEffect transition="out" filter="blinds(horizontal)">
                                      <p:cBhvr>
                                        <p:cTn id="24" dur="500"/>
                                        <p:tgtEl>
                                          <p:spTgt spid="227347"/>
                                        </p:tgtEl>
                                      </p:cBhvr>
                                    </p:animEffect>
                                    <p:set>
                                      <p:cBhvr>
                                        <p:cTn id="25" dur="1" fill="hold">
                                          <p:stCondLst>
                                            <p:cond delay="499"/>
                                          </p:stCondLst>
                                        </p:cTn>
                                        <p:tgtEl>
                                          <p:spTgt spid="227347"/>
                                        </p:tgtEl>
                                        <p:attrNameLst>
                                          <p:attrName>style.visibility</p:attrName>
                                        </p:attrNameLst>
                                      </p:cBhvr>
                                      <p:to>
                                        <p:strVal val="hidden"/>
                                      </p:to>
                                    </p:set>
                                  </p:childTnLst>
                                </p:cTn>
                              </p:par>
                              <p:par>
                                <p:cTn id="26" presetID="3" presetClass="exit" presetSubtype="10" fill="hold" grpId="1" nodeType="withEffect">
                                  <p:stCondLst>
                                    <p:cond delay="0"/>
                                  </p:stCondLst>
                                  <p:childTnLst>
                                    <p:animEffect transition="out" filter="blinds(horizontal)">
                                      <p:cBhvr>
                                        <p:cTn id="27" dur="500"/>
                                        <p:tgtEl>
                                          <p:spTgt spid="227333"/>
                                        </p:tgtEl>
                                      </p:cBhvr>
                                    </p:animEffect>
                                    <p:set>
                                      <p:cBhvr>
                                        <p:cTn id="28" dur="1" fill="hold">
                                          <p:stCondLst>
                                            <p:cond delay="499"/>
                                          </p:stCondLst>
                                        </p:cTn>
                                        <p:tgtEl>
                                          <p:spTgt spid="227333"/>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2733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2734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xit" presetSubtype="10" fill="hold" nodeType="clickEffect">
                                  <p:stCondLst>
                                    <p:cond delay="0"/>
                                  </p:stCondLst>
                                  <p:childTnLst>
                                    <p:animEffect transition="out" filter="blinds(horizontal)">
                                      <p:cBhvr>
                                        <p:cTn id="38" dur="500"/>
                                        <p:tgtEl>
                                          <p:spTgt spid="227349"/>
                                        </p:tgtEl>
                                      </p:cBhvr>
                                    </p:animEffect>
                                    <p:set>
                                      <p:cBhvr>
                                        <p:cTn id="39" dur="1" fill="hold">
                                          <p:stCondLst>
                                            <p:cond delay="499"/>
                                          </p:stCondLst>
                                        </p:cTn>
                                        <p:tgtEl>
                                          <p:spTgt spid="227349"/>
                                        </p:tgtEl>
                                        <p:attrNameLst>
                                          <p:attrName>style.visibility</p:attrName>
                                        </p:attrNameLst>
                                      </p:cBhvr>
                                      <p:to>
                                        <p:strVal val="hidden"/>
                                      </p:to>
                                    </p:set>
                                  </p:childTnLst>
                                </p:cTn>
                              </p:par>
                              <p:par>
                                <p:cTn id="40" presetID="3" presetClass="exit" presetSubtype="10" fill="hold" grpId="1" nodeType="withEffect">
                                  <p:stCondLst>
                                    <p:cond delay="0"/>
                                  </p:stCondLst>
                                  <p:childTnLst>
                                    <p:animEffect transition="out" filter="blinds(horizontal)">
                                      <p:cBhvr>
                                        <p:cTn id="41" dur="500"/>
                                        <p:tgtEl>
                                          <p:spTgt spid="227332"/>
                                        </p:tgtEl>
                                      </p:cBhvr>
                                    </p:animEffect>
                                    <p:set>
                                      <p:cBhvr>
                                        <p:cTn id="42" dur="1" fill="hold">
                                          <p:stCondLst>
                                            <p:cond delay="499"/>
                                          </p:stCondLst>
                                        </p:cTn>
                                        <p:tgtEl>
                                          <p:spTgt spid="227332"/>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227334"/>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xit" presetSubtype="10" fill="hold" grpId="1" nodeType="clickEffect">
                                  <p:stCondLst>
                                    <p:cond delay="0"/>
                                  </p:stCondLst>
                                  <p:childTnLst>
                                    <p:animEffect transition="out" filter="blinds(horizontal)">
                                      <p:cBhvr>
                                        <p:cTn id="48" dur="500"/>
                                        <p:tgtEl>
                                          <p:spTgt spid="227334"/>
                                        </p:tgtEl>
                                      </p:cBhvr>
                                    </p:animEffect>
                                    <p:set>
                                      <p:cBhvr>
                                        <p:cTn id="49" dur="1" fill="hold">
                                          <p:stCondLst>
                                            <p:cond delay="499"/>
                                          </p:stCondLst>
                                        </p:cTn>
                                        <p:tgtEl>
                                          <p:spTgt spid="227334"/>
                                        </p:tgtEl>
                                        <p:attrNameLst>
                                          <p:attrName>style.visibility</p:attrName>
                                        </p:attrNameLst>
                                      </p:cBhvr>
                                      <p:to>
                                        <p:strVal val="hidden"/>
                                      </p:to>
                                    </p:set>
                                  </p:childTnLst>
                                </p:cTn>
                              </p:par>
                              <p:par>
                                <p:cTn id="50" presetID="1" presetClass="entr" presetSubtype="0" fill="hold" nodeType="withEffect">
                                  <p:stCondLst>
                                    <p:cond delay="0"/>
                                  </p:stCondLst>
                                  <p:childTnLst>
                                    <p:set>
                                      <p:cBhvr>
                                        <p:cTn id="51" dur="1" fill="hold">
                                          <p:stCondLst>
                                            <p:cond delay="0"/>
                                          </p:stCondLst>
                                        </p:cTn>
                                        <p:tgtEl>
                                          <p:spTgt spid="227335"/>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xit" presetSubtype="10" fill="hold" nodeType="clickEffect">
                                  <p:stCondLst>
                                    <p:cond delay="0"/>
                                  </p:stCondLst>
                                  <p:childTnLst>
                                    <p:animEffect transition="out" filter="blinds(horizontal)">
                                      <p:cBhvr>
                                        <p:cTn id="55" dur="500"/>
                                        <p:tgtEl>
                                          <p:spTgt spid="227335"/>
                                        </p:tgtEl>
                                      </p:cBhvr>
                                    </p:animEffect>
                                    <p:set>
                                      <p:cBhvr>
                                        <p:cTn id="56" dur="1" fill="hold">
                                          <p:stCondLst>
                                            <p:cond delay="499"/>
                                          </p:stCondLst>
                                        </p:cTn>
                                        <p:tgtEl>
                                          <p:spTgt spid="227335"/>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227338"/>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xit" presetSubtype="10" fill="hold" nodeType="clickEffect">
                                  <p:stCondLst>
                                    <p:cond delay="0"/>
                                  </p:stCondLst>
                                  <p:childTnLst>
                                    <p:animEffect transition="out" filter="blinds(horizontal)">
                                      <p:cBhvr>
                                        <p:cTn id="62" dur="500"/>
                                        <p:tgtEl>
                                          <p:spTgt spid="227338"/>
                                        </p:tgtEl>
                                      </p:cBhvr>
                                    </p:animEffect>
                                    <p:set>
                                      <p:cBhvr>
                                        <p:cTn id="63" dur="1" fill="hold">
                                          <p:stCondLst>
                                            <p:cond delay="499"/>
                                          </p:stCondLst>
                                        </p:cTn>
                                        <p:tgtEl>
                                          <p:spTgt spid="227338"/>
                                        </p:tgtEl>
                                        <p:attrNameLst>
                                          <p:attrName>style.visibility</p:attrName>
                                        </p:attrNameLst>
                                      </p:cBhvr>
                                      <p:to>
                                        <p:strVal val="hidden"/>
                                      </p:to>
                                    </p:set>
                                  </p:childTnLst>
                                </p:cTn>
                              </p:par>
                              <p:par>
                                <p:cTn id="64" presetID="1" presetClass="entr" presetSubtype="0" fill="hold" nodeType="withEffect">
                                  <p:stCondLst>
                                    <p:cond delay="0"/>
                                  </p:stCondLst>
                                  <p:childTnLst>
                                    <p:set>
                                      <p:cBhvr>
                                        <p:cTn id="65" dur="1" fill="hold">
                                          <p:stCondLst>
                                            <p:cond delay="0"/>
                                          </p:stCondLst>
                                        </p:cTn>
                                        <p:tgtEl>
                                          <p:spTgt spid="227341"/>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xit" presetSubtype="16" fill="hold" nodeType="clickEffect">
                                  <p:stCondLst>
                                    <p:cond delay="0"/>
                                  </p:stCondLst>
                                  <p:childTnLst>
                                    <p:animEffect transition="out" filter="box(in)">
                                      <p:cBhvr>
                                        <p:cTn id="69" dur="500"/>
                                        <p:tgtEl>
                                          <p:spTgt spid="227341"/>
                                        </p:tgtEl>
                                      </p:cBhvr>
                                    </p:animEffect>
                                    <p:set>
                                      <p:cBhvr>
                                        <p:cTn id="70" dur="1" fill="hold">
                                          <p:stCondLst>
                                            <p:cond delay="499"/>
                                          </p:stCondLst>
                                        </p:cTn>
                                        <p:tgtEl>
                                          <p:spTgt spid="227341"/>
                                        </p:tgtEl>
                                        <p:attrNameLst>
                                          <p:attrName>style.visibility</p:attrName>
                                        </p:attrNameLst>
                                      </p:cBhvr>
                                      <p:to>
                                        <p:strVal val="hidden"/>
                                      </p:to>
                                    </p:set>
                                  </p:childTnLst>
                                </p:cTn>
                              </p:par>
                              <p:par>
                                <p:cTn id="71" presetID="3" presetClass="entr" presetSubtype="10" fill="hold" nodeType="withEffect">
                                  <p:stCondLst>
                                    <p:cond delay="0"/>
                                  </p:stCondLst>
                                  <p:childTnLst>
                                    <p:set>
                                      <p:cBhvr>
                                        <p:cTn id="72" dur="1" fill="hold">
                                          <p:stCondLst>
                                            <p:cond delay="0"/>
                                          </p:stCondLst>
                                        </p:cTn>
                                        <p:tgtEl>
                                          <p:spTgt spid="227344"/>
                                        </p:tgtEl>
                                        <p:attrNameLst>
                                          <p:attrName>style.visibility</p:attrName>
                                        </p:attrNameLst>
                                      </p:cBhvr>
                                      <p:to>
                                        <p:strVal val="visible"/>
                                      </p:to>
                                    </p:set>
                                    <p:animEffect transition="in" filter="blinds(horizontal)">
                                      <p:cBhvr>
                                        <p:cTn id="73" dur="500"/>
                                        <p:tgtEl>
                                          <p:spTgt spid="227344"/>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4" presetClass="exit" presetSubtype="16" fill="hold" nodeType="clickEffect">
                                  <p:stCondLst>
                                    <p:cond delay="0"/>
                                  </p:stCondLst>
                                  <p:childTnLst>
                                    <p:animEffect transition="out" filter="box(in)">
                                      <p:cBhvr>
                                        <p:cTn id="77" dur="500"/>
                                        <p:tgtEl>
                                          <p:spTgt spid="227344"/>
                                        </p:tgtEl>
                                      </p:cBhvr>
                                    </p:animEffect>
                                    <p:set>
                                      <p:cBhvr>
                                        <p:cTn id="78" dur="1" fill="hold">
                                          <p:stCondLst>
                                            <p:cond delay="499"/>
                                          </p:stCondLst>
                                        </p:cTn>
                                        <p:tgtEl>
                                          <p:spTgt spid="2273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2" grpId="0" animBg="1"/>
      <p:bldP spid="227332" grpId="1" animBg="1"/>
      <p:bldP spid="227333" grpId="0" animBg="1"/>
      <p:bldP spid="227333" grpId="1" animBg="1"/>
      <p:bldP spid="227334" grpId="0" animBg="1"/>
      <p:bldP spid="227334" grpId="1" animBg="1"/>
      <p:bldP spid="227347" grpId="0"/>
      <p:bldP spid="227347" grpId="1"/>
      <p:bldP spid="22734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4" name="Picture 2" descr="8">
            <a:extLst>
              <a:ext uri="{FF2B5EF4-FFF2-40B4-BE49-F238E27FC236}">
                <a16:creationId xmlns:a16="http://schemas.microsoft.com/office/drawing/2014/main" id="{38C83D3D-C75F-4574-B4CD-EFC86DCD28A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38600" y="3581400"/>
            <a:ext cx="4572000" cy="2789238"/>
          </a:xfrm>
          <a:prstGeom prst="rect">
            <a:avLst/>
          </a:prstGeom>
          <a:noFill/>
          <a:extLst>
            <a:ext uri="{909E8E84-426E-40DD-AFC4-6F175D3DCCD1}">
              <a14:hiddenFill xmlns:a14="http://schemas.microsoft.com/office/drawing/2010/main">
                <a:solidFill>
                  <a:srgbClr val="FFFFFF"/>
                </a:solidFill>
              </a14:hiddenFill>
            </a:ext>
          </a:extLst>
        </p:spPr>
      </p:pic>
      <p:grpSp>
        <p:nvGrpSpPr>
          <p:cNvPr id="228355" name="Group 3">
            <a:extLst>
              <a:ext uri="{FF2B5EF4-FFF2-40B4-BE49-F238E27FC236}">
                <a16:creationId xmlns:a16="http://schemas.microsoft.com/office/drawing/2014/main" id="{0F589812-F933-4752-A589-93000CBFD98C}"/>
              </a:ext>
            </a:extLst>
          </p:cNvPr>
          <p:cNvGrpSpPr>
            <a:grpSpLocks/>
          </p:cNvGrpSpPr>
          <p:nvPr/>
        </p:nvGrpSpPr>
        <p:grpSpPr bwMode="auto">
          <a:xfrm>
            <a:off x="533400" y="3429000"/>
            <a:ext cx="3200400" cy="2438400"/>
            <a:chOff x="336" y="2160"/>
            <a:chExt cx="2016" cy="1536"/>
          </a:xfrm>
        </p:grpSpPr>
        <p:sp>
          <p:nvSpPr>
            <p:cNvPr id="228356" name="Rectangle 4">
              <a:extLst>
                <a:ext uri="{FF2B5EF4-FFF2-40B4-BE49-F238E27FC236}">
                  <a16:creationId xmlns:a16="http://schemas.microsoft.com/office/drawing/2014/main" id="{6B345143-9F0E-4FF3-A8C5-84F83793AA1F}"/>
                </a:ext>
              </a:extLst>
            </p:cNvPr>
            <p:cNvSpPr>
              <a:spLocks noChangeArrowheads="1"/>
            </p:cNvSpPr>
            <p:nvPr/>
          </p:nvSpPr>
          <p:spPr bwMode="auto">
            <a:xfrm>
              <a:off x="432" y="2160"/>
              <a:ext cx="16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120000"/>
              </a:pPr>
              <a:r>
                <a:rPr lang="zh-CN" altLang="en-US" sz="2800">
                  <a:ea typeface="黑体" panose="02010609060101010101" pitchFamily="49" charset="-122"/>
                </a:rPr>
                <a:t>（三）综合比载</a:t>
              </a:r>
            </a:p>
          </p:txBody>
        </p:sp>
        <p:grpSp>
          <p:nvGrpSpPr>
            <p:cNvPr id="228357" name="Group 5">
              <a:extLst>
                <a:ext uri="{FF2B5EF4-FFF2-40B4-BE49-F238E27FC236}">
                  <a16:creationId xmlns:a16="http://schemas.microsoft.com/office/drawing/2014/main" id="{CE60F495-0C12-4DD8-B52B-AE1731818666}"/>
                </a:ext>
              </a:extLst>
            </p:cNvPr>
            <p:cNvGrpSpPr>
              <a:grpSpLocks/>
            </p:cNvGrpSpPr>
            <p:nvPr/>
          </p:nvGrpSpPr>
          <p:grpSpPr bwMode="auto">
            <a:xfrm>
              <a:off x="336" y="2784"/>
              <a:ext cx="2016" cy="912"/>
              <a:chOff x="336" y="3024"/>
              <a:chExt cx="2016" cy="912"/>
            </a:xfrm>
          </p:grpSpPr>
          <p:sp>
            <p:nvSpPr>
              <p:cNvPr id="228358" name="Text Box 6">
                <a:extLst>
                  <a:ext uri="{FF2B5EF4-FFF2-40B4-BE49-F238E27FC236}">
                    <a16:creationId xmlns:a16="http://schemas.microsoft.com/office/drawing/2014/main" id="{E00BBF55-5925-43C0-8CDF-076192F6E63F}"/>
                  </a:ext>
                </a:extLst>
              </p:cNvPr>
              <p:cNvSpPr txBox="1">
                <a:spLocks noChangeArrowheads="1"/>
              </p:cNvSpPr>
              <p:nvPr/>
            </p:nvSpPr>
            <p:spPr bwMode="auto">
              <a:xfrm>
                <a:off x="336" y="3024"/>
                <a:ext cx="346" cy="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r>
                  <a:rPr lang="zh-CN" altLang="en-US" sz="2400">
                    <a:solidFill>
                      <a:srgbClr val="FF3300"/>
                    </a:solidFill>
                    <a:effectLst>
                      <a:outerShdw blurRad="38100" dist="38100" dir="2700000" algn="tl">
                        <a:srgbClr val="000000"/>
                      </a:outerShdw>
                    </a:effectLst>
                  </a:rPr>
                  <a:t>综合比载</a:t>
                </a:r>
              </a:p>
            </p:txBody>
          </p:sp>
          <p:sp>
            <p:nvSpPr>
              <p:cNvPr id="228359" name="Text Box 7">
                <a:extLst>
                  <a:ext uri="{FF2B5EF4-FFF2-40B4-BE49-F238E27FC236}">
                    <a16:creationId xmlns:a16="http://schemas.microsoft.com/office/drawing/2014/main" id="{8DC326CB-A3BF-4F52-99E6-884D853114F5}"/>
                  </a:ext>
                </a:extLst>
              </p:cNvPr>
              <p:cNvSpPr txBox="1">
                <a:spLocks noChangeArrowheads="1"/>
              </p:cNvSpPr>
              <p:nvPr/>
            </p:nvSpPr>
            <p:spPr bwMode="auto">
              <a:xfrm>
                <a:off x="864" y="3024"/>
                <a:ext cx="14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a:effectLst>
                      <a:outerShdw blurRad="38100" dist="38100" dir="2700000" algn="tl">
                        <a:srgbClr val="000000"/>
                      </a:outerShdw>
                    </a:effectLst>
                  </a:rPr>
                  <a:t>无冰综合比载</a:t>
                </a:r>
              </a:p>
            </p:txBody>
          </p:sp>
          <p:sp>
            <p:nvSpPr>
              <p:cNvPr id="228360" name="Text Box 8">
                <a:extLst>
                  <a:ext uri="{FF2B5EF4-FFF2-40B4-BE49-F238E27FC236}">
                    <a16:creationId xmlns:a16="http://schemas.microsoft.com/office/drawing/2014/main" id="{05DF5333-411A-47E0-9CB9-94111E500E38}"/>
                  </a:ext>
                </a:extLst>
              </p:cNvPr>
              <p:cNvSpPr txBox="1">
                <a:spLocks noChangeArrowheads="1"/>
              </p:cNvSpPr>
              <p:nvPr/>
            </p:nvSpPr>
            <p:spPr bwMode="auto">
              <a:xfrm>
                <a:off x="816" y="3648"/>
                <a:ext cx="13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a:effectLst>
                      <a:outerShdw blurRad="38100" dist="38100" dir="2700000" algn="tl">
                        <a:srgbClr val="000000"/>
                      </a:outerShdw>
                    </a:effectLst>
                  </a:rPr>
                  <a:t>覆冰综合比载</a:t>
                </a:r>
              </a:p>
            </p:txBody>
          </p:sp>
          <p:sp>
            <p:nvSpPr>
              <p:cNvPr id="228361" name="AutoShape 9">
                <a:extLst>
                  <a:ext uri="{FF2B5EF4-FFF2-40B4-BE49-F238E27FC236}">
                    <a16:creationId xmlns:a16="http://schemas.microsoft.com/office/drawing/2014/main" id="{CE4CF370-11B4-4085-9B9B-55E67338297D}"/>
                  </a:ext>
                </a:extLst>
              </p:cNvPr>
              <p:cNvSpPr>
                <a:spLocks/>
              </p:cNvSpPr>
              <p:nvPr/>
            </p:nvSpPr>
            <p:spPr bwMode="auto">
              <a:xfrm>
                <a:off x="624" y="3072"/>
                <a:ext cx="240" cy="768"/>
              </a:xfrm>
              <a:prstGeom prst="leftBrace">
                <a:avLst>
                  <a:gd name="adj1" fmla="val 26667"/>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228362" name="Rectangle 10">
            <a:extLst>
              <a:ext uri="{FF2B5EF4-FFF2-40B4-BE49-F238E27FC236}">
                <a16:creationId xmlns:a16="http://schemas.microsoft.com/office/drawing/2014/main" id="{AB584C0F-9824-43A8-B4F9-BC81A40A6D5E}"/>
              </a:ext>
            </a:extLst>
          </p:cNvPr>
          <p:cNvSpPr>
            <a:spLocks noChangeArrowheads="1"/>
          </p:cNvSpPr>
          <p:nvPr/>
        </p:nvSpPr>
        <p:spPr bwMode="auto">
          <a:xfrm>
            <a:off x="533400" y="381000"/>
            <a:ext cx="8382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623888">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1089025" indent="-285750">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497013" indent="-228600">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905000" indent="-228600">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312988" indent="-228600">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770188"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3227388"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684588"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4141788"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algn="just">
              <a:buFontTx/>
              <a:buNone/>
            </a:pPr>
            <a:r>
              <a:rPr lang="en-US" altLang="zh-CN" sz="2400" b="1">
                <a:latin typeface="Times New Roman" panose="02020603050405020304" pitchFamily="18" charset="0"/>
              </a:rPr>
              <a:t>2</a:t>
            </a:r>
            <a:r>
              <a:rPr lang="zh-CN" altLang="en-US" sz="2400" b="1">
                <a:latin typeface="Times New Roman" panose="02020603050405020304" pitchFamily="18" charset="0"/>
              </a:rPr>
              <a:t>．</a:t>
            </a:r>
            <a:r>
              <a:rPr lang="zh-CN" altLang="en-US" sz="2400" b="1"/>
              <a:t>覆冰风压比载</a:t>
            </a:r>
          </a:p>
          <a:p>
            <a:pPr algn="just">
              <a:lnSpc>
                <a:spcPct val="120000"/>
              </a:lnSpc>
              <a:spcBef>
                <a:spcPct val="0"/>
              </a:spcBef>
              <a:buFontTx/>
              <a:buNone/>
            </a:pPr>
            <a:r>
              <a:rPr lang="zh-CN" altLang="en-US" sz="2400">
                <a:latin typeface="Times New Roman" panose="02020603050405020304" pitchFamily="18" charset="0"/>
              </a:rPr>
              <a:t>架空线覆冰时，迎风面积增大，</a:t>
            </a:r>
            <a:r>
              <a:rPr lang="en-US" altLang="zh-CN" sz="2400" i="1">
                <a:latin typeface="Times New Roman" panose="02020603050405020304" pitchFamily="18" charset="0"/>
              </a:rPr>
              <a:t>d</a:t>
            </a:r>
            <a:r>
              <a:rPr lang="en-US" altLang="zh-CN" sz="2400">
                <a:latin typeface="Times New Roman" panose="02020603050405020304" pitchFamily="18" charset="0"/>
              </a:rPr>
              <a:t> </a:t>
            </a:r>
            <a:r>
              <a:rPr lang="zh-CN" altLang="en-US" sz="2400">
                <a:latin typeface="Times New Roman" panose="02020603050405020304" pitchFamily="18" charset="0"/>
              </a:rPr>
              <a:t>变为 </a:t>
            </a:r>
            <a:r>
              <a:rPr lang="en-US" altLang="zh-CN" sz="2400" i="1">
                <a:latin typeface="Times New Roman" panose="02020603050405020304" pitchFamily="18" charset="0"/>
              </a:rPr>
              <a:t>d</a:t>
            </a:r>
            <a:r>
              <a:rPr lang="en-US" altLang="zh-CN" sz="2400">
                <a:latin typeface="Times New Roman" panose="02020603050405020304" pitchFamily="18" charset="0"/>
              </a:rPr>
              <a:t>+2</a:t>
            </a:r>
            <a:r>
              <a:rPr lang="en-US" altLang="zh-CN" sz="2400" i="1">
                <a:latin typeface="Times New Roman" panose="02020603050405020304" pitchFamily="18" charset="0"/>
              </a:rPr>
              <a:t>b</a:t>
            </a:r>
            <a:r>
              <a:rPr lang="zh-CN" altLang="en-US" sz="2400">
                <a:latin typeface="Times New Roman" panose="02020603050405020304" pitchFamily="18" charset="0"/>
              </a:rPr>
              <a:t>；</a:t>
            </a:r>
            <a:r>
              <a:rPr lang="zh-CN" altLang="en-US" sz="2400"/>
              <a:t>风载体型系数与未覆冰时不同，规程规定无论线径大小，覆冰时的风载体型系数一律</a:t>
            </a:r>
            <a:r>
              <a:rPr lang="zh-CN" altLang="en-US" sz="2400">
                <a:latin typeface="Times New Roman" panose="02020603050405020304" pitchFamily="18" charset="0"/>
              </a:rPr>
              <a:t>为</a:t>
            </a:r>
            <a:r>
              <a:rPr lang="en-US" altLang="zh-CN" sz="2400" i="1">
                <a:latin typeface="Times New Roman" panose="02020603050405020304" pitchFamily="18" charset="0"/>
              </a:rPr>
              <a:t>μ</a:t>
            </a:r>
            <a:r>
              <a:rPr lang="en-US" altLang="zh-CN" sz="2400" baseline="-25000">
                <a:latin typeface="Times New Roman" panose="02020603050405020304" pitchFamily="18" charset="0"/>
              </a:rPr>
              <a:t>sc</a:t>
            </a:r>
            <a:r>
              <a:rPr lang="en-US" altLang="zh-CN" sz="2400">
                <a:latin typeface="Times New Roman" panose="02020603050405020304" pitchFamily="18" charset="0"/>
              </a:rPr>
              <a:t> =1.2</a:t>
            </a:r>
            <a:r>
              <a:rPr lang="zh-CN" altLang="en-US" sz="2400">
                <a:latin typeface="Times New Roman" panose="02020603050405020304" pitchFamily="18" charset="0"/>
              </a:rPr>
              <a:t>。</a:t>
            </a:r>
            <a:endParaRPr lang="zh-CN" altLang="en-US" sz="2400">
              <a:solidFill>
                <a:srgbClr val="000000"/>
              </a:solidFill>
              <a:effectLst/>
            </a:endParaRPr>
          </a:p>
        </p:txBody>
      </p:sp>
      <p:grpSp>
        <p:nvGrpSpPr>
          <p:cNvPr id="228363" name="Group 11">
            <a:extLst>
              <a:ext uri="{FF2B5EF4-FFF2-40B4-BE49-F238E27FC236}">
                <a16:creationId xmlns:a16="http://schemas.microsoft.com/office/drawing/2014/main" id="{E7308AB2-7C19-4A98-8436-2D9F226467CD}"/>
              </a:ext>
            </a:extLst>
          </p:cNvPr>
          <p:cNvGrpSpPr>
            <a:grpSpLocks/>
          </p:cNvGrpSpPr>
          <p:nvPr/>
        </p:nvGrpSpPr>
        <p:grpSpPr bwMode="auto">
          <a:xfrm>
            <a:off x="1447800" y="2209800"/>
            <a:ext cx="7042150" cy="873125"/>
            <a:chOff x="912" y="1344"/>
            <a:chExt cx="4436" cy="550"/>
          </a:xfrm>
        </p:grpSpPr>
        <p:graphicFrame>
          <p:nvGraphicFramePr>
            <p:cNvPr id="228364" name="Object 12">
              <a:extLst>
                <a:ext uri="{FF2B5EF4-FFF2-40B4-BE49-F238E27FC236}">
                  <a16:creationId xmlns:a16="http://schemas.microsoft.com/office/drawing/2014/main" id="{61979BC8-55ED-4C00-812D-65EC6DB22622}"/>
                </a:ext>
              </a:extLst>
            </p:cNvPr>
            <p:cNvGraphicFramePr>
              <a:graphicFrameLocks noChangeAspect="1"/>
            </p:cNvGraphicFramePr>
            <p:nvPr/>
          </p:nvGraphicFramePr>
          <p:xfrm>
            <a:off x="912" y="1344"/>
            <a:ext cx="3552" cy="550"/>
          </p:xfrm>
          <a:graphic>
            <a:graphicData uri="http://schemas.openxmlformats.org/presentationml/2006/ole">
              <mc:AlternateContent xmlns:mc="http://schemas.openxmlformats.org/markup-compatibility/2006">
                <mc:Choice xmlns:v="urn:schemas-microsoft-com:vml" Requires="v">
                  <p:oleObj spid="_x0000_s228367" name="Equation" r:id="rId4" imgW="2539800" imgH="393480" progId="Equation.DSMT4">
                    <p:embed/>
                  </p:oleObj>
                </mc:Choice>
                <mc:Fallback>
                  <p:oleObj name="Equation" r:id="rId4" imgW="2539800" imgH="393480" progId="Equation.DSMT4">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 y="1344"/>
                          <a:ext cx="3552" cy="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8365" name="Rectangle 13">
              <a:extLst>
                <a:ext uri="{FF2B5EF4-FFF2-40B4-BE49-F238E27FC236}">
                  <a16:creationId xmlns:a16="http://schemas.microsoft.com/office/drawing/2014/main" id="{319CA56F-C19E-48C6-9BE0-8F499DEBD5B6}"/>
                </a:ext>
              </a:extLst>
            </p:cNvPr>
            <p:cNvSpPr>
              <a:spLocks noChangeArrowheads="1"/>
            </p:cNvSpPr>
            <p:nvPr/>
          </p:nvSpPr>
          <p:spPr bwMode="auto">
            <a:xfrm>
              <a:off x="4656" y="1488"/>
              <a:ext cx="6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120000"/>
              </a:pPr>
              <a:r>
                <a:rPr lang="en-US" altLang="zh-CN" sz="2000">
                  <a:effectLst>
                    <a:outerShdw blurRad="38100" dist="38100" dir="2700000" algn="tl">
                      <a:srgbClr val="000000"/>
                    </a:outerShdw>
                  </a:effectLst>
                  <a:latin typeface="Times New Roman" panose="02020603050405020304" pitchFamily="18" charset="0"/>
                </a:rPr>
                <a:t>(MPa/m)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8362">
                                            <p:txEl>
                                              <p:pRg st="1" end="1"/>
                                            </p:txEl>
                                          </p:spTgt>
                                        </p:tgtEl>
                                        <p:attrNameLst>
                                          <p:attrName>style.visibility</p:attrName>
                                        </p:attrNameLst>
                                      </p:cBhvr>
                                      <p:to>
                                        <p:strVal val="visible"/>
                                      </p:to>
                                    </p:set>
                                    <p:animEffect transition="in" filter="box(in)">
                                      <p:cBhvr>
                                        <p:cTn id="7" dur="500"/>
                                        <p:tgtEl>
                                          <p:spTgt spid="22836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2836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228355"/>
                                        </p:tgtEl>
                                        <p:attrNameLst>
                                          <p:attrName>style.visibility</p:attrName>
                                        </p:attrNameLst>
                                      </p:cBhvr>
                                      <p:to>
                                        <p:strVal val="visible"/>
                                      </p:to>
                                    </p:set>
                                  </p:childTnLst>
                                </p:cTn>
                              </p:par>
                              <p:par>
                                <p:cTn id="16" presetID="5" presetClass="entr" presetSubtype="10" fill="hold" nodeType="withEffect">
                                  <p:stCondLst>
                                    <p:cond delay="0"/>
                                  </p:stCondLst>
                                  <p:childTnLst>
                                    <p:set>
                                      <p:cBhvr>
                                        <p:cTn id="17" dur="1" fill="hold">
                                          <p:stCondLst>
                                            <p:cond delay="0"/>
                                          </p:stCondLst>
                                        </p:cTn>
                                        <p:tgtEl>
                                          <p:spTgt spid="228354"/>
                                        </p:tgtEl>
                                        <p:attrNameLst>
                                          <p:attrName>style.visibility</p:attrName>
                                        </p:attrNameLst>
                                      </p:cBhvr>
                                      <p:to>
                                        <p:strVal val="visible"/>
                                      </p:to>
                                    </p:set>
                                    <p:animEffect transition="in" filter="checkerboard(across)">
                                      <p:cBhvr>
                                        <p:cTn id="18" dur="500"/>
                                        <p:tgtEl>
                                          <p:spTgt spid="228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62"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a:extLst>
              <a:ext uri="{FF2B5EF4-FFF2-40B4-BE49-F238E27FC236}">
                <a16:creationId xmlns:a16="http://schemas.microsoft.com/office/drawing/2014/main" id="{52B03F62-4D02-4EFB-BD7F-748D087D7F87}"/>
              </a:ext>
            </a:extLst>
          </p:cNvPr>
          <p:cNvSpPr>
            <a:spLocks noGrp="1" noChangeArrowheads="1"/>
          </p:cNvSpPr>
          <p:nvPr>
            <p:ph type="body" idx="1"/>
          </p:nvPr>
        </p:nvSpPr>
        <p:spPr>
          <a:xfrm>
            <a:off x="304800" y="762000"/>
            <a:ext cx="8382000" cy="3581400"/>
          </a:xfrm>
        </p:spPr>
        <p:txBody>
          <a:bodyPr/>
          <a:lstStyle/>
          <a:p>
            <a:pPr marL="0" indent="623888" algn="just">
              <a:buFontTx/>
              <a:buNone/>
            </a:pPr>
            <a:r>
              <a:rPr lang="en-US" altLang="zh-CN" sz="2400" b="1">
                <a:latin typeface="Times New Roman" panose="02020603050405020304" pitchFamily="18" charset="0"/>
              </a:rPr>
              <a:t>1</a:t>
            </a:r>
            <a:r>
              <a:rPr lang="zh-CN" altLang="en-US" sz="2400" b="1">
                <a:latin typeface="Times New Roman" panose="02020603050405020304" pitchFamily="18" charset="0"/>
              </a:rPr>
              <a:t>．无冰有风时的综合比载</a:t>
            </a:r>
          </a:p>
          <a:p>
            <a:pPr marL="0" indent="623888" algn="just">
              <a:buFontTx/>
              <a:buNone/>
            </a:pPr>
            <a:r>
              <a:rPr lang="zh-CN" altLang="en-US" sz="2400">
                <a:latin typeface="Times New Roman" panose="02020603050405020304" pitchFamily="18" charset="0"/>
              </a:rPr>
              <a:t>无冰有风时的综合比载是自重比载和水平无冰风压比载的矢量和，即</a:t>
            </a:r>
          </a:p>
          <a:p>
            <a:pPr marL="0" indent="623888" algn="just">
              <a:buFontTx/>
              <a:buNone/>
            </a:pPr>
            <a:endParaRPr lang="zh-CN" altLang="en-US" sz="2400">
              <a:latin typeface="Times New Roman" panose="02020603050405020304" pitchFamily="18" charset="0"/>
            </a:endParaRPr>
          </a:p>
          <a:p>
            <a:pPr marL="0" indent="623888" algn="just">
              <a:buFontTx/>
              <a:buNone/>
            </a:pPr>
            <a:endParaRPr lang="zh-CN" altLang="en-US" sz="2400">
              <a:latin typeface="Times New Roman" panose="02020603050405020304" pitchFamily="18" charset="0"/>
            </a:endParaRPr>
          </a:p>
          <a:p>
            <a:pPr marL="0" indent="623888" algn="just">
              <a:buFontTx/>
              <a:buNone/>
            </a:pPr>
            <a:r>
              <a:rPr lang="en-US" altLang="zh-CN" sz="2400" b="1">
                <a:latin typeface="Times New Roman" panose="02020603050405020304" pitchFamily="18" charset="0"/>
              </a:rPr>
              <a:t>2</a:t>
            </a:r>
            <a:r>
              <a:rPr lang="zh-CN" altLang="en-US" sz="2400" b="1">
                <a:latin typeface="Times New Roman" panose="02020603050405020304" pitchFamily="18" charset="0"/>
              </a:rPr>
              <a:t>．覆冰有风时的综合比载</a:t>
            </a:r>
          </a:p>
          <a:p>
            <a:pPr marL="0" indent="623888" algn="just">
              <a:buFontTx/>
              <a:buNone/>
            </a:pPr>
            <a:r>
              <a:rPr lang="zh-CN" altLang="en-US" sz="2400">
                <a:latin typeface="Times New Roman" panose="02020603050405020304" pitchFamily="18" charset="0"/>
              </a:rPr>
              <a:t>覆冰综合比载是架空线的垂直总比载和覆冰时的风压比载的矢量和，即</a:t>
            </a:r>
          </a:p>
        </p:txBody>
      </p:sp>
      <p:graphicFrame>
        <p:nvGraphicFramePr>
          <p:cNvPr id="229379" name="Object 3">
            <a:extLst>
              <a:ext uri="{FF2B5EF4-FFF2-40B4-BE49-F238E27FC236}">
                <a16:creationId xmlns:a16="http://schemas.microsoft.com/office/drawing/2014/main" id="{B9B58CF6-C5AC-4D65-85A3-46FE1C9E064E}"/>
              </a:ext>
            </a:extLst>
          </p:cNvPr>
          <p:cNvGraphicFramePr>
            <a:graphicFrameLocks noChangeAspect="1"/>
          </p:cNvGraphicFramePr>
          <p:nvPr/>
        </p:nvGraphicFramePr>
        <p:xfrm>
          <a:off x="1600200" y="2057400"/>
          <a:ext cx="5029200" cy="688975"/>
        </p:xfrm>
        <a:graphic>
          <a:graphicData uri="http://schemas.openxmlformats.org/presentationml/2006/ole">
            <mc:AlternateContent xmlns:mc="http://schemas.openxmlformats.org/markup-compatibility/2006">
              <mc:Choice xmlns:v="urn:schemas-microsoft-com:vml" Requires="v">
                <p:oleObj spid="_x0000_s229383" name="Equation" r:id="rId3" imgW="1803240" imgH="291960" progId="Equation.DSMT4">
                  <p:embed/>
                </p:oleObj>
              </mc:Choice>
              <mc:Fallback>
                <p:oleObj name="Equation" r:id="rId3" imgW="1803240" imgH="29196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057400"/>
                        <a:ext cx="5029200" cy="688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9380" name="Object 4">
            <a:extLst>
              <a:ext uri="{FF2B5EF4-FFF2-40B4-BE49-F238E27FC236}">
                <a16:creationId xmlns:a16="http://schemas.microsoft.com/office/drawing/2014/main" id="{B836B05F-0CA3-4338-8E15-87969E94456B}"/>
              </a:ext>
            </a:extLst>
          </p:cNvPr>
          <p:cNvGraphicFramePr>
            <a:graphicFrameLocks noChangeAspect="1"/>
          </p:cNvGraphicFramePr>
          <p:nvPr/>
        </p:nvGraphicFramePr>
        <p:xfrm>
          <a:off x="762000" y="4343400"/>
          <a:ext cx="7543800" cy="768350"/>
        </p:xfrm>
        <a:graphic>
          <a:graphicData uri="http://schemas.openxmlformats.org/presentationml/2006/ole">
            <mc:AlternateContent xmlns:mc="http://schemas.openxmlformats.org/markup-compatibility/2006">
              <mc:Choice xmlns:v="urn:schemas-microsoft-com:vml" Requires="v">
                <p:oleObj spid="_x0000_s229384" name="Equation" r:id="rId5" imgW="3835080" imgH="330120" progId="Equation.DSMT4">
                  <p:embed/>
                </p:oleObj>
              </mc:Choice>
              <mc:Fallback>
                <p:oleObj name="Equation" r:id="rId5" imgW="3835080" imgH="33012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343400"/>
                        <a:ext cx="7543800" cy="76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29379"/>
                                        </p:tgtEl>
                                        <p:attrNameLst>
                                          <p:attrName>style.visibility</p:attrName>
                                        </p:attrNameLst>
                                      </p:cBhvr>
                                      <p:to>
                                        <p:strVal val="visible"/>
                                      </p:to>
                                    </p:set>
                                    <p:animEffect transition="in" filter="box(in)">
                                      <p:cBhvr>
                                        <p:cTn id="7" dur="500"/>
                                        <p:tgtEl>
                                          <p:spTgt spid="2293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nodeType="clickEffect">
                                  <p:stCondLst>
                                    <p:cond delay="0"/>
                                  </p:stCondLst>
                                  <p:childTnLst>
                                    <p:set>
                                      <p:cBhvr>
                                        <p:cTn id="11" dur="1" fill="hold">
                                          <p:stCondLst>
                                            <p:cond delay="0"/>
                                          </p:stCondLst>
                                        </p:cTn>
                                        <p:tgtEl>
                                          <p:spTgt spid="229378">
                                            <p:txEl>
                                              <p:pRg st="4" end="4"/>
                                            </p:txEl>
                                          </p:spTgt>
                                        </p:tgtEl>
                                        <p:attrNameLst>
                                          <p:attrName>style.visibility</p:attrName>
                                        </p:attrNameLst>
                                      </p:cBhvr>
                                      <p:to>
                                        <p:strVal val="visible"/>
                                      </p:to>
                                    </p:set>
                                    <p:anim calcmode="lin" valueType="num">
                                      <p:cBhvr>
                                        <p:cTn id="12" dur="500" fill="hold"/>
                                        <p:tgtEl>
                                          <p:spTgt spid="229378">
                                            <p:txEl>
                                              <p:pRg st="4" end="4"/>
                                            </p:txEl>
                                          </p:spTgt>
                                        </p:tgtEl>
                                        <p:attrNameLst>
                                          <p:attrName>ppt_x</p:attrName>
                                        </p:attrNameLst>
                                      </p:cBhvr>
                                      <p:tavLst>
                                        <p:tav tm="0">
                                          <p:val>
                                            <p:strVal val="#ppt_x-.2"/>
                                          </p:val>
                                        </p:tav>
                                        <p:tav tm="100000">
                                          <p:val>
                                            <p:strVal val="#ppt_x"/>
                                          </p:val>
                                        </p:tav>
                                      </p:tavLst>
                                    </p:anim>
                                    <p:anim calcmode="lin" valueType="num">
                                      <p:cBhvr>
                                        <p:cTn id="13" dur="500" fill="hold"/>
                                        <p:tgtEl>
                                          <p:spTgt spid="229378">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14" dur="500"/>
                                        <p:tgtEl>
                                          <p:spTgt spid="229378">
                                            <p:txEl>
                                              <p:pRg st="4" end="4"/>
                                            </p:txEl>
                                          </p:spTgt>
                                        </p:tgtEl>
                                      </p:cBhvr>
                                    </p:animEffect>
                                  </p:childTnLst>
                                </p:cTn>
                              </p:par>
                              <p:par>
                                <p:cTn id="15" presetID="5" presetClass="entr" presetSubtype="10" fill="hold" nodeType="withEffect">
                                  <p:stCondLst>
                                    <p:cond delay="0"/>
                                  </p:stCondLst>
                                  <p:childTnLst>
                                    <p:set>
                                      <p:cBhvr>
                                        <p:cTn id="16" dur="1" fill="hold">
                                          <p:stCondLst>
                                            <p:cond delay="0"/>
                                          </p:stCondLst>
                                        </p:cTn>
                                        <p:tgtEl>
                                          <p:spTgt spid="229378">
                                            <p:txEl>
                                              <p:pRg st="5" end="5"/>
                                            </p:txEl>
                                          </p:spTgt>
                                        </p:tgtEl>
                                        <p:attrNameLst>
                                          <p:attrName>style.visibility</p:attrName>
                                        </p:attrNameLst>
                                      </p:cBhvr>
                                      <p:to>
                                        <p:strVal val="visible"/>
                                      </p:to>
                                    </p:set>
                                    <p:animEffect transition="in" filter="checkerboard(across)">
                                      <p:cBhvr>
                                        <p:cTn id="17" dur="500"/>
                                        <p:tgtEl>
                                          <p:spTgt spid="229378">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5" presetClass="entr" presetSubtype="0" fill="hold" nodeType="clickEffect">
                                  <p:stCondLst>
                                    <p:cond delay="0"/>
                                  </p:stCondLst>
                                  <p:childTnLst>
                                    <p:set>
                                      <p:cBhvr>
                                        <p:cTn id="21" dur="1" fill="hold">
                                          <p:stCondLst>
                                            <p:cond delay="0"/>
                                          </p:stCondLst>
                                        </p:cTn>
                                        <p:tgtEl>
                                          <p:spTgt spid="229380"/>
                                        </p:tgtEl>
                                        <p:attrNameLst>
                                          <p:attrName>style.visibility</p:attrName>
                                        </p:attrNameLst>
                                      </p:cBhvr>
                                      <p:to>
                                        <p:strVal val="visible"/>
                                      </p:to>
                                    </p:set>
                                    <p:anim calcmode="lin" valueType="num">
                                      <p:cBhvr>
                                        <p:cTn id="22" dur="1000" fill="hold"/>
                                        <p:tgtEl>
                                          <p:spTgt spid="229380"/>
                                        </p:tgtEl>
                                        <p:attrNameLst>
                                          <p:attrName>ppt_w</p:attrName>
                                        </p:attrNameLst>
                                      </p:cBhvr>
                                      <p:tavLst>
                                        <p:tav tm="0">
                                          <p:val>
                                            <p:strVal val="#ppt_w*0.70"/>
                                          </p:val>
                                        </p:tav>
                                        <p:tav tm="100000">
                                          <p:val>
                                            <p:strVal val="#ppt_w"/>
                                          </p:val>
                                        </p:tav>
                                      </p:tavLst>
                                    </p:anim>
                                    <p:anim calcmode="lin" valueType="num">
                                      <p:cBhvr>
                                        <p:cTn id="23" dur="1000" fill="hold"/>
                                        <p:tgtEl>
                                          <p:spTgt spid="229380"/>
                                        </p:tgtEl>
                                        <p:attrNameLst>
                                          <p:attrName>ppt_h</p:attrName>
                                        </p:attrNameLst>
                                      </p:cBhvr>
                                      <p:tavLst>
                                        <p:tav tm="0">
                                          <p:val>
                                            <p:strVal val="#ppt_h"/>
                                          </p:val>
                                        </p:tav>
                                        <p:tav tm="100000">
                                          <p:val>
                                            <p:strVal val="#ppt_h"/>
                                          </p:val>
                                        </p:tav>
                                      </p:tavLst>
                                    </p:anim>
                                    <p:animEffect transition="in" filter="fade">
                                      <p:cBhvr>
                                        <p:cTn id="24" dur="1000"/>
                                        <p:tgtEl>
                                          <p:spTgt spid="229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a:extLst>
              <a:ext uri="{FF2B5EF4-FFF2-40B4-BE49-F238E27FC236}">
                <a16:creationId xmlns:a16="http://schemas.microsoft.com/office/drawing/2014/main" id="{B13DFBA6-7E5A-4114-B53A-902E15598549}"/>
              </a:ext>
            </a:extLst>
          </p:cNvPr>
          <p:cNvSpPr>
            <a:spLocks noGrp="1" noChangeArrowheads="1"/>
          </p:cNvSpPr>
          <p:nvPr>
            <p:ph type="body" idx="1"/>
          </p:nvPr>
        </p:nvSpPr>
        <p:spPr>
          <a:xfrm>
            <a:off x="228600" y="685800"/>
            <a:ext cx="8686800" cy="4876800"/>
          </a:xfrm>
        </p:spPr>
        <p:txBody>
          <a:bodyPr/>
          <a:lstStyle/>
          <a:p>
            <a:pPr marL="0" indent="623888" algn="just">
              <a:lnSpc>
                <a:spcPct val="120000"/>
              </a:lnSpc>
              <a:spcBef>
                <a:spcPct val="0"/>
              </a:spcBef>
              <a:buFontTx/>
              <a:buNone/>
            </a:pPr>
            <a:r>
              <a:rPr lang="en-US" altLang="zh-CN" sz="2400"/>
              <a:t>【</a:t>
            </a:r>
            <a:r>
              <a:rPr lang="zh-CN" altLang="en-US" sz="2400"/>
              <a:t>例</a:t>
            </a:r>
            <a:r>
              <a:rPr lang="en-US" altLang="zh-CN" sz="2400"/>
              <a:t>3−1】</a:t>
            </a:r>
            <a:r>
              <a:rPr lang="zh-CN" altLang="en-US" sz="2400"/>
              <a:t>通过某特殊气象区的一条</a:t>
            </a:r>
            <a:r>
              <a:rPr lang="en-US" altLang="zh-CN" sz="2400">
                <a:latin typeface="Times New Roman" panose="02020603050405020304" pitchFamily="18" charset="0"/>
              </a:rPr>
              <a:t>220kV</a:t>
            </a:r>
            <a:r>
              <a:rPr lang="zh-CN" altLang="en-US" sz="2400"/>
              <a:t>的输电线路，其地线采用</a:t>
            </a:r>
            <a:r>
              <a:rPr lang="en-US" altLang="zh-CN" sz="2400">
                <a:latin typeface="Times New Roman" panose="02020603050405020304" pitchFamily="18" charset="0"/>
              </a:rPr>
              <a:t>1×7−7.8−1270−A YB/T5004−2001</a:t>
            </a:r>
            <a:r>
              <a:rPr lang="zh-CN" altLang="en-US" sz="2400"/>
              <a:t>镀锌钢绞线，试计算地线的比载。气象条件是：最高气温</a:t>
            </a:r>
            <a:r>
              <a:rPr lang="en-US" altLang="zh-CN" sz="2400">
                <a:latin typeface="Times New Roman" panose="02020603050405020304" pitchFamily="18" charset="0"/>
              </a:rPr>
              <a:t>+40℃</a:t>
            </a:r>
            <a:r>
              <a:rPr lang="zh-CN" altLang="en-US" sz="2400"/>
              <a:t>，最低气温</a:t>
            </a:r>
            <a:r>
              <a:rPr lang="zh-CN" altLang="en-US" sz="2400">
                <a:latin typeface="Times New Roman" panose="02020603050405020304" pitchFamily="18" charset="0"/>
              </a:rPr>
              <a:t>−</a:t>
            </a:r>
            <a:r>
              <a:rPr lang="en-US" altLang="zh-CN" sz="2400">
                <a:latin typeface="Times New Roman" panose="02020603050405020304" pitchFamily="18" charset="0"/>
              </a:rPr>
              <a:t>20℃</a:t>
            </a:r>
            <a:r>
              <a:rPr lang="zh-CN" altLang="en-US" sz="2400"/>
              <a:t>，覆冰时气温</a:t>
            </a:r>
            <a:r>
              <a:rPr lang="zh-CN" altLang="en-US" sz="2400">
                <a:latin typeface="Times New Roman" panose="02020603050405020304" pitchFamily="18" charset="0"/>
              </a:rPr>
              <a:t>−</a:t>
            </a:r>
            <a:r>
              <a:rPr lang="en-US" altLang="zh-CN" sz="2400">
                <a:latin typeface="Times New Roman" panose="02020603050405020304" pitchFamily="18" charset="0"/>
              </a:rPr>
              <a:t>5℃</a:t>
            </a:r>
            <a:r>
              <a:rPr lang="zh-CN" altLang="en-US" sz="2400"/>
              <a:t>，最大风速</a:t>
            </a:r>
            <a:r>
              <a:rPr lang="en-US" altLang="zh-CN" sz="2400">
                <a:latin typeface="Times New Roman" panose="02020603050405020304" pitchFamily="18" charset="0"/>
              </a:rPr>
              <a:t>25m/s</a:t>
            </a:r>
            <a:r>
              <a:rPr lang="zh-CN" altLang="en-US" sz="2400"/>
              <a:t>，安装时风速</a:t>
            </a:r>
            <a:r>
              <a:rPr lang="en-US" altLang="zh-CN" sz="2400">
                <a:latin typeface="Times New Roman" panose="02020603050405020304" pitchFamily="18" charset="0"/>
              </a:rPr>
              <a:t>10m/s</a:t>
            </a:r>
            <a:r>
              <a:rPr lang="zh-CN" altLang="en-US" sz="2400"/>
              <a:t>，覆冰时风速</a:t>
            </a:r>
            <a:r>
              <a:rPr lang="en-US" altLang="zh-CN" sz="2400">
                <a:latin typeface="Times New Roman" panose="02020603050405020304" pitchFamily="18" charset="0"/>
              </a:rPr>
              <a:t>10m/s</a:t>
            </a:r>
            <a:r>
              <a:rPr lang="zh-CN" altLang="en-US" sz="2400"/>
              <a:t>；覆冰厚度</a:t>
            </a:r>
            <a:r>
              <a:rPr lang="en-US" altLang="zh-CN" sz="2400">
                <a:latin typeface="Times New Roman" panose="02020603050405020304" pitchFamily="18" charset="0"/>
              </a:rPr>
              <a:t>5mm</a:t>
            </a:r>
            <a:r>
              <a:rPr lang="zh-CN" altLang="en-US" sz="2400"/>
              <a:t>。</a:t>
            </a:r>
          </a:p>
          <a:p>
            <a:pPr marL="0" indent="623888" algn="just">
              <a:lnSpc>
                <a:spcPct val="120000"/>
              </a:lnSpc>
              <a:spcBef>
                <a:spcPct val="0"/>
              </a:spcBef>
              <a:buFontTx/>
              <a:buNone/>
            </a:pPr>
            <a:r>
              <a:rPr lang="en-US" altLang="zh-CN" sz="2400"/>
              <a:t>【</a:t>
            </a:r>
            <a:r>
              <a:rPr lang="zh-CN" altLang="en-US" sz="2400"/>
              <a:t>解</a:t>
            </a:r>
            <a:r>
              <a:rPr lang="en-US" altLang="zh-CN" sz="2400"/>
              <a:t>】</a:t>
            </a:r>
            <a:r>
              <a:rPr lang="zh-CN" altLang="en-US" sz="2400"/>
              <a:t>查附录</a:t>
            </a:r>
            <a:r>
              <a:rPr lang="en-US" altLang="zh-CN" sz="2400">
                <a:latin typeface="Times New Roman" panose="02020603050405020304" pitchFamily="18" charset="0"/>
              </a:rPr>
              <a:t>A</a:t>
            </a:r>
            <a:r>
              <a:rPr lang="zh-CN" altLang="en-US" sz="2400"/>
              <a:t>，可得镀锌钢绞线</a:t>
            </a:r>
            <a:r>
              <a:rPr lang="en-US" altLang="zh-CN" sz="2400">
                <a:latin typeface="Times New Roman" panose="02020603050405020304" pitchFamily="18" charset="0"/>
              </a:rPr>
              <a:t>1×7−7.8−1270−A</a:t>
            </a:r>
            <a:r>
              <a:rPr lang="zh-CN" altLang="en-US" sz="2400"/>
              <a:t>的有关数据为：截面积</a:t>
            </a:r>
            <a:r>
              <a:rPr lang="en-US" altLang="zh-CN" sz="2400" i="1">
                <a:latin typeface="Times New Roman" panose="02020603050405020304" pitchFamily="18" charset="0"/>
              </a:rPr>
              <a:t>A</a:t>
            </a:r>
            <a:r>
              <a:rPr lang="en-US" altLang="zh-CN" sz="2400">
                <a:latin typeface="Times New Roman" panose="02020603050405020304" pitchFamily="18" charset="0"/>
              </a:rPr>
              <a:t>=37.16mm</a:t>
            </a:r>
            <a:r>
              <a:rPr lang="en-US" altLang="zh-CN" sz="2400" baseline="30000">
                <a:latin typeface="Times New Roman" panose="02020603050405020304" pitchFamily="18" charset="0"/>
              </a:rPr>
              <a:t>2</a:t>
            </a:r>
            <a:r>
              <a:rPr lang="zh-CN" altLang="en-US" sz="2400"/>
              <a:t>，单位长度质量</a:t>
            </a:r>
            <a:r>
              <a:rPr lang="en-US" altLang="zh-CN" sz="2400" i="1">
                <a:latin typeface="Times New Roman" panose="02020603050405020304" pitchFamily="18" charset="0"/>
              </a:rPr>
              <a:t>q</a:t>
            </a:r>
            <a:r>
              <a:rPr lang="en-US" altLang="zh-CN" sz="2400">
                <a:latin typeface="Times New Roman" panose="02020603050405020304" pitchFamily="18" charset="0"/>
              </a:rPr>
              <a:t>=30.93 kg/hm</a:t>
            </a:r>
            <a:r>
              <a:rPr lang="zh-CN" altLang="en-US" sz="2400"/>
              <a:t>，计算直径</a:t>
            </a:r>
            <a:r>
              <a:rPr lang="en-US" altLang="zh-CN" sz="2400" i="1">
                <a:latin typeface="Times New Roman" panose="02020603050405020304" pitchFamily="18" charset="0"/>
              </a:rPr>
              <a:t>d</a:t>
            </a:r>
            <a:r>
              <a:rPr lang="en-US" altLang="zh-CN" sz="2400">
                <a:latin typeface="Times New Roman" panose="02020603050405020304" pitchFamily="18" charset="0"/>
              </a:rPr>
              <a:t>=7.8mm</a:t>
            </a:r>
            <a:r>
              <a:rPr lang="zh-CN" altLang="en-US" sz="2400"/>
              <a:t>。所以</a:t>
            </a:r>
          </a:p>
          <a:p>
            <a:pPr marL="0" indent="623888" algn="just">
              <a:lnSpc>
                <a:spcPct val="120000"/>
              </a:lnSpc>
              <a:spcBef>
                <a:spcPct val="0"/>
              </a:spcBef>
              <a:buFontTx/>
              <a:buNone/>
            </a:pPr>
            <a:r>
              <a:rPr lang="zh-CN" altLang="en-US" sz="2400"/>
              <a:t>（</a:t>
            </a:r>
            <a:r>
              <a:rPr lang="en-US" altLang="zh-CN" sz="2400"/>
              <a:t>1</a:t>
            </a:r>
            <a:r>
              <a:rPr lang="zh-CN" altLang="en-US" sz="2400"/>
              <a:t>）自重比载</a:t>
            </a:r>
            <a:r>
              <a:rPr lang="zh-CN" altLang="en-US" sz="2800"/>
              <a:t> </a:t>
            </a:r>
            <a:endParaRPr lang="zh-CN" altLang="en-US" sz="1800">
              <a:latin typeface="Times New Roman" panose="02020603050405020304" pitchFamily="18" charset="0"/>
            </a:endParaRPr>
          </a:p>
        </p:txBody>
      </p:sp>
      <p:graphicFrame>
        <p:nvGraphicFramePr>
          <p:cNvPr id="230403" name="Object 3">
            <a:extLst>
              <a:ext uri="{FF2B5EF4-FFF2-40B4-BE49-F238E27FC236}">
                <a16:creationId xmlns:a16="http://schemas.microsoft.com/office/drawing/2014/main" id="{C7B54C89-75E5-44DA-9D29-DD0787122727}"/>
              </a:ext>
            </a:extLst>
          </p:cNvPr>
          <p:cNvGraphicFramePr>
            <a:graphicFrameLocks noChangeAspect="1"/>
          </p:cNvGraphicFramePr>
          <p:nvPr/>
        </p:nvGraphicFramePr>
        <p:xfrm>
          <a:off x="762000" y="4876800"/>
          <a:ext cx="7010400" cy="817563"/>
        </p:xfrm>
        <a:graphic>
          <a:graphicData uri="http://schemas.openxmlformats.org/presentationml/2006/ole">
            <mc:AlternateContent xmlns:mc="http://schemas.openxmlformats.org/markup-compatibility/2006">
              <mc:Choice xmlns:v="urn:schemas-microsoft-com:vml" Requires="v">
                <p:oleObj spid="_x0000_s230406" name="Equation" r:id="rId3" imgW="3492360" imgH="393480" progId="Equation.DSMT4">
                  <p:embed/>
                </p:oleObj>
              </mc:Choice>
              <mc:Fallback>
                <p:oleObj name="Equation" r:id="rId3" imgW="3492360" imgH="39348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876800"/>
                        <a:ext cx="7010400"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0404" name="Rectangle 4">
            <a:extLst>
              <a:ext uri="{FF2B5EF4-FFF2-40B4-BE49-F238E27FC236}">
                <a16:creationId xmlns:a16="http://schemas.microsoft.com/office/drawing/2014/main" id="{7D2A15DE-A314-4EA0-8620-78A143CC8134}"/>
              </a:ext>
            </a:extLst>
          </p:cNvPr>
          <p:cNvSpPr>
            <a:spLocks noChangeArrowheads="1"/>
          </p:cNvSpPr>
          <p:nvPr/>
        </p:nvSpPr>
        <p:spPr bwMode="auto">
          <a:xfrm>
            <a:off x="7086600" y="5622925"/>
            <a:ext cx="1438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spcBef>
                <a:spcPct val="20000"/>
              </a:spcBef>
              <a:buClr>
                <a:schemeClr val="hlink"/>
              </a:buClr>
              <a:buSzPct val="120000"/>
            </a:pPr>
            <a:r>
              <a:rPr lang="zh-CN" altLang="en-US" sz="2000">
                <a:effectLst>
                  <a:outerShdw blurRad="38100" dist="38100" dir="2700000" algn="tl">
                    <a:srgbClr val="000000"/>
                  </a:outerShdw>
                </a:effectLst>
                <a:latin typeface="Times New Roman" panose="02020603050405020304" pitchFamily="18" charset="0"/>
              </a:rPr>
              <a:t>（</a:t>
            </a:r>
            <a:r>
              <a:rPr lang="en-US" altLang="zh-CN" sz="2000">
                <a:effectLst>
                  <a:outerShdw blurRad="38100" dist="38100" dir="2700000" algn="tl">
                    <a:srgbClr val="000000"/>
                  </a:outerShdw>
                </a:effectLst>
                <a:latin typeface="Times New Roman" panose="02020603050405020304" pitchFamily="18" charset="0"/>
              </a:rPr>
              <a:t>MPa/m</a:t>
            </a:r>
            <a:r>
              <a:rPr lang="zh-CN" altLang="en-US" sz="2000">
                <a:effectLst>
                  <a:outerShdw blurRad="38100" dist="38100" dir="2700000" algn="tl">
                    <a:srgbClr val="000000"/>
                  </a:outerShdw>
                </a:effectLst>
                <a:latin typeface="Times New Roman" panose="02020603050405020304" pitchFamily="18" charset="0"/>
              </a:rPr>
              <a: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a:extLst>
              <a:ext uri="{FF2B5EF4-FFF2-40B4-BE49-F238E27FC236}">
                <a16:creationId xmlns:a16="http://schemas.microsoft.com/office/drawing/2014/main" id="{BDBF3530-1176-4386-8134-DB4932FFF1B5}"/>
              </a:ext>
            </a:extLst>
          </p:cNvPr>
          <p:cNvSpPr>
            <a:spLocks noGrp="1" noChangeArrowheads="1"/>
          </p:cNvSpPr>
          <p:nvPr>
            <p:ph type="body" idx="1"/>
          </p:nvPr>
        </p:nvSpPr>
        <p:spPr>
          <a:xfrm>
            <a:off x="304800" y="1066800"/>
            <a:ext cx="2895600" cy="381000"/>
          </a:xfrm>
        </p:spPr>
        <p:txBody>
          <a:bodyPr/>
          <a:lstStyle/>
          <a:p>
            <a:pPr>
              <a:buFontTx/>
              <a:buNone/>
            </a:pPr>
            <a:r>
              <a:rPr lang="zh-CN" altLang="en-US" sz="2400">
                <a:latin typeface="Times New Roman" panose="02020603050405020304" pitchFamily="18" charset="0"/>
              </a:rPr>
              <a:t>（</a:t>
            </a:r>
            <a:r>
              <a:rPr lang="en-US" altLang="zh-CN" sz="2400">
                <a:latin typeface="Times New Roman" panose="02020603050405020304" pitchFamily="18" charset="0"/>
              </a:rPr>
              <a:t>2</a:t>
            </a:r>
            <a:r>
              <a:rPr lang="zh-CN" altLang="en-US" sz="2400">
                <a:latin typeface="Times New Roman" panose="02020603050405020304" pitchFamily="18" charset="0"/>
              </a:rPr>
              <a:t>）冰重比载</a:t>
            </a:r>
            <a:r>
              <a:rPr lang="zh-CN" altLang="en-US">
                <a:latin typeface="Times New Roman" panose="02020603050405020304" pitchFamily="18" charset="0"/>
              </a:rPr>
              <a:t>                 </a:t>
            </a:r>
          </a:p>
        </p:txBody>
      </p:sp>
      <p:graphicFrame>
        <p:nvGraphicFramePr>
          <p:cNvPr id="231427" name="Object 3">
            <a:extLst>
              <a:ext uri="{FF2B5EF4-FFF2-40B4-BE49-F238E27FC236}">
                <a16:creationId xmlns:a16="http://schemas.microsoft.com/office/drawing/2014/main" id="{C26FDC12-14D7-4FCA-AA33-8F56FB6ACB34}"/>
              </a:ext>
            </a:extLst>
          </p:cNvPr>
          <p:cNvGraphicFramePr>
            <a:graphicFrameLocks noChangeAspect="1"/>
          </p:cNvGraphicFramePr>
          <p:nvPr/>
        </p:nvGraphicFramePr>
        <p:xfrm>
          <a:off x="1600200" y="1447800"/>
          <a:ext cx="3810000" cy="760413"/>
        </p:xfrm>
        <a:graphic>
          <a:graphicData uri="http://schemas.openxmlformats.org/presentationml/2006/ole">
            <mc:AlternateContent xmlns:mc="http://schemas.openxmlformats.org/markup-compatibility/2006">
              <mc:Choice xmlns:v="urn:schemas-microsoft-com:vml" Requires="v">
                <p:oleObj spid="_x0000_s231438" name="Equation" r:id="rId3" imgW="1930320" imgH="393480" progId="Equation.DSMT4">
                  <p:embed/>
                </p:oleObj>
              </mc:Choice>
              <mc:Fallback>
                <p:oleObj name="Equation" r:id="rId3" imgW="1930320" imgH="39348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447800"/>
                        <a:ext cx="3810000" cy="760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1428" name="Object 4">
            <a:extLst>
              <a:ext uri="{FF2B5EF4-FFF2-40B4-BE49-F238E27FC236}">
                <a16:creationId xmlns:a16="http://schemas.microsoft.com/office/drawing/2014/main" id="{4D8E6913-0CB7-4350-A963-CB4A215882F4}"/>
              </a:ext>
            </a:extLst>
          </p:cNvPr>
          <p:cNvGraphicFramePr>
            <a:graphicFrameLocks noChangeAspect="1"/>
          </p:cNvGraphicFramePr>
          <p:nvPr/>
        </p:nvGraphicFramePr>
        <p:xfrm>
          <a:off x="2514600" y="2286000"/>
          <a:ext cx="4800600" cy="796925"/>
        </p:xfrm>
        <a:graphic>
          <a:graphicData uri="http://schemas.openxmlformats.org/presentationml/2006/ole">
            <mc:AlternateContent xmlns:mc="http://schemas.openxmlformats.org/markup-compatibility/2006">
              <mc:Choice xmlns:v="urn:schemas-microsoft-com:vml" Requires="v">
                <p:oleObj spid="_x0000_s231439" name="Equation" r:id="rId5" imgW="2616120" imgH="393480" progId="Equation.DSMT4">
                  <p:embed/>
                </p:oleObj>
              </mc:Choice>
              <mc:Fallback>
                <p:oleObj name="Equation" r:id="rId5" imgW="2616120" imgH="39348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2286000"/>
                        <a:ext cx="4800600" cy="79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1429" name="Object 5">
            <a:extLst>
              <a:ext uri="{FF2B5EF4-FFF2-40B4-BE49-F238E27FC236}">
                <a16:creationId xmlns:a16="http://schemas.microsoft.com/office/drawing/2014/main" id="{7313B557-EFE2-410D-90C3-BF1FAFE249DD}"/>
              </a:ext>
            </a:extLst>
          </p:cNvPr>
          <p:cNvGraphicFramePr>
            <a:graphicFrameLocks noChangeAspect="1"/>
          </p:cNvGraphicFramePr>
          <p:nvPr/>
        </p:nvGraphicFramePr>
        <p:xfrm>
          <a:off x="1600200" y="3657600"/>
          <a:ext cx="3352800" cy="452438"/>
        </p:xfrm>
        <a:graphic>
          <a:graphicData uri="http://schemas.openxmlformats.org/presentationml/2006/ole">
            <mc:AlternateContent xmlns:mc="http://schemas.openxmlformats.org/markup-compatibility/2006">
              <mc:Choice xmlns:v="urn:schemas-microsoft-com:vml" Requires="v">
                <p:oleObj spid="_x0000_s231440" name="Equation" r:id="rId7" imgW="1638000" imgH="228600" progId="Equation.DSMT4">
                  <p:embed/>
                </p:oleObj>
              </mc:Choice>
              <mc:Fallback>
                <p:oleObj name="Equation" r:id="rId7" imgW="1638000" imgH="2286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3657600"/>
                        <a:ext cx="3352800"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1430" name="Object 6">
            <a:extLst>
              <a:ext uri="{FF2B5EF4-FFF2-40B4-BE49-F238E27FC236}">
                <a16:creationId xmlns:a16="http://schemas.microsoft.com/office/drawing/2014/main" id="{084873B4-8CC9-40C6-B0C1-1766829F405B}"/>
              </a:ext>
            </a:extLst>
          </p:cNvPr>
          <p:cNvGraphicFramePr>
            <a:graphicFrameLocks noChangeAspect="1"/>
          </p:cNvGraphicFramePr>
          <p:nvPr/>
        </p:nvGraphicFramePr>
        <p:xfrm>
          <a:off x="2514600" y="4191000"/>
          <a:ext cx="3810000" cy="433388"/>
        </p:xfrm>
        <a:graphic>
          <a:graphicData uri="http://schemas.openxmlformats.org/presentationml/2006/ole">
            <mc:AlternateContent xmlns:mc="http://schemas.openxmlformats.org/markup-compatibility/2006">
              <mc:Choice xmlns:v="urn:schemas-microsoft-com:vml" Requires="v">
                <p:oleObj spid="_x0000_s231441" name="Equation" r:id="rId9" imgW="2349360" imgH="228600" progId="Equation.DSMT4">
                  <p:embed/>
                </p:oleObj>
              </mc:Choice>
              <mc:Fallback>
                <p:oleObj name="Equation" r:id="rId9" imgW="2349360" imgH="228600" progId="Equation.DSMT4">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4600" y="4191000"/>
                        <a:ext cx="3810000"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1431" name="Rectangle 7">
            <a:extLst>
              <a:ext uri="{FF2B5EF4-FFF2-40B4-BE49-F238E27FC236}">
                <a16:creationId xmlns:a16="http://schemas.microsoft.com/office/drawing/2014/main" id="{AB616574-6531-4D54-ADFB-6D222C70FA2D}"/>
              </a:ext>
            </a:extLst>
          </p:cNvPr>
          <p:cNvSpPr>
            <a:spLocks noChangeArrowheads="1"/>
          </p:cNvSpPr>
          <p:nvPr/>
        </p:nvSpPr>
        <p:spPr bwMode="auto">
          <a:xfrm>
            <a:off x="7239000" y="2420938"/>
            <a:ext cx="143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a:effectLst>
                  <a:outerShdw blurRad="38100" dist="38100" dir="2700000" algn="tl">
                    <a:srgbClr val="000000"/>
                  </a:outerShdw>
                </a:effectLst>
                <a:latin typeface="Times New Roman" panose="02020603050405020304" pitchFamily="18" charset="0"/>
              </a:rPr>
              <a:t>（</a:t>
            </a:r>
            <a:r>
              <a:rPr lang="en-US" altLang="zh-CN" sz="2000">
                <a:effectLst>
                  <a:outerShdw blurRad="38100" dist="38100" dir="2700000" algn="tl">
                    <a:srgbClr val="000000"/>
                  </a:outerShdw>
                </a:effectLst>
                <a:latin typeface="Times New Roman" panose="02020603050405020304" pitchFamily="18" charset="0"/>
              </a:rPr>
              <a:t>MPa/m</a:t>
            </a:r>
            <a:r>
              <a:rPr lang="zh-CN" altLang="en-US" sz="2000">
                <a:effectLst>
                  <a:outerShdw blurRad="38100" dist="38100" dir="2700000" algn="tl">
                    <a:srgbClr val="000000"/>
                  </a:outerShdw>
                </a:effectLst>
                <a:latin typeface="Times New Roman" panose="02020603050405020304" pitchFamily="18" charset="0"/>
              </a:rPr>
              <a:t>）</a:t>
            </a:r>
          </a:p>
        </p:txBody>
      </p:sp>
      <p:sp>
        <p:nvSpPr>
          <p:cNvPr id="231432" name="Rectangle 8">
            <a:extLst>
              <a:ext uri="{FF2B5EF4-FFF2-40B4-BE49-F238E27FC236}">
                <a16:creationId xmlns:a16="http://schemas.microsoft.com/office/drawing/2014/main" id="{A38BC9B1-3480-4298-9CA1-2E1CB47BFF1F}"/>
              </a:ext>
            </a:extLst>
          </p:cNvPr>
          <p:cNvSpPr>
            <a:spLocks noChangeArrowheads="1"/>
          </p:cNvSpPr>
          <p:nvPr/>
        </p:nvSpPr>
        <p:spPr bwMode="auto">
          <a:xfrm>
            <a:off x="7239000" y="4191000"/>
            <a:ext cx="143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a:effectLst>
                  <a:outerShdw blurRad="38100" dist="38100" dir="2700000" algn="tl">
                    <a:srgbClr val="000000"/>
                  </a:outerShdw>
                </a:effectLst>
                <a:latin typeface="Times New Roman" panose="02020603050405020304" pitchFamily="18" charset="0"/>
              </a:rPr>
              <a:t>（</a:t>
            </a:r>
            <a:r>
              <a:rPr lang="en-US" altLang="zh-CN" sz="2000">
                <a:effectLst>
                  <a:outerShdw blurRad="38100" dist="38100" dir="2700000" algn="tl">
                    <a:srgbClr val="000000"/>
                  </a:outerShdw>
                </a:effectLst>
                <a:latin typeface="Times New Roman" panose="02020603050405020304" pitchFamily="18" charset="0"/>
              </a:rPr>
              <a:t>MPa/m</a:t>
            </a:r>
            <a:r>
              <a:rPr lang="zh-CN" altLang="en-US" sz="2000">
                <a:effectLst>
                  <a:outerShdw blurRad="38100" dist="38100" dir="2700000" algn="tl">
                    <a:srgbClr val="000000"/>
                  </a:outerShdw>
                </a:effectLst>
                <a:latin typeface="Times New Roman" panose="02020603050405020304" pitchFamily="18" charset="0"/>
              </a:rPr>
              <a:t>）</a:t>
            </a:r>
          </a:p>
        </p:txBody>
      </p:sp>
      <p:sp>
        <p:nvSpPr>
          <p:cNvPr id="231433" name="Rectangle 9">
            <a:extLst>
              <a:ext uri="{FF2B5EF4-FFF2-40B4-BE49-F238E27FC236}">
                <a16:creationId xmlns:a16="http://schemas.microsoft.com/office/drawing/2014/main" id="{8F734214-EFAA-4166-BCAB-9A1BC0DB2312}"/>
              </a:ext>
            </a:extLst>
          </p:cNvPr>
          <p:cNvSpPr>
            <a:spLocks noChangeArrowheads="1"/>
          </p:cNvSpPr>
          <p:nvPr/>
        </p:nvSpPr>
        <p:spPr bwMode="auto">
          <a:xfrm>
            <a:off x="381000" y="3124200"/>
            <a:ext cx="247015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spcBef>
                <a:spcPct val="20000"/>
              </a:spcBef>
              <a:buClr>
                <a:schemeClr val="hlink"/>
              </a:buClr>
              <a:buSzPct val="120000"/>
            </a:pPr>
            <a:r>
              <a:rPr lang="zh-CN" altLang="en-US" sz="2400">
                <a:effectLst>
                  <a:outerShdw blurRad="38100" dist="38100" dir="2700000" algn="tl">
                    <a:srgbClr val="000000"/>
                  </a:outerShdw>
                </a:effectLst>
                <a:latin typeface="Times New Roman" panose="02020603050405020304" pitchFamily="18" charset="0"/>
              </a:rPr>
              <a:t>（</a:t>
            </a:r>
            <a:r>
              <a:rPr lang="en-US" altLang="zh-CN" sz="2400">
                <a:effectLst>
                  <a:outerShdw blurRad="38100" dist="38100" dir="2700000" algn="tl">
                    <a:srgbClr val="000000"/>
                  </a:outerShdw>
                </a:effectLst>
                <a:latin typeface="Times New Roman" panose="02020603050405020304" pitchFamily="18" charset="0"/>
              </a:rPr>
              <a:t>3</a:t>
            </a:r>
            <a:r>
              <a:rPr lang="zh-CN" altLang="en-US" sz="2400">
                <a:effectLst>
                  <a:outerShdw blurRad="38100" dist="38100" dir="2700000" algn="tl">
                    <a:srgbClr val="000000"/>
                  </a:outerShdw>
                </a:effectLst>
                <a:latin typeface="Times New Roman" panose="02020603050405020304" pitchFamily="18" charset="0"/>
              </a:rPr>
              <a:t>）垂直总比载</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CFEFAA15-379D-4179-95D9-7EE7613C829E}"/>
              </a:ext>
            </a:extLst>
          </p:cNvPr>
          <p:cNvSpPr>
            <a:spLocks noGrp="1" noChangeArrowheads="1"/>
          </p:cNvSpPr>
          <p:nvPr>
            <p:ph type="body" idx="1"/>
          </p:nvPr>
        </p:nvSpPr>
        <p:spPr>
          <a:xfrm>
            <a:off x="381000" y="609600"/>
            <a:ext cx="8763000" cy="3962400"/>
          </a:xfrm>
        </p:spPr>
        <p:txBody>
          <a:bodyPr/>
          <a:lstStyle/>
          <a:p>
            <a:pPr marL="0" indent="623888" algn="just">
              <a:lnSpc>
                <a:spcPct val="90000"/>
              </a:lnSpc>
              <a:buFontTx/>
              <a:buNone/>
            </a:pPr>
            <a:r>
              <a:rPr lang="zh-CN" altLang="en-US" sz="2400"/>
              <a:t>（</a:t>
            </a:r>
            <a:r>
              <a:rPr lang="en-US" altLang="zh-CN" sz="2400">
                <a:latin typeface="Times New Roman" panose="02020603050405020304" pitchFamily="18" charset="0"/>
              </a:rPr>
              <a:t>4</a:t>
            </a:r>
            <a:r>
              <a:rPr lang="zh-CN" altLang="en-US" sz="2400">
                <a:latin typeface="Times New Roman" panose="02020603050405020304" pitchFamily="18" charset="0"/>
              </a:rPr>
              <a:t>）无冰风压比载</a:t>
            </a:r>
          </a:p>
          <a:p>
            <a:pPr marL="0" indent="623888" algn="just">
              <a:lnSpc>
                <a:spcPct val="120000"/>
              </a:lnSpc>
              <a:spcBef>
                <a:spcPct val="0"/>
              </a:spcBef>
              <a:buFontTx/>
              <a:buNone/>
            </a:pPr>
            <a:r>
              <a:rPr lang="zh-CN" altLang="en-US" sz="2400">
                <a:latin typeface="Times New Roman" panose="02020603050405020304" pitchFamily="18" charset="0"/>
              </a:rPr>
              <a:t>无冰风压比载应计算最大风速和安装有风两种情况。假设风向垂直于线路方向即</a:t>
            </a:r>
            <a:r>
              <a:rPr lang="zh-CN" altLang="en-US" sz="2400">
                <a:latin typeface="Times New Roman" panose="02020603050405020304" pitchFamily="18" charset="0"/>
                <a:sym typeface="Symbol" panose="05050102010706020507" pitchFamily="18" charset="2"/>
              </a:rPr>
              <a:t></a:t>
            </a:r>
            <a:r>
              <a:rPr lang="en-US" altLang="zh-CN" sz="2400">
                <a:latin typeface="Times New Roman" panose="02020603050405020304" pitchFamily="18" charset="0"/>
              </a:rPr>
              <a:t>=90°</a:t>
            </a:r>
            <a:r>
              <a:rPr lang="zh-CN" altLang="en-US" sz="2400">
                <a:latin typeface="Times New Roman" panose="02020603050405020304" pitchFamily="18" charset="0"/>
              </a:rPr>
              <a:t>，因</a:t>
            </a:r>
            <a:r>
              <a:rPr lang="en-US" altLang="zh-CN" sz="2400" i="1">
                <a:latin typeface="Times New Roman" panose="02020603050405020304" pitchFamily="18" charset="0"/>
              </a:rPr>
              <a:t>d</a:t>
            </a:r>
            <a:r>
              <a:rPr lang="en-US" altLang="zh-CN" sz="2400">
                <a:latin typeface="Times New Roman" panose="02020603050405020304" pitchFamily="18" charset="0"/>
              </a:rPr>
              <a:t>=7.8</a:t>
            </a:r>
            <a:r>
              <a:rPr lang="zh-CN" altLang="en-US" sz="2400">
                <a:latin typeface="Times New Roman" panose="02020603050405020304" pitchFamily="18" charset="0"/>
              </a:rPr>
              <a:t>＜</a:t>
            </a:r>
            <a:r>
              <a:rPr lang="en-US" altLang="zh-CN" sz="2400">
                <a:latin typeface="Times New Roman" panose="02020603050405020304" pitchFamily="18" charset="0"/>
              </a:rPr>
              <a:t>17</a:t>
            </a:r>
            <a:r>
              <a:rPr lang="zh-CN" altLang="en-US" sz="2400">
                <a:latin typeface="Times New Roman" panose="02020603050405020304" pitchFamily="18" charset="0"/>
              </a:rPr>
              <a:t>则</a:t>
            </a:r>
            <a:r>
              <a:rPr lang="en-US" altLang="zh-CN" sz="2400" i="1">
                <a:latin typeface="Times New Roman" panose="02020603050405020304" pitchFamily="18" charset="0"/>
              </a:rPr>
              <a:t>μ</a:t>
            </a:r>
            <a:r>
              <a:rPr lang="en-US" altLang="zh-CN" sz="1600" baseline="-25000">
                <a:latin typeface="Times New Roman" panose="02020603050405020304" pitchFamily="18" charset="0"/>
              </a:rPr>
              <a:t>sc</a:t>
            </a:r>
            <a:r>
              <a:rPr lang="en-US" altLang="zh-CN" sz="2400">
                <a:latin typeface="Times New Roman" panose="02020603050405020304" pitchFamily="18" charset="0"/>
              </a:rPr>
              <a:t> =1.2</a:t>
            </a:r>
            <a:r>
              <a:rPr lang="zh-CN" altLang="en-US" sz="2400">
                <a:latin typeface="Times New Roman" panose="02020603050405020304" pitchFamily="18" charset="0"/>
              </a:rPr>
              <a:t>；</a:t>
            </a:r>
            <a:r>
              <a:rPr lang="en-US" altLang="zh-CN" sz="2400">
                <a:latin typeface="Times New Roman" panose="02020603050405020304" pitchFamily="18" charset="0"/>
              </a:rPr>
              <a:t>220kV</a:t>
            </a:r>
            <a:r>
              <a:rPr lang="zh-CN" altLang="en-US" sz="2400">
                <a:latin typeface="Times New Roman" panose="02020603050405020304" pitchFamily="18" charset="0"/>
              </a:rPr>
              <a:t>线路，</a:t>
            </a:r>
            <a:r>
              <a:rPr lang="en-US" altLang="zh-CN" sz="2400" i="1">
                <a:latin typeface="Times New Roman" panose="02020603050405020304" pitchFamily="18" charset="0"/>
              </a:rPr>
              <a:t>β</a:t>
            </a:r>
            <a:r>
              <a:rPr lang="en-US" altLang="zh-CN" sz="1600" baseline="-25000">
                <a:latin typeface="Times New Roman" panose="02020603050405020304" pitchFamily="18" charset="0"/>
              </a:rPr>
              <a:t>c</a:t>
            </a:r>
            <a:r>
              <a:rPr lang="en-US" altLang="zh-CN" sz="2400">
                <a:latin typeface="Times New Roman" panose="02020603050405020304" pitchFamily="18" charset="0"/>
              </a:rPr>
              <a:t>=1.0</a:t>
            </a:r>
            <a:r>
              <a:rPr lang="zh-CN" altLang="en-US" sz="2400">
                <a:latin typeface="Times New Roman" panose="02020603050405020304" pitchFamily="18" charset="0"/>
              </a:rPr>
              <a:t>，所以</a:t>
            </a:r>
          </a:p>
          <a:p>
            <a:pPr marL="0" indent="623888" algn="just">
              <a:lnSpc>
                <a:spcPct val="120000"/>
              </a:lnSpc>
              <a:spcBef>
                <a:spcPct val="0"/>
              </a:spcBef>
              <a:buFontTx/>
              <a:buNone/>
            </a:pPr>
            <a:r>
              <a:rPr lang="zh-CN" altLang="en-US" sz="2400">
                <a:latin typeface="Times New Roman" panose="02020603050405020304" pitchFamily="18" charset="0"/>
              </a:rPr>
              <a:t>  </a:t>
            </a:r>
            <a:r>
              <a:rPr lang="en-US" altLang="zh-CN" sz="2400">
                <a:latin typeface="Times New Roman" panose="02020603050405020304" pitchFamily="18" charset="0"/>
              </a:rPr>
              <a:t>1</a:t>
            </a:r>
            <a:r>
              <a:rPr lang="zh-CN" altLang="en-US" sz="2400">
                <a:latin typeface="Times New Roman" panose="02020603050405020304" pitchFamily="18" charset="0"/>
              </a:rPr>
              <a:t>）最大风速 </a:t>
            </a:r>
            <a:r>
              <a:rPr lang="en-US" altLang="zh-CN" sz="2400" i="1">
                <a:latin typeface="Times New Roman" panose="02020603050405020304" pitchFamily="18" charset="0"/>
              </a:rPr>
              <a:t>v</a:t>
            </a:r>
            <a:r>
              <a:rPr lang="en-US" altLang="zh-CN" sz="2400">
                <a:latin typeface="Times New Roman" panose="02020603050405020304" pitchFamily="18" charset="0"/>
              </a:rPr>
              <a:t>=25m/s </a:t>
            </a:r>
            <a:r>
              <a:rPr lang="zh-CN" altLang="en-US" sz="2400">
                <a:latin typeface="Times New Roman" panose="02020603050405020304" pitchFamily="18" charset="0"/>
              </a:rPr>
              <a:t>时，基本风压</a:t>
            </a:r>
          </a:p>
          <a:p>
            <a:pPr marL="0" indent="623888" algn="just">
              <a:lnSpc>
                <a:spcPct val="120000"/>
              </a:lnSpc>
              <a:spcBef>
                <a:spcPct val="0"/>
              </a:spcBef>
              <a:buFontTx/>
              <a:buNone/>
            </a:pPr>
            <a:endParaRPr lang="zh-CN" altLang="en-US" sz="2400">
              <a:latin typeface="Times New Roman" panose="02020603050405020304" pitchFamily="18" charset="0"/>
            </a:endParaRPr>
          </a:p>
          <a:p>
            <a:pPr marL="0" indent="623888" algn="just">
              <a:lnSpc>
                <a:spcPct val="120000"/>
              </a:lnSpc>
              <a:spcBef>
                <a:spcPct val="0"/>
              </a:spcBef>
              <a:buFontTx/>
              <a:buNone/>
            </a:pPr>
            <a:r>
              <a:rPr lang="zh-CN" altLang="en-US" sz="2400">
                <a:latin typeface="Times New Roman" panose="02020603050405020304" pitchFamily="18" charset="0"/>
              </a:rPr>
              <a:t>                                                                                      </a:t>
            </a:r>
            <a:r>
              <a:rPr lang="en-US" altLang="zh-CN" sz="2400">
                <a:latin typeface="Times New Roman" panose="02020603050405020304" pitchFamily="18" charset="0"/>
              </a:rPr>
              <a:t>(Pa)</a:t>
            </a:r>
          </a:p>
          <a:p>
            <a:pPr marL="0" indent="623888" algn="just">
              <a:lnSpc>
                <a:spcPct val="120000"/>
              </a:lnSpc>
              <a:spcBef>
                <a:spcPct val="0"/>
              </a:spcBef>
              <a:buFontTx/>
              <a:buNone/>
            </a:pPr>
            <a:r>
              <a:rPr lang="zh-CN" altLang="en-US" sz="2400">
                <a:latin typeface="Times New Roman" panose="02020603050405020304" pitchFamily="18" charset="0"/>
              </a:rPr>
              <a:t>计算强度时，查表</a:t>
            </a:r>
            <a:r>
              <a:rPr lang="en-US" altLang="zh-CN" sz="2400">
                <a:latin typeface="Times New Roman" panose="02020603050405020304" pitchFamily="18" charset="0"/>
              </a:rPr>
              <a:t>3−8</a:t>
            </a:r>
            <a:r>
              <a:rPr lang="zh-CN" altLang="en-US" sz="2400">
                <a:latin typeface="Times New Roman" panose="02020603050405020304" pitchFamily="18" charset="0"/>
              </a:rPr>
              <a:t>得</a:t>
            </a:r>
            <a:r>
              <a:rPr lang="en-US" altLang="zh-CN" sz="2400" i="1">
                <a:latin typeface="Times New Roman" panose="02020603050405020304" pitchFamily="18" charset="0"/>
              </a:rPr>
              <a:t>α</a:t>
            </a:r>
            <a:r>
              <a:rPr lang="en-US" altLang="zh-CN" sz="1600" i="1">
                <a:latin typeface="Times New Roman" panose="02020603050405020304" pitchFamily="18" charset="0"/>
              </a:rPr>
              <a:t>f</a:t>
            </a:r>
            <a:r>
              <a:rPr lang="en-US" altLang="zh-CN" sz="2400">
                <a:latin typeface="Times New Roman" panose="02020603050405020304" pitchFamily="18" charset="0"/>
              </a:rPr>
              <a:t>=0.85</a:t>
            </a:r>
            <a:r>
              <a:rPr lang="zh-CN" altLang="en-US" sz="2400">
                <a:latin typeface="Times New Roman" panose="02020603050405020304" pitchFamily="18" charset="0"/>
              </a:rPr>
              <a:t>，所以</a:t>
            </a:r>
          </a:p>
          <a:p>
            <a:pPr marL="0" indent="623888">
              <a:lnSpc>
                <a:spcPct val="90000"/>
              </a:lnSpc>
              <a:buFontTx/>
              <a:buNone/>
            </a:pPr>
            <a:r>
              <a:rPr lang="zh-CN" altLang="en-US" sz="2400"/>
              <a:t>                                                                            </a:t>
            </a:r>
          </a:p>
        </p:txBody>
      </p:sp>
      <p:graphicFrame>
        <p:nvGraphicFramePr>
          <p:cNvPr id="232451" name="Object 3">
            <a:extLst>
              <a:ext uri="{FF2B5EF4-FFF2-40B4-BE49-F238E27FC236}">
                <a16:creationId xmlns:a16="http://schemas.microsoft.com/office/drawing/2014/main" id="{63600F71-2983-4DC6-AE0E-9519B18E9869}"/>
              </a:ext>
            </a:extLst>
          </p:cNvPr>
          <p:cNvGraphicFramePr>
            <a:graphicFrameLocks noChangeAspect="1"/>
          </p:cNvGraphicFramePr>
          <p:nvPr/>
        </p:nvGraphicFramePr>
        <p:xfrm>
          <a:off x="1371600" y="2971800"/>
          <a:ext cx="5029200" cy="515938"/>
        </p:xfrm>
        <a:graphic>
          <a:graphicData uri="http://schemas.openxmlformats.org/presentationml/2006/ole">
            <mc:AlternateContent xmlns:mc="http://schemas.openxmlformats.org/markup-compatibility/2006">
              <mc:Choice xmlns:v="urn:schemas-microsoft-com:vml" Requires="v">
                <p:oleObj spid="_x0000_s232458" name="Equation" r:id="rId3" imgW="2349360" imgH="241200" progId="Equation.DSMT4">
                  <p:embed/>
                </p:oleObj>
              </mc:Choice>
              <mc:Fallback>
                <p:oleObj name="Equation" r:id="rId3" imgW="2349360" imgH="2412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971800"/>
                        <a:ext cx="502920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2452" name="Object 4">
            <a:extLst>
              <a:ext uri="{FF2B5EF4-FFF2-40B4-BE49-F238E27FC236}">
                <a16:creationId xmlns:a16="http://schemas.microsoft.com/office/drawing/2014/main" id="{90C1CC16-0D84-4A3A-B7CE-705B4A0F737B}"/>
              </a:ext>
            </a:extLst>
          </p:cNvPr>
          <p:cNvGraphicFramePr>
            <a:graphicFrameLocks noChangeAspect="1"/>
          </p:cNvGraphicFramePr>
          <p:nvPr/>
        </p:nvGraphicFramePr>
        <p:xfrm>
          <a:off x="457200" y="4267200"/>
          <a:ext cx="4724400" cy="819150"/>
        </p:xfrm>
        <a:graphic>
          <a:graphicData uri="http://schemas.openxmlformats.org/presentationml/2006/ole">
            <mc:AlternateContent xmlns:mc="http://schemas.openxmlformats.org/markup-compatibility/2006">
              <mc:Choice xmlns:v="urn:schemas-microsoft-com:vml" Requires="v">
                <p:oleObj spid="_x0000_s232459" name="Equation" r:id="rId5" imgW="2273040" imgH="393480" progId="Equation.DSMT4">
                  <p:embed/>
                </p:oleObj>
              </mc:Choice>
              <mc:Fallback>
                <p:oleObj name="Equation" r:id="rId5" imgW="2273040" imgH="39348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267200"/>
                        <a:ext cx="4724400" cy="819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2453" name="Object 5">
            <a:extLst>
              <a:ext uri="{FF2B5EF4-FFF2-40B4-BE49-F238E27FC236}">
                <a16:creationId xmlns:a16="http://schemas.microsoft.com/office/drawing/2014/main" id="{E7E5569C-EDB0-495A-8471-09AA396722A9}"/>
              </a:ext>
            </a:extLst>
          </p:cNvPr>
          <p:cNvGraphicFramePr>
            <a:graphicFrameLocks noChangeAspect="1"/>
          </p:cNvGraphicFramePr>
          <p:nvPr/>
        </p:nvGraphicFramePr>
        <p:xfrm>
          <a:off x="1600200" y="5105400"/>
          <a:ext cx="6400800" cy="828675"/>
        </p:xfrm>
        <a:graphic>
          <a:graphicData uri="http://schemas.openxmlformats.org/presentationml/2006/ole">
            <mc:AlternateContent xmlns:mc="http://schemas.openxmlformats.org/markup-compatibility/2006">
              <mc:Choice xmlns:v="urn:schemas-microsoft-com:vml" Requires="v">
                <p:oleObj spid="_x0000_s232460" name="Equation" r:id="rId7" imgW="3149280" imgH="393480" progId="Equation.DSMT4">
                  <p:embed/>
                </p:oleObj>
              </mc:Choice>
              <mc:Fallback>
                <p:oleObj name="Equation" r:id="rId7" imgW="3149280" imgH="39348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5105400"/>
                        <a:ext cx="6400800" cy="82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2454" name="Rectangle 6">
            <a:extLst>
              <a:ext uri="{FF2B5EF4-FFF2-40B4-BE49-F238E27FC236}">
                <a16:creationId xmlns:a16="http://schemas.microsoft.com/office/drawing/2014/main" id="{1ABA3A47-69E2-4322-AED4-62A323CE74D8}"/>
              </a:ext>
            </a:extLst>
          </p:cNvPr>
          <p:cNvSpPr>
            <a:spLocks noChangeArrowheads="1"/>
          </p:cNvSpPr>
          <p:nvPr/>
        </p:nvSpPr>
        <p:spPr bwMode="auto">
          <a:xfrm>
            <a:off x="7162800" y="5867400"/>
            <a:ext cx="143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a:effectLst>
                  <a:outerShdw blurRad="38100" dist="38100" dir="2700000" algn="tl">
                    <a:srgbClr val="000000"/>
                  </a:outerShdw>
                </a:effectLst>
                <a:latin typeface="Times New Roman" panose="02020603050405020304" pitchFamily="18" charset="0"/>
              </a:rPr>
              <a:t>（</a:t>
            </a:r>
            <a:r>
              <a:rPr lang="en-US" altLang="zh-CN" sz="2000">
                <a:effectLst>
                  <a:outerShdw blurRad="38100" dist="38100" dir="2700000" algn="tl">
                    <a:srgbClr val="000000"/>
                  </a:outerShdw>
                </a:effectLst>
                <a:latin typeface="Times New Roman" panose="02020603050405020304" pitchFamily="18" charset="0"/>
              </a:rPr>
              <a:t>MPa/m</a:t>
            </a:r>
            <a:r>
              <a:rPr lang="zh-CN" altLang="en-US" sz="2000">
                <a:effectLst>
                  <a:outerShdw blurRad="38100" dist="38100" dir="2700000" algn="tl">
                    <a:srgbClr val="000000"/>
                  </a:outerShdw>
                </a:effectLst>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2450">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24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24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24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86A95688-4FD3-4CDA-B473-97C666AF91BF}"/>
              </a:ext>
            </a:extLst>
          </p:cNvPr>
          <p:cNvSpPr>
            <a:spLocks noGrp="1" noChangeArrowheads="1"/>
          </p:cNvSpPr>
          <p:nvPr>
            <p:ph type="title"/>
          </p:nvPr>
        </p:nvSpPr>
        <p:spPr>
          <a:xfrm>
            <a:off x="457200" y="457200"/>
            <a:ext cx="8229600" cy="609600"/>
          </a:xfrm>
        </p:spPr>
        <p:txBody>
          <a:bodyPr/>
          <a:lstStyle/>
          <a:p>
            <a:r>
              <a:rPr lang="zh-CN" altLang="en-US" sz="2400" b="1">
                <a:effectLst/>
                <a:latin typeface="宋体" panose="02010600030101010101" pitchFamily="2" charset="-122"/>
              </a:rPr>
              <a:t>（</a:t>
            </a:r>
            <a:r>
              <a:rPr lang="en-US" altLang="zh-CN" sz="2400" b="1">
                <a:effectLst/>
                <a:latin typeface="宋体" panose="02010600030101010101" pitchFamily="2" charset="-122"/>
              </a:rPr>
              <a:t>3</a:t>
            </a:r>
            <a:r>
              <a:rPr lang="zh-CN" altLang="en-US" sz="2400" b="1">
                <a:effectLst/>
                <a:latin typeface="宋体" panose="02010600030101010101" pitchFamily="2" charset="-122"/>
              </a:rPr>
              <a:t>）常用架空线的型号、规格</a:t>
            </a:r>
            <a:endParaRPr lang="zh-CN" altLang="en-US" sz="4000"/>
          </a:p>
        </p:txBody>
      </p:sp>
      <p:sp>
        <p:nvSpPr>
          <p:cNvPr id="153603" name="Rectangle 3">
            <a:extLst>
              <a:ext uri="{FF2B5EF4-FFF2-40B4-BE49-F238E27FC236}">
                <a16:creationId xmlns:a16="http://schemas.microsoft.com/office/drawing/2014/main" id="{74432C87-B748-41DF-8D6B-F307243C6830}"/>
              </a:ext>
            </a:extLst>
          </p:cNvPr>
          <p:cNvSpPr>
            <a:spLocks noChangeArrowheads="1"/>
          </p:cNvSpPr>
          <p:nvPr/>
        </p:nvSpPr>
        <p:spPr bwMode="auto">
          <a:xfrm>
            <a:off x="304800" y="977900"/>
            <a:ext cx="8610600" cy="570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27622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20000"/>
              </a:lnSpc>
            </a:pPr>
            <a:r>
              <a:rPr lang="en-US" altLang="zh-CN" b="1">
                <a:latin typeface="Tahoma" panose="020B0604030504040204" pitchFamily="34" charset="0"/>
              </a:rPr>
              <a:t>①</a:t>
            </a:r>
            <a:r>
              <a:rPr lang="en-US" altLang="zh-CN" b="1">
                <a:solidFill>
                  <a:srgbClr val="FF3300"/>
                </a:solidFill>
                <a:latin typeface="Tahoma" panose="020B0604030504040204" pitchFamily="34" charset="0"/>
              </a:rPr>
              <a:t>《</a:t>
            </a:r>
            <a:r>
              <a:rPr lang="zh-CN" altLang="en-US">
                <a:solidFill>
                  <a:srgbClr val="FF3300"/>
                </a:solidFill>
                <a:latin typeface="Tahoma" panose="020B0604030504040204" pitchFamily="34" charset="0"/>
                <a:ea typeface="黑体" panose="02010609060101010101" pitchFamily="49" charset="-122"/>
              </a:rPr>
              <a:t>圆线同心绞架空导线</a:t>
            </a:r>
            <a:r>
              <a:rPr lang="zh-CN" altLang="en-US" b="1">
                <a:solidFill>
                  <a:srgbClr val="FF3300"/>
                </a:solidFill>
                <a:latin typeface="Tahoma" panose="020B0604030504040204" pitchFamily="34" charset="0"/>
              </a:rPr>
              <a:t>（</a:t>
            </a:r>
            <a:r>
              <a:rPr lang="en-US" altLang="zh-CN" b="1">
                <a:solidFill>
                  <a:srgbClr val="FF3300"/>
                </a:solidFill>
                <a:latin typeface="Tahoma" panose="020B0604030504040204" pitchFamily="34" charset="0"/>
              </a:rPr>
              <a:t>GB/T 1179</a:t>
            </a:r>
            <a:r>
              <a:rPr lang="zh-CN" altLang="en-US" b="1">
                <a:solidFill>
                  <a:srgbClr val="FF3300"/>
                </a:solidFill>
                <a:latin typeface="Tahoma" panose="020B0604030504040204" pitchFamily="34" charset="0"/>
              </a:rPr>
              <a:t>－</a:t>
            </a:r>
            <a:r>
              <a:rPr lang="en-US" altLang="zh-CN" b="1">
                <a:solidFill>
                  <a:srgbClr val="FF3300"/>
                </a:solidFill>
                <a:latin typeface="Tahoma" panose="020B0604030504040204" pitchFamily="34" charset="0"/>
              </a:rPr>
              <a:t>1999</a:t>
            </a:r>
            <a:r>
              <a:rPr lang="zh-CN" altLang="en-US" b="1">
                <a:solidFill>
                  <a:srgbClr val="FF3300"/>
                </a:solidFill>
                <a:latin typeface="Tahoma" panose="020B0604030504040204" pitchFamily="34" charset="0"/>
              </a:rPr>
              <a:t>）</a:t>
            </a:r>
            <a:r>
              <a:rPr lang="en-US" altLang="zh-CN" b="1">
                <a:solidFill>
                  <a:srgbClr val="FF3300"/>
                </a:solidFill>
                <a:latin typeface="Tahoma" panose="020B0604030504040204" pitchFamily="34" charset="0"/>
              </a:rPr>
              <a:t>》</a:t>
            </a:r>
            <a:r>
              <a:rPr lang="zh-CN" altLang="en-US" b="1">
                <a:latin typeface="Tahoma" panose="020B0604030504040204" pitchFamily="34" charset="0"/>
              </a:rPr>
              <a:t>：</a:t>
            </a:r>
            <a:r>
              <a:rPr lang="zh-CN" altLang="en-US" b="1">
                <a:solidFill>
                  <a:srgbClr val="FF3300"/>
                </a:solidFill>
                <a:latin typeface="Tahoma" panose="020B0604030504040204" pitchFamily="34" charset="0"/>
              </a:rPr>
              <a:t>型号、规格号、绞合结构及本标准编号</a:t>
            </a:r>
            <a:r>
              <a:rPr lang="zh-CN" altLang="en-US">
                <a:latin typeface="Tahoma" panose="020B0604030504040204" pitchFamily="34" charset="0"/>
              </a:rPr>
              <a:t>表示。</a:t>
            </a:r>
          </a:p>
          <a:p>
            <a:pPr algn="just">
              <a:lnSpc>
                <a:spcPct val="120000"/>
              </a:lnSpc>
            </a:pPr>
            <a:r>
              <a:rPr lang="zh-CN" altLang="en-US" b="1">
                <a:latin typeface="Times New Roman" panose="02020603050405020304" pitchFamily="18" charset="0"/>
              </a:rPr>
              <a:t>   </a:t>
            </a:r>
            <a:r>
              <a:rPr lang="en-US" altLang="zh-CN" b="1">
                <a:solidFill>
                  <a:schemeClr val="hlink"/>
                </a:solidFill>
                <a:latin typeface="Times New Roman" panose="02020603050405020304" pitchFamily="18" charset="0"/>
              </a:rPr>
              <a:t>JL/G1B−500−45/7 GB/T 1179</a:t>
            </a:r>
            <a:r>
              <a:rPr lang="zh-CN" altLang="en-US" b="1">
                <a:solidFill>
                  <a:schemeClr val="hlink"/>
                </a:solidFill>
                <a:latin typeface="Times New Roman" panose="02020603050405020304" pitchFamily="18" charset="0"/>
              </a:rPr>
              <a:t>－</a:t>
            </a:r>
            <a:r>
              <a:rPr lang="en-US" altLang="zh-CN" b="1">
                <a:solidFill>
                  <a:schemeClr val="hlink"/>
                </a:solidFill>
                <a:latin typeface="Times New Roman" panose="02020603050405020304" pitchFamily="18" charset="0"/>
              </a:rPr>
              <a:t>1999</a:t>
            </a:r>
            <a:r>
              <a:rPr lang="zh-CN" altLang="en-US">
                <a:latin typeface="Times New Roman" panose="02020603050405020304" pitchFamily="18" charset="0"/>
              </a:rPr>
              <a:t>表示由</a:t>
            </a:r>
            <a:r>
              <a:rPr lang="en-US" altLang="zh-CN">
                <a:latin typeface="Times New Roman" panose="02020603050405020304" pitchFamily="18" charset="0"/>
              </a:rPr>
              <a:t>45</a:t>
            </a:r>
            <a:r>
              <a:rPr lang="zh-CN" altLang="en-US">
                <a:latin typeface="Times New Roman" panose="02020603050405020304" pitchFamily="18" charset="0"/>
              </a:rPr>
              <a:t>根硬铝线和</a:t>
            </a:r>
            <a:r>
              <a:rPr lang="en-US" altLang="zh-CN">
                <a:latin typeface="Times New Roman" panose="02020603050405020304" pitchFamily="18" charset="0"/>
              </a:rPr>
              <a:t>7</a:t>
            </a:r>
            <a:r>
              <a:rPr lang="zh-CN" altLang="en-US">
                <a:latin typeface="Times New Roman" panose="02020603050405020304" pitchFamily="18" charset="0"/>
              </a:rPr>
              <a:t>根</a:t>
            </a:r>
            <a:r>
              <a:rPr lang="en-US" altLang="zh-CN">
                <a:latin typeface="Times New Roman" panose="02020603050405020304" pitchFamily="18" charset="0"/>
              </a:rPr>
              <a:t>B</a:t>
            </a:r>
            <a:r>
              <a:rPr lang="zh-CN" altLang="en-US">
                <a:latin typeface="Times New Roman" panose="02020603050405020304" pitchFamily="18" charset="0"/>
              </a:rPr>
              <a:t>级镀层普通强度镀锌钢线绞制成的钢芯铝绞线，硬铝线的截面积为</a:t>
            </a:r>
            <a:r>
              <a:rPr lang="en-US" altLang="zh-CN">
                <a:latin typeface="Times New Roman" panose="02020603050405020304" pitchFamily="18" charset="0"/>
              </a:rPr>
              <a:t>500 mm</a:t>
            </a:r>
            <a:r>
              <a:rPr lang="en-US" altLang="zh-CN" baseline="30000">
                <a:latin typeface="Times New Roman" panose="02020603050405020304" pitchFamily="18" charset="0"/>
              </a:rPr>
              <a:t>2</a:t>
            </a:r>
            <a:r>
              <a:rPr lang="zh-CN" altLang="en-US">
                <a:latin typeface="Times New Roman" panose="02020603050405020304" pitchFamily="18" charset="0"/>
              </a:rPr>
              <a:t>，查得镀锌钢线的截面积为</a:t>
            </a:r>
            <a:r>
              <a:rPr lang="en-US" altLang="zh-CN">
                <a:latin typeface="Times New Roman" panose="02020603050405020304" pitchFamily="18" charset="0"/>
              </a:rPr>
              <a:t>34.6 rnm</a:t>
            </a:r>
            <a:r>
              <a:rPr lang="en-US" altLang="zh-CN" baseline="30000">
                <a:latin typeface="Times New Roman" panose="02020603050405020304" pitchFamily="18" charset="0"/>
              </a:rPr>
              <a:t>2</a:t>
            </a:r>
            <a:r>
              <a:rPr lang="zh-CN" altLang="en-US">
                <a:latin typeface="Times New Roman" panose="02020603050405020304" pitchFamily="18" charset="0"/>
              </a:rPr>
              <a:t>。</a:t>
            </a:r>
          </a:p>
          <a:p>
            <a:pPr algn="just">
              <a:lnSpc>
                <a:spcPct val="120000"/>
              </a:lnSpc>
            </a:pPr>
            <a:r>
              <a:rPr lang="zh-CN" altLang="en-US" b="1">
                <a:latin typeface="Times New Roman" panose="02020603050405020304" pitchFamily="18" charset="0"/>
              </a:rPr>
              <a:t>  </a:t>
            </a:r>
            <a:r>
              <a:rPr lang="en-US" altLang="zh-CN" b="1">
                <a:solidFill>
                  <a:schemeClr val="hlink"/>
                </a:solidFill>
                <a:latin typeface="Times New Roman" panose="02020603050405020304" pitchFamily="18" charset="0"/>
              </a:rPr>
              <a:t>JGlA− 40−19 GB/T 1179</a:t>
            </a:r>
            <a:r>
              <a:rPr lang="zh-CN" altLang="en-US" b="1">
                <a:solidFill>
                  <a:schemeClr val="hlink"/>
                </a:solidFill>
                <a:latin typeface="Times New Roman" panose="02020603050405020304" pitchFamily="18" charset="0"/>
              </a:rPr>
              <a:t>－</a:t>
            </a:r>
            <a:r>
              <a:rPr lang="en-US" altLang="zh-CN" b="1">
                <a:solidFill>
                  <a:schemeClr val="hlink"/>
                </a:solidFill>
                <a:latin typeface="Times New Roman" panose="02020603050405020304" pitchFamily="18" charset="0"/>
              </a:rPr>
              <a:t>1999</a:t>
            </a:r>
            <a:r>
              <a:rPr lang="zh-CN" altLang="en-US">
                <a:latin typeface="Times New Roman" panose="02020603050405020304" pitchFamily="18" charset="0"/>
              </a:rPr>
              <a:t>表示由</a:t>
            </a:r>
            <a:r>
              <a:rPr lang="en-US" altLang="zh-CN">
                <a:latin typeface="Times New Roman" panose="02020603050405020304" pitchFamily="18" charset="0"/>
              </a:rPr>
              <a:t>19</a:t>
            </a:r>
            <a:r>
              <a:rPr lang="zh-CN" altLang="en-US">
                <a:latin typeface="Times New Roman" panose="02020603050405020304" pitchFamily="18" charset="0"/>
              </a:rPr>
              <a:t>根</a:t>
            </a:r>
            <a:r>
              <a:rPr lang="en-US" altLang="zh-CN">
                <a:latin typeface="Times New Roman" panose="02020603050405020304" pitchFamily="18" charset="0"/>
              </a:rPr>
              <a:t>A</a:t>
            </a:r>
            <a:r>
              <a:rPr lang="zh-CN" altLang="en-US">
                <a:latin typeface="Times New Roman" panose="02020603050405020304" pitchFamily="18" charset="0"/>
              </a:rPr>
              <a:t>级镀层普通强度镀锌钢线绞制成的镀锌钢绞线，相当于</a:t>
            </a:r>
            <a:r>
              <a:rPr lang="en-US" altLang="zh-CN">
                <a:latin typeface="Times New Roman" panose="02020603050405020304" pitchFamily="18" charset="0"/>
              </a:rPr>
              <a:t>40 mm</a:t>
            </a:r>
            <a:r>
              <a:rPr lang="en-US" altLang="zh-CN" baseline="30000">
                <a:latin typeface="Times New Roman" panose="02020603050405020304" pitchFamily="18" charset="0"/>
              </a:rPr>
              <a:t>2</a:t>
            </a:r>
            <a:r>
              <a:rPr lang="zh-CN" altLang="en-US">
                <a:latin typeface="Times New Roman" panose="02020603050405020304" pitchFamily="18" charset="0"/>
              </a:rPr>
              <a:t>硬铝线的导电性，查得钢</a:t>
            </a:r>
            <a:r>
              <a:rPr lang="zh-CN" altLang="en-US" b="1">
                <a:latin typeface="Times New Roman" panose="02020603050405020304" pitchFamily="18" charset="0"/>
              </a:rPr>
              <a:t>线的面积为</a:t>
            </a:r>
            <a:r>
              <a:rPr lang="en-US" altLang="zh-CN" b="1">
                <a:latin typeface="Times New Roman" panose="02020603050405020304" pitchFamily="18" charset="0"/>
              </a:rPr>
              <a:t>27l .1mm</a:t>
            </a:r>
            <a:r>
              <a:rPr lang="en-US" altLang="zh-CN" b="1" baseline="30000">
                <a:latin typeface="Times New Roman" panose="02020603050405020304" pitchFamily="18" charset="0"/>
              </a:rPr>
              <a:t>2</a:t>
            </a:r>
            <a:r>
              <a:rPr lang="zh-CN" altLang="en-US">
                <a:latin typeface="Times New Roman" panose="02020603050405020304" pitchFamily="18" charset="0"/>
              </a:rPr>
              <a:t>。</a:t>
            </a:r>
            <a:r>
              <a:rPr lang="zh-CN" altLang="en-US" b="1">
                <a:latin typeface="Times New Roman" panose="02020603050405020304" pitchFamily="18" charset="0"/>
              </a:rPr>
              <a:t> </a:t>
            </a:r>
          </a:p>
          <a:p>
            <a:pPr algn="just">
              <a:lnSpc>
                <a:spcPct val="120000"/>
              </a:lnSpc>
            </a:pPr>
            <a:r>
              <a:rPr lang="zh-CN" altLang="en-US" b="1">
                <a:solidFill>
                  <a:schemeClr val="hlink"/>
                </a:solidFill>
                <a:latin typeface="Times New Roman" panose="02020603050405020304" pitchFamily="18" charset="0"/>
              </a:rPr>
              <a:t>  型号第一个字母均用</a:t>
            </a:r>
            <a:r>
              <a:rPr lang="en-US" altLang="zh-CN" b="1">
                <a:solidFill>
                  <a:schemeClr val="hlink"/>
                </a:solidFill>
                <a:latin typeface="Times New Roman" panose="02020603050405020304" pitchFamily="18" charset="0"/>
              </a:rPr>
              <a:t>J</a:t>
            </a:r>
            <a:r>
              <a:rPr lang="zh-CN" altLang="en-US">
                <a:latin typeface="Times New Roman" panose="02020603050405020304" pitchFamily="18" charset="0"/>
              </a:rPr>
              <a:t>，表示同心绞合。单一导线在</a:t>
            </a:r>
            <a:r>
              <a:rPr lang="en-US" altLang="zh-CN">
                <a:latin typeface="Times New Roman" panose="02020603050405020304" pitchFamily="18" charset="0"/>
              </a:rPr>
              <a:t>J</a:t>
            </a:r>
            <a:r>
              <a:rPr lang="zh-CN" altLang="en-US">
                <a:latin typeface="Times New Roman" panose="02020603050405020304" pitchFamily="18" charset="0"/>
              </a:rPr>
              <a:t>后面为组成导线的</a:t>
            </a:r>
            <a:r>
              <a:rPr lang="zh-CN" altLang="en-US" b="1">
                <a:solidFill>
                  <a:schemeClr val="hlink"/>
                </a:solidFill>
                <a:latin typeface="Times New Roman" panose="02020603050405020304" pitchFamily="18" charset="0"/>
              </a:rPr>
              <a:t>单线代号</a:t>
            </a:r>
            <a:r>
              <a:rPr lang="zh-CN" altLang="en-US">
                <a:latin typeface="Times New Roman" panose="02020603050405020304" pitchFamily="18" charset="0"/>
              </a:rPr>
              <a:t>，组合导线在</a:t>
            </a:r>
            <a:r>
              <a:rPr lang="en-US" altLang="zh-CN">
                <a:latin typeface="Times New Roman" panose="02020603050405020304" pitchFamily="18" charset="0"/>
              </a:rPr>
              <a:t>J</a:t>
            </a:r>
            <a:r>
              <a:rPr lang="zh-CN" altLang="en-US">
                <a:latin typeface="Times New Roman" panose="02020603050405020304" pitchFamily="18" charset="0"/>
              </a:rPr>
              <a:t>后面为</a:t>
            </a:r>
            <a:r>
              <a:rPr lang="zh-CN" altLang="en-US" b="1">
                <a:solidFill>
                  <a:schemeClr val="hlink"/>
                </a:solidFill>
                <a:latin typeface="Times New Roman" panose="02020603050405020304" pitchFamily="18" charset="0"/>
              </a:rPr>
              <a:t>外层线（或外包线）和内层线（或线芯）的代号</a:t>
            </a:r>
            <a:r>
              <a:rPr lang="zh-CN" altLang="en-US">
                <a:latin typeface="Times New Roman" panose="02020603050405020304" pitchFamily="18" charset="0"/>
              </a:rPr>
              <a:t>：二者用“</a:t>
            </a:r>
            <a:r>
              <a:rPr lang="en-US" altLang="zh-CN">
                <a:latin typeface="Times New Roman" panose="02020603050405020304" pitchFamily="18" charset="0"/>
              </a:rPr>
              <a:t>/”</a:t>
            </a:r>
            <a:r>
              <a:rPr lang="zh-CN" altLang="en-US">
                <a:latin typeface="Times New Roman" panose="02020603050405020304" pitchFamily="18" charset="0"/>
              </a:rPr>
              <a:t>分开；在代号后可用字母</a:t>
            </a:r>
            <a:r>
              <a:rPr lang="en-US" altLang="zh-CN">
                <a:latin typeface="Times New Roman" panose="02020603050405020304" pitchFamily="18" charset="0"/>
              </a:rPr>
              <a:t>F</a:t>
            </a:r>
            <a:r>
              <a:rPr lang="zh-CN" altLang="en-US">
                <a:latin typeface="Times New Roman" panose="02020603050405020304" pitchFamily="18" charset="0"/>
              </a:rPr>
              <a:t>表示采用涂防腐油结构。</a:t>
            </a:r>
            <a:r>
              <a:rPr lang="zh-CN" altLang="en-US" b="1">
                <a:solidFill>
                  <a:schemeClr val="hlink"/>
                </a:solidFill>
                <a:latin typeface="Times New Roman" panose="02020603050405020304" pitchFamily="18" charset="0"/>
              </a:rPr>
              <a:t>规格号：</a:t>
            </a:r>
            <a:r>
              <a:rPr lang="zh-CN" altLang="en-US">
                <a:solidFill>
                  <a:schemeClr val="hlink"/>
                </a:solidFill>
                <a:latin typeface="Times New Roman" panose="02020603050405020304" pitchFamily="18" charset="0"/>
              </a:rPr>
              <a:t>表示相当于硬拉圆铝线的导电截面积，</a:t>
            </a:r>
            <a:r>
              <a:rPr lang="zh-CN" altLang="en-US">
                <a:latin typeface="Times New Roman" panose="02020603050405020304" pitchFamily="18" charset="0"/>
              </a:rPr>
              <a:t>单位为</a:t>
            </a:r>
            <a:r>
              <a:rPr lang="en-US" altLang="zh-CN">
                <a:latin typeface="Times New Roman" panose="02020603050405020304" pitchFamily="18" charset="0"/>
              </a:rPr>
              <a:t>mm</a:t>
            </a:r>
            <a:r>
              <a:rPr lang="en-US" altLang="zh-CN" baseline="30000">
                <a:latin typeface="Times New Roman" panose="02020603050405020304" pitchFamily="18" charset="0"/>
              </a:rPr>
              <a:t>2</a:t>
            </a:r>
            <a:r>
              <a:rPr lang="zh-CN" altLang="en-US">
                <a:latin typeface="Times New Roman" panose="02020603050405020304" pitchFamily="18" charset="0"/>
              </a:rPr>
              <a:t>。</a:t>
            </a:r>
            <a:r>
              <a:rPr lang="zh-CN" altLang="en-US" b="1">
                <a:solidFill>
                  <a:schemeClr val="hlink"/>
                </a:solidFill>
                <a:latin typeface="Times New Roman" panose="02020603050405020304" pitchFamily="18" charset="0"/>
              </a:rPr>
              <a:t>绞合结构用构成导线的单线根数表示</a:t>
            </a:r>
            <a:r>
              <a:rPr lang="zh-CN" altLang="en-US">
                <a:latin typeface="Times New Roman" panose="02020603050405020304" pitchFamily="18" charset="0"/>
              </a:rPr>
              <a:t>：单一导线直接用单线根数，组合导线采用前面为外层线根数，后面为内层线根数，中间用“</a:t>
            </a:r>
            <a:r>
              <a:rPr lang="en-US" altLang="zh-CN">
                <a:latin typeface="Times New Roman" panose="02020603050405020304" pitchFamily="18" charset="0"/>
              </a:rPr>
              <a:t>/”</a:t>
            </a:r>
            <a:r>
              <a:rPr lang="zh-CN" altLang="en-US">
                <a:latin typeface="Times New Roman" panose="02020603050405020304" pitchFamily="18" charset="0"/>
              </a:rPr>
              <a:t>分开。绞线常用的单线有：硬铝线（</a:t>
            </a:r>
            <a:r>
              <a:rPr lang="en-US" altLang="zh-CN">
                <a:latin typeface="Times New Roman" panose="02020603050405020304" pitchFamily="18" charset="0"/>
              </a:rPr>
              <a:t>L</a:t>
            </a:r>
            <a:r>
              <a:rPr lang="zh-CN" altLang="en-US">
                <a:latin typeface="Times New Roman" panose="02020603050405020304" pitchFamily="18" charset="0"/>
              </a:rPr>
              <a:t>）、高强度铝合金线（</a:t>
            </a:r>
            <a:r>
              <a:rPr lang="en-US" altLang="zh-CN">
                <a:latin typeface="Times New Roman" panose="02020603050405020304" pitchFamily="18" charset="0"/>
              </a:rPr>
              <a:t>LHA1</a:t>
            </a:r>
            <a:r>
              <a:rPr lang="zh-CN" altLang="en-US">
                <a:latin typeface="Times New Roman" panose="02020603050405020304" pitchFamily="18" charset="0"/>
              </a:rPr>
              <a:t>、 </a:t>
            </a:r>
            <a:r>
              <a:rPr lang="en-US" altLang="zh-CN">
                <a:latin typeface="Times New Roman" panose="02020603050405020304" pitchFamily="18" charset="0"/>
              </a:rPr>
              <a:t>LHA2</a:t>
            </a:r>
            <a:r>
              <a:rPr lang="zh-CN" altLang="en-US">
                <a:latin typeface="Times New Roman" panose="02020603050405020304" pitchFamily="18" charset="0"/>
              </a:rPr>
              <a:t>）、镀锌钢线（</a:t>
            </a:r>
            <a:r>
              <a:rPr lang="en-US" altLang="zh-CN">
                <a:latin typeface="Times New Roman" panose="02020603050405020304" pitchFamily="18" charset="0"/>
              </a:rPr>
              <a:t>G1A</a:t>
            </a:r>
            <a:r>
              <a:rPr lang="zh-CN" altLang="en-US">
                <a:latin typeface="Times New Roman" panose="02020603050405020304" pitchFamily="18" charset="0"/>
              </a:rPr>
              <a:t>、</a:t>
            </a:r>
            <a:r>
              <a:rPr lang="en-US" altLang="zh-CN">
                <a:latin typeface="Times New Roman" panose="02020603050405020304" pitchFamily="18" charset="0"/>
              </a:rPr>
              <a:t>G1B</a:t>
            </a:r>
            <a:r>
              <a:rPr lang="zh-CN" altLang="en-US">
                <a:latin typeface="Times New Roman" panose="02020603050405020304" pitchFamily="18" charset="0"/>
              </a:rPr>
              <a:t>、</a:t>
            </a:r>
            <a:r>
              <a:rPr lang="en-US" altLang="zh-CN">
                <a:latin typeface="Times New Roman" panose="02020603050405020304" pitchFamily="18" charset="0"/>
              </a:rPr>
              <a:t>G2A</a:t>
            </a:r>
            <a:r>
              <a:rPr lang="zh-CN" altLang="en-US">
                <a:latin typeface="Times New Roman" panose="02020603050405020304" pitchFamily="18" charset="0"/>
              </a:rPr>
              <a:t>、</a:t>
            </a:r>
            <a:r>
              <a:rPr lang="en-US" altLang="zh-CN">
                <a:latin typeface="Times New Roman" panose="02020603050405020304" pitchFamily="18" charset="0"/>
              </a:rPr>
              <a:t>G2B</a:t>
            </a:r>
            <a:r>
              <a:rPr lang="zh-CN" altLang="en-US">
                <a:latin typeface="Times New Roman" panose="02020603050405020304" pitchFamily="18" charset="0"/>
              </a:rPr>
              <a:t>、</a:t>
            </a:r>
            <a:r>
              <a:rPr lang="en-US" altLang="zh-CN">
                <a:latin typeface="Times New Roman" panose="02020603050405020304" pitchFamily="18" charset="0"/>
              </a:rPr>
              <a:t>G3A</a:t>
            </a:r>
            <a:r>
              <a:rPr lang="zh-CN" altLang="en-US">
                <a:latin typeface="Times New Roman" panose="02020603050405020304" pitchFamily="18" charset="0"/>
              </a:rPr>
              <a:t>，其中</a:t>
            </a:r>
            <a:r>
              <a:rPr lang="en-US" altLang="zh-CN">
                <a:latin typeface="Times New Roman" panose="02020603050405020304" pitchFamily="18" charset="0"/>
              </a:rPr>
              <a:t>1</a:t>
            </a:r>
            <a:r>
              <a:rPr lang="zh-CN" altLang="en-US">
                <a:latin typeface="Times New Roman" panose="02020603050405020304" pitchFamily="18" charset="0"/>
              </a:rPr>
              <a:t>、</a:t>
            </a:r>
            <a:r>
              <a:rPr lang="en-US" altLang="zh-CN">
                <a:latin typeface="Times New Roman" panose="02020603050405020304" pitchFamily="18" charset="0"/>
              </a:rPr>
              <a:t>2</a:t>
            </a:r>
            <a:r>
              <a:rPr lang="zh-CN" altLang="en-US">
                <a:latin typeface="Times New Roman" panose="02020603050405020304" pitchFamily="18" charset="0"/>
              </a:rPr>
              <a:t>、</a:t>
            </a:r>
            <a:r>
              <a:rPr lang="en-US" altLang="zh-CN">
                <a:latin typeface="Times New Roman" panose="02020603050405020304" pitchFamily="18" charset="0"/>
              </a:rPr>
              <a:t>3</a:t>
            </a:r>
            <a:r>
              <a:rPr lang="zh-CN" altLang="en-US">
                <a:latin typeface="Times New Roman" panose="02020603050405020304" pitchFamily="18" charset="0"/>
              </a:rPr>
              <a:t>分别表示普通强度、高强度、特高强度镀锌钢线，</a:t>
            </a:r>
            <a:r>
              <a:rPr lang="en-US" altLang="zh-CN">
                <a:latin typeface="Times New Roman" panose="02020603050405020304" pitchFamily="18" charset="0"/>
              </a:rPr>
              <a:t>A</a:t>
            </a:r>
            <a:r>
              <a:rPr lang="zh-CN" altLang="en-US">
                <a:latin typeface="Times New Roman" panose="02020603050405020304" pitchFamily="18" charset="0"/>
              </a:rPr>
              <a:t>、</a:t>
            </a:r>
            <a:r>
              <a:rPr lang="en-US" altLang="zh-CN">
                <a:latin typeface="Times New Roman" panose="02020603050405020304" pitchFamily="18" charset="0"/>
              </a:rPr>
              <a:t>B</a:t>
            </a:r>
            <a:r>
              <a:rPr lang="zh-CN" altLang="en-US">
                <a:latin typeface="Times New Roman" panose="02020603050405020304" pitchFamily="18" charset="0"/>
              </a:rPr>
              <a:t>表示镀层厚度普通、加厚）、铝包钢线（</a:t>
            </a:r>
            <a:r>
              <a:rPr lang="en-US" altLang="zh-CN">
                <a:latin typeface="Times New Roman" panose="02020603050405020304" pitchFamily="18" charset="0"/>
              </a:rPr>
              <a:t>LB1A</a:t>
            </a:r>
            <a:r>
              <a:rPr lang="zh-CN" altLang="en-US">
                <a:latin typeface="Times New Roman" panose="02020603050405020304" pitchFamily="18" charset="0"/>
              </a:rPr>
              <a:t>、</a:t>
            </a:r>
            <a:r>
              <a:rPr lang="en-US" altLang="zh-CN">
                <a:latin typeface="Times New Roman" panose="02020603050405020304" pitchFamily="18" charset="0"/>
              </a:rPr>
              <a:t>LB2B</a:t>
            </a:r>
            <a:r>
              <a:rPr lang="zh-CN" altLang="en-US">
                <a:latin typeface="Times New Roman" panose="02020603050405020304" pitchFamily="18" charset="0"/>
              </a:rPr>
              <a:t>、</a:t>
            </a:r>
            <a:r>
              <a:rPr lang="en-US" altLang="zh-CN">
                <a:latin typeface="Times New Roman" panose="02020603050405020304" pitchFamily="18" charset="0"/>
              </a:rPr>
              <a:t>LB2</a:t>
            </a:r>
            <a:r>
              <a:rPr lang="zh-CN" altLang="en-US">
                <a:latin typeface="Times New Roman" panose="02020603050405020304" pitchFamily="18" charset="0"/>
              </a:rPr>
              <a:t>）。</a:t>
            </a:r>
            <a:r>
              <a:rPr lang="zh-CN" altLang="en-US" b="1">
                <a:latin typeface="Tahoma" panose="020B0604030504040204" pitchFamily="34" charset="0"/>
              </a:rPr>
              <a:t> </a:t>
            </a:r>
          </a:p>
          <a:p>
            <a:pPr algn="just">
              <a:lnSpc>
                <a:spcPct val="120000"/>
              </a:lnSpc>
            </a:pPr>
            <a:r>
              <a:rPr lang="zh-CN" altLang="en-US" b="1">
                <a:latin typeface="Tahoma" panose="020B060403050404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0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0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60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3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a:extLst>
              <a:ext uri="{FF2B5EF4-FFF2-40B4-BE49-F238E27FC236}">
                <a16:creationId xmlns:a16="http://schemas.microsoft.com/office/drawing/2014/main" id="{4F98F2A4-378A-43A6-A82B-9D2277FAFF4F}"/>
              </a:ext>
            </a:extLst>
          </p:cNvPr>
          <p:cNvSpPr>
            <a:spLocks noGrp="1" noChangeArrowheads="1"/>
          </p:cNvSpPr>
          <p:nvPr>
            <p:ph type="body" idx="1"/>
          </p:nvPr>
        </p:nvSpPr>
        <p:spPr>
          <a:xfrm>
            <a:off x="304800" y="1371600"/>
            <a:ext cx="7086600" cy="2362200"/>
          </a:xfrm>
        </p:spPr>
        <p:txBody>
          <a:bodyPr/>
          <a:lstStyle/>
          <a:p>
            <a:pPr>
              <a:lnSpc>
                <a:spcPct val="90000"/>
              </a:lnSpc>
              <a:buFontTx/>
              <a:buNone/>
            </a:pPr>
            <a:r>
              <a:rPr lang="zh-CN" altLang="en-US" sz="2400">
                <a:latin typeface="Times New Roman" panose="02020603050405020304" pitchFamily="18" charset="0"/>
              </a:rPr>
              <a:t>计算风偏（校验电气间隙）时，</a:t>
            </a:r>
            <a:r>
              <a:rPr lang="en-US" altLang="zh-CN" sz="2400" i="1">
                <a:latin typeface="Times New Roman" panose="02020603050405020304" pitchFamily="18" charset="0"/>
              </a:rPr>
              <a:t>α</a:t>
            </a:r>
            <a:r>
              <a:rPr lang="en-US" altLang="zh-CN" sz="1600" i="1">
                <a:latin typeface="Times New Roman" panose="02020603050405020304" pitchFamily="18" charset="0"/>
              </a:rPr>
              <a:t>f</a:t>
            </a:r>
            <a:r>
              <a:rPr lang="en-US" altLang="zh-CN" sz="2400">
                <a:latin typeface="Times New Roman" panose="02020603050405020304" pitchFamily="18" charset="0"/>
              </a:rPr>
              <a:t>=0.61</a:t>
            </a:r>
            <a:r>
              <a:rPr lang="zh-CN" altLang="en-US" sz="2400">
                <a:latin typeface="Times New Roman" panose="02020603050405020304" pitchFamily="18" charset="0"/>
              </a:rPr>
              <a:t>，所以</a:t>
            </a:r>
          </a:p>
          <a:p>
            <a:pPr>
              <a:lnSpc>
                <a:spcPct val="90000"/>
              </a:lnSpc>
              <a:buFontTx/>
              <a:buNone/>
            </a:pPr>
            <a:r>
              <a:rPr lang="zh-CN" altLang="en-US" sz="2400">
                <a:latin typeface="Times New Roman" panose="02020603050405020304" pitchFamily="18" charset="0"/>
              </a:rPr>
              <a:t>                                                                        </a:t>
            </a:r>
          </a:p>
          <a:p>
            <a:pPr>
              <a:lnSpc>
                <a:spcPct val="90000"/>
              </a:lnSpc>
              <a:buFontTx/>
              <a:buNone/>
            </a:pPr>
            <a:r>
              <a:rPr lang="zh-CN" altLang="en-US" sz="2400">
                <a:latin typeface="Times New Roman" panose="02020603050405020304" pitchFamily="18" charset="0"/>
              </a:rPr>
              <a:t>                                                                        </a:t>
            </a:r>
            <a:endParaRPr lang="zh-CN" altLang="en-US" sz="1800">
              <a:latin typeface="Times New Roman" panose="02020603050405020304" pitchFamily="18" charset="0"/>
            </a:endParaRPr>
          </a:p>
          <a:p>
            <a:pPr>
              <a:lnSpc>
                <a:spcPct val="90000"/>
              </a:lnSpc>
              <a:buFontTx/>
              <a:buNone/>
            </a:pPr>
            <a:endParaRPr lang="zh-CN" altLang="en-US" sz="1800">
              <a:latin typeface="Times New Roman" panose="02020603050405020304" pitchFamily="18" charset="0"/>
            </a:endParaRPr>
          </a:p>
          <a:p>
            <a:pPr>
              <a:lnSpc>
                <a:spcPct val="90000"/>
              </a:lnSpc>
              <a:buFontTx/>
              <a:buNone/>
            </a:pPr>
            <a:r>
              <a:rPr lang="en-US" altLang="zh-CN" sz="2400">
                <a:latin typeface="Times New Roman" panose="02020603050405020304" pitchFamily="18" charset="0"/>
              </a:rPr>
              <a:t>2</a:t>
            </a:r>
            <a:r>
              <a:rPr lang="zh-CN" altLang="en-US" sz="2400">
                <a:latin typeface="Times New Roman" panose="02020603050405020304" pitchFamily="18" charset="0"/>
              </a:rPr>
              <a:t>）安装风速</a:t>
            </a:r>
            <a:r>
              <a:rPr lang="en-US" altLang="zh-CN" sz="2400" i="1">
                <a:latin typeface="Times New Roman" panose="02020603050405020304" pitchFamily="18" charset="0"/>
              </a:rPr>
              <a:t>v</a:t>
            </a:r>
            <a:r>
              <a:rPr lang="en-US" altLang="zh-CN" sz="2400">
                <a:latin typeface="Times New Roman" panose="02020603050405020304" pitchFamily="18" charset="0"/>
              </a:rPr>
              <a:t>=10m/s</a:t>
            </a:r>
            <a:r>
              <a:rPr lang="zh-CN" altLang="en-US" sz="2400">
                <a:latin typeface="Times New Roman" panose="02020603050405020304" pitchFamily="18" charset="0"/>
              </a:rPr>
              <a:t>时，查表</a:t>
            </a:r>
            <a:r>
              <a:rPr lang="en-US" altLang="zh-CN" sz="2400">
                <a:latin typeface="Times New Roman" panose="02020603050405020304" pitchFamily="18" charset="0"/>
              </a:rPr>
              <a:t>3−8</a:t>
            </a:r>
            <a:r>
              <a:rPr lang="zh-CN" altLang="en-US" sz="2400">
                <a:latin typeface="Times New Roman" panose="02020603050405020304" pitchFamily="18" charset="0"/>
              </a:rPr>
              <a:t>得 </a:t>
            </a:r>
            <a:r>
              <a:rPr lang="en-US" altLang="zh-CN" sz="2400" i="1">
                <a:latin typeface="Times New Roman" panose="02020603050405020304" pitchFamily="18" charset="0"/>
              </a:rPr>
              <a:t>α</a:t>
            </a:r>
            <a:r>
              <a:rPr lang="en-US" altLang="zh-CN" sz="1600" i="1">
                <a:latin typeface="Times New Roman" panose="02020603050405020304" pitchFamily="18" charset="0"/>
              </a:rPr>
              <a:t>f </a:t>
            </a:r>
            <a:r>
              <a:rPr lang="en-US" altLang="zh-CN" sz="2400">
                <a:latin typeface="Times New Roman" panose="02020603050405020304" pitchFamily="18" charset="0"/>
              </a:rPr>
              <a:t>=1.0 </a:t>
            </a:r>
            <a:r>
              <a:rPr lang="zh-CN" altLang="en-US" sz="2400">
                <a:latin typeface="Times New Roman" panose="02020603050405020304" pitchFamily="18" charset="0"/>
              </a:rPr>
              <a:t>则</a:t>
            </a:r>
            <a:endParaRPr lang="zh-CN" altLang="en-US" sz="1800">
              <a:latin typeface="Times New Roman" panose="02020603050405020304" pitchFamily="18" charset="0"/>
            </a:endParaRPr>
          </a:p>
        </p:txBody>
      </p:sp>
      <p:graphicFrame>
        <p:nvGraphicFramePr>
          <p:cNvPr id="233475" name="Object 3">
            <a:extLst>
              <a:ext uri="{FF2B5EF4-FFF2-40B4-BE49-F238E27FC236}">
                <a16:creationId xmlns:a16="http://schemas.microsoft.com/office/drawing/2014/main" id="{75BE90AC-083C-43C0-B190-E594B432ED85}"/>
              </a:ext>
            </a:extLst>
          </p:cNvPr>
          <p:cNvGraphicFramePr>
            <a:graphicFrameLocks noChangeAspect="1"/>
          </p:cNvGraphicFramePr>
          <p:nvPr/>
        </p:nvGraphicFramePr>
        <p:xfrm>
          <a:off x="457200" y="1981200"/>
          <a:ext cx="6781800" cy="822325"/>
        </p:xfrm>
        <a:graphic>
          <a:graphicData uri="http://schemas.openxmlformats.org/presentationml/2006/ole">
            <mc:AlternateContent xmlns:mc="http://schemas.openxmlformats.org/markup-compatibility/2006">
              <mc:Choice xmlns:v="urn:schemas-microsoft-com:vml" Requires="v">
                <p:oleObj spid="_x0000_s233487" name="Equation" r:id="rId3" imgW="3708360" imgH="393480" progId="Equation.DSMT4">
                  <p:embed/>
                </p:oleObj>
              </mc:Choice>
              <mc:Fallback>
                <p:oleObj name="Equation" r:id="rId3" imgW="3708360" imgH="39348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981200"/>
                        <a:ext cx="67818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3476" name="Object 4">
            <a:extLst>
              <a:ext uri="{FF2B5EF4-FFF2-40B4-BE49-F238E27FC236}">
                <a16:creationId xmlns:a16="http://schemas.microsoft.com/office/drawing/2014/main" id="{39C6D026-A688-4D9A-8538-C70F9426164B}"/>
              </a:ext>
            </a:extLst>
          </p:cNvPr>
          <p:cNvGraphicFramePr>
            <a:graphicFrameLocks noChangeAspect="1"/>
          </p:cNvGraphicFramePr>
          <p:nvPr/>
        </p:nvGraphicFramePr>
        <p:xfrm>
          <a:off x="533400" y="3505200"/>
          <a:ext cx="4114800" cy="474663"/>
        </p:xfrm>
        <a:graphic>
          <a:graphicData uri="http://schemas.openxmlformats.org/presentationml/2006/ole">
            <mc:AlternateContent xmlns:mc="http://schemas.openxmlformats.org/markup-compatibility/2006">
              <mc:Choice xmlns:v="urn:schemas-microsoft-com:vml" Requires="v">
                <p:oleObj spid="_x0000_s233488" name="Equation" r:id="rId5" imgW="2095200" imgH="241200" progId="Equation.DSMT4">
                  <p:embed/>
                </p:oleObj>
              </mc:Choice>
              <mc:Fallback>
                <p:oleObj name="Equation" r:id="rId5" imgW="2095200" imgH="2412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505200"/>
                        <a:ext cx="4114800"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3477" name="Object 5">
            <a:extLst>
              <a:ext uri="{FF2B5EF4-FFF2-40B4-BE49-F238E27FC236}">
                <a16:creationId xmlns:a16="http://schemas.microsoft.com/office/drawing/2014/main" id="{A613B38C-41D9-43B2-B667-B31C06309323}"/>
              </a:ext>
            </a:extLst>
          </p:cNvPr>
          <p:cNvGraphicFramePr>
            <a:graphicFrameLocks noChangeAspect="1"/>
          </p:cNvGraphicFramePr>
          <p:nvPr/>
        </p:nvGraphicFramePr>
        <p:xfrm>
          <a:off x="457200" y="4114800"/>
          <a:ext cx="3810000" cy="711200"/>
        </p:xfrm>
        <a:graphic>
          <a:graphicData uri="http://schemas.openxmlformats.org/presentationml/2006/ole">
            <mc:AlternateContent xmlns:mc="http://schemas.openxmlformats.org/markup-compatibility/2006">
              <mc:Choice xmlns:v="urn:schemas-microsoft-com:vml" Requires="v">
                <p:oleObj spid="_x0000_s233489" name="Equation" r:id="rId7" imgW="2108160" imgH="393480" progId="Equation.DSMT4">
                  <p:embed/>
                </p:oleObj>
              </mc:Choice>
              <mc:Fallback>
                <p:oleObj name="Equation" r:id="rId7" imgW="2108160" imgH="39348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114800"/>
                        <a:ext cx="3810000" cy="71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3478" name="Object 6">
            <a:extLst>
              <a:ext uri="{FF2B5EF4-FFF2-40B4-BE49-F238E27FC236}">
                <a16:creationId xmlns:a16="http://schemas.microsoft.com/office/drawing/2014/main" id="{759B48DC-B371-44A7-A210-5403EDAD3F4D}"/>
              </a:ext>
            </a:extLst>
          </p:cNvPr>
          <p:cNvGraphicFramePr>
            <a:graphicFrameLocks noChangeAspect="1"/>
          </p:cNvGraphicFramePr>
          <p:nvPr/>
        </p:nvGraphicFramePr>
        <p:xfrm>
          <a:off x="1447800" y="4724400"/>
          <a:ext cx="5029200" cy="757238"/>
        </p:xfrm>
        <a:graphic>
          <a:graphicData uri="http://schemas.openxmlformats.org/presentationml/2006/ole">
            <mc:AlternateContent xmlns:mc="http://schemas.openxmlformats.org/markup-compatibility/2006">
              <mc:Choice xmlns:v="urn:schemas-microsoft-com:vml" Requires="v">
                <p:oleObj spid="_x0000_s233490" name="Equation" r:id="rId9" imgW="2616120" imgH="393480" progId="Equation.DSMT4">
                  <p:embed/>
                </p:oleObj>
              </mc:Choice>
              <mc:Fallback>
                <p:oleObj name="Equation" r:id="rId9" imgW="2616120" imgH="393480" progId="Equation.DSMT4">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7800" y="4724400"/>
                        <a:ext cx="5029200" cy="757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3479" name="Object 7">
            <a:extLst>
              <a:ext uri="{FF2B5EF4-FFF2-40B4-BE49-F238E27FC236}">
                <a16:creationId xmlns:a16="http://schemas.microsoft.com/office/drawing/2014/main" id="{5F5DB3CA-B769-41F2-A379-8B36BBB8E8CE}"/>
              </a:ext>
            </a:extLst>
          </p:cNvPr>
          <p:cNvGraphicFramePr>
            <a:graphicFrameLocks noChangeAspect="1"/>
          </p:cNvGraphicFramePr>
          <p:nvPr/>
        </p:nvGraphicFramePr>
        <p:xfrm>
          <a:off x="3276600" y="1993900"/>
          <a:ext cx="914400" cy="198438"/>
        </p:xfrm>
        <a:graphic>
          <a:graphicData uri="http://schemas.openxmlformats.org/presentationml/2006/ole">
            <mc:AlternateContent xmlns:mc="http://schemas.openxmlformats.org/markup-compatibility/2006">
              <mc:Choice xmlns:v="urn:schemas-microsoft-com:vml" Requires="v">
                <p:oleObj spid="_x0000_s233491" name="Equation" r:id="rId11" imgW="914400" imgH="198720" progId="Equation.DSMT4">
                  <p:embed/>
                </p:oleObj>
              </mc:Choice>
              <mc:Fallback>
                <p:oleObj name="Equation" r:id="rId11" imgW="914400" imgH="198720" progId="Equation.DSMT4">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6600" y="199390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3480" name="Rectangle 8">
            <a:extLst>
              <a:ext uri="{FF2B5EF4-FFF2-40B4-BE49-F238E27FC236}">
                <a16:creationId xmlns:a16="http://schemas.microsoft.com/office/drawing/2014/main" id="{0BB19D47-76E2-4A2C-8D21-1BA0D70F6499}"/>
              </a:ext>
            </a:extLst>
          </p:cNvPr>
          <p:cNvSpPr>
            <a:spLocks noChangeArrowheads="1"/>
          </p:cNvSpPr>
          <p:nvPr/>
        </p:nvSpPr>
        <p:spPr bwMode="auto">
          <a:xfrm>
            <a:off x="7239000" y="4876800"/>
            <a:ext cx="143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a:effectLst>
                  <a:outerShdw blurRad="38100" dist="38100" dir="2700000" algn="tl">
                    <a:srgbClr val="000000"/>
                  </a:outerShdw>
                </a:effectLst>
                <a:latin typeface="Times New Roman" panose="02020603050405020304" pitchFamily="18" charset="0"/>
              </a:rPr>
              <a:t>（</a:t>
            </a:r>
            <a:r>
              <a:rPr lang="en-US" altLang="zh-CN" sz="2000">
                <a:effectLst>
                  <a:outerShdw blurRad="38100" dist="38100" dir="2700000" algn="tl">
                    <a:srgbClr val="000000"/>
                  </a:outerShdw>
                </a:effectLst>
                <a:latin typeface="Times New Roman" panose="02020603050405020304" pitchFamily="18" charset="0"/>
              </a:rPr>
              <a:t>MPa/m</a:t>
            </a:r>
            <a:r>
              <a:rPr lang="zh-CN" altLang="en-US" sz="2000">
                <a:effectLst>
                  <a:outerShdw blurRad="38100" dist="38100" dir="2700000" algn="tl">
                    <a:srgbClr val="000000"/>
                  </a:outerShdw>
                </a:effectLst>
                <a:latin typeface="Times New Roman" panose="02020603050405020304" pitchFamily="18" charset="0"/>
              </a:rPr>
              <a:t>）</a:t>
            </a:r>
          </a:p>
        </p:txBody>
      </p:sp>
      <p:sp>
        <p:nvSpPr>
          <p:cNvPr id="233481" name="Rectangle 9">
            <a:extLst>
              <a:ext uri="{FF2B5EF4-FFF2-40B4-BE49-F238E27FC236}">
                <a16:creationId xmlns:a16="http://schemas.microsoft.com/office/drawing/2014/main" id="{503309EC-5843-476F-92CE-75989D976E35}"/>
              </a:ext>
            </a:extLst>
          </p:cNvPr>
          <p:cNvSpPr>
            <a:spLocks noChangeArrowheads="1"/>
          </p:cNvSpPr>
          <p:nvPr/>
        </p:nvSpPr>
        <p:spPr bwMode="auto">
          <a:xfrm>
            <a:off x="5715000" y="3505200"/>
            <a:ext cx="606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a:effectLst>
                  <a:outerShdw blurRad="38100" dist="38100" dir="2700000" algn="tl">
                    <a:srgbClr val="000000"/>
                  </a:outerShdw>
                </a:effectLst>
                <a:latin typeface="Times New Roman" panose="02020603050405020304" pitchFamily="18" charset="0"/>
              </a:rPr>
              <a:t>(Pa)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3474">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34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348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3347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34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34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80" grpId="0"/>
      <p:bldP spid="23348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a:extLst>
              <a:ext uri="{FF2B5EF4-FFF2-40B4-BE49-F238E27FC236}">
                <a16:creationId xmlns:a16="http://schemas.microsoft.com/office/drawing/2014/main" id="{C05C4A80-1488-410C-9778-1409A2909DB6}"/>
              </a:ext>
            </a:extLst>
          </p:cNvPr>
          <p:cNvSpPr>
            <a:spLocks noGrp="1" noChangeArrowheads="1"/>
          </p:cNvSpPr>
          <p:nvPr>
            <p:ph type="body" idx="1"/>
          </p:nvPr>
        </p:nvSpPr>
        <p:spPr>
          <a:xfrm>
            <a:off x="457200" y="533400"/>
            <a:ext cx="8229600" cy="4495800"/>
          </a:xfrm>
        </p:spPr>
        <p:txBody>
          <a:bodyPr/>
          <a:lstStyle/>
          <a:p>
            <a:pPr marL="0" indent="536575" algn="just">
              <a:lnSpc>
                <a:spcPct val="120000"/>
              </a:lnSpc>
              <a:spcBef>
                <a:spcPct val="0"/>
              </a:spcBef>
              <a:buFontTx/>
              <a:buNone/>
            </a:pPr>
            <a:r>
              <a:rPr lang="zh-CN" altLang="en-US" sz="2400">
                <a:latin typeface="Times New Roman" panose="02020603050405020304" pitchFamily="18" charset="0"/>
              </a:rPr>
              <a:t>（</a:t>
            </a:r>
            <a:r>
              <a:rPr lang="en-US" altLang="zh-CN" sz="2400">
                <a:latin typeface="Times New Roman" panose="02020603050405020304" pitchFamily="18" charset="0"/>
              </a:rPr>
              <a:t>5</a:t>
            </a:r>
            <a:r>
              <a:rPr lang="zh-CN" altLang="en-US" sz="2400">
                <a:latin typeface="Times New Roman" panose="02020603050405020304" pitchFamily="18" charset="0"/>
              </a:rPr>
              <a:t>）覆冰风压比载</a:t>
            </a:r>
            <a:endParaRPr lang="zh-CN" altLang="en-US" sz="2400" i="1">
              <a:latin typeface="Times New Roman" panose="02020603050405020304" pitchFamily="18" charset="0"/>
            </a:endParaRPr>
          </a:p>
          <a:p>
            <a:pPr marL="0" indent="536575" algn="just">
              <a:lnSpc>
                <a:spcPct val="120000"/>
              </a:lnSpc>
              <a:spcBef>
                <a:spcPct val="0"/>
              </a:spcBef>
              <a:buFontTx/>
              <a:buNone/>
            </a:pPr>
            <a:r>
              <a:rPr lang="zh-CN" altLang="en-US" sz="2400">
                <a:latin typeface="Times New Roman" panose="02020603050405020304" pitchFamily="18" charset="0"/>
              </a:rPr>
              <a:t>因为</a:t>
            </a:r>
            <a:r>
              <a:rPr lang="en-US" altLang="zh-CN" sz="2400" i="1">
                <a:latin typeface="Times New Roman" panose="02020603050405020304" pitchFamily="18" charset="0"/>
              </a:rPr>
              <a:t>v</a:t>
            </a:r>
            <a:r>
              <a:rPr lang="en-US" altLang="zh-CN" sz="2400">
                <a:latin typeface="Times New Roman" panose="02020603050405020304" pitchFamily="18" charset="0"/>
              </a:rPr>
              <a:t>=10 m/s</a:t>
            </a:r>
            <a:r>
              <a:rPr lang="zh-CN" altLang="en-US" sz="2400">
                <a:latin typeface="Times New Roman" panose="02020603050405020304" pitchFamily="18" charset="0"/>
              </a:rPr>
              <a:t>，查得计算强度和风偏时均有</a:t>
            </a:r>
            <a:r>
              <a:rPr lang="en-US" altLang="zh-CN" sz="2400" i="1">
                <a:latin typeface="Times New Roman" panose="02020603050405020304" pitchFamily="18" charset="0"/>
              </a:rPr>
              <a:t>α</a:t>
            </a:r>
            <a:r>
              <a:rPr lang="en-US" altLang="zh-CN" sz="1600" i="1">
                <a:latin typeface="Times New Roman" panose="02020603050405020304" pitchFamily="18" charset="0"/>
              </a:rPr>
              <a:t>f</a:t>
            </a:r>
            <a:r>
              <a:rPr lang="en-US" altLang="zh-CN" sz="2400">
                <a:latin typeface="Times New Roman" panose="02020603050405020304" pitchFamily="18" charset="0"/>
              </a:rPr>
              <a:t>=1.0</a:t>
            </a:r>
            <a:r>
              <a:rPr lang="zh-CN" altLang="en-US" sz="2400">
                <a:latin typeface="Times New Roman" panose="02020603050405020304" pitchFamily="18" charset="0"/>
              </a:rPr>
              <a:t>，取</a:t>
            </a:r>
            <a:r>
              <a:rPr lang="en-US" altLang="zh-CN" sz="2400" i="1">
                <a:latin typeface="Times New Roman" panose="02020603050405020304" pitchFamily="18" charset="0"/>
              </a:rPr>
              <a:t>μ</a:t>
            </a:r>
            <a:r>
              <a:rPr lang="en-US" altLang="zh-CN" sz="1600">
                <a:latin typeface="Times New Roman" panose="02020603050405020304" pitchFamily="18" charset="0"/>
              </a:rPr>
              <a:t>sc</a:t>
            </a:r>
            <a:r>
              <a:rPr lang="en-US" altLang="zh-CN" sz="2400">
                <a:latin typeface="Times New Roman" panose="02020603050405020304" pitchFamily="18" charset="0"/>
              </a:rPr>
              <a:t> =1.2</a:t>
            </a:r>
            <a:r>
              <a:rPr lang="zh-CN" altLang="en-US" sz="2400">
                <a:latin typeface="Times New Roman" panose="02020603050405020304" pitchFamily="18" charset="0"/>
              </a:rPr>
              <a:t>，</a:t>
            </a:r>
            <a:r>
              <a:rPr lang="en-US" altLang="zh-CN" sz="2400" i="1">
                <a:latin typeface="Times New Roman" panose="02020603050405020304" pitchFamily="18" charset="0"/>
              </a:rPr>
              <a:t>W</a:t>
            </a:r>
            <a:r>
              <a:rPr lang="en-US" altLang="zh-CN" sz="1600">
                <a:latin typeface="Times New Roman" panose="02020603050405020304" pitchFamily="18" charset="0"/>
              </a:rPr>
              <a:t>10</a:t>
            </a:r>
            <a:r>
              <a:rPr lang="en-US" altLang="zh-CN" sz="2400">
                <a:latin typeface="Times New Roman" panose="02020603050405020304" pitchFamily="18" charset="0"/>
              </a:rPr>
              <a:t>=62.5 Pa</a:t>
            </a:r>
            <a:r>
              <a:rPr lang="zh-CN" altLang="en-US" sz="2400">
                <a:latin typeface="Times New Roman" panose="02020603050405020304" pitchFamily="18" charset="0"/>
              </a:rPr>
              <a:t>，所以</a:t>
            </a:r>
          </a:p>
          <a:p>
            <a:pPr marL="0" indent="536575" algn="just">
              <a:lnSpc>
                <a:spcPct val="120000"/>
              </a:lnSpc>
              <a:spcBef>
                <a:spcPct val="0"/>
              </a:spcBef>
              <a:buFontTx/>
              <a:buNone/>
            </a:pPr>
            <a:endParaRPr lang="zh-CN" altLang="en-US" sz="2400">
              <a:latin typeface="Times New Roman" panose="02020603050405020304" pitchFamily="18" charset="0"/>
            </a:endParaRPr>
          </a:p>
          <a:p>
            <a:pPr marL="0" indent="536575" algn="just">
              <a:lnSpc>
                <a:spcPct val="120000"/>
              </a:lnSpc>
              <a:spcBef>
                <a:spcPct val="0"/>
              </a:spcBef>
              <a:buFontTx/>
              <a:buNone/>
            </a:pPr>
            <a:r>
              <a:rPr lang="zh-CN" altLang="en-US" sz="2400">
                <a:latin typeface="Times New Roman" panose="02020603050405020304" pitchFamily="18" charset="0"/>
              </a:rPr>
              <a:t>                                                                                       </a:t>
            </a:r>
          </a:p>
          <a:p>
            <a:pPr marL="0" indent="536575" algn="just">
              <a:lnSpc>
                <a:spcPct val="120000"/>
              </a:lnSpc>
              <a:spcBef>
                <a:spcPct val="0"/>
              </a:spcBef>
              <a:buFontTx/>
              <a:buNone/>
            </a:pPr>
            <a:endParaRPr lang="zh-CN" altLang="en-US" sz="2400">
              <a:latin typeface="Times New Roman" panose="02020603050405020304" pitchFamily="18" charset="0"/>
            </a:endParaRPr>
          </a:p>
          <a:p>
            <a:pPr marL="0" indent="536575" algn="just">
              <a:lnSpc>
                <a:spcPct val="120000"/>
              </a:lnSpc>
              <a:spcBef>
                <a:spcPct val="0"/>
              </a:spcBef>
              <a:buFontTx/>
              <a:buNone/>
            </a:pPr>
            <a:r>
              <a:rPr lang="zh-CN" altLang="en-US" sz="2400">
                <a:latin typeface="Times New Roman" panose="02020603050405020304" pitchFamily="18" charset="0"/>
              </a:rPr>
              <a:t>                                                                                 </a:t>
            </a:r>
            <a:endParaRPr lang="zh-CN" altLang="en-US" sz="1800">
              <a:latin typeface="Times New Roman" panose="02020603050405020304" pitchFamily="18" charset="0"/>
            </a:endParaRPr>
          </a:p>
          <a:p>
            <a:pPr marL="0" indent="536575" algn="just">
              <a:lnSpc>
                <a:spcPct val="120000"/>
              </a:lnSpc>
              <a:spcBef>
                <a:spcPct val="0"/>
              </a:spcBef>
              <a:buFontTx/>
              <a:buNone/>
            </a:pPr>
            <a:endParaRPr lang="zh-CN" altLang="en-US" sz="1800">
              <a:latin typeface="Times New Roman" panose="02020603050405020304" pitchFamily="18" charset="0"/>
            </a:endParaRPr>
          </a:p>
          <a:p>
            <a:pPr marL="0" indent="536575" algn="just">
              <a:lnSpc>
                <a:spcPct val="120000"/>
              </a:lnSpc>
              <a:spcBef>
                <a:spcPct val="0"/>
              </a:spcBef>
              <a:buFontTx/>
              <a:buNone/>
            </a:pPr>
            <a:r>
              <a:rPr lang="zh-CN" altLang="en-US" sz="2400">
                <a:latin typeface="Times New Roman" panose="02020603050405020304" pitchFamily="18" charset="0"/>
              </a:rPr>
              <a:t>（</a:t>
            </a:r>
            <a:r>
              <a:rPr lang="en-US" altLang="zh-CN" sz="2400">
                <a:latin typeface="Times New Roman" panose="02020603050405020304" pitchFamily="18" charset="0"/>
              </a:rPr>
              <a:t>6</a:t>
            </a:r>
            <a:r>
              <a:rPr lang="zh-CN" altLang="en-US" sz="2400">
                <a:latin typeface="Times New Roman" panose="02020603050405020304" pitchFamily="18" charset="0"/>
              </a:rPr>
              <a:t>）无冰综合比载</a:t>
            </a:r>
          </a:p>
          <a:p>
            <a:pPr marL="0" indent="536575" algn="just">
              <a:lnSpc>
                <a:spcPct val="120000"/>
              </a:lnSpc>
              <a:spcBef>
                <a:spcPct val="0"/>
              </a:spcBef>
              <a:buFontTx/>
              <a:buNone/>
            </a:pPr>
            <a:r>
              <a:rPr lang="zh-CN" altLang="en-US" sz="2400">
                <a:latin typeface="Times New Roman" panose="02020603050405020304" pitchFamily="18" charset="0"/>
              </a:rPr>
              <a:t>     最大风速（计算强度）时</a:t>
            </a:r>
          </a:p>
        </p:txBody>
      </p:sp>
      <p:grpSp>
        <p:nvGrpSpPr>
          <p:cNvPr id="234499" name="Group 3">
            <a:extLst>
              <a:ext uri="{FF2B5EF4-FFF2-40B4-BE49-F238E27FC236}">
                <a16:creationId xmlns:a16="http://schemas.microsoft.com/office/drawing/2014/main" id="{B238C2F4-0826-4FA4-A760-9633E4C65B17}"/>
              </a:ext>
            </a:extLst>
          </p:cNvPr>
          <p:cNvGrpSpPr>
            <a:grpSpLocks/>
          </p:cNvGrpSpPr>
          <p:nvPr/>
        </p:nvGrpSpPr>
        <p:grpSpPr bwMode="auto">
          <a:xfrm>
            <a:off x="914400" y="2057400"/>
            <a:ext cx="7743825" cy="2073275"/>
            <a:chOff x="576" y="1248"/>
            <a:chExt cx="4878" cy="1306"/>
          </a:xfrm>
        </p:grpSpPr>
        <p:graphicFrame>
          <p:nvGraphicFramePr>
            <p:cNvPr id="234500" name="Object 4">
              <a:extLst>
                <a:ext uri="{FF2B5EF4-FFF2-40B4-BE49-F238E27FC236}">
                  <a16:creationId xmlns:a16="http://schemas.microsoft.com/office/drawing/2014/main" id="{7C80B90F-03A0-4100-AAF9-35A4268D5C0C}"/>
                </a:ext>
              </a:extLst>
            </p:cNvPr>
            <p:cNvGraphicFramePr>
              <a:graphicFrameLocks noChangeAspect="1"/>
            </p:cNvGraphicFramePr>
            <p:nvPr/>
          </p:nvGraphicFramePr>
          <p:xfrm>
            <a:off x="1296" y="1872"/>
            <a:ext cx="3696" cy="493"/>
          </p:xfrm>
          <a:graphic>
            <a:graphicData uri="http://schemas.openxmlformats.org/presentationml/2006/ole">
              <mc:AlternateContent xmlns:mc="http://schemas.openxmlformats.org/markup-compatibility/2006">
                <mc:Choice xmlns:v="urn:schemas-microsoft-com:vml" Requires="v">
                  <p:oleObj spid="_x0000_s234511" name="Equation" r:id="rId3" imgW="3085920" imgH="393480" progId="Equation.DSMT4">
                    <p:embed/>
                  </p:oleObj>
                </mc:Choice>
                <mc:Fallback>
                  <p:oleObj name="Equation" r:id="rId3" imgW="3085920" imgH="39348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6" y="1872"/>
                          <a:ext cx="3696" cy="4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4501" name="Object 5">
              <a:extLst>
                <a:ext uri="{FF2B5EF4-FFF2-40B4-BE49-F238E27FC236}">
                  <a16:creationId xmlns:a16="http://schemas.microsoft.com/office/drawing/2014/main" id="{45DCB3DD-516A-4975-B2A5-B5DBF922A418}"/>
                </a:ext>
              </a:extLst>
            </p:cNvPr>
            <p:cNvGraphicFramePr>
              <a:graphicFrameLocks noChangeAspect="1"/>
            </p:cNvGraphicFramePr>
            <p:nvPr/>
          </p:nvGraphicFramePr>
          <p:xfrm>
            <a:off x="576" y="1248"/>
            <a:ext cx="3600" cy="528"/>
          </p:xfrm>
          <a:graphic>
            <a:graphicData uri="http://schemas.openxmlformats.org/presentationml/2006/ole">
              <mc:AlternateContent xmlns:mc="http://schemas.openxmlformats.org/markup-compatibility/2006">
                <mc:Choice xmlns:v="urn:schemas-microsoft-com:vml" Requires="v">
                  <p:oleObj spid="_x0000_s234512" name="Equation" r:id="rId5" imgW="2501640" imgH="393480" progId="Equation.DSMT4">
                    <p:embed/>
                  </p:oleObj>
                </mc:Choice>
                <mc:Fallback>
                  <p:oleObj name="Equation" r:id="rId5" imgW="2501640" imgH="39348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 y="1248"/>
                          <a:ext cx="3600" cy="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4502" name="Rectangle 6">
              <a:extLst>
                <a:ext uri="{FF2B5EF4-FFF2-40B4-BE49-F238E27FC236}">
                  <a16:creationId xmlns:a16="http://schemas.microsoft.com/office/drawing/2014/main" id="{ADE1BA79-74D2-479E-9253-CE1AC328A8CC}"/>
                </a:ext>
              </a:extLst>
            </p:cNvPr>
            <p:cNvSpPr>
              <a:spLocks noChangeArrowheads="1"/>
            </p:cNvSpPr>
            <p:nvPr/>
          </p:nvSpPr>
          <p:spPr bwMode="auto">
            <a:xfrm>
              <a:off x="4512" y="2304"/>
              <a:ext cx="94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zh-CN" altLang="en-US" sz="2000">
                  <a:latin typeface="Times New Roman" panose="02020603050405020304" pitchFamily="18" charset="0"/>
                </a:rPr>
                <a:t>（</a:t>
              </a:r>
              <a:r>
                <a:rPr lang="en-US" altLang="zh-CN" sz="2000">
                  <a:latin typeface="Times New Roman" panose="02020603050405020304" pitchFamily="18" charset="0"/>
                </a:rPr>
                <a:t>MPa/m</a:t>
              </a:r>
              <a:r>
                <a:rPr lang="zh-CN" altLang="en-US" sz="2000">
                  <a:latin typeface="Times New Roman" panose="02020603050405020304" pitchFamily="18" charset="0"/>
                </a:rPr>
                <a:t>）</a:t>
              </a:r>
            </a:p>
          </p:txBody>
        </p:sp>
      </p:grpSp>
      <p:grpSp>
        <p:nvGrpSpPr>
          <p:cNvPr id="234503" name="Group 7">
            <a:extLst>
              <a:ext uri="{FF2B5EF4-FFF2-40B4-BE49-F238E27FC236}">
                <a16:creationId xmlns:a16="http://schemas.microsoft.com/office/drawing/2014/main" id="{679CD0F3-AF0F-4B00-B4B8-06838A7659FD}"/>
              </a:ext>
            </a:extLst>
          </p:cNvPr>
          <p:cNvGrpSpPr>
            <a:grpSpLocks/>
          </p:cNvGrpSpPr>
          <p:nvPr/>
        </p:nvGrpSpPr>
        <p:grpSpPr bwMode="auto">
          <a:xfrm>
            <a:off x="381000" y="5105400"/>
            <a:ext cx="8296275" cy="1295400"/>
            <a:chOff x="240" y="3216"/>
            <a:chExt cx="5226" cy="816"/>
          </a:xfrm>
        </p:grpSpPr>
        <p:graphicFrame>
          <p:nvGraphicFramePr>
            <p:cNvPr id="234504" name="Object 8">
              <a:extLst>
                <a:ext uri="{FF2B5EF4-FFF2-40B4-BE49-F238E27FC236}">
                  <a16:creationId xmlns:a16="http://schemas.microsoft.com/office/drawing/2014/main" id="{CF5E2E17-81E1-4576-947F-7D4F3D674EED}"/>
                </a:ext>
              </a:extLst>
            </p:cNvPr>
            <p:cNvGraphicFramePr>
              <a:graphicFrameLocks noChangeAspect="1"/>
            </p:cNvGraphicFramePr>
            <p:nvPr/>
          </p:nvGraphicFramePr>
          <p:xfrm>
            <a:off x="240" y="3216"/>
            <a:ext cx="2688" cy="362"/>
          </p:xfrm>
          <a:graphic>
            <a:graphicData uri="http://schemas.openxmlformats.org/presentationml/2006/ole">
              <mc:AlternateContent xmlns:mc="http://schemas.openxmlformats.org/markup-compatibility/2006">
                <mc:Choice xmlns:v="urn:schemas-microsoft-com:vml" Requires="v">
                  <p:oleObj spid="_x0000_s234513" name="Equation" r:id="rId7" imgW="1968480" imgH="291960" progId="Equation.DSMT4">
                    <p:embed/>
                  </p:oleObj>
                </mc:Choice>
                <mc:Fallback>
                  <p:oleObj name="Equation" r:id="rId7" imgW="1968480" imgH="29196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 y="3216"/>
                          <a:ext cx="2688" cy="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4505" name="Object 9">
              <a:extLst>
                <a:ext uri="{FF2B5EF4-FFF2-40B4-BE49-F238E27FC236}">
                  <a16:creationId xmlns:a16="http://schemas.microsoft.com/office/drawing/2014/main" id="{0FB77152-3988-41DB-9B21-CBB0B0F15A2C}"/>
                </a:ext>
              </a:extLst>
            </p:cNvPr>
            <p:cNvGraphicFramePr>
              <a:graphicFrameLocks noChangeAspect="1"/>
            </p:cNvGraphicFramePr>
            <p:nvPr/>
          </p:nvGraphicFramePr>
          <p:xfrm>
            <a:off x="1008" y="3696"/>
            <a:ext cx="3408" cy="336"/>
          </p:xfrm>
          <a:graphic>
            <a:graphicData uri="http://schemas.openxmlformats.org/presentationml/2006/ole">
              <mc:AlternateContent xmlns:mc="http://schemas.openxmlformats.org/markup-compatibility/2006">
                <mc:Choice xmlns:v="urn:schemas-microsoft-com:vml" Requires="v">
                  <p:oleObj spid="_x0000_s234514" name="Equation" r:id="rId9" imgW="2476440" imgH="253800" progId="Equation.DSMT4">
                    <p:embed/>
                  </p:oleObj>
                </mc:Choice>
                <mc:Fallback>
                  <p:oleObj name="Equation" r:id="rId9" imgW="2476440" imgH="253800" progId="Equation.DSMT4">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8" y="3696"/>
                          <a:ext cx="3408"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4506" name="Rectangle 10">
              <a:extLst>
                <a:ext uri="{FF2B5EF4-FFF2-40B4-BE49-F238E27FC236}">
                  <a16:creationId xmlns:a16="http://schemas.microsoft.com/office/drawing/2014/main" id="{0A8BA53B-AE5D-4793-BE61-E3D89375957D}"/>
                </a:ext>
              </a:extLst>
            </p:cNvPr>
            <p:cNvSpPr>
              <a:spLocks noChangeArrowheads="1"/>
            </p:cNvSpPr>
            <p:nvPr/>
          </p:nvSpPr>
          <p:spPr bwMode="auto">
            <a:xfrm>
              <a:off x="4560" y="3744"/>
              <a:ext cx="90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a:effectLst>
                    <a:outerShdw blurRad="38100" dist="38100" dir="2700000" algn="tl">
                      <a:srgbClr val="000000"/>
                    </a:outerShdw>
                  </a:effectLst>
                  <a:latin typeface="Times New Roman" panose="02020603050405020304" pitchFamily="18" charset="0"/>
                </a:rPr>
                <a:t>（</a:t>
              </a:r>
              <a:r>
                <a:rPr lang="en-US" altLang="zh-CN" sz="2000">
                  <a:effectLst>
                    <a:outerShdw blurRad="38100" dist="38100" dir="2700000" algn="tl">
                      <a:srgbClr val="000000"/>
                    </a:outerShdw>
                  </a:effectLst>
                  <a:latin typeface="Times New Roman" panose="02020603050405020304" pitchFamily="18" charset="0"/>
                </a:rPr>
                <a:t>MPa/m</a:t>
              </a:r>
              <a:r>
                <a:rPr lang="zh-CN" altLang="en-US" sz="2000">
                  <a:effectLst>
                    <a:outerShdw blurRad="38100" dist="38100" dir="2700000" algn="tl">
                      <a:srgbClr val="000000"/>
                    </a:outerShdw>
                  </a:effectLst>
                  <a:latin typeface="Times New Roman" panose="02020603050405020304" pitchFamily="18"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44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4498">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4498">
                                            <p:txEl>
                                              <p:pRg st="8" end="8"/>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345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a:extLst>
              <a:ext uri="{FF2B5EF4-FFF2-40B4-BE49-F238E27FC236}">
                <a16:creationId xmlns:a16="http://schemas.microsoft.com/office/drawing/2014/main" id="{5435BF0D-057F-42D3-BD06-58711A4AB6CE}"/>
              </a:ext>
            </a:extLst>
          </p:cNvPr>
          <p:cNvSpPr>
            <a:spLocks noGrp="1" noChangeArrowheads="1"/>
          </p:cNvSpPr>
          <p:nvPr>
            <p:ph type="body" idx="1"/>
          </p:nvPr>
        </p:nvSpPr>
        <p:spPr>
          <a:xfrm>
            <a:off x="685800" y="1143000"/>
            <a:ext cx="8229600" cy="4648200"/>
          </a:xfrm>
        </p:spPr>
        <p:txBody>
          <a:bodyPr/>
          <a:lstStyle/>
          <a:p>
            <a:pPr>
              <a:lnSpc>
                <a:spcPct val="80000"/>
              </a:lnSpc>
              <a:buFontTx/>
              <a:buNone/>
            </a:pPr>
            <a:r>
              <a:rPr lang="zh-CN" altLang="en-US" sz="2400"/>
              <a:t>最大风速（计算风偏）时</a:t>
            </a:r>
          </a:p>
          <a:p>
            <a:pPr>
              <a:lnSpc>
                <a:spcPct val="80000"/>
              </a:lnSpc>
              <a:buFontTx/>
              <a:buNone/>
            </a:pPr>
            <a:r>
              <a:rPr lang="zh-CN" altLang="en-US" sz="2400"/>
              <a:t>                                                                     </a:t>
            </a:r>
            <a:endParaRPr lang="zh-CN" altLang="en-US" sz="2400">
              <a:latin typeface="Times New Roman" panose="02020603050405020304" pitchFamily="18" charset="0"/>
            </a:endParaRPr>
          </a:p>
          <a:p>
            <a:pPr>
              <a:lnSpc>
                <a:spcPct val="80000"/>
              </a:lnSpc>
              <a:buFontTx/>
              <a:buNone/>
            </a:pPr>
            <a:endParaRPr lang="zh-CN" altLang="en-US" sz="2400"/>
          </a:p>
          <a:p>
            <a:pPr>
              <a:lnSpc>
                <a:spcPct val="80000"/>
              </a:lnSpc>
              <a:buFontTx/>
              <a:buNone/>
            </a:pPr>
            <a:r>
              <a:rPr lang="zh-CN" altLang="en-US" sz="2400"/>
              <a:t>安装有风时</a:t>
            </a:r>
          </a:p>
          <a:p>
            <a:pPr>
              <a:lnSpc>
                <a:spcPct val="80000"/>
              </a:lnSpc>
              <a:buFontTx/>
              <a:buNone/>
            </a:pPr>
            <a:r>
              <a:rPr lang="zh-CN" altLang="en-US" sz="2400"/>
              <a:t>                                                                     </a:t>
            </a:r>
          </a:p>
          <a:p>
            <a:pPr>
              <a:lnSpc>
                <a:spcPct val="80000"/>
              </a:lnSpc>
              <a:buFontTx/>
              <a:buNone/>
            </a:pPr>
            <a:r>
              <a:rPr lang="zh-CN" altLang="en-US" sz="2400"/>
              <a:t>                                                                     </a:t>
            </a:r>
            <a:endParaRPr lang="zh-CN" altLang="en-US" sz="2400">
              <a:latin typeface="Times New Roman" panose="02020603050405020304" pitchFamily="18" charset="0"/>
            </a:endParaRPr>
          </a:p>
          <a:p>
            <a:pPr>
              <a:lnSpc>
                <a:spcPct val="80000"/>
              </a:lnSpc>
              <a:buFontTx/>
              <a:buNone/>
            </a:pPr>
            <a:endParaRPr lang="zh-CN" altLang="en-US" sz="2400"/>
          </a:p>
          <a:p>
            <a:pPr>
              <a:lnSpc>
                <a:spcPct val="80000"/>
              </a:lnSpc>
              <a:buFontTx/>
              <a:buNone/>
            </a:pPr>
            <a:r>
              <a:rPr lang="zh-CN" altLang="en-US" sz="2400">
                <a:latin typeface="Times New Roman" panose="02020603050405020304" pitchFamily="18" charset="0"/>
              </a:rPr>
              <a:t>（</a:t>
            </a:r>
            <a:r>
              <a:rPr lang="en-US" altLang="zh-CN" sz="2400">
                <a:latin typeface="Times New Roman" panose="02020603050405020304" pitchFamily="18" charset="0"/>
              </a:rPr>
              <a:t>7</a:t>
            </a:r>
            <a:r>
              <a:rPr lang="zh-CN" altLang="en-US" sz="2400">
                <a:latin typeface="Times New Roman" panose="02020603050405020304" pitchFamily="18" charset="0"/>
              </a:rPr>
              <a:t>）覆冰综合比载</a:t>
            </a:r>
          </a:p>
          <a:p>
            <a:pPr>
              <a:lnSpc>
                <a:spcPct val="80000"/>
              </a:lnSpc>
              <a:buFontTx/>
              <a:buNone/>
            </a:pPr>
            <a:endParaRPr lang="zh-CN" altLang="en-US" sz="2400">
              <a:latin typeface="Times New Roman" panose="02020603050405020304" pitchFamily="18" charset="0"/>
            </a:endParaRPr>
          </a:p>
          <a:p>
            <a:pPr>
              <a:lnSpc>
                <a:spcPct val="80000"/>
              </a:lnSpc>
              <a:buFontTx/>
              <a:buNone/>
            </a:pPr>
            <a:endParaRPr lang="zh-CN" altLang="en-US" sz="2400"/>
          </a:p>
          <a:p>
            <a:pPr>
              <a:lnSpc>
                <a:spcPct val="80000"/>
              </a:lnSpc>
              <a:buFontTx/>
              <a:buNone/>
            </a:pPr>
            <a:r>
              <a:rPr lang="zh-CN" altLang="en-US" sz="2400"/>
              <a:t>                                                                    </a:t>
            </a:r>
          </a:p>
          <a:p>
            <a:pPr>
              <a:lnSpc>
                <a:spcPct val="80000"/>
              </a:lnSpc>
              <a:buFontTx/>
              <a:buNone/>
            </a:pPr>
            <a:r>
              <a:rPr lang="zh-CN" altLang="en-US" sz="2400"/>
              <a:t>                                                                      </a:t>
            </a:r>
            <a:endParaRPr lang="zh-CN" altLang="en-US" sz="1800"/>
          </a:p>
        </p:txBody>
      </p:sp>
      <p:sp>
        <p:nvSpPr>
          <p:cNvPr id="235523" name="Rectangle 3">
            <a:extLst>
              <a:ext uri="{FF2B5EF4-FFF2-40B4-BE49-F238E27FC236}">
                <a16:creationId xmlns:a16="http://schemas.microsoft.com/office/drawing/2014/main" id="{6BB5E716-03BA-4DB9-A980-D6BC096F470F}"/>
              </a:ext>
            </a:extLst>
          </p:cNvPr>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235524" name="Rectangle 4">
            <a:extLst>
              <a:ext uri="{FF2B5EF4-FFF2-40B4-BE49-F238E27FC236}">
                <a16:creationId xmlns:a16="http://schemas.microsoft.com/office/drawing/2014/main" id="{4B042C15-0E4F-4E7A-9C85-60CDD9494F2A}"/>
              </a:ext>
            </a:extLst>
          </p:cNvPr>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pSp>
        <p:nvGrpSpPr>
          <p:cNvPr id="235525" name="Group 5">
            <a:extLst>
              <a:ext uri="{FF2B5EF4-FFF2-40B4-BE49-F238E27FC236}">
                <a16:creationId xmlns:a16="http://schemas.microsoft.com/office/drawing/2014/main" id="{9CE89319-73E9-423C-9725-FA7453572657}"/>
              </a:ext>
            </a:extLst>
          </p:cNvPr>
          <p:cNvGrpSpPr>
            <a:grpSpLocks/>
          </p:cNvGrpSpPr>
          <p:nvPr/>
        </p:nvGrpSpPr>
        <p:grpSpPr bwMode="auto">
          <a:xfrm>
            <a:off x="609600" y="2562225"/>
            <a:ext cx="7254875" cy="1150938"/>
            <a:chOff x="384" y="1614"/>
            <a:chExt cx="4570" cy="725"/>
          </a:xfrm>
        </p:grpSpPr>
        <p:graphicFrame>
          <p:nvGraphicFramePr>
            <p:cNvPr id="235526" name="Object 6">
              <a:extLst>
                <a:ext uri="{FF2B5EF4-FFF2-40B4-BE49-F238E27FC236}">
                  <a16:creationId xmlns:a16="http://schemas.microsoft.com/office/drawing/2014/main" id="{3F10CDA8-BB87-45E6-A7DE-39EF67693F37}"/>
                </a:ext>
              </a:extLst>
            </p:cNvPr>
            <p:cNvGraphicFramePr>
              <a:graphicFrameLocks noChangeAspect="1"/>
            </p:cNvGraphicFramePr>
            <p:nvPr/>
          </p:nvGraphicFramePr>
          <p:xfrm>
            <a:off x="384" y="1614"/>
            <a:ext cx="2346" cy="354"/>
          </p:xfrm>
          <a:graphic>
            <a:graphicData uri="http://schemas.openxmlformats.org/presentationml/2006/ole">
              <mc:AlternateContent xmlns:mc="http://schemas.openxmlformats.org/markup-compatibility/2006">
                <mc:Choice xmlns:v="urn:schemas-microsoft-com:vml" Requires="v">
                  <p:oleObj spid="_x0000_s235541" name="Equation" r:id="rId3" imgW="1930320" imgH="291960" progId="Equation.DSMT4">
                    <p:embed/>
                  </p:oleObj>
                </mc:Choice>
                <mc:Fallback>
                  <p:oleObj name="Equation" r:id="rId3" imgW="1930320" imgH="29196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1614"/>
                          <a:ext cx="2346" cy="3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27" name="Object 7">
              <a:extLst>
                <a:ext uri="{FF2B5EF4-FFF2-40B4-BE49-F238E27FC236}">
                  <a16:creationId xmlns:a16="http://schemas.microsoft.com/office/drawing/2014/main" id="{E905567E-9D93-4BA6-8A06-501E909307B1}"/>
                </a:ext>
              </a:extLst>
            </p:cNvPr>
            <p:cNvGraphicFramePr>
              <a:graphicFrameLocks noChangeAspect="1"/>
            </p:cNvGraphicFramePr>
            <p:nvPr/>
          </p:nvGraphicFramePr>
          <p:xfrm>
            <a:off x="1104" y="1994"/>
            <a:ext cx="2912" cy="309"/>
          </p:xfrm>
          <a:graphic>
            <a:graphicData uri="http://schemas.openxmlformats.org/presentationml/2006/ole">
              <mc:AlternateContent xmlns:mc="http://schemas.openxmlformats.org/markup-compatibility/2006">
                <mc:Choice xmlns:v="urn:schemas-microsoft-com:vml" Requires="v">
                  <p:oleObj spid="_x0000_s235542" name="Equation" r:id="rId5" imgW="2400120" imgH="253800" progId="Equation.DSMT4">
                    <p:embed/>
                  </p:oleObj>
                </mc:Choice>
                <mc:Fallback>
                  <p:oleObj name="Equation" r:id="rId5" imgW="2400120" imgH="2538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4" y="1994"/>
                          <a:ext cx="2912" cy="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528" name="Rectangle 8">
              <a:extLst>
                <a:ext uri="{FF2B5EF4-FFF2-40B4-BE49-F238E27FC236}">
                  <a16:creationId xmlns:a16="http://schemas.microsoft.com/office/drawing/2014/main" id="{D61E5EDF-2B60-4FC9-9B98-12281BC8C76C}"/>
                </a:ext>
              </a:extLst>
            </p:cNvPr>
            <p:cNvSpPr>
              <a:spLocks noChangeArrowheads="1"/>
            </p:cNvSpPr>
            <p:nvPr/>
          </p:nvSpPr>
          <p:spPr bwMode="auto">
            <a:xfrm>
              <a:off x="4048" y="2089"/>
              <a:ext cx="90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a:effectLst>
                    <a:outerShdw blurRad="38100" dist="38100" dir="2700000" algn="tl">
                      <a:srgbClr val="000000"/>
                    </a:outerShdw>
                  </a:effectLst>
                  <a:latin typeface="Times New Roman" panose="02020603050405020304" pitchFamily="18" charset="0"/>
                </a:rPr>
                <a:t>（</a:t>
              </a:r>
              <a:r>
                <a:rPr lang="en-US" altLang="zh-CN" sz="2000">
                  <a:effectLst>
                    <a:outerShdw blurRad="38100" dist="38100" dir="2700000" algn="tl">
                      <a:srgbClr val="000000"/>
                    </a:outerShdw>
                  </a:effectLst>
                  <a:latin typeface="Times New Roman" panose="02020603050405020304" pitchFamily="18" charset="0"/>
                </a:rPr>
                <a:t>MPa/m</a:t>
              </a:r>
              <a:r>
                <a:rPr lang="zh-CN" altLang="en-US" sz="2000">
                  <a:effectLst>
                    <a:outerShdw blurRad="38100" dist="38100" dir="2700000" algn="tl">
                      <a:srgbClr val="000000"/>
                    </a:outerShdw>
                  </a:effectLst>
                  <a:latin typeface="Times New Roman" panose="02020603050405020304" pitchFamily="18" charset="0"/>
                </a:rPr>
                <a:t>）</a:t>
              </a:r>
            </a:p>
          </p:txBody>
        </p:sp>
      </p:grpSp>
      <p:grpSp>
        <p:nvGrpSpPr>
          <p:cNvPr id="235529" name="Group 9">
            <a:extLst>
              <a:ext uri="{FF2B5EF4-FFF2-40B4-BE49-F238E27FC236}">
                <a16:creationId xmlns:a16="http://schemas.microsoft.com/office/drawing/2014/main" id="{0760B2B1-E20E-4CBE-9087-463633EFB2C2}"/>
              </a:ext>
            </a:extLst>
          </p:cNvPr>
          <p:cNvGrpSpPr>
            <a:grpSpLocks/>
          </p:cNvGrpSpPr>
          <p:nvPr/>
        </p:nvGrpSpPr>
        <p:grpSpPr bwMode="auto">
          <a:xfrm>
            <a:off x="685800" y="1571625"/>
            <a:ext cx="7153275" cy="561975"/>
            <a:chOff x="432" y="990"/>
            <a:chExt cx="4506" cy="354"/>
          </a:xfrm>
        </p:grpSpPr>
        <p:graphicFrame>
          <p:nvGraphicFramePr>
            <p:cNvPr id="235530" name="Object 10">
              <a:extLst>
                <a:ext uri="{FF2B5EF4-FFF2-40B4-BE49-F238E27FC236}">
                  <a16:creationId xmlns:a16="http://schemas.microsoft.com/office/drawing/2014/main" id="{1160FE9F-0D23-4CFA-A616-7C194E54C010}"/>
                </a:ext>
              </a:extLst>
            </p:cNvPr>
            <p:cNvGraphicFramePr>
              <a:graphicFrameLocks noChangeAspect="1"/>
            </p:cNvGraphicFramePr>
            <p:nvPr/>
          </p:nvGraphicFramePr>
          <p:xfrm>
            <a:off x="432" y="990"/>
            <a:ext cx="3408" cy="354"/>
          </p:xfrm>
          <a:graphic>
            <a:graphicData uri="http://schemas.openxmlformats.org/presentationml/2006/ole">
              <mc:AlternateContent xmlns:mc="http://schemas.openxmlformats.org/markup-compatibility/2006">
                <mc:Choice xmlns:v="urn:schemas-microsoft-com:vml" Requires="v">
                  <p:oleObj spid="_x0000_s235543" name="Equation" r:id="rId7" imgW="3047760" imgH="279360" progId="Equation.DSMT4">
                    <p:embed/>
                  </p:oleObj>
                </mc:Choice>
                <mc:Fallback>
                  <p:oleObj name="Equation" r:id="rId7" imgW="3047760" imgH="279360" progId="Equation.DSMT4">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 y="990"/>
                          <a:ext cx="3408" cy="3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531" name="Rectangle 11">
              <a:extLst>
                <a:ext uri="{FF2B5EF4-FFF2-40B4-BE49-F238E27FC236}">
                  <a16:creationId xmlns:a16="http://schemas.microsoft.com/office/drawing/2014/main" id="{D5A1AA21-3BC0-4801-BE97-14C91104F816}"/>
                </a:ext>
              </a:extLst>
            </p:cNvPr>
            <p:cNvSpPr>
              <a:spLocks noChangeArrowheads="1"/>
            </p:cNvSpPr>
            <p:nvPr/>
          </p:nvSpPr>
          <p:spPr bwMode="auto">
            <a:xfrm>
              <a:off x="4032" y="1089"/>
              <a:ext cx="90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a:effectLst>
                    <a:outerShdw blurRad="38100" dist="38100" dir="2700000" algn="tl">
                      <a:srgbClr val="000000"/>
                    </a:outerShdw>
                  </a:effectLst>
                  <a:latin typeface="Times New Roman" panose="02020603050405020304" pitchFamily="18" charset="0"/>
                </a:rPr>
                <a:t>（</a:t>
              </a:r>
              <a:r>
                <a:rPr lang="en-US" altLang="zh-CN" sz="2000">
                  <a:effectLst>
                    <a:outerShdw blurRad="38100" dist="38100" dir="2700000" algn="tl">
                      <a:srgbClr val="000000"/>
                    </a:outerShdw>
                  </a:effectLst>
                  <a:latin typeface="Times New Roman" panose="02020603050405020304" pitchFamily="18" charset="0"/>
                </a:rPr>
                <a:t>MPa/m</a:t>
              </a:r>
              <a:r>
                <a:rPr lang="zh-CN" altLang="en-US" sz="2000">
                  <a:effectLst>
                    <a:outerShdw blurRad="38100" dist="38100" dir="2700000" algn="tl">
                      <a:srgbClr val="000000"/>
                    </a:outerShdw>
                  </a:effectLst>
                  <a:latin typeface="Times New Roman" panose="02020603050405020304" pitchFamily="18" charset="0"/>
                </a:rPr>
                <a:t>）</a:t>
              </a:r>
            </a:p>
          </p:txBody>
        </p:sp>
      </p:grpSp>
      <p:grpSp>
        <p:nvGrpSpPr>
          <p:cNvPr id="235532" name="Group 12">
            <a:extLst>
              <a:ext uri="{FF2B5EF4-FFF2-40B4-BE49-F238E27FC236}">
                <a16:creationId xmlns:a16="http://schemas.microsoft.com/office/drawing/2014/main" id="{69D9E502-525A-40E1-B57E-91F025B89C29}"/>
              </a:ext>
            </a:extLst>
          </p:cNvPr>
          <p:cNvGrpSpPr>
            <a:grpSpLocks/>
          </p:cNvGrpSpPr>
          <p:nvPr/>
        </p:nvGrpSpPr>
        <p:grpSpPr bwMode="auto">
          <a:xfrm>
            <a:off x="685800" y="4238625"/>
            <a:ext cx="7242175" cy="1247775"/>
            <a:chOff x="432" y="2670"/>
            <a:chExt cx="4562" cy="786"/>
          </a:xfrm>
        </p:grpSpPr>
        <p:graphicFrame>
          <p:nvGraphicFramePr>
            <p:cNvPr id="235533" name="Object 13">
              <a:extLst>
                <a:ext uri="{FF2B5EF4-FFF2-40B4-BE49-F238E27FC236}">
                  <a16:creationId xmlns:a16="http://schemas.microsoft.com/office/drawing/2014/main" id="{80A5762F-54B2-4DF2-B87F-3627B229F9CC}"/>
                </a:ext>
              </a:extLst>
            </p:cNvPr>
            <p:cNvGraphicFramePr>
              <a:graphicFrameLocks noChangeAspect="1"/>
            </p:cNvGraphicFramePr>
            <p:nvPr/>
          </p:nvGraphicFramePr>
          <p:xfrm>
            <a:off x="432" y="2670"/>
            <a:ext cx="2258" cy="354"/>
          </p:xfrm>
          <a:graphic>
            <a:graphicData uri="http://schemas.openxmlformats.org/presentationml/2006/ole">
              <mc:AlternateContent xmlns:mc="http://schemas.openxmlformats.org/markup-compatibility/2006">
                <mc:Choice xmlns:v="urn:schemas-microsoft-com:vml" Requires="v">
                  <p:oleObj spid="_x0000_s235544" name="Equation" r:id="rId9" imgW="1917360" imgH="291960" progId="Equation.DSMT4">
                    <p:embed/>
                  </p:oleObj>
                </mc:Choice>
                <mc:Fallback>
                  <p:oleObj name="Equation" r:id="rId9" imgW="1917360" imgH="291960" progId="Equation.DSMT4">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2" y="2670"/>
                          <a:ext cx="2258" cy="3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34" name="Object 14">
              <a:extLst>
                <a:ext uri="{FF2B5EF4-FFF2-40B4-BE49-F238E27FC236}">
                  <a16:creationId xmlns:a16="http://schemas.microsoft.com/office/drawing/2014/main" id="{8C95EF56-4DE2-4D19-B26B-9A30386D3C86}"/>
                </a:ext>
              </a:extLst>
            </p:cNvPr>
            <p:cNvGraphicFramePr>
              <a:graphicFrameLocks noChangeAspect="1"/>
            </p:cNvGraphicFramePr>
            <p:nvPr/>
          </p:nvGraphicFramePr>
          <p:xfrm>
            <a:off x="1104" y="3146"/>
            <a:ext cx="2966" cy="310"/>
          </p:xfrm>
          <a:graphic>
            <a:graphicData uri="http://schemas.openxmlformats.org/presentationml/2006/ole">
              <mc:AlternateContent xmlns:mc="http://schemas.openxmlformats.org/markup-compatibility/2006">
                <mc:Choice xmlns:v="urn:schemas-microsoft-com:vml" Requires="v">
                  <p:oleObj spid="_x0000_s235545" name="Equation" r:id="rId11" imgW="2552400" imgH="253800" progId="Equation.DSMT4">
                    <p:embed/>
                  </p:oleObj>
                </mc:Choice>
                <mc:Fallback>
                  <p:oleObj name="Equation" r:id="rId11" imgW="2552400" imgH="253800" progId="Equation.DSMT4">
                    <p:embed/>
                    <p:pic>
                      <p:nvPicPr>
                        <p:cNvPr id="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4" y="3146"/>
                          <a:ext cx="2966" cy="3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535" name="Rectangle 15">
              <a:extLst>
                <a:ext uri="{FF2B5EF4-FFF2-40B4-BE49-F238E27FC236}">
                  <a16:creationId xmlns:a16="http://schemas.microsoft.com/office/drawing/2014/main" id="{172E8125-1976-4E44-BF17-7C8B164AD8E5}"/>
                </a:ext>
              </a:extLst>
            </p:cNvPr>
            <p:cNvSpPr>
              <a:spLocks noChangeArrowheads="1"/>
            </p:cNvSpPr>
            <p:nvPr/>
          </p:nvSpPr>
          <p:spPr bwMode="auto">
            <a:xfrm>
              <a:off x="4088" y="3201"/>
              <a:ext cx="90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a:effectLst>
                    <a:outerShdw blurRad="38100" dist="38100" dir="2700000" algn="tl">
                      <a:srgbClr val="000000"/>
                    </a:outerShdw>
                  </a:effectLst>
                  <a:latin typeface="Times New Roman" panose="02020603050405020304" pitchFamily="18" charset="0"/>
                </a:rPr>
                <a:t>（</a:t>
              </a:r>
              <a:r>
                <a:rPr lang="en-US" altLang="zh-CN" sz="2000">
                  <a:effectLst>
                    <a:outerShdw blurRad="38100" dist="38100" dir="2700000" algn="tl">
                      <a:srgbClr val="000000"/>
                    </a:outerShdw>
                  </a:effectLst>
                  <a:latin typeface="Times New Roman" panose="02020603050405020304" pitchFamily="18" charset="0"/>
                </a:rPr>
                <a:t>MPa/m</a:t>
              </a:r>
              <a:r>
                <a:rPr lang="zh-CN" altLang="en-US" sz="2000">
                  <a:effectLst>
                    <a:outerShdw blurRad="38100" dist="38100" dir="2700000" algn="tl">
                      <a:srgbClr val="000000"/>
                    </a:outerShdw>
                  </a:effectLst>
                  <a:latin typeface="Times New Roman" panose="02020603050405020304" pitchFamily="18"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2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2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3552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CFFD32D7-E517-4185-BEED-9E901C647E8D}"/>
              </a:ext>
            </a:extLst>
          </p:cNvPr>
          <p:cNvSpPr>
            <a:spLocks noGrp="1" noChangeArrowheads="1"/>
          </p:cNvSpPr>
          <p:nvPr>
            <p:ph type="body" idx="1"/>
          </p:nvPr>
        </p:nvSpPr>
        <p:spPr>
          <a:xfrm>
            <a:off x="457200" y="1219200"/>
            <a:ext cx="8229600" cy="3962400"/>
          </a:xfrm>
        </p:spPr>
        <p:txBody>
          <a:bodyPr/>
          <a:lstStyle/>
          <a:p>
            <a:pPr marL="0" indent="449263">
              <a:lnSpc>
                <a:spcPct val="135000"/>
              </a:lnSpc>
              <a:buFontTx/>
              <a:buNone/>
            </a:pPr>
            <a:r>
              <a:rPr lang="en-US" altLang="zh-CN" sz="2400">
                <a:latin typeface="Times New Roman" panose="02020603050405020304" pitchFamily="18" charset="0"/>
              </a:rPr>
              <a:t> ②</a:t>
            </a:r>
            <a:r>
              <a:rPr lang="zh-CN" altLang="en-US" sz="2400">
                <a:latin typeface="Times New Roman" panose="02020603050405020304" pitchFamily="18" charset="0"/>
              </a:rPr>
              <a:t>在</a:t>
            </a:r>
            <a:r>
              <a:rPr lang="en-US" altLang="zh-CN" sz="2400">
                <a:latin typeface="Times New Roman" panose="02020603050405020304" pitchFamily="18" charset="0"/>
              </a:rPr>
              <a:t>《</a:t>
            </a:r>
            <a:r>
              <a:rPr lang="zh-CN" altLang="en-US" sz="2400">
                <a:solidFill>
                  <a:srgbClr val="FF3300"/>
                </a:solidFill>
                <a:latin typeface="Times New Roman" panose="02020603050405020304" pitchFamily="18" charset="0"/>
              </a:rPr>
              <a:t>镀锌钢绞线（</a:t>
            </a:r>
            <a:r>
              <a:rPr lang="en-US" altLang="zh-CN" sz="2400">
                <a:solidFill>
                  <a:srgbClr val="FF3300"/>
                </a:solidFill>
                <a:latin typeface="Times New Roman" panose="02020603050405020304" pitchFamily="18" charset="0"/>
              </a:rPr>
              <a:t>YB/T 5004−2001</a:t>
            </a:r>
            <a:r>
              <a:rPr lang="zh-CN" altLang="en-US" sz="2400">
                <a:solidFill>
                  <a:srgbClr val="FF3300"/>
                </a:solidFill>
                <a:latin typeface="Times New Roman" panose="02020603050405020304" pitchFamily="18" charset="0"/>
              </a:rPr>
              <a:t>）</a:t>
            </a:r>
            <a:r>
              <a:rPr lang="en-US" altLang="zh-CN" sz="2400">
                <a:latin typeface="Times New Roman" panose="02020603050405020304" pitchFamily="18" charset="0"/>
              </a:rPr>
              <a:t>》</a:t>
            </a:r>
            <a:r>
              <a:rPr lang="zh-CN" altLang="en-US" sz="2400">
                <a:latin typeface="Times New Roman" panose="02020603050405020304" pitchFamily="18" charset="0"/>
              </a:rPr>
              <a:t>的标准中：</a:t>
            </a:r>
          </a:p>
          <a:p>
            <a:pPr marL="0" indent="449263">
              <a:lnSpc>
                <a:spcPct val="135000"/>
              </a:lnSpc>
              <a:buFontTx/>
              <a:buNone/>
            </a:pPr>
            <a:endParaRPr lang="zh-CN" altLang="en-US" sz="2400">
              <a:latin typeface="Times New Roman" panose="02020603050405020304" pitchFamily="18" charset="0"/>
            </a:endParaRPr>
          </a:p>
          <a:p>
            <a:pPr marL="0" indent="449263">
              <a:lnSpc>
                <a:spcPct val="135000"/>
              </a:lnSpc>
              <a:buFontTx/>
              <a:buNone/>
            </a:pPr>
            <a:r>
              <a:rPr lang="zh-CN" altLang="en-US" sz="2400">
                <a:latin typeface="Times New Roman" panose="02020603050405020304" pitchFamily="18" charset="0"/>
              </a:rPr>
              <a:t>钢绞线按断面结构分为</a:t>
            </a:r>
            <a:r>
              <a:rPr lang="en-US" altLang="zh-CN" sz="2400">
                <a:latin typeface="Times New Roman" panose="02020603050405020304" pitchFamily="18" charset="0"/>
              </a:rPr>
              <a:t>1</a:t>
            </a:r>
            <a:r>
              <a:rPr lang="en-US" altLang="zh-CN" sz="2400">
                <a:latin typeface="Times New Roman" panose="02020603050405020304" pitchFamily="18" charset="0"/>
                <a:sym typeface="Symbol" panose="05050102010706020507" pitchFamily="18" charset="2"/>
              </a:rPr>
              <a:t></a:t>
            </a:r>
            <a:r>
              <a:rPr lang="en-US" altLang="zh-CN" sz="2400">
                <a:latin typeface="Times New Roman" panose="02020603050405020304" pitchFamily="18" charset="0"/>
              </a:rPr>
              <a:t>3</a:t>
            </a:r>
            <a:r>
              <a:rPr lang="zh-CN" altLang="en-US" sz="2400">
                <a:latin typeface="Times New Roman" panose="02020603050405020304" pitchFamily="18" charset="0"/>
              </a:rPr>
              <a:t>、</a:t>
            </a:r>
            <a:r>
              <a:rPr lang="en-US" altLang="zh-CN" sz="2400">
                <a:latin typeface="Times New Roman" panose="02020603050405020304" pitchFamily="18" charset="0"/>
              </a:rPr>
              <a:t>1</a:t>
            </a:r>
            <a:r>
              <a:rPr lang="en-US" altLang="zh-CN" sz="2400">
                <a:latin typeface="Times New Roman" panose="02020603050405020304" pitchFamily="18" charset="0"/>
                <a:sym typeface="Symbol" panose="05050102010706020507" pitchFamily="18" charset="2"/>
              </a:rPr>
              <a:t></a:t>
            </a:r>
            <a:r>
              <a:rPr lang="en-US" altLang="zh-CN" sz="2400">
                <a:latin typeface="Times New Roman" panose="02020603050405020304" pitchFamily="18" charset="0"/>
              </a:rPr>
              <a:t>7</a:t>
            </a:r>
            <a:r>
              <a:rPr lang="zh-CN" altLang="en-US" sz="2400">
                <a:latin typeface="Times New Roman" panose="02020603050405020304" pitchFamily="18" charset="0"/>
              </a:rPr>
              <a:t>、</a:t>
            </a:r>
            <a:r>
              <a:rPr lang="en-US" altLang="zh-CN" sz="2400">
                <a:latin typeface="Times New Roman" panose="02020603050405020304" pitchFamily="18" charset="0"/>
              </a:rPr>
              <a:t>1</a:t>
            </a:r>
            <a:r>
              <a:rPr lang="en-US" altLang="zh-CN" sz="2400">
                <a:latin typeface="Times New Roman" panose="02020603050405020304" pitchFamily="18" charset="0"/>
                <a:sym typeface="Symbol" panose="05050102010706020507" pitchFamily="18" charset="2"/>
              </a:rPr>
              <a:t></a:t>
            </a:r>
            <a:r>
              <a:rPr lang="en-US" altLang="zh-CN" sz="2400">
                <a:latin typeface="Times New Roman" panose="02020603050405020304" pitchFamily="18" charset="0"/>
              </a:rPr>
              <a:t>19</a:t>
            </a:r>
            <a:r>
              <a:rPr lang="zh-CN" altLang="en-US" sz="2400">
                <a:latin typeface="Times New Roman" panose="02020603050405020304" pitchFamily="18" charset="0"/>
              </a:rPr>
              <a:t>、</a:t>
            </a:r>
            <a:r>
              <a:rPr lang="en-US" altLang="zh-CN" sz="2400">
                <a:latin typeface="Times New Roman" panose="02020603050405020304" pitchFamily="18" charset="0"/>
              </a:rPr>
              <a:t>1</a:t>
            </a:r>
            <a:r>
              <a:rPr lang="en-US" altLang="zh-CN" sz="2400">
                <a:latin typeface="Times New Roman" panose="02020603050405020304" pitchFamily="18" charset="0"/>
                <a:sym typeface="Symbol" panose="05050102010706020507" pitchFamily="18" charset="2"/>
              </a:rPr>
              <a:t></a:t>
            </a:r>
            <a:r>
              <a:rPr lang="en-US" altLang="zh-CN" sz="2400">
                <a:latin typeface="Times New Roman" panose="02020603050405020304" pitchFamily="18" charset="0"/>
              </a:rPr>
              <a:t>37</a:t>
            </a:r>
            <a:r>
              <a:rPr lang="zh-CN" altLang="en-US" sz="2400">
                <a:solidFill>
                  <a:schemeClr val="hlink"/>
                </a:solidFill>
                <a:latin typeface="Times New Roman" panose="02020603050405020304" pitchFamily="18" charset="0"/>
              </a:rPr>
              <a:t>四种</a:t>
            </a:r>
            <a:r>
              <a:rPr lang="zh-CN" altLang="en-US" sz="2400">
                <a:latin typeface="Times New Roman" panose="02020603050405020304" pitchFamily="18" charset="0"/>
              </a:rPr>
              <a:t>；按公称抗拉强度分为</a:t>
            </a:r>
            <a:r>
              <a:rPr lang="en-US" altLang="zh-CN" sz="2400">
                <a:latin typeface="Times New Roman" panose="02020603050405020304" pitchFamily="18" charset="0"/>
              </a:rPr>
              <a:t>1270 MPa</a:t>
            </a:r>
            <a:r>
              <a:rPr lang="zh-CN" altLang="en-US" sz="2400">
                <a:latin typeface="Times New Roman" panose="02020603050405020304" pitchFamily="18" charset="0"/>
              </a:rPr>
              <a:t>、</a:t>
            </a:r>
            <a:r>
              <a:rPr lang="en-US" altLang="zh-CN" sz="2400">
                <a:latin typeface="Times New Roman" panose="02020603050405020304" pitchFamily="18" charset="0"/>
              </a:rPr>
              <a:t>1370 MPa</a:t>
            </a:r>
            <a:r>
              <a:rPr lang="zh-CN" altLang="en-US" sz="2400">
                <a:latin typeface="Times New Roman" panose="02020603050405020304" pitchFamily="18" charset="0"/>
              </a:rPr>
              <a:t>、</a:t>
            </a:r>
            <a:r>
              <a:rPr lang="en-US" altLang="zh-CN" sz="2400">
                <a:latin typeface="Times New Roman" panose="02020603050405020304" pitchFamily="18" charset="0"/>
              </a:rPr>
              <a:t>1470 MPa</a:t>
            </a:r>
            <a:r>
              <a:rPr lang="zh-CN" altLang="en-US" sz="2400">
                <a:latin typeface="Times New Roman" panose="02020603050405020304" pitchFamily="18" charset="0"/>
              </a:rPr>
              <a:t>和</a:t>
            </a:r>
            <a:r>
              <a:rPr lang="en-US" altLang="zh-CN" sz="2400">
                <a:latin typeface="Times New Roman" panose="02020603050405020304" pitchFamily="18" charset="0"/>
              </a:rPr>
              <a:t>1570 MPa</a:t>
            </a:r>
            <a:r>
              <a:rPr lang="zh-CN" altLang="en-US" sz="2400">
                <a:solidFill>
                  <a:schemeClr val="hlink"/>
                </a:solidFill>
                <a:latin typeface="Times New Roman" panose="02020603050405020304" pitchFamily="18" charset="0"/>
              </a:rPr>
              <a:t>四级</a:t>
            </a:r>
            <a:r>
              <a:rPr lang="zh-CN" altLang="en-US" sz="2400">
                <a:latin typeface="Times New Roman" panose="02020603050405020304" pitchFamily="18" charset="0"/>
              </a:rPr>
              <a:t>；按钢丝锌层级别分为特</a:t>
            </a:r>
            <a:r>
              <a:rPr lang="en-US" altLang="zh-CN" sz="2400">
                <a:latin typeface="Times New Roman" panose="02020603050405020304" pitchFamily="18" charset="0"/>
              </a:rPr>
              <a:t>A</a:t>
            </a:r>
            <a:r>
              <a:rPr lang="zh-CN" altLang="en-US" sz="2400">
                <a:latin typeface="Times New Roman" panose="02020603050405020304" pitchFamily="18" charset="0"/>
              </a:rPr>
              <a:t>、</a:t>
            </a:r>
            <a:r>
              <a:rPr lang="en-US" altLang="zh-CN" sz="2400">
                <a:latin typeface="Times New Roman" panose="02020603050405020304" pitchFamily="18" charset="0"/>
              </a:rPr>
              <a:t>A</a:t>
            </a:r>
            <a:r>
              <a:rPr lang="zh-CN" altLang="en-US" sz="2400">
                <a:latin typeface="Times New Roman" panose="02020603050405020304" pitchFamily="18" charset="0"/>
              </a:rPr>
              <a:t>、</a:t>
            </a:r>
            <a:r>
              <a:rPr lang="en-US" altLang="zh-CN" sz="2400">
                <a:latin typeface="Times New Roman" panose="02020603050405020304" pitchFamily="18" charset="0"/>
              </a:rPr>
              <a:t>B</a:t>
            </a:r>
            <a:r>
              <a:rPr lang="zh-CN" altLang="en-US" sz="2400">
                <a:solidFill>
                  <a:schemeClr val="hlink"/>
                </a:solidFill>
                <a:latin typeface="Times New Roman" panose="02020603050405020304" pitchFamily="18" charset="0"/>
              </a:rPr>
              <a:t>三级。</a:t>
            </a:r>
          </a:p>
          <a:p>
            <a:pPr marL="0" indent="449263">
              <a:lnSpc>
                <a:spcPct val="135000"/>
              </a:lnSpc>
              <a:buFontTx/>
              <a:buNone/>
            </a:pPr>
            <a:r>
              <a:rPr lang="zh-CN" altLang="en-US" sz="2400">
                <a:latin typeface="Times New Roman" panose="02020603050405020304" pitchFamily="18" charset="0"/>
              </a:rPr>
              <a:t>例如：结构</a:t>
            </a:r>
            <a:r>
              <a:rPr lang="en-US" altLang="zh-CN" sz="2400">
                <a:latin typeface="Times New Roman" panose="02020603050405020304" pitchFamily="18" charset="0"/>
              </a:rPr>
              <a:t>1</a:t>
            </a:r>
            <a:r>
              <a:rPr lang="en-US" altLang="zh-CN" sz="2400">
                <a:latin typeface="Times New Roman" panose="02020603050405020304" pitchFamily="18" charset="0"/>
                <a:sym typeface="Symbol" panose="05050102010706020507" pitchFamily="18" charset="2"/>
              </a:rPr>
              <a:t></a:t>
            </a:r>
            <a:r>
              <a:rPr lang="en-US" altLang="zh-CN" sz="2400">
                <a:latin typeface="Times New Roman" panose="02020603050405020304" pitchFamily="18" charset="0"/>
              </a:rPr>
              <a:t>7</a:t>
            </a:r>
            <a:r>
              <a:rPr lang="zh-CN" altLang="en-US" sz="2400">
                <a:latin typeface="Times New Roman" panose="02020603050405020304" pitchFamily="18" charset="0"/>
              </a:rPr>
              <a:t>、直径</a:t>
            </a:r>
            <a:r>
              <a:rPr lang="en-US" altLang="zh-CN" sz="2400">
                <a:latin typeface="Times New Roman" panose="02020603050405020304" pitchFamily="18" charset="0"/>
              </a:rPr>
              <a:t>6.0 mm</a:t>
            </a:r>
            <a:r>
              <a:rPr lang="zh-CN" altLang="en-US" sz="2400">
                <a:latin typeface="Times New Roman" panose="02020603050405020304" pitchFamily="18" charset="0"/>
              </a:rPr>
              <a:t>、抗拉强度</a:t>
            </a:r>
            <a:r>
              <a:rPr lang="en-US" altLang="zh-CN" sz="2400">
                <a:latin typeface="Times New Roman" panose="02020603050405020304" pitchFamily="18" charset="0"/>
              </a:rPr>
              <a:t>1370M Pa</a:t>
            </a:r>
            <a:r>
              <a:rPr lang="zh-CN" altLang="en-US" sz="2400">
                <a:latin typeface="Times New Roman" panose="02020603050405020304" pitchFamily="18" charset="0"/>
              </a:rPr>
              <a:t>、</a:t>
            </a:r>
            <a:r>
              <a:rPr lang="en-US" altLang="zh-CN" sz="2400">
                <a:latin typeface="Times New Roman" panose="02020603050405020304" pitchFamily="18" charset="0"/>
              </a:rPr>
              <a:t>A</a:t>
            </a:r>
            <a:r>
              <a:rPr lang="zh-CN" altLang="en-US" sz="2400">
                <a:latin typeface="Times New Roman" panose="02020603050405020304" pitchFamily="18" charset="0"/>
              </a:rPr>
              <a:t>级锌层的钢绞线标记为：</a:t>
            </a:r>
            <a:r>
              <a:rPr lang="en-US" altLang="zh-CN" sz="2400">
                <a:latin typeface="Times New Roman" panose="02020603050405020304" pitchFamily="18" charset="0"/>
              </a:rPr>
              <a:t>1</a:t>
            </a:r>
            <a:r>
              <a:rPr lang="en-US" altLang="zh-CN" sz="2400">
                <a:latin typeface="Times New Roman" panose="02020603050405020304" pitchFamily="18" charset="0"/>
                <a:sym typeface="Symbol" panose="05050102010706020507" pitchFamily="18" charset="2"/>
              </a:rPr>
              <a:t></a:t>
            </a:r>
            <a:r>
              <a:rPr lang="en-US" altLang="zh-CN" sz="2400">
                <a:latin typeface="Times New Roman" panose="02020603050405020304" pitchFamily="18" charset="0"/>
              </a:rPr>
              <a:t>7−6.0−1370−A−YB/T 5004−2001</a:t>
            </a:r>
            <a:r>
              <a:rPr lang="zh-CN" altLang="en-US" sz="2400">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4819">
                                            <p:txEl>
                                              <p:pRg st="2" end="2"/>
                                            </p:txEl>
                                          </p:spTgt>
                                        </p:tgtEl>
                                        <p:attrNameLst>
                                          <p:attrName>style.visibility</p:attrName>
                                        </p:attrNameLst>
                                      </p:cBhvr>
                                      <p:to>
                                        <p:strVal val="visible"/>
                                      </p:to>
                                    </p:set>
                                    <p:animEffect transition="in" filter="blinds(horizontal)">
                                      <p:cBhvr>
                                        <p:cTn id="7" dur="500"/>
                                        <p:tgtEl>
                                          <p:spTgt spid="3481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nodeType="clickEffect">
                                  <p:stCondLst>
                                    <p:cond delay="0"/>
                                  </p:stCondLst>
                                  <p:childTnLst>
                                    <p:set>
                                      <p:cBhvr>
                                        <p:cTn id="11" dur="1" fill="hold">
                                          <p:stCondLst>
                                            <p:cond delay="0"/>
                                          </p:stCondLst>
                                        </p:cTn>
                                        <p:tgtEl>
                                          <p:spTgt spid="34819">
                                            <p:txEl>
                                              <p:pRg st="3" end="3"/>
                                            </p:txEl>
                                          </p:spTgt>
                                        </p:tgtEl>
                                        <p:attrNameLst>
                                          <p:attrName>style.visibility</p:attrName>
                                        </p:attrNameLst>
                                      </p:cBhvr>
                                      <p:to>
                                        <p:strVal val="visible"/>
                                      </p:to>
                                    </p:set>
                                    <p:anim calcmode="lin" valueType="num">
                                      <p:cBhvr>
                                        <p:cTn id="12" dur="1000" fill="hold"/>
                                        <p:tgtEl>
                                          <p:spTgt spid="34819">
                                            <p:txEl>
                                              <p:pRg st="3" end="3"/>
                                            </p:txEl>
                                          </p:spTgt>
                                        </p:tgtEl>
                                        <p:attrNameLst>
                                          <p:attrName>ppt_x</p:attrName>
                                        </p:attrNameLst>
                                      </p:cBhvr>
                                      <p:tavLst>
                                        <p:tav tm="0">
                                          <p:val>
                                            <p:strVal val="#ppt_x-.2"/>
                                          </p:val>
                                        </p:tav>
                                        <p:tav tm="100000">
                                          <p:val>
                                            <p:strVal val="#ppt_x"/>
                                          </p:val>
                                        </p:tav>
                                      </p:tavLst>
                                    </p:anim>
                                    <p:anim calcmode="lin" valueType="num">
                                      <p:cBhvr>
                                        <p:cTn id="13" dur="1000" fill="hold"/>
                                        <p:tgtEl>
                                          <p:spTgt spid="34819">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48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642CBD0B-41B3-4734-950B-B0E8266C7C72}"/>
              </a:ext>
            </a:extLst>
          </p:cNvPr>
          <p:cNvSpPr>
            <a:spLocks noGrp="1" noChangeArrowheads="1"/>
          </p:cNvSpPr>
          <p:nvPr>
            <p:ph type="body" idx="1"/>
          </p:nvPr>
        </p:nvSpPr>
        <p:spPr>
          <a:xfrm>
            <a:off x="228600" y="762000"/>
            <a:ext cx="8686800" cy="6096000"/>
          </a:xfrm>
        </p:spPr>
        <p:txBody>
          <a:bodyPr/>
          <a:lstStyle/>
          <a:p>
            <a:pPr marL="0" indent="623888" algn="just">
              <a:lnSpc>
                <a:spcPct val="80000"/>
              </a:lnSpc>
              <a:buFontTx/>
              <a:buNone/>
            </a:pPr>
            <a:r>
              <a:rPr lang="en-US" altLang="zh-CN" sz="2000" b="1">
                <a:latin typeface="Times New Roman" panose="02020603050405020304" pitchFamily="18" charset="0"/>
              </a:rPr>
              <a:t>③</a:t>
            </a:r>
            <a:r>
              <a:rPr lang="en-US" altLang="zh-CN" sz="2000" b="1">
                <a:solidFill>
                  <a:srgbClr val="FF3300"/>
                </a:solidFill>
                <a:latin typeface="Times New Roman" panose="02020603050405020304" pitchFamily="18" charset="0"/>
              </a:rPr>
              <a:t>《</a:t>
            </a:r>
            <a:r>
              <a:rPr lang="zh-CN" altLang="en-US" sz="2000" b="1">
                <a:solidFill>
                  <a:srgbClr val="FF3300"/>
                </a:solidFill>
                <a:latin typeface="Times New Roman" panose="02020603050405020304" pitchFamily="18" charset="0"/>
              </a:rPr>
              <a:t>铝绞线、钢芯铝铰线的规格和性能</a:t>
            </a:r>
            <a:r>
              <a:rPr lang="en-US" altLang="zh-CN" sz="2000" b="1">
                <a:solidFill>
                  <a:srgbClr val="FF3300"/>
                </a:solidFill>
                <a:latin typeface="Times New Roman" panose="02020603050405020304" pitchFamily="18" charset="0"/>
              </a:rPr>
              <a:t>GB1179-83》</a:t>
            </a:r>
            <a:r>
              <a:rPr lang="zh-CN" altLang="en-US" sz="2000" b="1">
                <a:latin typeface="Times New Roman" panose="02020603050405020304" pitchFamily="18" charset="0"/>
              </a:rPr>
              <a:t>：</a:t>
            </a:r>
          </a:p>
          <a:p>
            <a:pPr marL="0" indent="623888" algn="just">
              <a:lnSpc>
                <a:spcPct val="120000"/>
              </a:lnSpc>
              <a:buFontTx/>
              <a:buNone/>
            </a:pPr>
            <a:r>
              <a:rPr lang="zh-CN" altLang="en-US" sz="2000" b="1">
                <a:latin typeface="Times New Roman" panose="02020603050405020304" pitchFamily="18" charset="0"/>
              </a:rPr>
              <a:t> </a:t>
            </a:r>
            <a:r>
              <a:rPr lang="zh-CN" altLang="en-US" sz="2000">
                <a:latin typeface="Times New Roman" panose="02020603050405020304" pitchFamily="18" charset="0"/>
              </a:rPr>
              <a:t>由</a:t>
            </a:r>
            <a:r>
              <a:rPr lang="zh-CN" altLang="en-US" sz="2000">
                <a:solidFill>
                  <a:schemeClr val="hlink"/>
                </a:solidFill>
                <a:latin typeface="Times New Roman" panose="02020603050405020304" pitchFamily="18" charset="0"/>
              </a:rPr>
              <a:t>材料、结构和标称载流面积</a:t>
            </a:r>
            <a:r>
              <a:rPr lang="zh-CN" altLang="en-US" sz="2000">
                <a:latin typeface="Times New Roman" panose="02020603050405020304" pitchFamily="18" charset="0"/>
              </a:rPr>
              <a:t>三部分组成。材料和结构以汉语拼音的第一个字母大写表示，载流面积以平方毫米数表示。</a:t>
            </a:r>
          </a:p>
          <a:p>
            <a:pPr marL="0" indent="623888" algn="just">
              <a:lnSpc>
                <a:spcPct val="120000"/>
              </a:lnSpc>
              <a:buFontTx/>
              <a:buNone/>
            </a:pPr>
            <a:endParaRPr lang="zh-CN" altLang="en-US" sz="2000">
              <a:latin typeface="Times New Roman" panose="02020603050405020304" pitchFamily="18" charset="0"/>
            </a:endParaRPr>
          </a:p>
          <a:p>
            <a:pPr marL="0" indent="623888" algn="just">
              <a:lnSpc>
                <a:spcPct val="120000"/>
              </a:lnSpc>
              <a:buFontTx/>
              <a:buNone/>
            </a:pPr>
            <a:r>
              <a:rPr lang="en-US" altLang="zh-CN" sz="2000">
                <a:solidFill>
                  <a:schemeClr val="hlink"/>
                </a:solidFill>
                <a:latin typeface="Times New Roman" panose="02020603050405020304" pitchFamily="18" charset="0"/>
              </a:rPr>
              <a:t>LGJ-300/50 GB1179-83</a:t>
            </a:r>
            <a:r>
              <a:rPr lang="zh-CN" altLang="en-US" sz="2000">
                <a:latin typeface="Times New Roman" panose="02020603050405020304" pitchFamily="18" charset="0"/>
              </a:rPr>
              <a:t>标称截面铝</a:t>
            </a:r>
            <a:r>
              <a:rPr lang="en-US" altLang="zh-CN" sz="2000">
                <a:latin typeface="Times New Roman" panose="02020603050405020304" pitchFamily="18" charset="0"/>
              </a:rPr>
              <a:t>300mm</a:t>
            </a:r>
            <a:r>
              <a:rPr lang="en-US" altLang="zh-CN" sz="2000" baseline="30000">
                <a:latin typeface="Times New Roman" panose="02020603050405020304" pitchFamily="18" charset="0"/>
              </a:rPr>
              <a:t>2</a:t>
            </a:r>
            <a:r>
              <a:rPr lang="zh-CN" altLang="en-US" sz="2000">
                <a:latin typeface="Times New Roman" panose="02020603050405020304" pitchFamily="18" charset="0"/>
              </a:rPr>
              <a:t>、钢</a:t>
            </a:r>
            <a:r>
              <a:rPr lang="en-US" altLang="zh-CN" sz="2000">
                <a:latin typeface="Times New Roman" panose="02020603050405020304" pitchFamily="18" charset="0"/>
              </a:rPr>
              <a:t>50mm</a:t>
            </a:r>
            <a:r>
              <a:rPr lang="en-US" altLang="zh-CN" sz="2000" baseline="30000">
                <a:latin typeface="Times New Roman" panose="02020603050405020304" pitchFamily="18" charset="0"/>
              </a:rPr>
              <a:t>2</a:t>
            </a:r>
            <a:r>
              <a:rPr lang="zh-CN" altLang="en-US" sz="2000">
                <a:latin typeface="Times New Roman" panose="02020603050405020304" pitchFamily="18" charset="0"/>
              </a:rPr>
              <a:t>的钢芯铝铰线；</a:t>
            </a:r>
          </a:p>
          <a:p>
            <a:pPr marL="0" indent="623888" algn="just">
              <a:lnSpc>
                <a:spcPct val="120000"/>
              </a:lnSpc>
              <a:buFontTx/>
              <a:buNone/>
            </a:pPr>
            <a:r>
              <a:rPr lang="zh-CN" altLang="en-US" sz="2000">
                <a:solidFill>
                  <a:schemeClr val="hlink"/>
                </a:solidFill>
                <a:latin typeface="Times New Roman" panose="02020603050405020304" pitchFamily="18" charset="0"/>
              </a:rPr>
              <a:t> </a:t>
            </a:r>
            <a:r>
              <a:rPr lang="en-US" altLang="zh-CN" sz="2000">
                <a:solidFill>
                  <a:schemeClr val="hlink"/>
                </a:solidFill>
                <a:latin typeface="Times New Roman" panose="02020603050405020304" pitchFamily="18" charset="0"/>
              </a:rPr>
              <a:t>LJ-120 GB1179-83</a:t>
            </a:r>
            <a:r>
              <a:rPr lang="en-US" altLang="zh-CN" sz="2000">
                <a:latin typeface="Times New Roman" panose="02020603050405020304" pitchFamily="18" charset="0"/>
              </a:rPr>
              <a:t>  </a:t>
            </a:r>
            <a:r>
              <a:rPr lang="zh-CN" altLang="en-US" sz="2000">
                <a:latin typeface="Times New Roman" panose="02020603050405020304" pitchFamily="18" charset="0"/>
              </a:rPr>
              <a:t>标称截面为</a:t>
            </a:r>
            <a:r>
              <a:rPr lang="en-US" altLang="zh-CN" sz="2000">
                <a:latin typeface="Times New Roman" panose="02020603050405020304" pitchFamily="18" charset="0"/>
              </a:rPr>
              <a:t>120mm</a:t>
            </a:r>
            <a:r>
              <a:rPr lang="en-US" altLang="zh-CN" sz="2000" baseline="30000">
                <a:latin typeface="Times New Roman" panose="02020603050405020304" pitchFamily="18" charset="0"/>
              </a:rPr>
              <a:t>2</a:t>
            </a:r>
            <a:r>
              <a:rPr lang="zh-CN" altLang="en-US" sz="2000">
                <a:latin typeface="Times New Roman" panose="02020603050405020304" pitchFamily="18" charset="0"/>
              </a:rPr>
              <a:t>的铝绞线；</a:t>
            </a:r>
          </a:p>
          <a:p>
            <a:pPr marL="0" indent="623888" algn="just">
              <a:lnSpc>
                <a:spcPct val="120000"/>
              </a:lnSpc>
              <a:buFontTx/>
              <a:buNone/>
            </a:pPr>
            <a:r>
              <a:rPr lang="en-US" altLang="zh-CN" sz="2000">
                <a:solidFill>
                  <a:schemeClr val="hlink"/>
                </a:solidFill>
                <a:latin typeface="Times New Roman" panose="02020603050405020304" pitchFamily="18" charset="0"/>
              </a:rPr>
              <a:t>LGJF-150/25 GB1179-83</a:t>
            </a:r>
            <a:r>
              <a:rPr lang="zh-CN" altLang="en-US" sz="2000">
                <a:latin typeface="Times New Roman" panose="02020603050405020304" pitchFamily="18" charset="0"/>
              </a:rPr>
              <a:t>标称截面铝</a:t>
            </a:r>
            <a:r>
              <a:rPr lang="en-US" altLang="zh-CN" sz="2000">
                <a:latin typeface="Times New Roman" panose="02020603050405020304" pitchFamily="18" charset="0"/>
              </a:rPr>
              <a:t>150mm</a:t>
            </a:r>
            <a:r>
              <a:rPr lang="en-US" altLang="zh-CN" sz="2000" baseline="30000">
                <a:latin typeface="Times New Roman" panose="02020603050405020304" pitchFamily="18" charset="0"/>
              </a:rPr>
              <a:t>2</a:t>
            </a:r>
            <a:r>
              <a:rPr lang="zh-CN" altLang="en-US" sz="2000">
                <a:latin typeface="Times New Roman" panose="02020603050405020304" pitchFamily="18" charset="0"/>
              </a:rPr>
              <a:t>、钢</a:t>
            </a:r>
            <a:r>
              <a:rPr lang="en-US" altLang="zh-CN" sz="2000">
                <a:latin typeface="Times New Roman" panose="02020603050405020304" pitchFamily="18" charset="0"/>
              </a:rPr>
              <a:t>25mm</a:t>
            </a:r>
            <a:r>
              <a:rPr lang="en-US" altLang="zh-CN" sz="2000" baseline="30000">
                <a:latin typeface="Times New Roman" panose="02020603050405020304" pitchFamily="18" charset="0"/>
              </a:rPr>
              <a:t>2</a:t>
            </a:r>
            <a:r>
              <a:rPr lang="zh-CN" altLang="en-US" sz="2000">
                <a:latin typeface="Times New Roman" panose="02020603050405020304" pitchFamily="18" charset="0"/>
              </a:rPr>
              <a:t>的防腐型钢芯铝绞线。</a:t>
            </a:r>
          </a:p>
          <a:p>
            <a:pPr marL="0" indent="623888" algn="just">
              <a:lnSpc>
                <a:spcPct val="80000"/>
              </a:lnSpc>
              <a:buFontTx/>
              <a:buNone/>
            </a:pPr>
            <a:endParaRPr lang="zh-CN" altLang="en-US" sz="2000" b="1">
              <a:solidFill>
                <a:srgbClr val="FF3300"/>
              </a:solidFill>
              <a:latin typeface="Times New Roman" panose="02020603050405020304" pitchFamily="18" charset="0"/>
            </a:endParaRPr>
          </a:p>
          <a:p>
            <a:pPr marL="0" indent="623888" algn="just">
              <a:lnSpc>
                <a:spcPct val="80000"/>
              </a:lnSpc>
              <a:buFontTx/>
              <a:buNone/>
            </a:pPr>
            <a:r>
              <a:rPr lang="en-US" altLang="zh-CN" sz="2000" b="1">
                <a:solidFill>
                  <a:srgbClr val="FF3300"/>
                </a:solidFill>
                <a:latin typeface="Times New Roman" panose="02020603050405020304" pitchFamily="18" charset="0"/>
              </a:rPr>
              <a:t>《</a:t>
            </a:r>
            <a:r>
              <a:rPr lang="zh-CN" altLang="en-US" sz="2000" b="1">
                <a:solidFill>
                  <a:srgbClr val="FF3300"/>
                </a:solidFill>
                <a:latin typeface="Times New Roman" panose="02020603050405020304" pitchFamily="18" charset="0"/>
              </a:rPr>
              <a:t>铝合金绞线、钢芯铝合金绞线</a:t>
            </a:r>
            <a:r>
              <a:rPr lang="en-US" altLang="zh-CN" sz="2000" b="1">
                <a:solidFill>
                  <a:srgbClr val="FF3300"/>
                </a:solidFill>
                <a:latin typeface="Times New Roman" panose="02020603050405020304" pitchFamily="18" charset="0"/>
              </a:rPr>
              <a:t>GB9329−88》</a:t>
            </a:r>
            <a:r>
              <a:rPr lang="zh-CN" altLang="en-US" sz="2000" b="1">
                <a:solidFill>
                  <a:srgbClr val="FF3300"/>
                </a:solidFill>
                <a:latin typeface="Times New Roman" panose="02020603050405020304" pitchFamily="18" charset="0"/>
              </a:rPr>
              <a:t>：</a:t>
            </a:r>
            <a:r>
              <a:rPr lang="zh-CN" altLang="en-US" sz="2000"/>
              <a:t> </a:t>
            </a:r>
            <a:endParaRPr lang="zh-CN" altLang="en-US" sz="2000">
              <a:latin typeface="Times New Roman" panose="02020603050405020304" pitchFamily="18" charset="0"/>
            </a:endParaRPr>
          </a:p>
          <a:p>
            <a:pPr marL="0" indent="623888" algn="just">
              <a:lnSpc>
                <a:spcPct val="120000"/>
              </a:lnSpc>
              <a:buFontTx/>
              <a:buNone/>
            </a:pPr>
            <a:r>
              <a:rPr lang="en-US" altLang="zh-CN" sz="2000">
                <a:solidFill>
                  <a:schemeClr val="hlink"/>
                </a:solidFill>
                <a:latin typeface="Times New Roman" panose="02020603050405020304" pitchFamily="18" charset="0"/>
              </a:rPr>
              <a:t>LHAJ-400 GB9329-88</a:t>
            </a:r>
            <a:r>
              <a:rPr lang="en-US" altLang="zh-CN" sz="2000">
                <a:latin typeface="Times New Roman" panose="02020603050405020304" pitchFamily="18" charset="0"/>
              </a:rPr>
              <a:t>  </a:t>
            </a:r>
            <a:r>
              <a:rPr lang="zh-CN" altLang="en-US" sz="2000">
                <a:latin typeface="Times New Roman" panose="02020603050405020304" pitchFamily="18" charset="0"/>
              </a:rPr>
              <a:t>标称截面为</a:t>
            </a:r>
            <a:r>
              <a:rPr lang="en-US" altLang="zh-CN" sz="2000">
                <a:latin typeface="Times New Roman" panose="02020603050405020304" pitchFamily="18" charset="0"/>
              </a:rPr>
              <a:t>400mm</a:t>
            </a:r>
            <a:r>
              <a:rPr lang="en-US" altLang="zh-CN" sz="2000" baseline="30000">
                <a:latin typeface="Times New Roman" panose="02020603050405020304" pitchFamily="18" charset="0"/>
              </a:rPr>
              <a:t>2</a:t>
            </a:r>
            <a:r>
              <a:rPr lang="zh-CN" altLang="en-US" sz="2000">
                <a:latin typeface="Times New Roman" panose="02020603050405020304" pitchFamily="18" charset="0"/>
              </a:rPr>
              <a:t>的热处理铝镁硅合金绞线；</a:t>
            </a:r>
          </a:p>
          <a:p>
            <a:pPr marL="0" indent="623888" algn="just">
              <a:lnSpc>
                <a:spcPct val="120000"/>
              </a:lnSpc>
              <a:buFontTx/>
              <a:buNone/>
            </a:pPr>
            <a:r>
              <a:rPr lang="en-US" altLang="zh-CN" sz="2000">
                <a:solidFill>
                  <a:schemeClr val="hlink"/>
                </a:solidFill>
                <a:latin typeface="Times New Roman" panose="02020603050405020304" pitchFamily="18" charset="0"/>
              </a:rPr>
              <a:t>LHBGJ-400/50 </a:t>
            </a:r>
            <a:r>
              <a:rPr lang="zh-CN" altLang="en-US" sz="2000">
                <a:latin typeface="Times New Roman" panose="02020603050405020304" pitchFamily="18" charset="0"/>
              </a:rPr>
              <a:t>标称截面为铝合金</a:t>
            </a:r>
            <a:r>
              <a:rPr lang="en-US" altLang="zh-CN" sz="2000">
                <a:latin typeface="Times New Roman" panose="02020603050405020304" pitchFamily="18" charset="0"/>
              </a:rPr>
              <a:t>400 mm</a:t>
            </a:r>
            <a:r>
              <a:rPr lang="en-US" altLang="zh-CN" sz="2000" baseline="30000">
                <a:latin typeface="Times New Roman" panose="02020603050405020304" pitchFamily="18" charset="0"/>
              </a:rPr>
              <a:t>2</a:t>
            </a:r>
            <a:r>
              <a:rPr lang="zh-CN" altLang="en-US" sz="2000">
                <a:latin typeface="Times New Roman" panose="02020603050405020304" pitchFamily="18" charset="0"/>
              </a:rPr>
              <a:t>、钢</a:t>
            </a:r>
            <a:r>
              <a:rPr lang="en-US" altLang="zh-CN" sz="2000">
                <a:latin typeface="Times New Roman" panose="02020603050405020304" pitchFamily="18" charset="0"/>
              </a:rPr>
              <a:t>50 mm</a:t>
            </a:r>
            <a:r>
              <a:rPr lang="en-US" altLang="zh-CN" sz="2000" baseline="30000">
                <a:latin typeface="Times New Roman" panose="02020603050405020304" pitchFamily="18" charset="0"/>
              </a:rPr>
              <a:t>2</a:t>
            </a:r>
            <a:r>
              <a:rPr lang="zh-CN" altLang="en-US" sz="2000">
                <a:latin typeface="Times New Roman" panose="02020603050405020304" pitchFamily="18" charset="0"/>
              </a:rPr>
              <a:t>的钢芯热处理铝镁硅稀土合金绞线。</a:t>
            </a:r>
          </a:p>
        </p:txBody>
      </p:sp>
      <p:grpSp>
        <p:nvGrpSpPr>
          <p:cNvPr id="154627" name="Group 3">
            <a:extLst>
              <a:ext uri="{FF2B5EF4-FFF2-40B4-BE49-F238E27FC236}">
                <a16:creationId xmlns:a16="http://schemas.microsoft.com/office/drawing/2014/main" id="{C786E0E0-F5B6-458B-BF36-C68202666163}"/>
              </a:ext>
            </a:extLst>
          </p:cNvPr>
          <p:cNvGrpSpPr>
            <a:grpSpLocks/>
          </p:cNvGrpSpPr>
          <p:nvPr/>
        </p:nvGrpSpPr>
        <p:grpSpPr bwMode="auto">
          <a:xfrm>
            <a:off x="609600" y="3276600"/>
            <a:ext cx="4876800" cy="396875"/>
            <a:chOff x="672" y="2544"/>
            <a:chExt cx="3072" cy="250"/>
          </a:xfrm>
        </p:grpSpPr>
        <p:sp>
          <p:nvSpPr>
            <p:cNvPr id="154628" name="AutoShape 4">
              <a:extLst>
                <a:ext uri="{FF2B5EF4-FFF2-40B4-BE49-F238E27FC236}">
                  <a16:creationId xmlns:a16="http://schemas.microsoft.com/office/drawing/2014/main" id="{E28C1D27-E369-4D45-AB30-CF90A8A84C3F}"/>
                </a:ext>
              </a:extLst>
            </p:cNvPr>
            <p:cNvSpPr>
              <a:spLocks noChangeArrowheads="1"/>
            </p:cNvSpPr>
            <p:nvPr/>
          </p:nvSpPr>
          <p:spPr bwMode="auto">
            <a:xfrm>
              <a:off x="672" y="2544"/>
              <a:ext cx="3024" cy="240"/>
            </a:xfrm>
            <a:prstGeom prst="wedgeRoundRectCallout">
              <a:avLst>
                <a:gd name="adj1" fmla="val -38824"/>
                <a:gd name="adj2" fmla="val -21583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zh-CN"/>
            </a:p>
          </p:txBody>
        </p:sp>
        <p:sp>
          <p:nvSpPr>
            <p:cNvPr id="154629" name="Rectangle 5">
              <a:extLst>
                <a:ext uri="{FF2B5EF4-FFF2-40B4-BE49-F238E27FC236}">
                  <a16:creationId xmlns:a16="http://schemas.microsoft.com/office/drawing/2014/main" id="{9458FC19-1F41-4E03-99CC-07B5F56DD1CE}"/>
                </a:ext>
              </a:extLst>
            </p:cNvPr>
            <p:cNvSpPr>
              <a:spLocks noChangeArrowheads="1"/>
            </p:cNvSpPr>
            <p:nvPr/>
          </p:nvSpPr>
          <p:spPr bwMode="auto">
            <a:xfrm>
              <a:off x="672" y="2544"/>
              <a:ext cx="307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000">
                  <a:effectLst>
                    <a:outerShdw blurRad="38100" dist="38100" dir="2700000" algn="tl">
                      <a:srgbClr val="000000"/>
                    </a:outerShdw>
                  </a:effectLst>
                </a:rPr>
                <a:t>材料和结构以汉语拼音的第一个字母大写</a:t>
              </a:r>
            </a:p>
          </p:txBody>
        </p:sp>
      </p:grpSp>
      <p:sp>
        <p:nvSpPr>
          <p:cNvPr id="154630" name="AutoShape 6">
            <a:extLst>
              <a:ext uri="{FF2B5EF4-FFF2-40B4-BE49-F238E27FC236}">
                <a16:creationId xmlns:a16="http://schemas.microsoft.com/office/drawing/2014/main" id="{E8A06B21-A25E-49A8-A8F4-D92065F34361}"/>
              </a:ext>
            </a:extLst>
          </p:cNvPr>
          <p:cNvSpPr>
            <a:spLocks noChangeArrowheads="1"/>
          </p:cNvSpPr>
          <p:nvPr/>
        </p:nvSpPr>
        <p:spPr bwMode="auto">
          <a:xfrm>
            <a:off x="2133600" y="3048000"/>
            <a:ext cx="1600200" cy="457200"/>
          </a:xfrm>
          <a:prstGeom prst="wedgeRoundRectCallout">
            <a:avLst>
              <a:gd name="adj1" fmla="val -68153"/>
              <a:gd name="adj2" fmla="val -14895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2000">
                <a:effectLst>
                  <a:outerShdw blurRad="38100" dist="38100" dir="2700000" algn="tl">
                    <a:srgbClr val="000000"/>
                  </a:outerShdw>
                </a:effectLst>
              </a:rPr>
              <a:t>铝钢截面比</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4627"/>
                                        </p:tgtEl>
                                        <p:attrNameLst>
                                          <p:attrName>style.visibility</p:attrName>
                                        </p:attrNameLst>
                                      </p:cBhvr>
                                      <p:to>
                                        <p:strVal val="visible"/>
                                      </p:to>
                                    </p:set>
                                    <p:animEffect transition="in" filter="blinds(horizontal)">
                                      <p:cBhvr>
                                        <p:cTn id="7" dur="500"/>
                                        <p:tgtEl>
                                          <p:spTgt spid="1546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nodeType="clickEffect">
                                  <p:stCondLst>
                                    <p:cond delay="0"/>
                                  </p:stCondLst>
                                  <p:childTnLst>
                                    <p:anim calcmode="lin" valueType="num">
                                      <p:cBhvr additive="base">
                                        <p:cTn id="11" dur="500"/>
                                        <p:tgtEl>
                                          <p:spTgt spid="154627"/>
                                        </p:tgtEl>
                                        <p:attrNameLst>
                                          <p:attrName>ppt_x</p:attrName>
                                        </p:attrNameLst>
                                      </p:cBhvr>
                                      <p:tavLst>
                                        <p:tav tm="0">
                                          <p:val>
                                            <p:strVal val="ppt_x"/>
                                          </p:val>
                                        </p:tav>
                                        <p:tav tm="100000">
                                          <p:val>
                                            <p:strVal val="ppt_x"/>
                                          </p:val>
                                        </p:tav>
                                      </p:tavLst>
                                    </p:anim>
                                    <p:anim calcmode="lin" valueType="num">
                                      <p:cBhvr additive="base">
                                        <p:cTn id="12" dur="500"/>
                                        <p:tgtEl>
                                          <p:spTgt spid="154627"/>
                                        </p:tgtEl>
                                        <p:attrNameLst>
                                          <p:attrName>ppt_y</p:attrName>
                                        </p:attrNameLst>
                                      </p:cBhvr>
                                      <p:tavLst>
                                        <p:tav tm="0">
                                          <p:val>
                                            <p:strVal val="ppt_y"/>
                                          </p:val>
                                        </p:tav>
                                        <p:tav tm="100000">
                                          <p:val>
                                            <p:strVal val="1+ppt_h/2"/>
                                          </p:val>
                                        </p:tav>
                                      </p:tavLst>
                                    </p:anim>
                                    <p:set>
                                      <p:cBhvr>
                                        <p:cTn id="13" dur="1" fill="hold">
                                          <p:stCondLst>
                                            <p:cond delay="499"/>
                                          </p:stCondLst>
                                        </p:cTn>
                                        <p:tgtEl>
                                          <p:spTgt spid="154627"/>
                                        </p:tgtEl>
                                        <p:attrNameLst>
                                          <p:attrName>style.visibility</p:attrName>
                                        </p:attrNameLst>
                                      </p:cBhvr>
                                      <p:to>
                                        <p:strVal val="hidden"/>
                                      </p:to>
                                    </p:set>
                                  </p:childTnLst>
                                </p:cTn>
                              </p:par>
                              <p:par>
                                <p:cTn id="14" presetID="2" presetClass="entr" presetSubtype="4" fill="hold" grpId="0" nodeType="withEffect">
                                  <p:stCondLst>
                                    <p:cond delay="0"/>
                                  </p:stCondLst>
                                  <p:childTnLst>
                                    <p:set>
                                      <p:cBhvr>
                                        <p:cTn id="15" dur="1" fill="hold">
                                          <p:stCondLst>
                                            <p:cond delay="0"/>
                                          </p:stCondLst>
                                        </p:cTn>
                                        <p:tgtEl>
                                          <p:spTgt spid="154630"/>
                                        </p:tgtEl>
                                        <p:attrNameLst>
                                          <p:attrName>style.visibility</p:attrName>
                                        </p:attrNameLst>
                                      </p:cBhvr>
                                      <p:to>
                                        <p:strVal val="visible"/>
                                      </p:to>
                                    </p:set>
                                    <p:anim calcmode="lin" valueType="num">
                                      <p:cBhvr additive="base">
                                        <p:cTn id="16" dur="500" fill="hold"/>
                                        <p:tgtEl>
                                          <p:spTgt spid="154630"/>
                                        </p:tgtEl>
                                        <p:attrNameLst>
                                          <p:attrName>ppt_x</p:attrName>
                                        </p:attrNameLst>
                                      </p:cBhvr>
                                      <p:tavLst>
                                        <p:tav tm="0">
                                          <p:val>
                                            <p:strVal val="#ppt_x"/>
                                          </p:val>
                                        </p:tav>
                                        <p:tav tm="100000">
                                          <p:val>
                                            <p:strVal val="#ppt_x"/>
                                          </p:val>
                                        </p:tav>
                                      </p:tavLst>
                                    </p:anim>
                                    <p:anim calcmode="lin" valueType="num">
                                      <p:cBhvr additive="base">
                                        <p:cTn id="17" dur="500" fill="hold"/>
                                        <p:tgtEl>
                                          <p:spTgt spid="154630"/>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xit" presetSubtype="4" fill="hold" grpId="1" nodeType="clickEffect">
                                  <p:stCondLst>
                                    <p:cond delay="0"/>
                                  </p:stCondLst>
                                  <p:childTnLst>
                                    <p:anim calcmode="lin" valueType="num">
                                      <p:cBhvr additive="base">
                                        <p:cTn id="21" dur="500"/>
                                        <p:tgtEl>
                                          <p:spTgt spid="154630"/>
                                        </p:tgtEl>
                                        <p:attrNameLst>
                                          <p:attrName>ppt_x</p:attrName>
                                        </p:attrNameLst>
                                      </p:cBhvr>
                                      <p:tavLst>
                                        <p:tav tm="0">
                                          <p:val>
                                            <p:strVal val="ppt_x"/>
                                          </p:val>
                                        </p:tav>
                                        <p:tav tm="100000">
                                          <p:val>
                                            <p:strVal val="ppt_x"/>
                                          </p:val>
                                        </p:tav>
                                      </p:tavLst>
                                    </p:anim>
                                    <p:anim calcmode="lin" valueType="num">
                                      <p:cBhvr additive="base">
                                        <p:cTn id="22" dur="500"/>
                                        <p:tgtEl>
                                          <p:spTgt spid="154630"/>
                                        </p:tgtEl>
                                        <p:attrNameLst>
                                          <p:attrName>ppt_y</p:attrName>
                                        </p:attrNameLst>
                                      </p:cBhvr>
                                      <p:tavLst>
                                        <p:tav tm="0">
                                          <p:val>
                                            <p:strVal val="ppt_y"/>
                                          </p:val>
                                        </p:tav>
                                        <p:tav tm="100000">
                                          <p:val>
                                            <p:strVal val="1+ppt_h/2"/>
                                          </p:val>
                                        </p:tav>
                                      </p:tavLst>
                                    </p:anim>
                                    <p:set>
                                      <p:cBhvr>
                                        <p:cTn id="23" dur="1" fill="hold">
                                          <p:stCondLst>
                                            <p:cond delay="499"/>
                                          </p:stCondLst>
                                        </p:cTn>
                                        <p:tgtEl>
                                          <p:spTgt spid="154630"/>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54626">
                                            <p:txEl>
                                              <p:pRg st="4" end="4"/>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54626">
                                            <p:txEl>
                                              <p:pRg st="5" end="5"/>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154626">
                                            <p:txEl>
                                              <p:pRg st="7" end="7"/>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54626">
                                            <p:txEl>
                                              <p:pRg st="8" end="8"/>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5462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0" grpId="0" animBg="1"/>
      <p:bldP spid="15463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55" name="Group 15">
            <a:extLst>
              <a:ext uri="{FF2B5EF4-FFF2-40B4-BE49-F238E27FC236}">
                <a16:creationId xmlns:a16="http://schemas.microsoft.com/office/drawing/2014/main" id="{C248C814-D3C4-4BAD-AE0A-5DFCCC5AB996}"/>
              </a:ext>
            </a:extLst>
          </p:cNvPr>
          <p:cNvGrpSpPr>
            <a:grpSpLocks/>
          </p:cNvGrpSpPr>
          <p:nvPr/>
        </p:nvGrpSpPr>
        <p:grpSpPr bwMode="auto">
          <a:xfrm>
            <a:off x="1371600" y="3581400"/>
            <a:ext cx="2209800" cy="381000"/>
            <a:chOff x="672" y="2544"/>
            <a:chExt cx="3072" cy="240"/>
          </a:xfrm>
        </p:grpSpPr>
        <p:sp>
          <p:nvSpPr>
            <p:cNvPr id="35853" name="AutoShape 13">
              <a:extLst>
                <a:ext uri="{FF2B5EF4-FFF2-40B4-BE49-F238E27FC236}">
                  <a16:creationId xmlns:a16="http://schemas.microsoft.com/office/drawing/2014/main" id="{CE3D546F-F98D-4D20-A3CD-C8045E8A17EC}"/>
                </a:ext>
              </a:extLst>
            </p:cNvPr>
            <p:cNvSpPr>
              <a:spLocks noChangeArrowheads="1"/>
            </p:cNvSpPr>
            <p:nvPr/>
          </p:nvSpPr>
          <p:spPr bwMode="auto">
            <a:xfrm>
              <a:off x="672" y="2544"/>
              <a:ext cx="3024" cy="240"/>
            </a:xfrm>
            <a:prstGeom prst="wedgeRoundRectCallout">
              <a:avLst>
                <a:gd name="adj1" fmla="val -38824"/>
                <a:gd name="adj2" fmla="val -21583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zh-CN"/>
            </a:p>
          </p:txBody>
        </p:sp>
        <p:sp>
          <p:nvSpPr>
            <p:cNvPr id="35847" name="Rectangle 7">
              <a:extLst>
                <a:ext uri="{FF2B5EF4-FFF2-40B4-BE49-F238E27FC236}">
                  <a16:creationId xmlns:a16="http://schemas.microsoft.com/office/drawing/2014/main" id="{518C6A4C-7940-407E-A4C4-9938D1C38E03}"/>
                </a:ext>
              </a:extLst>
            </p:cNvPr>
            <p:cNvSpPr>
              <a:spLocks noChangeArrowheads="1"/>
            </p:cNvSpPr>
            <p:nvPr/>
          </p:nvSpPr>
          <p:spPr bwMode="auto">
            <a:xfrm>
              <a:off x="672" y="2544"/>
              <a:ext cx="30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a:effectLst>
                    <a:outerShdw blurRad="38100" dist="38100" dir="2700000" algn="tl">
                      <a:srgbClr val="000000"/>
                    </a:outerShdw>
                  </a:effectLst>
                </a:rPr>
                <a:t>正常型钢芯铝绞线</a:t>
              </a:r>
            </a:p>
          </p:txBody>
        </p:sp>
      </p:grpSp>
      <p:sp>
        <p:nvSpPr>
          <p:cNvPr id="35854" name="AutoShape 14">
            <a:extLst>
              <a:ext uri="{FF2B5EF4-FFF2-40B4-BE49-F238E27FC236}">
                <a16:creationId xmlns:a16="http://schemas.microsoft.com/office/drawing/2014/main" id="{C8563847-6EF3-462A-BC78-DB9095DD183E}"/>
              </a:ext>
            </a:extLst>
          </p:cNvPr>
          <p:cNvSpPr>
            <a:spLocks noChangeArrowheads="1"/>
          </p:cNvSpPr>
          <p:nvPr/>
        </p:nvSpPr>
        <p:spPr bwMode="auto">
          <a:xfrm>
            <a:off x="2895600" y="3276600"/>
            <a:ext cx="1600200" cy="457200"/>
          </a:xfrm>
          <a:prstGeom prst="wedgeRoundRectCallout">
            <a:avLst>
              <a:gd name="adj1" fmla="val -84227"/>
              <a:gd name="adj2" fmla="val -12847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2000">
                <a:effectLst>
                  <a:outerShdw blurRad="38100" dist="38100" dir="2700000" algn="tl">
                    <a:srgbClr val="000000"/>
                  </a:outerShdw>
                </a:effectLst>
              </a:rPr>
              <a:t>铝</a:t>
            </a:r>
            <a:r>
              <a:rPr lang="zh-CN" altLang="en-US">
                <a:effectLst>
                  <a:outerShdw blurRad="38100" dist="38100" dir="2700000" algn="tl">
                    <a:srgbClr val="000000"/>
                  </a:outerShdw>
                </a:effectLst>
              </a:rPr>
              <a:t>部</a:t>
            </a:r>
            <a:r>
              <a:rPr lang="zh-CN" altLang="en-US" sz="2000">
                <a:effectLst>
                  <a:outerShdw blurRad="38100" dist="38100" dir="2700000" algn="tl">
                    <a:srgbClr val="000000"/>
                  </a:outerShdw>
                </a:effectLst>
              </a:rPr>
              <a:t>截面积</a:t>
            </a:r>
          </a:p>
        </p:txBody>
      </p:sp>
      <p:sp>
        <p:nvSpPr>
          <p:cNvPr id="35874" name="Rectangle 34">
            <a:extLst>
              <a:ext uri="{FF2B5EF4-FFF2-40B4-BE49-F238E27FC236}">
                <a16:creationId xmlns:a16="http://schemas.microsoft.com/office/drawing/2014/main" id="{124379A7-7C7F-4400-B83D-DFD4FDE5E72F}"/>
              </a:ext>
            </a:extLst>
          </p:cNvPr>
          <p:cNvSpPr>
            <a:spLocks noChangeArrowheads="1"/>
          </p:cNvSpPr>
          <p:nvPr/>
        </p:nvSpPr>
        <p:spPr bwMode="auto">
          <a:xfrm>
            <a:off x="0" y="1143000"/>
            <a:ext cx="82296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1pPr>
            <a:lvl2pPr marL="820738" indent="-285750">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marL="1228725" indent="-228600">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marL="1636713" indent="-228600">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a:buFontTx/>
              <a:buNone/>
            </a:pPr>
            <a:r>
              <a:rPr lang="en-US" altLang="zh-CN">
                <a:latin typeface="Times New Roman" panose="02020603050405020304" pitchFamily="18" charset="0"/>
              </a:rPr>
              <a:t>      </a:t>
            </a:r>
            <a:r>
              <a:rPr lang="zh-CN" altLang="en-US" sz="2400">
                <a:latin typeface="Times New Roman" panose="02020603050405020304" pitchFamily="18" charset="0"/>
              </a:rPr>
              <a:t>在</a:t>
            </a:r>
            <a:r>
              <a:rPr lang="en-US" altLang="zh-CN" sz="2400">
                <a:solidFill>
                  <a:srgbClr val="FF3300"/>
                </a:solidFill>
                <a:latin typeface="Times New Roman" panose="02020603050405020304" pitchFamily="18" charset="0"/>
              </a:rPr>
              <a:t>GB1179−74</a:t>
            </a:r>
            <a:r>
              <a:rPr lang="zh-CN" altLang="en-US" sz="2400">
                <a:latin typeface="Times New Roman" panose="02020603050405020304" pitchFamily="18" charset="0"/>
              </a:rPr>
              <a:t>中，按</a:t>
            </a:r>
            <a:r>
              <a:rPr lang="zh-CN" altLang="en-US" sz="2400">
                <a:solidFill>
                  <a:srgbClr val="FF3300"/>
                </a:solidFill>
                <a:latin typeface="Times New Roman" panose="02020603050405020304" pitchFamily="18" charset="0"/>
              </a:rPr>
              <a:t>铝钢截面比</a:t>
            </a:r>
            <a:r>
              <a:rPr lang="zh-CN" altLang="en-US" sz="2400">
                <a:latin typeface="Times New Roman" panose="02020603050405020304" pitchFamily="18" charset="0"/>
              </a:rPr>
              <a:t>的不同，将钢芯铝绞线分为</a:t>
            </a:r>
            <a:r>
              <a:rPr lang="zh-CN" altLang="en-US" sz="2400">
                <a:solidFill>
                  <a:schemeClr val="hlink"/>
                </a:solidFill>
                <a:latin typeface="Times New Roman" panose="02020603050405020304" pitchFamily="18" charset="0"/>
              </a:rPr>
              <a:t>正常型（</a:t>
            </a:r>
            <a:r>
              <a:rPr lang="en-US" altLang="zh-CN" sz="2400">
                <a:solidFill>
                  <a:schemeClr val="hlink"/>
                </a:solidFill>
                <a:latin typeface="Times New Roman" panose="02020603050405020304" pitchFamily="18" charset="0"/>
              </a:rPr>
              <a:t>LGJ</a:t>
            </a:r>
            <a:r>
              <a:rPr lang="zh-CN" altLang="en-US" sz="2400">
                <a:solidFill>
                  <a:schemeClr val="hlink"/>
                </a:solidFill>
                <a:latin typeface="Times New Roman" panose="02020603050405020304" pitchFamily="18" charset="0"/>
              </a:rPr>
              <a:t>）、加强型（</a:t>
            </a:r>
            <a:r>
              <a:rPr lang="en-US" altLang="zh-CN" sz="2400">
                <a:solidFill>
                  <a:schemeClr val="hlink"/>
                </a:solidFill>
                <a:latin typeface="Times New Roman" panose="02020603050405020304" pitchFamily="18" charset="0"/>
              </a:rPr>
              <a:t>LGJJ</a:t>
            </a:r>
            <a:r>
              <a:rPr lang="zh-CN" altLang="en-US" sz="2400">
                <a:solidFill>
                  <a:schemeClr val="hlink"/>
                </a:solidFill>
                <a:latin typeface="Times New Roman" panose="02020603050405020304" pitchFamily="18" charset="0"/>
              </a:rPr>
              <a:t>）和轻型（</a:t>
            </a:r>
            <a:r>
              <a:rPr lang="en-US" altLang="zh-CN" sz="2400">
                <a:solidFill>
                  <a:schemeClr val="hlink"/>
                </a:solidFill>
                <a:latin typeface="Times New Roman" panose="02020603050405020304" pitchFamily="18" charset="0"/>
              </a:rPr>
              <a:t>LGJQ</a:t>
            </a:r>
            <a:r>
              <a:rPr lang="zh-CN" altLang="en-US" sz="2400">
                <a:solidFill>
                  <a:schemeClr val="hlink"/>
                </a:solidFill>
                <a:latin typeface="Times New Roman" panose="02020603050405020304" pitchFamily="18" charset="0"/>
              </a:rPr>
              <a:t>）</a:t>
            </a:r>
            <a:r>
              <a:rPr lang="zh-CN" altLang="en-US" sz="2400">
                <a:latin typeface="Times New Roman" panose="02020603050405020304" pitchFamily="18" charset="0"/>
              </a:rPr>
              <a:t>三种。型号后的数字仅表示铝部的标称截面。如：</a:t>
            </a:r>
          </a:p>
          <a:p>
            <a:pPr>
              <a:buFontTx/>
              <a:buNone/>
            </a:pPr>
            <a:r>
              <a:rPr lang="zh-CN" altLang="en-US"/>
              <a:t>          </a:t>
            </a:r>
            <a:r>
              <a:rPr lang="en-US" altLang="zh-CN" sz="2400">
                <a:latin typeface="Times New Roman" panose="02020603050405020304" pitchFamily="18" charset="0"/>
              </a:rPr>
              <a:t>LGJ−185  GB1179−74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5855"/>
                                        </p:tgtEl>
                                        <p:attrNameLst>
                                          <p:attrName>style.visibility</p:attrName>
                                        </p:attrNameLst>
                                      </p:cBhvr>
                                      <p:to>
                                        <p:strVal val="visible"/>
                                      </p:to>
                                    </p:set>
                                    <p:animEffect transition="in" filter="blinds(horizontal)">
                                      <p:cBhvr>
                                        <p:cTn id="7" dur="500"/>
                                        <p:tgtEl>
                                          <p:spTgt spid="358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nodeType="clickEffect">
                                  <p:stCondLst>
                                    <p:cond delay="0"/>
                                  </p:stCondLst>
                                  <p:childTnLst>
                                    <p:anim calcmode="lin" valueType="num">
                                      <p:cBhvr additive="base">
                                        <p:cTn id="11" dur="500"/>
                                        <p:tgtEl>
                                          <p:spTgt spid="35855"/>
                                        </p:tgtEl>
                                        <p:attrNameLst>
                                          <p:attrName>ppt_x</p:attrName>
                                        </p:attrNameLst>
                                      </p:cBhvr>
                                      <p:tavLst>
                                        <p:tav tm="0">
                                          <p:val>
                                            <p:strVal val="ppt_x"/>
                                          </p:val>
                                        </p:tav>
                                        <p:tav tm="100000">
                                          <p:val>
                                            <p:strVal val="ppt_x"/>
                                          </p:val>
                                        </p:tav>
                                      </p:tavLst>
                                    </p:anim>
                                    <p:anim calcmode="lin" valueType="num">
                                      <p:cBhvr additive="base">
                                        <p:cTn id="12" dur="500"/>
                                        <p:tgtEl>
                                          <p:spTgt spid="35855"/>
                                        </p:tgtEl>
                                        <p:attrNameLst>
                                          <p:attrName>ppt_y</p:attrName>
                                        </p:attrNameLst>
                                      </p:cBhvr>
                                      <p:tavLst>
                                        <p:tav tm="0">
                                          <p:val>
                                            <p:strVal val="ppt_y"/>
                                          </p:val>
                                        </p:tav>
                                        <p:tav tm="100000">
                                          <p:val>
                                            <p:strVal val="1+ppt_h/2"/>
                                          </p:val>
                                        </p:tav>
                                      </p:tavLst>
                                    </p:anim>
                                    <p:set>
                                      <p:cBhvr>
                                        <p:cTn id="13" dur="1" fill="hold">
                                          <p:stCondLst>
                                            <p:cond delay="499"/>
                                          </p:stCondLst>
                                        </p:cTn>
                                        <p:tgtEl>
                                          <p:spTgt spid="35855"/>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5854"/>
                                        </p:tgtEl>
                                        <p:attrNameLst>
                                          <p:attrName>style.visibility</p:attrName>
                                        </p:attrNameLst>
                                      </p:cBhvr>
                                      <p:to>
                                        <p:strVal val="visible"/>
                                      </p:to>
                                    </p:set>
                                    <p:anim calcmode="lin" valueType="num">
                                      <p:cBhvr additive="base">
                                        <p:cTn id="18" dur="500" fill="hold"/>
                                        <p:tgtEl>
                                          <p:spTgt spid="35854"/>
                                        </p:tgtEl>
                                        <p:attrNameLst>
                                          <p:attrName>ppt_x</p:attrName>
                                        </p:attrNameLst>
                                      </p:cBhvr>
                                      <p:tavLst>
                                        <p:tav tm="0">
                                          <p:val>
                                            <p:strVal val="#ppt_x"/>
                                          </p:val>
                                        </p:tav>
                                        <p:tav tm="100000">
                                          <p:val>
                                            <p:strVal val="#ppt_x"/>
                                          </p:val>
                                        </p:tav>
                                      </p:tavLst>
                                    </p:anim>
                                    <p:anim calcmode="lin" valueType="num">
                                      <p:cBhvr additive="base">
                                        <p:cTn id="19" dur="500" fill="hold"/>
                                        <p:tgtEl>
                                          <p:spTgt spid="35854"/>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xit" presetSubtype="4" fill="hold" grpId="1" nodeType="clickEffect">
                                  <p:stCondLst>
                                    <p:cond delay="0"/>
                                  </p:stCondLst>
                                  <p:childTnLst>
                                    <p:anim calcmode="lin" valueType="num">
                                      <p:cBhvr additive="base">
                                        <p:cTn id="23" dur="500"/>
                                        <p:tgtEl>
                                          <p:spTgt spid="35854"/>
                                        </p:tgtEl>
                                        <p:attrNameLst>
                                          <p:attrName>ppt_x</p:attrName>
                                        </p:attrNameLst>
                                      </p:cBhvr>
                                      <p:tavLst>
                                        <p:tav tm="0">
                                          <p:val>
                                            <p:strVal val="ppt_x"/>
                                          </p:val>
                                        </p:tav>
                                        <p:tav tm="100000">
                                          <p:val>
                                            <p:strVal val="ppt_x"/>
                                          </p:val>
                                        </p:tav>
                                      </p:tavLst>
                                    </p:anim>
                                    <p:anim calcmode="lin" valueType="num">
                                      <p:cBhvr additive="base">
                                        <p:cTn id="24" dur="500"/>
                                        <p:tgtEl>
                                          <p:spTgt spid="35854"/>
                                        </p:tgtEl>
                                        <p:attrNameLst>
                                          <p:attrName>ppt_y</p:attrName>
                                        </p:attrNameLst>
                                      </p:cBhvr>
                                      <p:tavLst>
                                        <p:tav tm="0">
                                          <p:val>
                                            <p:strVal val="ppt_y"/>
                                          </p:val>
                                        </p:tav>
                                        <p:tav tm="100000">
                                          <p:val>
                                            <p:strVal val="1+ppt_h/2"/>
                                          </p:val>
                                        </p:tav>
                                      </p:tavLst>
                                    </p:anim>
                                    <p:set>
                                      <p:cBhvr>
                                        <p:cTn id="25" dur="1" fill="hold">
                                          <p:stCondLst>
                                            <p:cond delay="499"/>
                                          </p:stCondLst>
                                        </p:cTn>
                                        <p:tgtEl>
                                          <p:spTgt spid="358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4" grpId="0" animBg="1"/>
      <p:bldP spid="35854" grpId="1" animBg="1"/>
    </p:bld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Ocean</Template>
  <TotalTime>4062</TotalTime>
  <Words>7625</Words>
  <Application>Microsoft Office PowerPoint</Application>
  <PresentationFormat>全屏显示(4:3)</PresentationFormat>
  <Paragraphs>786</Paragraphs>
  <Slides>62</Slides>
  <Notes>1</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62</vt:i4>
      </vt:variant>
    </vt:vector>
  </HeadingPairs>
  <TitlesOfParts>
    <vt:vector size="73" baseType="lpstr">
      <vt:lpstr>黑体</vt:lpstr>
      <vt:lpstr>华文行楷</vt:lpstr>
      <vt:lpstr>华文新魏</vt:lpstr>
      <vt:lpstr>宋体</vt:lpstr>
      <vt:lpstr>Arial</vt:lpstr>
      <vt:lpstr>Symbol</vt:lpstr>
      <vt:lpstr>Tahoma</vt:lpstr>
      <vt:lpstr>Times New Roman</vt:lpstr>
      <vt:lpstr>Wingdings</vt:lpstr>
      <vt:lpstr>Ocean</vt:lpstr>
      <vt:lpstr>Equation</vt:lpstr>
      <vt:lpstr>PowerPoint 演示文稿</vt:lpstr>
      <vt:lpstr>PowerPoint 演示文稿</vt:lpstr>
      <vt:lpstr>PowerPoint 演示文稿</vt:lpstr>
      <vt:lpstr>PowerPoint 演示文稿</vt:lpstr>
      <vt:lpstr>PowerPoint 演示文稿</vt:lpstr>
      <vt:lpstr>（3）常用架空线的型号、规格</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悬式绝缘子重要性能指标：击穿电压、爬电距离（泄露距离）、机电破坏负荷，见表1-6。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7、导线的排列方式与换位</vt:lpstr>
      <vt:lpstr>PowerPoint 演示文稿</vt:lpstr>
      <vt:lpstr>PowerPoint 演示文稿</vt:lpstr>
      <vt:lpstr>PowerPoint 演示文稿</vt:lpstr>
      <vt:lpstr>PowerPoint 演示文稿</vt:lpstr>
      <vt:lpstr>PowerPoint 演示文稿</vt:lpstr>
      <vt:lpstr>第二章 设计用气象条件</vt:lpstr>
      <vt:lpstr>PowerPoint 演示文稿</vt:lpstr>
      <vt:lpstr>PowerPoint 演示文稿</vt:lpstr>
      <vt:lpstr>PowerPoint 演示文稿</vt:lpstr>
      <vt:lpstr>PowerPoint 演示文稿</vt:lpstr>
      <vt:lpstr>PowerPoint 演示文稿</vt:lpstr>
      <vt:lpstr>PowerPoint 演示文稿</vt:lpstr>
      <vt:lpstr>第三章  架空线的机械物理特性</vt:lpstr>
      <vt:lpstr>PowerPoint 演示文稿</vt:lpstr>
      <vt:lpstr>PowerPoint 演示文稿</vt:lpstr>
      <vt:lpstr>五、架空线的许用应力和安全系数</vt:lpstr>
      <vt:lpstr>PowerPoint 演示文稿</vt:lpstr>
      <vt:lpstr>六、架空线的比载</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shen zhongwei</dc:creator>
  <cp:lastModifiedBy>zhongwei shen</cp:lastModifiedBy>
  <cp:revision>576</cp:revision>
  <cp:lastPrinted>1601-01-01T00:00:00Z</cp:lastPrinted>
  <dcterms:created xsi:type="dcterms:W3CDTF">1601-01-01T00:00:00Z</dcterms:created>
  <dcterms:modified xsi:type="dcterms:W3CDTF">2018-11-27T02:13:46Z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