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854" r:id="rId2"/>
    <p:sldId id="1604" r:id="rId3"/>
    <p:sldId id="1605" r:id="rId4"/>
    <p:sldId id="1684" r:id="rId5"/>
    <p:sldId id="1686" r:id="rId6"/>
    <p:sldId id="1687" r:id="rId7"/>
    <p:sldId id="1688" r:id="rId8"/>
    <p:sldId id="1690" r:id="rId9"/>
    <p:sldId id="1691" r:id="rId10"/>
    <p:sldId id="1693" r:id="rId11"/>
    <p:sldId id="1694" r:id="rId12"/>
    <p:sldId id="1685" r:id="rId13"/>
    <p:sldId id="1740" r:id="rId14"/>
    <p:sldId id="1707" r:id="rId15"/>
    <p:sldId id="2136" r:id="rId16"/>
    <p:sldId id="1746" r:id="rId17"/>
    <p:sldId id="1720" r:id="rId18"/>
    <p:sldId id="2116" r:id="rId19"/>
    <p:sldId id="2132" r:id="rId20"/>
    <p:sldId id="653" r:id="rId21"/>
    <p:sldId id="2133" r:id="rId22"/>
    <p:sldId id="2137" r:id="rId23"/>
    <p:sldId id="1708" r:id="rId24"/>
    <p:sldId id="1612" r:id="rId25"/>
    <p:sldId id="2138" r:id="rId26"/>
    <p:sldId id="2139" r:id="rId27"/>
    <p:sldId id="2078" r:id="rId28"/>
    <p:sldId id="2151" r:id="rId29"/>
    <p:sldId id="2140" r:id="rId30"/>
    <p:sldId id="2141" r:id="rId31"/>
    <p:sldId id="2142" r:id="rId32"/>
    <p:sldId id="2144" r:id="rId33"/>
    <p:sldId id="2143" r:id="rId34"/>
    <p:sldId id="2147" r:id="rId35"/>
    <p:sldId id="1695" r:id="rId36"/>
    <p:sldId id="2145" r:id="rId37"/>
    <p:sldId id="2146" r:id="rId38"/>
    <p:sldId id="2148" r:id="rId39"/>
    <p:sldId id="2149" r:id="rId40"/>
    <p:sldId id="2150" r:id="rId41"/>
    <p:sldId id="1698" r:id="rId42"/>
    <p:sldId id="1803" r:id="rId43"/>
  </p:sldIdLst>
  <p:sldSz cx="9742488" cy="7307263"/>
  <p:notesSz cx="7099300" cy="10234613"/>
  <p:defaultTextStyle>
    <a:defPPr>
      <a:defRPr lang="zh-CN"/>
    </a:defPPr>
    <a:lvl1pPr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29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C3F0"/>
    <a:srgbClr val="24B8EB"/>
    <a:srgbClr val="0268B0"/>
    <a:srgbClr val="FF6600"/>
    <a:srgbClr val="F34A57"/>
    <a:srgbClr val="5D4837"/>
    <a:srgbClr val="CCFFFF"/>
    <a:srgbClr val="99FFCC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0" autoAdjust="0"/>
    <p:restoredTop sz="89574" autoAdjust="0"/>
  </p:normalViewPr>
  <p:slideViewPr>
    <p:cSldViewPr>
      <p:cViewPr varScale="1">
        <p:scale>
          <a:sx n="68" d="100"/>
          <a:sy n="68" d="100"/>
        </p:scale>
        <p:origin x="1140" y="60"/>
      </p:cViewPr>
      <p:guideLst>
        <p:guide orient="horz" pos="2120"/>
        <p:guide pos="29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105AA-6F46-4FD0-A9F2-88B6CC397520}" type="datetimeFigureOut">
              <a:rPr lang="zh-CN" altLang="en-US" smtClean="0"/>
              <a:t>2018/9/15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430DE-31C5-4A31-B9EB-53F5FDA3E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363" cy="5081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l" eaLnBrk="0" hangingPunct="0"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650" y="1"/>
            <a:ext cx="3076363" cy="5081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40A52C-1A45-499A-AAED-9FD1BBCA66B8}" type="datetimeFigureOut">
              <a:rPr lang="zh-CN" altLang="en-US"/>
              <a:t>2018/9/15</a:t>
            </a:fld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87425" y="765175"/>
            <a:ext cx="5121275" cy="3840163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410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706643" y="4857888"/>
            <a:ext cx="5681084" cy="46073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099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l" eaLnBrk="0" hangingPunct="0"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650" y="9721106"/>
            <a:ext cx="3076363" cy="5099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eaLnBrk="0" hangingPunct="0"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CCB4C7-41F2-465F-83BF-6B6E3719744B}" type="slidenum">
              <a:rPr lang="zh-CN" alt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87425" y="765175"/>
            <a:ext cx="5121275" cy="384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CB4C7-41F2-465F-83BF-6B6E3719744B}" type="slidenum">
              <a:rPr lang="zh-CN" altLang="en-US" smtClean="0"/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7811" y="1195888"/>
            <a:ext cx="7306866" cy="2544010"/>
          </a:xfrm>
        </p:spPr>
        <p:txBody>
          <a:bodyPr anchor="b"/>
          <a:lstStyle>
            <a:lvl1pPr algn="ctr">
              <a:defRPr sz="479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17811" y="3838005"/>
            <a:ext cx="7306866" cy="1764230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125" indent="0" algn="ctr">
              <a:buNone/>
              <a:defRPr sz="1600"/>
            </a:lvl2pPr>
            <a:lvl3pPr marL="730885" indent="0" algn="ctr">
              <a:buNone/>
              <a:defRPr sz="1440"/>
            </a:lvl3pPr>
            <a:lvl4pPr marL="1096010" indent="0" algn="ctr">
              <a:buNone/>
              <a:defRPr sz="1280"/>
            </a:lvl4pPr>
            <a:lvl5pPr marL="1461135" indent="0" algn="ctr">
              <a:buNone/>
              <a:defRPr sz="1280"/>
            </a:lvl5pPr>
            <a:lvl6pPr marL="1826895" indent="0" algn="ctr">
              <a:buNone/>
              <a:defRPr sz="1280"/>
            </a:lvl6pPr>
            <a:lvl7pPr marL="2192020" indent="0" algn="ctr">
              <a:buNone/>
              <a:defRPr sz="1280"/>
            </a:lvl7pPr>
            <a:lvl8pPr marL="2557780" indent="0" algn="ctr">
              <a:buNone/>
              <a:defRPr sz="1280"/>
            </a:lvl8pPr>
            <a:lvl9pPr marL="2922905" indent="0" algn="ctr">
              <a:buNone/>
              <a:defRPr sz="128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01FF-7252-492F-80F8-5ED8F5575F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B5817-2DCF-40B6-9372-EBEFF41657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63304" y="292630"/>
            <a:ext cx="2192060" cy="623485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7124" y="292630"/>
            <a:ext cx="6449103" cy="623485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F88B-54B2-4125-977F-58FAD33D12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312" y="228352"/>
            <a:ext cx="8930614" cy="56834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91129" y="1045345"/>
            <a:ext cx="4483912" cy="555656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7416" y="1045345"/>
            <a:ext cx="4483913" cy="555656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6714491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57CBC-5B73-4C97-BC9F-1E63641AF5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4722" y="1821742"/>
            <a:ext cx="8402896" cy="3039618"/>
          </a:xfrm>
        </p:spPr>
        <p:txBody>
          <a:bodyPr anchor="b"/>
          <a:lstStyle>
            <a:lvl1pPr>
              <a:defRPr sz="479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4722" y="4890116"/>
            <a:ext cx="8402896" cy="1598463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365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088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601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1135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6895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20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577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2905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78AE7-CFCD-42EC-A59F-05BAE2901B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7125" y="1705028"/>
            <a:ext cx="4296437" cy="482245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8926" y="1705028"/>
            <a:ext cx="4296437" cy="482245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1D2E-2945-46FF-A893-4E98BC6028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1065" y="389045"/>
            <a:ext cx="8402896" cy="141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8339" y="1894942"/>
            <a:ext cx="3894418" cy="877886"/>
          </a:xfrm>
        </p:spPr>
        <p:txBody>
          <a:bodyPr anchor="ctr"/>
          <a:lstStyle>
            <a:lvl1pPr marL="0" indent="0">
              <a:buNone/>
              <a:defRPr sz="2240"/>
            </a:lvl1pPr>
            <a:lvl2pPr marL="365125" indent="0">
              <a:buNone/>
              <a:defRPr sz="1920"/>
            </a:lvl2pPr>
            <a:lvl3pPr marL="730885" indent="0">
              <a:buNone/>
              <a:defRPr sz="1600"/>
            </a:lvl3pPr>
            <a:lvl4pPr marL="1096010" indent="0">
              <a:buNone/>
              <a:defRPr sz="1440"/>
            </a:lvl4pPr>
            <a:lvl5pPr marL="1461135" indent="0">
              <a:buNone/>
              <a:defRPr sz="1440"/>
            </a:lvl5pPr>
            <a:lvl6pPr marL="1826895" indent="0">
              <a:buNone/>
              <a:defRPr sz="1440"/>
            </a:lvl6pPr>
            <a:lvl7pPr marL="2192020" indent="0">
              <a:buNone/>
              <a:defRPr sz="1440"/>
            </a:lvl7pPr>
            <a:lvl8pPr marL="2557780" indent="0">
              <a:buNone/>
              <a:defRPr sz="1440"/>
            </a:lvl8pPr>
            <a:lvl9pPr marL="2922905" indent="0">
              <a:buNone/>
              <a:defRPr sz="144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8339" y="2839986"/>
            <a:ext cx="3894418" cy="375515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99848" y="1894942"/>
            <a:ext cx="3913597" cy="877886"/>
          </a:xfrm>
        </p:spPr>
        <p:txBody>
          <a:bodyPr anchor="ctr"/>
          <a:lstStyle>
            <a:lvl1pPr marL="0" indent="0">
              <a:buNone/>
              <a:defRPr sz="2240"/>
            </a:lvl1pPr>
            <a:lvl2pPr marL="365125" indent="0">
              <a:buNone/>
              <a:defRPr sz="1920"/>
            </a:lvl2pPr>
            <a:lvl3pPr marL="730885" indent="0">
              <a:buNone/>
              <a:defRPr sz="1600"/>
            </a:lvl3pPr>
            <a:lvl4pPr marL="1096010" indent="0">
              <a:buNone/>
              <a:defRPr sz="1440"/>
            </a:lvl4pPr>
            <a:lvl5pPr marL="1461135" indent="0">
              <a:buNone/>
              <a:defRPr sz="1440"/>
            </a:lvl5pPr>
            <a:lvl6pPr marL="1826895" indent="0">
              <a:buNone/>
              <a:defRPr sz="1440"/>
            </a:lvl6pPr>
            <a:lvl7pPr marL="2192020" indent="0">
              <a:buNone/>
              <a:defRPr sz="1440"/>
            </a:lvl7pPr>
            <a:lvl8pPr marL="2557780" indent="0">
              <a:buNone/>
              <a:defRPr sz="1440"/>
            </a:lvl8pPr>
            <a:lvl9pPr marL="2922905" indent="0">
              <a:buNone/>
              <a:defRPr sz="144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99848" y="2839986"/>
            <a:ext cx="3913597" cy="375515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363E-5FF6-480C-A566-9CABD37FE5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1CA6-B103-4F09-9401-573244CC96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0DE9-9109-49A1-8EC9-BD109E5B3D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1065" y="487151"/>
            <a:ext cx="3142206" cy="1705028"/>
          </a:xfrm>
        </p:spPr>
        <p:txBody>
          <a:bodyPr anchor="b"/>
          <a:lstStyle>
            <a:lvl1pPr>
              <a:defRPr sz="255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1826" y="1052111"/>
            <a:ext cx="4932135" cy="5192893"/>
          </a:xfrm>
        </p:spPr>
        <p:txBody>
          <a:bodyPr/>
          <a:lstStyle>
            <a:lvl1pPr>
              <a:defRPr sz="2555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1065" y="2192179"/>
            <a:ext cx="3142206" cy="4061283"/>
          </a:xfrm>
        </p:spPr>
        <p:txBody>
          <a:bodyPr/>
          <a:lstStyle>
            <a:lvl1pPr marL="0" indent="0">
              <a:buNone/>
              <a:defRPr sz="1280"/>
            </a:lvl1pPr>
            <a:lvl2pPr marL="365125" indent="0">
              <a:buNone/>
              <a:defRPr sz="1120"/>
            </a:lvl2pPr>
            <a:lvl3pPr marL="730885" indent="0">
              <a:buNone/>
              <a:defRPr sz="960"/>
            </a:lvl3pPr>
            <a:lvl4pPr marL="1096010" indent="0">
              <a:buNone/>
              <a:defRPr sz="800"/>
            </a:lvl4pPr>
            <a:lvl5pPr marL="1461135" indent="0">
              <a:buNone/>
              <a:defRPr sz="800"/>
            </a:lvl5pPr>
            <a:lvl6pPr marL="1826895" indent="0">
              <a:buNone/>
              <a:defRPr sz="800"/>
            </a:lvl6pPr>
            <a:lvl7pPr marL="2192020" indent="0">
              <a:buNone/>
              <a:defRPr sz="800"/>
            </a:lvl7pPr>
            <a:lvl8pPr marL="2557780" indent="0">
              <a:buNone/>
              <a:defRPr sz="800"/>
            </a:lvl8pPr>
            <a:lvl9pPr marL="2922905" indent="0">
              <a:buNone/>
              <a:defRPr sz="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828DC-8FFD-4E7D-BD31-5EF9746F4D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1065" y="487151"/>
            <a:ext cx="3328483" cy="1705028"/>
          </a:xfrm>
        </p:spPr>
        <p:txBody>
          <a:bodyPr anchor="b"/>
          <a:lstStyle>
            <a:lvl1pPr>
              <a:defRPr sz="255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41826" y="487152"/>
            <a:ext cx="4932135" cy="5757853"/>
          </a:xfrm>
        </p:spPr>
        <p:txBody>
          <a:bodyPr/>
          <a:lstStyle>
            <a:lvl1pPr marL="0" indent="0">
              <a:buNone/>
              <a:defRPr sz="2555"/>
            </a:lvl1pPr>
            <a:lvl2pPr marL="365125" indent="0">
              <a:buNone/>
              <a:defRPr sz="2240"/>
            </a:lvl2pPr>
            <a:lvl3pPr marL="730885" indent="0">
              <a:buNone/>
              <a:defRPr sz="1920"/>
            </a:lvl3pPr>
            <a:lvl4pPr marL="1096010" indent="0">
              <a:buNone/>
              <a:defRPr sz="1600"/>
            </a:lvl4pPr>
            <a:lvl5pPr marL="1461135" indent="0">
              <a:buNone/>
              <a:defRPr sz="1600"/>
            </a:lvl5pPr>
            <a:lvl6pPr marL="1826895" indent="0">
              <a:buNone/>
              <a:defRPr sz="1600"/>
            </a:lvl6pPr>
            <a:lvl7pPr marL="2192020" indent="0">
              <a:buNone/>
              <a:defRPr sz="1600"/>
            </a:lvl7pPr>
            <a:lvl8pPr marL="2557780" indent="0">
              <a:buNone/>
              <a:defRPr sz="1600"/>
            </a:lvl8pPr>
            <a:lvl9pPr marL="2922905" indent="0">
              <a:buNone/>
              <a:defRPr sz="1600"/>
            </a:lvl9pPr>
          </a:lstStyle>
          <a:p>
            <a:pPr lvl="0"/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1065" y="2192179"/>
            <a:ext cx="3328483" cy="4061283"/>
          </a:xfrm>
        </p:spPr>
        <p:txBody>
          <a:bodyPr/>
          <a:lstStyle>
            <a:lvl1pPr marL="0" indent="0">
              <a:buNone/>
              <a:defRPr sz="1600"/>
            </a:lvl1pPr>
            <a:lvl2pPr marL="365125" indent="0">
              <a:buNone/>
              <a:defRPr sz="1440"/>
            </a:lvl2pPr>
            <a:lvl3pPr marL="730885" indent="0">
              <a:buNone/>
              <a:defRPr sz="1280"/>
            </a:lvl3pPr>
            <a:lvl4pPr marL="1096010" indent="0">
              <a:buNone/>
              <a:defRPr sz="1120"/>
            </a:lvl4pPr>
            <a:lvl5pPr marL="1461135" indent="0">
              <a:buNone/>
              <a:defRPr sz="1120"/>
            </a:lvl5pPr>
            <a:lvl6pPr marL="1826895" indent="0">
              <a:buNone/>
              <a:defRPr sz="1120"/>
            </a:lvl6pPr>
            <a:lvl7pPr marL="2192020" indent="0">
              <a:buNone/>
              <a:defRPr sz="1120"/>
            </a:lvl7pPr>
            <a:lvl8pPr marL="2557780" indent="0">
              <a:buNone/>
              <a:defRPr sz="1120"/>
            </a:lvl8pPr>
            <a:lvl9pPr marL="2922905" indent="0">
              <a:buNone/>
              <a:defRPr sz="11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999CD-1D36-40CD-B1DD-9D02B53326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7125" y="292629"/>
            <a:ext cx="8768239" cy="121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87125" y="1705028"/>
            <a:ext cx="8768239" cy="482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87125" y="6654345"/>
            <a:ext cx="2273247" cy="50744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9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328684" y="6654345"/>
            <a:ext cx="3085121" cy="50744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9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982117" y="6654345"/>
            <a:ext cx="2273247" cy="50744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490" noProof="1" dirty="0"/>
            </a:lvl1pPr>
          </a:lstStyle>
          <a:p>
            <a:pPr>
              <a:defRPr/>
            </a:pPr>
            <a:fld id="{E166D9E0-E7C6-4C49-91B9-1964718F96B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9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9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9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9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9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87045" algn="ctr" rtl="0" eaLnBrk="1" fontAlgn="base" hangingPunct="1">
        <a:spcBef>
          <a:spcPct val="0"/>
        </a:spcBef>
        <a:spcAft>
          <a:spcPct val="0"/>
        </a:spcAft>
        <a:defRPr sz="469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74090" algn="ctr" rtl="0" eaLnBrk="1" fontAlgn="base" hangingPunct="1">
        <a:spcBef>
          <a:spcPct val="0"/>
        </a:spcBef>
        <a:spcAft>
          <a:spcPct val="0"/>
        </a:spcAft>
        <a:defRPr sz="469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461135" algn="ctr" rtl="0" eaLnBrk="1" fontAlgn="base" hangingPunct="1">
        <a:spcBef>
          <a:spcPct val="0"/>
        </a:spcBef>
        <a:spcAft>
          <a:spcPct val="0"/>
        </a:spcAft>
        <a:defRPr sz="469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948815" algn="ctr" rtl="0" eaLnBrk="1" fontAlgn="base" hangingPunct="1">
        <a:spcBef>
          <a:spcPct val="0"/>
        </a:spcBef>
        <a:spcAft>
          <a:spcPct val="0"/>
        </a:spcAft>
        <a:defRPr sz="469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65125" indent="-365125" algn="l" rtl="0" eaLnBrk="1" fontAlgn="base" hangingPunct="1">
        <a:spcBef>
          <a:spcPct val="20000"/>
        </a:spcBef>
        <a:spcAft>
          <a:spcPct val="0"/>
        </a:spcAft>
        <a:buChar char="•"/>
        <a:defRPr sz="3410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lvl="1" indent="-304165" algn="l" rtl="0" eaLnBrk="1" fontAlgn="base" hangingPunct="1">
        <a:spcBef>
          <a:spcPct val="20000"/>
        </a:spcBef>
        <a:spcAft>
          <a:spcPct val="0"/>
        </a:spcAft>
        <a:buChar char="–"/>
        <a:defRPr sz="2985" kern="1200">
          <a:solidFill>
            <a:schemeClr val="tx1"/>
          </a:solidFill>
          <a:latin typeface="+mn-lt"/>
          <a:ea typeface="+mn-ea"/>
          <a:cs typeface="+mn-cs"/>
        </a:defRPr>
      </a:lvl2pPr>
      <a:lvl3pPr marL="1217930" lvl="2" indent="-243840" algn="l" rtl="0" eaLnBrk="1" fontAlgn="base" hangingPunct="1">
        <a:spcBef>
          <a:spcPct val="20000"/>
        </a:spcBef>
        <a:spcAft>
          <a:spcPct val="0"/>
        </a:spcAft>
        <a:buChar char="•"/>
        <a:defRPr sz="2555" kern="1200">
          <a:solidFill>
            <a:schemeClr val="tx1"/>
          </a:solidFill>
          <a:latin typeface="+mn-lt"/>
          <a:ea typeface="+mn-ea"/>
          <a:cs typeface="+mn-cs"/>
        </a:defRPr>
      </a:lvl3pPr>
      <a:lvl4pPr marL="1704975" lvl="3" indent="-243840" algn="l" rtl="0" eaLnBrk="1" fontAlgn="base" hangingPunct="1">
        <a:spcBef>
          <a:spcPct val="20000"/>
        </a:spcBef>
        <a:spcAft>
          <a:spcPct val="0"/>
        </a:spcAft>
        <a:buChar char="–"/>
        <a:defRPr sz="2130" kern="1200">
          <a:solidFill>
            <a:schemeClr val="tx1"/>
          </a:solidFill>
          <a:latin typeface="+mn-lt"/>
          <a:ea typeface="+mn-ea"/>
          <a:cs typeface="+mn-cs"/>
        </a:defRPr>
      </a:lvl4pPr>
      <a:lvl5pPr marL="2192020" lvl="4" indent="-243840" algn="l" rtl="0" eaLnBrk="1" fontAlgn="base" hangingPunct="1">
        <a:spcBef>
          <a:spcPct val="20000"/>
        </a:spcBef>
        <a:spcAft>
          <a:spcPct val="0"/>
        </a:spcAft>
        <a:buChar char="»"/>
        <a:defRPr sz="2130" kern="1200">
          <a:solidFill>
            <a:schemeClr val="tx1"/>
          </a:solidFill>
          <a:latin typeface="+mn-lt"/>
          <a:ea typeface="+mn-ea"/>
          <a:cs typeface="+mn-cs"/>
        </a:defRPr>
      </a:lvl5pPr>
      <a:lvl6pPr marL="2679065" lvl="5" indent="-243840" algn="l" defTabSz="97409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1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166745" lvl="6" indent="-243840" algn="l" defTabSz="97409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1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3790" lvl="7" indent="-243840" algn="l" defTabSz="97409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1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40835" lvl="8" indent="-243840" algn="l" defTabSz="97409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1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740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87045" lvl="1" indent="0" algn="l" defTabSz="9740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74090" lvl="2" indent="0" algn="l" defTabSz="9740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461135" lvl="3" indent="0" algn="l" defTabSz="9740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948815" lvl="4" indent="0" algn="l" defTabSz="9740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435860" lvl="5" indent="0" algn="l" defTabSz="9740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922905" lvl="6" indent="0" algn="l" defTabSz="9740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409950" lvl="7" indent="0" algn="l" defTabSz="9740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896995" lvl="8" indent="0" algn="l" defTabSz="9740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hyperlink" Target="https://www.cnblogs.com/swjian/p/8126202.html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724" y="1781423"/>
            <a:ext cx="9551763" cy="2020275"/>
          </a:xfrm>
          <a:prstGeom prst="rect">
            <a:avLst/>
          </a:prstGeom>
          <a:noFill/>
        </p:spPr>
        <p:txBody>
          <a:bodyPr wrap="square" lIns="107549" tIns="53774" rIns="107549" bIns="5377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.NET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在大数据和人工智能项目中的</a:t>
            </a:r>
            <a:endParaRPr lang="en-US" altLang="zh-CN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应用实践</a:t>
            </a:r>
            <a:endParaRPr lang="zh-CN" altLang="en-US" sz="44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9957" name="Text Box 5"/>
          <p:cNvSpPr txBox="1">
            <a:spLocks noChangeArrowheads="1"/>
          </p:cNvSpPr>
          <p:nvPr/>
        </p:nvSpPr>
        <p:spPr bwMode="auto">
          <a:xfrm>
            <a:off x="376235" y="5813427"/>
            <a:ext cx="912654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魏琼东</a:t>
            </a:r>
          </a:p>
        </p:txBody>
      </p:sp>
      <p:sp>
        <p:nvSpPr>
          <p:cNvPr id="2" name="TextBox 6"/>
          <p:cNvSpPr txBox="1"/>
          <p:nvPr/>
        </p:nvSpPr>
        <p:spPr>
          <a:xfrm>
            <a:off x="354965" y="6368415"/>
            <a:ext cx="9126220" cy="515889"/>
          </a:xfrm>
          <a:prstGeom prst="rect">
            <a:avLst/>
          </a:prstGeom>
          <a:noFill/>
        </p:spPr>
        <p:txBody>
          <a:bodyPr wrap="square" lIns="107549" tIns="53774" rIns="107549" bIns="5377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.Net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西安社区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9551" y="1133351"/>
            <a:ext cx="8876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技术：“互联网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”贡献海量数据，为机器学习提供“养料”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7607"/>
            <a:ext cx="9742488" cy="32415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0000" y="1728000"/>
            <a:ext cx="900000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>
              <a:lnSpc>
                <a:spcPts val="28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中国“互联网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医疗”从信息服务阶段，发展到咨询服务阶段，再到诊疗服务阶段，保留了大量电子病历数据和电子健康数据；根据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IDC Digital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预测，截止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年，全球的医疗数据量将达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GB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，为医疗人工智能的发展奠定了数据基础。</a:t>
            </a:r>
          </a:p>
        </p:txBody>
      </p:sp>
      <p:sp>
        <p:nvSpPr>
          <p:cNvPr id="8" name="文本框 10"/>
          <p:cNvSpPr txBox="1"/>
          <p:nvPr/>
        </p:nvSpPr>
        <p:spPr>
          <a:xfrm>
            <a:off x="46708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人工智能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医疗发展背景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8716" y="1133351"/>
            <a:ext cx="6186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技术：深度学习使得人工智能取得新突破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639"/>
            <a:ext cx="9742488" cy="327677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0000" y="1728000"/>
            <a:ext cx="9000000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>
              <a:lnSpc>
                <a:spcPts val="28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年，“神经网络之父” 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Geoffrey Hinton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等人首次提出了“深度学习” 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(Deep learning)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概念。深度学习基于深度置信网络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(DBN)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提出非监督贪心逐层训练算法，为解决深层结构相关的优化难题带来希望；</a:t>
            </a:r>
            <a:r>
              <a:rPr lang="en-US" altLang="zh-CN" sz="20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20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年，随着深度学习算法逐步实现视觉识别和语音识别，人工智能技术真正开始进入商业化和产品化阶段。</a:t>
            </a:r>
          </a:p>
        </p:txBody>
      </p:sp>
      <p:sp>
        <p:nvSpPr>
          <p:cNvPr id="8" name="文本框 10"/>
          <p:cNvSpPr txBox="1"/>
          <p:nvPr/>
        </p:nvSpPr>
        <p:spPr>
          <a:xfrm>
            <a:off x="46708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人工智能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医疗发展背景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8780" y="1134000"/>
            <a:ext cx="9291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u"/>
              <a:defRPr sz="240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人工智能“赋能” 信息化建设，为信息系统赋予打破桎梏，突破壁垒的能力和能量，实现信息化建设转型和变革。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0"/>
          <p:cNvSpPr txBox="1"/>
          <p:nvPr/>
        </p:nvSpPr>
        <p:spPr>
          <a:xfrm>
            <a:off x="46708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人工智能赋能信息系统</a:t>
            </a:r>
          </a:p>
        </p:txBody>
      </p:sp>
      <p:sp>
        <p:nvSpPr>
          <p:cNvPr id="48" name="矩形 47"/>
          <p:cNvSpPr/>
          <p:nvPr/>
        </p:nvSpPr>
        <p:spPr>
          <a:xfrm>
            <a:off x="682614" y="6065999"/>
            <a:ext cx="8365094" cy="792000"/>
          </a:xfrm>
          <a:prstGeom prst="rect">
            <a:avLst/>
          </a:prstGeom>
          <a:solidFill>
            <a:srgbClr val="8DB3E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201282" y="5282607"/>
            <a:ext cx="5846425" cy="792000"/>
          </a:xfrm>
          <a:prstGeom prst="rect">
            <a:avLst/>
          </a:prstGeom>
          <a:solidFill>
            <a:srgbClr val="8DB3E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21283" y="4489149"/>
            <a:ext cx="3326424" cy="792000"/>
          </a:xfrm>
          <a:prstGeom prst="rect">
            <a:avLst/>
          </a:prstGeom>
          <a:solidFill>
            <a:srgbClr val="8DB3E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89450" y="6231167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信息系统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506175" y="5447775"/>
            <a:ext cx="1851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信息系统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458599" y="4654317"/>
            <a:ext cx="1851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信息系统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3.0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L-Shape 2"/>
          <p:cNvSpPr/>
          <p:nvPr/>
        </p:nvSpPr>
        <p:spPr>
          <a:xfrm rot="5400000">
            <a:off x="1131239" y="4247887"/>
            <a:ext cx="1260000" cy="2160000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F243E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34" name="Isosceles Triangle 5"/>
          <p:cNvSpPr/>
          <p:nvPr/>
        </p:nvSpPr>
        <p:spPr>
          <a:xfrm>
            <a:off x="2559392" y="4290448"/>
            <a:ext cx="281847" cy="281847"/>
          </a:xfrm>
          <a:prstGeom prst="triangle">
            <a:avLst>
              <a:gd name="adj" fmla="val 100000"/>
            </a:avLst>
          </a:prstGeom>
          <a:solidFill>
            <a:srgbClr val="0F243E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59" name="文本框 58"/>
          <p:cNvSpPr txBox="1"/>
          <p:nvPr/>
        </p:nvSpPr>
        <p:spPr>
          <a:xfrm>
            <a:off x="1207241" y="5187055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电子化</a:t>
            </a:r>
          </a:p>
        </p:txBody>
      </p:sp>
      <p:grpSp>
        <p:nvGrpSpPr>
          <p:cNvPr id="70" name="组合 69"/>
          <p:cNvGrpSpPr>
            <a:grpSpLocks noChangeAspect="1"/>
          </p:cNvGrpSpPr>
          <p:nvPr/>
        </p:nvGrpSpPr>
        <p:grpSpPr>
          <a:xfrm>
            <a:off x="694780" y="3851111"/>
            <a:ext cx="720000" cy="720000"/>
            <a:chOff x="6529388" y="2222500"/>
            <a:chExt cx="901700" cy="901700"/>
          </a:xfrm>
        </p:grpSpPr>
        <p:sp>
          <p:nvSpPr>
            <p:cNvPr id="71" name="Freeform 14"/>
            <p:cNvSpPr/>
            <p:nvPr/>
          </p:nvSpPr>
          <p:spPr bwMode="auto">
            <a:xfrm>
              <a:off x="6529388" y="2222500"/>
              <a:ext cx="901700" cy="901700"/>
            </a:xfrm>
            <a:custGeom>
              <a:avLst/>
              <a:gdLst>
                <a:gd name="T0" fmla="*/ 240 w 240"/>
                <a:gd name="T1" fmla="*/ 128 h 240"/>
                <a:gd name="T2" fmla="*/ 240 w 240"/>
                <a:gd name="T3" fmla="*/ 112 h 240"/>
                <a:gd name="T4" fmla="*/ 208 w 240"/>
                <a:gd name="T5" fmla="*/ 104 h 240"/>
                <a:gd name="T6" fmla="*/ 204 w 240"/>
                <a:gd name="T7" fmla="*/ 92 h 240"/>
                <a:gd name="T8" fmla="*/ 228 w 240"/>
                <a:gd name="T9" fmla="*/ 68 h 240"/>
                <a:gd name="T10" fmla="*/ 220 w 240"/>
                <a:gd name="T11" fmla="*/ 52 h 240"/>
                <a:gd name="T12" fmla="*/ 188 w 240"/>
                <a:gd name="T13" fmla="*/ 64 h 240"/>
                <a:gd name="T14" fmla="*/ 176 w 240"/>
                <a:gd name="T15" fmla="*/ 52 h 240"/>
                <a:gd name="T16" fmla="*/ 188 w 240"/>
                <a:gd name="T17" fmla="*/ 20 h 240"/>
                <a:gd name="T18" fmla="*/ 172 w 240"/>
                <a:gd name="T19" fmla="*/ 12 h 240"/>
                <a:gd name="T20" fmla="*/ 152 w 240"/>
                <a:gd name="T21" fmla="*/ 36 h 240"/>
                <a:gd name="T22" fmla="*/ 136 w 240"/>
                <a:gd name="T23" fmla="*/ 32 h 240"/>
                <a:gd name="T24" fmla="*/ 128 w 240"/>
                <a:gd name="T25" fmla="*/ 0 h 240"/>
                <a:gd name="T26" fmla="*/ 112 w 240"/>
                <a:gd name="T27" fmla="*/ 0 h 240"/>
                <a:gd name="T28" fmla="*/ 104 w 240"/>
                <a:gd name="T29" fmla="*/ 32 h 240"/>
                <a:gd name="T30" fmla="*/ 88 w 240"/>
                <a:gd name="T31" fmla="*/ 36 h 240"/>
                <a:gd name="T32" fmla="*/ 68 w 240"/>
                <a:gd name="T33" fmla="*/ 12 h 240"/>
                <a:gd name="T34" fmla="*/ 52 w 240"/>
                <a:gd name="T35" fmla="*/ 20 h 240"/>
                <a:gd name="T36" fmla="*/ 64 w 240"/>
                <a:gd name="T37" fmla="*/ 52 h 240"/>
                <a:gd name="T38" fmla="*/ 52 w 240"/>
                <a:gd name="T39" fmla="*/ 64 h 240"/>
                <a:gd name="T40" fmla="*/ 20 w 240"/>
                <a:gd name="T41" fmla="*/ 52 h 240"/>
                <a:gd name="T42" fmla="*/ 12 w 240"/>
                <a:gd name="T43" fmla="*/ 68 h 240"/>
                <a:gd name="T44" fmla="*/ 36 w 240"/>
                <a:gd name="T45" fmla="*/ 92 h 240"/>
                <a:gd name="T46" fmla="*/ 32 w 240"/>
                <a:gd name="T47" fmla="*/ 104 h 240"/>
                <a:gd name="T48" fmla="*/ 0 w 240"/>
                <a:gd name="T49" fmla="*/ 112 h 240"/>
                <a:gd name="T50" fmla="*/ 0 w 240"/>
                <a:gd name="T51" fmla="*/ 128 h 240"/>
                <a:gd name="T52" fmla="*/ 32 w 240"/>
                <a:gd name="T53" fmla="*/ 136 h 240"/>
                <a:gd name="T54" fmla="*/ 36 w 240"/>
                <a:gd name="T55" fmla="*/ 148 h 240"/>
                <a:gd name="T56" fmla="*/ 12 w 240"/>
                <a:gd name="T57" fmla="*/ 172 h 240"/>
                <a:gd name="T58" fmla="*/ 20 w 240"/>
                <a:gd name="T59" fmla="*/ 188 h 240"/>
                <a:gd name="T60" fmla="*/ 52 w 240"/>
                <a:gd name="T61" fmla="*/ 176 h 240"/>
                <a:gd name="T62" fmla="*/ 64 w 240"/>
                <a:gd name="T63" fmla="*/ 188 h 240"/>
                <a:gd name="T64" fmla="*/ 52 w 240"/>
                <a:gd name="T65" fmla="*/ 220 h 240"/>
                <a:gd name="T66" fmla="*/ 68 w 240"/>
                <a:gd name="T67" fmla="*/ 228 h 240"/>
                <a:gd name="T68" fmla="*/ 88 w 240"/>
                <a:gd name="T69" fmla="*/ 204 h 240"/>
                <a:gd name="T70" fmla="*/ 104 w 240"/>
                <a:gd name="T71" fmla="*/ 208 h 240"/>
                <a:gd name="T72" fmla="*/ 112 w 240"/>
                <a:gd name="T73" fmla="*/ 240 h 240"/>
                <a:gd name="T74" fmla="*/ 128 w 240"/>
                <a:gd name="T75" fmla="*/ 240 h 240"/>
                <a:gd name="T76" fmla="*/ 136 w 240"/>
                <a:gd name="T77" fmla="*/ 208 h 240"/>
                <a:gd name="T78" fmla="*/ 152 w 240"/>
                <a:gd name="T79" fmla="*/ 204 h 240"/>
                <a:gd name="T80" fmla="*/ 172 w 240"/>
                <a:gd name="T81" fmla="*/ 228 h 240"/>
                <a:gd name="T82" fmla="*/ 188 w 240"/>
                <a:gd name="T83" fmla="*/ 220 h 240"/>
                <a:gd name="T84" fmla="*/ 176 w 240"/>
                <a:gd name="T85" fmla="*/ 188 h 240"/>
                <a:gd name="T86" fmla="*/ 188 w 240"/>
                <a:gd name="T87" fmla="*/ 176 h 240"/>
                <a:gd name="T88" fmla="*/ 220 w 240"/>
                <a:gd name="T89" fmla="*/ 188 h 240"/>
                <a:gd name="T90" fmla="*/ 228 w 240"/>
                <a:gd name="T91" fmla="*/ 172 h 240"/>
                <a:gd name="T92" fmla="*/ 204 w 240"/>
                <a:gd name="T93" fmla="*/ 148 h 240"/>
                <a:gd name="T94" fmla="*/ 208 w 240"/>
                <a:gd name="T95" fmla="*/ 136 h 240"/>
                <a:gd name="T96" fmla="*/ 240 w 240"/>
                <a:gd name="T97" fmla="*/ 12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240">
                  <a:moveTo>
                    <a:pt x="240" y="128"/>
                  </a:moveTo>
                  <a:cubicBezTo>
                    <a:pt x="240" y="112"/>
                    <a:pt x="240" y="112"/>
                    <a:pt x="240" y="11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7" y="100"/>
                    <a:pt x="205" y="96"/>
                    <a:pt x="204" y="92"/>
                  </a:cubicBezTo>
                  <a:cubicBezTo>
                    <a:pt x="228" y="68"/>
                    <a:pt x="228" y="68"/>
                    <a:pt x="228" y="68"/>
                  </a:cubicBezTo>
                  <a:cubicBezTo>
                    <a:pt x="220" y="52"/>
                    <a:pt x="220" y="52"/>
                    <a:pt x="220" y="52"/>
                  </a:cubicBezTo>
                  <a:cubicBezTo>
                    <a:pt x="188" y="64"/>
                    <a:pt x="188" y="64"/>
                    <a:pt x="188" y="64"/>
                  </a:cubicBezTo>
                  <a:cubicBezTo>
                    <a:pt x="185" y="61"/>
                    <a:pt x="179" y="55"/>
                    <a:pt x="176" y="52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48" y="34"/>
                    <a:pt x="140" y="33"/>
                    <a:pt x="136" y="32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0" y="33"/>
                    <a:pt x="92" y="34"/>
                    <a:pt x="88" y="36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1" y="55"/>
                    <a:pt x="55" y="61"/>
                    <a:pt x="52" y="64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5" y="96"/>
                    <a:pt x="33" y="100"/>
                    <a:pt x="32" y="10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40"/>
                    <a:pt x="35" y="144"/>
                    <a:pt x="36" y="148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52" y="176"/>
                    <a:pt x="52" y="176"/>
                    <a:pt x="52" y="176"/>
                  </a:cubicBezTo>
                  <a:cubicBezTo>
                    <a:pt x="55" y="179"/>
                    <a:pt x="61" y="185"/>
                    <a:pt x="64" y="188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68" y="228"/>
                    <a:pt x="68" y="228"/>
                    <a:pt x="68" y="228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92" y="206"/>
                    <a:pt x="100" y="207"/>
                    <a:pt x="104" y="208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28" y="240"/>
                    <a:pt x="128" y="240"/>
                    <a:pt x="128" y="240"/>
                  </a:cubicBezTo>
                  <a:cubicBezTo>
                    <a:pt x="136" y="208"/>
                    <a:pt x="136" y="208"/>
                    <a:pt x="136" y="208"/>
                  </a:cubicBezTo>
                  <a:cubicBezTo>
                    <a:pt x="140" y="207"/>
                    <a:pt x="148" y="206"/>
                    <a:pt x="152" y="204"/>
                  </a:cubicBezTo>
                  <a:cubicBezTo>
                    <a:pt x="172" y="228"/>
                    <a:pt x="172" y="228"/>
                    <a:pt x="172" y="228"/>
                  </a:cubicBezTo>
                  <a:cubicBezTo>
                    <a:pt x="188" y="220"/>
                    <a:pt x="188" y="220"/>
                    <a:pt x="188" y="220"/>
                  </a:cubicBezTo>
                  <a:cubicBezTo>
                    <a:pt x="176" y="188"/>
                    <a:pt x="176" y="188"/>
                    <a:pt x="176" y="188"/>
                  </a:cubicBezTo>
                  <a:cubicBezTo>
                    <a:pt x="179" y="185"/>
                    <a:pt x="185" y="179"/>
                    <a:pt x="188" y="176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8" y="172"/>
                    <a:pt x="228" y="172"/>
                    <a:pt x="228" y="172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5" y="144"/>
                    <a:pt x="207" y="140"/>
                    <a:pt x="208" y="136"/>
                  </a:cubicBezTo>
                  <a:lnTo>
                    <a:pt x="240" y="128"/>
                  </a:lnTo>
                  <a:close/>
                </a:path>
              </a:pathLst>
            </a:custGeom>
            <a:solidFill>
              <a:srgbClr val="828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Oval 15"/>
            <p:cNvSpPr>
              <a:spLocks noChangeArrowheads="1"/>
            </p:cNvSpPr>
            <p:nvPr/>
          </p:nvSpPr>
          <p:spPr bwMode="auto">
            <a:xfrm>
              <a:off x="6708776" y="2403475"/>
              <a:ext cx="541338" cy="541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Oval 16"/>
            <p:cNvSpPr>
              <a:spLocks noChangeArrowheads="1"/>
            </p:cNvSpPr>
            <p:nvPr/>
          </p:nvSpPr>
          <p:spPr bwMode="auto">
            <a:xfrm>
              <a:off x="6769101" y="2463800"/>
              <a:ext cx="420688" cy="420688"/>
            </a:xfrm>
            <a:prstGeom prst="ellipse">
              <a:avLst/>
            </a:prstGeom>
            <a:solidFill>
              <a:srgbClr val="41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Oval 17"/>
            <p:cNvSpPr>
              <a:spLocks noChangeArrowheads="1"/>
            </p:cNvSpPr>
            <p:nvPr/>
          </p:nvSpPr>
          <p:spPr bwMode="auto">
            <a:xfrm>
              <a:off x="6845301" y="2538413"/>
              <a:ext cx="269875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val 18"/>
            <p:cNvSpPr>
              <a:spLocks noChangeArrowheads="1"/>
            </p:cNvSpPr>
            <p:nvPr/>
          </p:nvSpPr>
          <p:spPr bwMode="auto">
            <a:xfrm>
              <a:off x="6889751" y="2582863"/>
              <a:ext cx="180975" cy="180975"/>
            </a:xfrm>
            <a:prstGeom prst="ellipse">
              <a:avLst/>
            </a:prstGeom>
            <a:solidFill>
              <a:srgbClr val="41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9"/>
            <p:cNvSpPr/>
            <p:nvPr/>
          </p:nvSpPr>
          <p:spPr bwMode="auto">
            <a:xfrm>
              <a:off x="7040563" y="2733675"/>
              <a:ext cx="119063" cy="120650"/>
            </a:xfrm>
            <a:custGeom>
              <a:avLst/>
              <a:gdLst>
                <a:gd name="T0" fmla="*/ 56 w 75"/>
                <a:gd name="T1" fmla="*/ 76 h 76"/>
                <a:gd name="T2" fmla="*/ 0 w 75"/>
                <a:gd name="T3" fmla="*/ 19 h 76"/>
                <a:gd name="T4" fmla="*/ 19 w 75"/>
                <a:gd name="T5" fmla="*/ 0 h 76"/>
                <a:gd name="T6" fmla="*/ 75 w 75"/>
                <a:gd name="T7" fmla="*/ 57 h 76"/>
                <a:gd name="T8" fmla="*/ 56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56" y="76"/>
                  </a:moveTo>
                  <a:lnTo>
                    <a:pt x="0" y="19"/>
                  </a:lnTo>
                  <a:lnTo>
                    <a:pt x="19" y="0"/>
                  </a:lnTo>
                  <a:lnTo>
                    <a:pt x="75" y="57"/>
                  </a:lnTo>
                  <a:lnTo>
                    <a:pt x="56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1330526" y="398027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实用工具</a:t>
            </a:r>
          </a:p>
        </p:txBody>
      </p:sp>
      <p:sp>
        <p:nvSpPr>
          <p:cNvPr id="35" name="L-Shape 6"/>
          <p:cNvSpPr/>
          <p:nvPr/>
        </p:nvSpPr>
        <p:spPr>
          <a:xfrm rot="5400000">
            <a:off x="3651283" y="3499141"/>
            <a:ext cx="1260000" cy="2160000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F243E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</p:sp>
      <p:sp>
        <p:nvSpPr>
          <p:cNvPr id="37" name="Isosceles Triangle 10"/>
          <p:cNvSpPr/>
          <p:nvPr/>
        </p:nvSpPr>
        <p:spPr>
          <a:xfrm>
            <a:off x="5079436" y="3523278"/>
            <a:ext cx="281847" cy="281847"/>
          </a:xfrm>
          <a:prstGeom prst="triangle">
            <a:avLst>
              <a:gd name="adj" fmla="val 100000"/>
            </a:avLst>
          </a:prstGeom>
          <a:solidFill>
            <a:srgbClr val="0F243E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</p:sp>
      <p:sp>
        <p:nvSpPr>
          <p:cNvPr id="60" name="文本框 59"/>
          <p:cNvSpPr txBox="1"/>
          <p:nvPr/>
        </p:nvSpPr>
        <p:spPr>
          <a:xfrm>
            <a:off x="3727285" y="4253643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结构化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集成化</a:t>
            </a:r>
          </a:p>
        </p:txBody>
      </p:sp>
      <p:grpSp>
        <p:nvGrpSpPr>
          <p:cNvPr id="98" name="组合 97"/>
          <p:cNvGrpSpPr>
            <a:grpSpLocks noChangeAspect="1"/>
          </p:cNvGrpSpPr>
          <p:nvPr/>
        </p:nvGrpSpPr>
        <p:grpSpPr>
          <a:xfrm>
            <a:off x="3215060" y="3083908"/>
            <a:ext cx="670166" cy="720000"/>
            <a:chOff x="9920288" y="2336801"/>
            <a:chExt cx="811213" cy="871537"/>
          </a:xfrm>
        </p:grpSpPr>
        <p:sp>
          <p:nvSpPr>
            <p:cNvPr id="99" name="Rectangle 16"/>
            <p:cNvSpPr>
              <a:spLocks noChangeArrowheads="1"/>
            </p:cNvSpPr>
            <p:nvPr/>
          </p:nvSpPr>
          <p:spPr bwMode="auto">
            <a:xfrm>
              <a:off x="9920288" y="2457451"/>
              <a:ext cx="811213" cy="690563"/>
            </a:xfrm>
            <a:prstGeom prst="rect">
              <a:avLst/>
            </a:prstGeom>
            <a:solidFill>
              <a:srgbClr val="E1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Rectangle 17"/>
            <p:cNvSpPr>
              <a:spLocks noChangeArrowheads="1"/>
            </p:cNvSpPr>
            <p:nvPr/>
          </p:nvSpPr>
          <p:spPr bwMode="auto">
            <a:xfrm>
              <a:off x="9980613" y="2517776"/>
              <a:ext cx="690563" cy="569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8"/>
            <p:cNvSpPr/>
            <p:nvPr/>
          </p:nvSpPr>
          <p:spPr bwMode="auto">
            <a:xfrm>
              <a:off x="9920288" y="2336801"/>
              <a:ext cx="811213" cy="120650"/>
            </a:xfrm>
            <a:custGeom>
              <a:avLst/>
              <a:gdLst>
                <a:gd name="T0" fmla="*/ 216 w 216"/>
                <a:gd name="T1" fmla="*/ 8 h 32"/>
                <a:gd name="T2" fmla="*/ 208 w 216"/>
                <a:gd name="T3" fmla="*/ 0 h 32"/>
                <a:gd name="T4" fmla="*/ 8 w 216"/>
                <a:gd name="T5" fmla="*/ 0 h 32"/>
                <a:gd name="T6" fmla="*/ 0 w 216"/>
                <a:gd name="T7" fmla="*/ 8 h 32"/>
                <a:gd name="T8" fmla="*/ 0 w 216"/>
                <a:gd name="T9" fmla="*/ 32 h 32"/>
                <a:gd name="T10" fmla="*/ 216 w 216"/>
                <a:gd name="T11" fmla="*/ 32 h 32"/>
                <a:gd name="T12" fmla="*/ 216 w 216"/>
                <a:gd name="T1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32">
                  <a:moveTo>
                    <a:pt x="216" y="8"/>
                  </a:moveTo>
                  <a:cubicBezTo>
                    <a:pt x="216" y="4"/>
                    <a:pt x="212" y="0"/>
                    <a:pt x="20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6" y="32"/>
                    <a:pt x="216" y="32"/>
                    <a:pt x="216" y="32"/>
                  </a:cubicBezTo>
                  <a:lnTo>
                    <a:pt x="216" y="8"/>
                  </a:ln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9"/>
            <p:cNvSpPr/>
            <p:nvPr/>
          </p:nvSpPr>
          <p:spPr bwMode="auto">
            <a:xfrm>
              <a:off x="9920288" y="3148013"/>
              <a:ext cx="811213" cy="60325"/>
            </a:xfrm>
            <a:custGeom>
              <a:avLst/>
              <a:gdLst>
                <a:gd name="T0" fmla="*/ 0 w 216"/>
                <a:gd name="T1" fmla="*/ 8 h 16"/>
                <a:gd name="T2" fmla="*/ 8 w 216"/>
                <a:gd name="T3" fmla="*/ 16 h 16"/>
                <a:gd name="T4" fmla="*/ 208 w 216"/>
                <a:gd name="T5" fmla="*/ 16 h 16"/>
                <a:gd name="T6" fmla="*/ 216 w 216"/>
                <a:gd name="T7" fmla="*/ 8 h 16"/>
                <a:gd name="T8" fmla="*/ 216 w 216"/>
                <a:gd name="T9" fmla="*/ 0 h 16"/>
                <a:gd name="T10" fmla="*/ 0 w 216"/>
                <a:gd name="T11" fmla="*/ 0 h 16"/>
                <a:gd name="T12" fmla="*/ 0 w 21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208" y="16"/>
                    <a:pt x="208" y="16"/>
                    <a:pt x="208" y="16"/>
                  </a:cubicBezTo>
                  <a:cubicBezTo>
                    <a:pt x="212" y="16"/>
                    <a:pt x="216" y="12"/>
                    <a:pt x="216" y="8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20"/>
            <p:cNvSpPr>
              <a:spLocks noChangeArrowheads="1"/>
            </p:cNvSpPr>
            <p:nvPr/>
          </p:nvSpPr>
          <p:spPr bwMode="auto">
            <a:xfrm>
              <a:off x="9980613" y="2366963"/>
              <a:ext cx="60325" cy="60325"/>
            </a:xfrm>
            <a:prstGeom prst="ellipse">
              <a:avLst/>
            </a:pr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21"/>
            <p:cNvSpPr>
              <a:spLocks noChangeArrowheads="1"/>
            </p:cNvSpPr>
            <p:nvPr/>
          </p:nvSpPr>
          <p:spPr bwMode="auto">
            <a:xfrm>
              <a:off x="10071101" y="2366963"/>
              <a:ext cx="58738" cy="60325"/>
            </a:xfrm>
            <a:prstGeom prst="ellipse">
              <a:avLst/>
            </a:pr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Oval 22"/>
            <p:cNvSpPr>
              <a:spLocks noChangeArrowheads="1"/>
            </p:cNvSpPr>
            <p:nvPr/>
          </p:nvSpPr>
          <p:spPr bwMode="auto">
            <a:xfrm>
              <a:off x="10160001" y="2366963"/>
              <a:ext cx="60325" cy="60325"/>
            </a:xfrm>
            <a:prstGeom prst="ellipse">
              <a:avLst/>
            </a:prstGeom>
            <a:solidFill>
              <a:srgbClr val="41C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23"/>
            <p:cNvSpPr/>
            <p:nvPr/>
          </p:nvSpPr>
          <p:spPr bwMode="auto">
            <a:xfrm>
              <a:off x="10266363" y="2878138"/>
              <a:ext cx="165100" cy="120650"/>
            </a:xfrm>
            <a:custGeom>
              <a:avLst/>
              <a:gdLst>
                <a:gd name="T0" fmla="*/ 44 w 44"/>
                <a:gd name="T1" fmla="*/ 8 h 32"/>
                <a:gd name="T2" fmla="*/ 36 w 44"/>
                <a:gd name="T3" fmla="*/ 0 h 32"/>
                <a:gd name="T4" fmla="*/ 8 w 44"/>
                <a:gd name="T5" fmla="*/ 0 h 32"/>
                <a:gd name="T6" fmla="*/ 0 w 44"/>
                <a:gd name="T7" fmla="*/ 8 h 32"/>
                <a:gd name="T8" fmla="*/ 0 w 44"/>
                <a:gd name="T9" fmla="*/ 24 h 32"/>
                <a:gd name="T10" fmla="*/ 8 w 44"/>
                <a:gd name="T11" fmla="*/ 32 h 32"/>
                <a:gd name="T12" fmla="*/ 36 w 44"/>
                <a:gd name="T13" fmla="*/ 32 h 32"/>
                <a:gd name="T14" fmla="*/ 44 w 44"/>
                <a:gd name="T15" fmla="*/ 24 h 32"/>
                <a:gd name="T16" fmla="*/ 44 w 44"/>
                <a:gd name="T1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2">
                  <a:moveTo>
                    <a:pt x="44" y="8"/>
                  </a:moveTo>
                  <a:cubicBezTo>
                    <a:pt x="44" y="4"/>
                    <a:pt x="40" y="0"/>
                    <a:pt x="3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0" y="32"/>
                    <a:pt x="44" y="28"/>
                    <a:pt x="44" y="24"/>
                  </a:cubicBezTo>
                  <a:lnTo>
                    <a:pt x="44" y="8"/>
                  </a:lnTo>
                  <a:close/>
                </a:path>
              </a:pathLst>
            </a:custGeom>
            <a:solidFill>
              <a:srgbClr val="334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24"/>
            <p:cNvSpPr/>
            <p:nvPr/>
          </p:nvSpPr>
          <p:spPr bwMode="auto">
            <a:xfrm>
              <a:off x="10266363" y="2713038"/>
              <a:ext cx="165100" cy="134938"/>
            </a:xfrm>
            <a:custGeom>
              <a:avLst/>
              <a:gdLst>
                <a:gd name="T0" fmla="*/ 104 w 104"/>
                <a:gd name="T1" fmla="*/ 0 h 85"/>
                <a:gd name="T2" fmla="*/ 0 w 104"/>
                <a:gd name="T3" fmla="*/ 0 h 85"/>
                <a:gd name="T4" fmla="*/ 0 w 104"/>
                <a:gd name="T5" fmla="*/ 76 h 85"/>
                <a:gd name="T6" fmla="*/ 9 w 104"/>
                <a:gd name="T7" fmla="*/ 85 h 85"/>
                <a:gd name="T8" fmla="*/ 94 w 104"/>
                <a:gd name="T9" fmla="*/ 85 h 85"/>
                <a:gd name="T10" fmla="*/ 104 w 104"/>
                <a:gd name="T11" fmla="*/ 66 h 85"/>
                <a:gd name="T12" fmla="*/ 104 w 104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5">
                  <a:moveTo>
                    <a:pt x="104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9" y="85"/>
                  </a:lnTo>
                  <a:lnTo>
                    <a:pt x="94" y="85"/>
                  </a:lnTo>
                  <a:lnTo>
                    <a:pt x="104" y="6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25"/>
            <p:cNvSpPr/>
            <p:nvPr/>
          </p:nvSpPr>
          <p:spPr bwMode="auto">
            <a:xfrm>
              <a:off x="10401301" y="2667001"/>
              <a:ext cx="30163" cy="46038"/>
            </a:xfrm>
            <a:custGeom>
              <a:avLst/>
              <a:gdLst>
                <a:gd name="T0" fmla="*/ 0 w 8"/>
                <a:gd name="T1" fmla="*/ 12 h 12"/>
                <a:gd name="T2" fmla="*/ 0 w 8"/>
                <a:gd name="T3" fmla="*/ 4 h 12"/>
                <a:gd name="T4" fmla="*/ 4 w 8"/>
                <a:gd name="T5" fmla="*/ 0 h 12"/>
                <a:gd name="T6" fmla="*/ 8 w 8"/>
                <a:gd name="T7" fmla="*/ 4 h 12"/>
                <a:gd name="T8" fmla="*/ 8 w 8"/>
                <a:gd name="T9" fmla="*/ 12 h 12"/>
                <a:gd name="T10" fmla="*/ 0 w 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26"/>
            <p:cNvSpPr/>
            <p:nvPr/>
          </p:nvSpPr>
          <p:spPr bwMode="auto">
            <a:xfrm>
              <a:off x="10355263" y="2652713"/>
              <a:ext cx="30163" cy="60325"/>
            </a:xfrm>
            <a:custGeom>
              <a:avLst/>
              <a:gdLst>
                <a:gd name="T0" fmla="*/ 0 w 8"/>
                <a:gd name="T1" fmla="*/ 16 h 16"/>
                <a:gd name="T2" fmla="*/ 0 w 8"/>
                <a:gd name="T3" fmla="*/ 4 h 16"/>
                <a:gd name="T4" fmla="*/ 4 w 8"/>
                <a:gd name="T5" fmla="*/ 0 h 16"/>
                <a:gd name="T6" fmla="*/ 8 w 8"/>
                <a:gd name="T7" fmla="*/ 4 h 16"/>
                <a:gd name="T8" fmla="*/ 8 w 8"/>
                <a:gd name="T9" fmla="*/ 16 h 16"/>
                <a:gd name="T10" fmla="*/ 0 w 8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27"/>
            <p:cNvSpPr/>
            <p:nvPr/>
          </p:nvSpPr>
          <p:spPr bwMode="auto">
            <a:xfrm>
              <a:off x="10310813" y="2636838"/>
              <a:ext cx="30163" cy="76200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4 h 20"/>
                <a:gd name="T4" fmla="*/ 4 w 8"/>
                <a:gd name="T5" fmla="*/ 0 h 20"/>
                <a:gd name="T6" fmla="*/ 8 w 8"/>
                <a:gd name="T7" fmla="*/ 4 h 20"/>
                <a:gd name="T8" fmla="*/ 8 w 8"/>
                <a:gd name="T9" fmla="*/ 20 h 20"/>
                <a:gd name="T10" fmla="*/ 0 w 8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28"/>
            <p:cNvSpPr/>
            <p:nvPr/>
          </p:nvSpPr>
          <p:spPr bwMode="auto">
            <a:xfrm>
              <a:off x="10266363" y="2592388"/>
              <a:ext cx="30163" cy="120650"/>
            </a:xfrm>
            <a:custGeom>
              <a:avLst/>
              <a:gdLst>
                <a:gd name="T0" fmla="*/ 0 w 8"/>
                <a:gd name="T1" fmla="*/ 32 h 32"/>
                <a:gd name="T2" fmla="*/ 0 w 8"/>
                <a:gd name="T3" fmla="*/ 4 h 32"/>
                <a:gd name="T4" fmla="*/ 4 w 8"/>
                <a:gd name="T5" fmla="*/ 0 h 32"/>
                <a:gd name="T6" fmla="*/ 8 w 8"/>
                <a:gd name="T7" fmla="*/ 4 h 32"/>
                <a:gd name="T8" fmla="*/ 8 w 8"/>
                <a:gd name="T9" fmla="*/ 32 h 32"/>
                <a:gd name="T10" fmla="*/ 0 w 8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2">
                  <a:moveTo>
                    <a:pt x="0" y="3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2"/>
                    <a:pt x="8" y="32"/>
                    <a:pt x="8" y="32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29"/>
            <p:cNvSpPr>
              <a:spLocks noChangeArrowheads="1"/>
            </p:cNvSpPr>
            <p:nvPr/>
          </p:nvSpPr>
          <p:spPr bwMode="auto">
            <a:xfrm>
              <a:off x="10280651" y="2847976"/>
              <a:ext cx="134938" cy="30163"/>
            </a:xfrm>
            <a:prstGeom prst="rect">
              <a:avLst/>
            </a:pr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30"/>
            <p:cNvSpPr/>
            <p:nvPr/>
          </p:nvSpPr>
          <p:spPr bwMode="auto">
            <a:xfrm>
              <a:off x="10220326" y="2697163"/>
              <a:ext cx="46038" cy="136525"/>
            </a:xfrm>
            <a:custGeom>
              <a:avLst/>
              <a:gdLst>
                <a:gd name="T0" fmla="*/ 8 w 12"/>
                <a:gd name="T1" fmla="*/ 16 h 36"/>
                <a:gd name="T2" fmla="*/ 8 w 12"/>
                <a:gd name="T3" fmla="*/ 4 h 36"/>
                <a:gd name="T4" fmla="*/ 4 w 12"/>
                <a:gd name="T5" fmla="*/ 0 h 36"/>
                <a:gd name="T6" fmla="*/ 0 w 12"/>
                <a:gd name="T7" fmla="*/ 4 h 36"/>
                <a:gd name="T8" fmla="*/ 0 w 12"/>
                <a:gd name="T9" fmla="*/ 24 h 36"/>
                <a:gd name="T10" fmla="*/ 12 w 12"/>
                <a:gd name="T11" fmla="*/ 36 h 36"/>
                <a:gd name="T12" fmla="*/ 12 w 12"/>
                <a:gd name="T13" fmla="*/ 16 h 36"/>
                <a:gd name="T14" fmla="*/ 8 w 12"/>
                <a:gd name="T1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6">
                  <a:moveTo>
                    <a:pt x="8" y="16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8" y="16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31"/>
            <p:cNvSpPr/>
            <p:nvPr/>
          </p:nvSpPr>
          <p:spPr bwMode="auto">
            <a:xfrm>
              <a:off x="10475913" y="2713038"/>
              <a:ext cx="104775" cy="104775"/>
            </a:xfrm>
            <a:custGeom>
              <a:avLst/>
              <a:gdLst>
                <a:gd name="T0" fmla="*/ 24 w 28"/>
                <a:gd name="T1" fmla="*/ 28 h 28"/>
                <a:gd name="T2" fmla="*/ 21 w 28"/>
                <a:gd name="T3" fmla="*/ 27 h 28"/>
                <a:gd name="T4" fmla="*/ 1 w 28"/>
                <a:gd name="T5" fmla="*/ 7 h 28"/>
                <a:gd name="T6" fmla="*/ 1 w 28"/>
                <a:gd name="T7" fmla="*/ 1 h 28"/>
                <a:gd name="T8" fmla="*/ 7 w 28"/>
                <a:gd name="T9" fmla="*/ 1 h 28"/>
                <a:gd name="T10" fmla="*/ 27 w 28"/>
                <a:gd name="T11" fmla="*/ 21 h 28"/>
                <a:gd name="T12" fmla="*/ 27 w 28"/>
                <a:gd name="T13" fmla="*/ 27 h 28"/>
                <a:gd name="T14" fmla="*/ 24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4" y="28"/>
                  </a:moveTo>
                  <a:cubicBezTo>
                    <a:pt x="23" y="28"/>
                    <a:pt x="22" y="28"/>
                    <a:pt x="21" y="2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3"/>
                    <a:pt x="28" y="25"/>
                    <a:pt x="27" y="27"/>
                  </a:cubicBezTo>
                  <a:cubicBezTo>
                    <a:pt x="26" y="28"/>
                    <a:pt x="25" y="28"/>
                    <a:pt x="24" y="28"/>
                  </a:cubicBezTo>
                  <a:close/>
                </a:path>
              </a:pathLst>
            </a:cu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32"/>
            <p:cNvSpPr/>
            <p:nvPr/>
          </p:nvSpPr>
          <p:spPr bwMode="auto">
            <a:xfrm>
              <a:off x="10475913" y="2787651"/>
              <a:ext cx="104775" cy="104775"/>
            </a:xfrm>
            <a:custGeom>
              <a:avLst/>
              <a:gdLst>
                <a:gd name="T0" fmla="*/ 4 w 28"/>
                <a:gd name="T1" fmla="*/ 28 h 28"/>
                <a:gd name="T2" fmla="*/ 1 w 28"/>
                <a:gd name="T3" fmla="*/ 27 h 28"/>
                <a:gd name="T4" fmla="*/ 1 w 28"/>
                <a:gd name="T5" fmla="*/ 21 h 28"/>
                <a:gd name="T6" fmla="*/ 21 w 28"/>
                <a:gd name="T7" fmla="*/ 1 h 28"/>
                <a:gd name="T8" fmla="*/ 27 w 28"/>
                <a:gd name="T9" fmla="*/ 1 h 28"/>
                <a:gd name="T10" fmla="*/ 27 w 28"/>
                <a:gd name="T11" fmla="*/ 7 h 28"/>
                <a:gd name="T12" fmla="*/ 7 w 28"/>
                <a:gd name="T13" fmla="*/ 27 h 28"/>
                <a:gd name="T14" fmla="*/ 4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4" y="28"/>
                  </a:moveTo>
                  <a:cubicBezTo>
                    <a:pt x="3" y="28"/>
                    <a:pt x="2" y="28"/>
                    <a:pt x="1" y="27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28" y="3"/>
                    <a:pt x="28" y="5"/>
                    <a:pt x="27" y="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5" y="28"/>
                    <a:pt x="4" y="28"/>
                  </a:cubicBezTo>
                  <a:close/>
                </a:path>
              </a:pathLst>
            </a:cu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33"/>
            <p:cNvSpPr/>
            <p:nvPr/>
          </p:nvSpPr>
          <p:spPr bwMode="auto">
            <a:xfrm>
              <a:off x="10071101" y="2787651"/>
              <a:ext cx="104775" cy="104775"/>
            </a:xfrm>
            <a:custGeom>
              <a:avLst/>
              <a:gdLst>
                <a:gd name="T0" fmla="*/ 24 w 28"/>
                <a:gd name="T1" fmla="*/ 28 h 28"/>
                <a:gd name="T2" fmla="*/ 21 w 28"/>
                <a:gd name="T3" fmla="*/ 27 h 28"/>
                <a:gd name="T4" fmla="*/ 1 w 28"/>
                <a:gd name="T5" fmla="*/ 7 h 28"/>
                <a:gd name="T6" fmla="*/ 1 w 28"/>
                <a:gd name="T7" fmla="*/ 1 h 28"/>
                <a:gd name="T8" fmla="*/ 7 w 28"/>
                <a:gd name="T9" fmla="*/ 1 h 28"/>
                <a:gd name="T10" fmla="*/ 27 w 28"/>
                <a:gd name="T11" fmla="*/ 21 h 28"/>
                <a:gd name="T12" fmla="*/ 27 w 28"/>
                <a:gd name="T13" fmla="*/ 27 h 28"/>
                <a:gd name="T14" fmla="*/ 24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4" y="28"/>
                  </a:moveTo>
                  <a:cubicBezTo>
                    <a:pt x="23" y="28"/>
                    <a:pt x="22" y="28"/>
                    <a:pt x="21" y="2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3"/>
                    <a:pt x="28" y="25"/>
                    <a:pt x="27" y="27"/>
                  </a:cubicBezTo>
                  <a:cubicBezTo>
                    <a:pt x="26" y="28"/>
                    <a:pt x="25" y="28"/>
                    <a:pt x="24" y="28"/>
                  </a:cubicBezTo>
                  <a:close/>
                </a:path>
              </a:pathLst>
            </a:cu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34"/>
            <p:cNvSpPr/>
            <p:nvPr/>
          </p:nvSpPr>
          <p:spPr bwMode="auto">
            <a:xfrm>
              <a:off x="10071101" y="2713038"/>
              <a:ext cx="104775" cy="104775"/>
            </a:xfrm>
            <a:custGeom>
              <a:avLst/>
              <a:gdLst>
                <a:gd name="T0" fmla="*/ 4 w 28"/>
                <a:gd name="T1" fmla="*/ 28 h 28"/>
                <a:gd name="T2" fmla="*/ 1 w 28"/>
                <a:gd name="T3" fmla="*/ 27 h 28"/>
                <a:gd name="T4" fmla="*/ 1 w 28"/>
                <a:gd name="T5" fmla="*/ 21 h 28"/>
                <a:gd name="T6" fmla="*/ 21 w 28"/>
                <a:gd name="T7" fmla="*/ 1 h 28"/>
                <a:gd name="T8" fmla="*/ 27 w 28"/>
                <a:gd name="T9" fmla="*/ 1 h 28"/>
                <a:gd name="T10" fmla="*/ 27 w 28"/>
                <a:gd name="T11" fmla="*/ 7 h 28"/>
                <a:gd name="T12" fmla="*/ 7 w 28"/>
                <a:gd name="T13" fmla="*/ 27 h 28"/>
                <a:gd name="T14" fmla="*/ 4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4" y="28"/>
                  </a:moveTo>
                  <a:cubicBezTo>
                    <a:pt x="3" y="28"/>
                    <a:pt x="2" y="28"/>
                    <a:pt x="1" y="27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28" y="3"/>
                    <a:pt x="28" y="5"/>
                    <a:pt x="27" y="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5" y="28"/>
                    <a:pt x="4" y="28"/>
                  </a:cubicBezTo>
                  <a:close/>
                </a:path>
              </a:pathLst>
            </a:cu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8" name="文本框 117"/>
          <p:cNvSpPr txBox="1"/>
          <p:nvPr/>
        </p:nvSpPr>
        <p:spPr>
          <a:xfrm>
            <a:off x="3880031" y="321307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工作助手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5721282" y="3115264"/>
            <a:ext cx="3326424" cy="1260000"/>
            <a:chOff x="5550360" y="2375270"/>
            <a:chExt cx="3326424" cy="1440000"/>
          </a:xfrm>
        </p:grpSpPr>
        <p:sp>
          <p:nvSpPr>
            <p:cNvPr id="38" name="L-Shape 11"/>
            <p:cNvSpPr/>
            <p:nvPr/>
          </p:nvSpPr>
          <p:spPr>
            <a:xfrm rot="5400000">
              <a:off x="6493572" y="1432058"/>
              <a:ext cx="1440000" cy="3326424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F243E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61" name="文本框 60"/>
            <p:cNvSpPr txBox="1"/>
            <p:nvPr/>
          </p:nvSpPr>
          <p:spPr>
            <a:xfrm>
              <a:off x="5930208" y="2864438"/>
              <a:ext cx="2566728" cy="527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知识库</a:t>
              </a:r>
              <a:r>
                <a:rPr lang="en-US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人工智能</a:t>
              </a:r>
            </a:p>
          </p:txBody>
        </p:sp>
      </p:grpSp>
      <p:grpSp>
        <p:nvGrpSpPr>
          <p:cNvPr id="119" name="组合 118"/>
          <p:cNvGrpSpPr>
            <a:grpSpLocks noChangeAspect="1"/>
          </p:cNvGrpSpPr>
          <p:nvPr/>
        </p:nvGrpSpPr>
        <p:grpSpPr>
          <a:xfrm>
            <a:off x="6383412" y="2300979"/>
            <a:ext cx="598591" cy="720000"/>
            <a:chOff x="6770308" y="3559211"/>
            <a:chExt cx="828000" cy="995935"/>
          </a:xfrm>
        </p:grpSpPr>
        <p:grpSp>
          <p:nvGrpSpPr>
            <p:cNvPr id="120" name="组合 119"/>
            <p:cNvGrpSpPr>
              <a:grpSpLocks noChangeAspect="1"/>
            </p:cNvGrpSpPr>
            <p:nvPr/>
          </p:nvGrpSpPr>
          <p:grpSpPr>
            <a:xfrm>
              <a:off x="6770308" y="3725639"/>
              <a:ext cx="828000" cy="829507"/>
              <a:chOff x="9955213" y="5194300"/>
              <a:chExt cx="871538" cy="873125"/>
            </a:xfrm>
          </p:grpSpPr>
          <p:sp>
            <p:nvSpPr>
              <p:cNvPr id="131" name="Rectangle 165"/>
              <p:cNvSpPr>
                <a:spLocks noChangeArrowheads="1"/>
              </p:cNvSpPr>
              <p:nvPr/>
            </p:nvSpPr>
            <p:spPr bwMode="auto">
              <a:xfrm>
                <a:off x="10285413" y="5570538"/>
                <a:ext cx="211138" cy="225425"/>
              </a:xfrm>
              <a:prstGeom prst="rect">
                <a:avLst/>
              </a:pr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66"/>
              <p:cNvSpPr/>
              <p:nvPr/>
            </p:nvSpPr>
            <p:spPr bwMode="auto">
              <a:xfrm>
                <a:off x="10285413" y="5705475"/>
                <a:ext cx="211138" cy="361950"/>
              </a:xfrm>
              <a:custGeom>
                <a:avLst/>
                <a:gdLst>
                  <a:gd name="T0" fmla="*/ 133 w 133"/>
                  <a:gd name="T1" fmla="*/ 228 h 228"/>
                  <a:gd name="T2" fmla="*/ 0 w 133"/>
                  <a:gd name="T3" fmla="*/ 228 h 228"/>
                  <a:gd name="T4" fmla="*/ 0 w 133"/>
                  <a:gd name="T5" fmla="*/ 0 h 228"/>
                  <a:gd name="T6" fmla="*/ 66 w 133"/>
                  <a:gd name="T7" fmla="*/ 67 h 228"/>
                  <a:gd name="T8" fmla="*/ 133 w 133"/>
                  <a:gd name="T9" fmla="*/ 0 h 228"/>
                  <a:gd name="T10" fmla="*/ 133 w 133"/>
                  <a:gd name="T11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228">
                    <a:moveTo>
                      <a:pt x="133" y="228"/>
                    </a:moveTo>
                    <a:lnTo>
                      <a:pt x="0" y="228"/>
                    </a:lnTo>
                    <a:lnTo>
                      <a:pt x="0" y="0"/>
                    </a:lnTo>
                    <a:lnTo>
                      <a:pt x="66" y="67"/>
                    </a:lnTo>
                    <a:lnTo>
                      <a:pt x="133" y="0"/>
                    </a:lnTo>
                    <a:lnTo>
                      <a:pt x="133" y="228"/>
                    </a:lnTo>
                    <a:close/>
                  </a:path>
                </a:pathLst>
              </a:custGeom>
              <a:solidFill>
                <a:srgbClr val="33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Oval 167"/>
              <p:cNvSpPr>
                <a:spLocks noChangeArrowheads="1"/>
              </p:cNvSpPr>
              <p:nvPr/>
            </p:nvSpPr>
            <p:spPr bwMode="auto">
              <a:xfrm>
                <a:off x="10541001" y="5419725"/>
                <a:ext cx="60325" cy="120650"/>
              </a:xfrm>
              <a:prstGeom prst="ellipse">
                <a:avLst/>
              </a:pr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Oval 168"/>
              <p:cNvSpPr>
                <a:spLocks noChangeArrowheads="1"/>
              </p:cNvSpPr>
              <p:nvPr/>
            </p:nvSpPr>
            <p:spPr bwMode="auto">
              <a:xfrm>
                <a:off x="10180638" y="5419725"/>
                <a:ext cx="60325" cy="120650"/>
              </a:xfrm>
              <a:prstGeom prst="ellipse">
                <a:avLst/>
              </a:pr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Oval 169"/>
              <p:cNvSpPr>
                <a:spLocks noChangeArrowheads="1"/>
              </p:cNvSpPr>
              <p:nvPr/>
            </p:nvSpPr>
            <p:spPr bwMode="auto">
              <a:xfrm>
                <a:off x="10210801" y="5254625"/>
                <a:ext cx="360363" cy="450850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170"/>
              <p:cNvSpPr/>
              <p:nvPr/>
            </p:nvSpPr>
            <p:spPr bwMode="auto">
              <a:xfrm>
                <a:off x="10225088" y="5194300"/>
                <a:ext cx="331788" cy="195263"/>
              </a:xfrm>
              <a:custGeom>
                <a:avLst/>
                <a:gdLst>
                  <a:gd name="T0" fmla="*/ 88 w 88"/>
                  <a:gd name="T1" fmla="*/ 28 h 52"/>
                  <a:gd name="T2" fmla="*/ 44 w 88"/>
                  <a:gd name="T3" fmla="*/ 52 h 52"/>
                  <a:gd name="T4" fmla="*/ 0 w 88"/>
                  <a:gd name="T5" fmla="*/ 28 h 52"/>
                  <a:gd name="T6" fmla="*/ 44 w 88"/>
                  <a:gd name="T7" fmla="*/ 0 h 52"/>
                  <a:gd name="T8" fmla="*/ 88 w 88"/>
                  <a:gd name="T9" fmla="*/ 2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52">
                    <a:moveTo>
                      <a:pt x="88" y="28"/>
                    </a:moveTo>
                    <a:cubicBezTo>
                      <a:pt x="88" y="48"/>
                      <a:pt x="64" y="52"/>
                      <a:pt x="44" y="52"/>
                    </a:cubicBezTo>
                    <a:cubicBezTo>
                      <a:pt x="24" y="52"/>
                      <a:pt x="0" y="48"/>
                      <a:pt x="0" y="28"/>
                    </a:cubicBezTo>
                    <a:cubicBezTo>
                      <a:pt x="0" y="8"/>
                      <a:pt x="20" y="0"/>
                      <a:pt x="44" y="0"/>
                    </a:cubicBezTo>
                    <a:cubicBezTo>
                      <a:pt x="68" y="0"/>
                      <a:pt x="88" y="8"/>
                      <a:pt x="88" y="28"/>
                    </a:cubicBezTo>
                    <a:close/>
                  </a:path>
                </a:pathLst>
              </a:custGeom>
              <a:solidFill>
                <a:srgbClr val="33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171"/>
              <p:cNvSpPr/>
              <p:nvPr/>
            </p:nvSpPr>
            <p:spPr bwMode="auto">
              <a:xfrm>
                <a:off x="10210801" y="5254625"/>
                <a:ext cx="44450" cy="211138"/>
              </a:xfrm>
              <a:custGeom>
                <a:avLst/>
                <a:gdLst>
                  <a:gd name="T0" fmla="*/ 12 w 12"/>
                  <a:gd name="T1" fmla="*/ 20 h 56"/>
                  <a:gd name="T2" fmla="*/ 0 w 12"/>
                  <a:gd name="T3" fmla="*/ 56 h 56"/>
                  <a:gd name="T4" fmla="*/ 0 w 12"/>
                  <a:gd name="T5" fmla="*/ 28 h 56"/>
                  <a:gd name="T6" fmla="*/ 8 w 12"/>
                  <a:gd name="T7" fmla="*/ 0 h 56"/>
                  <a:gd name="T8" fmla="*/ 12 w 12"/>
                  <a:gd name="T9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6">
                    <a:moveTo>
                      <a:pt x="12" y="20"/>
                    </a:moveTo>
                    <a:cubicBezTo>
                      <a:pt x="12" y="35"/>
                      <a:pt x="0" y="56"/>
                      <a:pt x="0" y="56"/>
                    </a:cubicBezTo>
                    <a:cubicBezTo>
                      <a:pt x="0" y="56"/>
                      <a:pt x="0" y="43"/>
                      <a:pt x="0" y="28"/>
                    </a:cubicBezTo>
                    <a:cubicBezTo>
                      <a:pt x="0" y="13"/>
                      <a:pt x="4" y="0"/>
                      <a:pt x="8" y="0"/>
                    </a:cubicBezTo>
                    <a:cubicBezTo>
                      <a:pt x="12" y="0"/>
                      <a:pt x="12" y="5"/>
                      <a:pt x="12" y="20"/>
                    </a:cubicBezTo>
                    <a:close/>
                  </a:path>
                </a:pathLst>
              </a:custGeom>
              <a:solidFill>
                <a:srgbClr val="33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172"/>
              <p:cNvSpPr/>
              <p:nvPr/>
            </p:nvSpPr>
            <p:spPr bwMode="auto">
              <a:xfrm>
                <a:off x="10526713" y="5254625"/>
                <a:ext cx="44450" cy="211138"/>
              </a:xfrm>
              <a:custGeom>
                <a:avLst/>
                <a:gdLst>
                  <a:gd name="T0" fmla="*/ 0 w 12"/>
                  <a:gd name="T1" fmla="*/ 20 h 56"/>
                  <a:gd name="T2" fmla="*/ 12 w 12"/>
                  <a:gd name="T3" fmla="*/ 56 h 56"/>
                  <a:gd name="T4" fmla="*/ 12 w 12"/>
                  <a:gd name="T5" fmla="*/ 28 h 56"/>
                  <a:gd name="T6" fmla="*/ 4 w 12"/>
                  <a:gd name="T7" fmla="*/ 0 h 56"/>
                  <a:gd name="T8" fmla="*/ 0 w 12"/>
                  <a:gd name="T9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6">
                    <a:moveTo>
                      <a:pt x="0" y="20"/>
                    </a:moveTo>
                    <a:cubicBezTo>
                      <a:pt x="0" y="35"/>
                      <a:pt x="12" y="56"/>
                      <a:pt x="12" y="56"/>
                    </a:cubicBezTo>
                    <a:cubicBezTo>
                      <a:pt x="12" y="56"/>
                      <a:pt x="12" y="43"/>
                      <a:pt x="12" y="28"/>
                    </a:cubicBezTo>
                    <a:cubicBezTo>
                      <a:pt x="12" y="13"/>
                      <a:pt x="8" y="0"/>
                      <a:pt x="4" y="0"/>
                    </a:cubicBezTo>
                    <a:cubicBezTo>
                      <a:pt x="0" y="0"/>
                      <a:pt x="0" y="5"/>
                      <a:pt x="0" y="20"/>
                    </a:cubicBezTo>
                    <a:close/>
                  </a:path>
                </a:pathLst>
              </a:custGeom>
              <a:solidFill>
                <a:srgbClr val="33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173"/>
              <p:cNvSpPr/>
              <p:nvPr/>
            </p:nvSpPr>
            <p:spPr bwMode="auto">
              <a:xfrm>
                <a:off x="9955213" y="5705475"/>
                <a:ext cx="330200" cy="361950"/>
              </a:xfrm>
              <a:custGeom>
                <a:avLst/>
                <a:gdLst>
                  <a:gd name="T0" fmla="*/ 0 w 88"/>
                  <a:gd name="T1" fmla="*/ 96 h 96"/>
                  <a:gd name="T2" fmla="*/ 48 w 88"/>
                  <a:gd name="T3" fmla="*/ 16 h 96"/>
                  <a:gd name="T4" fmla="*/ 88 w 88"/>
                  <a:gd name="T5" fmla="*/ 0 h 96"/>
                  <a:gd name="T6" fmla="*/ 88 w 88"/>
                  <a:gd name="T7" fmla="*/ 96 h 96"/>
                  <a:gd name="T8" fmla="*/ 0 w 88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6">
                    <a:moveTo>
                      <a:pt x="0" y="96"/>
                    </a:moveTo>
                    <a:cubicBezTo>
                      <a:pt x="1" y="85"/>
                      <a:pt x="3" y="16"/>
                      <a:pt x="48" y="16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96"/>
                      <a:pt x="88" y="96"/>
                      <a:pt x="88" y="96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27A2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 174"/>
              <p:cNvSpPr/>
              <p:nvPr/>
            </p:nvSpPr>
            <p:spPr bwMode="auto">
              <a:xfrm>
                <a:off x="10496551" y="5705475"/>
                <a:ext cx="330200" cy="361950"/>
              </a:xfrm>
              <a:custGeom>
                <a:avLst/>
                <a:gdLst>
                  <a:gd name="T0" fmla="*/ 88 w 88"/>
                  <a:gd name="T1" fmla="*/ 96 h 96"/>
                  <a:gd name="T2" fmla="*/ 40 w 88"/>
                  <a:gd name="T3" fmla="*/ 16 h 96"/>
                  <a:gd name="T4" fmla="*/ 0 w 88"/>
                  <a:gd name="T5" fmla="*/ 0 h 96"/>
                  <a:gd name="T6" fmla="*/ 0 w 88"/>
                  <a:gd name="T7" fmla="*/ 96 h 96"/>
                  <a:gd name="T8" fmla="*/ 88 w 88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6">
                    <a:moveTo>
                      <a:pt x="88" y="96"/>
                    </a:moveTo>
                    <a:cubicBezTo>
                      <a:pt x="88" y="96"/>
                      <a:pt x="84" y="16"/>
                      <a:pt x="4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6"/>
                      <a:pt x="0" y="96"/>
                      <a:pt x="0" y="96"/>
                    </a:cubicBezTo>
                    <a:lnTo>
                      <a:pt x="88" y="96"/>
                    </a:lnTo>
                    <a:close/>
                  </a:path>
                </a:pathLst>
              </a:custGeom>
              <a:solidFill>
                <a:srgbClr val="27A2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175"/>
              <p:cNvSpPr/>
              <p:nvPr/>
            </p:nvSpPr>
            <p:spPr bwMode="auto">
              <a:xfrm>
                <a:off x="10285413" y="5705475"/>
                <a:ext cx="211138" cy="301625"/>
              </a:xfrm>
              <a:custGeom>
                <a:avLst/>
                <a:gdLst>
                  <a:gd name="T0" fmla="*/ 66 w 133"/>
                  <a:gd name="T1" fmla="*/ 190 h 190"/>
                  <a:gd name="T2" fmla="*/ 0 w 133"/>
                  <a:gd name="T3" fmla="*/ 0 h 190"/>
                  <a:gd name="T4" fmla="*/ 66 w 133"/>
                  <a:gd name="T5" fmla="*/ 48 h 190"/>
                  <a:gd name="T6" fmla="*/ 133 w 133"/>
                  <a:gd name="T7" fmla="*/ 0 h 190"/>
                  <a:gd name="T8" fmla="*/ 66 w 133"/>
                  <a:gd name="T9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90">
                    <a:moveTo>
                      <a:pt x="66" y="190"/>
                    </a:moveTo>
                    <a:lnTo>
                      <a:pt x="0" y="0"/>
                    </a:lnTo>
                    <a:lnTo>
                      <a:pt x="66" y="48"/>
                    </a:lnTo>
                    <a:lnTo>
                      <a:pt x="133" y="0"/>
                    </a:lnTo>
                    <a:lnTo>
                      <a:pt x="66" y="190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176"/>
              <p:cNvSpPr/>
              <p:nvPr/>
            </p:nvSpPr>
            <p:spPr bwMode="auto">
              <a:xfrm>
                <a:off x="10631488" y="5946775"/>
                <a:ext cx="44450" cy="120650"/>
              </a:xfrm>
              <a:custGeom>
                <a:avLst/>
                <a:gdLst>
                  <a:gd name="T0" fmla="*/ 28 w 28"/>
                  <a:gd name="T1" fmla="*/ 0 h 76"/>
                  <a:gd name="T2" fmla="*/ 0 w 28"/>
                  <a:gd name="T3" fmla="*/ 76 h 76"/>
                  <a:gd name="T4" fmla="*/ 28 w 28"/>
                  <a:gd name="T5" fmla="*/ 76 h 76"/>
                  <a:gd name="T6" fmla="*/ 28 w 28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76">
                    <a:moveTo>
                      <a:pt x="28" y="0"/>
                    </a:moveTo>
                    <a:lnTo>
                      <a:pt x="0" y="76"/>
                    </a:lnTo>
                    <a:lnTo>
                      <a:pt x="28" y="7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218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177"/>
              <p:cNvSpPr/>
              <p:nvPr/>
            </p:nvSpPr>
            <p:spPr bwMode="auto">
              <a:xfrm>
                <a:off x="10106026" y="5946775"/>
                <a:ext cx="44450" cy="120650"/>
              </a:xfrm>
              <a:custGeom>
                <a:avLst/>
                <a:gdLst>
                  <a:gd name="T0" fmla="*/ 0 w 28"/>
                  <a:gd name="T1" fmla="*/ 0 h 76"/>
                  <a:gd name="T2" fmla="*/ 28 w 28"/>
                  <a:gd name="T3" fmla="*/ 76 h 76"/>
                  <a:gd name="T4" fmla="*/ 0 w 28"/>
                  <a:gd name="T5" fmla="*/ 76 h 76"/>
                  <a:gd name="T6" fmla="*/ 0 w 28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76">
                    <a:moveTo>
                      <a:pt x="0" y="0"/>
                    </a:moveTo>
                    <a:lnTo>
                      <a:pt x="28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8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1" name="组合 120"/>
            <p:cNvGrpSpPr/>
            <p:nvPr/>
          </p:nvGrpSpPr>
          <p:grpSpPr>
            <a:xfrm>
              <a:off x="6770308" y="3559211"/>
              <a:ext cx="828000" cy="360000"/>
              <a:chOff x="7242176" y="888627"/>
              <a:chExt cx="962025" cy="631825"/>
            </a:xfrm>
          </p:grpSpPr>
          <p:sp>
            <p:nvSpPr>
              <p:cNvPr id="122" name="Rectangle 37"/>
              <p:cNvSpPr>
                <a:spLocks noChangeArrowheads="1"/>
              </p:cNvSpPr>
              <p:nvPr/>
            </p:nvSpPr>
            <p:spPr bwMode="auto">
              <a:xfrm>
                <a:off x="7512051" y="1160089"/>
                <a:ext cx="420688" cy="26987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38"/>
              <p:cNvSpPr/>
              <p:nvPr/>
            </p:nvSpPr>
            <p:spPr bwMode="auto">
              <a:xfrm>
                <a:off x="7512051" y="1339477"/>
                <a:ext cx="420688" cy="180975"/>
              </a:xfrm>
              <a:custGeom>
                <a:avLst/>
                <a:gdLst>
                  <a:gd name="T0" fmla="*/ 112 w 112"/>
                  <a:gd name="T1" fmla="*/ 24 h 48"/>
                  <a:gd name="T2" fmla="*/ 56 w 112"/>
                  <a:gd name="T3" fmla="*/ 48 h 48"/>
                  <a:gd name="T4" fmla="*/ 0 w 112"/>
                  <a:gd name="T5" fmla="*/ 24 h 48"/>
                  <a:gd name="T6" fmla="*/ 0 w 112"/>
                  <a:gd name="T7" fmla="*/ 0 h 48"/>
                  <a:gd name="T8" fmla="*/ 112 w 112"/>
                  <a:gd name="T9" fmla="*/ 0 h 48"/>
                  <a:gd name="T10" fmla="*/ 112 w 112"/>
                  <a:gd name="T11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48">
                    <a:moveTo>
                      <a:pt x="112" y="24"/>
                    </a:moveTo>
                    <a:cubicBezTo>
                      <a:pt x="112" y="37"/>
                      <a:pt x="87" y="48"/>
                      <a:pt x="56" y="48"/>
                    </a:cubicBezTo>
                    <a:cubicBezTo>
                      <a:pt x="25" y="48"/>
                      <a:pt x="0" y="37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112" y="24"/>
                    </a:lnTo>
                    <a:close/>
                  </a:path>
                </a:pathLst>
              </a:custGeom>
              <a:solidFill>
                <a:srgbClr val="33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Oval 39"/>
              <p:cNvSpPr>
                <a:spLocks noChangeArrowheads="1"/>
              </p:cNvSpPr>
              <p:nvPr/>
            </p:nvSpPr>
            <p:spPr bwMode="auto">
              <a:xfrm>
                <a:off x="7512051" y="1248989"/>
                <a:ext cx="420688" cy="180975"/>
              </a:xfrm>
              <a:prstGeom prst="ellipse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Rectangle 40"/>
              <p:cNvSpPr>
                <a:spLocks noChangeArrowheads="1"/>
              </p:cNvSpPr>
              <p:nvPr/>
            </p:nvSpPr>
            <p:spPr bwMode="auto">
              <a:xfrm>
                <a:off x="8053388" y="1339477"/>
                <a:ext cx="30163" cy="30163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Oval 41"/>
              <p:cNvSpPr>
                <a:spLocks noChangeArrowheads="1"/>
              </p:cNvSpPr>
              <p:nvPr/>
            </p:nvSpPr>
            <p:spPr bwMode="auto">
              <a:xfrm>
                <a:off x="7512051" y="1099764"/>
                <a:ext cx="420688" cy="420688"/>
              </a:xfrm>
              <a:prstGeom prst="ellipse">
                <a:avLst/>
              </a:prstGeom>
              <a:solidFill>
                <a:srgbClr val="33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Oval 42"/>
              <p:cNvSpPr>
                <a:spLocks noChangeArrowheads="1"/>
              </p:cNvSpPr>
              <p:nvPr/>
            </p:nvSpPr>
            <p:spPr bwMode="auto">
              <a:xfrm>
                <a:off x="7512051" y="1009277"/>
                <a:ext cx="420688" cy="420688"/>
              </a:xfrm>
              <a:prstGeom prst="ellipse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Rectangle 43"/>
              <p:cNvSpPr>
                <a:spLocks noChangeArrowheads="1"/>
              </p:cNvSpPr>
              <p:nvPr/>
            </p:nvSpPr>
            <p:spPr bwMode="auto">
              <a:xfrm>
                <a:off x="8053388" y="1099764"/>
                <a:ext cx="30163" cy="239713"/>
              </a:xfrm>
              <a:prstGeom prst="rect">
                <a:avLst/>
              </a:prstGeom>
              <a:solidFill>
                <a:srgbClr val="F05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44"/>
              <p:cNvSpPr/>
              <p:nvPr/>
            </p:nvSpPr>
            <p:spPr bwMode="auto">
              <a:xfrm>
                <a:off x="7242176" y="888627"/>
                <a:ext cx="962025" cy="360363"/>
              </a:xfrm>
              <a:custGeom>
                <a:avLst/>
                <a:gdLst>
                  <a:gd name="T0" fmla="*/ 303 w 606"/>
                  <a:gd name="T1" fmla="*/ 227 h 227"/>
                  <a:gd name="T2" fmla="*/ 0 w 606"/>
                  <a:gd name="T3" fmla="*/ 114 h 227"/>
                  <a:gd name="T4" fmla="*/ 303 w 606"/>
                  <a:gd name="T5" fmla="*/ 0 h 227"/>
                  <a:gd name="T6" fmla="*/ 606 w 606"/>
                  <a:gd name="T7" fmla="*/ 114 h 227"/>
                  <a:gd name="T8" fmla="*/ 303 w 606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6" h="227">
                    <a:moveTo>
                      <a:pt x="303" y="227"/>
                    </a:moveTo>
                    <a:lnTo>
                      <a:pt x="0" y="114"/>
                    </a:lnTo>
                    <a:lnTo>
                      <a:pt x="303" y="0"/>
                    </a:lnTo>
                    <a:lnTo>
                      <a:pt x="606" y="114"/>
                    </a:lnTo>
                    <a:lnTo>
                      <a:pt x="303" y="227"/>
                    </a:lnTo>
                    <a:close/>
                  </a:path>
                </a:pathLst>
              </a:cu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Oval 45"/>
              <p:cNvSpPr>
                <a:spLocks noChangeArrowheads="1"/>
              </p:cNvSpPr>
              <p:nvPr/>
            </p:nvSpPr>
            <p:spPr bwMode="auto">
              <a:xfrm>
                <a:off x="7693026" y="1053727"/>
                <a:ext cx="60325" cy="30163"/>
              </a:xfrm>
              <a:prstGeom prst="ellipse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4" name="文本框 143"/>
          <p:cNvSpPr txBox="1"/>
          <p:nvPr/>
        </p:nvSpPr>
        <p:spPr>
          <a:xfrm>
            <a:off x="7003608" y="24301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合作伙伴</a:t>
            </a:r>
          </a:p>
        </p:txBody>
      </p:sp>
    </p:spTree>
    <p:extLst>
      <p:ext uri="{BB962C8B-B14F-4D97-AF65-F5344CB8AC3E}">
        <p14:creationId xmlns:p14="http://schemas.microsoft.com/office/powerpoint/2010/main" val="48067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磁盘 4"/>
          <p:cNvSpPr/>
          <p:nvPr/>
        </p:nvSpPr>
        <p:spPr bwMode="auto">
          <a:xfrm>
            <a:off x="1762566" y="3077567"/>
            <a:ext cx="1152128" cy="792088"/>
          </a:xfrm>
          <a:prstGeom prst="flowChartMagneticDisk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CDR</a:t>
            </a:r>
            <a:endParaRPr kumimoji="0" lang="zh-CN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1918" y="3288945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获取知识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80052" y="3288945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分析知识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80052" y="5125149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存储知识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05586" y="5125149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应用知识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2636294" y="1967712"/>
            <a:ext cx="1614100" cy="720080"/>
          </a:xfrm>
          <a:prstGeom prst="ellips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行业临床指南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07714" y="31048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知识挖掘</a:t>
            </a:r>
          </a:p>
        </p:txBody>
      </p:sp>
      <p:sp>
        <p:nvSpPr>
          <p:cNvPr id="17" name="椭圆 16"/>
          <p:cNvSpPr/>
          <p:nvPr/>
        </p:nvSpPr>
        <p:spPr bwMode="auto">
          <a:xfrm>
            <a:off x="2636294" y="4018499"/>
            <a:ext cx="1614100" cy="720080"/>
          </a:xfrm>
          <a:prstGeom prst="ellips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学科知识</a:t>
            </a:r>
          </a:p>
        </p:txBody>
      </p:sp>
      <p:sp>
        <p:nvSpPr>
          <p:cNvPr id="18" name="椭圆 17"/>
          <p:cNvSpPr/>
          <p:nvPr/>
        </p:nvSpPr>
        <p:spPr bwMode="auto">
          <a:xfrm>
            <a:off x="5527000" y="1961443"/>
            <a:ext cx="1614100" cy="720080"/>
          </a:xfrm>
          <a:prstGeom prst="ellips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行业专业委员会</a:t>
            </a:r>
          </a:p>
        </p:txBody>
      </p:sp>
      <p:sp>
        <p:nvSpPr>
          <p:cNvPr id="19" name="椭圆 18"/>
          <p:cNvSpPr/>
          <p:nvPr/>
        </p:nvSpPr>
        <p:spPr bwMode="auto">
          <a:xfrm>
            <a:off x="1531580" y="4949775"/>
            <a:ext cx="1614100" cy="720080"/>
          </a:xfrm>
          <a:prstGeom prst="ellips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业务系统</a:t>
            </a:r>
          </a:p>
        </p:txBody>
      </p:sp>
      <p:sp>
        <p:nvSpPr>
          <p:cNvPr id="20" name="流程图: 磁盘 19"/>
          <p:cNvSpPr/>
          <p:nvPr/>
        </p:nvSpPr>
        <p:spPr bwMode="auto">
          <a:xfrm>
            <a:off x="4811276" y="3998584"/>
            <a:ext cx="1139306" cy="792088"/>
          </a:xfrm>
          <a:prstGeom prst="flowChartMagneticDisk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知识库</a:t>
            </a:r>
          </a:p>
        </p:txBody>
      </p:sp>
      <p:cxnSp>
        <p:nvCxnSpPr>
          <p:cNvPr id="22" name="直接箭头连接符 21"/>
          <p:cNvCxnSpPr>
            <a:stCxn id="5" idx="4"/>
            <a:endCxn id="7" idx="1"/>
          </p:cNvCxnSpPr>
          <p:nvPr/>
        </p:nvCxnSpPr>
        <p:spPr bwMode="auto">
          <a:xfrm>
            <a:off x="2914694" y="3473611"/>
            <a:ext cx="1087224" cy="0"/>
          </a:xfrm>
          <a:prstGeom prst="straightConnector1">
            <a:avLst/>
          </a:prstGeom>
          <a:solidFill>
            <a:srgbClr val="008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" name="直接箭头连接符 24"/>
          <p:cNvCxnSpPr>
            <a:stCxn id="7" idx="3"/>
            <a:endCxn id="8" idx="1"/>
          </p:cNvCxnSpPr>
          <p:nvPr/>
        </p:nvCxnSpPr>
        <p:spPr bwMode="auto">
          <a:xfrm>
            <a:off x="5109914" y="3473611"/>
            <a:ext cx="670138" cy="0"/>
          </a:xfrm>
          <a:prstGeom prst="straightConnector1">
            <a:avLst/>
          </a:prstGeom>
          <a:solidFill>
            <a:srgbClr val="008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" name="直接箭头连接符 26"/>
          <p:cNvCxnSpPr>
            <a:stCxn id="8" idx="2"/>
            <a:endCxn id="9" idx="0"/>
          </p:cNvCxnSpPr>
          <p:nvPr/>
        </p:nvCxnSpPr>
        <p:spPr bwMode="auto">
          <a:xfrm>
            <a:off x="6334050" y="3658277"/>
            <a:ext cx="0" cy="1466872"/>
          </a:xfrm>
          <a:prstGeom prst="straightConnector1">
            <a:avLst/>
          </a:prstGeom>
          <a:solidFill>
            <a:srgbClr val="008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" name="直接箭头连接符 28"/>
          <p:cNvCxnSpPr/>
          <p:nvPr/>
        </p:nvCxnSpPr>
        <p:spPr bwMode="auto">
          <a:xfrm flipH="1">
            <a:off x="5113582" y="5309815"/>
            <a:ext cx="666470" cy="0"/>
          </a:xfrm>
          <a:prstGeom prst="straightConnector1">
            <a:avLst/>
          </a:prstGeom>
          <a:solidFill>
            <a:srgbClr val="008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" name="直接箭头连接符 31"/>
          <p:cNvCxnSpPr>
            <a:stCxn id="10" idx="1"/>
            <a:endCxn id="19" idx="6"/>
          </p:cNvCxnSpPr>
          <p:nvPr/>
        </p:nvCxnSpPr>
        <p:spPr bwMode="auto">
          <a:xfrm flipH="1">
            <a:off x="3145680" y="5309815"/>
            <a:ext cx="859906" cy="0"/>
          </a:xfrm>
          <a:prstGeom prst="straightConnector1">
            <a:avLst/>
          </a:prstGeom>
          <a:solidFill>
            <a:srgbClr val="008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" name="直接箭头连接符 33"/>
          <p:cNvCxnSpPr>
            <a:stCxn id="19" idx="0"/>
            <a:endCxn id="5" idx="3"/>
          </p:cNvCxnSpPr>
          <p:nvPr/>
        </p:nvCxnSpPr>
        <p:spPr bwMode="auto">
          <a:xfrm flipV="1">
            <a:off x="2338630" y="3869655"/>
            <a:ext cx="0" cy="1080120"/>
          </a:xfrm>
          <a:prstGeom prst="straightConnector1">
            <a:avLst/>
          </a:prstGeom>
          <a:solidFill>
            <a:srgbClr val="008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" name="文本框 34"/>
          <p:cNvSpPr txBox="1"/>
          <p:nvPr/>
        </p:nvSpPr>
        <p:spPr>
          <a:xfrm>
            <a:off x="1230634" y="41833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业务数据</a:t>
            </a:r>
          </a:p>
        </p:txBody>
      </p:sp>
      <p:cxnSp>
        <p:nvCxnSpPr>
          <p:cNvPr id="39" name="曲线连接符 38"/>
          <p:cNvCxnSpPr>
            <a:stCxn id="11" idx="6"/>
            <a:endCxn id="7" idx="0"/>
          </p:cNvCxnSpPr>
          <p:nvPr/>
        </p:nvCxnSpPr>
        <p:spPr bwMode="auto">
          <a:xfrm>
            <a:off x="4250394" y="2327752"/>
            <a:ext cx="305522" cy="961193"/>
          </a:xfrm>
          <a:prstGeom prst="curvedConnector2">
            <a:avLst/>
          </a:prstGeom>
          <a:solidFill>
            <a:srgbClr val="008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" name="曲线连接符 40"/>
          <p:cNvCxnSpPr>
            <a:stCxn id="17" idx="6"/>
            <a:endCxn id="7" idx="2"/>
          </p:cNvCxnSpPr>
          <p:nvPr/>
        </p:nvCxnSpPr>
        <p:spPr bwMode="auto">
          <a:xfrm flipV="1">
            <a:off x="4250394" y="3658277"/>
            <a:ext cx="305522" cy="720262"/>
          </a:xfrm>
          <a:prstGeom prst="curvedConnector2">
            <a:avLst/>
          </a:prstGeom>
          <a:solidFill>
            <a:srgbClr val="008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3" name="直接箭头连接符 42"/>
          <p:cNvCxnSpPr>
            <a:stCxn id="10" idx="0"/>
            <a:endCxn id="7" idx="2"/>
          </p:cNvCxnSpPr>
          <p:nvPr/>
        </p:nvCxnSpPr>
        <p:spPr bwMode="auto">
          <a:xfrm flipH="1" flipV="1">
            <a:off x="4555916" y="3658277"/>
            <a:ext cx="3668" cy="1466872"/>
          </a:xfrm>
          <a:prstGeom prst="straightConnector1">
            <a:avLst/>
          </a:prstGeom>
          <a:solidFill>
            <a:srgbClr val="008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" name="直接箭头连接符 44"/>
          <p:cNvCxnSpPr>
            <a:stCxn id="20" idx="3"/>
            <a:endCxn id="10" idx="0"/>
          </p:cNvCxnSpPr>
          <p:nvPr/>
        </p:nvCxnSpPr>
        <p:spPr bwMode="auto">
          <a:xfrm flipH="1">
            <a:off x="4559584" y="4790672"/>
            <a:ext cx="821345" cy="334477"/>
          </a:xfrm>
          <a:prstGeom prst="straightConnector1">
            <a:avLst/>
          </a:prstGeom>
          <a:solidFill>
            <a:srgbClr val="008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" name="直接箭头连接符 46"/>
          <p:cNvCxnSpPr>
            <a:stCxn id="9" idx="0"/>
            <a:endCxn id="20" idx="3"/>
          </p:cNvCxnSpPr>
          <p:nvPr/>
        </p:nvCxnSpPr>
        <p:spPr bwMode="auto">
          <a:xfrm flipH="1" flipV="1">
            <a:off x="5380929" y="4790672"/>
            <a:ext cx="953121" cy="334477"/>
          </a:xfrm>
          <a:prstGeom prst="straightConnector1">
            <a:avLst/>
          </a:prstGeom>
          <a:solidFill>
            <a:srgbClr val="008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" name="直接箭头连接符 48"/>
          <p:cNvCxnSpPr>
            <a:stCxn id="20" idx="1"/>
            <a:endCxn id="8" idx="2"/>
          </p:cNvCxnSpPr>
          <p:nvPr/>
        </p:nvCxnSpPr>
        <p:spPr bwMode="auto">
          <a:xfrm flipV="1">
            <a:off x="5380929" y="3658277"/>
            <a:ext cx="953121" cy="340307"/>
          </a:xfrm>
          <a:prstGeom prst="straightConnector1">
            <a:avLst/>
          </a:prstGeom>
          <a:solidFill>
            <a:srgbClr val="008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" name="直接箭头连接符 51"/>
          <p:cNvCxnSpPr>
            <a:stCxn id="18" idx="4"/>
            <a:endCxn id="8" idx="0"/>
          </p:cNvCxnSpPr>
          <p:nvPr/>
        </p:nvCxnSpPr>
        <p:spPr bwMode="auto">
          <a:xfrm>
            <a:off x="6334050" y="2681523"/>
            <a:ext cx="0" cy="607422"/>
          </a:xfrm>
          <a:prstGeom prst="straightConnector1">
            <a:avLst/>
          </a:prstGeom>
          <a:solidFill>
            <a:srgbClr val="008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" name="文本框 52"/>
          <p:cNvSpPr txBox="1"/>
          <p:nvPr/>
        </p:nvSpPr>
        <p:spPr>
          <a:xfrm>
            <a:off x="6342468" y="2781052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</a:p>
        </p:txBody>
      </p:sp>
      <p:sp>
        <p:nvSpPr>
          <p:cNvPr id="56" name="任意多边形 55"/>
          <p:cNvSpPr/>
          <p:nvPr/>
        </p:nvSpPr>
        <p:spPr bwMode="auto">
          <a:xfrm>
            <a:off x="3945632" y="1786428"/>
            <a:ext cx="3261814" cy="3780430"/>
          </a:xfrm>
          <a:custGeom>
            <a:avLst/>
            <a:gdLst>
              <a:gd name="connsiteX0" fmla="*/ 3207223 w 3261814"/>
              <a:gd name="connsiteY0" fmla="*/ 3780430 h 3780430"/>
              <a:gd name="connsiteX1" fmla="*/ 3261814 w 3261814"/>
              <a:gd name="connsiteY1" fmla="*/ 0 h 3780430"/>
              <a:gd name="connsiteX2" fmla="*/ 1364776 w 3261814"/>
              <a:gd name="connsiteY2" fmla="*/ 204716 h 3780430"/>
              <a:gd name="connsiteX3" fmla="*/ 13647 w 3261814"/>
              <a:gd name="connsiteY3" fmla="*/ 1255594 h 3780430"/>
              <a:gd name="connsiteX4" fmla="*/ 0 w 3261814"/>
              <a:gd name="connsiteY4" fmla="*/ 2033516 h 3780430"/>
              <a:gd name="connsiteX5" fmla="*/ 2074459 w 3261814"/>
              <a:gd name="connsiteY5" fmla="*/ 2115403 h 3780430"/>
              <a:gd name="connsiteX6" fmla="*/ 2088107 w 3261814"/>
              <a:gd name="connsiteY6" fmla="*/ 3084394 h 3780430"/>
              <a:gd name="connsiteX7" fmla="*/ 1719617 w 3261814"/>
              <a:gd name="connsiteY7" fmla="*/ 3248167 h 3780430"/>
              <a:gd name="connsiteX8" fmla="*/ 1719617 w 3261814"/>
              <a:gd name="connsiteY8" fmla="*/ 3780430 h 3780430"/>
              <a:gd name="connsiteX9" fmla="*/ 3207223 w 3261814"/>
              <a:gd name="connsiteY9" fmla="*/ 3780430 h 378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1814" h="3780430">
                <a:moveTo>
                  <a:pt x="3207223" y="3780430"/>
                </a:moveTo>
                <a:lnTo>
                  <a:pt x="3261814" y="0"/>
                </a:lnTo>
                <a:lnTo>
                  <a:pt x="1364776" y="204716"/>
                </a:lnTo>
                <a:lnTo>
                  <a:pt x="13647" y="1255594"/>
                </a:lnTo>
                <a:lnTo>
                  <a:pt x="0" y="2033516"/>
                </a:lnTo>
                <a:lnTo>
                  <a:pt x="2074459" y="2115403"/>
                </a:lnTo>
                <a:lnTo>
                  <a:pt x="2088107" y="3084394"/>
                </a:lnTo>
                <a:lnTo>
                  <a:pt x="1719617" y="3248167"/>
                </a:lnTo>
                <a:lnTo>
                  <a:pt x="1719617" y="3780430"/>
                </a:lnTo>
                <a:lnTo>
                  <a:pt x="3207223" y="378043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0764" y="5942735"/>
            <a:ext cx="2203454" cy="879248"/>
            <a:chOff x="7420318" y="2270327"/>
            <a:chExt cx="2203454" cy="879248"/>
          </a:xfrm>
        </p:grpSpPr>
        <p:sp>
          <p:nvSpPr>
            <p:cNvPr id="61" name="圆角矩形标注 60"/>
            <p:cNvSpPr/>
            <p:nvPr/>
          </p:nvSpPr>
          <p:spPr bwMode="auto">
            <a:xfrm>
              <a:off x="7420318" y="2270327"/>
              <a:ext cx="2203454" cy="879248"/>
            </a:xfrm>
            <a:prstGeom prst="wedgeRoundRectCallout">
              <a:avLst>
                <a:gd name="adj1" fmla="val 75171"/>
                <a:gd name="adj2" fmla="val -73132"/>
                <a:gd name="adj3" fmla="val 16667"/>
              </a:avLst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506383" y="247911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临床决策支持</a:t>
              </a:r>
            </a:p>
          </p:txBody>
        </p:sp>
      </p:grpSp>
      <p:sp>
        <p:nvSpPr>
          <p:cNvPr id="63" name="圆角矩形 62"/>
          <p:cNvSpPr/>
          <p:nvPr/>
        </p:nvSpPr>
        <p:spPr bwMode="auto">
          <a:xfrm>
            <a:off x="1486868" y="4877767"/>
            <a:ext cx="3672408" cy="86409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18780" y="1044000"/>
            <a:ext cx="929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u"/>
              <a:defRPr sz="240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人工智能在医疗领域的应用实质上是对医疗知识的闭环管理。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7348310" y="2342335"/>
            <a:ext cx="2203454" cy="879248"/>
            <a:chOff x="7420318" y="2270327"/>
            <a:chExt cx="2203454" cy="879248"/>
          </a:xfrm>
        </p:grpSpPr>
        <p:sp>
          <p:nvSpPr>
            <p:cNvPr id="66" name="圆角矩形标注 65"/>
            <p:cNvSpPr/>
            <p:nvPr/>
          </p:nvSpPr>
          <p:spPr bwMode="auto">
            <a:xfrm>
              <a:off x="7420318" y="2270327"/>
              <a:ext cx="2203454" cy="879248"/>
            </a:xfrm>
            <a:prstGeom prst="wedgeRoundRectCallout">
              <a:avLst>
                <a:gd name="adj1" fmla="val -57376"/>
                <a:gd name="adj2" fmla="val 75879"/>
                <a:gd name="adj3" fmla="val 16667"/>
              </a:avLst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660271" y="2479119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构建知识库</a:t>
              </a:r>
            </a:p>
          </p:txBody>
        </p:sp>
      </p:grpSp>
      <p:sp>
        <p:nvSpPr>
          <p:cNvPr id="68" name="文本框 10"/>
          <p:cNvSpPr txBox="1"/>
          <p:nvPr/>
        </p:nvSpPr>
        <p:spPr>
          <a:xfrm>
            <a:off x="46509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人工智能在医疗领域的应用</a:t>
            </a:r>
          </a:p>
        </p:txBody>
      </p:sp>
    </p:spTree>
    <p:extLst>
      <p:ext uri="{BB962C8B-B14F-4D97-AF65-F5344CB8AC3E}">
        <p14:creationId xmlns:p14="http://schemas.microsoft.com/office/powerpoint/2010/main" val="343750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360000" y="1728000"/>
            <a:ext cx="9000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defRPr sz="2250">
                <a:latin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</a:rPr>
              <a:t>       </a:t>
            </a:r>
            <a:r>
              <a:rPr lang="zh-CN" altLang="en-US" sz="1800" dirty="0">
                <a:solidFill>
                  <a:schemeClr val="tx1"/>
                </a:solidFill>
                <a:ea typeface="微软雅黑" panose="020B0503020204020204" pitchFamily="34" charset="-122"/>
              </a:rPr>
              <a:t>临床知识图谱将临床指南、临床路径、临床论文，与机器学习技术结合，深入挖掘症状、 疾病、手术、 药品、 检查、检验不病人相关信息如年龄、 性别、 过敏史、手术史、 遗传史等之间相互关系来构建知识图谱，通过</a:t>
            </a:r>
            <a:r>
              <a:rPr lang="zh-CN" altLang="en-US" sz="1800" dirty="0">
                <a:solidFill>
                  <a:srgbClr val="FF0000"/>
                </a:solidFill>
                <a:ea typeface="微软雅黑" panose="020B0503020204020204" pitchFamily="34" charset="-122"/>
              </a:rPr>
              <a:t>知识图谱</a:t>
            </a:r>
            <a:r>
              <a:rPr lang="en-US" altLang="zh-CN" sz="1800" dirty="0">
                <a:solidFill>
                  <a:srgbClr val="FF0000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800" dirty="0">
                <a:solidFill>
                  <a:srgbClr val="FF0000"/>
                </a:solidFill>
                <a:ea typeface="微软雅黑" panose="020B0503020204020204" pitchFamily="34" charset="-122"/>
              </a:rPr>
              <a:t>推荐模型或者预测模型</a:t>
            </a:r>
            <a:r>
              <a:rPr lang="zh-CN" altLang="en-US" sz="1800" dirty="0">
                <a:solidFill>
                  <a:schemeClr val="tx1"/>
                </a:solidFill>
                <a:ea typeface="微软雅黑" panose="020B0503020204020204" pitchFamily="34" charset="-122"/>
              </a:rPr>
              <a:t>来提供临床智能决策。</a:t>
            </a:r>
            <a:endParaRPr lang="zh-CN" altLang="en-US" sz="20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文本框 10"/>
          <p:cNvSpPr txBox="1"/>
          <p:nvPr/>
        </p:nvSpPr>
        <p:spPr>
          <a:xfrm>
            <a:off x="46708" y="53231"/>
            <a:ext cx="765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基于大数据的知识库构建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18780" y="1134000"/>
            <a:ext cx="929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u"/>
              <a:defRPr sz="240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临床知识库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47"/>
          <p:cNvSpPr txBox="1"/>
          <p:nvPr/>
        </p:nvSpPr>
        <p:spPr>
          <a:xfrm>
            <a:off x="310930" y="4229695"/>
            <a:ext cx="141577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信息提取</a:t>
            </a:r>
          </a:p>
        </p:txBody>
      </p:sp>
      <p:sp>
        <p:nvSpPr>
          <p:cNvPr id="87" name="文本框 48"/>
          <p:cNvSpPr txBox="1"/>
          <p:nvPr/>
        </p:nvSpPr>
        <p:spPr>
          <a:xfrm>
            <a:off x="46708" y="4817255"/>
            <a:ext cx="1944216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自然语言处理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774900" y="3941898"/>
            <a:ext cx="1280000" cy="2160000"/>
            <a:chOff x="2011804" y="3725639"/>
            <a:chExt cx="1152128" cy="1944216"/>
          </a:xfrm>
        </p:grpSpPr>
        <p:sp>
          <p:nvSpPr>
            <p:cNvPr id="83" name="燕尾形 82"/>
            <p:cNvSpPr/>
            <p:nvPr/>
          </p:nvSpPr>
          <p:spPr>
            <a:xfrm>
              <a:off x="2011804" y="3725639"/>
              <a:ext cx="1152128" cy="1944216"/>
            </a:xfrm>
            <a:prstGeom prst="chevron">
              <a:avLst/>
            </a:prstGeom>
            <a:solidFill>
              <a:srgbClr val="2F5EB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2197348" y="4337707"/>
              <a:ext cx="720080" cy="720080"/>
              <a:chOff x="3639715" y="2600908"/>
              <a:chExt cx="720080" cy="720080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3639715" y="2600908"/>
                <a:ext cx="720080" cy="720080"/>
              </a:xfrm>
              <a:prstGeom prst="ellipse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rgbClr val="2F5EB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66"/>
              <p:cNvSpPr>
                <a:spLocks noEditPoints="1"/>
              </p:cNvSpPr>
              <p:nvPr/>
            </p:nvSpPr>
            <p:spPr bwMode="auto">
              <a:xfrm>
                <a:off x="3807803" y="2722630"/>
                <a:ext cx="379591" cy="468907"/>
              </a:xfrm>
              <a:custGeom>
                <a:avLst/>
                <a:gdLst>
                  <a:gd name="T0" fmla="*/ 196 w 208"/>
                  <a:gd name="T1" fmla="*/ 256 h 256"/>
                  <a:gd name="T2" fmla="*/ 12 w 208"/>
                  <a:gd name="T3" fmla="*/ 256 h 256"/>
                  <a:gd name="T4" fmla="*/ 0 w 208"/>
                  <a:gd name="T5" fmla="*/ 244 h 256"/>
                  <a:gd name="T6" fmla="*/ 0 w 208"/>
                  <a:gd name="T7" fmla="*/ 140 h 256"/>
                  <a:gd name="T8" fmla="*/ 12 w 208"/>
                  <a:gd name="T9" fmla="*/ 128 h 256"/>
                  <a:gd name="T10" fmla="*/ 32 w 208"/>
                  <a:gd name="T11" fmla="*/ 128 h 256"/>
                  <a:gd name="T12" fmla="*/ 32 w 208"/>
                  <a:gd name="T13" fmla="*/ 72 h 256"/>
                  <a:gd name="T14" fmla="*/ 104 w 208"/>
                  <a:gd name="T15" fmla="*/ 0 h 256"/>
                  <a:gd name="T16" fmla="*/ 176 w 208"/>
                  <a:gd name="T17" fmla="*/ 72 h 256"/>
                  <a:gd name="T18" fmla="*/ 176 w 208"/>
                  <a:gd name="T19" fmla="*/ 128 h 256"/>
                  <a:gd name="T20" fmla="*/ 196 w 208"/>
                  <a:gd name="T21" fmla="*/ 128 h 256"/>
                  <a:gd name="T22" fmla="*/ 208 w 208"/>
                  <a:gd name="T23" fmla="*/ 140 h 256"/>
                  <a:gd name="T24" fmla="*/ 208 w 208"/>
                  <a:gd name="T25" fmla="*/ 244 h 256"/>
                  <a:gd name="T26" fmla="*/ 196 w 208"/>
                  <a:gd name="T27" fmla="*/ 256 h 256"/>
                  <a:gd name="T28" fmla="*/ 92 w 208"/>
                  <a:gd name="T29" fmla="*/ 197 h 256"/>
                  <a:gd name="T30" fmla="*/ 92 w 208"/>
                  <a:gd name="T31" fmla="*/ 220 h 256"/>
                  <a:gd name="T32" fmla="*/ 104 w 208"/>
                  <a:gd name="T33" fmla="*/ 232 h 256"/>
                  <a:gd name="T34" fmla="*/ 116 w 208"/>
                  <a:gd name="T35" fmla="*/ 220 h 256"/>
                  <a:gd name="T36" fmla="*/ 116 w 208"/>
                  <a:gd name="T37" fmla="*/ 197 h 256"/>
                  <a:gd name="T38" fmla="*/ 128 w 208"/>
                  <a:gd name="T39" fmla="*/ 176 h 256"/>
                  <a:gd name="T40" fmla="*/ 104 w 208"/>
                  <a:gd name="T41" fmla="*/ 152 h 256"/>
                  <a:gd name="T42" fmla="*/ 80 w 208"/>
                  <a:gd name="T43" fmla="*/ 176 h 256"/>
                  <a:gd name="T44" fmla="*/ 92 w 208"/>
                  <a:gd name="T45" fmla="*/ 197 h 256"/>
                  <a:gd name="T46" fmla="*/ 152 w 208"/>
                  <a:gd name="T47" fmla="*/ 72 h 256"/>
                  <a:gd name="T48" fmla="*/ 104 w 208"/>
                  <a:gd name="T49" fmla="*/ 24 h 256"/>
                  <a:gd name="T50" fmla="*/ 56 w 208"/>
                  <a:gd name="T51" fmla="*/ 72 h 256"/>
                  <a:gd name="T52" fmla="*/ 56 w 208"/>
                  <a:gd name="T53" fmla="*/ 128 h 256"/>
                  <a:gd name="T54" fmla="*/ 152 w 208"/>
                  <a:gd name="T55" fmla="*/ 128 h 256"/>
                  <a:gd name="T56" fmla="*/ 152 w 208"/>
                  <a:gd name="T57" fmla="*/ 72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8" h="256">
                    <a:moveTo>
                      <a:pt x="196" y="256"/>
                    </a:moveTo>
                    <a:cubicBezTo>
                      <a:pt x="12" y="256"/>
                      <a:pt x="12" y="256"/>
                      <a:pt x="12" y="256"/>
                    </a:cubicBezTo>
                    <a:cubicBezTo>
                      <a:pt x="5" y="256"/>
                      <a:pt x="0" y="251"/>
                      <a:pt x="0" y="244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33"/>
                      <a:pt x="5" y="128"/>
                      <a:pt x="1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32"/>
                      <a:pt x="64" y="0"/>
                      <a:pt x="104" y="0"/>
                    </a:cubicBezTo>
                    <a:cubicBezTo>
                      <a:pt x="144" y="0"/>
                      <a:pt x="176" y="32"/>
                      <a:pt x="176" y="72"/>
                    </a:cubicBezTo>
                    <a:cubicBezTo>
                      <a:pt x="176" y="128"/>
                      <a:pt x="176" y="128"/>
                      <a:pt x="176" y="128"/>
                    </a:cubicBezTo>
                    <a:cubicBezTo>
                      <a:pt x="196" y="128"/>
                      <a:pt x="196" y="128"/>
                      <a:pt x="196" y="128"/>
                    </a:cubicBezTo>
                    <a:cubicBezTo>
                      <a:pt x="203" y="128"/>
                      <a:pt x="208" y="133"/>
                      <a:pt x="208" y="140"/>
                    </a:cubicBezTo>
                    <a:cubicBezTo>
                      <a:pt x="208" y="244"/>
                      <a:pt x="208" y="244"/>
                      <a:pt x="208" y="244"/>
                    </a:cubicBezTo>
                    <a:cubicBezTo>
                      <a:pt x="208" y="251"/>
                      <a:pt x="203" y="256"/>
                      <a:pt x="196" y="256"/>
                    </a:cubicBezTo>
                    <a:moveTo>
                      <a:pt x="92" y="197"/>
                    </a:moveTo>
                    <a:cubicBezTo>
                      <a:pt x="92" y="220"/>
                      <a:pt x="92" y="220"/>
                      <a:pt x="92" y="220"/>
                    </a:cubicBezTo>
                    <a:cubicBezTo>
                      <a:pt x="92" y="227"/>
                      <a:pt x="97" y="232"/>
                      <a:pt x="104" y="232"/>
                    </a:cubicBezTo>
                    <a:cubicBezTo>
                      <a:pt x="111" y="232"/>
                      <a:pt x="116" y="227"/>
                      <a:pt x="116" y="220"/>
                    </a:cubicBezTo>
                    <a:cubicBezTo>
                      <a:pt x="116" y="197"/>
                      <a:pt x="116" y="197"/>
                      <a:pt x="116" y="197"/>
                    </a:cubicBezTo>
                    <a:cubicBezTo>
                      <a:pt x="123" y="193"/>
                      <a:pt x="128" y="185"/>
                      <a:pt x="128" y="176"/>
                    </a:cubicBezTo>
                    <a:cubicBezTo>
                      <a:pt x="128" y="163"/>
                      <a:pt x="117" y="152"/>
                      <a:pt x="104" y="152"/>
                    </a:cubicBezTo>
                    <a:cubicBezTo>
                      <a:pt x="91" y="152"/>
                      <a:pt x="80" y="163"/>
                      <a:pt x="80" y="176"/>
                    </a:cubicBezTo>
                    <a:cubicBezTo>
                      <a:pt x="80" y="185"/>
                      <a:pt x="85" y="193"/>
                      <a:pt x="92" y="197"/>
                    </a:cubicBezTo>
                    <a:moveTo>
                      <a:pt x="152" y="72"/>
                    </a:moveTo>
                    <a:cubicBezTo>
                      <a:pt x="152" y="45"/>
                      <a:pt x="131" y="24"/>
                      <a:pt x="104" y="24"/>
                    </a:cubicBezTo>
                    <a:cubicBezTo>
                      <a:pt x="77" y="24"/>
                      <a:pt x="56" y="45"/>
                      <a:pt x="56" y="72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152" y="128"/>
                      <a:pt x="152" y="128"/>
                      <a:pt x="152" y="128"/>
                    </a:cubicBezTo>
                    <a:lnTo>
                      <a:pt x="152" y="72"/>
                    </a:lnTo>
                    <a:close/>
                  </a:path>
                </a:pathLst>
              </a:custGeom>
              <a:solidFill>
                <a:srgbClr val="2F5EB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5159276" y="3941903"/>
            <a:ext cx="1280000" cy="2160000"/>
            <a:chOff x="5156572" y="3725639"/>
            <a:chExt cx="1152128" cy="1944216"/>
          </a:xfrm>
        </p:grpSpPr>
        <p:sp>
          <p:nvSpPr>
            <p:cNvPr id="84" name="燕尾形 83"/>
            <p:cNvSpPr/>
            <p:nvPr/>
          </p:nvSpPr>
          <p:spPr>
            <a:xfrm>
              <a:off x="5156572" y="3725639"/>
              <a:ext cx="1152128" cy="1944216"/>
            </a:xfrm>
            <a:prstGeom prst="chevron">
              <a:avLst/>
            </a:prstGeom>
            <a:solidFill>
              <a:srgbClr val="2F5EB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5342116" y="4337707"/>
              <a:ext cx="720080" cy="720080"/>
              <a:chOff x="6568459" y="2600908"/>
              <a:chExt cx="720080" cy="720080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6568459" y="2600908"/>
                <a:ext cx="720080" cy="720080"/>
              </a:xfrm>
              <a:prstGeom prst="ellipse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rgbClr val="2F5EB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107"/>
              <p:cNvSpPr>
                <a:spLocks noEditPoints="1"/>
              </p:cNvSpPr>
              <p:nvPr/>
            </p:nvSpPr>
            <p:spPr bwMode="auto">
              <a:xfrm>
                <a:off x="6746415" y="2820736"/>
                <a:ext cx="364168" cy="332120"/>
              </a:xfrm>
              <a:custGeom>
                <a:avLst/>
                <a:gdLst>
                  <a:gd name="T0" fmla="*/ 244 w 256"/>
                  <a:gd name="T1" fmla="*/ 196 h 232"/>
                  <a:gd name="T2" fmla="*/ 188 w 256"/>
                  <a:gd name="T3" fmla="*/ 196 h 232"/>
                  <a:gd name="T4" fmla="*/ 96 w 256"/>
                  <a:gd name="T5" fmla="*/ 196 h 232"/>
                  <a:gd name="T6" fmla="*/ 84 w 256"/>
                  <a:gd name="T7" fmla="*/ 196 h 232"/>
                  <a:gd name="T8" fmla="*/ 81 w 256"/>
                  <a:gd name="T9" fmla="*/ 196 h 232"/>
                  <a:gd name="T10" fmla="*/ 48 w 256"/>
                  <a:gd name="T11" fmla="*/ 228 h 232"/>
                  <a:gd name="T12" fmla="*/ 40 w 256"/>
                  <a:gd name="T13" fmla="*/ 232 h 232"/>
                  <a:gd name="T14" fmla="*/ 40 w 256"/>
                  <a:gd name="T15" fmla="*/ 232 h 232"/>
                  <a:gd name="T16" fmla="*/ 32 w 256"/>
                  <a:gd name="T17" fmla="*/ 228 h 232"/>
                  <a:gd name="T18" fmla="*/ 31 w 256"/>
                  <a:gd name="T19" fmla="*/ 228 h 232"/>
                  <a:gd name="T20" fmla="*/ 30 w 256"/>
                  <a:gd name="T21" fmla="*/ 227 h 232"/>
                  <a:gd name="T22" fmla="*/ 30 w 256"/>
                  <a:gd name="T23" fmla="*/ 226 h 232"/>
                  <a:gd name="T24" fmla="*/ 29 w 256"/>
                  <a:gd name="T25" fmla="*/ 225 h 232"/>
                  <a:gd name="T26" fmla="*/ 29 w 256"/>
                  <a:gd name="T27" fmla="*/ 224 h 232"/>
                  <a:gd name="T28" fmla="*/ 28 w 256"/>
                  <a:gd name="T29" fmla="*/ 222 h 232"/>
                  <a:gd name="T30" fmla="*/ 28 w 256"/>
                  <a:gd name="T31" fmla="*/ 220 h 232"/>
                  <a:gd name="T32" fmla="*/ 28 w 256"/>
                  <a:gd name="T33" fmla="*/ 196 h 232"/>
                  <a:gd name="T34" fmla="*/ 26 w 256"/>
                  <a:gd name="T35" fmla="*/ 196 h 232"/>
                  <a:gd name="T36" fmla="*/ 12 w 256"/>
                  <a:gd name="T37" fmla="*/ 196 h 232"/>
                  <a:gd name="T38" fmla="*/ 0 w 256"/>
                  <a:gd name="T39" fmla="*/ 184 h 232"/>
                  <a:gd name="T40" fmla="*/ 0 w 256"/>
                  <a:gd name="T41" fmla="*/ 12 h 232"/>
                  <a:gd name="T42" fmla="*/ 12 w 256"/>
                  <a:gd name="T43" fmla="*/ 0 h 232"/>
                  <a:gd name="T44" fmla="*/ 244 w 256"/>
                  <a:gd name="T45" fmla="*/ 0 h 232"/>
                  <a:gd name="T46" fmla="*/ 256 w 256"/>
                  <a:gd name="T47" fmla="*/ 12 h 232"/>
                  <a:gd name="T48" fmla="*/ 256 w 256"/>
                  <a:gd name="T49" fmla="*/ 184 h 232"/>
                  <a:gd name="T50" fmla="*/ 244 w 256"/>
                  <a:gd name="T51" fmla="*/ 196 h 232"/>
                  <a:gd name="T52" fmla="*/ 68 w 256"/>
                  <a:gd name="T53" fmla="*/ 76 h 232"/>
                  <a:gd name="T54" fmla="*/ 44 w 256"/>
                  <a:gd name="T55" fmla="*/ 100 h 232"/>
                  <a:gd name="T56" fmla="*/ 68 w 256"/>
                  <a:gd name="T57" fmla="*/ 124 h 232"/>
                  <a:gd name="T58" fmla="*/ 92 w 256"/>
                  <a:gd name="T59" fmla="*/ 100 h 232"/>
                  <a:gd name="T60" fmla="*/ 68 w 256"/>
                  <a:gd name="T61" fmla="*/ 76 h 232"/>
                  <a:gd name="T62" fmla="*/ 128 w 256"/>
                  <a:gd name="T63" fmla="*/ 76 h 232"/>
                  <a:gd name="T64" fmla="*/ 104 w 256"/>
                  <a:gd name="T65" fmla="*/ 100 h 232"/>
                  <a:gd name="T66" fmla="*/ 128 w 256"/>
                  <a:gd name="T67" fmla="*/ 124 h 232"/>
                  <a:gd name="T68" fmla="*/ 152 w 256"/>
                  <a:gd name="T69" fmla="*/ 100 h 232"/>
                  <a:gd name="T70" fmla="*/ 128 w 256"/>
                  <a:gd name="T71" fmla="*/ 76 h 232"/>
                  <a:gd name="T72" fmla="*/ 188 w 256"/>
                  <a:gd name="T73" fmla="*/ 76 h 232"/>
                  <a:gd name="T74" fmla="*/ 164 w 256"/>
                  <a:gd name="T75" fmla="*/ 100 h 232"/>
                  <a:gd name="T76" fmla="*/ 188 w 256"/>
                  <a:gd name="T77" fmla="*/ 124 h 232"/>
                  <a:gd name="T78" fmla="*/ 212 w 256"/>
                  <a:gd name="T79" fmla="*/ 100 h 232"/>
                  <a:gd name="T80" fmla="*/ 188 w 256"/>
                  <a:gd name="T81" fmla="*/ 7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6" h="232">
                    <a:moveTo>
                      <a:pt x="244" y="196"/>
                    </a:moveTo>
                    <a:cubicBezTo>
                      <a:pt x="188" y="196"/>
                      <a:pt x="188" y="196"/>
                      <a:pt x="188" y="196"/>
                    </a:cubicBezTo>
                    <a:cubicBezTo>
                      <a:pt x="96" y="196"/>
                      <a:pt x="96" y="196"/>
                      <a:pt x="96" y="196"/>
                    </a:cubicBezTo>
                    <a:cubicBezTo>
                      <a:pt x="84" y="196"/>
                      <a:pt x="84" y="196"/>
                      <a:pt x="84" y="196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48" y="228"/>
                      <a:pt x="48" y="228"/>
                      <a:pt x="48" y="228"/>
                    </a:cubicBezTo>
                    <a:cubicBezTo>
                      <a:pt x="46" y="231"/>
                      <a:pt x="43" y="232"/>
                      <a:pt x="40" y="232"/>
                    </a:cubicBezTo>
                    <a:cubicBezTo>
                      <a:pt x="40" y="232"/>
                      <a:pt x="40" y="232"/>
                      <a:pt x="40" y="232"/>
                    </a:cubicBezTo>
                    <a:cubicBezTo>
                      <a:pt x="37" y="232"/>
                      <a:pt x="34" y="231"/>
                      <a:pt x="32" y="228"/>
                    </a:cubicBezTo>
                    <a:cubicBezTo>
                      <a:pt x="31" y="228"/>
                      <a:pt x="31" y="228"/>
                      <a:pt x="31" y="228"/>
                    </a:cubicBezTo>
                    <a:cubicBezTo>
                      <a:pt x="31" y="228"/>
                      <a:pt x="30" y="227"/>
                      <a:pt x="30" y="227"/>
                    </a:cubicBezTo>
                    <a:cubicBezTo>
                      <a:pt x="30" y="226"/>
                      <a:pt x="30" y="226"/>
                      <a:pt x="30" y="226"/>
                    </a:cubicBezTo>
                    <a:cubicBezTo>
                      <a:pt x="29" y="226"/>
                      <a:pt x="29" y="225"/>
                      <a:pt x="29" y="225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29" y="223"/>
                      <a:pt x="28" y="223"/>
                      <a:pt x="28" y="222"/>
                    </a:cubicBezTo>
                    <a:cubicBezTo>
                      <a:pt x="28" y="222"/>
                      <a:pt x="28" y="221"/>
                      <a:pt x="28" y="220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26" y="196"/>
                      <a:pt x="26" y="196"/>
                      <a:pt x="26" y="196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5" y="196"/>
                      <a:pt x="0" y="191"/>
                      <a:pt x="0" y="18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51" y="0"/>
                      <a:pt x="256" y="5"/>
                      <a:pt x="256" y="12"/>
                    </a:cubicBezTo>
                    <a:cubicBezTo>
                      <a:pt x="256" y="184"/>
                      <a:pt x="256" y="184"/>
                      <a:pt x="256" y="184"/>
                    </a:cubicBezTo>
                    <a:cubicBezTo>
                      <a:pt x="256" y="191"/>
                      <a:pt x="251" y="196"/>
                      <a:pt x="244" y="196"/>
                    </a:cubicBezTo>
                    <a:moveTo>
                      <a:pt x="68" y="76"/>
                    </a:moveTo>
                    <a:cubicBezTo>
                      <a:pt x="55" y="76"/>
                      <a:pt x="44" y="87"/>
                      <a:pt x="44" y="100"/>
                    </a:cubicBezTo>
                    <a:cubicBezTo>
                      <a:pt x="44" y="113"/>
                      <a:pt x="55" y="124"/>
                      <a:pt x="68" y="124"/>
                    </a:cubicBezTo>
                    <a:cubicBezTo>
                      <a:pt x="81" y="124"/>
                      <a:pt x="92" y="113"/>
                      <a:pt x="92" y="100"/>
                    </a:cubicBezTo>
                    <a:cubicBezTo>
                      <a:pt x="92" y="87"/>
                      <a:pt x="81" y="76"/>
                      <a:pt x="68" y="76"/>
                    </a:cubicBezTo>
                    <a:moveTo>
                      <a:pt x="128" y="76"/>
                    </a:moveTo>
                    <a:cubicBezTo>
                      <a:pt x="115" y="76"/>
                      <a:pt x="104" y="87"/>
                      <a:pt x="104" y="100"/>
                    </a:cubicBezTo>
                    <a:cubicBezTo>
                      <a:pt x="104" y="113"/>
                      <a:pt x="115" y="124"/>
                      <a:pt x="128" y="124"/>
                    </a:cubicBezTo>
                    <a:cubicBezTo>
                      <a:pt x="141" y="124"/>
                      <a:pt x="152" y="113"/>
                      <a:pt x="152" y="100"/>
                    </a:cubicBezTo>
                    <a:cubicBezTo>
                      <a:pt x="152" y="87"/>
                      <a:pt x="141" y="76"/>
                      <a:pt x="128" y="76"/>
                    </a:cubicBezTo>
                    <a:moveTo>
                      <a:pt x="188" y="76"/>
                    </a:moveTo>
                    <a:cubicBezTo>
                      <a:pt x="175" y="76"/>
                      <a:pt x="164" y="87"/>
                      <a:pt x="164" y="100"/>
                    </a:cubicBezTo>
                    <a:cubicBezTo>
                      <a:pt x="164" y="113"/>
                      <a:pt x="175" y="124"/>
                      <a:pt x="188" y="124"/>
                    </a:cubicBezTo>
                    <a:cubicBezTo>
                      <a:pt x="201" y="124"/>
                      <a:pt x="212" y="113"/>
                      <a:pt x="212" y="100"/>
                    </a:cubicBezTo>
                    <a:cubicBezTo>
                      <a:pt x="212" y="87"/>
                      <a:pt x="201" y="76"/>
                      <a:pt x="188" y="76"/>
                    </a:cubicBezTo>
                  </a:path>
                </a:pathLst>
              </a:custGeom>
              <a:solidFill>
                <a:srgbClr val="2F5EB0"/>
              </a:solidFill>
              <a:ln>
                <a:solidFill>
                  <a:srgbClr val="2F5EB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8327628" y="3941903"/>
            <a:ext cx="1280000" cy="2160000"/>
            <a:chOff x="8327628" y="3725639"/>
            <a:chExt cx="1152128" cy="1944216"/>
          </a:xfrm>
        </p:grpSpPr>
        <p:sp>
          <p:nvSpPr>
            <p:cNvPr id="85" name="燕尾形 84"/>
            <p:cNvSpPr/>
            <p:nvPr/>
          </p:nvSpPr>
          <p:spPr>
            <a:xfrm>
              <a:off x="8327628" y="3725639"/>
              <a:ext cx="1152128" cy="1944216"/>
            </a:xfrm>
            <a:prstGeom prst="chevron">
              <a:avLst/>
            </a:prstGeom>
            <a:solidFill>
              <a:srgbClr val="2F5EB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8513172" y="4337707"/>
              <a:ext cx="720080" cy="720080"/>
              <a:chOff x="9523491" y="2600908"/>
              <a:chExt cx="720080" cy="720080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9523491" y="2600908"/>
                <a:ext cx="720080" cy="720080"/>
              </a:xfrm>
              <a:prstGeom prst="ellipse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rgbClr val="2F5EB0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105"/>
              <p:cNvSpPr/>
              <p:nvPr/>
            </p:nvSpPr>
            <p:spPr bwMode="auto">
              <a:xfrm>
                <a:off x="9704217" y="2782283"/>
                <a:ext cx="367080" cy="349600"/>
              </a:xfrm>
              <a:custGeom>
                <a:avLst/>
                <a:gdLst>
                  <a:gd name="T0" fmla="*/ 251 w 256"/>
                  <a:gd name="T1" fmla="*/ 106 h 244"/>
                  <a:gd name="T2" fmla="*/ 251 w 256"/>
                  <a:gd name="T3" fmla="*/ 106 h 244"/>
                  <a:gd name="T4" fmla="*/ 187 w 256"/>
                  <a:gd name="T5" fmla="*/ 152 h 244"/>
                  <a:gd name="T6" fmla="*/ 211 w 256"/>
                  <a:gd name="T7" fmla="*/ 228 h 244"/>
                  <a:gd name="T8" fmla="*/ 212 w 256"/>
                  <a:gd name="T9" fmla="*/ 232 h 244"/>
                  <a:gd name="T10" fmla="*/ 200 w 256"/>
                  <a:gd name="T11" fmla="*/ 244 h 244"/>
                  <a:gd name="T12" fmla="*/ 193 w 256"/>
                  <a:gd name="T13" fmla="*/ 242 h 244"/>
                  <a:gd name="T14" fmla="*/ 193 w 256"/>
                  <a:gd name="T15" fmla="*/ 242 h 244"/>
                  <a:gd name="T16" fmla="*/ 128 w 256"/>
                  <a:gd name="T17" fmla="*/ 195 h 244"/>
                  <a:gd name="T18" fmla="*/ 63 w 256"/>
                  <a:gd name="T19" fmla="*/ 242 h 244"/>
                  <a:gd name="T20" fmla="*/ 63 w 256"/>
                  <a:gd name="T21" fmla="*/ 242 h 244"/>
                  <a:gd name="T22" fmla="*/ 56 w 256"/>
                  <a:gd name="T23" fmla="*/ 244 h 244"/>
                  <a:gd name="T24" fmla="*/ 44 w 256"/>
                  <a:gd name="T25" fmla="*/ 232 h 244"/>
                  <a:gd name="T26" fmla="*/ 45 w 256"/>
                  <a:gd name="T27" fmla="*/ 228 h 244"/>
                  <a:gd name="T28" fmla="*/ 69 w 256"/>
                  <a:gd name="T29" fmla="*/ 152 h 244"/>
                  <a:gd name="T30" fmla="*/ 5 w 256"/>
                  <a:gd name="T31" fmla="*/ 106 h 244"/>
                  <a:gd name="T32" fmla="*/ 0 w 256"/>
                  <a:gd name="T33" fmla="*/ 96 h 244"/>
                  <a:gd name="T34" fmla="*/ 12 w 256"/>
                  <a:gd name="T35" fmla="*/ 84 h 244"/>
                  <a:gd name="T36" fmla="*/ 92 w 256"/>
                  <a:gd name="T37" fmla="*/ 84 h 244"/>
                  <a:gd name="T38" fmla="*/ 117 w 256"/>
                  <a:gd name="T39" fmla="*/ 8 h 244"/>
                  <a:gd name="T40" fmla="*/ 128 w 256"/>
                  <a:gd name="T41" fmla="*/ 0 h 244"/>
                  <a:gd name="T42" fmla="*/ 139 w 256"/>
                  <a:gd name="T43" fmla="*/ 8 h 244"/>
                  <a:gd name="T44" fmla="*/ 164 w 256"/>
                  <a:gd name="T45" fmla="*/ 84 h 244"/>
                  <a:gd name="T46" fmla="*/ 244 w 256"/>
                  <a:gd name="T47" fmla="*/ 84 h 244"/>
                  <a:gd name="T48" fmla="*/ 256 w 256"/>
                  <a:gd name="T49" fmla="*/ 96 h 244"/>
                  <a:gd name="T50" fmla="*/ 251 w 256"/>
                  <a:gd name="T51" fmla="*/ 106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6" h="244">
                    <a:moveTo>
                      <a:pt x="251" y="106"/>
                    </a:moveTo>
                    <a:cubicBezTo>
                      <a:pt x="251" y="106"/>
                      <a:pt x="251" y="106"/>
                      <a:pt x="251" y="106"/>
                    </a:cubicBezTo>
                    <a:cubicBezTo>
                      <a:pt x="187" y="152"/>
                      <a:pt x="187" y="152"/>
                      <a:pt x="187" y="152"/>
                    </a:cubicBezTo>
                    <a:cubicBezTo>
                      <a:pt x="211" y="228"/>
                      <a:pt x="211" y="228"/>
                      <a:pt x="211" y="228"/>
                    </a:cubicBezTo>
                    <a:cubicBezTo>
                      <a:pt x="212" y="229"/>
                      <a:pt x="212" y="231"/>
                      <a:pt x="212" y="232"/>
                    </a:cubicBezTo>
                    <a:cubicBezTo>
                      <a:pt x="212" y="239"/>
                      <a:pt x="207" y="244"/>
                      <a:pt x="200" y="244"/>
                    </a:cubicBezTo>
                    <a:cubicBezTo>
                      <a:pt x="197" y="244"/>
                      <a:pt x="195" y="243"/>
                      <a:pt x="193" y="242"/>
                    </a:cubicBezTo>
                    <a:cubicBezTo>
                      <a:pt x="193" y="242"/>
                      <a:pt x="193" y="242"/>
                      <a:pt x="193" y="242"/>
                    </a:cubicBezTo>
                    <a:cubicBezTo>
                      <a:pt x="128" y="195"/>
                      <a:pt x="128" y="195"/>
                      <a:pt x="128" y="195"/>
                    </a:cubicBezTo>
                    <a:cubicBezTo>
                      <a:pt x="63" y="242"/>
                      <a:pt x="63" y="242"/>
                      <a:pt x="63" y="242"/>
                    </a:cubicBezTo>
                    <a:cubicBezTo>
                      <a:pt x="63" y="242"/>
                      <a:pt x="63" y="242"/>
                      <a:pt x="63" y="242"/>
                    </a:cubicBezTo>
                    <a:cubicBezTo>
                      <a:pt x="61" y="243"/>
                      <a:pt x="59" y="244"/>
                      <a:pt x="56" y="244"/>
                    </a:cubicBezTo>
                    <a:cubicBezTo>
                      <a:pt x="49" y="244"/>
                      <a:pt x="44" y="239"/>
                      <a:pt x="44" y="232"/>
                    </a:cubicBezTo>
                    <a:cubicBezTo>
                      <a:pt x="44" y="231"/>
                      <a:pt x="44" y="229"/>
                      <a:pt x="45" y="228"/>
                    </a:cubicBezTo>
                    <a:cubicBezTo>
                      <a:pt x="69" y="152"/>
                      <a:pt x="69" y="152"/>
                      <a:pt x="69" y="152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2" y="104"/>
                      <a:pt x="0" y="100"/>
                      <a:pt x="0" y="96"/>
                    </a:cubicBezTo>
                    <a:cubicBezTo>
                      <a:pt x="0" y="89"/>
                      <a:pt x="5" y="84"/>
                      <a:pt x="12" y="84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8" y="4"/>
                      <a:pt x="123" y="0"/>
                      <a:pt x="128" y="0"/>
                    </a:cubicBezTo>
                    <a:cubicBezTo>
                      <a:pt x="133" y="0"/>
                      <a:pt x="138" y="4"/>
                      <a:pt x="139" y="8"/>
                    </a:cubicBezTo>
                    <a:cubicBezTo>
                      <a:pt x="164" y="84"/>
                      <a:pt x="164" y="84"/>
                      <a:pt x="164" y="84"/>
                    </a:cubicBezTo>
                    <a:cubicBezTo>
                      <a:pt x="244" y="84"/>
                      <a:pt x="244" y="84"/>
                      <a:pt x="244" y="84"/>
                    </a:cubicBezTo>
                    <a:cubicBezTo>
                      <a:pt x="251" y="84"/>
                      <a:pt x="256" y="89"/>
                      <a:pt x="256" y="96"/>
                    </a:cubicBezTo>
                    <a:cubicBezTo>
                      <a:pt x="256" y="100"/>
                      <a:pt x="254" y="104"/>
                      <a:pt x="251" y="106"/>
                    </a:cubicBezTo>
                  </a:path>
                </a:pathLst>
              </a:custGeom>
              <a:solidFill>
                <a:srgbClr val="2F5EB0"/>
              </a:solidFill>
              <a:ln>
                <a:solidFill>
                  <a:srgbClr val="2F5EB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7" name="文本框 47"/>
          <p:cNvSpPr txBox="1"/>
          <p:nvPr/>
        </p:nvSpPr>
        <p:spPr>
          <a:xfrm>
            <a:off x="2728422" y="4229695"/>
            <a:ext cx="264687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设计知识网络模型</a:t>
            </a:r>
          </a:p>
        </p:txBody>
      </p:sp>
      <p:sp>
        <p:nvSpPr>
          <p:cNvPr id="98" name="文本框 48"/>
          <p:cNvSpPr txBox="1"/>
          <p:nvPr/>
        </p:nvSpPr>
        <p:spPr>
          <a:xfrm>
            <a:off x="3079753" y="4817255"/>
            <a:ext cx="1944216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har char="•"/>
              <a:defRPr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本体</a:t>
            </a:r>
            <a:endParaRPr lang="en-US" altLang="zh-CN" dirty="0"/>
          </a:p>
          <a:p>
            <a:r>
              <a:rPr lang="zh-CN" altLang="en-US" dirty="0"/>
              <a:t>本体分子</a:t>
            </a:r>
          </a:p>
        </p:txBody>
      </p:sp>
      <p:sp>
        <p:nvSpPr>
          <p:cNvPr id="99" name="文本框 47"/>
          <p:cNvSpPr txBox="1"/>
          <p:nvPr/>
        </p:nvSpPr>
        <p:spPr>
          <a:xfrm>
            <a:off x="6425796" y="4229695"/>
            <a:ext cx="20449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构建知识图谱</a:t>
            </a:r>
          </a:p>
        </p:txBody>
      </p:sp>
      <p:sp>
        <p:nvSpPr>
          <p:cNvPr id="100" name="文本框 48"/>
          <p:cNvSpPr txBox="1"/>
          <p:nvPr/>
        </p:nvSpPr>
        <p:spPr>
          <a:xfrm>
            <a:off x="6383412" y="4817255"/>
            <a:ext cx="2129760" cy="4524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har char="•"/>
              <a:defRPr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知识图谱可视化</a:t>
            </a:r>
          </a:p>
        </p:txBody>
      </p:sp>
      <p:sp>
        <p:nvSpPr>
          <p:cNvPr id="106" name="TextBox 70"/>
          <p:cNvSpPr txBox="1"/>
          <p:nvPr/>
        </p:nvSpPr>
        <p:spPr>
          <a:xfrm>
            <a:off x="2318745" y="6313513"/>
            <a:ext cx="501684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Aft>
                <a:spcPts val="0"/>
              </a:spcAft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临床知识库的构建过程</a:t>
            </a:r>
          </a:p>
        </p:txBody>
      </p:sp>
    </p:spTree>
    <p:extLst>
      <p:ext uri="{BB962C8B-B14F-4D97-AF65-F5344CB8AC3E}">
        <p14:creationId xmlns:p14="http://schemas.microsoft.com/office/powerpoint/2010/main" val="21580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5" b="16187"/>
          <a:stretch>
            <a:fillRect/>
          </a:stretch>
        </p:blipFill>
        <p:spPr bwMode="auto">
          <a:xfrm>
            <a:off x="1481032" y="4349750"/>
            <a:ext cx="825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481032" y="4349750"/>
          <a:ext cx="8286756" cy="150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781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39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6" name="组合 6"/>
          <p:cNvGrpSpPr/>
          <p:nvPr/>
        </p:nvGrpSpPr>
        <p:grpSpPr bwMode="auto">
          <a:xfrm>
            <a:off x="384070" y="2544763"/>
            <a:ext cx="8483600" cy="749300"/>
            <a:chOff x="3779912" y="1777380"/>
            <a:chExt cx="4896544" cy="432049"/>
          </a:xfrm>
        </p:grpSpPr>
        <p:sp>
          <p:nvSpPr>
            <p:cNvPr id="27" name="矩形 26"/>
            <p:cNvSpPr/>
            <p:nvPr/>
          </p:nvSpPr>
          <p:spPr>
            <a:xfrm>
              <a:off x="3779912" y="1777380"/>
              <a:ext cx="4896544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779912" y="1777380"/>
              <a:ext cx="1290107" cy="432049"/>
            </a:xfrm>
            <a:prstGeom prst="rect">
              <a:avLst/>
            </a:prstGeom>
            <a:solidFill>
              <a:srgbClr val="44ADCB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2</a:t>
              </a:r>
              <a:endParaRPr lang="zh-CN" altLang="en-US" sz="40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37"/>
            <p:cNvSpPr txBox="1"/>
            <p:nvPr/>
          </p:nvSpPr>
          <p:spPr>
            <a:xfrm>
              <a:off x="5070018" y="1859762"/>
              <a:ext cx="3606437" cy="266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整体架构</a:t>
              </a:r>
            </a:p>
          </p:txBody>
        </p:sp>
      </p:grpSp>
      <p:sp>
        <p:nvSpPr>
          <p:cNvPr id="12" name="文本框 10"/>
          <p:cNvSpPr txBox="1"/>
          <p:nvPr/>
        </p:nvSpPr>
        <p:spPr>
          <a:xfrm>
            <a:off x="136800" y="43200"/>
            <a:ext cx="2818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688576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流程图: 过程 44"/>
          <p:cNvSpPr/>
          <p:nvPr/>
        </p:nvSpPr>
        <p:spPr>
          <a:xfrm>
            <a:off x="466377" y="1305867"/>
            <a:ext cx="8869363" cy="5372100"/>
          </a:xfrm>
          <a:prstGeom prst="flowChartProcess">
            <a:avLst/>
          </a:prstGeom>
          <a:gradFill rotWithShape="1">
            <a:gsLst>
              <a:gs pos="0">
                <a:srgbClr val="AAE2CA">
                  <a:satMod val="103000"/>
                  <a:lumMod val="102000"/>
                  <a:tint val="94000"/>
                </a:srgbClr>
              </a:gs>
              <a:gs pos="50000">
                <a:srgbClr val="AAE2CA">
                  <a:satMod val="110000"/>
                  <a:lumMod val="100000"/>
                  <a:shade val="100000"/>
                </a:srgbClr>
              </a:gs>
              <a:gs pos="100000">
                <a:srgbClr val="AAE2C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AAE2C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1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46" name="圆角矩形 45"/>
          <p:cNvSpPr/>
          <p:nvPr/>
        </p:nvSpPr>
        <p:spPr bwMode="auto">
          <a:xfrm>
            <a:off x="663227" y="2550467"/>
            <a:ext cx="4114800" cy="3276600"/>
          </a:xfrm>
          <a:prstGeom prst="roundRect">
            <a:avLst>
              <a:gd name="adj" fmla="val 2713"/>
            </a:avLst>
          </a:prstGeom>
          <a:solidFill>
            <a:srgbClr val="BAD9E0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流程图: 磁盘 46"/>
          <p:cNvSpPr/>
          <p:nvPr/>
        </p:nvSpPr>
        <p:spPr>
          <a:xfrm>
            <a:off x="1526827" y="4085580"/>
            <a:ext cx="2354263" cy="1296988"/>
          </a:xfrm>
          <a:prstGeom prst="flowChartMagneticDisk">
            <a:avLst/>
          </a:prstGeom>
          <a:solidFill>
            <a:srgbClr val="2D2DB9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临床数据中心</a:t>
            </a:r>
            <a:endParaRPr kumimoji="0" lang="en-US" altLang="zh-CN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CDR</a:t>
            </a:r>
            <a:endParaRPr kumimoji="0" lang="zh-CN" altLang="en-US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3950940" y="4314180"/>
            <a:ext cx="828675" cy="736600"/>
          </a:xfrm>
          <a:prstGeom prst="rightArrow">
            <a:avLst/>
          </a:prstGeom>
          <a:gradFill rotWithShape="1">
            <a:gsLst>
              <a:gs pos="0">
                <a:srgbClr val="3333CC">
                  <a:satMod val="103000"/>
                  <a:lumMod val="102000"/>
                  <a:tint val="94000"/>
                </a:srgbClr>
              </a:gs>
              <a:gs pos="50000">
                <a:srgbClr val="3333CC">
                  <a:satMod val="110000"/>
                  <a:lumMod val="100000"/>
                  <a:shade val="100000"/>
                </a:srgbClr>
              </a:gs>
              <a:gs pos="100000">
                <a:srgbClr val="3333CC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3333CC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黑体" panose="02010609060101010101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79127" y="2847330"/>
            <a:ext cx="3679825" cy="395288"/>
          </a:xfrm>
          <a:prstGeom prst="rect">
            <a:avLst/>
          </a:prstGeom>
          <a:solidFill>
            <a:srgbClr val="00CC99">
              <a:lumMod val="40000"/>
              <a:lumOff val="60000"/>
            </a:srgbClr>
          </a:solidFill>
          <a:ln w="12700" cap="flat" cmpd="sng" algn="ctr">
            <a:solidFill>
              <a:srgbClr val="00CC99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ETL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采集临床数据</a:t>
            </a:r>
          </a:p>
        </p:txBody>
      </p:sp>
      <p:sp>
        <p:nvSpPr>
          <p:cNvPr id="50" name="矩形 49"/>
          <p:cNvSpPr/>
          <p:nvPr/>
        </p:nvSpPr>
        <p:spPr bwMode="auto">
          <a:xfrm>
            <a:off x="663227" y="5958830"/>
            <a:ext cx="8569325" cy="311150"/>
          </a:xfrm>
          <a:prstGeom prst="rect">
            <a:avLst/>
          </a:prstGeom>
          <a:gradFill rotWithShape="1">
            <a:gsLst>
              <a:gs pos="0">
                <a:srgbClr val="FFFFFF">
                  <a:satMod val="103000"/>
                  <a:lumMod val="102000"/>
                  <a:tint val="94000"/>
                </a:srgbClr>
              </a:gs>
              <a:gs pos="50000">
                <a:srgbClr val="FFFFFF">
                  <a:satMod val="110000"/>
                  <a:lumMod val="100000"/>
                  <a:shade val="100000"/>
                </a:srgbClr>
              </a:gs>
              <a:gs pos="100000">
                <a:srgbClr val="FFFFF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B/S</a:t>
            </a: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架构门平台</a:t>
            </a:r>
          </a:p>
        </p:txBody>
      </p:sp>
      <p:sp>
        <p:nvSpPr>
          <p:cNvPr id="51" name="矩形 50"/>
          <p:cNvSpPr/>
          <p:nvPr/>
        </p:nvSpPr>
        <p:spPr bwMode="auto">
          <a:xfrm>
            <a:off x="663227" y="6366817"/>
            <a:ext cx="8569325" cy="311150"/>
          </a:xfrm>
          <a:prstGeom prst="rect">
            <a:avLst/>
          </a:prstGeom>
          <a:gradFill rotWithShape="1">
            <a:gsLst>
              <a:gs pos="0">
                <a:srgbClr val="FFFFFF">
                  <a:satMod val="103000"/>
                  <a:lumMod val="102000"/>
                  <a:tint val="94000"/>
                </a:srgbClr>
              </a:gs>
              <a:gs pos="50000">
                <a:srgbClr val="FFFFFF">
                  <a:satMod val="110000"/>
                  <a:lumMod val="100000"/>
                  <a:shade val="100000"/>
                </a:srgbClr>
              </a:gs>
              <a:gs pos="100000">
                <a:srgbClr val="FFFFF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系统软硬件、存储、网络</a:t>
            </a:r>
          </a:p>
        </p:txBody>
      </p:sp>
      <p:sp>
        <p:nvSpPr>
          <p:cNvPr id="52" name="下箭头 51"/>
          <p:cNvSpPr/>
          <p:nvPr/>
        </p:nvSpPr>
        <p:spPr bwMode="auto">
          <a:xfrm>
            <a:off x="2318990" y="3339455"/>
            <a:ext cx="792163" cy="746125"/>
          </a:xfrm>
          <a:prstGeom prst="downArrow">
            <a:avLst/>
          </a:prstGeom>
          <a:solidFill>
            <a:srgbClr val="3333CC"/>
          </a:solidFill>
          <a:ln w="12700" cap="flat" cmpd="sng" algn="ctr">
            <a:solidFill>
              <a:srgbClr val="3333CC">
                <a:shade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存储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黑体" panose="02010609060101010101" charset="-122"/>
              <a:cs typeface="+mn-cs"/>
            </a:endParaRPr>
          </a:p>
        </p:txBody>
      </p:sp>
      <p:sp>
        <p:nvSpPr>
          <p:cNvPr id="53" name="圆角矩形 52"/>
          <p:cNvSpPr/>
          <p:nvPr/>
        </p:nvSpPr>
        <p:spPr bwMode="auto">
          <a:xfrm>
            <a:off x="677515" y="1390005"/>
            <a:ext cx="4114800" cy="1047750"/>
          </a:xfrm>
          <a:prstGeom prst="roundRect">
            <a:avLst>
              <a:gd name="adj" fmla="val 2713"/>
            </a:avLst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 bwMode="auto">
          <a:xfrm>
            <a:off x="1526827" y="5454005"/>
            <a:ext cx="2354263" cy="2952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临床数据采集</a:t>
            </a:r>
          </a:p>
        </p:txBody>
      </p:sp>
      <p:sp>
        <p:nvSpPr>
          <p:cNvPr id="55" name="矩形 54"/>
          <p:cNvSpPr/>
          <p:nvPr/>
        </p:nvSpPr>
        <p:spPr bwMode="auto">
          <a:xfrm>
            <a:off x="879127" y="3437880"/>
            <a:ext cx="1008063" cy="322263"/>
          </a:xfrm>
          <a:prstGeom prst="rect">
            <a:avLst/>
          </a:prstGeom>
          <a:gradFill rotWithShape="1">
            <a:gsLst>
              <a:gs pos="0">
                <a:srgbClr val="3333CC">
                  <a:lumMod val="110000"/>
                  <a:satMod val="105000"/>
                  <a:tint val="67000"/>
                </a:srgbClr>
              </a:gs>
              <a:gs pos="50000">
                <a:srgbClr val="3333CC">
                  <a:lumMod val="105000"/>
                  <a:satMod val="103000"/>
                  <a:tint val="73000"/>
                </a:srgbClr>
              </a:gs>
              <a:gs pos="100000">
                <a:srgbClr val="3333CC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MPI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黑体" panose="02010609060101010101" charset="-122"/>
              <a:cs typeface="+mn-cs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3549302" y="3398192"/>
            <a:ext cx="1009650" cy="322263"/>
          </a:xfrm>
          <a:prstGeom prst="rect">
            <a:avLst/>
          </a:prstGeom>
          <a:gradFill rotWithShape="1">
            <a:gsLst>
              <a:gs pos="0">
                <a:srgbClr val="3333CC">
                  <a:lumMod val="110000"/>
                  <a:satMod val="105000"/>
                  <a:tint val="67000"/>
                </a:srgbClr>
              </a:gs>
              <a:gs pos="50000">
                <a:srgbClr val="3333CC">
                  <a:lumMod val="105000"/>
                  <a:satMod val="103000"/>
                  <a:tint val="73000"/>
                </a:srgbClr>
              </a:gs>
              <a:gs pos="100000">
                <a:srgbClr val="3333CC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标准定义</a:t>
            </a:r>
          </a:p>
        </p:txBody>
      </p:sp>
      <p:sp>
        <p:nvSpPr>
          <p:cNvPr id="57" name="右箭头 11"/>
          <p:cNvSpPr/>
          <p:nvPr/>
        </p:nvSpPr>
        <p:spPr>
          <a:xfrm>
            <a:off x="1930052" y="3512492"/>
            <a:ext cx="576263" cy="142875"/>
          </a:xfrm>
          <a:prstGeom prst="rightArrow">
            <a:avLst>
              <a:gd name="adj1" fmla="val 50000"/>
              <a:gd name="adj2" fmla="val 50323"/>
            </a:avLst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8" name="右箭头 23"/>
          <p:cNvSpPr/>
          <p:nvPr/>
        </p:nvSpPr>
        <p:spPr>
          <a:xfrm rot="10800000">
            <a:off x="2952402" y="3498205"/>
            <a:ext cx="576263" cy="142875"/>
          </a:xfrm>
          <a:prstGeom prst="rightArrow">
            <a:avLst>
              <a:gd name="adj1" fmla="val 50000"/>
              <a:gd name="adj2" fmla="val 50323"/>
            </a:avLst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9" name="圆柱形 15"/>
          <p:cNvSpPr/>
          <p:nvPr/>
        </p:nvSpPr>
        <p:spPr>
          <a:xfrm>
            <a:off x="807690" y="1710680"/>
            <a:ext cx="647700" cy="503237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HIS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圆柱形 59"/>
          <p:cNvSpPr/>
          <p:nvPr/>
        </p:nvSpPr>
        <p:spPr bwMode="auto">
          <a:xfrm>
            <a:off x="1587152" y="1710680"/>
            <a:ext cx="647700" cy="503238"/>
          </a:xfrm>
          <a:prstGeom prst="can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CIS</a:t>
            </a:r>
            <a:endParaRPr kumimoji="1" lang="zh-CN" altLang="en-US" sz="1200" b="1" i="0" u="none" strike="noStrike" kern="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柱形 26"/>
          <p:cNvSpPr/>
          <p:nvPr/>
        </p:nvSpPr>
        <p:spPr>
          <a:xfrm>
            <a:off x="2366615" y="1710680"/>
            <a:ext cx="649287" cy="503237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LIS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圆柱形 27"/>
          <p:cNvSpPr/>
          <p:nvPr/>
        </p:nvSpPr>
        <p:spPr>
          <a:xfrm>
            <a:off x="3147665" y="1710680"/>
            <a:ext cx="647700" cy="503237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PACS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圆柱形 28"/>
          <p:cNvSpPr/>
          <p:nvPr/>
        </p:nvSpPr>
        <p:spPr>
          <a:xfrm>
            <a:off x="3927127" y="1710680"/>
            <a:ext cx="647700" cy="503237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COPE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1499840" y="1313805"/>
            <a:ext cx="2354263" cy="2889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临床数据来源</a:t>
            </a:r>
          </a:p>
        </p:txBody>
      </p:sp>
      <p:sp>
        <p:nvSpPr>
          <p:cNvPr id="65" name="下箭头 17"/>
          <p:cNvSpPr/>
          <p:nvPr/>
        </p:nvSpPr>
        <p:spPr>
          <a:xfrm>
            <a:off x="1066452" y="2213917"/>
            <a:ext cx="144463" cy="633413"/>
          </a:xfrm>
          <a:prstGeom prst="downArrow">
            <a:avLst>
              <a:gd name="adj1" fmla="val 50000"/>
              <a:gd name="adj2" fmla="val 49773"/>
            </a:avLst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6" name="下箭头 32"/>
          <p:cNvSpPr/>
          <p:nvPr/>
        </p:nvSpPr>
        <p:spPr>
          <a:xfrm>
            <a:off x="1852265" y="2218680"/>
            <a:ext cx="144462" cy="633412"/>
          </a:xfrm>
          <a:prstGeom prst="downArrow">
            <a:avLst>
              <a:gd name="adj1" fmla="val 50000"/>
              <a:gd name="adj2" fmla="val 49773"/>
            </a:avLst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7" name="下箭头 33"/>
          <p:cNvSpPr/>
          <p:nvPr/>
        </p:nvSpPr>
        <p:spPr>
          <a:xfrm>
            <a:off x="2604740" y="2218680"/>
            <a:ext cx="144462" cy="633412"/>
          </a:xfrm>
          <a:prstGeom prst="downArrow">
            <a:avLst>
              <a:gd name="adj1" fmla="val 50000"/>
              <a:gd name="adj2" fmla="val 49773"/>
            </a:avLst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8" name="下箭头 34"/>
          <p:cNvSpPr/>
          <p:nvPr/>
        </p:nvSpPr>
        <p:spPr>
          <a:xfrm>
            <a:off x="3388965" y="2204392"/>
            <a:ext cx="142875" cy="633413"/>
          </a:xfrm>
          <a:prstGeom prst="downArrow">
            <a:avLst>
              <a:gd name="adj1" fmla="val 50000"/>
              <a:gd name="adj2" fmla="val 50326"/>
            </a:avLst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9" name="下箭头 35"/>
          <p:cNvSpPr/>
          <p:nvPr/>
        </p:nvSpPr>
        <p:spPr>
          <a:xfrm>
            <a:off x="4190652" y="2234555"/>
            <a:ext cx="144463" cy="633412"/>
          </a:xfrm>
          <a:prstGeom prst="downArrow">
            <a:avLst>
              <a:gd name="adj1" fmla="val 50000"/>
              <a:gd name="adj2" fmla="val 49773"/>
            </a:avLst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0" name="圆角矩形 69"/>
          <p:cNvSpPr/>
          <p:nvPr/>
        </p:nvSpPr>
        <p:spPr bwMode="auto">
          <a:xfrm>
            <a:off x="4916140" y="2550467"/>
            <a:ext cx="3851275" cy="2500313"/>
          </a:xfrm>
          <a:prstGeom prst="roundRect">
            <a:avLst>
              <a:gd name="adj" fmla="val 2713"/>
            </a:avLst>
          </a:prstGeom>
          <a:solidFill>
            <a:srgbClr val="2D2DB9">
              <a:lumMod val="40000"/>
              <a:lumOff val="6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矩形 70"/>
          <p:cNvSpPr/>
          <p:nvPr/>
        </p:nvSpPr>
        <p:spPr bwMode="auto">
          <a:xfrm>
            <a:off x="8872190" y="2550467"/>
            <a:ext cx="360363" cy="3309938"/>
          </a:xfrm>
          <a:prstGeom prst="rect">
            <a:avLst/>
          </a:prstGeom>
          <a:gradFill rotWithShape="1">
            <a:gsLst>
              <a:gs pos="0">
                <a:srgbClr val="FFFFFF">
                  <a:satMod val="103000"/>
                  <a:lumMod val="102000"/>
                  <a:tint val="94000"/>
                </a:srgbClr>
              </a:gs>
              <a:gs pos="50000">
                <a:srgbClr val="FFFFFF">
                  <a:satMod val="110000"/>
                  <a:lumMod val="100000"/>
                  <a:shade val="100000"/>
                </a:srgbClr>
              </a:gs>
              <a:gs pos="100000">
                <a:srgbClr val="FFFFF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黑体" panose="02010609060101010101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黑体" panose="02010609060101010101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黑体" panose="02010609060101010101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黑体" panose="02010609060101010101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信息安全体系</a:t>
            </a:r>
          </a:p>
        </p:txBody>
      </p:sp>
      <p:sp>
        <p:nvSpPr>
          <p:cNvPr id="72" name="圆角矩形 71"/>
          <p:cNvSpPr/>
          <p:nvPr/>
        </p:nvSpPr>
        <p:spPr bwMode="auto">
          <a:xfrm>
            <a:off x="4900265" y="5106342"/>
            <a:ext cx="3867150" cy="720725"/>
          </a:xfrm>
          <a:prstGeom prst="roundRect">
            <a:avLst>
              <a:gd name="adj" fmla="val 2713"/>
            </a:avLst>
          </a:prstGeom>
          <a:solidFill>
            <a:srgbClr val="3333CC">
              <a:lumMod val="60000"/>
              <a:lumOff val="4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矩形 21"/>
          <p:cNvSpPr/>
          <p:nvPr/>
        </p:nvSpPr>
        <p:spPr>
          <a:xfrm>
            <a:off x="5009802" y="5179367"/>
            <a:ext cx="631825" cy="563563"/>
          </a:xfrm>
          <a:prstGeom prst="rect">
            <a:avLst/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报表查询</a:t>
            </a:r>
          </a:p>
        </p:txBody>
      </p:sp>
      <p:sp>
        <p:nvSpPr>
          <p:cNvPr id="74" name="矩形 41"/>
          <p:cNvSpPr/>
          <p:nvPr/>
        </p:nvSpPr>
        <p:spPr>
          <a:xfrm>
            <a:off x="5755927" y="5179367"/>
            <a:ext cx="631825" cy="563563"/>
          </a:xfrm>
          <a:prstGeom prst="rect">
            <a:avLst/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钻取分析</a:t>
            </a:r>
          </a:p>
        </p:txBody>
      </p:sp>
      <p:sp>
        <p:nvSpPr>
          <p:cNvPr id="75" name="矩形 42"/>
          <p:cNvSpPr/>
          <p:nvPr/>
        </p:nvSpPr>
        <p:spPr>
          <a:xfrm>
            <a:off x="6502052" y="5179367"/>
            <a:ext cx="631825" cy="563563"/>
          </a:xfrm>
          <a:prstGeom prst="rect">
            <a:avLst/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数据筛选</a:t>
            </a:r>
          </a:p>
        </p:txBody>
      </p:sp>
      <p:sp>
        <p:nvSpPr>
          <p:cNvPr id="76" name="矩形 43"/>
          <p:cNvSpPr/>
          <p:nvPr/>
        </p:nvSpPr>
        <p:spPr>
          <a:xfrm>
            <a:off x="7248177" y="5179367"/>
            <a:ext cx="631825" cy="563563"/>
          </a:xfrm>
          <a:prstGeom prst="rect">
            <a:avLst/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数据预测</a:t>
            </a:r>
          </a:p>
        </p:txBody>
      </p:sp>
      <p:sp>
        <p:nvSpPr>
          <p:cNvPr id="77" name="矩形 44"/>
          <p:cNvSpPr/>
          <p:nvPr/>
        </p:nvSpPr>
        <p:spPr>
          <a:xfrm>
            <a:off x="7992715" y="5179367"/>
            <a:ext cx="633412" cy="563563"/>
          </a:xfrm>
          <a:prstGeom prst="rect">
            <a:avLst/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数据检索</a:t>
            </a:r>
          </a:p>
        </p:txBody>
      </p:sp>
      <p:sp>
        <p:nvSpPr>
          <p:cNvPr id="78" name="矩形 77"/>
          <p:cNvSpPr/>
          <p:nvPr/>
        </p:nvSpPr>
        <p:spPr bwMode="auto">
          <a:xfrm>
            <a:off x="5041552" y="3031480"/>
            <a:ext cx="495300" cy="1919288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rgbClr val="3333CC">
                <a:shade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病历浏览器</a:t>
            </a:r>
          </a:p>
        </p:txBody>
      </p:sp>
      <p:sp>
        <p:nvSpPr>
          <p:cNvPr id="79" name="矩形 78"/>
          <p:cNvSpPr/>
          <p:nvPr/>
        </p:nvSpPr>
        <p:spPr bwMode="auto">
          <a:xfrm>
            <a:off x="4881215" y="2574280"/>
            <a:ext cx="3886200" cy="2936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临床数据应用</a:t>
            </a:r>
          </a:p>
        </p:txBody>
      </p:sp>
      <p:sp>
        <p:nvSpPr>
          <p:cNvPr id="80" name="矩形 79"/>
          <p:cNvSpPr/>
          <p:nvPr/>
        </p:nvSpPr>
        <p:spPr bwMode="auto">
          <a:xfrm>
            <a:off x="5667027" y="3031480"/>
            <a:ext cx="496888" cy="1919288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rgbClr val="3333CC">
                <a:shade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临床决策支持</a:t>
            </a:r>
          </a:p>
        </p:txBody>
      </p:sp>
      <p:sp>
        <p:nvSpPr>
          <p:cNvPr id="81" name="矩形 80"/>
          <p:cNvSpPr/>
          <p:nvPr/>
        </p:nvSpPr>
        <p:spPr bwMode="auto">
          <a:xfrm>
            <a:off x="6292502" y="3031480"/>
            <a:ext cx="496888" cy="1919288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rgbClr val="3333CC">
                <a:shade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营动监测</a:t>
            </a:r>
          </a:p>
        </p:txBody>
      </p:sp>
      <p:sp>
        <p:nvSpPr>
          <p:cNvPr id="82" name="矩形 81"/>
          <p:cNvSpPr/>
          <p:nvPr/>
        </p:nvSpPr>
        <p:spPr bwMode="auto">
          <a:xfrm>
            <a:off x="6917977" y="3031480"/>
            <a:ext cx="496888" cy="1919288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rgbClr val="3333CC">
                <a:shade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全领域质控</a:t>
            </a:r>
          </a:p>
        </p:txBody>
      </p:sp>
      <p:sp>
        <p:nvSpPr>
          <p:cNvPr id="83" name="矩形 82"/>
          <p:cNvSpPr/>
          <p:nvPr/>
        </p:nvSpPr>
        <p:spPr bwMode="auto">
          <a:xfrm>
            <a:off x="7543452" y="3031480"/>
            <a:ext cx="496888" cy="1919288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rgbClr val="3333CC">
                <a:shade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科学研究支持</a:t>
            </a:r>
          </a:p>
        </p:txBody>
      </p:sp>
      <p:sp>
        <p:nvSpPr>
          <p:cNvPr id="84" name="矩形 83"/>
          <p:cNvSpPr/>
          <p:nvPr/>
        </p:nvSpPr>
        <p:spPr bwMode="auto">
          <a:xfrm>
            <a:off x="8168927" y="3031480"/>
            <a:ext cx="496888" cy="1919288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rgbClr val="3333CC">
                <a:shade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黑体" panose="02010609060101010101" charset="-122"/>
                <a:cs typeface="+mn-cs"/>
              </a:rPr>
              <a:t>对外共享支持</a:t>
            </a:r>
          </a:p>
        </p:txBody>
      </p:sp>
      <p:sp>
        <p:nvSpPr>
          <p:cNvPr id="85" name="文本框 10"/>
          <p:cNvSpPr txBox="1"/>
          <p:nvPr/>
        </p:nvSpPr>
        <p:spPr>
          <a:xfrm>
            <a:off x="46708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CDR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整体架构</a:t>
            </a:r>
          </a:p>
        </p:txBody>
      </p:sp>
    </p:spTree>
    <p:extLst>
      <p:ext uri="{BB962C8B-B14F-4D97-AF65-F5344CB8AC3E}">
        <p14:creationId xmlns:p14="http://schemas.microsoft.com/office/powerpoint/2010/main" val="469247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圆角矩形 73"/>
          <p:cNvSpPr/>
          <p:nvPr/>
        </p:nvSpPr>
        <p:spPr>
          <a:xfrm>
            <a:off x="370032" y="5236311"/>
            <a:ext cx="483057" cy="1728754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门诊医生工作站</a:t>
            </a:r>
          </a:p>
        </p:txBody>
      </p:sp>
      <p:sp>
        <p:nvSpPr>
          <p:cNvPr id="75" name="圆角矩形 74"/>
          <p:cNvSpPr/>
          <p:nvPr/>
        </p:nvSpPr>
        <p:spPr>
          <a:xfrm>
            <a:off x="1076561" y="5236308"/>
            <a:ext cx="483057" cy="1728754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住院医生工作站</a:t>
            </a:r>
          </a:p>
        </p:txBody>
      </p:sp>
      <p:sp>
        <p:nvSpPr>
          <p:cNvPr id="76" name="圆角矩形 75"/>
          <p:cNvSpPr/>
          <p:nvPr/>
        </p:nvSpPr>
        <p:spPr>
          <a:xfrm>
            <a:off x="1842716" y="5236307"/>
            <a:ext cx="483057" cy="1728754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住院护士工作站</a:t>
            </a:r>
          </a:p>
        </p:txBody>
      </p:sp>
      <p:sp>
        <p:nvSpPr>
          <p:cNvPr id="77" name="圆角矩形 76"/>
          <p:cNvSpPr/>
          <p:nvPr/>
        </p:nvSpPr>
        <p:spPr>
          <a:xfrm>
            <a:off x="2561648" y="5236307"/>
            <a:ext cx="483057" cy="1728754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电子病历</a:t>
            </a:r>
          </a:p>
        </p:txBody>
      </p:sp>
      <p:sp>
        <p:nvSpPr>
          <p:cNvPr id="78" name="圆角矩形 77"/>
          <p:cNvSpPr/>
          <p:nvPr/>
        </p:nvSpPr>
        <p:spPr>
          <a:xfrm>
            <a:off x="3314981" y="5236308"/>
            <a:ext cx="483057" cy="1728754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LIS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</a:p>
        </p:txBody>
      </p:sp>
      <p:sp>
        <p:nvSpPr>
          <p:cNvPr id="79" name="圆角矩形 78"/>
          <p:cNvSpPr/>
          <p:nvPr/>
        </p:nvSpPr>
        <p:spPr>
          <a:xfrm>
            <a:off x="4105264" y="5236308"/>
            <a:ext cx="483057" cy="1728754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PACS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</a:p>
        </p:txBody>
      </p:sp>
      <p:sp>
        <p:nvSpPr>
          <p:cNvPr id="80" name="圆角矩形 79"/>
          <p:cNvSpPr/>
          <p:nvPr/>
        </p:nvSpPr>
        <p:spPr>
          <a:xfrm>
            <a:off x="4954123" y="5236308"/>
            <a:ext cx="483057" cy="1728754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输血系统</a:t>
            </a:r>
          </a:p>
        </p:txBody>
      </p:sp>
      <p:sp>
        <p:nvSpPr>
          <p:cNvPr id="81" name="圆角矩形 80"/>
          <p:cNvSpPr/>
          <p:nvPr/>
        </p:nvSpPr>
        <p:spPr>
          <a:xfrm>
            <a:off x="5773710" y="5236308"/>
            <a:ext cx="483057" cy="1728754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手麻系统</a:t>
            </a:r>
          </a:p>
        </p:txBody>
      </p:sp>
      <p:sp>
        <p:nvSpPr>
          <p:cNvPr id="82" name="圆角矩形 81"/>
          <p:cNvSpPr/>
          <p:nvPr/>
        </p:nvSpPr>
        <p:spPr>
          <a:xfrm>
            <a:off x="6583505" y="5236308"/>
            <a:ext cx="483057" cy="1728754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重症系统</a:t>
            </a:r>
          </a:p>
        </p:txBody>
      </p:sp>
      <p:sp>
        <p:nvSpPr>
          <p:cNvPr id="83" name="圆角矩形 82"/>
          <p:cNvSpPr/>
          <p:nvPr/>
        </p:nvSpPr>
        <p:spPr>
          <a:xfrm>
            <a:off x="7368476" y="5236308"/>
            <a:ext cx="483057" cy="1728754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康复系统</a:t>
            </a:r>
          </a:p>
        </p:txBody>
      </p:sp>
      <p:sp>
        <p:nvSpPr>
          <p:cNvPr id="84" name="圆角矩形 83"/>
          <p:cNvSpPr/>
          <p:nvPr/>
        </p:nvSpPr>
        <p:spPr>
          <a:xfrm>
            <a:off x="8100080" y="5236308"/>
            <a:ext cx="483057" cy="1728754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健康体检系统</a:t>
            </a:r>
          </a:p>
        </p:txBody>
      </p:sp>
      <p:sp>
        <p:nvSpPr>
          <p:cNvPr id="85" name="圆角矩形 84"/>
          <p:cNvSpPr/>
          <p:nvPr/>
        </p:nvSpPr>
        <p:spPr>
          <a:xfrm>
            <a:off x="8831684" y="5236311"/>
            <a:ext cx="483057" cy="1728754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其它系统</a:t>
            </a:r>
          </a:p>
        </p:txBody>
      </p:sp>
      <p:sp>
        <p:nvSpPr>
          <p:cNvPr id="86" name="圆角矩形 85"/>
          <p:cNvSpPr/>
          <p:nvPr/>
        </p:nvSpPr>
        <p:spPr>
          <a:xfrm>
            <a:off x="370032" y="4572825"/>
            <a:ext cx="8944708" cy="448020"/>
          </a:xfrm>
          <a:prstGeom prst="roundRect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安测临床数据中心（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CDR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7" name="上箭头 86"/>
          <p:cNvSpPr/>
          <p:nvPr/>
        </p:nvSpPr>
        <p:spPr>
          <a:xfrm>
            <a:off x="363446" y="5022195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1465960" y="3988890"/>
            <a:ext cx="2622536" cy="448020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NLP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引擎</a:t>
            </a:r>
          </a:p>
        </p:txBody>
      </p:sp>
      <p:sp>
        <p:nvSpPr>
          <p:cNvPr id="89" name="圆角矩形 88"/>
          <p:cNvSpPr/>
          <p:nvPr/>
        </p:nvSpPr>
        <p:spPr>
          <a:xfrm>
            <a:off x="5231284" y="3988890"/>
            <a:ext cx="2622536" cy="448020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机器学习引擎</a:t>
            </a:r>
          </a:p>
        </p:txBody>
      </p:sp>
      <p:sp>
        <p:nvSpPr>
          <p:cNvPr id="90" name="上箭头 89"/>
          <p:cNvSpPr/>
          <p:nvPr/>
        </p:nvSpPr>
        <p:spPr>
          <a:xfrm>
            <a:off x="2582094" y="4445719"/>
            <a:ext cx="257431" cy="127994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上箭头 90"/>
          <p:cNvSpPr/>
          <p:nvPr/>
        </p:nvSpPr>
        <p:spPr>
          <a:xfrm>
            <a:off x="6369160" y="4445719"/>
            <a:ext cx="257431" cy="127994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上箭头 91"/>
          <p:cNvSpPr/>
          <p:nvPr/>
        </p:nvSpPr>
        <p:spPr>
          <a:xfrm>
            <a:off x="2582094" y="3852974"/>
            <a:ext cx="257431" cy="126075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上箭头 92"/>
          <p:cNvSpPr/>
          <p:nvPr/>
        </p:nvSpPr>
        <p:spPr>
          <a:xfrm>
            <a:off x="6369160" y="3851622"/>
            <a:ext cx="257431" cy="126075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370031" y="3402973"/>
            <a:ext cx="8944709" cy="448020"/>
          </a:xfrm>
          <a:prstGeom prst="round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知识图谱模型算法库</a:t>
            </a:r>
          </a:p>
        </p:txBody>
      </p:sp>
      <p:sp>
        <p:nvSpPr>
          <p:cNvPr id="95" name="圆角矩形 94"/>
          <p:cNvSpPr/>
          <p:nvPr/>
        </p:nvSpPr>
        <p:spPr>
          <a:xfrm>
            <a:off x="363446" y="2785858"/>
            <a:ext cx="2009979" cy="448020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推荐模型算法库</a:t>
            </a:r>
          </a:p>
        </p:txBody>
      </p:sp>
      <p:sp>
        <p:nvSpPr>
          <p:cNvPr id="96" name="圆角矩形 95"/>
          <p:cNvSpPr/>
          <p:nvPr/>
        </p:nvSpPr>
        <p:spPr>
          <a:xfrm>
            <a:off x="2682514" y="2785858"/>
            <a:ext cx="1972706" cy="448020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预测模型算法库</a:t>
            </a:r>
          </a:p>
        </p:txBody>
      </p:sp>
      <p:sp>
        <p:nvSpPr>
          <p:cNvPr id="97" name="上箭头 96"/>
          <p:cNvSpPr/>
          <p:nvPr/>
        </p:nvSpPr>
        <p:spPr>
          <a:xfrm>
            <a:off x="1229437" y="3229088"/>
            <a:ext cx="257431" cy="162443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上箭头 97"/>
          <p:cNvSpPr/>
          <p:nvPr/>
        </p:nvSpPr>
        <p:spPr>
          <a:xfrm>
            <a:off x="1239719" y="2566514"/>
            <a:ext cx="257431" cy="224066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圆角矩形 98"/>
          <p:cNvSpPr/>
          <p:nvPr/>
        </p:nvSpPr>
        <p:spPr>
          <a:xfrm>
            <a:off x="363446" y="2117769"/>
            <a:ext cx="8940628" cy="448020"/>
          </a:xfrm>
          <a:prstGeom prst="roundRect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统一服务接口</a:t>
            </a:r>
          </a:p>
        </p:txBody>
      </p:sp>
      <p:sp>
        <p:nvSpPr>
          <p:cNvPr id="100" name="上箭头 99"/>
          <p:cNvSpPr/>
          <p:nvPr/>
        </p:nvSpPr>
        <p:spPr>
          <a:xfrm>
            <a:off x="1079736" y="5023546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上箭头 100"/>
          <p:cNvSpPr/>
          <p:nvPr/>
        </p:nvSpPr>
        <p:spPr>
          <a:xfrm>
            <a:off x="1863960" y="5020844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上箭头 101"/>
          <p:cNvSpPr/>
          <p:nvPr/>
        </p:nvSpPr>
        <p:spPr>
          <a:xfrm>
            <a:off x="2580250" y="5022195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上箭头 102"/>
          <p:cNvSpPr/>
          <p:nvPr/>
        </p:nvSpPr>
        <p:spPr>
          <a:xfrm>
            <a:off x="3324678" y="5020844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上箭头 103"/>
          <p:cNvSpPr/>
          <p:nvPr/>
        </p:nvSpPr>
        <p:spPr>
          <a:xfrm>
            <a:off x="4116480" y="5025527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上箭头 104"/>
          <p:cNvSpPr/>
          <p:nvPr/>
        </p:nvSpPr>
        <p:spPr>
          <a:xfrm>
            <a:off x="4955814" y="5019493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上箭头 105"/>
          <p:cNvSpPr/>
          <p:nvPr/>
        </p:nvSpPr>
        <p:spPr>
          <a:xfrm>
            <a:off x="5784076" y="5020844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上箭头 106"/>
          <p:cNvSpPr/>
          <p:nvPr/>
        </p:nvSpPr>
        <p:spPr>
          <a:xfrm>
            <a:off x="6585491" y="5019493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上箭头 107"/>
          <p:cNvSpPr/>
          <p:nvPr/>
        </p:nvSpPr>
        <p:spPr>
          <a:xfrm>
            <a:off x="7376429" y="5020844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上箭头 108"/>
          <p:cNvSpPr/>
          <p:nvPr/>
        </p:nvSpPr>
        <p:spPr>
          <a:xfrm>
            <a:off x="8113998" y="5018142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上箭头 109"/>
          <p:cNvSpPr/>
          <p:nvPr/>
        </p:nvSpPr>
        <p:spPr>
          <a:xfrm>
            <a:off x="8839619" y="5019493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圆角矩形 110"/>
          <p:cNvSpPr/>
          <p:nvPr/>
        </p:nvSpPr>
        <p:spPr>
          <a:xfrm>
            <a:off x="4900247" y="2785858"/>
            <a:ext cx="2131237" cy="448020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合理性判断算法库</a:t>
            </a:r>
          </a:p>
        </p:txBody>
      </p:sp>
      <p:sp>
        <p:nvSpPr>
          <p:cNvPr id="112" name="圆角矩形 111"/>
          <p:cNvSpPr/>
          <p:nvPr/>
        </p:nvSpPr>
        <p:spPr>
          <a:xfrm>
            <a:off x="7294095" y="2785858"/>
            <a:ext cx="2009979" cy="448020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病历阅读算法库</a:t>
            </a:r>
          </a:p>
        </p:txBody>
      </p:sp>
      <p:sp>
        <p:nvSpPr>
          <p:cNvPr id="113" name="上箭头 112"/>
          <p:cNvSpPr/>
          <p:nvPr/>
        </p:nvSpPr>
        <p:spPr>
          <a:xfrm>
            <a:off x="3562675" y="3231634"/>
            <a:ext cx="257431" cy="162443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上箭头 113"/>
          <p:cNvSpPr/>
          <p:nvPr/>
        </p:nvSpPr>
        <p:spPr>
          <a:xfrm>
            <a:off x="5886522" y="3225375"/>
            <a:ext cx="257431" cy="162443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上箭头 114"/>
          <p:cNvSpPr/>
          <p:nvPr/>
        </p:nvSpPr>
        <p:spPr>
          <a:xfrm>
            <a:off x="8210369" y="3235147"/>
            <a:ext cx="257431" cy="162443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上箭头 115"/>
          <p:cNvSpPr/>
          <p:nvPr/>
        </p:nvSpPr>
        <p:spPr>
          <a:xfrm>
            <a:off x="3564081" y="2572226"/>
            <a:ext cx="257431" cy="224066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上箭头 116"/>
          <p:cNvSpPr/>
          <p:nvPr/>
        </p:nvSpPr>
        <p:spPr>
          <a:xfrm>
            <a:off x="5886522" y="2572226"/>
            <a:ext cx="257431" cy="224066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上箭头 117"/>
          <p:cNvSpPr/>
          <p:nvPr/>
        </p:nvSpPr>
        <p:spPr>
          <a:xfrm>
            <a:off x="8208963" y="2561285"/>
            <a:ext cx="257431" cy="224066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359365" y="1094375"/>
            <a:ext cx="870072" cy="759056"/>
          </a:xfrm>
          <a:prstGeom prst="roundRect">
            <a:avLst/>
          </a:prstGeom>
          <a:solidFill>
            <a:srgbClr val="FA36A6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门诊医生站</a:t>
            </a:r>
          </a:p>
        </p:txBody>
      </p:sp>
      <p:sp>
        <p:nvSpPr>
          <p:cNvPr id="120" name="圆角矩形 119"/>
          <p:cNvSpPr/>
          <p:nvPr/>
        </p:nvSpPr>
        <p:spPr>
          <a:xfrm>
            <a:off x="1305528" y="1090765"/>
            <a:ext cx="794373" cy="759056"/>
          </a:xfrm>
          <a:prstGeom prst="roundRect">
            <a:avLst/>
          </a:prstGeom>
          <a:solidFill>
            <a:srgbClr val="FC34B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住院医生站</a:t>
            </a:r>
          </a:p>
        </p:txBody>
      </p:sp>
      <p:sp>
        <p:nvSpPr>
          <p:cNvPr id="121" name="圆角矩形 120"/>
          <p:cNvSpPr/>
          <p:nvPr/>
        </p:nvSpPr>
        <p:spPr>
          <a:xfrm>
            <a:off x="2184031" y="1094371"/>
            <a:ext cx="793703" cy="759056"/>
          </a:xfrm>
          <a:prstGeom prst="roundRect">
            <a:avLst/>
          </a:prstGeom>
          <a:solidFill>
            <a:srgbClr val="FA36A6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住院护士站</a:t>
            </a:r>
          </a:p>
        </p:txBody>
      </p:sp>
      <p:sp>
        <p:nvSpPr>
          <p:cNvPr id="122" name="圆角矩形 121"/>
          <p:cNvSpPr/>
          <p:nvPr/>
        </p:nvSpPr>
        <p:spPr>
          <a:xfrm>
            <a:off x="3066993" y="1094371"/>
            <a:ext cx="672484" cy="759056"/>
          </a:xfrm>
          <a:prstGeom prst="roundRect">
            <a:avLst/>
          </a:prstGeom>
          <a:solidFill>
            <a:srgbClr val="FC34B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电子病历</a:t>
            </a:r>
          </a:p>
        </p:txBody>
      </p:sp>
      <p:sp>
        <p:nvSpPr>
          <p:cNvPr id="123" name="圆角矩形 122"/>
          <p:cNvSpPr/>
          <p:nvPr/>
        </p:nvSpPr>
        <p:spPr>
          <a:xfrm>
            <a:off x="3788883" y="1094371"/>
            <a:ext cx="617044" cy="759056"/>
          </a:xfrm>
          <a:prstGeom prst="roundRect">
            <a:avLst/>
          </a:prstGeom>
          <a:solidFill>
            <a:srgbClr val="FC34B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检验</a:t>
            </a:r>
          </a:p>
        </p:txBody>
      </p:sp>
      <p:sp>
        <p:nvSpPr>
          <p:cNvPr id="124" name="圆角矩形 123"/>
          <p:cNvSpPr/>
          <p:nvPr/>
        </p:nvSpPr>
        <p:spPr>
          <a:xfrm>
            <a:off x="4450122" y="1094371"/>
            <a:ext cx="653168" cy="759056"/>
          </a:xfrm>
          <a:prstGeom prst="roundRect">
            <a:avLst/>
          </a:prstGeom>
          <a:solidFill>
            <a:srgbClr val="FC34B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检查</a:t>
            </a:r>
          </a:p>
        </p:txBody>
      </p:sp>
      <p:sp>
        <p:nvSpPr>
          <p:cNvPr id="125" name="圆角矩形 124"/>
          <p:cNvSpPr/>
          <p:nvPr/>
        </p:nvSpPr>
        <p:spPr>
          <a:xfrm>
            <a:off x="5208571" y="1094371"/>
            <a:ext cx="630586" cy="759056"/>
          </a:xfrm>
          <a:prstGeom prst="roundRect">
            <a:avLst/>
          </a:prstGeom>
          <a:solidFill>
            <a:srgbClr val="FC34B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输血</a:t>
            </a:r>
          </a:p>
        </p:txBody>
      </p:sp>
      <p:sp>
        <p:nvSpPr>
          <p:cNvPr id="126" name="圆角矩形 125"/>
          <p:cNvSpPr/>
          <p:nvPr/>
        </p:nvSpPr>
        <p:spPr>
          <a:xfrm>
            <a:off x="5919320" y="1094371"/>
            <a:ext cx="608447" cy="759056"/>
          </a:xfrm>
          <a:prstGeom prst="roundRect">
            <a:avLst/>
          </a:prstGeom>
          <a:solidFill>
            <a:srgbClr val="FC34B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手术麻醉</a:t>
            </a:r>
          </a:p>
        </p:txBody>
      </p:sp>
      <p:sp>
        <p:nvSpPr>
          <p:cNvPr id="127" name="圆角矩形 126"/>
          <p:cNvSpPr/>
          <p:nvPr/>
        </p:nvSpPr>
        <p:spPr>
          <a:xfrm>
            <a:off x="6599436" y="1094372"/>
            <a:ext cx="602661" cy="759056"/>
          </a:xfrm>
          <a:prstGeom prst="roundRect">
            <a:avLst/>
          </a:prstGeom>
          <a:solidFill>
            <a:srgbClr val="FC34B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重症</a:t>
            </a:r>
          </a:p>
        </p:txBody>
      </p:sp>
      <p:sp>
        <p:nvSpPr>
          <p:cNvPr id="128" name="圆角矩形 127"/>
          <p:cNvSpPr/>
          <p:nvPr/>
        </p:nvSpPr>
        <p:spPr>
          <a:xfrm>
            <a:off x="7247508" y="1094371"/>
            <a:ext cx="606653" cy="759056"/>
          </a:xfrm>
          <a:prstGeom prst="roundRect">
            <a:avLst/>
          </a:prstGeom>
          <a:solidFill>
            <a:srgbClr val="FC34B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康复</a:t>
            </a:r>
          </a:p>
        </p:txBody>
      </p:sp>
      <p:sp>
        <p:nvSpPr>
          <p:cNvPr id="129" name="圆角矩形 128"/>
          <p:cNvSpPr/>
          <p:nvPr/>
        </p:nvSpPr>
        <p:spPr>
          <a:xfrm>
            <a:off x="7911272" y="1094372"/>
            <a:ext cx="704388" cy="759056"/>
          </a:xfrm>
          <a:prstGeom prst="roundRect">
            <a:avLst/>
          </a:prstGeom>
          <a:solidFill>
            <a:srgbClr val="FC34B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健康体检</a:t>
            </a:r>
          </a:p>
        </p:txBody>
      </p:sp>
      <p:sp>
        <p:nvSpPr>
          <p:cNvPr id="130" name="圆角矩形 129"/>
          <p:cNvSpPr/>
          <p:nvPr/>
        </p:nvSpPr>
        <p:spPr>
          <a:xfrm>
            <a:off x="8687669" y="1094375"/>
            <a:ext cx="627072" cy="759056"/>
          </a:xfrm>
          <a:prstGeom prst="roundRect">
            <a:avLst/>
          </a:prstGeom>
          <a:solidFill>
            <a:srgbClr val="FC34B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其它系统</a:t>
            </a:r>
          </a:p>
        </p:txBody>
      </p:sp>
      <p:sp>
        <p:nvSpPr>
          <p:cNvPr id="131" name="上箭头 130"/>
          <p:cNvSpPr/>
          <p:nvPr/>
        </p:nvSpPr>
        <p:spPr>
          <a:xfrm>
            <a:off x="590365" y="1891548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上箭头 131"/>
          <p:cNvSpPr/>
          <p:nvPr/>
        </p:nvSpPr>
        <p:spPr>
          <a:xfrm>
            <a:off x="1526469" y="1892899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上箭头 132"/>
          <p:cNvSpPr/>
          <p:nvPr/>
        </p:nvSpPr>
        <p:spPr>
          <a:xfrm>
            <a:off x="2350964" y="1891548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上箭头 133"/>
          <p:cNvSpPr/>
          <p:nvPr/>
        </p:nvSpPr>
        <p:spPr>
          <a:xfrm>
            <a:off x="3182653" y="1890197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上箭头 134"/>
          <p:cNvSpPr/>
          <p:nvPr/>
        </p:nvSpPr>
        <p:spPr>
          <a:xfrm>
            <a:off x="3863132" y="1894880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上箭头 135"/>
          <p:cNvSpPr/>
          <p:nvPr/>
        </p:nvSpPr>
        <p:spPr>
          <a:xfrm>
            <a:off x="4583212" y="1888846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上箭头 136"/>
          <p:cNvSpPr/>
          <p:nvPr/>
        </p:nvSpPr>
        <p:spPr>
          <a:xfrm>
            <a:off x="5990965" y="1890197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上箭头 137"/>
          <p:cNvSpPr/>
          <p:nvPr/>
        </p:nvSpPr>
        <p:spPr>
          <a:xfrm>
            <a:off x="6671444" y="1888846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上箭头 138"/>
          <p:cNvSpPr/>
          <p:nvPr/>
        </p:nvSpPr>
        <p:spPr>
          <a:xfrm>
            <a:off x="7319516" y="1890197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上箭头 139"/>
          <p:cNvSpPr/>
          <p:nvPr/>
        </p:nvSpPr>
        <p:spPr>
          <a:xfrm>
            <a:off x="8039596" y="1887495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上箭头 140"/>
          <p:cNvSpPr/>
          <p:nvPr/>
        </p:nvSpPr>
        <p:spPr>
          <a:xfrm>
            <a:off x="8759676" y="1888846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上箭头 141"/>
          <p:cNvSpPr/>
          <p:nvPr/>
        </p:nvSpPr>
        <p:spPr>
          <a:xfrm>
            <a:off x="5275299" y="1875026"/>
            <a:ext cx="464455" cy="194429"/>
          </a:xfrm>
          <a:prstGeom prst="upArrow">
            <a:avLst/>
          </a:prstGeom>
          <a:solidFill>
            <a:srgbClr val="A5A5A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文本框 10"/>
          <p:cNvSpPr txBox="1"/>
          <p:nvPr/>
        </p:nvSpPr>
        <p:spPr>
          <a:xfrm>
            <a:off x="46708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人工智能应用架构</a:t>
            </a:r>
          </a:p>
        </p:txBody>
      </p:sp>
    </p:spTree>
    <p:extLst>
      <p:ext uri="{BB962C8B-B14F-4D97-AF65-F5344CB8AC3E}">
        <p14:creationId xmlns:p14="http://schemas.microsoft.com/office/powerpoint/2010/main" val="2066319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"/>
          <p:cNvSpPr txBox="1"/>
          <p:nvPr/>
        </p:nvSpPr>
        <p:spPr>
          <a:xfrm>
            <a:off x="136800" y="43716"/>
            <a:ext cx="6692265" cy="368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l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ea"/>
              </a:rPr>
              <a:t>智慧医疗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技术架构</a:t>
            </a: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A3A9A7BA-3882-4E1F-B8D7-ED468E267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568814"/>
            <a:ext cx="9551764" cy="62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65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"/>
          <p:cNvSpPr txBox="1"/>
          <p:nvPr/>
        </p:nvSpPr>
        <p:spPr>
          <a:xfrm>
            <a:off x="136800" y="43716"/>
            <a:ext cx="6692265" cy="368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l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ea"/>
              </a:rPr>
              <a:t>智慧医疗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技术架构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990853A-9461-46FA-80F9-D14D0A83C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2" y="500269"/>
            <a:ext cx="9478042" cy="66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0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0"/>
          <p:cNvSpPr txBox="1"/>
          <p:nvPr/>
        </p:nvSpPr>
        <p:spPr>
          <a:xfrm>
            <a:off x="136800" y="43200"/>
            <a:ext cx="2818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pic>
        <p:nvPicPr>
          <p:cNvPr id="48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r="4375"/>
          <a:stretch>
            <a:fillRect/>
          </a:stretch>
        </p:blipFill>
        <p:spPr bwMode="auto">
          <a:xfrm>
            <a:off x="2527200" y="485279"/>
            <a:ext cx="7210800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组合 5"/>
          <p:cNvGrpSpPr/>
          <p:nvPr/>
        </p:nvGrpSpPr>
        <p:grpSpPr bwMode="auto">
          <a:xfrm>
            <a:off x="1222227" y="1637407"/>
            <a:ext cx="6120000" cy="431800"/>
            <a:chOff x="3779909" y="1777380"/>
            <a:chExt cx="5589069" cy="432049"/>
          </a:xfrm>
        </p:grpSpPr>
        <p:sp>
          <p:nvSpPr>
            <p:cNvPr id="51" name="矩形 50"/>
            <p:cNvSpPr/>
            <p:nvPr/>
          </p:nvSpPr>
          <p:spPr>
            <a:xfrm>
              <a:off x="3779909" y="1777380"/>
              <a:ext cx="5589069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779912" y="1777380"/>
              <a:ext cx="1184164" cy="432049"/>
            </a:xfrm>
            <a:prstGeom prst="rect">
              <a:avLst/>
            </a:prstGeom>
            <a:solidFill>
              <a:srgbClr val="44ADCB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1</a:t>
              </a:r>
              <a:endParaRPr lang="zh-CN" altLang="en-US" sz="24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53" name="TextBox 37"/>
            <p:cNvSpPr txBox="1"/>
            <p:nvPr/>
          </p:nvSpPr>
          <p:spPr>
            <a:xfrm>
              <a:off x="5293866" y="1823444"/>
              <a:ext cx="4075111" cy="37010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l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</a:t>
              </a:r>
            </a:p>
          </p:txBody>
        </p:sp>
      </p:grpSp>
      <p:grpSp>
        <p:nvGrpSpPr>
          <p:cNvPr id="54" name="组合 9"/>
          <p:cNvGrpSpPr/>
          <p:nvPr/>
        </p:nvGrpSpPr>
        <p:grpSpPr bwMode="auto">
          <a:xfrm>
            <a:off x="1222227" y="2519120"/>
            <a:ext cx="6121773" cy="431800"/>
            <a:chOff x="3779909" y="1777380"/>
            <a:chExt cx="5590688" cy="432049"/>
          </a:xfrm>
        </p:grpSpPr>
        <p:sp>
          <p:nvSpPr>
            <p:cNvPr id="55" name="矩形 54"/>
            <p:cNvSpPr/>
            <p:nvPr/>
          </p:nvSpPr>
          <p:spPr>
            <a:xfrm>
              <a:off x="3779909" y="1777380"/>
              <a:ext cx="5589069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779912" y="1777380"/>
              <a:ext cx="1184164" cy="432049"/>
            </a:xfrm>
            <a:prstGeom prst="rect">
              <a:avLst/>
            </a:prstGeom>
            <a:solidFill>
              <a:srgbClr val="44ADCB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2</a:t>
              </a:r>
              <a:endParaRPr lang="zh-CN" altLang="en-US" sz="24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TextBox 37"/>
            <p:cNvSpPr txBox="1"/>
            <p:nvPr/>
          </p:nvSpPr>
          <p:spPr>
            <a:xfrm>
              <a:off x="5293864" y="1823444"/>
              <a:ext cx="4076733" cy="37010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整体架构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13"/>
          <p:cNvGrpSpPr/>
          <p:nvPr/>
        </p:nvGrpSpPr>
        <p:grpSpPr bwMode="auto">
          <a:xfrm>
            <a:off x="1222228" y="3400833"/>
            <a:ext cx="6121773" cy="431800"/>
            <a:chOff x="3779910" y="1777380"/>
            <a:chExt cx="5590688" cy="432048"/>
          </a:xfrm>
        </p:grpSpPr>
        <p:sp>
          <p:nvSpPr>
            <p:cNvPr id="59" name="矩形 58"/>
            <p:cNvSpPr/>
            <p:nvPr/>
          </p:nvSpPr>
          <p:spPr>
            <a:xfrm>
              <a:off x="3779910" y="1777380"/>
              <a:ext cx="5589069" cy="43204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779912" y="1777380"/>
              <a:ext cx="1184164" cy="432048"/>
            </a:xfrm>
            <a:prstGeom prst="rect">
              <a:avLst/>
            </a:prstGeom>
            <a:solidFill>
              <a:srgbClr val="44ADCB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3</a:t>
              </a:r>
              <a:endParaRPr lang="zh-CN" altLang="en-US" sz="24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61" name="TextBox 37"/>
            <p:cNvSpPr txBox="1"/>
            <p:nvPr/>
          </p:nvSpPr>
          <p:spPr>
            <a:xfrm>
              <a:off x="5293865" y="1823443"/>
              <a:ext cx="4076733" cy="369416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en-US" altLang="zh-CN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NET</a:t>
              </a: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的应用</a:t>
              </a:r>
            </a:p>
          </p:txBody>
        </p:sp>
      </p:grpSp>
      <p:grpSp>
        <p:nvGrpSpPr>
          <p:cNvPr id="62" name="组合 17"/>
          <p:cNvGrpSpPr/>
          <p:nvPr/>
        </p:nvGrpSpPr>
        <p:grpSpPr bwMode="auto">
          <a:xfrm>
            <a:off x="1222228" y="4282546"/>
            <a:ext cx="6121773" cy="433387"/>
            <a:chOff x="3779910" y="1777380"/>
            <a:chExt cx="5590688" cy="432048"/>
          </a:xfrm>
        </p:grpSpPr>
        <p:sp>
          <p:nvSpPr>
            <p:cNvPr id="63" name="矩形 62"/>
            <p:cNvSpPr/>
            <p:nvPr/>
          </p:nvSpPr>
          <p:spPr>
            <a:xfrm>
              <a:off x="3779910" y="1777380"/>
              <a:ext cx="5589069" cy="43204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3779912" y="1777380"/>
              <a:ext cx="1184164" cy="432048"/>
            </a:xfrm>
            <a:prstGeom prst="rect">
              <a:avLst/>
            </a:prstGeom>
            <a:solidFill>
              <a:srgbClr val="44ADCB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4</a:t>
              </a:r>
              <a:endParaRPr lang="zh-CN" altLang="en-US" sz="24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65" name="TextBox 37"/>
            <p:cNvSpPr txBox="1"/>
            <p:nvPr/>
          </p:nvSpPr>
          <p:spPr>
            <a:xfrm>
              <a:off x="5293865" y="1825199"/>
              <a:ext cx="4076733" cy="36806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其他技术应用</a:t>
              </a:r>
            </a:p>
          </p:txBody>
        </p:sp>
      </p:grpSp>
      <p:grpSp>
        <p:nvGrpSpPr>
          <p:cNvPr id="43" name="组合 17"/>
          <p:cNvGrpSpPr/>
          <p:nvPr/>
        </p:nvGrpSpPr>
        <p:grpSpPr bwMode="auto">
          <a:xfrm>
            <a:off x="1222227" y="5165847"/>
            <a:ext cx="6121770" cy="432000"/>
            <a:chOff x="2558458" y="2337464"/>
            <a:chExt cx="5641173" cy="441418"/>
          </a:xfrm>
        </p:grpSpPr>
        <p:sp>
          <p:nvSpPr>
            <p:cNvPr id="44" name="矩形 43"/>
            <p:cNvSpPr/>
            <p:nvPr/>
          </p:nvSpPr>
          <p:spPr>
            <a:xfrm>
              <a:off x="2560089" y="2337464"/>
              <a:ext cx="5639541" cy="44141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558458" y="2337464"/>
              <a:ext cx="1194469" cy="441418"/>
            </a:xfrm>
            <a:prstGeom prst="rect">
              <a:avLst/>
            </a:prstGeom>
            <a:solidFill>
              <a:srgbClr val="44ADCB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5</a:t>
              </a:r>
              <a:endParaRPr lang="zh-CN" altLang="en-US" sz="24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37"/>
            <p:cNvSpPr txBox="1"/>
            <p:nvPr/>
          </p:nvSpPr>
          <p:spPr>
            <a:xfrm>
              <a:off x="4086083" y="2400843"/>
              <a:ext cx="4113548" cy="377253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应用效果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642ACF9-1EA8-497D-83A6-0534A381D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886" y="2968613"/>
            <a:ext cx="9742488" cy="61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zh-CN" altLang="en-US" sz="341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99DC45F-20F5-422E-9BA3-4AC734E8EB37}"/>
              </a:ext>
            </a:extLst>
          </p:cNvPr>
          <p:cNvSpPr/>
          <p:nvPr/>
        </p:nvSpPr>
        <p:spPr>
          <a:xfrm>
            <a:off x="-20263" y="47462"/>
            <a:ext cx="3739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智慧医疗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数据分析处理流程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082AE1-9023-4D0F-80B6-9A4EB21AC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20" y="1548869"/>
            <a:ext cx="9019048" cy="4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25265"/>
      </p:ext>
    </p:extLst>
  </p:cSld>
  <p:clrMapOvr>
    <a:masterClrMapping/>
  </p:clrMapOvr>
  <p:transition advClick="0"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99DC45F-20F5-422E-9BA3-4AC734E8EB37}"/>
              </a:ext>
            </a:extLst>
          </p:cNvPr>
          <p:cNvSpPr/>
          <p:nvPr/>
        </p:nvSpPr>
        <p:spPr>
          <a:xfrm>
            <a:off x="-20263" y="47462"/>
            <a:ext cx="4675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大数据和人工智能项目实践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涉及产品和技术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D0AF52-C2B9-4143-A466-EE19D3EC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2" y="5797594"/>
            <a:ext cx="2790476" cy="9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D44720A-9073-4C6B-B748-3CA4EE4E1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077" y="6021058"/>
            <a:ext cx="2714286" cy="7428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8FEE4F0-BDB0-4CA0-A6A7-674C4704A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500" y="5913547"/>
            <a:ext cx="1822218" cy="8503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D5BAB89-E7CD-4E1B-8FE9-EF2A92C1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24" y="4651966"/>
            <a:ext cx="3523809" cy="11619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8735F52-00F4-4DD7-B1F8-0A801C5F0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268" y="4695403"/>
            <a:ext cx="3400000" cy="11904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40A6560-3BBC-4150-B9A1-176AF53EFB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4846" y="2657287"/>
            <a:ext cx="1685714" cy="15904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FA947D-BA33-4D9D-9BBF-F7CA188F1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44" y="2718695"/>
            <a:ext cx="2714287" cy="1467660"/>
          </a:xfrm>
          <a:prstGeom prst="rect">
            <a:avLst/>
          </a:prstGeom>
        </p:spPr>
      </p:pic>
      <p:sp>
        <p:nvSpPr>
          <p:cNvPr id="13" name="文本框 10">
            <a:extLst>
              <a:ext uri="{FF2B5EF4-FFF2-40B4-BE49-F238E27FC236}">
                <a16:creationId xmlns:a16="http://schemas.microsoft.com/office/drawing/2014/main" id="{354767F7-A027-43D2-8DD4-4D7D97636C81}"/>
              </a:ext>
            </a:extLst>
          </p:cNvPr>
          <p:cNvSpPr txBox="1"/>
          <p:nvPr/>
        </p:nvSpPr>
        <p:spPr>
          <a:xfrm>
            <a:off x="478756" y="1242818"/>
            <a:ext cx="305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ASP.NET MVC 5.0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F67C969-C51F-41B3-8E2E-F92A316239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8800" y="2849131"/>
            <a:ext cx="1447619" cy="1361905"/>
          </a:xfrm>
          <a:prstGeom prst="rect">
            <a:avLst/>
          </a:prstGeom>
        </p:spPr>
      </p:pic>
      <p:sp>
        <p:nvSpPr>
          <p:cNvPr id="15" name="文本框 10">
            <a:extLst>
              <a:ext uri="{FF2B5EF4-FFF2-40B4-BE49-F238E27FC236}">
                <a16:creationId xmlns:a16="http://schemas.microsoft.com/office/drawing/2014/main" id="{BFF7E8C6-988A-4354-8D53-7978480B0ED7}"/>
              </a:ext>
            </a:extLst>
          </p:cNvPr>
          <p:cNvSpPr txBox="1"/>
          <p:nvPr/>
        </p:nvSpPr>
        <p:spPr>
          <a:xfrm>
            <a:off x="3935140" y="1277367"/>
            <a:ext cx="248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hlinkClick r:id="rId10"/>
              </a:rPr>
              <a:t>.Net</a:t>
            </a:r>
            <a:r>
              <a:rPr lang="en-US" altLang="zh-CN" sz="2400" b="1" dirty="0">
                <a:hlinkClick r:id="rId10"/>
              </a:rPr>
              <a:t> WCF</a:t>
            </a:r>
            <a:endParaRPr lang="en-US" altLang="zh-CN" sz="2400" b="1" dirty="0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89213E2B-F45C-4F3A-83B3-AC1E10561DE4}"/>
              </a:ext>
            </a:extLst>
          </p:cNvPr>
          <p:cNvSpPr txBox="1"/>
          <p:nvPr/>
        </p:nvSpPr>
        <p:spPr>
          <a:xfrm>
            <a:off x="6391788" y="1303437"/>
            <a:ext cx="305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AgileEAS.NET SOA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17BC3726-19E7-45EC-944B-19E9196C0BC9}"/>
              </a:ext>
            </a:extLst>
          </p:cNvPr>
          <p:cNvSpPr txBox="1"/>
          <p:nvPr/>
        </p:nvSpPr>
        <p:spPr>
          <a:xfrm>
            <a:off x="322480" y="3364277"/>
            <a:ext cx="179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Kettle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609396"/>
      </p:ext>
    </p:extLst>
  </p:cSld>
  <p:clrMapOvr>
    <a:masterClrMapping/>
  </p:clrMapOvr>
  <p:transition advClick="0"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99DC45F-20F5-422E-9BA3-4AC734E8EB37}"/>
              </a:ext>
            </a:extLst>
          </p:cNvPr>
          <p:cNvSpPr/>
          <p:nvPr/>
        </p:nvSpPr>
        <p:spPr>
          <a:xfrm>
            <a:off x="-20263" y="47462"/>
            <a:ext cx="4675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大数据和人工智能项目实践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涉及编程语言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C3FF56-63DE-4BBB-A8D5-4654F5E25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09" y="4661743"/>
            <a:ext cx="3711363" cy="172819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9851015-CAAB-4352-A8AF-D4DFE6C03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029" y="1061343"/>
            <a:ext cx="5352381" cy="21523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008738-00DE-43A5-8658-0C1124F47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219" y="4969299"/>
            <a:ext cx="3752381" cy="1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54466"/>
      </p:ext>
    </p:extLst>
  </p:cSld>
  <p:clrMapOvr>
    <a:masterClrMapping/>
  </p:clrMapOvr>
  <p:transition advClick="0"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0"/>
          <p:cNvSpPr txBox="1"/>
          <p:nvPr/>
        </p:nvSpPr>
        <p:spPr>
          <a:xfrm>
            <a:off x="46708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大数据和人工智能项目实践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机器学习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48" y="896674"/>
            <a:ext cx="8961333" cy="61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01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5" b="16187"/>
          <a:stretch>
            <a:fillRect/>
          </a:stretch>
        </p:blipFill>
        <p:spPr bwMode="auto">
          <a:xfrm>
            <a:off x="1481032" y="4349750"/>
            <a:ext cx="825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481032" y="4349750"/>
          <a:ext cx="8286756" cy="150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781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39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6" name="组合 6"/>
          <p:cNvGrpSpPr/>
          <p:nvPr/>
        </p:nvGrpSpPr>
        <p:grpSpPr bwMode="auto">
          <a:xfrm>
            <a:off x="384070" y="2544763"/>
            <a:ext cx="8483600" cy="749300"/>
            <a:chOff x="3779912" y="1777380"/>
            <a:chExt cx="4896544" cy="432049"/>
          </a:xfrm>
        </p:grpSpPr>
        <p:sp>
          <p:nvSpPr>
            <p:cNvPr id="27" name="矩形 26"/>
            <p:cNvSpPr/>
            <p:nvPr/>
          </p:nvSpPr>
          <p:spPr>
            <a:xfrm>
              <a:off x="3779912" y="1777380"/>
              <a:ext cx="4896544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779912" y="1777380"/>
              <a:ext cx="1290107" cy="432049"/>
            </a:xfrm>
            <a:prstGeom prst="rect">
              <a:avLst/>
            </a:prstGeom>
            <a:solidFill>
              <a:srgbClr val="44ADCB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3</a:t>
              </a:r>
              <a:endParaRPr lang="zh-CN" altLang="en-US" sz="40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37"/>
            <p:cNvSpPr txBox="1"/>
            <p:nvPr/>
          </p:nvSpPr>
          <p:spPr>
            <a:xfrm>
              <a:off x="5070018" y="1859762"/>
              <a:ext cx="3606437" cy="266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.NET</a:t>
              </a: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的应用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1324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0"/>
          <p:cNvSpPr txBox="1"/>
          <p:nvPr/>
        </p:nvSpPr>
        <p:spPr>
          <a:xfrm>
            <a:off x="46709" y="5323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.NET</a:t>
            </a: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0D75B1-98F1-4165-90C5-5814A6B73921}"/>
              </a:ext>
            </a:extLst>
          </p:cNvPr>
          <p:cNvSpPr txBox="1"/>
          <p:nvPr/>
        </p:nvSpPr>
        <p:spPr>
          <a:xfrm>
            <a:off x="46708" y="773311"/>
            <a:ext cx="934339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整体来说，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.NET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代码占到了整个项目的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90%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甚至，主要涉及以下方面：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2E4A7D1-FA8D-42E3-BCFC-C7BA24FA130A}"/>
              </a:ext>
            </a:extLst>
          </p:cNvPr>
          <p:cNvSpPr txBox="1"/>
          <p:nvPr/>
        </p:nvSpPr>
        <p:spPr>
          <a:xfrm>
            <a:off x="0" y="1925439"/>
            <a:ext cx="9742488" cy="38618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1、系统的主体架构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2、数据的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ETL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3、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系统应用的展现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、数据的预处理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、部分算法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6188974-1A50-4C65-9012-2A9E609F019E}"/>
              </a:ext>
            </a:extLst>
          </p:cNvPr>
          <p:cNvSpPr txBox="1"/>
          <p:nvPr/>
        </p:nvSpPr>
        <p:spPr>
          <a:xfrm>
            <a:off x="0" y="6298763"/>
            <a:ext cx="934339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.NET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能实现的全用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.NET,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人员和成本优势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162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0"/>
          <p:cNvSpPr txBox="1"/>
          <p:nvPr/>
        </p:nvSpPr>
        <p:spPr>
          <a:xfrm>
            <a:off x="46708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.NET</a:t>
            </a: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主体架构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828D21-3401-4D92-9420-28B1690B3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2" y="845319"/>
            <a:ext cx="9167295" cy="41107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B719237-52EB-4672-A31F-CB3EDF34591F}"/>
              </a:ext>
            </a:extLst>
          </p:cNvPr>
          <p:cNvSpPr txBox="1"/>
          <p:nvPr/>
        </p:nvSpPr>
        <p:spPr>
          <a:xfrm>
            <a:off x="118716" y="5309815"/>
            <a:ext cx="9615170" cy="175432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结构说明：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1.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整体架构为可扩展的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SOA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架构，系统物理架构上分为三层结构，以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ER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关系数据库为主存储、配合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NOSQL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数据库存储实现高性能的读写分离。</a:t>
            </a:r>
          </a:p>
          <a:p>
            <a:pPr algn="l"/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2.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主数据存储设计为双机群集结构的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SQL Server 2016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。</a:t>
            </a:r>
          </a:p>
          <a:p>
            <a:pPr algn="l"/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3.NoSQL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副存储选择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Mongodb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，可选使用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Master - Slave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结构。</a:t>
            </a:r>
          </a:p>
          <a:p>
            <a:pPr algn="l"/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4.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应用程序服务器可选择负载均衡，应用程序服务器承载业务运行功能及应用程序自动升级功能。</a:t>
            </a:r>
          </a:p>
          <a:p>
            <a:pPr algn="l"/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5.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客户端程序通过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Socket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WebService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WebAPI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同应用程序服务器交互。</a:t>
            </a:r>
          </a:p>
        </p:txBody>
      </p:sp>
    </p:spTree>
    <p:extLst>
      <p:ext uri="{BB962C8B-B14F-4D97-AF65-F5344CB8AC3E}">
        <p14:creationId xmlns:p14="http://schemas.microsoft.com/office/powerpoint/2010/main" val="1247840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"/>
          <p:cNvSpPr txBox="1"/>
          <p:nvPr/>
        </p:nvSpPr>
        <p:spPr>
          <a:xfrm>
            <a:off x="136800" y="43200"/>
            <a:ext cx="66922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l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</a:rPr>
              <a:t>.NET</a:t>
            </a:r>
            <a:r>
              <a:rPr lang="zh-CN" altLang="en-US" dirty="0">
                <a:solidFill>
                  <a:prstClr val="white"/>
                </a:solidFill>
              </a:rPr>
              <a:t>的应用</a:t>
            </a:r>
            <a:r>
              <a:rPr lang="en-US" altLang="zh-CN" dirty="0">
                <a:sym typeface="+mn-ea"/>
              </a:rPr>
              <a:t>—AgileEAS.NET SOA </a:t>
            </a:r>
            <a:endParaRPr lang="zh-CN" altLang="en-US" dirty="0">
              <a:sym typeface="+mn-ea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354401" y="829225"/>
            <a:ext cx="9033370" cy="253637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742950" lvl="1" indent="-285750" algn="l">
              <a:lnSpc>
                <a:spcPct val="150000"/>
              </a:lnSpc>
              <a:spcBef>
                <a:spcPct val="20000"/>
              </a:spcBef>
              <a:buClr>
                <a:srgbClr val="777777"/>
              </a:buClr>
              <a:buSzPct val="85000"/>
              <a:buFont typeface="Arial" panose="020B0604020202020204" pitchFamily="34" charset="0"/>
              <a:buChar char="•"/>
            </a:pPr>
            <a:r>
              <a:rPr lang="zh-CN" altLang="en-US" sz="232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平台化、扩展性强、易于定制</a:t>
            </a:r>
          </a:p>
          <a:p>
            <a:pPr marL="742950" lvl="1" indent="-285750" algn="l">
              <a:lnSpc>
                <a:spcPct val="150000"/>
              </a:lnSpc>
              <a:spcBef>
                <a:spcPct val="20000"/>
              </a:spcBef>
              <a:buClr>
                <a:srgbClr val="777777"/>
              </a:buClr>
              <a:buSzPct val="85000"/>
              <a:buFont typeface="Arial" panose="020B0604020202020204" pitchFamily="34" charset="0"/>
              <a:buChar char="•"/>
            </a:pPr>
            <a:r>
              <a:rPr lang="zh-CN" altLang="en-US" sz="232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采用一个基础平台</a:t>
            </a:r>
            <a:r>
              <a:rPr lang="en-US" altLang="zh-CN" sz="232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32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插件化</a:t>
            </a:r>
            <a:r>
              <a:rPr lang="en-US" altLang="zh-CN" sz="232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32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积木堆叠软件技术</a:t>
            </a:r>
            <a:r>
              <a:rPr lang="en-US" altLang="zh-CN" sz="232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742950" lvl="1" indent="-285750" algn="l">
              <a:lnSpc>
                <a:spcPct val="150000"/>
              </a:lnSpc>
              <a:spcBef>
                <a:spcPct val="20000"/>
              </a:spcBef>
              <a:buClr>
                <a:srgbClr val="777777"/>
              </a:buClr>
              <a:buSzPct val="85000"/>
              <a:buFont typeface="Arial" panose="020B0604020202020204" pitchFamily="34" charset="0"/>
              <a:buChar char="•"/>
            </a:pPr>
            <a:r>
              <a:rPr lang="zh-CN" altLang="en-US" sz="232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二次开发和定制方便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rgbClr val="777777"/>
              </a:buClr>
              <a:buSzPct val="85000"/>
              <a:buFont typeface="Arial" panose="020B0604020202020204" pitchFamily="34" charset="0"/>
              <a:buChar char="•"/>
            </a:pPr>
            <a:endParaRPr lang="en-US" altLang="zh-CN" sz="232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4" descr="111"/>
          <p:cNvPicPr>
            <a:picLocks noChangeAspect="1"/>
          </p:cNvPicPr>
          <p:nvPr/>
        </p:nvPicPr>
        <p:blipFill rotWithShape="1">
          <a:blip r:embed="rId2"/>
          <a:srcRect l="9260" r="18973"/>
          <a:stretch/>
        </p:blipFill>
        <p:spPr>
          <a:xfrm>
            <a:off x="118716" y="3404742"/>
            <a:ext cx="4464496" cy="327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5" descr="AgileEAS.N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639" y="3241737"/>
            <a:ext cx="5134967" cy="35992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84356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"/>
          <p:cNvSpPr txBox="1"/>
          <p:nvPr/>
        </p:nvSpPr>
        <p:spPr>
          <a:xfrm>
            <a:off x="136800" y="43200"/>
            <a:ext cx="66922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l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</a:rPr>
              <a:t>.NET</a:t>
            </a:r>
            <a:r>
              <a:rPr lang="zh-CN" altLang="en-US" dirty="0">
                <a:solidFill>
                  <a:prstClr val="white"/>
                </a:solidFill>
              </a:rPr>
              <a:t>的应用</a:t>
            </a:r>
            <a:r>
              <a:rPr lang="en-US" altLang="zh-CN" dirty="0">
                <a:sym typeface="+mn-ea"/>
              </a:rPr>
              <a:t>—</a:t>
            </a:r>
            <a:r>
              <a:rPr lang="en-US" altLang="zh-CN" dirty="0" err="1">
                <a:sym typeface="+mn-ea"/>
              </a:rPr>
              <a:t>echarts</a:t>
            </a:r>
            <a:endParaRPr lang="zh-CN" altLang="en-US" dirty="0"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ED2C2C-9F45-4D53-BC27-8D0B1AA3F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712"/>
            <a:ext cx="9742488" cy="51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22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"/>
          <p:cNvSpPr txBox="1"/>
          <p:nvPr/>
        </p:nvSpPr>
        <p:spPr>
          <a:xfrm>
            <a:off x="136800" y="43200"/>
            <a:ext cx="66922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l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</a:rPr>
              <a:t>.NET</a:t>
            </a:r>
            <a:r>
              <a:rPr lang="zh-CN" altLang="en-US" dirty="0">
                <a:solidFill>
                  <a:prstClr val="white"/>
                </a:solidFill>
              </a:rPr>
              <a:t>的应用</a:t>
            </a:r>
            <a:r>
              <a:rPr lang="en-US" altLang="zh-CN" dirty="0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数据预处理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计划任务</a:t>
            </a:r>
            <a:r>
              <a:rPr lang="en-US" altLang="zh-CN" dirty="0">
                <a:sym typeface="+mn-ea"/>
              </a:rPr>
              <a:t>+</a:t>
            </a:r>
            <a:r>
              <a:rPr lang="zh-CN" altLang="en-US" dirty="0">
                <a:sym typeface="+mn-ea"/>
              </a:rPr>
              <a:t>脚本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280524A-0B28-4797-BE12-6FC81729F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809"/>
            <a:ext cx="9742488" cy="509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7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5" b="16187"/>
          <a:stretch>
            <a:fillRect/>
          </a:stretch>
        </p:blipFill>
        <p:spPr bwMode="auto">
          <a:xfrm>
            <a:off x="1481032" y="4349750"/>
            <a:ext cx="825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481032" y="4349750"/>
          <a:ext cx="8286756" cy="150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781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39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6" name="组合 6"/>
          <p:cNvGrpSpPr/>
          <p:nvPr/>
        </p:nvGrpSpPr>
        <p:grpSpPr bwMode="auto">
          <a:xfrm>
            <a:off x="384070" y="2544763"/>
            <a:ext cx="8483600" cy="749300"/>
            <a:chOff x="3779912" y="1777380"/>
            <a:chExt cx="4896544" cy="432049"/>
          </a:xfrm>
        </p:grpSpPr>
        <p:sp>
          <p:nvSpPr>
            <p:cNvPr id="27" name="矩形 26"/>
            <p:cNvSpPr/>
            <p:nvPr/>
          </p:nvSpPr>
          <p:spPr>
            <a:xfrm>
              <a:off x="3779912" y="1777380"/>
              <a:ext cx="4896544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779912" y="1777380"/>
              <a:ext cx="1290107" cy="432049"/>
            </a:xfrm>
            <a:prstGeom prst="rect">
              <a:avLst/>
            </a:prstGeom>
            <a:solidFill>
              <a:srgbClr val="44ADCB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1</a:t>
              </a:r>
              <a:endParaRPr lang="zh-CN" altLang="en-US" sz="40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37"/>
            <p:cNvSpPr txBox="1"/>
            <p:nvPr/>
          </p:nvSpPr>
          <p:spPr>
            <a:xfrm>
              <a:off x="5070019" y="1859762"/>
              <a:ext cx="3606437" cy="266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"/>
          <p:cNvSpPr txBox="1"/>
          <p:nvPr/>
        </p:nvSpPr>
        <p:spPr>
          <a:xfrm>
            <a:off x="136800" y="43200"/>
            <a:ext cx="66922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l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</a:rPr>
              <a:t>.NET</a:t>
            </a:r>
            <a:r>
              <a:rPr lang="zh-CN" altLang="en-US" dirty="0">
                <a:solidFill>
                  <a:prstClr val="white"/>
                </a:solidFill>
              </a:rPr>
              <a:t>的应用</a:t>
            </a:r>
            <a:r>
              <a:rPr lang="en-US" altLang="zh-CN" dirty="0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标注工具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087A42-0B18-4559-B742-2B572191C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893"/>
            <a:ext cx="9742488" cy="547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81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"/>
          <p:cNvSpPr txBox="1"/>
          <p:nvPr/>
        </p:nvSpPr>
        <p:spPr>
          <a:xfrm>
            <a:off x="136800" y="43200"/>
            <a:ext cx="66922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l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</a:rPr>
              <a:t>.NET</a:t>
            </a:r>
            <a:r>
              <a:rPr lang="zh-CN" altLang="en-US" dirty="0">
                <a:solidFill>
                  <a:prstClr val="white"/>
                </a:solidFill>
              </a:rPr>
              <a:t>的应用</a:t>
            </a:r>
            <a:r>
              <a:rPr lang="en-US" altLang="zh-CN" dirty="0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算法实现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C8340E5-3AEC-46E9-94AA-F8293B0E8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4" y="629296"/>
            <a:ext cx="936244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75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"/>
          <p:cNvSpPr txBox="1"/>
          <p:nvPr/>
        </p:nvSpPr>
        <p:spPr>
          <a:xfrm>
            <a:off x="136800" y="43200"/>
            <a:ext cx="66922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l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</a:rPr>
              <a:t>.NET</a:t>
            </a:r>
            <a:r>
              <a:rPr lang="zh-CN" altLang="en-US" dirty="0">
                <a:solidFill>
                  <a:prstClr val="white"/>
                </a:solidFill>
              </a:rPr>
              <a:t>的应用</a:t>
            </a:r>
            <a:r>
              <a:rPr lang="en-US" altLang="zh-CN" dirty="0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算法实现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4C2EB13-F006-4098-AB46-1017CC7C2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1" y="445015"/>
            <a:ext cx="9344917" cy="667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6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"/>
          <p:cNvSpPr txBox="1"/>
          <p:nvPr/>
        </p:nvSpPr>
        <p:spPr>
          <a:xfrm>
            <a:off x="136800" y="43200"/>
            <a:ext cx="66922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l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</a:rPr>
              <a:t>.NET</a:t>
            </a:r>
            <a:r>
              <a:rPr lang="zh-CN" altLang="en-US" dirty="0">
                <a:solidFill>
                  <a:prstClr val="white"/>
                </a:solidFill>
              </a:rPr>
              <a:t>的应用</a:t>
            </a:r>
            <a:r>
              <a:rPr lang="en-US" altLang="zh-CN" dirty="0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算法实现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B71607-4B3F-412B-936B-6BF2E3DD0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" y="557288"/>
            <a:ext cx="8975710" cy="642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10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"/>
          <p:cNvSpPr txBox="1"/>
          <p:nvPr/>
        </p:nvSpPr>
        <p:spPr>
          <a:xfrm>
            <a:off x="136800" y="43200"/>
            <a:ext cx="66922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l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</a:rPr>
              <a:t>.NET</a:t>
            </a:r>
            <a:r>
              <a:rPr lang="zh-CN" altLang="en-US" dirty="0">
                <a:solidFill>
                  <a:prstClr val="white"/>
                </a:solidFill>
              </a:rPr>
              <a:t>的应用</a:t>
            </a:r>
            <a:r>
              <a:rPr lang="en-US" altLang="zh-CN" dirty="0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算法实现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E855432-9E5C-44BF-8D27-1E6FDA1DA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00" y="471920"/>
            <a:ext cx="9161905" cy="6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48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5" b="16187"/>
          <a:stretch>
            <a:fillRect/>
          </a:stretch>
        </p:blipFill>
        <p:spPr bwMode="auto">
          <a:xfrm>
            <a:off x="1481032" y="4349750"/>
            <a:ext cx="825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481032" y="4349750"/>
          <a:ext cx="8286756" cy="150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781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39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6" name="组合 6"/>
          <p:cNvGrpSpPr/>
          <p:nvPr/>
        </p:nvGrpSpPr>
        <p:grpSpPr bwMode="auto">
          <a:xfrm>
            <a:off x="384070" y="2544763"/>
            <a:ext cx="8483600" cy="749300"/>
            <a:chOff x="3779912" y="1777380"/>
            <a:chExt cx="4896544" cy="432049"/>
          </a:xfrm>
        </p:grpSpPr>
        <p:sp>
          <p:nvSpPr>
            <p:cNvPr id="27" name="矩形 26"/>
            <p:cNvSpPr/>
            <p:nvPr/>
          </p:nvSpPr>
          <p:spPr>
            <a:xfrm>
              <a:off x="3779912" y="1777380"/>
              <a:ext cx="4896544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779912" y="1777380"/>
              <a:ext cx="1290107" cy="432049"/>
            </a:xfrm>
            <a:prstGeom prst="rect">
              <a:avLst/>
            </a:prstGeom>
            <a:solidFill>
              <a:srgbClr val="44ADCB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4</a:t>
              </a:r>
              <a:endParaRPr lang="zh-CN" altLang="en-US" sz="40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37"/>
            <p:cNvSpPr txBox="1"/>
            <p:nvPr/>
          </p:nvSpPr>
          <p:spPr>
            <a:xfrm>
              <a:off x="5070019" y="1859762"/>
              <a:ext cx="3606437" cy="266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其他技术应用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0"/>
          <p:cNvSpPr txBox="1"/>
          <p:nvPr/>
        </p:nvSpPr>
        <p:spPr>
          <a:xfrm>
            <a:off x="46709" y="5323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.NET</a:t>
            </a: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0D75B1-98F1-4165-90C5-5814A6B73921}"/>
              </a:ext>
            </a:extLst>
          </p:cNvPr>
          <p:cNvSpPr txBox="1"/>
          <p:nvPr/>
        </p:nvSpPr>
        <p:spPr>
          <a:xfrm>
            <a:off x="46708" y="773311"/>
            <a:ext cx="934339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就代码层面来说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非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.NET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占比不超过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10%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，主要涉及两部分内容：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2E4A7D1-FA8D-42E3-BCFC-C7BA24FA130A}"/>
              </a:ext>
            </a:extLst>
          </p:cNvPr>
          <p:cNvSpPr txBox="1"/>
          <p:nvPr/>
        </p:nvSpPr>
        <p:spPr>
          <a:xfrm>
            <a:off x="0" y="1925439"/>
            <a:ext cx="9742488" cy="1535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1、数据的处理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(P)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2、后期的算法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6299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0"/>
          <p:cNvSpPr txBox="1"/>
          <p:nvPr/>
        </p:nvSpPr>
        <p:spPr>
          <a:xfrm>
            <a:off x="46708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.NET</a:t>
            </a: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—Spark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6182B27E-168B-4C32-957F-AA22BDE89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8" y="1153318"/>
            <a:ext cx="83724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113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0"/>
          <p:cNvSpPr txBox="1"/>
          <p:nvPr/>
        </p:nvSpPr>
        <p:spPr>
          <a:xfrm>
            <a:off x="46708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.NET</a:t>
            </a: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—Spark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26" name="Picture 2" descr="http://s3.51cto.com/wyfs02/M02/86/64/wKiom1e9cdHgetl_AALWwc-vq48156.jpg">
            <a:extLst>
              <a:ext uri="{FF2B5EF4-FFF2-40B4-BE49-F238E27FC236}">
                <a16:creationId xmlns:a16="http://schemas.microsoft.com/office/drawing/2014/main" id="{969B88C8-1B12-4EC9-9351-397E1608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2" y="557287"/>
            <a:ext cx="903174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4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0"/>
          <p:cNvSpPr txBox="1"/>
          <p:nvPr/>
        </p:nvSpPr>
        <p:spPr>
          <a:xfrm>
            <a:off x="46708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.NET</a:t>
            </a: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—Spark=》Scala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1F9DAA0-8D13-4ADA-85F4-31C2D3D7D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302"/>
            <a:ext cx="9742488" cy="52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7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"/>
          <p:cNvSpPr txBox="1"/>
          <p:nvPr/>
        </p:nvSpPr>
        <p:spPr>
          <a:xfrm>
            <a:off x="12" y="19823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人工智能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7146" y="1133351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人工智能定义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" y="3216393"/>
            <a:ext cx="9704070" cy="331755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60000" y="1728000"/>
            <a:ext cx="900000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>
              <a:lnSpc>
                <a:spcPts val="28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“人工智能”研究和发展至今，不论是学界，还是市场研究机构，对其概念都有着不同的界定；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综合来看，大致可分为两类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br>
              <a:rPr lang="zh-CN" altLang="en-US" sz="2000" dirty="0">
                <a:solidFill>
                  <a:srgbClr val="6D75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20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从行为和功能的角度出发，定义人工智能机器的外在行为和能够实现的功能；</a:t>
            </a:r>
            <a:br>
              <a:rPr lang="zh-CN" altLang="en-US" sz="20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sz="20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将“人工智能”定义为一门新学科或新科学。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0"/>
          <p:cNvSpPr txBox="1"/>
          <p:nvPr/>
        </p:nvSpPr>
        <p:spPr>
          <a:xfrm>
            <a:off x="46708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.NET</a:t>
            </a: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—python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算法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DF93CBF-2E85-4B65-B409-9603CE26FC68}"/>
              </a:ext>
            </a:extLst>
          </p:cNvPr>
          <p:cNvSpPr txBox="1"/>
          <p:nvPr/>
        </p:nvSpPr>
        <p:spPr>
          <a:xfrm>
            <a:off x="0" y="701303"/>
            <a:ext cx="9742488" cy="38618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1、贝叶斯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2、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SVM</a:t>
            </a:r>
          </a:p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CRF</a:t>
            </a:r>
          </a:p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LSTM</a:t>
            </a:r>
          </a:p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Word2Vec</a:t>
            </a:r>
          </a:p>
        </p:txBody>
      </p:sp>
    </p:spTree>
    <p:extLst>
      <p:ext uri="{BB962C8B-B14F-4D97-AF65-F5344CB8AC3E}">
        <p14:creationId xmlns:p14="http://schemas.microsoft.com/office/powerpoint/2010/main" val="3809492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5" b="16187"/>
          <a:stretch>
            <a:fillRect/>
          </a:stretch>
        </p:blipFill>
        <p:spPr bwMode="auto">
          <a:xfrm>
            <a:off x="1481032" y="4349750"/>
            <a:ext cx="825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481032" y="4349750"/>
          <a:ext cx="8286756" cy="150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781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39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740" marB="45740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6" name="组合 6"/>
          <p:cNvGrpSpPr/>
          <p:nvPr/>
        </p:nvGrpSpPr>
        <p:grpSpPr bwMode="auto">
          <a:xfrm>
            <a:off x="384070" y="2544763"/>
            <a:ext cx="8483600" cy="749300"/>
            <a:chOff x="3779912" y="1777380"/>
            <a:chExt cx="4896544" cy="432049"/>
          </a:xfrm>
        </p:grpSpPr>
        <p:sp>
          <p:nvSpPr>
            <p:cNvPr id="27" name="矩形 26"/>
            <p:cNvSpPr/>
            <p:nvPr/>
          </p:nvSpPr>
          <p:spPr>
            <a:xfrm>
              <a:off x="3779912" y="1777380"/>
              <a:ext cx="4896544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779912" y="1777380"/>
              <a:ext cx="1290107" cy="432049"/>
            </a:xfrm>
            <a:prstGeom prst="rect">
              <a:avLst/>
            </a:prstGeom>
            <a:solidFill>
              <a:srgbClr val="44ADCB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kern="0" dirty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5</a:t>
              </a:r>
              <a:endParaRPr lang="zh-CN" altLang="en-US" sz="40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37"/>
            <p:cNvSpPr txBox="1"/>
            <p:nvPr/>
          </p:nvSpPr>
          <p:spPr>
            <a:xfrm>
              <a:off x="5070019" y="1859762"/>
              <a:ext cx="3606437" cy="266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应用效果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标题 7174"/>
          <p:cNvSpPr>
            <a:spLocks noGrp="1" noChangeArrowheads="1"/>
          </p:cNvSpPr>
          <p:nvPr>
            <p:ph type="ctrTitle"/>
          </p:nvPr>
        </p:nvSpPr>
        <p:spPr>
          <a:xfrm>
            <a:off x="651192" y="1395343"/>
            <a:ext cx="8281114" cy="1566240"/>
          </a:xfrm>
        </p:spPr>
        <p:txBody>
          <a:bodyPr anchor="ctr"/>
          <a:lstStyle/>
          <a:p>
            <a:pPr eaLnBrk="1" hangingPunct="1">
              <a:lnSpc>
                <a:spcPct val="125000"/>
              </a:lnSpc>
            </a:pPr>
            <a:r>
              <a:rPr lang="en-US" altLang="zh-CN" sz="51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br>
              <a:rPr lang="en-US" altLang="zh-CN" sz="51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1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谢谢你，请给予指导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ECC773-06C2-4D4E-80F4-F24E09D6F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84" y="3365599"/>
            <a:ext cx="4573040" cy="226937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B69B130-3823-4DB9-BE10-68BFBF487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396" y="3413286"/>
            <a:ext cx="2298246" cy="225656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EDE0386-144A-4B77-AF56-A2A74912930C}"/>
              </a:ext>
            </a:extLst>
          </p:cNvPr>
          <p:cNvSpPr/>
          <p:nvPr/>
        </p:nvSpPr>
        <p:spPr>
          <a:xfrm>
            <a:off x="1542070" y="6317927"/>
            <a:ext cx="4661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http://eastjade.cnblogs.com/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9370" y="1133351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人工智能技术图谱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7567"/>
            <a:ext cx="9744456" cy="32423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0000" y="1728000"/>
            <a:ext cx="900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>
              <a:lnSpc>
                <a:spcPts val="28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就目前技术发展而言，人工智能以</a:t>
            </a:r>
            <a:r>
              <a:rPr lang="zh-CN" altLang="en-US" sz="20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机器学习、数据挖掘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为两大技术核心，两者技术范畴上有所交叉。 在机器学习与数据挖掘的技术之上，实现了目前市场上最常见的三大技术应用，即计算机视觉、智能语音技术和自然语言处理。 </a:t>
            </a:r>
          </a:p>
        </p:txBody>
      </p:sp>
      <p:sp>
        <p:nvSpPr>
          <p:cNvPr id="8" name="文本框 10"/>
          <p:cNvSpPr txBox="1"/>
          <p:nvPr/>
        </p:nvSpPr>
        <p:spPr>
          <a:xfrm>
            <a:off x="46509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人工智能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7067" y="1133351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人工智能的发展条件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4026"/>
            <a:ext cx="9742488" cy="3793861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46708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人工智能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医疗发展背景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5606" y="1133351"/>
            <a:ext cx="680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政策：国家对医疗领域提出人工智能发展要求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1957" t="5748" r="480"/>
          <a:stretch>
            <a:fillRect/>
          </a:stretch>
        </p:blipFill>
        <p:spPr>
          <a:xfrm>
            <a:off x="118716" y="2933551"/>
            <a:ext cx="9505056" cy="403244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0000" y="1728000"/>
            <a:ext cx="9000000" cy="149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>
              <a:lnSpc>
                <a:spcPts val="28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2016-2017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年，国家对于医疗领域提出明确的人工智能发展要求，包括对技术研发的支持政策，就相关技术和产品提出健康信息化、医疗大数据、智能健康管理等具体应用，并针对</a:t>
            </a:r>
            <a:r>
              <a:rPr lang="zh-CN" altLang="en-US" sz="20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医疗、健康及养老方面提出明确的人工智能应用方向 。</a:t>
            </a:r>
          </a:p>
        </p:txBody>
      </p:sp>
      <p:sp>
        <p:nvSpPr>
          <p:cNvPr id="8" name="文本框 10"/>
          <p:cNvSpPr txBox="1"/>
          <p:nvPr/>
        </p:nvSpPr>
        <p:spPr>
          <a:xfrm>
            <a:off x="46708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人工智能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医疗发展背景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4740" y="1133351"/>
            <a:ext cx="526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经济：人工智能投资热度不断上升</a:t>
            </a:r>
          </a:p>
        </p:txBody>
      </p:sp>
      <p:sp>
        <p:nvSpPr>
          <p:cNvPr id="6" name="矩形 5"/>
          <p:cNvSpPr/>
          <p:nvPr/>
        </p:nvSpPr>
        <p:spPr>
          <a:xfrm>
            <a:off x="360000" y="1728000"/>
            <a:ext cx="900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>
              <a:lnSpc>
                <a:spcPts val="28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2012-2016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年，我国人工智能领域投资金额不断上升，于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年第二季度起，投资金额和投资频次均进入爆发式增长阶段；仅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年第二季度投资额就达到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4.7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亿，投资频次达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92" y="2963212"/>
            <a:ext cx="6484239" cy="4074795"/>
          </a:xfrm>
          <a:prstGeom prst="rect">
            <a:avLst/>
          </a:prstGeom>
        </p:spPr>
      </p:pic>
      <p:sp>
        <p:nvSpPr>
          <p:cNvPr id="8" name="文本框 10"/>
          <p:cNvSpPr txBox="1"/>
          <p:nvPr/>
        </p:nvSpPr>
        <p:spPr>
          <a:xfrm>
            <a:off x="46708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人工智能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医疗发展背景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3672" y="1133351"/>
            <a:ext cx="9264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社会：高等院所开设相关专业与研究所，重点培养人工智能人才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" y="2410395"/>
            <a:ext cx="9715500" cy="3619500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46708" y="53231"/>
            <a:ext cx="72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人工智能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医疗发展背景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标准屏_PPT模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1263</Words>
  <Application>Microsoft Office PowerPoint</Application>
  <PresentationFormat>自定义</PresentationFormat>
  <Paragraphs>208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2" baseType="lpstr">
      <vt:lpstr>黑体</vt:lpstr>
      <vt:lpstr>楷体_GB2312</vt:lpstr>
      <vt:lpstr>宋体</vt:lpstr>
      <vt:lpstr>微软雅黑</vt:lpstr>
      <vt:lpstr>Arial</vt:lpstr>
      <vt:lpstr>Broadway</vt:lpstr>
      <vt:lpstr>Calibri</vt:lpstr>
      <vt:lpstr>Times New Roman</vt:lpstr>
      <vt:lpstr>Wingdings</vt:lpstr>
      <vt:lpstr>3_标准屏_PPT模版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谢谢你，请给予指导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902392</dc:creator>
  <cp:lastModifiedBy>魏 琼东</cp:lastModifiedBy>
  <cp:revision>4011</cp:revision>
  <dcterms:created xsi:type="dcterms:W3CDTF">2009-07-15T04:00:00Z</dcterms:created>
  <dcterms:modified xsi:type="dcterms:W3CDTF">2018-09-15T14:22:26Z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2052-10.1.0.7400</vt:lpwstr>
  </property>
</Properties>
</file>