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3DA"/>
          </a:solidFill>
        </a:fill>
      </a:tcStyle>
    </a:wholeTbl>
    <a:band2H>
      <a:tcTxStyle b="def" i="def"/>
      <a:tcStyle>
        <a:tcBdr/>
        <a:fill>
          <a:solidFill>
            <a:srgbClr val="E7F2ED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DEEC"/>
          </a:solidFill>
        </a:fill>
      </a:tcStyle>
    </a:wholeTbl>
    <a:band2H>
      <a:tcTxStyle b="def" i="def"/>
      <a:tcStyle>
        <a:tcBdr/>
        <a:fill>
          <a:solidFill>
            <a:srgbClr val="E8EFF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FDACC"/>
          </a:solidFill>
        </a:fill>
      </a:tcStyle>
    </a:wholeTbl>
    <a:band2H>
      <a:tcTxStyle b="def" i="def"/>
      <a:tcStyle>
        <a:tcBdr/>
        <a:fill>
          <a:solidFill>
            <a:srgbClr val="F7EDE7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  <a:lvl2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2pPr>
            <a:lvl3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3pPr>
            <a:lvl4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4pPr>
            <a:lvl5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WeibeiSC-Bold"/>
          <a:ea typeface="WeibeiSC-Bold"/>
          <a:cs typeface="WeibeiSC-Bold"/>
          <a:sym typeface="WeibeiSC-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PingFang SC Regular"/>
          <a:ea typeface="PingFang SC Regular"/>
          <a:cs typeface="PingFang SC Regular"/>
          <a:sym typeface="PingFang SC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microsoft.com/en-us/aspnet/core/fundamentals/dependency-injection?view=aspnetcore-2.1#framework-provided-service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ASP.NET Core应用生命周期指北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 anchor="b"/>
          <a:lstStyle/>
          <a:p>
            <a:pPr algn="r"/>
            <a:r>
              <a:t>张文清  .Net西安社区</a:t>
            </a:r>
          </a:p>
          <a:p>
            <a:pPr algn="r"/>
            <a:r>
              <a:t>me@zhangwenqing.org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5分钟Demo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  <a:r>
              <a:t>5分钟Demo</a:t>
            </a:r>
          </a:p>
        </p:txBody>
      </p:sp>
      <p:pic>
        <p:nvPicPr>
          <p:cNvPr id="144" name="Picture Placeholder 2" descr="Picture Placeholder 2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737" t="0" r="11737" b="0"/>
          <a:stretch>
            <a:fillRect/>
          </a:stretch>
        </p:blipFill>
        <p:spPr>
          <a:xfrm>
            <a:off x="5183186" y="987425"/>
            <a:ext cx="6172203" cy="4873625"/>
          </a:xfrm>
          <a:prstGeom prst="rect">
            <a:avLst/>
          </a:prstGeom>
        </p:spPr>
      </p:pic>
      <p:sp>
        <p:nvSpPr>
          <p:cNvPr id="145" name="在1分钟Demo上加入并调用一些Service，调用部分内置Service，观察不同生命周期的Service的使用情况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在1分钟Demo上加入并调用一些Service，调用部分内置Service，观察不同生命周期的Service的使用情况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中间件 (Middleware)</a:t>
            </a:r>
          </a:p>
        </p:txBody>
      </p:sp>
      <p:sp>
        <p:nvSpPr>
          <p:cNvPr id="148" name="Conten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  <a:r>
              <a:t>过程管控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中间件(Middleware)的处理模型和设计理念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defTabSz="905255">
              <a:defRPr sz="4300"/>
            </a:lvl1pPr>
          </a:lstStyle>
          <a:p>
            <a:pPr/>
            <a:r>
              <a:t>中间件(Middleware)的处理模型和设计理念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1689892"/>
            <a:ext cx="7620000" cy="4876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中间件(Middleware)的三种写法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中间件(Middleware)的三种写法</a:t>
            </a:r>
          </a:p>
        </p:txBody>
      </p:sp>
      <p:sp>
        <p:nvSpPr>
          <p:cNvPr id="154" name="app.Use( (context, next) =&gt; {…"/>
          <p:cNvSpPr txBox="1"/>
          <p:nvPr>
            <p:ph type="body" sz="quarter" idx="1"/>
          </p:nvPr>
        </p:nvSpPr>
        <p:spPr>
          <a:xfrm>
            <a:off x="838200" y="1825625"/>
            <a:ext cx="3352800" cy="3976738"/>
          </a:xfrm>
          <a:prstGeom prst="rect">
            <a:avLst/>
          </a:prstGeom>
        </p:spPr>
        <p:txBody>
          <a:bodyPr/>
          <a:lstStyle/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app.Use( (context, next) =&gt; {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  next(); 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});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app.Map(“/endpoint”, (app) =&gt; {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  app.Run( (context) =&gt; {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     //TODO 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  });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});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app.Run( (context)=&gt; { 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  /* TODO */</a:t>
            </a:r>
          </a:p>
          <a:p>
            <a:pPr marL="0" indent="0" defTabSz="475487">
              <a:spcBef>
                <a:spcPts val="500"/>
              </a:spcBef>
              <a:buSzTx/>
              <a:buNone/>
              <a:defRPr sz="1400"/>
            </a:pPr>
            <a:r>
              <a:t>});</a:t>
            </a:r>
          </a:p>
        </p:txBody>
      </p:sp>
      <p:sp>
        <p:nvSpPr>
          <p:cNvPr id="155" name="public class ConventionalMiddleware…"/>
          <p:cNvSpPr txBox="1"/>
          <p:nvPr/>
        </p:nvSpPr>
        <p:spPr>
          <a:xfrm>
            <a:off x="4419600" y="1825625"/>
            <a:ext cx="3352800" cy="4532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public class ConventionalMiddleware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{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private readonly RequestDelegate _next;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public ConventionalMiddleware (RequestDelegate next)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{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    _next = next;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}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public async Task InvokeAsync (HttpContext context)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{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    //TODO: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    await _next(context);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}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}</a:t>
            </a: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defTabSz="365759">
              <a:lnSpc>
                <a:spcPct val="90000"/>
              </a:lnSpc>
              <a:spcBef>
                <a:spcPts val="400"/>
              </a:spcBef>
              <a:defRPr sz="11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app.UseMiddleware&lt;ConventionalMiddleware&gt;();</a:t>
            </a:r>
          </a:p>
        </p:txBody>
      </p:sp>
      <p:sp>
        <p:nvSpPr>
          <p:cNvPr id="156" name="public class FactoryActivatedMiddleware : IMiddleware…"/>
          <p:cNvSpPr txBox="1"/>
          <p:nvPr/>
        </p:nvSpPr>
        <p:spPr>
          <a:xfrm>
            <a:off x="8001000" y="1825625"/>
            <a:ext cx="3352800" cy="4532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public class FactoryActivatedMiddleware : IMiddleware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{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public async Task InvokeAsync (HttpContext context, RequestDelegate next)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{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    //TODO: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    await next(context);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    }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}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// register service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services.AddTransient&lt;FactoryActivatedMiddleware&gt;();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// apply middleware</a:t>
            </a:r>
          </a:p>
          <a:p>
            <a:pPr defTabSz="402336">
              <a:lnSpc>
                <a:spcPct val="90000"/>
              </a:lnSpc>
              <a:spcBef>
                <a:spcPts val="400"/>
              </a:spcBef>
              <a:defRPr sz="12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app.UseMiddleware&lt;FactoryActivatedMiddleware&gt;();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170" y="5937298"/>
            <a:ext cx="666130" cy="666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0489" t="32009" r="30489" b="32009"/>
          <a:stretch>
            <a:fillRect/>
          </a:stretch>
        </p:blipFill>
        <p:spPr>
          <a:xfrm>
            <a:off x="1753387" y="5934805"/>
            <a:ext cx="727628" cy="670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2947" y="5937298"/>
            <a:ext cx="666132" cy="888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5分钟Demo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  <a:r>
              <a:t>5分钟Demo</a:t>
            </a:r>
          </a:p>
        </p:txBody>
      </p:sp>
      <p:pic>
        <p:nvPicPr>
          <p:cNvPr id="162" name="Picture Placeholder 2" descr="Picture Placeholder 2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492" t="0" r="2492" b="0"/>
          <a:stretch>
            <a:fillRect/>
          </a:stretch>
        </p:blipFill>
        <p:spPr>
          <a:xfrm>
            <a:off x="5183187" y="987425"/>
            <a:ext cx="6172203" cy="4873625"/>
          </a:xfrm>
          <a:prstGeom prst="rect">
            <a:avLst/>
          </a:prstGeom>
        </p:spPr>
      </p:pic>
      <p:sp>
        <p:nvSpPr>
          <p:cNvPr id="163" name="实现不同方式的Middleware，观察顺序（Order）和管道工作方式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实现不同方式的Middleware，观察顺序（Order）和管道工作方式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上下文(context) - 指引方向的北极星</a:t>
            </a:r>
          </a:p>
        </p:txBody>
      </p:sp>
      <p:sp>
        <p:nvSpPr>
          <p:cNvPr id="16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Middleware中直接使用（参数传入）</a:t>
            </a:r>
          </a:p>
          <a:p>
            <a:pPr/>
            <a:r>
              <a:t>通过注入依赖 </a:t>
            </a:r>
            <a:r>
              <a:rPr>
                <a:solidFill>
                  <a:schemeClr val="accent1">
                    <a:lumOff val="-8470"/>
                  </a:schemeClr>
                </a:solidFill>
              </a:rPr>
              <a:t>IHttpContextAccessor</a:t>
            </a:r>
            <a:endParaRPr>
              <a:solidFill>
                <a:schemeClr val="accent1">
                  <a:lumOff val="-8470"/>
                </a:schemeClr>
              </a:solidFill>
            </a:endParaRPr>
          </a:p>
          <a:p>
            <a:pPr lvl="1" marL="685800" indent="-228600"/>
            <a:r>
              <a:t>前提：services.AddHttpContextAccessor();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MVC生命周期</a:t>
            </a:r>
          </a:p>
        </p:txBody>
      </p:sp>
      <p:sp>
        <p:nvSpPr>
          <p:cNvPr id="169" name="Conten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VC全景图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MVC全景图</a:t>
            </a:r>
          </a:p>
        </p:txBody>
      </p:sp>
      <p:grpSp>
        <p:nvGrpSpPr>
          <p:cNvPr id="174" name="Model"/>
          <p:cNvGrpSpPr/>
          <p:nvPr/>
        </p:nvGrpSpPr>
        <p:grpSpPr>
          <a:xfrm>
            <a:off x="6451600" y="2108199"/>
            <a:ext cx="1638002" cy="754313"/>
            <a:chOff x="0" y="0"/>
            <a:chExt cx="1638001" cy="754311"/>
          </a:xfrm>
        </p:grpSpPr>
        <p:sp>
          <p:nvSpPr>
            <p:cNvPr id="172" name="Rectangle"/>
            <p:cNvSpPr/>
            <p:nvPr/>
          </p:nvSpPr>
          <p:spPr>
            <a:xfrm>
              <a:off x="0" y="-1"/>
              <a:ext cx="1638002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3" name="Model"/>
            <p:cNvSpPr txBox="1"/>
            <p:nvPr/>
          </p:nvSpPr>
          <p:spPr>
            <a:xfrm>
              <a:off x="0" y="198086"/>
              <a:ext cx="16380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Model</a:t>
              </a:r>
            </a:p>
          </p:txBody>
        </p:sp>
      </p:grpSp>
      <p:grpSp>
        <p:nvGrpSpPr>
          <p:cNvPr id="177" name="Controller"/>
          <p:cNvGrpSpPr/>
          <p:nvPr/>
        </p:nvGrpSpPr>
        <p:grpSpPr>
          <a:xfrm>
            <a:off x="5067300" y="3898899"/>
            <a:ext cx="1638002" cy="754313"/>
            <a:chOff x="0" y="0"/>
            <a:chExt cx="1638001" cy="754311"/>
          </a:xfrm>
        </p:grpSpPr>
        <p:sp>
          <p:nvSpPr>
            <p:cNvPr id="175" name="Rectangle"/>
            <p:cNvSpPr/>
            <p:nvPr/>
          </p:nvSpPr>
          <p:spPr>
            <a:xfrm>
              <a:off x="0" y="-1"/>
              <a:ext cx="1638002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6" name="Controller"/>
            <p:cNvSpPr txBox="1"/>
            <p:nvPr/>
          </p:nvSpPr>
          <p:spPr>
            <a:xfrm>
              <a:off x="0" y="198086"/>
              <a:ext cx="16380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Controller</a:t>
              </a:r>
            </a:p>
          </p:txBody>
        </p:sp>
      </p:grpSp>
      <p:grpSp>
        <p:nvGrpSpPr>
          <p:cNvPr id="180" name="View…"/>
          <p:cNvGrpSpPr/>
          <p:nvPr/>
        </p:nvGrpSpPr>
        <p:grpSpPr>
          <a:xfrm>
            <a:off x="7696200" y="3898899"/>
            <a:ext cx="1803500" cy="754313"/>
            <a:chOff x="0" y="0"/>
            <a:chExt cx="1803499" cy="754311"/>
          </a:xfrm>
        </p:grpSpPr>
        <p:sp>
          <p:nvSpPr>
            <p:cNvPr id="178" name="Rectangle"/>
            <p:cNvSpPr/>
            <p:nvPr/>
          </p:nvSpPr>
          <p:spPr>
            <a:xfrm>
              <a:off x="0" y="-1"/>
              <a:ext cx="1803500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9" name="View…"/>
            <p:cNvSpPr txBox="1"/>
            <p:nvPr/>
          </p:nvSpPr>
          <p:spPr>
            <a:xfrm>
              <a:off x="0" y="64736"/>
              <a:ext cx="1803500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View</a:t>
              </a:r>
            </a:p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(Razor)</a:t>
              </a:r>
            </a:p>
          </p:txBody>
        </p:sp>
      </p:grpSp>
      <p:grpSp>
        <p:nvGrpSpPr>
          <p:cNvPr id="183" name="ViewComponent"/>
          <p:cNvGrpSpPr/>
          <p:nvPr/>
        </p:nvGrpSpPr>
        <p:grpSpPr>
          <a:xfrm>
            <a:off x="9664700" y="3898899"/>
            <a:ext cx="1854300" cy="754313"/>
            <a:chOff x="0" y="0"/>
            <a:chExt cx="1854299" cy="754311"/>
          </a:xfrm>
        </p:grpSpPr>
        <p:sp>
          <p:nvSpPr>
            <p:cNvPr id="181" name="Rectangle"/>
            <p:cNvSpPr/>
            <p:nvPr/>
          </p:nvSpPr>
          <p:spPr>
            <a:xfrm>
              <a:off x="0" y="-1"/>
              <a:ext cx="1854300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2" name="ViewComponent"/>
            <p:cNvSpPr txBox="1"/>
            <p:nvPr/>
          </p:nvSpPr>
          <p:spPr>
            <a:xfrm>
              <a:off x="0" y="198086"/>
              <a:ext cx="1854300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ViewComponent</a:t>
              </a:r>
            </a:p>
          </p:txBody>
        </p:sp>
      </p:grpSp>
      <p:grpSp>
        <p:nvGrpSpPr>
          <p:cNvPr id="186" name="Router"/>
          <p:cNvGrpSpPr/>
          <p:nvPr/>
        </p:nvGrpSpPr>
        <p:grpSpPr>
          <a:xfrm>
            <a:off x="2438400" y="3898899"/>
            <a:ext cx="1638002" cy="754313"/>
            <a:chOff x="0" y="0"/>
            <a:chExt cx="1638001" cy="754311"/>
          </a:xfrm>
        </p:grpSpPr>
        <p:sp>
          <p:nvSpPr>
            <p:cNvPr id="184" name="Rectangle"/>
            <p:cNvSpPr/>
            <p:nvPr/>
          </p:nvSpPr>
          <p:spPr>
            <a:xfrm>
              <a:off x="0" y="-1"/>
              <a:ext cx="1638002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5" name="Router"/>
            <p:cNvSpPr txBox="1"/>
            <p:nvPr/>
          </p:nvSpPr>
          <p:spPr>
            <a:xfrm>
              <a:off x="0" y="198086"/>
              <a:ext cx="16380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Router</a:t>
              </a:r>
            </a:p>
          </p:txBody>
        </p:sp>
      </p:grpSp>
      <p:grpSp>
        <p:nvGrpSpPr>
          <p:cNvPr id="189" name="Model binding"/>
          <p:cNvGrpSpPr/>
          <p:nvPr/>
        </p:nvGrpSpPr>
        <p:grpSpPr>
          <a:xfrm>
            <a:off x="3657600" y="2984499"/>
            <a:ext cx="1638002" cy="567435"/>
            <a:chOff x="0" y="0"/>
            <a:chExt cx="1638001" cy="567433"/>
          </a:xfrm>
        </p:grpSpPr>
        <p:sp>
          <p:nvSpPr>
            <p:cNvPr id="187" name="Rectangle"/>
            <p:cNvSpPr/>
            <p:nvPr/>
          </p:nvSpPr>
          <p:spPr>
            <a:xfrm>
              <a:off x="0" y="-1"/>
              <a:ext cx="1638002" cy="5674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88" name="Model binding"/>
            <p:cNvSpPr txBox="1"/>
            <p:nvPr/>
          </p:nvSpPr>
          <p:spPr>
            <a:xfrm>
              <a:off x="0" y="104647"/>
              <a:ext cx="16380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Model binding</a:t>
              </a:r>
            </a:p>
          </p:txBody>
        </p:sp>
      </p:grpSp>
      <p:sp>
        <p:nvSpPr>
          <p:cNvPr id="190" name="Connection Line"/>
          <p:cNvSpPr/>
          <p:nvPr/>
        </p:nvSpPr>
        <p:spPr>
          <a:xfrm>
            <a:off x="3257400" y="3784260"/>
            <a:ext cx="262890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479" y="0"/>
                </a:lnTo>
                <a:lnTo>
                  <a:pt x="10479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91" name="Connection Line"/>
          <p:cNvSpPr/>
          <p:nvPr/>
        </p:nvSpPr>
        <p:spPr>
          <a:xfrm>
            <a:off x="6121499" y="3520359"/>
            <a:ext cx="2711651" cy="2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Connection Line"/>
          <p:cNvSpPr/>
          <p:nvPr/>
        </p:nvSpPr>
        <p:spPr>
          <a:xfrm>
            <a:off x="8667749" y="3780525"/>
            <a:ext cx="1993902" cy="2"/>
          </a:xfrm>
          <a:prstGeom prst="line">
            <a:avLst/>
          </a:prstGeom>
          <a:ln w="12700">
            <a:solidFill>
              <a:schemeClr val="accent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95" name="Dependency Injection"/>
          <p:cNvGrpSpPr/>
          <p:nvPr/>
        </p:nvGrpSpPr>
        <p:grpSpPr>
          <a:xfrm>
            <a:off x="3657600" y="1908274"/>
            <a:ext cx="1638002" cy="754312"/>
            <a:chOff x="0" y="0"/>
            <a:chExt cx="1638001" cy="754311"/>
          </a:xfrm>
        </p:grpSpPr>
        <p:sp>
          <p:nvSpPr>
            <p:cNvPr id="193" name="Rectangle"/>
            <p:cNvSpPr/>
            <p:nvPr/>
          </p:nvSpPr>
          <p:spPr>
            <a:xfrm>
              <a:off x="0" y="-1"/>
              <a:ext cx="1638002" cy="75431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4" name="Dependency Injection"/>
            <p:cNvSpPr txBox="1"/>
            <p:nvPr/>
          </p:nvSpPr>
          <p:spPr>
            <a:xfrm>
              <a:off x="0" y="64736"/>
              <a:ext cx="1638002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Dependency Injection</a:t>
              </a:r>
            </a:p>
          </p:txBody>
        </p:sp>
      </p:grpSp>
      <p:sp>
        <p:nvSpPr>
          <p:cNvPr id="196" name="Connection Line"/>
          <p:cNvSpPr/>
          <p:nvPr/>
        </p:nvSpPr>
        <p:spPr>
          <a:xfrm>
            <a:off x="4902299" y="2067842"/>
            <a:ext cx="1409702" cy="1990629"/>
          </a:xfrm>
          <a:prstGeom prst="line">
            <a:avLst/>
          </a:prstGeom>
          <a:ln w="38100">
            <a:solidFill>
              <a:schemeClr val="accent1">
                <a:lumOff val="-8470"/>
              </a:schemeClr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99" name="Format response"/>
          <p:cNvGrpSpPr/>
          <p:nvPr/>
        </p:nvGrpSpPr>
        <p:grpSpPr>
          <a:xfrm>
            <a:off x="3574851" y="5270499"/>
            <a:ext cx="1803501" cy="567435"/>
            <a:chOff x="0" y="0"/>
            <a:chExt cx="1803499" cy="567433"/>
          </a:xfrm>
        </p:grpSpPr>
        <p:sp>
          <p:nvSpPr>
            <p:cNvPr id="197" name="Rectangle"/>
            <p:cNvSpPr/>
            <p:nvPr/>
          </p:nvSpPr>
          <p:spPr>
            <a:xfrm>
              <a:off x="0" y="-1"/>
              <a:ext cx="1803500" cy="5674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8" name="Format response"/>
            <p:cNvSpPr txBox="1"/>
            <p:nvPr/>
          </p:nvSpPr>
          <p:spPr>
            <a:xfrm>
              <a:off x="0" y="104647"/>
              <a:ext cx="1803500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Format response</a:t>
              </a:r>
            </a:p>
          </p:txBody>
        </p:sp>
      </p:grpSp>
      <p:sp>
        <p:nvSpPr>
          <p:cNvPr id="200" name="Connection Line"/>
          <p:cNvSpPr/>
          <p:nvPr/>
        </p:nvSpPr>
        <p:spPr>
          <a:xfrm flipH="1">
            <a:off x="3327739" y="4870794"/>
            <a:ext cx="2628902" cy="2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Rubber Duck"/>
          <p:cNvSpPr/>
          <p:nvPr/>
        </p:nvSpPr>
        <p:spPr>
          <a:xfrm>
            <a:off x="521654" y="3857495"/>
            <a:ext cx="925763" cy="837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0" h="21600" fill="norm" stroke="1" extrusionOk="0">
                <a:moveTo>
                  <a:pt x="14685" y="0"/>
                </a:moveTo>
                <a:cubicBezTo>
                  <a:pt x="11445" y="0"/>
                  <a:pt x="10577" y="3655"/>
                  <a:pt x="10577" y="5094"/>
                </a:cubicBezTo>
                <a:cubicBezTo>
                  <a:pt x="10577" y="7387"/>
                  <a:pt x="11778" y="8546"/>
                  <a:pt x="12449" y="9877"/>
                </a:cubicBezTo>
                <a:cubicBezTo>
                  <a:pt x="12563" y="10098"/>
                  <a:pt x="12403" y="10374"/>
                  <a:pt x="12179" y="10344"/>
                </a:cubicBezTo>
                <a:cubicBezTo>
                  <a:pt x="8030" y="9812"/>
                  <a:pt x="5680" y="11913"/>
                  <a:pt x="4063" y="11943"/>
                </a:cubicBezTo>
                <a:cubicBezTo>
                  <a:pt x="3132" y="11961"/>
                  <a:pt x="1623" y="9096"/>
                  <a:pt x="412" y="10254"/>
                </a:cubicBezTo>
                <a:cubicBezTo>
                  <a:pt x="-431" y="11054"/>
                  <a:pt x="-597" y="21600"/>
                  <a:pt x="6157" y="21600"/>
                </a:cubicBezTo>
                <a:cubicBezTo>
                  <a:pt x="12906" y="21600"/>
                  <a:pt x="15044" y="21600"/>
                  <a:pt x="15044" y="21600"/>
                </a:cubicBezTo>
                <a:cubicBezTo>
                  <a:pt x="15044" y="21600"/>
                  <a:pt x="20759" y="21421"/>
                  <a:pt x="20759" y="15897"/>
                </a:cubicBezTo>
                <a:cubicBezTo>
                  <a:pt x="20759" y="10374"/>
                  <a:pt x="17847" y="10498"/>
                  <a:pt x="17847" y="8748"/>
                </a:cubicBezTo>
                <a:cubicBezTo>
                  <a:pt x="17847" y="6999"/>
                  <a:pt x="20561" y="7136"/>
                  <a:pt x="20759" y="6653"/>
                </a:cubicBezTo>
                <a:cubicBezTo>
                  <a:pt x="20977" y="6121"/>
                  <a:pt x="20078" y="5782"/>
                  <a:pt x="20078" y="5626"/>
                </a:cubicBezTo>
                <a:cubicBezTo>
                  <a:pt x="20078" y="5471"/>
                  <a:pt x="21003" y="4532"/>
                  <a:pt x="20759" y="4090"/>
                </a:cubicBezTo>
                <a:cubicBezTo>
                  <a:pt x="20525" y="3672"/>
                  <a:pt x="20071" y="4587"/>
                  <a:pt x="18719" y="4169"/>
                </a:cubicBezTo>
                <a:cubicBezTo>
                  <a:pt x="18579" y="4127"/>
                  <a:pt x="18476" y="4002"/>
                  <a:pt x="18440" y="3840"/>
                </a:cubicBezTo>
                <a:cubicBezTo>
                  <a:pt x="18185" y="2688"/>
                  <a:pt x="17680" y="0"/>
                  <a:pt x="14685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02" name="Line"/>
          <p:cNvSpPr/>
          <p:nvPr/>
        </p:nvSpPr>
        <p:spPr>
          <a:xfrm>
            <a:off x="1787393" y="3098028"/>
            <a:ext cx="1125068" cy="844663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Line"/>
          <p:cNvSpPr/>
          <p:nvPr/>
        </p:nvSpPr>
        <p:spPr>
          <a:xfrm flipH="1">
            <a:off x="1854473" y="4667768"/>
            <a:ext cx="982607" cy="982607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request"/>
          <p:cNvSpPr txBox="1"/>
          <p:nvPr/>
        </p:nvSpPr>
        <p:spPr>
          <a:xfrm>
            <a:off x="857392" y="2983228"/>
            <a:ext cx="87778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request</a:t>
            </a:r>
          </a:p>
        </p:txBody>
      </p:sp>
      <p:sp>
        <p:nvSpPr>
          <p:cNvPr id="205" name="response"/>
          <p:cNvSpPr txBox="1"/>
          <p:nvPr/>
        </p:nvSpPr>
        <p:spPr>
          <a:xfrm>
            <a:off x="857392" y="5375145"/>
            <a:ext cx="100235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Placeholder 2" descr="Picture Placeholder 2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467" t="0" r="13467" b="0"/>
          <a:stretch>
            <a:fillRect/>
          </a:stretch>
        </p:blipFill>
        <p:spPr>
          <a:xfrm>
            <a:off x="5183186" y="987425"/>
            <a:ext cx="6172203" cy="4873625"/>
          </a:xfrm>
          <a:prstGeom prst="rect">
            <a:avLst/>
          </a:prstGeom>
        </p:spPr>
      </p:pic>
      <p:sp>
        <p:nvSpPr>
          <p:cNvPr id="208" name="5分钟Demo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  <a:r>
              <a:t>5分钟Demo</a:t>
            </a:r>
          </a:p>
        </p:txBody>
      </p:sp>
      <p:sp>
        <p:nvSpPr>
          <p:cNvPr id="209" name="实现一个简单的MVC应用，添加Model binding，输出view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实现一个简单的MVC应用，添加Model binding，输出view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退出 - 被忽略的落幕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退出 - 被忽略的落幕</a:t>
            </a:r>
          </a:p>
        </p:txBody>
      </p:sp>
      <p:sp>
        <p:nvSpPr>
          <p:cNvPr id="212" name="Body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831850" y="1709738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t>道生一，一生二，</a:t>
            </a:r>
            <a:br/>
            <a:r>
              <a:t>二生三，三生万物</a:t>
            </a:r>
          </a:p>
        </p:txBody>
      </p:sp>
      <p:sp>
        <p:nvSpPr>
          <p:cNvPr id="116" name="Conten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/>
            <a:r>
              <a:t>《道德经》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安全退出（Graceful shutdown）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安全退出（Graceful shutdown）</a:t>
            </a:r>
          </a:p>
        </p:txBody>
      </p:sp>
      <p:sp>
        <p:nvSpPr>
          <p:cNvPr id="215" name="Microsoft.AspNetCore.Hosting.IApplicationLifetime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</a:lvl1pPr>
          </a:lstStyle>
          <a:p>
            <a:pPr/>
            <a:r>
              <a:t>Microsoft.AspNetCore.Hosting.IApplicationLifetime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感谢！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感谢！</a:t>
            </a:r>
          </a:p>
        </p:txBody>
      </p:sp>
      <p:sp>
        <p:nvSpPr>
          <p:cNvPr id="218" name="问题和讨论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  <a:r>
              <a:t>问题和讨论</a:t>
            </a:r>
          </a:p>
        </p:txBody>
      </p:sp>
      <p:sp>
        <p:nvSpPr>
          <p:cNvPr id="219" name="免责声明…"/>
          <p:cNvSpPr txBox="1"/>
          <p:nvPr/>
        </p:nvSpPr>
        <p:spPr>
          <a:xfrm>
            <a:off x="9420983" y="100330"/>
            <a:ext cx="2687609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免责声明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本篇所涉及均为个人观点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资料和数据均来自网络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 3"/>
          <p:cNvSpPr txBox="1"/>
          <p:nvPr>
            <p:ph type="title"/>
          </p:nvPr>
        </p:nvSpPr>
        <p:spPr>
          <a:xfrm>
            <a:off x="831850" y="1709738"/>
            <a:ext cx="10515600" cy="2852739"/>
          </a:xfrm>
          <a:prstGeom prst="rect">
            <a:avLst/>
          </a:prstGeom>
        </p:spPr>
        <p:txBody>
          <a:bodyPr/>
          <a:lstStyle/>
          <a:p>
            <a:pPr/>
            <a:r>
              <a:t>我是谁，我在哪</a:t>
            </a:r>
          </a:p>
        </p:txBody>
      </p:sp>
      <p:sp>
        <p:nvSpPr>
          <p:cNvPr id="119" name="内容占位符 4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  <a:r>
              <a:t>一些预备知识，概念和划重点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标题 3"/>
          <p:cNvSpPr txBox="1"/>
          <p:nvPr>
            <p:ph type="title"/>
          </p:nvPr>
        </p:nvSpPr>
        <p:spPr>
          <a:xfrm>
            <a:off x="838200" y="365124"/>
            <a:ext cx="10515600" cy="15616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概念和体系：</a:t>
            </a:r>
            <a:r>
              <a:rPr sz="2300"/>
              <a:t>.NET Framework, .NET Core, ASP.NET, ASP.NET Core</a:t>
            </a:r>
          </a:p>
        </p:txBody>
      </p:sp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403" y="2086711"/>
            <a:ext cx="7385313" cy="39846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文本框 5"/>
          <p:cNvSpPr txBox="1"/>
          <p:nvPr/>
        </p:nvSpPr>
        <p:spPr>
          <a:xfrm>
            <a:off x="6297169" y="6231263"/>
            <a:ext cx="575625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图片出自2016年.NET Standard介绍</a:t>
            </a:r>
          </a:p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https://blogs.msdn.microsoft.com/dotnet/2016/09/26/introducing-net-standard/</a:t>
            </a:r>
          </a:p>
        </p:txBody>
      </p:sp>
      <p:sp>
        <p:nvSpPr>
          <p:cNvPr id="124" name="矩形 6"/>
          <p:cNvSpPr/>
          <p:nvPr/>
        </p:nvSpPr>
        <p:spPr>
          <a:xfrm>
            <a:off x="5690830" y="3184070"/>
            <a:ext cx="1360716" cy="511628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Runtime, SDK, Package</a:t>
            </a:r>
          </a:p>
        </p:txBody>
      </p:sp>
      <p:sp>
        <p:nvSpPr>
          <p:cNvPr id="127" name="内容占位符 2"/>
          <p:cNvSpPr txBox="1"/>
          <p:nvPr>
            <p:ph type="body" idx="1"/>
          </p:nvPr>
        </p:nvSpPr>
        <p:spPr>
          <a:xfrm>
            <a:off x="838200" y="1825624"/>
            <a:ext cx="10515600" cy="4509862"/>
          </a:xfrm>
          <a:prstGeom prst="rect">
            <a:avLst/>
          </a:prstGeom>
        </p:spPr>
        <p:txBody>
          <a:bodyPr/>
          <a:lstStyle/>
          <a:p>
            <a:pPr marL="196596" indent="-196596" defTabSz="786383">
              <a:lnSpc>
                <a:spcPct val="81000"/>
              </a:lnSpc>
              <a:spcBef>
                <a:spcPts val="800"/>
              </a:spcBef>
              <a:defRPr sz="2100"/>
            </a:pPr>
            <a:r>
              <a:t>Runtime（运行时），.NET Core Runtime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CoreCLR，包含JIT（Just In Time编译器），ILAsm（.NET IL中间语言编译程序），ILDasm（.NET IL中间语言反编译程序），TestHost（corehost.exe简单控制台执行器）， mscorelib，一系列原生类型和内部类型（包括.NET GC）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CoreFX，System.Collections，System.IO，System.Xml等等其他组件</a:t>
            </a:r>
          </a:p>
          <a:p>
            <a:pPr marL="196596" indent="-196596" defTabSz="786383">
              <a:lnSpc>
                <a:spcPct val="81000"/>
              </a:lnSpc>
              <a:spcBef>
                <a:spcPts val="800"/>
              </a:spcBef>
              <a:defRPr sz="2100"/>
            </a:pPr>
            <a:r>
              <a:t>SDK，.NET Core SDK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CLI，默认启动器，脚手架工具等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Roslyn，C#和VB.NET编译器和语言支持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SKD，MSBuild任务支持等其他VS必要组件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Fsc，F#语言支持</a:t>
            </a:r>
          </a:p>
          <a:p>
            <a:pPr marL="196596" indent="-196596" defTabSz="786383">
              <a:lnSpc>
                <a:spcPct val="81000"/>
              </a:lnSpc>
              <a:spcBef>
                <a:spcPts val="800"/>
              </a:spcBef>
              <a:defRPr sz="2100"/>
            </a:pPr>
            <a:r>
              <a:t>Package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nuget （v3 json）</a:t>
            </a:r>
          </a:p>
          <a:p>
            <a:pPr lvl="1" marL="589787" indent="-196595" defTabSz="786383">
              <a:lnSpc>
                <a:spcPct val="81000"/>
              </a:lnSpc>
              <a:spcBef>
                <a:spcPts val="400"/>
              </a:spcBef>
              <a:defRPr sz="1800"/>
            </a:pPr>
            <a:r>
              <a:t>ASP.NET Core所有的Assembly以nuget Package形式分发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标题 3"/>
          <p:cNvSpPr txBox="1"/>
          <p:nvPr>
            <p:ph type="title"/>
          </p:nvPr>
        </p:nvSpPr>
        <p:spPr>
          <a:xfrm>
            <a:off x="839787" y="457200"/>
            <a:ext cx="3932238" cy="1600200"/>
          </a:xfrm>
          <a:prstGeom prst="rect">
            <a:avLst/>
          </a:prstGeom>
        </p:spPr>
        <p:txBody>
          <a:bodyPr/>
          <a:lstStyle/>
          <a:p>
            <a:pPr/>
            <a:r>
              <a:t>1分钟Demo</a:t>
            </a:r>
          </a:p>
        </p:txBody>
      </p:sp>
      <p:pic>
        <p:nvPicPr>
          <p:cNvPr id="130" name="图片占位符 4" descr="图片占位符 4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514577" y="987425"/>
            <a:ext cx="6857998" cy="4450852"/>
          </a:xfrm>
          <a:prstGeom prst="rect">
            <a:avLst/>
          </a:prstGeom>
        </p:spPr>
      </p:pic>
      <p:sp>
        <p:nvSpPr>
          <p:cNvPr id="131" name="文本占位符 5"/>
          <p:cNvSpPr txBox="1"/>
          <p:nvPr>
            <p:ph type="body" sz="quarter" idx="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anchor="ctr"/>
          <a:lstStyle/>
          <a:p>
            <a:pPr/>
            <a:r>
              <a:t>创建并运行一个Hello .NET Group的ASP.NET Core应用</a:t>
            </a:r>
          </a:p>
          <a:p>
            <a:pPr/>
          </a:p>
          <a:p>
            <a:pPr/>
            <a:r>
              <a:t>观察结构和输出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启动 (Startup)</a:t>
            </a:r>
          </a:p>
        </p:txBody>
      </p:sp>
      <p:sp>
        <p:nvSpPr>
          <p:cNvPr id="134" name="Conten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/>
          <a:p>
            <a:pPr/>
            <a:r>
              <a:t>秩序建立开始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代码宏观角度看启动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  <a:r>
              <a:t>代码宏观角度看启动</a:t>
            </a:r>
          </a:p>
        </p:txBody>
      </p:sp>
      <p:pic>
        <p:nvPicPr>
          <p:cNvPr id="137" name="Picture Placeholder 2" descr="Picture Placeholder 2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473" r="0" b="5473"/>
          <a:stretch>
            <a:fillRect/>
          </a:stretch>
        </p:blipFill>
        <p:spPr>
          <a:xfrm>
            <a:off x="5183187" y="987425"/>
            <a:ext cx="6172202" cy="4873625"/>
          </a:xfrm>
          <a:prstGeom prst="rect">
            <a:avLst/>
          </a:prstGeom>
        </p:spPr>
      </p:pic>
      <p:sp>
        <p:nvSpPr>
          <p:cNvPr id="138" name="Main()和IWebHostBuilder…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 marL="213893" indent="-213893">
              <a:buSzPct val="100000"/>
              <a:buAutoNum type="arabicPeriod" startAt="1"/>
            </a:pPr>
            <a:r>
              <a:t>Main()和</a:t>
            </a:r>
            <a:r>
              <a:rPr>
                <a:solidFill>
                  <a:schemeClr val="accent1">
                    <a:lumOff val="-8470"/>
                  </a:schemeClr>
                </a:solidFill>
                <a:latin typeface="PingFang SC Semibold"/>
                <a:ea typeface="PingFang SC Semibold"/>
                <a:cs typeface="PingFang SC Semibold"/>
                <a:sym typeface="PingFang SC Semibold"/>
              </a:rPr>
              <a:t>IWebHostBuilder</a:t>
            </a:r>
            <a:endParaRPr>
              <a:solidFill>
                <a:schemeClr val="accent1">
                  <a:lumOff val="-8470"/>
                </a:schemeClr>
              </a:solidFill>
              <a:latin typeface="PingFang SC Semibold"/>
              <a:ea typeface="PingFang SC Semibold"/>
              <a:cs typeface="PingFang SC Semibold"/>
              <a:sym typeface="PingFang SC Semibold"/>
            </a:endParaRPr>
          </a:p>
          <a:p>
            <a:pPr marL="213893" indent="-213893">
              <a:buSzPct val="100000"/>
              <a:buAutoNum type="arabicPeriod" startAt="1"/>
            </a:pPr>
            <a:r>
              <a:t>固定的启动控制类</a:t>
            </a:r>
            <a:r>
              <a:rPr>
                <a:solidFill>
                  <a:schemeClr val="accent1">
                    <a:lumOff val="-8470"/>
                  </a:schemeClr>
                </a:solidFill>
              </a:rPr>
              <a:t>Startup</a:t>
            </a:r>
            <a:endParaRPr>
              <a:solidFill>
                <a:schemeClr val="accent1">
                  <a:lumOff val="-8470"/>
                </a:schemeClr>
              </a:solidFill>
            </a:endParaRPr>
          </a:p>
          <a:p>
            <a:pPr marL="213893" indent="-213893">
              <a:buSzPct val="100000"/>
              <a:buAutoNum type="arabicPeriod" startAt="1"/>
              <a:defRPr>
                <a:solidFill>
                  <a:schemeClr val="accent1">
                    <a:lumOff val="-8470"/>
                  </a:schemeClr>
                </a:solidFill>
              </a:defRPr>
            </a:pPr>
            <a:r>
              <a:t>ConfigureServices</a:t>
            </a:r>
            <a:r>
              <a:rPr>
                <a:solidFill>
                  <a:srgbClr val="FFFFFF"/>
                </a:solidFill>
              </a:rPr>
              <a:t>()</a:t>
            </a:r>
            <a:endParaRPr>
              <a:solidFill>
                <a:srgbClr val="FFFFFF"/>
              </a:solidFill>
            </a:endParaRPr>
          </a:p>
          <a:p>
            <a:pPr lvl="1" marL="541421" indent="-160420">
              <a:buSzPct val="100000"/>
              <a:buChar char="•"/>
            </a:pPr>
            <a:r>
              <a:t>应用程序的默认服务容器 </a:t>
            </a:r>
          </a:p>
          <a:p>
            <a:pPr lvl="1" marL="541421" indent="-160420">
              <a:buSzPct val="100000"/>
              <a:buChar char="•"/>
            </a:pPr>
            <a:r>
              <a:t>依赖注入的入口</a:t>
            </a:r>
          </a:p>
          <a:p>
            <a:pPr lvl="1" marL="541421" indent="-160420">
              <a:buSzPct val="100000"/>
              <a:buChar char="•"/>
            </a:pPr>
            <a:r>
              <a:t>通常Helper方法命名为AddXXX</a:t>
            </a:r>
          </a:p>
          <a:p>
            <a:pPr marL="213893" indent="-213893">
              <a:buSzPct val="100000"/>
              <a:buAutoNum type="arabicPeriod" startAt="1"/>
              <a:defRPr>
                <a:solidFill>
                  <a:schemeClr val="accent1">
                    <a:lumOff val="-8470"/>
                  </a:schemeClr>
                </a:solidFill>
              </a:defRPr>
            </a:pPr>
            <a:r>
              <a:t>Configure</a:t>
            </a:r>
            <a:r>
              <a:rPr>
                <a:solidFill>
                  <a:srgbClr val="FFFFFF"/>
                </a:solidFill>
              </a:rPr>
              <a:t>()</a:t>
            </a:r>
            <a:endParaRPr>
              <a:solidFill>
                <a:srgbClr val="FFFFFF"/>
              </a:solidFill>
            </a:endParaRPr>
          </a:p>
          <a:p>
            <a:pPr lvl="1" marL="541421" indent="-160420">
              <a:buSzPct val="100000"/>
              <a:buChar char="•"/>
            </a:pPr>
            <a:r>
              <a:t>应用程序内容处理过程注册</a:t>
            </a:r>
          </a:p>
          <a:p>
            <a:pPr lvl="1" marL="541421" indent="-160420">
              <a:buSzPct val="100000"/>
              <a:buChar char="•"/>
            </a:pPr>
            <a:r>
              <a:t>通常Helper方法命名为UseXXX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依赖注入 (Dependency Injection)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依赖注入 (Dependency Injection)</a:t>
            </a:r>
          </a:p>
        </p:txBody>
      </p:sp>
      <p:sp>
        <p:nvSpPr>
          <p:cNvPr id="141" name="ASP.NET Core中的依赖称为Servic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178306" indent="-178306" defTabSz="713230">
              <a:spcBef>
                <a:spcPts val="700"/>
              </a:spcBef>
              <a:defRPr sz="2100"/>
            </a:pPr>
            <a:r>
              <a:t>ASP.NET Core中的依赖称为</a:t>
            </a:r>
            <a:r>
              <a:rPr>
                <a:solidFill>
                  <a:schemeClr val="accent4">
                    <a:satOff val="-12528"/>
                    <a:lumOff val="-11529"/>
                  </a:schemeClr>
                </a:solidFill>
              </a:rPr>
              <a:t>Service</a:t>
            </a:r>
          </a:p>
          <a:p>
            <a:pPr marL="178306" indent="-178306" defTabSz="713230">
              <a:spcBef>
                <a:spcPts val="700"/>
              </a:spcBef>
              <a:defRPr sz="2100"/>
            </a:pPr>
            <a:r>
              <a:t>通过抽象接口来解耦实现</a:t>
            </a:r>
          </a:p>
          <a:p>
            <a:pPr marL="178306" indent="-178306" defTabSz="713230">
              <a:spcBef>
                <a:spcPts val="700"/>
              </a:spcBef>
              <a:defRPr sz="2100"/>
            </a:pPr>
            <a:r>
              <a:t>默认通过构造函数注入</a:t>
            </a:r>
          </a:p>
          <a:p>
            <a:pPr marL="178306" indent="-178306" defTabSz="713230">
              <a:spcBef>
                <a:spcPts val="700"/>
              </a:spcBef>
              <a:defRPr sz="2100"/>
            </a:pPr>
            <a:r>
              <a:t>提供内置Services</a:t>
            </a:r>
          </a:p>
          <a:p>
            <a:pPr lvl="1" marL="534923" indent="-178306" defTabSz="713230">
              <a:spcBef>
                <a:spcPts val="700"/>
              </a:spcBef>
              <a:defRPr sz="21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https://docs.microsoft.com/en-us/aspnet/core/fundamentals/dependency-injection?view=aspnetcore-2.1#framework-provided-services</a:t>
            </a:r>
          </a:p>
          <a:p>
            <a:pPr marL="178306" indent="-178306" defTabSz="713230">
              <a:spcBef>
                <a:spcPts val="700"/>
              </a:spcBef>
              <a:defRPr sz="2100"/>
            </a:pPr>
            <a:r>
              <a:t>提供三种Service生命周期：短暂（</a:t>
            </a:r>
            <a:r>
              <a:rPr>
                <a:solidFill>
                  <a:schemeClr val="accent5">
                    <a:lumOff val="-9607"/>
                  </a:schemeClr>
                </a:solidFill>
              </a:rPr>
              <a:t>Transient</a:t>
            </a:r>
            <a:r>
              <a:t>，每次创建一个实例），作用域内（</a:t>
            </a:r>
            <a:r>
              <a:rPr>
                <a:solidFill>
                  <a:schemeClr val="accent5">
                    <a:lumOff val="-9607"/>
                  </a:schemeClr>
                </a:solidFill>
              </a:rPr>
              <a:t>Scoped</a:t>
            </a:r>
            <a:r>
              <a:t>，每请求创建一个实例），单例（</a:t>
            </a:r>
            <a:r>
              <a:rPr>
                <a:solidFill>
                  <a:schemeClr val="accent5">
                    <a:lumOff val="-9607"/>
                  </a:schemeClr>
                </a:solidFill>
              </a:rPr>
              <a:t>Singleton</a:t>
            </a:r>
            <a:r>
              <a:t>）</a:t>
            </a:r>
          </a:p>
          <a:p>
            <a:pPr marL="178306" indent="-178306" defTabSz="713230">
              <a:spcBef>
                <a:spcPts val="700"/>
              </a:spcBef>
              <a:defRPr sz="2100"/>
            </a:pPr>
            <a:r>
              <a:t>支持三方Service Container，例如Autofac</a:t>
            </a:r>
          </a:p>
          <a:p>
            <a:pPr lvl="1" marL="534923" indent="-178306" defTabSz="713230">
              <a:spcBef>
                <a:spcPts val="700"/>
              </a:spcBef>
              <a:defRPr sz="2100"/>
            </a:pPr>
            <a:r>
              <a:t>在</a:t>
            </a:r>
            <a:r>
              <a:rPr>
                <a:solidFill>
                  <a:schemeClr val="accent1">
                    <a:lumOff val="-8470"/>
                  </a:schemeClr>
                </a:solidFill>
              </a:rPr>
              <a:t>ConfigureService</a:t>
            </a:r>
            <a:r>
              <a:t>中返回 </a:t>
            </a:r>
            <a:r>
              <a:rPr>
                <a:solidFill>
                  <a:schemeClr val="accent1">
                    <a:lumOff val="-8470"/>
                  </a:schemeClr>
                </a:solidFill>
              </a:rPr>
              <a:t>IServiceProvider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