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303" r:id="rId5"/>
    <p:sldId id="276" r:id="rId6"/>
    <p:sldId id="263" r:id="rId7"/>
    <p:sldId id="277" r:id="rId8"/>
    <p:sldId id="269" r:id="rId9"/>
    <p:sldId id="271" r:id="rId10"/>
    <p:sldId id="304" r:id="rId11"/>
    <p:sldId id="305" r:id="rId12"/>
    <p:sldId id="306" r:id="rId13"/>
    <p:sldId id="307" r:id="rId14"/>
    <p:sldId id="308" r:id="rId15"/>
    <p:sldId id="262" r:id="rId16"/>
    <p:sldId id="310" r:id="rId17"/>
    <p:sldId id="311" r:id="rId18"/>
    <p:sldId id="312" r:id="rId19"/>
    <p:sldId id="309" r:id="rId20"/>
    <p:sldId id="313" r:id="rId21"/>
    <p:sldId id="314" r:id="rId22"/>
    <p:sldId id="315" r:id="rId23"/>
    <p:sldId id="279"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3B3"/>
    <a:srgbClr val="8CBD84"/>
    <a:srgbClr val="EEBD2B"/>
    <a:srgbClr val="ABA444"/>
    <a:srgbClr val="ECD00E"/>
    <a:srgbClr val="78754E"/>
    <a:srgbClr val="EFED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17" autoAdjust="0"/>
  </p:normalViewPr>
  <p:slideViewPr>
    <p:cSldViewPr snapToGrid="0">
      <p:cViewPr varScale="1">
        <p:scale>
          <a:sx n="86" d="100"/>
          <a:sy n="86" d="100"/>
        </p:scale>
        <p:origin x="690" y="66"/>
      </p:cViewPr>
      <p:guideLst>
        <p:guide orient="horz" pos="2193"/>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B81E2-E153-4D2A-931F-B8F706E30864}" type="datetimeFigureOut">
              <a:rPr lang="zh-CN" altLang="en-US" smtClean="0"/>
              <a:t>2020/3/26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1A1E2-7C5C-4B0F-85D2-05C387C889F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2020/3/26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矩形 10"/>
          <p:cNvSpPr/>
          <p:nvPr userDrawn="1"/>
        </p:nvSpPr>
        <p:spPr>
          <a:xfrm>
            <a:off x="8744328" y="64692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2020/3/26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2020/3/26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2020/3/26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22160" y="-5715"/>
            <a:ext cx="362839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7882255" y="1135380"/>
            <a:ext cx="1762760" cy="2390140"/>
            <a:chOff x="7882255" y="1135380"/>
            <a:chExt cx="1762760" cy="2390140"/>
          </a:xfrm>
        </p:grpSpPr>
        <p:sp>
          <p:nvSpPr>
            <p:cNvPr id="18" name="文本框 17"/>
            <p:cNvSpPr txBox="1"/>
            <p:nvPr/>
          </p:nvSpPr>
          <p:spPr>
            <a:xfrm>
              <a:off x="8578850" y="1135380"/>
              <a:ext cx="1066165" cy="1322070"/>
            </a:xfrm>
            <a:prstGeom prst="rect">
              <a:avLst/>
            </a:prstGeom>
            <a:noFill/>
          </p:spPr>
          <p:txBody>
            <a:bodyPr wrap="square" rtlCol="0">
              <a:spAutoFit/>
            </a:bodyPr>
            <a:lstStyle/>
            <a:p>
              <a:r>
                <a:rPr lang="zh-CN" altLang="en-US" sz="8000" dirty="0">
                  <a:solidFill>
                    <a:schemeClr val="tx1">
                      <a:lumMod val="75000"/>
                      <a:lumOff val="25000"/>
                    </a:schemeClr>
                  </a:solidFill>
                  <a:latin typeface="方正清刻本悦宋简体" panose="02000000000000000000" charset="-122"/>
                  <a:ea typeface="方正清刻本悦宋简体" panose="02000000000000000000" charset="-122"/>
                </a:rPr>
                <a:t>爱</a:t>
              </a:r>
            </a:p>
          </p:txBody>
        </p:sp>
        <p:sp>
          <p:nvSpPr>
            <p:cNvPr id="20" name="文本框 19"/>
            <p:cNvSpPr txBox="1"/>
            <p:nvPr/>
          </p:nvSpPr>
          <p:spPr>
            <a:xfrm>
              <a:off x="7882255" y="2203450"/>
              <a:ext cx="1066165" cy="1322070"/>
            </a:xfrm>
            <a:prstGeom prst="rect">
              <a:avLst/>
            </a:prstGeom>
            <a:noFill/>
          </p:spPr>
          <p:txBody>
            <a:bodyPr wrap="square" rtlCol="0">
              <a:spAutoFit/>
            </a:bodyPr>
            <a:lstStyle/>
            <a:p>
              <a:r>
                <a:rPr lang="zh-CN" altLang="en-US" sz="8000" dirty="0">
                  <a:solidFill>
                    <a:schemeClr val="tx1">
                      <a:lumMod val="75000"/>
                      <a:lumOff val="25000"/>
                    </a:schemeClr>
                  </a:solidFill>
                  <a:latin typeface="方正清刻本悦宋简体" panose="02000000000000000000" charset="-122"/>
                  <a:ea typeface="方正清刻本悦宋简体" panose="02000000000000000000" charset="-122"/>
                </a:rPr>
                <a:t>宠</a:t>
              </a:r>
            </a:p>
          </p:txBody>
        </p:sp>
      </p:grpSp>
      <p:sp>
        <p:nvSpPr>
          <p:cNvPr id="21" name="文本框 20"/>
          <p:cNvSpPr txBox="1"/>
          <p:nvPr/>
        </p:nvSpPr>
        <p:spPr>
          <a:xfrm>
            <a:off x="9018530" y="2319847"/>
            <a:ext cx="859790" cy="1488440"/>
          </a:xfrm>
          <a:prstGeom prst="rect">
            <a:avLst/>
          </a:prstGeom>
          <a:noFill/>
        </p:spPr>
        <p:txBody>
          <a:bodyPr vert="eaVert" wrap="none" rtlCol="0">
            <a:spAutoFit/>
          </a:bodyPr>
          <a:lstStyle/>
          <a:p>
            <a:r>
              <a:rPr lang="zh-CN" altLang="en-US" sz="4400" dirty="0">
                <a:solidFill>
                  <a:schemeClr val="tx1">
                    <a:lumMod val="75000"/>
                    <a:lumOff val="25000"/>
                  </a:schemeClr>
                </a:solidFill>
                <a:latin typeface="方正清刻本悦宋简体" panose="02000000000000000000" charset="-122"/>
                <a:ea typeface="方正清刻本悦宋简体" panose="02000000000000000000" charset="-122"/>
              </a:rPr>
              <a:t>云</a:t>
            </a:r>
            <a:r>
              <a:rPr lang="en-US" altLang="zh-CN" sz="4400" dirty="0">
                <a:solidFill>
                  <a:schemeClr val="tx1">
                    <a:lumMod val="75000"/>
                    <a:lumOff val="25000"/>
                  </a:schemeClr>
                </a:solidFill>
                <a:latin typeface="方正清刻本悦宋简体" panose="02000000000000000000" charset="-122"/>
                <a:ea typeface="方正清刻本悦宋简体" panose="02000000000000000000" charset="-122"/>
              </a:rPr>
              <a:t>app</a:t>
            </a:r>
          </a:p>
        </p:txBody>
      </p:sp>
      <p:sp>
        <p:nvSpPr>
          <p:cNvPr id="25" name="矩形 24"/>
          <p:cNvSpPr/>
          <p:nvPr/>
        </p:nvSpPr>
        <p:spPr>
          <a:xfrm>
            <a:off x="8128635" y="3525520"/>
            <a:ext cx="502285" cy="2169160"/>
          </a:xfrm>
          <a:prstGeom prst="rect">
            <a:avLst/>
          </a:prstGeom>
        </p:spPr>
        <p:txBody>
          <a:bodyPr vert="eaVert" wrap="square">
            <a:spAutoFit/>
          </a:bodyPr>
          <a:lstStyle/>
          <a:p>
            <a:pPr>
              <a:lnSpc>
                <a:spcPct val="130000"/>
              </a:lnSpc>
            </a:pPr>
            <a:r>
              <a:rPr lang="en-US" altLang="zh-CN" sz="1600" dirty="0">
                <a:solidFill>
                  <a:schemeClr val="tx1">
                    <a:lumMod val="75000"/>
                    <a:lumOff val="25000"/>
                  </a:schemeClr>
                </a:solidFill>
                <a:latin typeface="造字工房悦圆演示版常规体" charset="-122"/>
                <a:ea typeface="造字工房悦圆演示版常规体" charset="-122"/>
                <a:cs typeface="+mn-lt"/>
                <a:sym typeface="Arial" panose="020B0604020202020204" pitchFamily="34" charset="0"/>
              </a:rPr>
              <a:t> ----</a:t>
            </a:r>
            <a:r>
              <a:rPr lang="zh-CN" altLang="en-US" sz="1600" dirty="0">
                <a:solidFill>
                  <a:schemeClr val="tx1">
                    <a:lumMod val="75000"/>
                    <a:lumOff val="25000"/>
                  </a:schemeClr>
                </a:solidFill>
                <a:latin typeface="造字工房悦圆演示版常规体" charset="-122"/>
                <a:ea typeface="造字工房悦圆演示版常规体" charset="-122"/>
                <a:cs typeface="+mn-lt"/>
                <a:sym typeface="Arial" panose="020B0604020202020204" pitchFamily="34" charset="0"/>
              </a:rPr>
              <a:t>爱宠人的云集地</a:t>
            </a:r>
          </a:p>
        </p:txBody>
      </p:sp>
      <p:pic>
        <p:nvPicPr>
          <p:cNvPr id="14" name="图片 13" descr="3"/>
          <p:cNvPicPr>
            <a:picLocks noChangeAspect="1"/>
          </p:cNvPicPr>
          <p:nvPr/>
        </p:nvPicPr>
        <p:blipFill>
          <a:blip r:embed="rId2" cstate="screen"/>
          <a:srcRect/>
          <a:stretch>
            <a:fillRect/>
          </a:stretch>
        </p:blipFill>
        <p:spPr>
          <a:xfrm rot="2040000">
            <a:off x="6613038" y="1276677"/>
            <a:ext cx="832485" cy="1069975"/>
          </a:xfrm>
          <a:prstGeom prst="rect">
            <a:avLst/>
          </a:prstGeom>
        </p:spPr>
      </p:pic>
      <p:pic>
        <p:nvPicPr>
          <p:cNvPr id="3" name="图片 2"/>
          <p:cNvPicPr>
            <a:picLocks noChangeAspect="1"/>
          </p:cNvPicPr>
          <p:nvPr/>
        </p:nvPicPr>
        <p:blipFill>
          <a:blip r:embed="rId3"/>
          <a:stretch>
            <a:fillRect/>
          </a:stretch>
        </p:blipFill>
        <p:spPr>
          <a:xfrm>
            <a:off x="-834436" y="546986"/>
            <a:ext cx="6462897" cy="6462897"/>
          </a:xfrm>
          <a:prstGeom prst="rect">
            <a:avLst/>
          </a:prstGeom>
        </p:spPr>
      </p:pic>
      <p:pic>
        <p:nvPicPr>
          <p:cNvPr id="8" name="图片 7"/>
          <p:cNvPicPr>
            <a:picLocks noChangeAspect="1"/>
          </p:cNvPicPr>
          <p:nvPr/>
        </p:nvPicPr>
        <p:blipFill>
          <a:blip r:embed="rId4" cstate="screen"/>
          <a:stretch>
            <a:fillRect/>
          </a:stretch>
        </p:blipFill>
        <p:spPr>
          <a:xfrm>
            <a:off x="9521028" y="4084124"/>
            <a:ext cx="2459044" cy="2962031"/>
          </a:xfrm>
          <a:prstGeom prst="rect">
            <a:avLst/>
          </a:prstGeom>
        </p:spPr>
      </p:pic>
      <p:pic>
        <p:nvPicPr>
          <p:cNvPr id="11" name="图片 10"/>
          <p:cNvPicPr>
            <a:picLocks noChangeAspect="1"/>
          </p:cNvPicPr>
          <p:nvPr/>
        </p:nvPicPr>
        <p:blipFill>
          <a:blip r:embed="rId5"/>
          <a:stretch>
            <a:fillRect/>
          </a:stretch>
        </p:blipFill>
        <p:spPr>
          <a:xfrm>
            <a:off x="2947886" y="4496435"/>
            <a:ext cx="4406634" cy="24381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grpId="0" nodeType="withEffect">
                                  <p:stCondLst>
                                    <p:cond delay="250"/>
                                  </p:stCondLst>
                                  <p:childTnLst>
                                    <p:set>
                                      <p:cBhvr>
                                        <p:cTn id="13" dur="1" fill="hold">
                                          <p:stCondLst>
                                            <p:cond delay="0"/>
                                          </p:stCondLst>
                                        </p:cTn>
                                        <p:tgtEl>
                                          <p:spTgt spid="21"/>
                                        </p:tgtEl>
                                        <p:attrNameLst>
                                          <p:attrName>style.visibility</p:attrName>
                                        </p:attrNameLst>
                                      </p:cBhvr>
                                      <p:to>
                                        <p:strVal val="visible"/>
                                      </p:to>
                                    </p:set>
                                    <p:animEffect transition="in" filter="wipe(up)">
                                      <p:cBhvr>
                                        <p:cTn id="14" dur="500"/>
                                        <p:tgtEl>
                                          <p:spTgt spid="2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544897" y="0"/>
            <a:ext cx="1007110" cy="5168900"/>
            <a:chOff x="1544897" y="0"/>
            <a:chExt cx="1007110" cy="5168900"/>
          </a:xfrm>
        </p:grpSpPr>
        <p:sp>
          <p:nvSpPr>
            <p:cNvPr id="7" name="矩形 6"/>
            <p:cNvSpPr/>
            <p:nvPr/>
          </p:nvSpPr>
          <p:spPr>
            <a:xfrm>
              <a:off x="1544897" y="0"/>
              <a:ext cx="1007110" cy="5168900"/>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680470" y="1147637"/>
              <a:ext cx="736600" cy="1920240"/>
            </a:xfrm>
            <a:prstGeom prst="rect">
              <a:avLst/>
            </a:prstGeom>
            <a:noFill/>
          </p:spPr>
          <p:txBody>
            <a:bodyPr vert="eaVert" wrap="none" rtlCol="0">
              <a:spAutoFit/>
            </a:bodyPr>
            <a:lstStyle/>
            <a:p>
              <a:r>
                <a:rPr lang="zh-CN" altLang="en-US" sz="3600" dirty="0">
                  <a:solidFill>
                    <a:schemeClr val="tx1">
                      <a:lumMod val="75000"/>
                      <a:lumOff val="25000"/>
                    </a:schemeClr>
                  </a:solidFill>
                  <a:latin typeface="方正清刻本悦宋简体" panose="02000000000000000000" charset="-122"/>
                  <a:ea typeface="方正清刻本悦宋简体" panose="02000000000000000000" charset="-122"/>
                </a:rPr>
                <a:t>用户需求</a:t>
              </a:r>
            </a:p>
          </p:txBody>
        </p:sp>
      </p:grpSp>
      <p:pic>
        <p:nvPicPr>
          <p:cNvPr id="28" name="图片 27"/>
          <p:cNvPicPr>
            <a:picLocks noChangeAspect="1"/>
          </p:cNvPicPr>
          <p:nvPr/>
        </p:nvPicPr>
        <p:blipFill>
          <a:blip r:embed="rId2" cstate="screen"/>
          <a:stretch>
            <a:fillRect/>
          </a:stretch>
        </p:blipFill>
        <p:spPr>
          <a:xfrm>
            <a:off x="191797" y="3201411"/>
            <a:ext cx="2351560" cy="4138746"/>
          </a:xfrm>
          <a:prstGeom prst="rect">
            <a:avLst/>
          </a:prstGeom>
        </p:spPr>
      </p:pic>
      <p:sp>
        <p:nvSpPr>
          <p:cNvPr id="2" name="矩形 1"/>
          <p:cNvSpPr/>
          <p:nvPr/>
        </p:nvSpPr>
        <p:spPr>
          <a:xfrm>
            <a:off x="3598545" y="730885"/>
            <a:ext cx="5421630" cy="4810760"/>
          </a:xfrm>
          <a:prstGeom prst="rect">
            <a:avLst/>
          </a:prstGeom>
          <a:noFill/>
          <a:ln w="28575">
            <a:solidFill>
              <a:srgbClr val="C5E3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5159057" y="856457"/>
            <a:ext cx="2289176" cy="2289176"/>
            <a:chOff x="952817" y="1203167"/>
            <a:chExt cx="2289176" cy="2289176"/>
          </a:xfrm>
        </p:grpSpPr>
        <p:sp>
          <p:nvSpPr>
            <p:cNvPr id="3" name="椭圆 2"/>
            <p:cNvSpPr/>
            <p:nvPr/>
          </p:nvSpPr>
          <p:spPr>
            <a:xfrm>
              <a:off x="952817" y="1203167"/>
              <a:ext cx="2289176" cy="2289176"/>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3" cstate="screen"/>
            <a:srcRect b="38468"/>
            <a:stretch>
              <a:fillRect/>
            </a:stretch>
          </p:blipFill>
          <p:spPr>
            <a:xfrm>
              <a:off x="985544" y="1608729"/>
              <a:ext cx="2234859" cy="1691776"/>
            </a:xfrm>
            <a:prstGeom prst="rect">
              <a:avLst/>
            </a:prstGeom>
          </p:spPr>
        </p:pic>
      </p:grpSp>
      <p:grpSp>
        <p:nvGrpSpPr>
          <p:cNvPr id="4" name="组合 3"/>
          <p:cNvGrpSpPr/>
          <p:nvPr/>
        </p:nvGrpSpPr>
        <p:grpSpPr>
          <a:xfrm>
            <a:off x="4020820" y="3420111"/>
            <a:ext cx="4791710" cy="1736724"/>
            <a:chOff x="1356939" y="3610916"/>
            <a:chExt cx="2379719" cy="1635253"/>
          </a:xfrm>
        </p:grpSpPr>
        <p:sp>
          <p:nvSpPr>
            <p:cNvPr id="5" name="Shape 1586"/>
            <p:cNvSpPr/>
            <p:nvPr/>
          </p:nvSpPr>
          <p:spPr>
            <a:xfrm>
              <a:off x="1356939" y="3933781"/>
              <a:ext cx="2379719" cy="1312388"/>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lgn="l" fontAlgn="auto">
                <a:lnSpc>
                  <a:spcPct val="200000"/>
                </a:lnSpc>
                <a:defRPr sz="1800">
                  <a:solidFill>
                    <a:srgbClr val="000000"/>
                  </a:solidFill>
                </a:defRPr>
              </a:pPr>
              <a:r>
                <a:rPr lang="zh-CN" altLang="en-US" sz="1400" dirty="0">
                  <a:solidFill>
                    <a:srgbClr val="00B050"/>
                  </a:solidFill>
                  <a:latin typeface="+mn-lt"/>
                  <a:ea typeface="微软雅黑" panose="020B0503020204020204" charset="-122"/>
                  <a:cs typeface="+mn-lt"/>
                  <a:sym typeface="Arial" panose="020B0604020202020204" pitchFamily="34" charset="0"/>
                </a:rPr>
                <a:t>用户需求：</a:t>
              </a:r>
              <a:r>
                <a:rPr lang="zh-CN" altLang="en-US" sz="1400" dirty="0">
                  <a:solidFill>
                    <a:schemeClr val="bg1">
                      <a:lumMod val="50000"/>
                    </a:schemeClr>
                  </a:solidFill>
                  <a:latin typeface="+mn-lt"/>
                  <a:ea typeface="微软雅黑" panose="020B0503020204020204" charset="-122"/>
                  <a:cs typeface="+mn-lt"/>
                  <a:sym typeface="Arial" panose="020B0604020202020204" pitchFamily="34" charset="0"/>
                </a:rPr>
                <a:t>之前没有条件养宠物，现在终于有条件了，觉得购买不如领养有意义</a:t>
              </a:r>
            </a:p>
            <a:p>
              <a:pPr lvl="0" algn="l" fontAlgn="auto">
                <a:lnSpc>
                  <a:spcPct val="200000"/>
                </a:lnSpc>
                <a:defRPr sz="1800">
                  <a:solidFill>
                    <a:srgbClr val="000000"/>
                  </a:solidFill>
                </a:defRPr>
              </a:pPr>
              <a:r>
                <a:rPr lang="zh-CN" altLang="en-US" sz="1400" dirty="0">
                  <a:solidFill>
                    <a:srgbClr val="00B050"/>
                  </a:solidFill>
                  <a:latin typeface="+mn-lt"/>
                  <a:ea typeface="微软雅黑" panose="020B0503020204020204" charset="-122"/>
                  <a:cs typeface="+mn-lt"/>
                  <a:sym typeface="Arial" panose="020B0604020202020204" pitchFamily="34" charset="0"/>
                </a:rPr>
                <a:t>用户场景：</a:t>
              </a:r>
              <a:r>
                <a:rPr lang="zh-CN" altLang="en-US" sz="1400" dirty="0">
                  <a:solidFill>
                    <a:schemeClr val="bg1">
                      <a:lumMod val="50000"/>
                    </a:schemeClr>
                  </a:solidFill>
                  <a:latin typeface="+mn-lt"/>
                  <a:ea typeface="微软雅黑" panose="020B0503020204020204" charset="-122"/>
                  <a:cs typeface="+mn-lt"/>
                  <a:sym typeface="Arial" panose="020B0604020202020204" pitchFamily="34" charset="0"/>
                </a:rPr>
                <a:t>登录，点击领养模块领养</a:t>
              </a:r>
            </a:p>
          </p:txBody>
        </p:sp>
        <p:sp>
          <p:nvSpPr>
            <p:cNvPr id="6" name="Shape 1587"/>
            <p:cNvSpPr/>
            <p:nvPr/>
          </p:nvSpPr>
          <p:spPr>
            <a:xfrm>
              <a:off x="1395413" y="3610916"/>
              <a:ext cx="2341245" cy="327051"/>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a:ea typeface="Helvetica"/>
                  <a:cs typeface="Helvetica"/>
                  <a:sym typeface="Helvetica"/>
                </a:defRPr>
              </a:lvl1pPr>
            </a:lstStyle>
            <a:p>
              <a:pPr marL="0" marR="0" lvl="0" indent="0" algn="ctr" defTabSz="914400" rtl="0" eaLnBrk="1" fontAlgn="t" latinLnBrk="0" hangingPunct="1">
                <a:spcBef>
                  <a:spcPts val="0"/>
                </a:spcBef>
                <a:spcAft>
                  <a:spcPts val="0"/>
                </a:spcAft>
                <a:buClrTx/>
                <a:buSzTx/>
                <a:buFontTx/>
                <a:buNone/>
                <a:defRPr/>
              </a:pPr>
              <a:r>
                <a:rPr lang="zh-CN" altLang="en-US" sz="1600" b="1" kern="0" noProof="0" dirty="0">
                  <a:ln>
                    <a:noFill/>
                  </a:ln>
                  <a:solidFill>
                    <a:srgbClr val="00B050"/>
                  </a:solidFill>
                  <a:uLnTx/>
                  <a:uFillTx/>
                  <a:latin typeface="方正清刻本悦宋简体" panose="02000000000000000000" charset="-122"/>
                  <a:ea typeface="方正清刻本悦宋简体" panose="02000000000000000000" charset="-122"/>
                  <a:sym typeface="+mn-ea"/>
                </a:rPr>
                <a:t>典型用户5：在爱宠云上呆了一段时间的云养宠人士</a:t>
              </a:r>
            </a:p>
          </p:txBody>
        </p:sp>
      </p:gr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22160" y="-5715"/>
            <a:ext cx="362839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831342" y="1977390"/>
            <a:ext cx="615553" cy="2952115"/>
          </a:xfrm>
          <a:prstGeom prst="rect">
            <a:avLst/>
          </a:prstGeom>
          <a:noFill/>
        </p:spPr>
        <p:txBody>
          <a:bodyPr vert="eaVert" wrap="square" rtlCol="0">
            <a:spAutoFit/>
          </a:bodyPr>
          <a:lstStyle/>
          <a:p>
            <a:pPr algn="l"/>
            <a:r>
              <a:rPr lang="zh-CN" altLang="en-US" sz="2800" dirty="0">
                <a:solidFill>
                  <a:schemeClr val="tx1">
                    <a:lumMod val="75000"/>
                    <a:lumOff val="25000"/>
                  </a:schemeClr>
                </a:solidFill>
                <a:latin typeface="方正清刻本悦宋简体" panose="02000000000000000000" charset="-122"/>
                <a:ea typeface="方正清刻本悦宋简体" panose="02000000000000000000" charset="-122"/>
              </a:rPr>
              <a:t>具体要求</a:t>
            </a:r>
          </a:p>
        </p:txBody>
      </p:sp>
      <p:sp>
        <p:nvSpPr>
          <p:cNvPr id="8" name="文本框 7"/>
          <p:cNvSpPr txBox="1"/>
          <p:nvPr/>
        </p:nvSpPr>
        <p:spPr>
          <a:xfrm>
            <a:off x="7824549" y="1977390"/>
            <a:ext cx="1107996" cy="2386330"/>
          </a:xfrm>
          <a:prstGeom prst="rect">
            <a:avLst/>
          </a:prstGeom>
          <a:noFill/>
        </p:spPr>
        <p:txBody>
          <a:bodyPr vert="eaVert" wrap="square" rtlCol="0">
            <a:spAutoFit/>
          </a:bodyPr>
          <a:lstStyle/>
          <a:p>
            <a:pPr algn="l"/>
            <a:r>
              <a:rPr lang="zh-CN" altLang="en-US" sz="6000" dirty="0">
                <a:solidFill>
                  <a:schemeClr val="tx1">
                    <a:lumMod val="75000"/>
                    <a:lumOff val="25000"/>
                  </a:schemeClr>
                </a:solidFill>
                <a:latin typeface="方正清刻本悦宋简体" panose="02000000000000000000" charset="-122"/>
                <a:ea typeface="方正清刻本悦宋简体" panose="02000000000000000000" charset="-122"/>
              </a:rPr>
              <a:t>第四节</a:t>
            </a:r>
          </a:p>
        </p:txBody>
      </p:sp>
      <p:pic>
        <p:nvPicPr>
          <p:cNvPr id="9" name="图片 8" descr="3"/>
          <p:cNvPicPr>
            <a:picLocks noChangeAspect="1"/>
          </p:cNvPicPr>
          <p:nvPr/>
        </p:nvPicPr>
        <p:blipFill>
          <a:blip r:embed="rId2" cstate="screen"/>
          <a:srcRect/>
          <a:stretch>
            <a:fillRect/>
          </a:stretch>
        </p:blipFill>
        <p:spPr>
          <a:xfrm rot="2040000">
            <a:off x="10174584" y="333554"/>
            <a:ext cx="832485" cy="1069975"/>
          </a:xfrm>
          <a:prstGeom prst="rect">
            <a:avLst/>
          </a:prstGeom>
        </p:spPr>
      </p:pic>
      <p:pic>
        <p:nvPicPr>
          <p:cNvPr id="10" name="图片 9"/>
          <p:cNvPicPr>
            <a:picLocks noChangeAspect="1"/>
          </p:cNvPicPr>
          <p:nvPr/>
        </p:nvPicPr>
        <p:blipFill>
          <a:blip r:embed="rId3"/>
          <a:stretch>
            <a:fillRect/>
          </a:stretch>
        </p:blipFill>
        <p:spPr>
          <a:xfrm>
            <a:off x="-834436" y="546986"/>
            <a:ext cx="6462897" cy="6462897"/>
          </a:xfrm>
          <a:prstGeom prst="rect">
            <a:avLst/>
          </a:prstGeom>
        </p:spPr>
      </p:pic>
      <p:pic>
        <p:nvPicPr>
          <p:cNvPr id="11" name="图片 10"/>
          <p:cNvPicPr>
            <a:picLocks noChangeAspect="1"/>
          </p:cNvPicPr>
          <p:nvPr/>
        </p:nvPicPr>
        <p:blipFill>
          <a:blip r:embed="rId4"/>
          <a:stretch>
            <a:fillRect/>
          </a:stretch>
        </p:blipFill>
        <p:spPr>
          <a:xfrm>
            <a:off x="2947886" y="4506595"/>
            <a:ext cx="4406634" cy="2438189"/>
          </a:xfrm>
          <a:prstGeom prst="rect">
            <a:avLst/>
          </a:prstGeom>
        </p:spPr>
      </p:pic>
    </p:spTree>
    <p:extLst>
      <p:ext uri="{BB962C8B-B14F-4D97-AF65-F5344CB8AC3E}">
        <p14:creationId xmlns:p14="http://schemas.microsoft.com/office/powerpoint/2010/main" val="421757261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544897" y="0"/>
            <a:ext cx="1007110" cy="5168900"/>
            <a:chOff x="1544897" y="0"/>
            <a:chExt cx="1007110" cy="5168900"/>
          </a:xfrm>
        </p:grpSpPr>
        <p:sp>
          <p:nvSpPr>
            <p:cNvPr id="7" name="矩形 6"/>
            <p:cNvSpPr/>
            <p:nvPr/>
          </p:nvSpPr>
          <p:spPr>
            <a:xfrm>
              <a:off x="1544897" y="0"/>
              <a:ext cx="1007110" cy="5168900"/>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678406" y="1147637"/>
              <a:ext cx="738664" cy="1015663"/>
            </a:xfrm>
            <a:prstGeom prst="rect">
              <a:avLst/>
            </a:prstGeom>
            <a:noFill/>
          </p:spPr>
          <p:txBody>
            <a:bodyPr vert="eaVert" wrap="none" rtlCol="0">
              <a:spAutoFit/>
            </a:bodyPr>
            <a:lstStyle/>
            <a:p>
              <a:r>
                <a:rPr lang="zh-CN" altLang="en-US" sz="3600" dirty="0">
                  <a:solidFill>
                    <a:schemeClr val="tx1">
                      <a:lumMod val="75000"/>
                      <a:lumOff val="25000"/>
                    </a:schemeClr>
                  </a:solidFill>
                  <a:latin typeface="方正清刻本悦宋简体" panose="02000000000000000000" charset="-122"/>
                  <a:ea typeface="方正清刻本悦宋简体" panose="02000000000000000000" charset="-122"/>
                </a:rPr>
                <a:t>类图</a:t>
              </a:r>
            </a:p>
          </p:txBody>
        </p:sp>
      </p:grpSp>
      <p:pic>
        <p:nvPicPr>
          <p:cNvPr id="28" name="图片 27"/>
          <p:cNvPicPr>
            <a:picLocks noChangeAspect="1"/>
          </p:cNvPicPr>
          <p:nvPr/>
        </p:nvPicPr>
        <p:blipFill>
          <a:blip r:embed="rId2" cstate="screen"/>
          <a:stretch>
            <a:fillRect/>
          </a:stretch>
        </p:blipFill>
        <p:spPr>
          <a:xfrm>
            <a:off x="191797" y="3201411"/>
            <a:ext cx="2351560" cy="4138746"/>
          </a:xfrm>
          <a:prstGeom prst="rect">
            <a:avLst/>
          </a:prstGeom>
        </p:spPr>
      </p:pic>
      <p:sp>
        <p:nvSpPr>
          <p:cNvPr id="2" name="矩形 1"/>
          <p:cNvSpPr/>
          <p:nvPr/>
        </p:nvSpPr>
        <p:spPr>
          <a:xfrm>
            <a:off x="3598545" y="730885"/>
            <a:ext cx="5421630" cy="4810760"/>
          </a:xfrm>
          <a:prstGeom prst="rect">
            <a:avLst/>
          </a:prstGeom>
          <a:noFill/>
          <a:ln w="28575">
            <a:solidFill>
              <a:srgbClr val="C5E3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D4DFC422-649C-4768-9B38-F1F62A60EF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85516" y="244857"/>
            <a:ext cx="8978661" cy="6368285"/>
          </a:xfrm>
          <a:prstGeom prst="rect">
            <a:avLst/>
          </a:prstGeom>
          <a:noFill/>
          <a:ln>
            <a:noFill/>
          </a:ln>
        </p:spPr>
      </p:pic>
    </p:spTree>
    <p:extLst>
      <p:ext uri="{BB962C8B-B14F-4D97-AF65-F5344CB8AC3E}">
        <p14:creationId xmlns:p14="http://schemas.microsoft.com/office/powerpoint/2010/main" val="174377279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327785" y="-8255"/>
            <a:ext cx="1560195"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601549" y="1191348"/>
            <a:ext cx="5966416" cy="2516407"/>
            <a:chOff x="4619034" y="1496047"/>
            <a:chExt cx="5966416" cy="864346"/>
          </a:xfrm>
        </p:grpSpPr>
        <p:sp>
          <p:nvSpPr>
            <p:cNvPr id="44" name="文本框 43"/>
            <p:cNvSpPr txBox="1"/>
            <p:nvPr/>
          </p:nvSpPr>
          <p:spPr>
            <a:xfrm>
              <a:off x="4619034" y="1496047"/>
              <a:ext cx="1615440" cy="444693"/>
            </a:xfrm>
            <a:prstGeom prst="rect">
              <a:avLst/>
            </a:prstGeom>
            <a:noFill/>
          </p:spPr>
          <p:txBody>
            <a:bodyPr wrap="square" rtlCol="0">
              <a:spAutoFit/>
              <a:scene3d>
                <a:camera prst="orthographicFront"/>
                <a:lightRig rig="threePt" dir="t"/>
              </a:scene3d>
            </a:bodyPr>
            <a:lstStyle/>
            <a:p>
              <a:r>
                <a:rPr lang="en-US" altLang="zh-CN" b="1" dirty="0">
                  <a:solidFill>
                    <a:srgbClr val="92D050"/>
                  </a:solidFill>
                </a:rPr>
                <a:t>3.2</a:t>
              </a:r>
              <a:r>
                <a:rPr lang="zh-CN" altLang="zh-CN" dirty="0">
                  <a:solidFill>
                    <a:srgbClr val="92D050"/>
                  </a:solidFill>
                </a:rPr>
                <a:t>属性</a:t>
              </a:r>
            </a:p>
            <a:p>
              <a:r>
                <a:rPr lang="en-US" altLang="zh-CN" dirty="0">
                  <a:solidFill>
                    <a:srgbClr val="92D050"/>
                  </a:solidFill>
                </a:rPr>
                <a:t>  </a:t>
              </a:r>
              <a:r>
                <a:rPr lang="en-US" altLang="zh-CN" b="1" dirty="0">
                  <a:solidFill>
                    <a:srgbClr val="92D050"/>
                  </a:solidFill>
                </a:rPr>
                <a:t>3.2.1</a:t>
              </a:r>
              <a:r>
                <a:rPr lang="zh-CN" altLang="zh-CN" dirty="0">
                  <a:solidFill>
                    <a:srgbClr val="92D050"/>
                  </a:solidFill>
                </a:rPr>
                <a:t>可用性</a:t>
              </a:r>
            </a:p>
          </p:txBody>
        </p:sp>
        <p:sp>
          <p:nvSpPr>
            <p:cNvPr id="45" name="文本框 44"/>
            <p:cNvSpPr txBox="1"/>
            <p:nvPr/>
          </p:nvSpPr>
          <p:spPr>
            <a:xfrm>
              <a:off x="4766945" y="1852172"/>
              <a:ext cx="5818505" cy="50822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solidFill>
                    <a:schemeClr val="tx1">
                      <a:lumMod val="65000"/>
                      <a:lumOff val="35000"/>
                    </a:schemeClr>
                  </a:solidFill>
                  <a:ea typeface="微软雅黑" panose="020B0503020204020204" charset="-122"/>
                  <a:cs typeface="+mn-lt"/>
                </a:rPr>
                <a:t>(1)</a:t>
              </a:r>
              <a:r>
                <a:rPr lang="zh-CN" altLang="zh-CN" sz="1400" dirty="0">
                  <a:solidFill>
                    <a:schemeClr val="tx1">
                      <a:lumMod val="65000"/>
                      <a:lumOff val="35000"/>
                    </a:schemeClr>
                  </a:solidFill>
                  <a:ea typeface="微软雅黑" panose="020B0503020204020204" charset="-122"/>
                  <a:cs typeface="+mn-lt"/>
                </a:rPr>
                <a:t>易操作，易理解，界面设计简洁易用。</a:t>
              </a:r>
            </a:p>
            <a:p>
              <a:r>
                <a:rPr lang="en-US" altLang="zh-CN" sz="1400" dirty="0">
                  <a:solidFill>
                    <a:schemeClr val="tx1">
                      <a:lumMod val="65000"/>
                      <a:lumOff val="35000"/>
                    </a:schemeClr>
                  </a:solidFill>
                  <a:ea typeface="微软雅黑" panose="020B0503020204020204" charset="-122"/>
                  <a:cs typeface="+mn-lt"/>
                </a:rPr>
                <a:t>(2)</a:t>
              </a:r>
              <a:r>
                <a:rPr lang="zh-CN" altLang="zh-CN" sz="1400" dirty="0">
                  <a:solidFill>
                    <a:schemeClr val="tx1">
                      <a:lumMod val="65000"/>
                      <a:lumOff val="35000"/>
                    </a:schemeClr>
                  </a:solidFill>
                  <a:ea typeface="微软雅黑" panose="020B0503020204020204" charset="-122"/>
                  <a:cs typeface="+mn-lt"/>
                </a:rPr>
                <a:t>容错能力：系统具有一定的容错和抗干扰能力，当用户输入格式错误时，系统有提示并可以再次输入</a:t>
              </a:r>
              <a:endParaRPr lang="zh-CN" altLang="en-US" sz="1400" dirty="0">
                <a:solidFill>
                  <a:schemeClr val="tx1">
                    <a:lumMod val="65000"/>
                    <a:lumOff val="35000"/>
                  </a:schemeClr>
                </a:solidFill>
                <a:ea typeface="微软雅黑" panose="020B0503020204020204" charset="-122"/>
                <a:cs typeface="+mn-lt"/>
                <a:sym typeface="Arial" panose="020B0604020202020204" pitchFamily="34" charset="0"/>
              </a:endParaRPr>
            </a:p>
          </p:txBody>
        </p:sp>
      </p:grpSp>
      <p:grpSp>
        <p:nvGrpSpPr>
          <p:cNvPr id="7" name="组合 6"/>
          <p:cNvGrpSpPr/>
          <p:nvPr/>
        </p:nvGrpSpPr>
        <p:grpSpPr>
          <a:xfrm>
            <a:off x="4804256" y="3522804"/>
            <a:ext cx="5818505" cy="1131556"/>
            <a:chOff x="4766945" y="3058333"/>
            <a:chExt cx="5818505" cy="1131556"/>
          </a:xfrm>
        </p:grpSpPr>
        <p:sp>
          <p:nvSpPr>
            <p:cNvPr id="9" name="文本框 8"/>
            <p:cNvSpPr txBox="1"/>
            <p:nvPr/>
          </p:nvSpPr>
          <p:spPr>
            <a:xfrm>
              <a:off x="4766945" y="3058333"/>
              <a:ext cx="1298753" cy="338554"/>
            </a:xfrm>
            <a:prstGeom prst="rect">
              <a:avLst/>
            </a:prstGeom>
            <a:noFill/>
          </p:spPr>
          <p:txBody>
            <a:bodyPr wrap="none" rtlCol="0">
              <a:spAutoFit/>
            </a:bodyPr>
            <a:lstStyle/>
            <a:p>
              <a:pPr algn="l"/>
              <a:r>
                <a:rPr lang="en-US" altLang="zh-CN" sz="1600" b="1" dirty="0">
                  <a:solidFill>
                    <a:srgbClr val="92D050"/>
                  </a:solidFill>
                  <a:latin typeface="方正清刻本悦宋简体" panose="02000000000000000000" charset="-122"/>
                  <a:ea typeface="方正清刻本悦宋简体" panose="02000000000000000000" charset="-122"/>
                  <a:sym typeface="+mn-ea"/>
                </a:rPr>
                <a:t>3.2</a:t>
              </a:r>
              <a:r>
                <a:rPr lang="zh-CN" altLang="en-US" sz="1600" b="1" noProof="0" dirty="0">
                  <a:ln>
                    <a:noFill/>
                  </a:ln>
                  <a:solidFill>
                    <a:srgbClr val="92D050"/>
                  </a:solidFill>
                  <a:uLnTx/>
                  <a:uFillTx/>
                  <a:latin typeface="方正清刻本悦宋简体" panose="02000000000000000000" charset="-122"/>
                  <a:ea typeface="方正清刻本悦宋简体" panose="02000000000000000000" charset="-122"/>
                  <a:sym typeface="+mn-ea"/>
                </a:rPr>
                <a:t>.2</a:t>
              </a:r>
              <a:r>
                <a:rPr lang="zh-CN" altLang="en-US" sz="1600" noProof="0" dirty="0">
                  <a:ln>
                    <a:noFill/>
                  </a:ln>
                  <a:solidFill>
                    <a:srgbClr val="92D050"/>
                  </a:solidFill>
                  <a:uLnTx/>
                  <a:uFillTx/>
                  <a:latin typeface="方正清刻本悦宋简体" panose="02000000000000000000" charset="-122"/>
                  <a:ea typeface="方正清刻本悦宋简体" panose="02000000000000000000" charset="-122"/>
                  <a:sym typeface="+mn-ea"/>
                </a:rPr>
                <a:t>安全性</a:t>
              </a:r>
            </a:p>
          </p:txBody>
        </p:sp>
        <p:sp>
          <p:nvSpPr>
            <p:cNvPr id="10" name="文本框 9"/>
            <p:cNvSpPr txBox="1"/>
            <p:nvPr/>
          </p:nvSpPr>
          <p:spPr>
            <a:xfrm>
              <a:off x="4766945" y="3451225"/>
              <a:ext cx="5818505" cy="7386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solidFill>
                    <a:schemeClr val="tx1">
                      <a:lumMod val="65000"/>
                      <a:lumOff val="35000"/>
                    </a:schemeClr>
                  </a:solidFill>
                  <a:ea typeface="微软雅黑" panose="020B0503020204020204" charset="-122"/>
                  <a:cs typeface="+mn-lt"/>
                </a:rPr>
                <a:t>(1)</a:t>
              </a:r>
              <a:r>
                <a:rPr lang="zh-CN" altLang="zh-CN" sz="1400" dirty="0">
                  <a:solidFill>
                    <a:schemeClr val="tx1">
                      <a:lumMod val="65000"/>
                      <a:lumOff val="35000"/>
                    </a:schemeClr>
                  </a:solidFill>
                  <a:ea typeface="微软雅黑" panose="020B0503020204020204" charset="-122"/>
                  <a:cs typeface="+mn-lt"/>
                </a:rPr>
                <a:t>用户信息包括用户登陆信息和密码等数据在传输时加密，保证用户信息安全。</a:t>
              </a:r>
            </a:p>
            <a:p>
              <a:r>
                <a:rPr lang="en-US" altLang="zh-CN" sz="1400" dirty="0">
                  <a:solidFill>
                    <a:schemeClr val="tx1">
                      <a:lumMod val="65000"/>
                      <a:lumOff val="35000"/>
                    </a:schemeClr>
                  </a:solidFill>
                  <a:ea typeface="微软雅黑" panose="020B0503020204020204" charset="-122"/>
                  <a:cs typeface="+mn-lt"/>
                </a:rPr>
                <a:t>(2)</a:t>
              </a:r>
              <a:r>
                <a:rPr lang="zh-CN" altLang="zh-CN" sz="1400" dirty="0">
                  <a:solidFill>
                    <a:schemeClr val="tx1">
                      <a:lumMod val="65000"/>
                      <a:lumOff val="35000"/>
                    </a:schemeClr>
                  </a:solidFill>
                  <a:ea typeface="微软雅黑" panose="020B0503020204020204" charset="-122"/>
                  <a:cs typeface="+mn-lt"/>
                </a:rPr>
                <a:t>对用户登陆进行双重认证。</a:t>
              </a:r>
            </a:p>
          </p:txBody>
        </p:sp>
      </p:grpSp>
      <p:pic>
        <p:nvPicPr>
          <p:cNvPr id="2" name="图片 1"/>
          <p:cNvPicPr>
            <a:picLocks noChangeAspect="1"/>
          </p:cNvPicPr>
          <p:nvPr/>
        </p:nvPicPr>
        <p:blipFill>
          <a:blip r:embed="rId2" cstate="screen"/>
          <a:stretch>
            <a:fillRect/>
          </a:stretch>
        </p:blipFill>
        <p:spPr>
          <a:xfrm>
            <a:off x="-258707" y="1158004"/>
            <a:ext cx="4586442" cy="4586442"/>
          </a:xfrm>
          <a:prstGeom prst="rect">
            <a:avLst/>
          </a:prstGeom>
        </p:spPr>
      </p:pic>
    </p:spTree>
    <p:extLst>
      <p:ext uri="{BB962C8B-B14F-4D97-AF65-F5344CB8AC3E}">
        <p14:creationId xmlns:p14="http://schemas.microsoft.com/office/powerpoint/2010/main" val="1403961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22160" y="-5715"/>
            <a:ext cx="362839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831342" y="1977390"/>
            <a:ext cx="615553" cy="2952115"/>
          </a:xfrm>
          <a:prstGeom prst="rect">
            <a:avLst/>
          </a:prstGeom>
          <a:noFill/>
        </p:spPr>
        <p:txBody>
          <a:bodyPr vert="eaVert" wrap="square" rtlCol="0">
            <a:spAutoFit/>
          </a:bodyPr>
          <a:lstStyle/>
          <a:p>
            <a:pPr algn="l"/>
            <a:r>
              <a:rPr lang="zh-CN" altLang="en-US" sz="2800" dirty="0">
                <a:solidFill>
                  <a:schemeClr val="tx1">
                    <a:lumMod val="75000"/>
                    <a:lumOff val="25000"/>
                  </a:schemeClr>
                </a:solidFill>
                <a:latin typeface="方正清刻本悦宋简体" panose="02000000000000000000" charset="-122"/>
                <a:ea typeface="方正清刻本悦宋简体" panose="02000000000000000000" charset="-122"/>
              </a:rPr>
              <a:t>原型界面</a:t>
            </a:r>
          </a:p>
        </p:txBody>
      </p:sp>
      <p:sp>
        <p:nvSpPr>
          <p:cNvPr id="8" name="文本框 7"/>
          <p:cNvSpPr txBox="1"/>
          <p:nvPr/>
        </p:nvSpPr>
        <p:spPr>
          <a:xfrm>
            <a:off x="7824549" y="1977390"/>
            <a:ext cx="1107996" cy="2386330"/>
          </a:xfrm>
          <a:prstGeom prst="rect">
            <a:avLst/>
          </a:prstGeom>
          <a:noFill/>
        </p:spPr>
        <p:txBody>
          <a:bodyPr vert="eaVert" wrap="square" rtlCol="0">
            <a:spAutoFit/>
          </a:bodyPr>
          <a:lstStyle/>
          <a:p>
            <a:pPr algn="l"/>
            <a:r>
              <a:rPr lang="zh-CN" altLang="en-US" sz="6000" dirty="0">
                <a:solidFill>
                  <a:schemeClr val="tx1">
                    <a:lumMod val="75000"/>
                    <a:lumOff val="25000"/>
                  </a:schemeClr>
                </a:solidFill>
                <a:latin typeface="方正清刻本悦宋简体" panose="02000000000000000000" charset="-122"/>
                <a:ea typeface="方正清刻本悦宋简体" panose="02000000000000000000" charset="-122"/>
              </a:rPr>
              <a:t>第五节</a:t>
            </a:r>
          </a:p>
        </p:txBody>
      </p:sp>
      <p:pic>
        <p:nvPicPr>
          <p:cNvPr id="9" name="图片 8" descr="3"/>
          <p:cNvPicPr>
            <a:picLocks noChangeAspect="1"/>
          </p:cNvPicPr>
          <p:nvPr/>
        </p:nvPicPr>
        <p:blipFill>
          <a:blip r:embed="rId2" cstate="screen"/>
          <a:srcRect/>
          <a:stretch>
            <a:fillRect/>
          </a:stretch>
        </p:blipFill>
        <p:spPr>
          <a:xfrm rot="2040000">
            <a:off x="10174584" y="333554"/>
            <a:ext cx="832485" cy="1069975"/>
          </a:xfrm>
          <a:prstGeom prst="rect">
            <a:avLst/>
          </a:prstGeom>
        </p:spPr>
      </p:pic>
      <p:pic>
        <p:nvPicPr>
          <p:cNvPr id="10" name="图片 9"/>
          <p:cNvPicPr>
            <a:picLocks noChangeAspect="1"/>
          </p:cNvPicPr>
          <p:nvPr/>
        </p:nvPicPr>
        <p:blipFill>
          <a:blip r:embed="rId3"/>
          <a:stretch>
            <a:fillRect/>
          </a:stretch>
        </p:blipFill>
        <p:spPr>
          <a:xfrm>
            <a:off x="-834436" y="546986"/>
            <a:ext cx="6462897" cy="6462897"/>
          </a:xfrm>
          <a:prstGeom prst="rect">
            <a:avLst/>
          </a:prstGeom>
        </p:spPr>
      </p:pic>
      <p:pic>
        <p:nvPicPr>
          <p:cNvPr id="11" name="图片 10"/>
          <p:cNvPicPr>
            <a:picLocks noChangeAspect="1"/>
          </p:cNvPicPr>
          <p:nvPr/>
        </p:nvPicPr>
        <p:blipFill>
          <a:blip r:embed="rId4"/>
          <a:stretch>
            <a:fillRect/>
          </a:stretch>
        </p:blipFill>
        <p:spPr>
          <a:xfrm>
            <a:off x="2947886" y="4506595"/>
            <a:ext cx="4406634" cy="2438189"/>
          </a:xfrm>
          <a:prstGeom prst="rect">
            <a:avLst/>
          </a:prstGeom>
        </p:spPr>
      </p:pic>
    </p:spTree>
    <p:extLst>
      <p:ext uri="{BB962C8B-B14F-4D97-AF65-F5344CB8AC3E}">
        <p14:creationId xmlns:p14="http://schemas.microsoft.com/office/powerpoint/2010/main" val="304587892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5126309" y="1076559"/>
            <a:ext cx="1800493" cy="369332"/>
          </a:xfrm>
          <a:prstGeom prst="rect">
            <a:avLst/>
          </a:prstGeom>
          <a:noFill/>
        </p:spPr>
        <p:txBody>
          <a:bodyPr wrap="none" rtlCol="0">
            <a:spAutoFit/>
          </a:bodyPr>
          <a:lstStyle/>
          <a:p>
            <a:r>
              <a:rPr lang="zh-CN" altLang="zh-CN" dirty="0">
                <a:solidFill>
                  <a:srgbClr val="92D050"/>
                </a:solidFill>
              </a:rPr>
              <a:t>完整帖子界面：</a:t>
            </a:r>
          </a:p>
        </p:txBody>
      </p:sp>
      <p:sp>
        <p:nvSpPr>
          <p:cNvPr id="7" name="文本框 6"/>
          <p:cNvSpPr txBox="1"/>
          <p:nvPr/>
        </p:nvSpPr>
        <p:spPr>
          <a:xfrm>
            <a:off x="1090305" y="753833"/>
            <a:ext cx="2492990" cy="646331"/>
          </a:xfrm>
          <a:prstGeom prst="rect">
            <a:avLst/>
          </a:prstGeom>
          <a:noFill/>
        </p:spPr>
        <p:txBody>
          <a:bodyPr wrap="none" rtlCol="0">
            <a:spAutoFit/>
          </a:bodyPr>
          <a:lstStyle/>
          <a:p>
            <a:r>
              <a:rPr lang="en-US" altLang="zh-CN" b="1" dirty="0">
                <a:solidFill>
                  <a:srgbClr val="92D050"/>
                </a:solidFill>
              </a:rPr>
              <a:t>5.1</a:t>
            </a:r>
            <a:r>
              <a:rPr lang="zh-CN" altLang="zh-CN" dirty="0">
                <a:solidFill>
                  <a:srgbClr val="92D050"/>
                </a:solidFill>
              </a:rPr>
              <a:t>首页</a:t>
            </a:r>
          </a:p>
          <a:p>
            <a:r>
              <a:rPr lang="zh-CN" altLang="zh-CN" dirty="0">
                <a:solidFill>
                  <a:srgbClr val="92D050"/>
                </a:solidFill>
              </a:rPr>
              <a:t>关注和推荐界面一致</a:t>
            </a:r>
            <a:r>
              <a:rPr lang="zh-CN" altLang="en-US" dirty="0">
                <a:solidFill>
                  <a:srgbClr val="92D050"/>
                </a:solidFill>
              </a:rPr>
              <a:t>：</a:t>
            </a:r>
            <a:endParaRPr lang="zh-CN" altLang="zh-CN" dirty="0"/>
          </a:p>
        </p:txBody>
      </p:sp>
      <p:pic>
        <p:nvPicPr>
          <p:cNvPr id="11" name="图片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26365" y="40326"/>
            <a:ext cx="1257520" cy="1036233"/>
          </a:xfrm>
          <a:prstGeom prst="rect">
            <a:avLst/>
          </a:prstGeom>
          <a:effectLst>
            <a:outerShdw blurRad="50800" dist="38100" dir="2700000" sx="102000" sy="102000" algn="tl" rotWithShape="0">
              <a:prstClr val="black">
                <a:alpha val="40000"/>
              </a:prstClr>
            </a:outerShdw>
          </a:effectLst>
        </p:spPr>
      </p:pic>
      <p:pic>
        <p:nvPicPr>
          <p:cNvPr id="15" name="图片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7549" y="1479"/>
            <a:ext cx="1257520" cy="1036233"/>
          </a:xfrm>
          <a:prstGeom prst="rect">
            <a:avLst/>
          </a:prstGeom>
          <a:effectLst>
            <a:outerShdw blurRad="50800" dist="38100" dir="2700000" sx="102000" sy="102000" algn="tl" rotWithShape="0">
              <a:prstClr val="black">
                <a:alpha val="40000"/>
              </a:prstClr>
            </a:outerShdw>
          </a:effectLst>
        </p:spPr>
      </p:pic>
      <p:pic>
        <p:nvPicPr>
          <p:cNvPr id="16" name="图片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90587" y="40765"/>
            <a:ext cx="1257520" cy="1036233"/>
          </a:xfrm>
          <a:prstGeom prst="rect">
            <a:avLst/>
          </a:prstGeom>
          <a:effectLst>
            <a:outerShdw blurRad="50800" dist="38100" dir="2700000" sx="102000" sy="102000" algn="tl" rotWithShape="0">
              <a:prstClr val="black">
                <a:alpha val="40000"/>
              </a:prstClr>
            </a:outerShdw>
          </a:effectLst>
        </p:spPr>
      </p:pic>
      <p:pic>
        <p:nvPicPr>
          <p:cNvPr id="17" name="图片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2397" y="0"/>
            <a:ext cx="1257520" cy="1036233"/>
          </a:xfrm>
          <a:prstGeom prst="rect">
            <a:avLst/>
          </a:prstGeom>
          <a:effectLst>
            <a:outerShdw blurRad="50800" dist="38100" dir="2700000" sx="102000" sy="102000" algn="tl" rotWithShape="0">
              <a:prstClr val="black">
                <a:alpha val="40000"/>
              </a:prstClr>
            </a:outerShdw>
          </a:effectLst>
        </p:spPr>
      </p:pic>
      <p:sp>
        <p:nvSpPr>
          <p:cNvPr id="19" name="椭圆 18"/>
          <p:cNvSpPr/>
          <p:nvPr/>
        </p:nvSpPr>
        <p:spPr>
          <a:xfrm>
            <a:off x="1744980" y="318447"/>
            <a:ext cx="591820" cy="591820"/>
          </a:xfrm>
          <a:prstGeom prst="ellipse">
            <a:avLst/>
          </a:prstGeom>
          <a:solidFill>
            <a:srgbClr val="C5E3B3">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3" cstate="screen">
            <a:extLst>
              <a:ext uri="{28A0092B-C50C-407E-A947-70E740481C1C}">
                <a14:useLocalDpi xmlns:a14="http://schemas.microsoft.com/office/drawing/2010/main"/>
              </a:ext>
            </a:extLst>
          </a:blip>
          <a:srcRect l="20027" t="26004"/>
          <a:stretch/>
        </p:blipFill>
        <p:spPr>
          <a:xfrm>
            <a:off x="0" y="0"/>
            <a:ext cx="1355417" cy="1228714"/>
          </a:xfrm>
          <a:prstGeom prst="rect">
            <a:avLst/>
          </a:prstGeom>
        </p:spPr>
      </p:pic>
      <p:sp>
        <p:nvSpPr>
          <p:cNvPr id="21" name="椭圆 20"/>
          <p:cNvSpPr/>
          <p:nvPr/>
        </p:nvSpPr>
        <p:spPr>
          <a:xfrm>
            <a:off x="553248" y="1504224"/>
            <a:ext cx="370840" cy="370840"/>
          </a:xfrm>
          <a:prstGeom prst="ellipse">
            <a:avLst/>
          </a:prstGeom>
          <a:solidFill>
            <a:srgbClr val="C5E3B3">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935228" y="1587500"/>
            <a:ext cx="330328" cy="330328"/>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rotWithShape="1">
          <a:blip r:embed="rId3" cstate="screen">
            <a:extLst>
              <a:ext uri="{28A0092B-C50C-407E-A947-70E740481C1C}">
                <a14:useLocalDpi xmlns:a14="http://schemas.microsoft.com/office/drawing/2010/main"/>
              </a:ext>
            </a:extLst>
          </a:blip>
          <a:srcRect l="34199" t="41404"/>
          <a:stretch/>
        </p:blipFill>
        <p:spPr>
          <a:xfrm rot="10800000">
            <a:off x="11076774" y="5885010"/>
            <a:ext cx="1115225" cy="972990"/>
          </a:xfrm>
          <a:prstGeom prst="rect">
            <a:avLst/>
          </a:prstGeom>
        </p:spPr>
      </p:pic>
      <p:pic>
        <p:nvPicPr>
          <p:cNvPr id="28" name="图片 27" descr="sy1">
            <a:extLst>
              <a:ext uri="{FF2B5EF4-FFF2-40B4-BE49-F238E27FC236}">
                <a16:creationId xmlns:a16="http://schemas.microsoft.com/office/drawing/2014/main" id="{711C0128-8EA6-40D3-A92C-04826B700227}"/>
              </a:ext>
            </a:extLst>
          </p:cNvPr>
          <p:cNvPicPr/>
          <p:nvPr/>
        </p:nvPicPr>
        <p:blipFill>
          <a:blip r:embed="rId4"/>
          <a:stretch>
            <a:fillRect/>
          </a:stretch>
        </p:blipFill>
        <p:spPr>
          <a:xfrm>
            <a:off x="940033" y="1472693"/>
            <a:ext cx="2901428" cy="5077868"/>
          </a:xfrm>
          <a:prstGeom prst="rect">
            <a:avLst/>
          </a:prstGeom>
        </p:spPr>
      </p:pic>
      <p:pic>
        <p:nvPicPr>
          <p:cNvPr id="29" name="图片 28" descr="wztz1">
            <a:extLst>
              <a:ext uri="{FF2B5EF4-FFF2-40B4-BE49-F238E27FC236}">
                <a16:creationId xmlns:a16="http://schemas.microsoft.com/office/drawing/2014/main" id="{F185BD8B-738E-46DE-98F5-B166DBCFB041}"/>
              </a:ext>
            </a:extLst>
          </p:cNvPr>
          <p:cNvPicPr/>
          <p:nvPr/>
        </p:nvPicPr>
        <p:blipFill>
          <a:blip r:embed="rId5"/>
          <a:stretch>
            <a:fillRect/>
          </a:stretch>
        </p:blipFill>
        <p:spPr>
          <a:xfrm>
            <a:off x="4694409" y="1504224"/>
            <a:ext cx="2609639" cy="5077868"/>
          </a:xfrm>
          <a:prstGeom prst="rect">
            <a:avLst/>
          </a:prstGeom>
        </p:spPr>
      </p:pic>
      <p:sp>
        <p:nvSpPr>
          <p:cNvPr id="12" name="文本框 11">
            <a:extLst>
              <a:ext uri="{FF2B5EF4-FFF2-40B4-BE49-F238E27FC236}">
                <a16:creationId xmlns:a16="http://schemas.microsoft.com/office/drawing/2014/main" id="{A5B26DC9-9BA8-44B5-87AD-B4B2914F5E35}"/>
              </a:ext>
            </a:extLst>
          </p:cNvPr>
          <p:cNvSpPr txBox="1"/>
          <p:nvPr/>
        </p:nvSpPr>
        <p:spPr>
          <a:xfrm>
            <a:off x="8452624" y="1105123"/>
            <a:ext cx="1800493" cy="369332"/>
          </a:xfrm>
          <a:prstGeom prst="rect">
            <a:avLst/>
          </a:prstGeom>
          <a:noFill/>
        </p:spPr>
        <p:txBody>
          <a:bodyPr wrap="none" rtlCol="0">
            <a:spAutoFit/>
          </a:bodyPr>
          <a:lstStyle/>
          <a:p>
            <a:r>
              <a:rPr lang="zh-CN" altLang="zh-CN" dirty="0">
                <a:solidFill>
                  <a:srgbClr val="92D050"/>
                </a:solidFill>
              </a:rPr>
              <a:t>个人中心界面</a:t>
            </a:r>
            <a:r>
              <a:rPr lang="zh-CN" altLang="en-US" dirty="0">
                <a:solidFill>
                  <a:srgbClr val="92D050"/>
                </a:solidFill>
              </a:rPr>
              <a:t>：</a:t>
            </a:r>
            <a:endParaRPr lang="zh-CN" altLang="zh-CN" dirty="0"/>
          </a:p>
        </p:txBody>
      </p:sp>
      <p:pic>
        <p:nvPicPr>
          <p:cNvPr id="31" name="图片 30" descr="wztz2">
            <a:extLst>
              <a:ext uri="{FF2B5EF4-FFF2-40B4-BE49-F238E27FC236}">
                <a16:creationId xmlns:a16="http://schemas.microsoft.com/office/drawing/2014/main" id="{CC8969E4-71BC-48BE-AA6A-348842CDB8DB}"/>
              </a:ext>
            </a:extLst>
          </p:cNvPr>
          <p:cNvPicPr/>
          <p:nvPr/>
        </p:nvPicPr>
        <p:blipFill>
          <a:blip r:embed="rId6"/>
          <a:stretch>
            <a:fillRect/>
          </a:stretch>
        </p:blipFill>
        <p:spPr>
          <a:xfrm>
            <a:off x="8156995" y="1504224"/>
            <a:ext cx="2715443" cy="50778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6714611" y="1061740"/>
            <a:ext cx="2262158" cy="369332"/>
          </a:xfrm>
          <a:prstGeom prst="rect">
            <a:avLst/>
          </a:prstGeom>
          <a:noFill/>
        </p:spPr>
        <p:txBody>
          <a:bodyPr wrap="none" rtlCol="0">
            <a:spAutoFit/>
          </a:bodyPr>
          <a:lstStyle/>
          <a:p>
            <a:r>
              <a:rPr lang="zh-CN" altLang="zh-CN" dirty="0">
                <a:solidFill>
                  <a:srgbClr val="92D050"/>
                </a:solidFill>
              </a:rPr>
              <a:t>首页中的搜索界面：</a:t>
            </a:r>
          </a:p>
        </p:txBody>
      </p:sp>
      <p:sp>
        <p:nvSpPr>
          <p:cNvPr id="7" name="文本框 6"/>
          <p:cNvSpPr txBox="1"/>
          <p:nvPr/>
        </p:nvSpPr>
        <p:spPr>
          <a:xfrm>
            <a:off x="2726018" y="1019247"/>
            <a:ext cx="1338828" cy="369332"/>
          </a:xfrm>
          <a:prstGeom prst="rect">
            <a:avLst/>
          </a:prstGeom>
          <a:noFill/>
        </p:spPr>
        <p:txBody>
          <a:bodyPr wrap="none" rtlCol="0">
            <a:spAutoFit/>
          </a:bodyPr>
          <a:lstStyle/>
          <a:p>
            <a:r>
              <a:rPr lang="zh-CN" altLang="zh-CN" dirty="0">
                <a:solidFill>
                  <a:srgbClr val="92D050"/>
                </a:solidFill>
              </a:rPr>
              <a:t>救助界面：</a:t>
            </a:r>
          </a:p>
        </p:txBody>
      </p:sp>
      <p:pic>
        <p:nvPicPr>
          <p:cNvPr id="11" name="图片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26365" y="40326"/>
            <a:ext cx="1257520" cy="1036233"/>
          </a:xfrm>
          <a:prstGeom prst="rect">
            <a:avLst/>
          </a:prstGeom>
          <a:effectLst>
            <a:outerShdw blurRad="50800" dist="38100" dir="2700000" sx="102000" sy="102000" algn="tl" rotWithShape="0">
              <a:prstClr val="black">
                <a:alpha val="40000"/>
              </a:prstClr>
            </a:outerShdw>
          </a:effectLst>
        </p:spPr>
      </p:pic>
      <p:pic>
        <p:nvPicPr>
          <p:cNvPr id="15" name="图片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62466" y="1763"/>
            <a:ext cx="1257520" cy="1036233"/>
          </a:xfrm>
          <a:prstGeom prst="rect">
            <a:avLst/>
          </a:prstGeom>
          <a:effectLst>
            <a:outerShdw blurRad="50800" dist="38100" dir="2700000" sx="102000" sy="102000" algn="tl" rotWithShape="0">
              <a:prstClr val="black">
                <a:alpha val="40000"/>
              </a:prstClr>
            </a:outerShdw>
          </a:effectLst>
        </p:spPr>
      </p:pic>
      <p:pic>
        <p:nvPicPr>
          <p:cNvPr id="16" name="图片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90587" y="40765"/>
            <a:ext cx="1257520" cy="1036233"/>
          </a:xfrm>
          <a:prstGeom prst="rect">
            <a:avLst/>
          </a:prstGeom>
          <a:effectLst>
            <a:outerShdw blurRad="50800" dist="38100" dir="2700000" sx="102000" sy="102000" algn="tl" rotWithShape="0">
              <a:prstClr val="black">
                <a:alpha val="40000"/>
              </a:prstClr>
            </a:outerShdw>
          </a:effectLst>
        </p:spPr>
      </p:pic>
      <p:pic>
        <p:nvPicPr>
          <p:cNvPr id="17" name="图片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2397" y="0"/>
            <a:ext cx="1257520" cy="1036233"/>
          </a:xfrm>
          <a:prstGeom prst="rect">
            <a:avLst/>
          </a:prstGeom>
          <a:effectLst>
            <a:outerShdw blurRad="50800" dist="38100" dir="2700000" sx="102000" sy="102000" algn="tl" rotWithShape="0">
              <a:prstClr val="black">
                <a:alpha val="40000"/>
              </a:prstClr>
            </a:outerShdw>
          </a:effectLst>
        </p:spPr>
      </p:pic>
      <p:sp>
        <p:nvSpPr>
          <p:cNvPr id="19" name="椭圆 18"/>
          <p:cNvSpPr/>
          <p:nvPr/>
        </p:nvSpPr>
        <p:spPr>
          <a:xfrm>
            <a:off x="1744980" y="318447"/>
            <a:ext cx="591820" cy="591820"/>
          </a:xfrm>
          <a:prstGeom prst="ellipse">
            <a:avLst/>
          </a:prstGeom>
          <a:solidFill>
            <a:srgbClr val="C5E3B3">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3" cstate="screen">
            <a:extLst>
              <a:ext uri="{28A0092B-C50C-407E-A947-70E740481C1C}">
                <a14:useLocalDpi xmlns:a14="http://schemas.microsoft.com/office/drawing/2010/main"/>
              </a:ext>
            </a:extLst>
          </a:blip>
          <a:srcRect l="20027" t="26004"/>
          <a:stretch/>
        </p:blipFill>
        <p:spPr>
          <a:xfrm>
            <a:off x="0" y="0"/>
            <a:ext cx="1355417" cy="1228714"/>
          </a:xfrm>
          <a:prstGeom prst="rect">
            <a:avLst/>
          </a:prstGeom>
        </p:spPr>
      </p:pic>
      <p:sp>
        <p:nvSpPr>
          <p:cNvPr id="21" name="椭圆 20"/>
          <p:cNvSpPr/>
          <p:nvPr/>
        </p:nvSpPr>
        <p:spPr>
          <a:xfrm>
            <a:off x="553248" y="1504224"/>
            <a:ext cx="370840" cy="370840"/>
          </a:xfrm>
          <a:prstGeom prst="ellipse">
            <a:avLst/>
          </a:prstGeom>
          <a:solidFill>
            <a:srgbClr val="C5E3B3">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935228" y="1587500"/>
            <a:ext cx="330328" cy="330328"/>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rotWithShape="1">
          <a:blip r:embed="rId3" cstate="screen">
            <a:extLst>
              <a:ext uri="{28A0092B-C50C-407E-A947-70E740481C1C}">
                <a14:useLocalDpi xmlns:a14="http://schemas.microsoft.com/office/drawing/2010/main"/>
              </a:ext>
            </a:extLst>
          </a:blip>
          <a:srcRect l="34199" t="41404"/>
          <a:stretch/>
        </p:blipFill>
        <p:spPr>
          <a:xfrm rot="10800000">
            <a:off x="11076774" y="5885010"/>
            <a:ext cx="1115225" cy="972990"/>
          </a:xfrm>
          <a:prstGeom prst="rect">
            <a:avLst/>
          </a:prstGeom>
        </p:spPr>
      </p:pic>
      <p:pic>
        <p:nvPicPr>
          <p:cNvPr id="18" name="图片 17" descr="sy2">
            <a:extLst>
              <a:ext uri="{FF2B5EF4-FFF2-40B4-BE49-F238E27FC236}">
                <a16:creationId xmlns:a16="http://schemas.microsoft.com/office/drawing/2014/main" id="{53058F60-F972-4255-AB67-7F818FB4689E}"/>
              </a:ext>
            </a:extLst>
          </p:cNvPr>
          <p:cNvPicPr/>
          <p:nvPr/>
        </p:nvPicPr>
        <p:blipFill>
          <a:blip r:embed="rId4"/>
          <a:stretch>
            <a:fillRect/>
          </a:stretch>
        </p:blipFill>
        <p:spPr>
          <a:xfrm>
            <a:off x="2265556" y="1504224"/>
            <a:ext cx="2609639" cy="5077868"/>
          </a:xfrm>
          <a:prstGeom prst="rect">
            <a:avLst/>
          </a:prstGeom>
        </p:spPr>
      </p:pic>
      <p:pic>
        <p:nvPicPr>
          <p:cNvPr id="20" name="图片 19" descr="sy3">
            <a:extLst>
              <a:ext uri="{FF2B5EF4-FFF2-40B4-BE49-F238E27FC236}">
                <a16:creationId xmlns:a16="http://schemas.microsoft.com/office/drawing/2014/main" id="{3DC377C4-C462-4F5B-A79E-A8820E61DFAA}"/>
              </a:ext>
            </a:extLst>
          </p:cNvPr>
          <p:cNvPicPr/>
          <p:nvPr/>
        </p:nvPicPr>
        <p:blipFill>
          <a:blip r:embed="rId5"/>
          <a:stretch>
            <a:fillRect/>
          </a:stretch>
        </p:blipFill>
        <p:spPr>
          <a:xfrm>
            <a:off x="6714611" y="1504224"/>
            <a:ext cx="2531889" cy="5077868"/>
          </a:xfrm>
          <a:prstGeom prst="rect">
            <a:avLst/>
          </a:prstGeom>
        </p:spPr>
      </p:pic>
    </p:spTree>
    <p:extLst>
      <p:ext uri="{BB962C8B-B14F-4D97-AF65-F5344CB8AC3E}">
        <p14:creationId xmlns:p14="http://schemas.microsoft.com/office/powerpoint/2010/main" val="1242406265"/>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7859756" y="996392"/>
            <a:ext cx="1579278" cy="369332"/>
          </a:xfrm>
          <a:prstGeom prst="rect">
            <a:avLst/>
          </a:prstGeom>
          <a:noFill/>
        </p:spPr>
        <p:txBody>
          <a:bodyPr wrap="none" rtlCol="0">
            <a:spAutoFit/>
          </a:bodyPr>
          <a:lstStyle/>
          <a:p>
            <a:r>
              <a:rPr lang="zh-CN" altLang="zh-CN" dirty="0">
                <a:solidFill>
                  <a:srgbClr val="92D050"/>
                </a:solidFill>
              </a:rPr>
              <a:t>转赠栏界面</a:t>
            </a:r>
            <a:r>
              <a:rPr lang="zh-CN" altLang="en-US" dirty="0">
                <a:solidFill>
                  <a:srgbClr val="92D050"/>
                </a:solidFill>
              </a:rPr>
              <a:t>：</a:t>
            </a:r>
            <a:endParaRPr lang="zh-CN" altLang="zh-CN" dirty="0"/>
          </a:p>
        </p:txBody>
      </p:sp>
      <p:sp>
        <p:nvSpPr>
          <p:cNvPr id="7" name="文本框 6"/>
          <p:cNvSpPr txBox="1"/>
          <p:nvPr/>
        </p:nvSpPr>
        <p:spPr>
          <a:xfrm>
            <a:off x="2994333" y="905548"/>
            <a:ext cx="1569660" cy="646331"/>
          </a:xfrm>
          <a:prstGeom prst="rect">
            <a:avLst/>
          </a:prstGeom>
          <a:noFill/>
        </p:spPr>
        <p:txBody>
          <a:bodyPr wrap="none" rtlCol="0">
            <a:spAutoFit/>
          </a:bodyPr>
          <a:lstStyle/>
          <a:p>
            <a:r>
              <a:rPr lang="en-US" altLang="zh-CN" b="1" dirty="0">
                <a:solidFill>
                  <a:srgbClr val="92D050"/>
                </a:solidFill>
              </a:rPr>
              <a:t>5.2</a:t>
            </a:r>
            <a:r>
              <a:rPr lang="zh-CN" altLang="zh-CN" dirty="0">
                <a:solidFill>
                  <a:srgbClr val="92D050"/>
                </a:solidFill>
              </a:rPr>
              <a:t>领养</a:t>
            </a:r>
          </a:p>
          <a:p>
            <a:r>
              <a:rPr lang="zh-CN" altLang="zh-CN" dirty="0">
                <a:solidFill>
                  <a:srgbClr val="92D050"/>
                </a:solidFill>
              </a:rPr>
              <a:t>领养栏界面：</a:t>
            </a:r>
          </a:p>
        </p:txBody>
      </p:sp>
      <p:pic>
        <p:nvPicPr>
          <p:cNvPr id="11" name="图片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26365" y="40326"/>
            <a:ext cx="1257520" cy="1036233"/>
          </a:xfrm>
          <a:prstGeom prst="rect">
            <a:avLst/>
          </a:prstGeom>
          <a:effectLst>
            <a:outerShdw blurRad="50800" dist="38100" dir="2700000" sx="102000" sy="102000" algn="tl" rotWithShape="0">
              <a:prstClr val="black">
                <a:alpha val="40000"/>
              </a:prstClr>
            </a:outerShdw>
          </a:effectLst>
        </p:spPr>
      </p:pic>
      <p:pic>
        <p:nvPicPr>
          <p:cNvPr id="15" name="图片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7549" y="1479"/>
            <a:ext cx="1257520" cy="1036233"/>
          </a:xfrm>
          <a:prstGeom prst="rect">
            <a:avLst/>
          </a:prstGeom>
          <a:effectLst>
            <a:outerShdw blurRad="50800" dist="38100" dir="2700000" sx="102000" sy="102000" algn="tl" rotWithShape="0">
              <a:prstClr val="black">
                <a:alpha val="40000"/>
              </a:prstClr>
            </a:outerShdw>
          </a:effectLst>
        </p:spPr>
      </p:pic>
      <p:pic>
        <p:nvPicPr>
          <p:cNvPr id="16" name="图片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90587" y="40765"/>
            <a:ext cx="1257520" cy="1036233"/>
          </a:xfrm>
          <a:prstGeom prst="rect">
            <a:avLst/>
          </a:prstGeom>
          <a:effectLst>
            <a:outerShdw blurRad="50800" dist="38100" dir="2700000" sx="102000" sy="102000" algn="tl" rotWithShape="0">
              <a:prstClr val="black">
                <a:alpha val="40000"/>
              </a:prstClr>
            </a:outerShdw>
          </a:effectLst>
        </p:spPr>
      </p:pic>
      <p:pic>
        <p:nvPicPr>
          <p:cNvPr id="17" name="图片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2397" y="0"/>
            <a:ext cx="1257520" cy="1036233"/>
          </a:xfrm>
          <a:prstGeom prst="rect">
            <a:avLst/>
          </a:prstGeom>
          <a:effectLst>
            <a:outerShdw blurRad="50800" dist="38100" dir="2700000" sx="102000" sy="102000" algn="tl" rotWithShape="0">
              <a:prstClr val="black">
                <a:alpha val="40000"/>
              </a:prstClr>
            </a:outerShdw>
          </a:effectLst>
        </p:spPr>
      </p:pic>
      <p:sp>
        <p:nvSpPr>
          <p:cNvPr id="19" name="椭圆 18"/>
          <p:cNvSpPr/>
          <p:nvPr/>
        </p:nvSpPr>
        <p:spPr>
          <a:xfrm>
            <a:off x="1744980" y="318447"/>
            <a:ext cx="591820" cy="591820"/>
          </a:xfrm>
          <a:prstGeom prst="ellipse">
            <a:avLst/>
          </a:prstGeom>
          <a:solidFill>
            <a:srgbClr val="C5E3B3">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3" cstate="screen">
            <a:extLst>
              <a:ext uri="{28A0092B-C50C-407E-A947-70E740481C1C}">
                <a14:useLocalDpi xmlns:a14="http://schemas.microsoft.com/office/drawing/2010/main"/>
              </a:ext>
            </a:extLst>
          </a:blip>
          <a:srcRect l="20027" t="26004"/>
          <a:stretch/>
        </p:blipFill>
        <p:spPr>
          <a:xfrm>
            <a:off x="0" y="0"/>
            <a:ext cx="1355417" cy="1228714"/>
          </a:xfrm>
          <a:prstGeom prst="rect">
            <a:avLst/>
          </a:prstGeom>
        </p:spPr>
      </p:pic>
      <p:sp>
        <p:nvSpPr>
          <p:cNvPr id="21" name="椭圆 20"/>
          <p:cNvSpPr/>
          <p:nvPr/>
        </p:nvSpPr>
        <p:spPr>
          <a:xfrm>
            <a:off x="553248" y="1504224"/>
            <a:ext cx="370840" cy="370840"/>
          </a:xfrm>
          <a:prstGeom prst="ellipse">
            <a:avLst/>
          </a:prstGeom>
          <a:solidFill>
            <a:srgbClr val="C5E3B3">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935228" y="1587500"/>
            <a:ext cx="330328" cy="330328"/>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rotWithShape="1">
          <a:blip r:embed="rId3" cstate="screen">
            <a:extLst>
              <a:ext uri="{28A0092B-C50C-407E-A947-70E740481C1C}">
                <a14:useLocalDpi xmlns:a14="http://schemas.microsoft.com/office/drawing/2010/main"/>
              </a:ext>
            </a:extLst>
          </a:blip>
          <a:srcRect l="34199" t="41404"/>
          <a:stretch/>
        </p:blipFill>
        <p:spPr>
          <a:xfrm rot="10800000">
            <a:off x="11076774" y="5885010"/>
            <a:ext cx="1115225" cy="972990"/>
          </a:xfrm>
          <a:prstGeom prst="rect">
            <a:avLst/>
          </a:prstGeom>
        </p:spPr>
      </p:pic>
      <p:pic>
        <p:nvPicPr>
          <p:cNvPr id="22" name="图片 21" descr="ly2">
            <a:extLst>
              <a:ext uri="{FF2B5EF4-FFF2-40B4-BE49-F238E27FC236}">
                <a16:creationId xmlns:a16="http://schemas.microsoft.com/office/drawing/2014/main" id="{74ACB9D2-CAEC-41E2-88B9-9F4B15D7578B}"/>
              </a:ext>
            </a:extLst>
          </p:cNvPr>
          <p:cNvPicPr/>
          <p:nvPr/>
        </p:nvPicPr>
        <p:blipFill>
          <a:blip r:embed="rId4"/>
          <a:stretch>
            <a:fillRect/>
          </a:stretch>
        </p:blipFill>
        <p:spPr>
          <a:xfrm>
            <a:off x="2461348" y="1550688"/>
            <a:ext cx="2531889" cy="5077868"/>
          </a:xfrm>
          <a:prstGeom prst="rect">
            <a:avLst/>
          </a:prstGeom>
        </p:spPr>
      </p:pic>
      <p:pic>
        <p:nvPicPr>
          <p:cNvPr id="25" name="图片 24" descr="ly1">
            <a:extLst>
              <a:ext uri="{FF2B5EF4-FFF2-40B4-BE49-F238E27FC236}">
                <a16:creationId xmlns:a16="http://schemas.microsoft.com/office/drawing/2014/main" id="{6694F675-38E9-4FFA-9E99-2EAEE9A9D14C}"/>
              </a:ext>
            </a:extLst>
          </p:cNvPr>
          <p:cNvPicPr/>
          <p:nvPr/>
        </p:nvPicPr>
        <p:blipFill>
          <a:blip r:embed="rId5"/>
          <a:stretch>
            <a:fillRect/>
          </a:stretch>
        </p:blipFill>
        <p:spPr>
          <a:xfrm>
            <a:off x="7291674" y="1504224"/>
            <a:ext cx="2715442" cy="5077868"/>
          </a:xfrm>
          <a:prstGeom prst="rect">
            <a:avLst/>
          </a:prstGeom>
        </p:spPr>
      </p:pic>
    </p:spTree>
    <p:extLst>
      <p:ext uri="{BB962C8B-B14F-4D97-AF65-F5344CB8AC3E}">
        <p14:creationId xmlns:p14="http://schemas.microsoft.com/office/powerpoint/2010/main" val="2035129386"/>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299993" y="857893"/>
            <a:ext cx="1402948" cy="646331"/>
          </a:xfrm>
          <a:prstGeom prst="rect">
            <a:avLst/>
          </a:prstGeom>
          <a:noFill/>
        </p:spPr>
        <p:txBody>
          <a:bodyPr wrap="none" rtlCol="0">
            <a:spAutoFit/>
          </a:bodyPr>
          <a:lstStyle/>
          <a:p>
            <a:r>
              <a:rPr lang="en-US" altLang="zh-CN" b="1" dirty="0">
                <a:solidFill>
                  <a:srgbClr val="92D050"/>
                </a:solidFill>
              </a:rPr>
              <a:t>5.3</a:t>
            </a:r>
            <a:r>
              <a:rPr lang="zh-CN" altLang="zh-CN" dirty="0">
                <a:solidFill>
                  <a:srgbClr val="92D050"/>
                </a:solidFill>
              </a:rPr>
              <a:t>问题提问</a:t>
            </a:r>
          </a:p>
          <a:p>
            <a:r>
              <a:rPr lang="zh-CN" altLang="zh-CN" dirty="0">
                <a:solidFill>
                  <a:srgbClr val="92D050"/>
                </a:solidFill>
              </a:rPr>
              <a:t>提问界面</a:t>
            </a:r>
            <a:r>
              <a:rPr lang="zh-CN" altLang="en-US" dirty="0">
                <a:solidFill>
                  <a:srgbClr val="92D050"/>
                </a:solidFill>
              </a:rPr>
              <a:t>：</a:t>
            </a:r>
            <a:endParaRPr lang="zh-CN" altLang="zh-CN" dirty="0"/>
          </a:p>
        </p:txBody>
      </p:sp>
      <p:pic>
        <p:nvPicPr>
          <p:cNvPr id="11" name="图片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26365" y="40326"/>
            <a:ext cx="1257520" cy="1036233"/>
          </a:xfrm>
          <a:prstGeom prst="rect">
            <a:avLst/>
          </a:prstGeom>
          <a:effectLst>
            <a:outerShdw blurRad="50800" dist="38100" dir="2700000" sx="102000" sy="102000" algn="tl" rotWithShape="0">
              <a:prstClr val="black">
                <a:alpha val="40000"/>
              </a:prstClr>
            </a:outerShdw>
          </a:effectLst>
        </p:spPr>
      </p:pic>
      <p:pic>
        <p:nvPicPr>
          <p:cNvPr id="15" name="图片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7549" y="1479"/>
            <a:ext cx="1257520" cy="1036233"/>
          </a:xfrm>
          <a:prstGeom prst="rect">
            <a:avLst/>
          </a:prstGeom>
          <a:effectLst>
            <a:outerShdw blurRad="50800" dist="38100" dir="2700000" sx="102000" sy="102000" algn="tl" rotWithShape="0">
              <a:prstClr val="black">
                <a:alpha val="40000"/>
              </a:prstClr>
            </a:outerShdw>
          </a:effectLst>
        </p:spPr>
      </p:pic>
      <p:pic>
        <p:nvPicPr>
          <p:cNvPr id="16" name="图片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90587" y="40765"/>
            <a:ext cx="1257520" cy="1036233"/>
          </a:xfrm>
          <a:prstGeom prst="rect">
            <a:avLst/>
          </a:prstGeom>
          <a:effectLst>
            <a:outerShdw blurRad="50800" dist="38100" dir="2700000" sx="102000" sy="102000" algn="tl" rotWithShape="0">
              <a:prstClr val="black">
                <a:alpha val="40000"/>
              </a:prstClr>
            </a:outerShdw>
          </a:effectLst>
        </p:spPr>
      </p:pic>
      <p:pic>
        <p:nvPicPr>
          <p:cNvPr id="17" name="图片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2397" y="0"/>
            <a:ext cx="1257520" cy="1036233"/>
          </a:xfrm>
          <a:prstGeom prst="rect">
            <a:avLst/>
          </a:prstGeom>
          <a:effectLst>
            <a:outerShdw blurRad="50800" dist="38100" dir="2700000" sx="102000" sy="102000" algn="tl" rotWithShape="0">
              <a:prstClr val="black">
                <a:alpha val="40000"/>
              </a:prstClr>
            </a:outerShdw>
          </a:effectLst>
        </p:spPr>
      </p:pic>
      <p:sp>
        <p:nvSpPr>
          <p:cNvPr id="19" name="椭圆 18"/>
          <p:cNvSpPr/>
          <p:nvPr/>
        </p:nvSpPr>
        <p:spPr>
          <a:xfrm>
            <a:off x="1744980" y="318447"/>
            <a:ext cx="591820" cy="591820"/>
          </a:xfrm>
          <a:prstGeom prst="ellipse">
            <a:avLst/>
          </a:prstGeom>
          <a:solidFill>
            <a:srgbClr val="C5E3B3">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3" cstate="screen">
            <a:extLst>
              <a:ext uri="{28A0092B-C50C-407E-A947-70E740481C1C}">
                <a14:useLocalDpi xmlns:a14="http://schemas.microsoft.com/office/drawing/2010/main"/>
              </a:ext>
            </a:extLst>
          </a:blip>
          <a:srcRect l="20027" t="26004"/>
          <a:stretch/>
        </p:blipFill>
        <p:spPr>
          <a:xfrm>
            <a:off x="0" y="0"/>
            <a:ext cx="1355417" cy="1228714"/>
          </a:xfrm>
          <a:prstGeom prst="rect">
            <a:avLst/>
          </a:prstGeom>
        </p:spPr>
      </p:pic>
      <p:sp>
        <p:nvSpPr>
          <p:cNvPr id="21" name="椭圆 20"/>
          <p:cNvSpPr/>
          <p:nvPr/>
        </p:nvSpPr>
        <p:spPr>
          <a:xfrm>
            <a:off x="553248" y="1504224"/>
            <a:ext cx="370840" cy="370840"/>
          </a:xfrm>
          <a:prstGeom prst="ellipse">
            <a:avLst/>
          </a:prstGeom>
          <a:solidFill>
            <a:srgbClr val="C5E3B3">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935228" y="1587500"/>
            <a:ext cx="330328" cy="330328"/>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rotWithShape="1">
          <a:blip r:embed="rId3" cstate="screen">
            <a:extLst>
              <a:ext uri="{28A0092B-C50C-407E-A947-70E740481C1C}">
                <a14:useLocalDpi xmlns:a14="http://schemas.microsoft.com/office/drawing/2010/main"/>
              </a:ext>
            </a:extLst>
          </a:blip>
          <a:srcRect l="34199" t="41404"/>
          <a:stretch/>
        </p:blipFill>
        <p:spPr>
          <a:xfrm rot="10800000">
            <a:off x="11076774" y="5885010"/>
            <a:ext cx="1115225" cy="972990"/>
          </a:xfrm>
          <a:prstGeom prst="rect">
            <a:avLst/>
          </a:prstGeom>
        </p:spPr>
      </p:pic>
      <p:sp>
        <p:nvSpPr>
          <p:cNvPr id="12" name="文本框 11">
            <a:extLst>
              <a:ext uri="{FF2B5EF4-FFF2-40B4-BE49-F238E27FC236}">
                <a16:creationId xmlns:a16="http://schemas.microsoft.com/office/drawing/2014/main" id="{A5B26DC9-9BA8-44B5-87AD-B4B2914F5E35}"/>
              </a:ext>
            </a:extLst>
          </p:cNvPr>
          <p:cNvSpPr txBox="1"/>
          <p:nvPr/>
        </p:nvSpPr>
        <p:spPr>
          <a:xfrm>
            <a:off x="8398777" y="1024251"/>
            <a:ext cx="1633781" cy="369332"/>
          </a:xfrm>
          <a:prstGeom prst="rect">
            <a:avLst/>
          </a:prstGeom>
          <a:noFill/>
        </p:spPr>
        <p:txBody>
          <a:bodyPr wrap="none" rtlCol="0">
            <a:spAutoFit/>
          </a:bodyPr>
          <a:lstStyle/>
          <a:p>
            <a:r>
              <a:rPr lang="en-US" altLang="zh-CN" b="1" dirty="0">
                <a:solidFill>
                  <a:srgbClr val="92D050"/>
                </a:solidFill>
              </a:rPr>
              <a:t>5.4</a:t>
            </a:r>
            <a:r>
              <a:rPr lang="zh-CN" altLang="zh-CN" dirty="0">
                <a:solidFill>
                  <a:srgbClr val="92D050"/>
                </a:solidFill>
              </a:rPr>
              <a:t>消息通知</a:t>
            </a:r>
            <a:r>
              <a:rPr lang="zh-CN" altLang="en-US" dirty="0">
                <a:solidFill>
                  <a:srgbClr val="92D050"/>
                </a:solidFill>
              </a:rPr>
              <a:t>：</a:t>
            </a:r>
            <a:endParaRPr lang="zh-CN" altLang="zh-CN" dirty="0"/>
          </a:p>
        </p:txBody>
      </p:sp>
      <p:pic>
        <p:nvPicPr>
          <p:cNvPr id="27" name="图片 26" descr="tw1">
            <a:extLst>
              <a:ext uri="{FF2B5EF4-FFF2-40B4-BE49-F238E27FC236}">
                <a16:creationId xmlns:a16="http://schemas.microsoft.com/office/drawing/2014/main" id="{800F6F84-588A-4916-9C6E-E8A55C8BEF28}"/>
              </a:ext>
            </a:extLst>
          </p:cNvPr>
          <p:cNvPicPr/>
          <p:nvPr/>
        </p:nvPicPr>
        <p:blipFill>
          <a:blip r:embed="rId4"/>
          <a:stretch>
            <a:fillRect/>
          </a:stretch>
        </p:blipFill>
        <p:spPr>
          <a:xfrm>
            <a:off x="677708" y="1474455"/>
            <a:ext cx="2613937" cy="5107637"/>
          </a:xfrm>
          <a:prstGeom prst="rect">
            <a:avLst/>
          </a:prstGeom>
        </p:spPr>
      </p:pic>
      <p:pic>
        <p:nvPicPr>
          <p:cNvPr id="30" name="图片 29" descr="tw2">
            <a:extLst>
              <a:ext uri="{FF2B5EF4-FFF2-40B4-BE49-F238E27FC236}">
                <a16:creationId xmlns:a16="http://schemas.microsoft.com/office/drawing/2014/main" id="{47681964-6837-4552-8634-AF0A2C2324DE}"/>
              </a:ext>
            </a:extLst>
          </p:cNvPr>
          <p:cNvPicPr/>
          <p:nvPr/>
        </p:nvPicPr>
        <p:blipFill>
          <a:blip r:embed="rId5"/>
          <a:stretch>
            <a:fillRect/>
          </a:stretch>
        </p:blipFill>
        <p:spPr>
          <a:xfrm>
            <a:off x="4289219" y="1504224"/>
            <a:ext cx="2750697" cy="5077868"/>
          </a:xfrm>
          <a:prstGeom prst="rect">
            <a:avLst/>
          </a:prstGeom>
        </p:spPr>
      </p:pic>
      <p:pic>
        <p:nvPicPr>
          <p:cNvPr id="18" name="图片 17" descr="tz1">
            <a:extLst>
              <a:ext uri="{FF2B5EF4-FFF2-40B4-BE49-F238E27FC236}">
                <a16:creationId xmlns:a16="http://schemas.microsoft.com/office/drawing/2014/main" id="{5DFC4FCA-ABB2-4A9F-980E-4562C0DB5E20}"/>
              </a:ext>
            </a:extLst>
          </p:cNvPr>
          <p:cNvPicPr/>
          <p:nvPr/>
        </p:nvPicPr>
        <p:blipFill>
          <a:blip r:embed="rId6"/>
          <a:stretch>
            <a:fillRect/>
          </a:stretch>
        </p:blipFill>
        <p:spPr>
          <a:xfrm>
            <a:off x="7719347" y="1504225"/>
            <a:ext cx="3008126" cy="5077868"/>
          </a:xfrm>
          <a:prstGeom prst="rect">
            <a:avLst/>
          </a:prstGeom>
        </p:spPr>
      </p:pic>
    </p:spTree>
    <p:extLst>
      <p:ext uri="{BB962C8B-B14F-4D97-AF65-F5344CB8AC3E}">
        <p14:creationId xmlns:p14="http://schemas.microsoft.com/office/powerpoint/2010/main" val="159505962"/>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7413840" y="1044048"/>
            <a:ext cx="1800493" cy="369332"/>
          </a:xfrm>
          <a:prstGeom prst="rect">
            <a:avLst/>
          </a:prstGeom>
          <a:noFill/>
        </p:spPr>
        <p:txBody>
          <a:bodyPr wrap="none" rtlCol="0">
            <a:spAutoFit/>
          </a:bodyPr>
          <a:lstStyle/>
          <a:p>
            <a:r>
              <a:rPr lang="zh-CN" altLang="zh-CN" dirty="0">
                <a:solidFill>
                  <a:srgbClr val="92D050"/>
                </a:solidFill>
              </a:rPr>
              <a:t>创作中心界面：</a:t>
            </a:r>
          </a:p>
        </p:txBody>
      </p:sp>
      <p:sp>
        <p:nvSpPr>
          <p:cNvPr id="7" name="文本框 6"/>
          <p:cNvSpPr txBox="1"/>
          <p:nvPr/>
        </p:nvSpPr>
        <p:spPr>
          <a:xfrm>
            <a:off x="2977667" y="891689"/>
            <a:ext cx="1800493" cy="646331"/>
          </a:xfrm>
          <a:prstGeom prst="rect">
            <a:avLst/>
          </a:prstGeom>
          <a:noFill/>
        </p:spPr>
        <p:txBody>
          <a:bodyPr wrap="none" rtlCol="0">
            <a:spAutoFit/>
          </a:bodyPr>
          <a:lstStyle/>
          <a:p>
            <a:r>
              <a:rPr lang="en-US" altLang="zh-CN" dirty="0">
                <a:solidFill>
                  <a:srgbClr val="92D050"/>
                </a:solidFill>
              </a:rPr>
              <a:t>5.5</a:t>
            </a:r>
            <a:r>
              <a:rPr lang="zh-CN" altLang="zh-CN" dirty="0">
                <a:solidFill>
                  <a:srgbClr val="92D050"/>
                </a:solidFill>
              </a:rPr>
              <a:t>个人中心</a:t>
            </a:r>
          </a:p>
          <a:p>
            <a:r>
              <a:rPr lang="zh-CN" altLang="zh-CN" dirty="0">
                <a:solidFill>
                  <a:srgbClr val="92D050"/>
                </a:solidFill>
              </a:rPr>
              <a:t>个人中心界面</a:t>
            </a:r>
            <a:r>
              <a:rPr lang="zh-CN" altLang="en-US" dirty="0">
                <a:solidFill>
                  <a:srgbClr val="92D050"/>
                </a:solidFill>
              </a:rPr>
              <a:t>：</a:t>
            </a:r>
            <a:endParaRPr lang="zh-CN" altLang="zh-CN" dirty="0"/>
          </a:p>
        </p:txBody>
      </p:sp>
      <p:pic>
        <p:nvPicPr>
          <p:cNvPr id="11" name="图片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26365" y="40326"/>
            <a:ext cx="1257520" cy="1036233"/>
          </a:xfrm>
          <a:prstGeom prst="rect">
            <a:avLst/>
          </a:prstGeom>
          <a:effectLst>
            <a:outerShdw blurRad="50800" dist="38100" dir="2700000" sx="102000" sy="102000" algn="tl" rotWithShape="0">
              <a:prstClr val="black">
                <a:alpha val="40000"/>
              </a:prstClr>
            </a:outerShdw>
          </a:effectLst>
        </p:spPr>
      </p:pic>
      <p:pic>
        <p:nvPicPr>
          <p:cNvPr id="15" name="图片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7549" y="1479"/>
            <a:ext cx="1257520" cy="1036233"/>
          </a:xfrm>
          <a:prstGeom prst="rect">
            <a:avLst/>
          </a:prstGeom>
          <a:effectLst>
            <a:outerShdw blurRad="50800" dist="38100" dir="2700000" sx="102000" sy="102000" algn="tl" rotWithShape="0">
              <a:prstClr val="black">
                <a:alpha val="40000"/>
              </a:prstClr>
            </a:outerShdw>
          </a:effectLst>
        </p:spPr>
      </p:pic>
      <p:pic>
        <p:nvPicPr>
          <p:cNvPr id="16" name="图片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90587" y="40765"/>
            <a:ext cx="1257520" cy="1036233"/>
          </a:xfrm>
          <a:prstGeom prst="rect">
            <a:avLst/>
          </a:prstGeom>
          <a:effectLst>
            <a:outerShdw blurRad="50800" dist="38100" dir="2700000" sx="102000" sy="102000" algn="tl" rotWithShape="0">
              <a:prstClr val="black">
                <a:alpha val="40000"/>
              </a:prstClr>
            </a:outerShdw>
          </a:effectLst>
        </p:spPr>
      </p:pic>
      <p:pic>
        <p:nvPicPr>
          <p:cNvPr id="17" name="图片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2397" y="0"/>
            <a:ext cx="1257520" cy="1036233"/>
          </a:xfrm>
          <a:prstGeom prst="rect">
            <a:avLst/>
          </a:prstGeom>
          <a:effectLst>
            <a:outerShdw blurRad="50800" dist="38100" dir="2700000" sx="102000" sy="102000" algn="tl" rotWithShape="0">
              <a:prstClr val="black">
                <a:alpha val="40000"/>
              </a:prstClr>
            </a:outerShdw>
          </a:effectLst>
        </p:spPr>
      </p:pic>
      <p:sp>
        <p:nvSpPr>
          <p:cNvPr id="19" name="椭圆 18"/>
          <p:cNvSpPr/>
          <p:nvPr/>
        </p:nvSpPr>
        <p:spPr>
          <a:xfrm>
            <a:off x="1744980" y="318447"/>
            <a:ext cx="591820" cy="591820"/>
          </a:xfrm>
          <a:prstGeom prst="ellipse">
            <a:avLst/>
          </a:prstGeom>
          <a:solidFill>
            <a:srgbClr val="C5E3B3">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3" cstate="screen">
            <a:extLst>
              <a:ext uri="{28A0092B-C50C-407E-A947-70E740481C1C}">
                <a14:useLocalDpi xmlns:a14="http://schemas.microsoft.com/office/drawing/2010/main"/>
              </a:ext>
            </a:extLst>
          </a:blip>
          <a:srcRect l="20027" t="26004"/>
          <a:stretch/>
        </p:blipFill>
        <p:spPr>
          <a:xfrm>
            <a:off x="0" y="0"/>
            <a:ext cx="1355417" cy="1228714"/>
          </a:xfrm>
          <a:prstGeom prst="rect">
            <a:avLst/>
          </a:prstGeom>
        </p:spPr>
      </p:pic>
      <p:sp>
        <p:nvSpPr>
          <p:cNvPr id="21" name="椭圆 20"/>
          <p:cNvSpPr/>
          <p:nvPr/>
        </p:nvSpPr>
        <p:spPr>
          <a:xfrm>
            <a:off x="553248" y="1504224"/>
            <a:ext cx="370840" cy="370840"/>
          </a:xfrm>
          <a:prstGeom prst="ellipse">
            <a:avLst/>
          </a:prstGeom>
          <a:solidFill>
            <a:srgbClr val="C5E3B3">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935228" y="1587500"/>
            <a:ext cx="330328" cy="330328"/>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rotWithShape="1">
          <a:blip r:embed="rId3" cstate="screen">
            <a:extLst>
              <a:ext uri="{28A0092B-C50C-407E-A947-70E740481C1C}">
                <a14:useLocalDpi xmlns:a14="http://schemas.microsoft.com/office/drawing/2010/main"/>
              </a:ext>
            </a:extLst>
          </a:blip>
          <a:srcRect l="34199" t="41404"/>
          <a:stretch/>
        </p:blipFill>
        <p:spPr>
          <a:xfrm rot="10800000">
            <a:off x="11076774" y="5885010"/>
            <a:ext cx="1115225" cy="972990"/>
          </a:xfrm>
          <a:prstGeom prst="rect">
            <a:avLst/>
          </a:prstGeom>
        </p:spPr>
      </p:pic>
      <p:pic>
        <p:nvPicPr>
          <p:cNvPr id="32" name="图片 31" descr="gr1">
            <a:extLst>
              <a:ext uri="{FF2B5EF4-FFF2-40B4-BE49-F238E27FC236}">
                <a16:creationId xmlns:a16="http://schemas.microsoft.com/office/drawing/2014/main" id="{87E80C3B-8C4E-4052-A1BD-ACB5FB6B7B6A}"/>
              </a:ext>
            </a:extLst>
          </p:cNvPr>
          <p:cNvPicPr/>
          <p:nvPr/>
        </p:nvPicPr>
        <p:blipFill>
          <a:blip r:embed="rId4"/>
          <a:stretch>
            <a:fillRect/>
          </a:stretch>
        </p:blipFill>
        <p:spPr>
          <a:xfrm>
            <a:off x="2448312" y="1526020"/>
            <a:ext cx="2561473" cy="5081043"/>
          </a:xfrm>
          <a:prstGeom prst="rect">
            <a:avLst/>
          </a:prstGeom>
        </p:spPr>
      </p:pic>
      <p:pic>
        <p:nvPicPr>
          <p:cNvPr id="33" name="图片 32" descr="cz1">
            <a:extLst>
              <a:ext uri="{FF2B5EF4-FFF2-40B4-BE49-F238E27FC236}">
                <a16:creationId xmlns:a16="http://schemas.microsoft.com/office/drawing/2014/main" id="{6F4F6976-6032-41F2-B28C-0DA1486FE387}"/>
              </a:ext>
            </a:extLst>
          </p:cNvPr>
          <p:cNvPicPr/>
          <p:nvPr/>
        </p:nvPicPr>
        <p:blipFill>
          <a:blip r:embed="rId5"/>
          <a:stretch>
            <a:fillRect/>
          </a:stretch>
        </p:blipFill>
        <p:spPr>
          <a:xfrm>
            <a:off x="7158084" y="1504224"/>
            <a:ext cx="2585604" cy="5055981"/>
          </a:xfrm>
          <a:prstGeom prst="rect">
            <a:avLst/>
          </a:prstGeom>
        </p:spPr>
      </p:pic>
    </p:spTree>
    <p:extLst>
      <p:ext uri="{BB962C8B-B14F-4D97-AF65-F5344CB8AC3E}">
        <p14:creationId xmlns:p14="http://schemas.microsoft.com/office/powerpoint/2010/main" val="4040875961"/>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56610" y="-5715"/>
            <a:ext cx="8835390" cy="686371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0867390" y="1631315"/>
            <a:ext cx="367030" cy="1372235"/>
          </a:xfrm>
          <a:prstGeom prst="rect">
            <a:avLst/>
          </a:prstGeom>
          <a:noFill/>
        </p:spPr>
        <p:txBody>
          <a:bodyPr vert="eaVert" wrap="square" rtlCol="0">
            <a:spAutoFit/>
          </a:bodyPr>
          <a:lstStyle/>
          <a:p>
            <a:pPr algn="dist"/>
            <a:r>
              <a:rPr lang="en-US" altLang="zh-CN" sz="1200" dirty="0">
                <a:solidFill>
                  <a:schemeClr val="tx1">
                    <a:lumMod val="75000"/>
                    <a:lumOff val="25000"/>
                  </a:schemeClr>
                </a:solidFill>
              </a:rPr>
              <a:t>CONTENTS</a:t>
            </a:r>
          </a:p>
        </p:txBody>
      </p:sp>
      <p:grpSp>
        <p:nvGrpSpPr>
          <p:cNvPr id="15" name="组合 14"/>
          <p:cNvGrpSpPr/>
          <p:nvPr/>
        </p:nvGrpSpPr>
        <p:grpSpPr>
          <a:xfrm>
            <a:off x="9820275" y="728345"/>
            <a:ext cx="1198245" cy="2275205"/>
            <a:chOff x="9820275" y="728345"/>
            <a:chExt cx="1198245" cy="2275205"/>
          </a:xfrm>
        </p:grpSpPr>
        <p:sp>
          <p:nvSpPr>
            <p:cNvPr id="5" name="文本框 4"/>
            <p:cNvSpPr txBox="1"/>
            <p:nvPr/>
          </p:nvSpPr>
          <p:spPr>
            <a:xfrm>
              <a:off x="9971405" y="728345"/>
              <a:ext cx="1047115" cy="1198880"/>
            </a:xfrm>
            <a:prstGeom prst="rect">
              <a:avLst/>
            </a:prstGeom>
            <a:noFill/>
          </p:spPr>
          <p:txBody>
            <a:bodyPr wrap="square" rtlCol="0" anchor="t">
              <a:spAutoFit/>
            </a:bodyPr>
            <a:lstStyle/>
            <a:p>
              <a:r>
                <a:rPr lang="zh-CN" altLang="en-US" sz="7200" dirty="0">
                  <a:solidFill>
                    <a:schemeClr val="tx1">
                      <a:lumMod val="75000"/>
                      <a:lumOff val="25000"/>
                    </a:schemeClr>
                  </a:solidFill>
                  <a:latin typeface="方正清刻本悦宋简体" panose="02000000000000000000" charset="-122"/>
                  <a:ea typeface="方正清刻本悦宋简体" panose="02000000000000000000" charset="-122"/>
                  <a:sym typeface="+mn-ea"/>
                </a:rPr>
                <a:t>目</a:t>
              </a:r>
            </a:p>
          </p:txBody>
        </p:sp>
        <p:sp>
          <p:nvSpPr>
            <p:cNvPr id="8" name="文本框 7"/>
            <p:cNvSpPr txBox="1"/>
            <p:nvPr/>
          </p:nvSpPr>
          <p:spPr>
            <a:xfrm>
              <a:off x="9820275" y="1804670"/>
              <a:ext cx="1047115" cy="1198880"/>
            </a:xfrm>
            <a:prstGeom prst="rect">
              <a:avLst/>
            </a:prstGeom>
            <a:noFill/>
          </p:spPr>
          <p:txBody>
            <a:bodyPr wrap="square" rtlCol="0" anchor="t">
              <a:spAutoFit/>
            </a:bodyPr>
            <a:lstStyle/>
            <a:p>
              <a:r>
                <a:rPr lang="zh-CN" altLang="en-US" sz="7200" dirty="0">
                  <a:solidFill>
                    <a:schemeClr val="tx1">
                      <a:lumMod val="75000"/>
                      <a:lumOff val="25000"/>
                    </a:schemeClr>
                  </a:solidFill>
                  <a:latin typeface="方正清刻本悦宋简体" panose="02000000000000000000" charset="-122"/>
                  <a:ea typeface="方正清刻本悦宋简体" panose="02000000000000000000" charset="-122"/>
                  <a:sym typeface="+mn-ea"/>
                </a:rPr>
                <a:t>录</a:t>
              </a:r>
            </a:p>
          </p:txBody>
        </p:sp>
      </p:grpSp>
      <p:grpSp>
        <p:nvGrpSpPr>
          <p:cNvPr id="2" name="组合 1"/>
          <p:cNvGrpSpPr/>
          <p:nvPr/>
        </p:nvGrpSpPr>
        <p:grpSpPr>
          <a:xfrm>
            <a:off x="5010150" y="800735"/>
            <a:ext cx="4020185" cy="583565"/>
            <a:chOff x="5010150" y="1796415"/>
            <a:chExt cx="4020185" cy="583565"/>
          </a:xfrm>
        </p:grpSpPr>
        <p:sp>
          <p:nvSpPr>
            <p:cNvPr id="11" name="椭圆 10"/>
            <p:cNvSpPr/>
            <p:nvPr/>
          </p:nvSpPr>
          <p:spPr>
            <a:xfrm>
              <a:off x="5010150" y="1796415"/>
              <a:ext cx="583565" cy="583565"/>
            </a:xfrm>
            <a:prstGeom prst="ellipse">
              <a:avLst/>
            </a:prstGeom>
            <a:solidFill>
              <a:schemeClr val="bg1"/>
            </a:solidFill>
            <a:ln>
              <a:solidFill>
                <a:srgbClr val="EFE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lumMod val="75000"/>
                      <a:lumOff val="25000"/>
                    </a:schemeClr>
                  </a:solidFill>
                  <a:latin typeface="微软雅黑" panose="020B0503020204020204" charset="-122"/>
                  <a:ea typeface="微软雅黑" panose="020B0503020204020204" charset="-122"/>
                </a:rPr>
                <a:t>01</a:t>
              </a:r>
            </a:p>
          </p:txBody>
        </p:sp>
        <p:sp>
          <p:nvSpPr>
            <p:cNvPr id="38" name="文本框 37"/>
            <p:cNvSpPr txBox="1"/>
            <p:nvPr/>
          </p:nvSpPr>
          <p:spPr>
            <a:xfrm>
              <a:off x="5808345" y="1854835"/>
              <a:ext cx="3221990" cy="46736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kumimoji="0" lang="zh-CN" altLang="en-US" sz="2000" i="0" u="none" strike="noStrike" kern="0" cap="none" spc="0" normalizeH="0" baseline="0" noProof="0" dirty="0">
                  <a:ln>
                    <a:noFill/>
                  </a:ln>
                  <a:solidFill>
                    <a:schemeClr val="tx1">
                      <a:lumMod val="75000"/>
                      <a:lumOff val="25000"/>
                    </a:schemeClr>
                  </a:solidFill>
                  <a:effectLst/>
                  <a:uLnTx/>
                  <a:uFillTx/>
                  <a:latin typeface="方正清刻本悦宋简体" panose="02000000000000000000" charset="-122"/>
                  <a:ea typeface="方正清刻本悦宋简体" panose="02000000000000000000" charset="-122"/>
                  <a:sym typeface="+mn-ea"/>
                </a:rPr>
                <a:t>引言</a:t>
              </a:r>
            </a:p>
          </p:txBody>
        </p:sp>
      </p:grpSp>
      <p:grpSp>
        <p:nvGrpSpPr>
          <p:cNvPr id="3" name="组合 2"/>
          <p:cNvGrpSpPr/>
          <p:nvPr/>
        </p:nvGrpSpPr>
        <p:grpSpPr>
          <a:xfrm>
            <a:off x="5009515" y="1774190"/>
            <a:ext cx="4020820" cy="583565"/>
            <a:chOff x="5009515" y="2776855"/>
            <a:chExt cx="4020820" cy="583565"/>
          </a:xfrm>
        </p:grpSpPr>
        <p:sp>
          <p:nvSpPr>
            <p:cNvPr id="12" name="椭圆 11"/>
            <p:cNvSpPr/>
            <p:nvPr/>
          </p:nvSpPr>
          <p:spPr>
            <a:xfrm>
              <a:off x="5009515" y="2776855"/>
              <a:ext cx="583565" cy="583565"/>
            </a:xfrm>
            <a:prstGeom prst="ellipse">
              <a:avLst/>
            </a:prstGeom>
            <a:solidFill>
              <a:schemeClr val="bg1"/>
            </a:solidFill>
            <a:ln>
              <a:solidFill>
                <a:srgbClr val="EFE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lumMod val="75000"/>
                      <a:lumOff val="25000"/>
                    </a:schemeClr>
                  </a:solidFill>
                  <a:latin typeface="微软雅黑" panose="020B0503020204020204" charset="-122"/>
                  <a:ea typeface="微软雅黑" panose="020B0503020204020204" charset="-122"/>
                  <a:sym typeface="+mn-ea"/>
                </a:rPr>
                <a:t>02</a:t>
              </a:r>
            </a:p>
          </p:txBody>
        </p:sp>
        <p:sp>
          <p:nvSpPr>
            <p:cNvPr id="40" name="文本框 39"/>
            <p:cNvSpPr txBox="1"/>
            <p:nvPr/>
          </p:nvSpPr>
          <p:spPr>
            <a:xfrm>
              <a:off x="5808345" y="2834640"/>
              <a:ext cx="3221990" cy="46736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kumimoji="0" lang="zh-CN" altLang="en-US" sz="2000" i="0" u="none" strike="noStrike" kern="0" cap="none" spc="0" normalizeH="0" baseline="0" noProof="0" dirty="0">
                  <a:ln>
                    <a:noFill/>
                  </a:ln>
                  <a:solidFill>
                    <a:schemeClr val="tx1">
                      <a:lumMod val="75000"/>
                      <a:lumOff val="25000"/>
                    </a:schemeClr>
                  </a:solidFill>
                  <a:effectLst/>
                  <a:uLnTx/>
                  <a:uFillTx/>
                  <a:latin typeface="方正清刻本悦宋简体" panose="02000000000000000000" charset="-122"/>
                  <a:ea typeface="方正清刻本悦宋简体" panose="02000000000000000000" charset="-122"/>
                  <a:sym typeface="+mn-ea"/>
                </a:rPr>
                <a:t>总体目标</a:t>
              </a:r>
            </a:p>
          </p:txBody>
        </p:sp>
      </p:grpSp>
      <p:grpSp>
        <p:nvGrpSpPr>
          <p:cNvPr id="9" name="组合 8"/>
          <p:cNvGrpSpPr/>
          <p:nvPr/>
        </p:nvGrpSpPr>
        <p:grpSpPr>
          <a:xfrm>
            <a:off x="5008880" y="2706370"/>
            <a:ext cx="4021455" cy="583565"/>
            <a:chOff x="5008880" y="3782060"/>
            <a:chExt cx="4021455" cy="583565"/>
          </a:xfrm>
        </p:grpSpPr>
        <p:sp>
          <p:nvSpPr>
            <p:cNvPr id="14" name="椭圆 13"/>
            <p:cNvSpPr/>
            <p:nvPr/>
          </p:nvSpPr>
          <p:spPr>
            <a:xfrm>
              <a:off x="5008880" y="3782060"/>
              <a:ext cx="583565" cy="583565"/>
            </a:xfrm>
            <a:prstGeom prst="ellipse">
              <a:avLst/>
            </a:prstGeom>
            <a:solidFill>
              <a:schemeClr val="bg1"/>
            </a:solidFill>
            <a:ln>
              <a:solidFill>
                <a:srgbClr val="EFE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lumMod val="75000"/>
                      <a:lumOff val="25000"/>
                    </a:schemeClr>
                  </a:solidFill>
                  <a:latin typeface="微软雅黑" panose="020B0503020204020204" charset="-122"/>
                  <a:ea typeface="微软雅黑" panose="020B0503020204020204" charset="-122"/>
                </a:rPr>
                <a:t>03</a:t>
              </a:r>
            </a:p>
          </p:txBody>
        </p:sp>
        <p:sp>
          <p:nvSpPr>
            <p:cNvPr id="42" name="文本框 41"/>
            <p:cNvSpPr txBox="1"/>
            <p:nvPr/>
          </p:nvSpPr>
          <p:spPr>
            <a:xfrm>
              <a:off x="5808345" y="3839845"/>
              <a:ext cx="3221990" cy="46736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kumimoji="0" lang="zh-CN" altLang="en-US" sz="2000" i="0" u="none" strike="noStrike" kern="0" cap="none" spc="0" normalizeH="0" baseline="0" noProof="0" dirty="0">
                  <a:ln>
                    <a:noFill/>
                  </a:ln>
                  <a:solidFill>
                    <a:schemeClr val="tx1">
                      <a:lumMod val="75000"/>
                      <a:lumOff val="25000"/>
                    </a:schemeClr>
                  </a:solidFill>
                  <a:effectLst/>
                  <a:uLnTx/>
                  <a:uFillTx/>
                  <a:latin typeface="方正清刻本悦宋简体" panose="02000000000000000000" charset="-122"/>
                  <a:ea typeface="方正清刻本悦宋简体" panose="02000000000000000000" charset="-122"/>
                  <a:sym typeface="+mn-ea"/>
                </a:rPr>
                <a:t>用户需求</a:t>
              </a:r>
            </a:p>
          </p:txBody>
        </p:sp>
      </p:grpSp>
      <p:grpSp>
        <p:nvGrpSpPr>
          <p:cNvPr id="10" name="组合 9"/>
          <p:cNvGrpSpPr/>
          <p:nvPr/>
        </p:nvGrpSpPr>
        <p:grpSpPr>
          <a:xfrm>
            <a:off x="5010150" y="3634105"/>
            <a:ext cx="4020185" cy="583565"/>
            <a:chOff x="5008245" y="4869815"/>
            <a:chExt cx="4020185" cy="583565"/>
          </a:xfrm>
        </p:grpSpPr>
        <p:sp>
          <p:nvSpPr>
            <p:cNvPr id="17" name="椭圆 16"/>
            <p:cNvSpPr/>
            <p:nvPr/>
          </p:nvSpPr>
          <p:spPr>
            <a:xfrm>
              <a:off x="5008245" y="4869815"/>
              <a:ext cx="583565" cy="583565"/>
            </a:xfrm>
            <a:prstGeom prst="ellipse">
              <a:avLst/>
            </a:prstGeom>
            <a:solidFill>
              <a:schemeClr val="bg1"/>
            </a:solidFill>
            <a:ln>
              <a:solidFill>
                <a:srgbClr val="EFE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lumMod val="75000"/>
                      <a:lumOff val="25000"/>
                    </a:schemeClr>
                  </a:solidFill>
                  <a:latin typeface="微软雅黑" panose="020B0503020204020204" charset="-122"/>
                  <a:ea typeface="微软雅黑" panose="020B0503020204020204" charset="-122"/>
                </a:rPr>
                <a:t>04</a:t>
              </a:r>
            </a:p>
          </p:txBody>
        </p:sp>
        <p:sp>
          <p:nvSpPr>
            <p:cNvPr id="44" name="文本框 43"/>
            <p:cNvSpPr txBox="1"/>
            <p:nvPr/>
          </p:nvSpPr>
          <p:spPr>
            <a:xfrm>
              <a:off x="5806440" y="4927600"/>
              <a:ext cx="3221990" cy="46736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kumimoji="0" lang="zh-CN" altLang="en-US" sz="2000" i="0" u="none" strike="noStrike" kern="0" cap="none" spc="0" normalizeH="0" baseline="0" noProof="0" dirty="0">
                  <a:ln>
                    <a:noFill/>
                  </a:ln>
                  <a:solidFill>
                    <a:schemeClr val="tx1">
                      <a:lumMod val="75000"/>
                      <a:lumOff val="25000"/>
                    </a:schemeClr>
                  </a:solidFill>
                  <a:effectLst/>
                  <a:uLnTx/>
                  <a:uFillTx/>
                  <a:latin typeface="方正清刻本悦宋简体" panose="02000000000000000000" charset="-122"/>
                  <a:ea typeface="方正清刻本悦宋简体" panose="02000000000000000000" charset="-122"/>
                  <a:sym typeface="+mn-ea"/>
                </a:rPr>
                <a:t>具体要求</a:t>
              </a:r>
            </a:p>
          </p:txBody>
        </p:sp>
      </p:grpSp>
      <p:pic>
        <p:nvPicPr>
          <p:cNvPr id="22" name="图片 21" descr="3"/>
          <p:cNvPicPr>
            <a:picLocks noChangeAspect="1"/>
          </p:cNvPicPr>
          <p:nvPr/>
        </p:nvPicPr>
        <p:blipFill>
          <a:blip r:embed="rId2" cstate="screen"/>
          <a:srcRect/>
          <a:stretch>
            <a:fillRect/>
          </a:stretch>
        </p:blipFill>
        <p:spPr>
          <a:xfrm rot="2040000">
            <a:off x="10976610" y="558165"/>
            <a:ext cx="832485" cy="1069975"/>
          </a:xfrm>
          <a:prstGeom prst="rect">
            <a:avLst/>
          </a:prstGeom>
        </p:spPr>
      </p:pic>
      <p:pic>
        <p:nvPicPr>
          <p:cNvPr id="23" name="图片 22"/>
          <p:cNvPicPr>
            <a:picLocks noChangeAspect="1"/>
          </p:cNvPicPr>
          <p:nvPr/>
        </p:nvPicPr>
        <p:blipFill>
          <a:blip r:embed="rId3"/>
          <a:stretch>
            <a:fillRect/>
          </a:stretch>
        </p:blipFill>
        <p:spPr>
          <a:xfrm>
            <a:off x="-871087" y="601411"/>
            <a:ext cx="6462897" cy="6462897"/>
          </a:xfrm>
          <a:prstGeom prst="rect">
            <a:avLst/>
          </a:prstGeom>
        </p:spPr>
      </p:pic>
      <p:pic>
        <p:nvPicPr>
          <p:cNvPr id="24" name="图片 23"/>
          <p:cNvPicPr>
            <a:picLocks noChangeAspect="1"/>
          </p:cNvPicPr>
          <p:nvPr/>
        </p:nvPicPr>
        <p:blipFill>
          <a:blip r:embed="rId4"/>
          <a:stretch>
            <a:fillRect/>
          </a:stretch>
        </p:blipFill>
        <p:spPr>
          <a:xfrm rot="632931">
            <a:off x="8289155" y="5042154"/>
            <a:ext cx="3719885" cy="2058211"/>
          </a:xfrm>
          <a:prstGeom prst="rect">
            <a:avLst/>
          </a:prstGeom>
        </p:spPr>
      </p:pic>
      <p:grpSp>
        <p:nvGrpSpPr>
          <p:cNvPr id="4" name="组合 3"/>
          <p:cNvGrpSpPr/>
          <p:nvPr/>
        </p:nvGrpSpPr>
        <p:grpSpPr>
          <a:xfrm>
            <a:off x="5010150" y="4508500"/>
            <a:ext cx="4020185" cy="583565"/>
            <a:chOff x="5010150" y="1796415"/>
            <a:chExt cx="4020185" cy="583565"/>
          </a:xfrm>
        </p:grpSpPr>
        <p:sp>
          <p:nvSpPr>
            <p:cNvPr id="7" name="椭圆 6"/>
            <p:cNvSpPr/>
            <p:nvPr/>
          </p:nvSpPr>
          <p:spPr>
            <a:xfrm>
              <a:off x="5010150" y="1796415"/>
              <a:ext cx="583565" cy="583565"/>
            </a:xfrm>
            <a:prstGeom prst="ellipse">
              <a:avLst/>
            </a:prstGeom>
            <a:solidFill>
              <a:schemeClr val="bg1"/>
            </a:solidFill>
            <a:ln>
              <a:solidFill>
                <a:srgbClr val="EFE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lumMod val="75000"/>
                      <a:lumOff val="25000"/>
                    </a:schemeClr>
                  </a:solidFill>
                  <a:latin typeface="微软雅黑" panose="020B0503020204020204" charset="-122"/>
                  <a:ea typeface="微软雅黑" panose="020B0503020204020204" charset="-122"/>
                </a:rPr>
                <a:t>05</a:t>
              </a:r>
            </a:p>
          </p:txBody>
        </p:sp>
        <p:sp>
          <p:nvSpPr>
            <p:cNvPr id="16" name="文本框 15"/>
            <p:cNvSpPr txBox="1"/>
            <p:nvPr/>
          </p:nvSpPr>
          <p:spPr>
            <a:xfrm>
              <a:off x="5808345" y="1854835"/>
              <a:ext cx="3221990" cy="46736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kumimoji="0" lang="zh-CN" altLang="en-US" sz="2000" i="0" u="none" strike="noStrike" kern="0" cap="none" spc="0" normalizeH="0" baseline="0" noProof="0" dirty="0">
                  <a:ln>
                    <a:noFill/>
                  </a:ln>
                  <a:solidFill>
                    <a:schemeClr val="tx1">
                      <a:lumMod val="75000"/>
                      <a:lumOff val="25000"/>
                    </a:schemeClr>
                  </a:solidFill>
                  <a:effectLst/>
                  <a:uLnTx/>
                  <a:uFillTx/>
                  <a:latin typeface="方正清刻本悦宋简体" panose="02000000000000000000" charset="-122"/>
                  <a:ea typeface="方正清刻本悦宋简体" panose="02000000000000000000" charset="-122"/>
                  <a:sym typeface="+mn-ea"/>
                </a:rPr>
                <a:t>原型界面</a:t>
              </a:r>
            </a:p>
          </p:txBody>
        </p:sp>
      </p:grpSp>
      <p:grpSp>
        <p:nvGrpSpPr>
          <p:cNvPr id="25" name="组合 24"/>
          <p:cNvGrpSpPr/>
          <p:nvPr/>
        </p:nvGrpSpPr>
        <p:grpSpPr>
          <a:xfrm>
            <a:off x="5008245" y="5329555"/>
            <a:ext cx="4020185" cy="583565"/>
            <a:chOff x="5010150" y="1796415"/>
            <a:chExt cx="4020185" cy="583565"/>
          </a:xfrm>
        </p:grpSpPr>
        <p:sp>
          <p:nvSpPr>
            <p:cNvPr id="26" name="椭圆 25"/>
            <p:cNvSpPr/>
            <p:nvPr/>
          </p:nvSpPr>
          <p:spPr>
            <a:xfrm>
              <a:off x="5010150" y="1796415"/>
              <a:ext cx="583565" cy="583565"/>
            </a:xfrm>
            <a:prstGeom prst="ellipse">
              <a:avLst/>
            </a:prstGeom>
            <a:solidFill>
              <a:schemeClr val="bg1"/>
            </a:solidFill>
            <a:ln>
              <a:solidFill>
                <a:srgbClr val="EFE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lumMod val="75000"/>
                      <a:lumOff val="25000"/>
                    </a:schemeClr>
                  </a:solidFill>
                  <a:latin typeface="微软雅黑" panose="020B0503020204020204" charset="-122"/>
                  <a:ea typeface="微软雅黑" panose="020B0503020204020204" charset="-122"/>
                </a:rPr>
                <a:t>06</a:t>
              </a:r>
            </a:p>
          </p:txBody>
        </p:sp>
        <p:sp>
          <p:nvSpPr>
            <p:cNvPr id="27" name="文本框 26"/>
            <p:cNvSpPr txBox="1"/>
            <p:nvPr/>
          </p:nvSpPr>
          <p:spPr>
            <a:xfrm>
              <a:off x="5808345" y="1854835"/>
              <a:ext cx="3221990" cy="46736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kumimoji="0" lang="zh-CN" altLang="en-US" sz="2000" i="0" u="none" strike="noStrike" kern="0" cap="none" spc="0" normalizeH="0" baseline="0" noProof="0" dirty="0">
                  <a:ln>
                    <a:noFill/>
                  </a:ln>
                  <a:solidFill>
                    <a:schemeClr val="tx1">
                      <a:lumMod val="75000"/>
                      <a:lumOff val="25000"/>
                    </a:schemeClr>
                  </a:solidFill>
                  <a:effectLst/>
                  <a:uLnTx/>
                  <a:uFillTx/>
                  <a:latin typeface="方正清刻本悦宋简体" panose="02000000000000000000" charset="-122"/>
                  <a:ea typeface="方正清刻本悦宋简体" panose="02000000000000000000" charset="-122"/>
                  <a:sym typeface="+mn-ea"/>
                </a:rPr>
                <a:t>功能描述及验收标准</a:t>
              </a:r>
            </a:p>
          </p:txBody>
        </p:sp>
      </p:gr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randombar(horizontal)">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22160" y="-5715"/>
            <a:ext cx="362839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3"/>
          <p:cNvPicPr>
            <a:picLocks noChangeAspect="1"/>
          </p:cNvPicPr>
          <p:nvPr/>
        </p:nvPicPr>
        <p:blipFill>
          <a:blip r:embed="rId2" cstate="screen"/>
          <a:srcRect/>
          <a:stretch>
            <a:fillRect/>
          </a:stretch>
        </p:blipFill>
        <p:spPr>
          <a:xfrm rot="2040000">
            <a:off x="10174584" y="333554"/>
            <a:ext cx="832485" cy="1069975"/>
          </a:xfrm>
          <a:prstGeom prst="rect">
            <a:avLst/>
          </a:prstGeom>
        </p:spPr>
      </p:pic>
      <p:sp>
        <p:nvSpPr>
          <p:cNvPr id="5" name="文本框 4"/>
          <p:cNvSpPr txBox="1"/>
          <p:nvPr/>
        </p:nvSpPr>
        <p:spPr>
          <a:xfrm>
            <a:off x="8795107" y="1952942"/>
            <a:ext cx="1046440" cy="2952115"/>
          </a:xfrm>
          <a:prstGeom prst="rect">
            <a:avLst/>
          </a:prstGeom>
          <a:noFill/>
        </p:spPr>
        <p:txBody>
          <a:bodyPr vert="eaVert" wrap="square" rtlCol="0">
            <a:spAutoFit/>
          </a:bodyPr>
          <a:lstStyle/>
          <a:p>
            <a:r>
              <a:rPr lang="zh-CN" altLang="zh-CN" sz="2800" dirty="0">
                <a:solidFill>
                  <a:schemeClr val="tx1">
                    <a:lumMod val="75000"/>
                    <a:lumOff val="25000"/>
                  </a:schemeClr>
                </a:solidFill>
                <a:latin typeface="方正清刻本悦宋简体" panose="02000000000000000000" charset="-122"/>
                <a:ea typeface="方正清刻本悦宋简体" panose="02000000000000000000" charset="-122"/>
              </a:rPr>
              <a:t>功能描述及验收验证标准</a:t>
            </a:r>
            <a:endParaRPr lang="zh-CN" altLang="en-US" sz="2800" dirty="0">
              <a:solidFill>
                <a:schemeClr val="tx1">
                  <a:lumMod val="75000"/>
                  <a:lumOff val="25000"/>
                </a:schemeClr>
              </a:solidFill>
              <a:latin typeface="方正清刻本悦宋简体" panose="02000000000000000000" charset="-122"/>
              <a:ea typeface="方正清刻本悦宋简体" panose="02000000000000000000" charset="-122"/>
            </a:endParaRPr>
          </a:p>
        </p:txBody>
      </p:sp>
      <p:sp>
        <p:nvSpPr>
          <p:cNvPr id="8" name="文本框 7"/>
          <p:cNvSpPr txBox="1"/>
          <p:nvPr/>
        </p:nvSpPr>
        <p:spPr>
          <a:xfrm>
            <a:off x="7824549" y="1977390"/>
            <a:ext cx="1107996" cy="2386330"/>
          </a:xfrm>
          <a:prstGeom prst="rect">
            <a:avLst/>
          </a:prstGeom>
          <a:noFill/>
        </p:spPr>
        <p:txBody>
          <a:bodyPr vert="eaVert" wrap="square" rtlCol="0">
            <a:spAutoFit/>
          </a:bodyPr>
          <a:lstStyle/>
          <a:p>
            <a:pPr algn="l"/>
            <a:r>
              <a:rPr lang="zh-CN" altLang="en-US" sz="6000" dirty="0">
                <a:solidFill>
                  <a:schemeClr val="tx1">
                    <a:lumMod val="75000"/>
                    <a:lumOff val="25000"/>
                  </a:schemeClr>
                </a:solidFill>
                <a:latin typeface="方正清刻本悦宋简体" panose="02000000000000000000" charset="-122"/>
                <a:ea typeface="方正清刻本悦宋简体" panose="02000000000000000000" charset="-122"/>
              </a:rPr>
              <a:t>第六节</a:t>
            </a:r>
          </a:p>
        </p:txBody>
      </p:sp>
      <p:pic>
        <p:nvPicPr>
          <p:cNvPr id="9" name="图片 8"/>
          <p:cNvPicPr>
            <a:picLocks noChangeAspect="1"/>
          </p:cNvPicPr>
          <p:nvPr/>
        </p:nvPicPr>
        <p:blipFill>
          <a:blip r:embed="rId3"/>
          <a:stretch>
            <a:fillRect/>
          </a:stretch>
        </p:blipFill>
        <p:spPr>
          <a:xfrm>
            <a:off x="-834436" y="546986"/>
            <a:ext cx="6462897" cy="6462897"/>
          </a:xfrm>
          <a:prstGeom prst="rect">
            <a:avLst/>
          </a:prstGeom>
        </p:spPr>
      </p:pic>
      <p:pic>
        <p:nvPicPr>
          <p:cNvPr id="10" name="图片 9"/>
          <p:cNvPicPr>
            <a:picLocks noChangeAspect="1"/>
          </p:cNvPicPr>
          <p:nvPr/>
        </p:nvPicPr>
        <p:blipFill>
          <a:blip r:embed="rId4"/>
          <a:stretch>
            <a:fillRect/>
          </a:stretch>
        </p:blipFill>
        <p:spPr>
          <a:xfrm>
            <a:off x="2947886" y="4506595"/>
            <a:ext cx="4406634" cy="2438189"/>
          </a:xfrm>
          <a:prstGeom prst="rect">
            <a:avLst/>
          </a:prstGeom>
        </p:spPr>
      </p:pic>
    </p:spTree>
    <p:extLst>
      <p:ext uri="{BB962C8B-B14F-4D97-AF65-F5344CB8AC3E}">
        <p14:creationId xmlns:p14="http://schemas.microsoft.com/office/powerpoint/2010/main" val="427345376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917565" y="-9525"/>
            <a:ext cx="6274435" cy="686752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30834" y="2659690"/>
            <a:ext cx="5324475" cy="36933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rgbClr val="92D050"/>
                </a:solidFill>
                <a:latin typeface="Arial" panose="020B0604020202020204" pitchFamily="34" charset="0"/>
                <a:ea typeface="微软雅黑" panose="020B0503020204020204" charset="-122"/>
              </a:rPr>
              <a:t>6.1.1</a:t>
            </a:r>
            <a:r>
              <a:rPr lang="zh-CN" altLang="zh-CN" b="1" dirty="0">
                <a:solidFill>
                  <a:srgbClr val="92D050"/>
                </a:solidFill>
                <a:latin typeface="Arial" panose="020B0604020202020204" pitchFamily="34" charset="0"/>
                <a:ea typeface="微软雅黑" panose="020B0503020204020204" charset="-122"/>
              </a:rPr>
              <a:t>首页界面中的具体功能</a:t>
            </a:r>
          </a:p>
          <a:p>
            <a:r>
              <a:rPr lang="zh-CN" altLang="zh-CN" dirty="0">
                <a:solidFill>
                  <a:schemeClr val="tx1">
                    <a:lumMod val="65000"/>
                    <a:lumOff val="35000"/>
                  </a:schemeClr>
                </a:solidFill>
                <a:latin typeface="Arial" panose="020B0604020202020204" pitchFamily="34" charset="0"/>
                <a:ea typeface="微软雅黑" panose="020B0503020204020204" charset="-122"/>
              </a:rPr>
              <a:t>首页中包含了系统给用户推荐的帖子以及用户自身关注别人的帖子列表可自行点击观看帖子完整内容已经其他用户对该贴的评论；</a:t>
            </a:r>
          </a:p>
          <a:p>
            <a:r>
              <a:rPr lang="zh-CN" altLang="zh-CN" dirty="0">
                <a:solidFill>
                  <a:schemeClr val="tx1">
                    <a:lumMod val="65000"/>
                    <a:lumOff val="35000"/>
                  </a:schemeClr>
                </a:solidFill>
                <a:latin typeface="Arial" panose="020B0604020202020204" pitchFamily="34" charset="0"/>
                <a:ea typeface="微软雅黑" panose="020B0503020204020204" charset="-122"/>
              </a:rPr>
              <a:t>当然首页中还包含了流浪宠物救助功能用户可点击观看并可力所能及为流浪宠物提供救助；首页顶部还设有搜索功能，用户可根据内心想法搜索相关帖子；</a:t>
            </a:r>
          </a:p>
          <a:p>
            <a:r>
              <a:rPr lang="en-US" altLang="zh-CN" b="1" dirty="0">
                <a:solidFill>
                  <a:srgbClr val="92D050"/>
                </a:solidFill>
                <a:latin typeface="Arial" panose="020B0604020202020204" pitchFamily="34" charset="0"/>
                <a:ea typeface="微软雅黑" panose="020B0503020204020204" charset="-122"/>
              </a:rPr>
              <a:t>6.1.2</a:t>
            </a:r>
            <a:r>
              <a:rPr lang="zh-CN" altLang="zh-CN" b="1" dirty="0">
                <a:solidFill>
                  <a:srgbClr val="92D050"/>
                </a:solidFill>
                <a:latin typeface="Arial" panose="020B0604020202020204" pitchFamily="34" charset="0"/>
                <a:ea typeface="微软雅黑" panose="020B0503020204020204" charset="-122"/>
              </a:rPr>
              <a:t>领养界面中的具体功能</a:t>
            </a:r>
          </a:p>
          <a:p>
            <a:r>
              <a:rPr lang="zh-CN" altLang="zh-CN" dirty="0">
                <a:solidFill>
                  <a:schemeClr val="tx1">
                    <a:lumMod val="65000"/>
                    <a:lumOff val="35000"/>
                  </a:schemeClr>
                </a:solidFill>
                <a:latin typeface="Arial" panose="020B0604020202020204" pitchFamily="34" charset="0"/>
                <a:ea typeface="微软雅黑" panose="020B0503020204020204" charset="-122"/>
              </a:rPr>
              <a:t>领养界面中包含有转赠栏和购买栏两种功能，用户可根据实际在转赠栏或者购买栏发布相关帖子供其他用户浏览，其他用户可在购买栏或转赠栏中寻找心仪的宠物；</a:t>
            </a:r>
          </a:p>
        </p:txBody>
      </p:sp>
      <p:pic>
        <p:nvPicPr>
          <p:cNvPr id="5" name="图片 4"/>
          <p:cNvPicPr>
            <a:picLocks noChangeAspect="1"/>
          </p:cNvPicPr>
          <p:nvPr/>
        </p:nvPicPr>
        <p:blipFill>
          <a:blip r:embed="rId2" cstate="screen"/>
          <a:stretch>
            <a:fillRect/>
          </a:stretch>
        </p:blipFill>
        <p:spPr>
          <a:xfrm>
            <a:off x="2080893" y="166238"/>
            <a:ext cx="1677037" cy="2020067"/>
          </a:xfrm>
          <a:prstGeom prst="rect">
            <a:avLst/>
          </a:prstGeom>
        </p:spPr>
      </p:pic>
      <p:pic>
        <p:nvPicPr>
          <p:cNvPr id="10" name="图片 9"/>
          <p:cNvPicPr>
            <a:picLocks noChangeAspect="1"/>
          </p:cNvPicPr>
          <p:nvPr/>
        </p:nvPicPr>
        <p:blipFill>
          <a:blip r:embed="rId2" cstate="screen"/>
          <a:stretch>
            <a:fillRect/>
          </a:stretch>
        </p:blipFill>
        <p:spPr>
          <a:xfrm>
            <a:off x="8510905" y="166238"/>
            <a:ext cx="1677037" cy="2020067"/>
          </a:xfrm>
          <a:prstGeom prst="rect">
            <a:avLst/>
          </a:prstGeom>
        </p:spPr>
      </p:pic>
      <p:sp>
        <p:nvSpPr>
          <p:cNvPr id="15" name="文本框 14"/>
          <p:cNvSpPr txBox="1"/>
          <p:nvPr/>
        </p:nvSpPr>
        <p:spPr>
          <a:xfrm>
            <a:off x="6630036" y="2659690"/>
            <a:ext cx="5231130" cy="34163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rgbClr val="00B050"/>
                </a:solidFill>
                <a:latin typeface="Arial" panose="020B0604020202020204" pitchFamily="34" charset="0"/>
                <a:ea typeface="微软雅黑" panose="020B0503020204020204" charset="-122"/>
              </a:rPr>
              <a:t>6.1.3</a:t>
            </a:r>
            <a:r>
              <a:rPr lang="zh-CN" altLang="zh-CN" b="1" dirty="0">
                <a:solidFill>
                  <a:srgbClr val="00B050"/>
                </a:solidFill>
                <a:latin typeface="Arial" panose="020B0604020202020204" pitchFamily="34" charset="0"/>
                <a:ea typeface="微软雅黑" panose="020B0503020204020204" charset="-122"/>
              </a:rPr>
              <a:t>问题提问界面中的具体功能</a:t>
            </a:r>
          </a:p>
          <a:p>
            <a:r>
              <a:rPr lang="zh-CN" altLang="zh-CN" dirty="0">
                <a:solidFill>
                  <a:schemeClr val="bg1"/>
                </a:solidFill>
                <a:latin typeface="Arial" panose="020B0604020202020204" pitchFamily="34" charset="0"/>
                <a:ea typeface="微软雅黑" panose="020B0503020204020204" charset="-122"/>
              </a:rPr>
              <a:t>用户可发帖提问自己所遇到的问题，然后可由相关大神来给自己解惑；</a:t>
            </a:r>
            <a:endParaRPr lang="en-US" altLang="zh-CN" dirty="0">
              <a:solidFill>
                <a:schemeClr val="bg1"/>
              </a:solidFill>
              <a:latin typeface="Arial" panose="020B0604020202020204" pitchFamily="34" charset="0"/>
              <a:ea typeface="微软雅黑" panose="020B0503020204020204" charset="-122"/>
            </a:endParaRPr>
          </a:p>
          <a:p>
            <a:endParaRPr lang="en-US" altLang="zh-CN" dirty="0">
              <a:solidFill>
                <a:schemeClr val="bg1"/>
              </a:solidFill>
              <a:latin typeface="Arial" panose="020B0604020202020204" pitchFamily="34" charset="0"/>
              <a:ea typeface="微软雅黑" panose="020B0503020204020204" charset="-122"/>
            </a:endParaRPr>
          </a:p>
          <a:p>
            <a:endParaRPr lang="zh-CN" altLang="zh-CN" dirty="0">
              <a:solidFill>
                <a:schemeClr val="bg1"/>
              </a:solidFill>
              <a:latin typeface="Arial" panose="020B0604020202020204" pitchFamily="34" charset="0"/>
              <a:ea typeface="微软雅黑" panose="020B0503020204020204" charset="-122"/>
            </a:endParaRPr>
          </a:p>
          <a:p>
            <a:r>
              <a:rPr lang="en-US" altLang="zh-CN" b="1" dirty="0">
                <a:solidFill>
                  <a:srgbClr val="00B050"/>
                </a:solidFill>
                <a:latin typeface="Arial" panose="020B0604020202020204" pitchFamily="34" charset="0"/>
                <a:ea typeface="微软雅黑" panose="020B0503020204020204" charset="-122"/>
              </a:rPr>
              <a:t>6.1.4</a:t>
            </a:r>
            <a:r>
              <a:rPr lang="zh-CN" altLang="zh-CN" b="1" dirty="0">
                <a:solidFill>
                  <a:srgbClr val="00B050"/>
                </a:solidFill>
                <a:latin typeface="Arial" panose="020B0604020202020204" pitchFamily="34" charset="0"/>
                <a:ea typeface="微软雅黑" panose="020B0503020204020204" charset="-122"/>
              </a:rPr>
              <a:t>消息通知界面中的具体功能</a:t>
            </a:r>
          </a:p>
          <a:p>
            <a:r>
              <a:rPr lang="zh-CN" altLang="zh-CN" dirty="0">
                <a:solidFill>
                  <a:schemeClr val="bg1"/>
                </a:solidFill>
                <a:latin typeface="Arial" panose="020B0604020202020204" pitchFamily="34" charset="0"/>
                <a:ea typeface="微软雅黑" panose="020B0503020204020204" charset="-122"/>
              </a:rPr>
              <a:t>界面中包含了用户已浏览和未浏览的消息通知；</a:t>
            </a:r>
            <a:endParaRPr lang="en-US" altLang="zh-CN" dirty="0">
              <a:solidFill>
                <a:schemeClr val="bg1"/>
              </a:solidFill>
              <a:latin typeface="Arial" panose="020B0604020202020204" pitchFamily="34" charset="0"/>
              <a:ea typeface="微软雅黑" panose="020B0503020204020204" charset="-122"/>
            </a:endParaRPr>
          </a:p>
          <a:p>
            <a:endParaRPr lang="en-US" altLang="zh-CN" dirty="0">
              <a:solidFill>
                <a:schemeClr val="bg1"/>
              </a:solidFill>
              <a:latin typeface="Arial" panose="020B0604020202020204" pitchFamily="34" charset="0"/>
              <a:ea typeface="微软雅黑" panose="020B0503020204020204" charset="-122"/>
            </a:endParaRPr>
          </a:p>
          <a:p>
            <a:endParaRPr lang="zh-CN" altLang="zh-CN" dirty="0">
              <a:solidFill>
                <a:schemeClr val="bg1"/>
              </a:solidFill>
              <a:latin typeface="Arial" panose="020B0604020202020204" pitchFamily="34" charset="0"/>
              <a:ea typeface="微软雅黑" panose="020B0503020204020204" charset="-122"/>
            </a:endParaRPr>
          </a:p>
          <a:p>
            <a:r>
              <a:rPr lang="en-US" altLang="zh-CN" b="1" dirty="0">
                <a:solidFill>
                  <a:srgbClr val="00B050"/>
                </a:solidFill>
                <a:latin typeface="Arial" panose="020B0604020202020204" pitchFamily="34" charset="0"/>
                <a:ea typeface="微软雅黑" panose="020B0503020204020204" charset="-122"/>
              </a:rPr>
              <a:t>6.1.5</a:t>
            </a:r>
            <a:r>
              <a:rPr lang="zh-CN" altLang="zh-CN" b="1" dirty="0">
                <a:solidFill>
                  <a:srgbClr val="00B050"/>
                </a:solidFill>
                <a:latin typeface="Arial" panose="020B0604020202020204" pitchFamily="34" charset="0"/>
                <a:ea typeface="微软雅黑" panose="020B0503020204020204" charset="-122"/>
              </a:rPr>
              <a:t>我的界面中具体功能</a:t>
            </a:r>
          </a:p>
          <a:p>
            <a:r>
              <a:rPr lang="zh-CN" altLang="zh-CN" dirty="0">
                <a:solidFill>
                  <a:schemeClr val="bg1"/>
                </a:solidFill>
                <a:latin typeface="Arial" panose="020B0604020202020204" pitchFamily="34" charset="0"/>
                <a:ea typeface="微软雅黑" panose="020B0503020204020204" charset="-122"/>
              </a:rPr>
              <a:t>用户的个人信息都在我的界面中，里面包含了创作中心的相关功能；</a:t>
            </a:r>
          </a:p>
        </p:txBody>
      </p:sp>
      <p:sp>
        <p:nvSpPr>
          <p:cNvPr id="4" name="文本框 3"/>
          <p:cNvSpPr txBox="1"/>
          <p:nvPr/>
        </p:nvSpPr>
        <p:spPr>
          <a:xfrm>
            <a:off x="3886835" y="1461476"/>
            <a:ext cx="4061460" cy="400110"/>
          </a:xfrm>
          <a:prstGeom prst="rect">
            <a:avLst/>
          </a:prstGeom>
          <a:noFill/>
        </p:spPr>
        <p:txBody>
          <a:bodyPr wrap="square" rtlCol="0">
            <a:spAutoFit/>
          </a:bodyPr>
          <a:lstStyle/>
          <a:p>
            <a:pPr algn="ctr"/>
            <a:r>
              <a:rPr lang="en-US" altLang="zh-CN" sz="2000" b="1" dirty="0">
                <a:solidFill>
                  <a:srgbClr val="00B050"/>
                </a:solidFill>
                <a:latin typeface="方正清刻本悦宋简体" panose="02000000000000000000" charset="-122"/>
                <a:ea typeface="方正清刻本悦宋简体" panose="02000000000000000000" charset="-122"/>
              </a:rPr>
              <a:t>6.1</a:t>
            </a:r>
            <a:r>
              <a:rPr lang="zh-CN" altLang="zh-CN" sz="2000" b="1" dirty="0">
                <a:solidFill>
                  <a:srgbClr val="00B050"/>
                </a:solidFill>
                <a:latin typeface="方正清刻本悦宋简体" panose="02000000000000000000" charset="-122"/>
                <a:ea typeface="方正清刻本悦宋简体" panose="02000000000000000000" charset="-122"/>
              </a:rPr>
              <a:t>具体功能描述</a:t>
            </a:r>
          </a:p>
        </p:txBody>
      </p:sp>
    </p:spTree>
    <p:extLst>
      <p:ext uri="{BB962C8B-B14F-4D97-AF65-F5344CB8AC3E}">
        <p14:creationId xmlns:p14="http://schemas.microsoft.com/office/powerpoint/2010/main" val="135563731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067810" y="-35560"/>
            <a:ext cx="3765550" cy="6929755"/>
            <a:chOff x="4067810" y="-35560"/>
            <a:chExt cx="3765550" cy="6929755"/>
          </a:xfrm>
        </p:grpSpPr>
        <p:sp>
          <p:nvSpPr>
            <p:cNvPr id="8" name="矩形 7"/>
            <p:cNvSpPr/>
            <p:nvPr/>
          </p:nvSpPr>
          <p:spPr>
            <a:xfrm>
              <a:off x="4067810" y="-35560"/>
              <a:ext cx="3765550" cy="692975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371340" y="1962785"/>
              <a:ext cx="2993390" cy="29933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p:nvPicPr>
        <p:blipFill>
          <a:blip r:embed="rId2" cstate="screen"/>
          <a:stretch>
            <a:fillRect/>
          </a:stretch>
        </p:blipFill>
        <p:spPr>
          <a:xfrm>
            <a:off x="4130424" y="1962785"/>
            <a:ext cx="3058794" cy="3058794"/>
          </a:xfrm>
          <a:prstGeom prst="rect">
            <a:avLst/>
          </a:prstGeom>
        </p:spPr>
      </p:pic>
      <p:pic>
        <p:nvPicPr>
          <p:cNvPr id="10" name="图片 9"/>
          <p:cNvPicPr>
            <a:picLocks noChangeAspect="1"/>
          </p:cNvPicPr>
          <p:nvPr/>
        </p:nvPicPr>
        <p:blipFill>
          <a:blip r:embed="rId3" cstate="screen"/>
          <a:stretch>
            <a:fillRect/>
          </a:stretch>
        </p:blipFill>
        <p:spPr>
          <a:xfrm>
            <a:off x="5878260" y="4227223"/>
            <a:ext cx="1435670" cy="794356"/>
          </a:xfrm>
          <a:prstGeom prst="rect">
            <a:avLst/>
          </a:prstGeom>
        </p:spPr>
      </p:pic>
      <p:grpSp>
        <p:nvGrpSpPr>
          <p:cNvPr id="16" name="组合 15"/>
          <p:cNvGrpSpPr/>
          <p:nvPr/>
        </p:nvGrpSpPr>
        <p:grpSpPr>
          <a:xfrm>
            <a:off x="157070" y="2674720"/>
            <a:ext cx="3638801" cy="1928697"/>
            <a:chOff x="42929" y="2345055"/>
            <a:chExt cx="3638801" cy="1928697"/>
          </a:xfrm>
        </p:grpSpPr>
        <p:sp>
          <p:nvSpPr>
            <p:cNvPr id="5" name="文本框 4"/>
            <p:cNvSpPr txBox="1"/>
            <p:nvPr/>
          </p:nvSpPr>
          <p:spPr>
            <a:xfrm>
              <a:off x="617220" y="2345055"/>
              <a:ext cx="3064510" cy="400110"/>
            </a:xfrm>
            <a:prstGeom prst="rect">
              <a:avLst/>
            </a:prstGeom>
            <a:noFill/>
          </p:spPr>
          <p:txBody>
            <a:bodyPr wrap="square" rtlCol="0">
              <a:spAutoFit/>
            </a:bodyPr>
            <a:lstStyle/>
            <a:p>
              <a:pPr algn="r"/>
              <a:r>
                <a:rPr lang="en-US" altLang="zh-CN" sz="2000" b="1" dirty="0">
                  <a:solidFill>
                    <a:srgbClr val="00B050"/>
                  </a:solidFill>
                  <a:ea typeface="方正清刻本悦宋简体" panose="02000000000000000000" charset="-122"/>
                </a:rPr>
                <a:t>6.2</a:t>
              </a:r>
              <a:r>
                <a:rPr lang="zh-CN" altLang="zh-CN" sz="2000" dirty="0">
                  <a:solidFill>
                    <a:srgbClr val="00B050"/>
                  </a:solidFill>
                  <a:ea typeface="方正清刻本悦宋简体" panose="02000000000000000000" charset="-122"/>
                </a:rPr>
                <a:t>输入输出格式</a:t>
              </a:r>
            </a:p>
          </p:txBody>
        </p:sp>
        <p:sp>
          <p:nvSpPr>
            <p:cNvPr id="11" name="文本框 10"/>
            <p:cNvSpPr txBox="1"/>
            <p:nvPr/>
          </p:nvSpPr>
          <p:spPr>
            <a:xfrm>
              <a:off x="42929" y="2888757"/>
              <a:ext cx="3568065" cy="1384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1400" dirty="0">
                  <a:solidFill>
                    <a:schemeClr val="tx1">
                      <a:lumMod val="65000"/>
                      <a:lumOff val="35000"/>
                    </a:schemeClr>
                  </a:solidFill>
                  <a:latin typeface="Arial" panose="020B0604020202020204" pitchFamily="34" charset="0"/>
                  <a:ea typeface="微软雅黑" panose="020B0503020204020204" charset="-122"/>
                </a:rPr>
                <a:t>首页中的搜索行输入需要键入关键词才能搜索到所需要的相关帖子信息，否者可能不显示任何信息；</a:t>
              </a:r>
            </a:p>
            <a:p>
              <a:r>
                <a:rPr lang="zh-CN" altLang="zh-CN" sz="1400" dirty="0">
                  <a:solidFill>
                    <a:schemeClr val="tx1">
                      <a:lumMod val="65000"/>
                      <a:lumOff val="35000"/>
                    </a:schemeClr>
                  </a:solidFill>
                  <a:latin typeface="Arial" panose="020B0604020202020204" pitchFamily="34" charset="0"/>
                  <a:ea typeface="微软雅黑" panose="020B0503020204020204" charset="-122"/>
                </a:rPr>
                <a:t>提问问题是需要明确好问题重点，根据系统页面提示输入问题，若问题不清晰可能导致其他用户无法准确回答相关问题；</a:t>
              </a:r>
            </a:p>
          </p:txBody>
        </p:sp>
      </p:grpSp>
      <p:grpSp>
        <p:nvGrpSpPr>
          <p:cNvPr id="17" name="组合 16"/>
          <p:cNvGrpSpPr/>
          <p:nvPr/>
        </p:nvGrpSpPr>
        <p:grpSpPr>
          <a:xfrm>
            <a:off x="8074276" y="1276797"/>
            <a:ext cx="3568065" cy="707886"/>
            <a:chOff x="8069580" y="2355215"/>
            <a:chExt cx="3568065" cy="707839"/>
          </a:xfrm>
        </p:grpSpPr>
        <p:sp>
          <p:nvSpPr>
            <p:cNvPr id="4" name="文本框 3"/>
            <p:cNvSpPr txBox="1"/>
            <p:nvPr/>
          </p:nvSpPr>
          <p:spPr>
            <a:xfrm>
              <a:off x="8130540" y="2355215"/>
              <a:ext cx="3064510" cy="707839"/>
            </a:xfrm>
            <a:prstGeom prst="rect">
              <a:avLst/>
            </a:prstGeom>
            <a:noFill/>
          </p:spPr>
          <p:txBody>
            <a:bodyPr wrap="square" rtlCol="0">
              <a:spAutoFit/>
            </a:bodyPr>
            <a:lstStyle/>
            <a:p>
              <a:r>
                <a:rPr lang="en-US" altLang="zh-CN" sz="2000" b="1" dirty="0">
                  <a:solidFill>
                    <a:srgbClr val="00B050"/>
                  </a:solidFill>
                  <a:ea typeface="方正清刻本悦宋简体" panose="02000000000000000000" charset="-122"/>
                </a:rPr>
                <a:t>6.3</a:t>
              </a:r>
              <a:r>
                <a:rPr lang="zh-CN" altLang="zh-CN" sz="2000" dirty="0">
                  <a:solidFill>
                    <a:srgbClr val="00B050"/>
                  </a:solidFill>
                  <a:ea typeface="方正清刻本悦宋简体" panose="02000000000000000000" charset="-122"/>
                </a:rPr>
                <a:t>界面验收标准</a:t>
              </a:r>
            </a:p>
            <a:p>
              <a:pPr algn="l"/>
              <a:endParaRPr lang="zh-CN" altLang="en-US" sz="2000" b="1" noProof="0" dirty="0">
                <a:ln>
                  <a:noFill/>
                </a:ln>
                <a:solidFill>
                  <a:srgbClr val="00B050"/>
                </a:solidFill>
                <a:uLnTx/>
                <a:uFillTx/>
                <a:latin typeface="方正清刻本悦宋简体" panose="02000000000000000000" charset="-122"/>
                <a:ea typeface="方正清刻本悦宋简体" panose="02000000000000000000" charset="-122"/>
              </a:endParaRPr>
            </a:p>
          </p:txBody>
        </p:sp>
        <p:sp>
          <p:nvSpPr>
            <p:cNvPr id="13" name="文本框 12"/>
            <p:cNvSpPr txBox="1"/>
            <p:nvPr/>
          </p:nvSpPr>
          <p:spPr>
            <a:xfrm>
              <a:off x="8069580" y="2754187"/>
              <a:ext cx="3568065" cy="3077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solidFill>
                    <a:schemeClr val="tx1">
                      <a:lumMod val="65000"/>
                      <a:lumOff val="35000"/>
                    </a:schemeClr>
                  </a:solidFill>
                  <a:latin typeface="Arial" panose="020B0604020202020204" pitchFamily="34" charset="0"/>
                  <a:ea typeface="微软雅黑" panose="020B0503020204020204" charset="-122"/>
                </a:rPr>
                <a:t> </a:t>
              </a:r>
              <a:r>
                <a:rPr lang="zh-CN" altLang="zh-CN" sz="1400" dirty="0">
                  <a:solidFill>
                    <a:schemeClr val="tx1">
                      <a:lumMod val="65000"/>
                      <a:lumOff val="35000"/>
                    </a:schemeClr>
                  </a:solidFill>
                  <a:latin typeface="Arial" panose="020B0604020202020204" pitchFamily="34" charset="0"/>
                  <a:ea typeface="微软雅黑" panose="020B0503020204020204" charset="-122"/>
                </a:rPr>
                <a:t>实现界面原型中展示的所有界面设计</a:t>
              </a:r>
            </a:p>
          </p:txBody>
        </p:sp>
      </p:grpSp>
      <p:grpSp>
        <p:nvGrpSpPr>
          <p:cNvPr id="14" name="组合 13">
            <a:extLst>
              <a:ext uri="{FF2B5EF4-FFF2-40B4-BE49-F238E27FC236}">
                <a16:creationId xmlns:a16="http://schemas.microsoft.com/office/drawing/2014/main" id="{A9316F7D-AE81-4100-8CEA-C3F52991C8BA}"/>
              </a:ext>
            </a:extLst>
          </p:cNvPr>
          <p:cNvGrpSpPr/>
          <p:nvPr/>
        </p:nvGrpSpPr>
        <p:grpSpPr>
          <a:xfrm>
            <a:off x="8074275" y="4066146"/>
            <a:ext cx="3568065" cy="805383"/>
            <a:chOff x="42929" y="2391151"/>
            <a:chExt cx="3568065" cy="805383"/>
          </a:xfrm>
        </p:grpSpPr>
        <p:sp>
          <p:nvSpPr>
            <p:cNvPr id="18" name="文本框 17">
              <a:extLst>
                <a:ext uri="{FF2B5EF4-FFF2-40B4-BE49-F238E27FC236}">
                  <a16:creationId xmlns:a16="http://schemas.microsoft.com/office/drawing/2014/main" id="{76A2CA46-FAC3-48AD-8602-8DDAC6916574}"/>
                </a:ext>
              </a:extLst>
            </p:cNvPr>
            <p:cNvSpPr txBox="1"/>
            <p:nvPr/>
          </p:nvSpPr>
          <p:spPr>
            <a:xfrm>
              <a:off x="42929" y="2391151"/>
              <a:ext cx="3064510" cy="400110"/>
            </a:xfrm>
            <a:prstGeom prst="rect">
              <a:avLst/>
            </a:prstGeom>
            <a:noFill/>
          </p:spPr>
          <p:txBody>
            <a:bodyPr wrap="square" rtlCol="0">
              <a:spAutoFit/>
            </a:bodyPr>
            <a:lstStyle/>
            <a:p>
              <a:r>
                <a:rPr lang="en-US" altLang="zh-CN" sz="2000" b="1" dirty="0">
                  <a:solidFill>
                    <a:srgbClr val="00B050"/>
                  </a:solidFill>
                  <a:ea typeface="方正清刻本悦宋简体" panose="02000000000000000000" charset="-122"/>
                </a:rPr>
                <a:t>6.4</a:t>
              </a:r>
              <a:r>
                <a:rPr lang="zh-CN" altLang="zh-CN" sz="2000" dirty="0">
                  <a:solidFill>
                    <a:srgbClr val="00B050"/>
                  </a:solidFill>
                  <a:ea typeface="方正清刻本悦宋简体" panose="02000000000000000000" charset="-122"/>
                </a:rPr>
                <a:t>功能验收标准</a:t>
              </a:r>
            </a:p>
          </p:txBody>
        </p:sp>
        <p:sp>
          <p:nvSpPr>
            <p:cNvPr id="19" name="文本框 18">
              <a:extLst>
                <a:ext uri="{FF2B5EF4-FFF2-40B4-BE49-F238E27FC236}">
                  <a16:creationId xmlns:a16="http://schemas.microsoft.com/office/drawing/2014/main" id="{E8C31A6D-B5AD-4D97-8162-25492483F231}"/>
                </a:ext>
              </a:extLst>
            </p:cNvPr>
            <p:cNvSpPr txBox="1"/>
            <p:nvPr/>
          </p:nvSpPr>
          <p:spPr>
            <a:xfrm>
              <a:off x="42929" y="2888757"/>
              <a:ext cx="3568065"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1400" dirty="0">
                  <a:solidFill>
                    <a:schemeClr val="tx1">
                      <a:lumMod val="65000"/>
                      <a:lumOff val="35000"/>
                    </a:schemeClr>
                  </a:solidFill>
                  <a:latin typeface="Arial" panose="020B0604020202020204" pitchFamily="34" charset="0"/>
                  <a:ea typeface="微软雅黑" panose="020B0503020204020204" charset="-122"/>
                </a:rPr>
                <a:t>实现界面原型中的介绍的所有功能</a:t>
              </a:r>
            </a:p>
          </p:txBody>
        </p:sp>
      </p:grpSp>
    </p:spTree>
    <p:extLst>
      <p:ext uri="{BB962C8B-B14F-4D97-AF65-F5344CB8AC3E}">
        <p14:creationId xmlns:p14="http://schemas.microsoft.com/office/powerpoint/2010/main" val="107591160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886200" y="-5715"/>
            <a:ext cx="829691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3"/>
          <p:cNvPicPr>
            <a:picLocks noChangeAspect="1"/>
          </p:cNvPicPr>
          <p:nvPr/>
        </p:nvPicPr>
        <p:blipFill>
          <a:blip r:embed="rId2" cstate="screen"/>
          <a:srcRect/>
          <a:stretch>
            <a:fillRect/>
          </a:stretch>
        </p:blipFill>
        <p:spPr>
          <a:xfrm rot="2040000">
            <a:off x="9461885" y="1146703"/>
            <a:ext cx="832485" cy="1069975"/>
          </a:xfrm>
          <a:prstGeom prst="rect">
            <a:avLst/>
          </a:prstGeom>
        </p:spPr>
      </p:pic>
      <p:sp>
        <p:nvSpPr>
          <p:cNvPr id="2" name="文本框 1"/>
          <p:cNvSpPr txBox="1"/>
          <p:nvPr/>
        </p:nvSpPr>
        <p:spPr>
          <a:xfrm>
            <a:off x="8477885" y="1757045"/>
            <a:ext cx="1106170" cy="3999865"/>
          </a:xfrm>
          <a:prstGeom prst="rect">
            <a:avLst/>
          </a:prstGeom>
          <a:noFill/>
        </p:spPr>
        <p:txBody>
          <a:bodyPr vert="eaVert" wrap="square" rtlCol="0">
            <a:spAutoFit/>
          </a:bodyPr>
          <a:lstStyle/>
          <a:p>
            <a:pPr algn="l"/>
            <a:r>
              <a:rPr lang="zh-CN" altLang="en-US" sz="6000" dirty="0">
                <a:solidFill>
                  <a:schemeClr val="tx1">
                    <a:lumMod val="75000"/>
                    <a:lumOff val="25000"/>
                  </a:schemeClr>
                </a:solidFill>
                <a:latin typeface="方正清刻本悦宋简体" panose="02000000000000000000" charset="-122"/>
                <a:ea typeface="方正清刻本悦宋简体" panose="02000000000000000000" charset="-122"/>
              </a:rPr>
              <a:t>谢谢观看</a:t>
            </a:r>
          </a:p>
        </p:txBody>
      </p:sp>
      <p:pic>
        <p:nvPicPr>
          <p:cNvPr id="8" name="图片 7"/>
          <p:cNvPicPr>
            <a:picLocks noChangeAspect="1"/>
          </p:cNvPicPr>
          <p:nvPr/>
        </p:nvPicPr>
        <p:blipFill>
          <a:blip r:embed="rId3"/>
          <a:stretch>
            <a:fillRect/>
          </a:stretch>
        </p:blipFill>
        <p:spPr>
          <a:xfrm>
            <a:off x="-834436" y="546986"/>
            <a:ext cx="6462897" cy="6462897"/>
          </a:xfrm>
          <a:prstGeom prst="rect">
            <a:avLst/>
          </a:prstGeom>
        </p:spPr>
      </p:pic>
      <p:pic>
        <p:nvPicPr>
          <p:cNvPr id="9" name="图片 8"/>
          <p:cNvPicPr>
            <a:picLocks noChangeAspect="1"/>
          </p:cNvPicPr>
          <p:nvPr/>
        </p:nvPicPr>
        <p:blipFill>
          <a:blip r:embed="rId4" cstate="screen"/>
          <a:stretch>
            <a:fillRect/>
          </a:stretch>
        </p:blipFill>
        <p:spPr>
          <a:xfrm>
            <a:off x="9521028" y="4084124"/>
            <a:ext cx="2459044" cy="2962031"/>
          </a:xfrm>
          <a:prstGeom prst="rect">
            <a:avLst/>
          </a:prstGeom>
        </p:spPr>
      </p:pic>
      <p:pic>
        <p:nvPicPr>
          <p:cNvPr id="10" name="图片 9"/>
          <p:cNvPicPr>
            <a:picLocks noChangeAspect="1"/>
          </p:cNvPicPr>
          <p:nvPr/>
        </p:nvPicPr>
        <p:blipFill>
          <a:blip r:embed="rId5"/>
          <a:stretch>
            <a:fillRect/>
          </a:stretch>
        </p:blipFill>
        <p:spPr>
          <a:xfrm>
            <a:off x="2947886" y="4506595"/>
            <a:ext cx="4406634" cy="2438189"/>
          </a:xfrm>
          <a:prstGeom prst="rect">
            <a:avLst/>
          </a:prstGeom>
        </p:spPr>
      </p:pic>
      <p:pic>
        <p:nvPicPr>
          <p:cNvPr id="11" name="图片 10" descr="3"/>
          <p:cNvPicPr>
            <a:picLocks noChangeAspect="1"/>
          </p:cNvPicPr>
          <p:nvPr/>
        </p:nvPicPr>
        <p:blipFill>
          <a:blip r:embed="rId2" cstate="screen"/>
          <a:srcRect/>
          <a:stretch>
            <a:fillRect/>
          </a:stretch>
        </p:blipFill>
        <p:spPr>
          <a:xfrm rot="20403175" flipH="1">
            <a:off x="7749437" y="4194031"/>
            <a:ext cx="832485" cy="10699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22160" y="-5715"/>
            <a:ext cx="362839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3"/>
          <p:cNvPicPr>
            <a:picLocks noChangeAspect="1"/>
          </p:cNvPicPr>
          <p:nvPr/>
        </p:nvPicPr>
        <p:blipFill>
          <a:blip r:embed="rId2" cstate="screen"/>
          <a:srcRect/>
          <a:stretch>
            <a:fillRect/>
          </a:stretch>
        </p:blipFill>
        <p:spPr>
          <a:xfrm rot="2040000">
            <a:off x="10174584" y="333554"/>
            <a:ext cx="832485" cy="1069975"/>
          </a:xfrm>
          <a:prstGeom prst="rect">
            <a:avLst/>
          </a:prstGeom>
        </p:spPr>
      </p:pic>
      <p:sp>
        <p:nvSpPr>
          <p:cNvPr id="5" name="文本框 4"/>
          <p:cNvSpPr txBox="1"/>
          <p:nvPr/>
        </p:nvSpPr>
        <p:spPr>
          <a:xfrm>
            <a:off x="8833485" y="1977390"/>
            <a:ext cx="613410" cy="2952115"/>
          </a:xfrm>
          <a:prstGeom prst="rect">
            <a:avLst/>
          </a:prstGeom>
          <a:noFill/>
        </p:spPr>
        <p:txBody>
          <a:bodyPr vert="eaVert" wrap="square" rtlCol="0">
            <a:spAutoFit/>
          </a:bodyPr>
          <a:lstStyle/>
          <a:p>
            <a:pPr algn="l"/>
            <a:r>
              <a:rPr lang="zh-CN" altLang="en-US" sz="2800">
                <a:solidFill>
                  <a:schemeClr val="tx1">
                    <a:lumMod val="75000"/>
                    <a:lumOff val="25000"/>
                  </a:schemeClr>
                </a:solidFill>
                <a:latin typeface="方正清刻本悦宋简体" panose="02000000000000000000" charset="-122"/>
                <a:ea typeface="方正清刻本悦宋简体" panose="02000000000000000000" charset="-122"/>
              </a:rPr>
              <a:t>引言</a:t>
            </a:r>
          </a:p>
        </p:txBody>
      </p:sp>
      <p:sp>
        <p:nvSpPr>
          <p:cNvPr id="8" name="文本框 7"/>
          <p:cNvSpPr txBox="1"/>
          <p:nvPr/>
        </p:nvSpPr>
        <p:spPr>
          <a:xfrm>
            <a:off x="7826375" y="1977390"/>
            <a:ext cx="1106170" cy="2386330"/>
          </a:xfrm>
          <a:prstGeom prst="rect">
            <a:avLst/>
          </a:prstGeom>
          <a:noFill/>
        </p:spPr>
        <p:txBody>
          <a:bodyPr vert="eaVert" wrap="square" rtlCol="0">
            <a:spAutoFit/>
          </a:bodyPr>
          <a:lstStyle/>
          <a:p>
            <a:pPr algn="l"/>
            <a:r>
              <a:rPr lang="zh-CN" altLang="en-US" sz="6000">
                <a:solidFill>
                  <a:schemeClr val="tx1">
                    <a:lumMod val="75000"/>
                    <a:lumOff val="25000"/>
                  </a:schemeClr>
                </a:solidFill>
                <a:latin typeface="方正清刻本悦宋简体" panose="02000000000000000000" charset="-122"/>
                <a:ea typeface="方正清刻本悦宋简体" panose="02000000000000000000" charset="-122"/>
              </a:rPr>
              <a:t>第一节</a:t>
            </a:r>
          </a:p>
        </p:txBody>
      </p:sp>
      <p:pic>
        <p:nvPicPr>
          <p:cNvPr id="9" name="图片 8"/>
          <p:cNvPicPr>
            <a:picLocks noChangeAspect="1"/>
          </p:cNvPicPr>
          <p:nvPr/>
        </p:nvPicPr>
        <p:blipFill>
          <a:blip r:embed="rId3"/>
          <a:stretch>
            <a:fillRect/>
          </a:stretch>
        </p:blipFill>
        <p:spPr>
          <a:xfrm>
            <a:off x="-834436" y="546986"/>
            <a:ext cx="6462897" cy="6462897"/>
          </a:xfrm>
          <a:prstGeom prst="rect">
            <a:avLst/>
          </a:prstGeom>
        </p:spPr>
      </p:pic>
      <p:pic>
        <p:nvPicPr>
          <p:cNvPr id="10" name="图片 9"/>
          <p:cNvPicPr>
            <a:picLocks noChangeAspect="1"/>
          </p:cNvPicPr>
          <p:nvPr/>
        </p:nvPicPr>
        <p:blipFill>
          <a:blip r:embed="rId4"/>
          <a:stretch>
            <a:fillRect/>
          </a:stretch>
        </p:blipFill>
        <p:spPr>
          <a:xfrm>
            <a:off x="2947886" y="4506595"/>
            <a:ext cx="4406634" cy="24381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327785" y="-8255"/>
            <a:ext cx="1560195"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675505" y="1092835"/>
            <a:ext cx="5818505" cy="1721027"/>
            <a:chOff x="4766945" y="1620058"/>
            <a:chExt cx="5818505" cy="1184112"/>
          </a:xfrm>
        </p:grpSpPr>
        <p:sp>
          <p:nvSpPr>
            <p:cNvPr id="44" name="文本框 43"/>
            <p:cNvSpPr txBox="1"/>
            <p:nvPr/>
          </p:nvSpPr>
          <p:spPr>
            <a:xfrm>
              <a:off x="4766945" y="1620058"/>
              <a:ext cx="1615440" cy="253400"/>
            </a:xfrm>
            <a:prstGeom prst="rect">
              <a:avLst/>
            </a:prstGeom>
            <a:noFill/>
          </p:spPr>
          <p:txBody>
            <a:bodyPr wrap="square" rtlCol="0">
              <a:spAutoFit/>
              <a:scene3d>
                <a:camera prst="orthographicFront"/>
                <a:lightRig rig="threePt" dir="t"/>
              </a:scene3d>
            </a:bodyPr>
            <a:lstStyle/>
            <a:p>
              <a:pPr algn="l"/>
              <a:r>
                <a:rPr lang="zh-CN" altLang="en-US">
                  <a:solidFill>
                    <a:srgbClr val="92D050"/>
                  </a:solidFill>
                </a:rPr>
                <a:t>1.1编写目的</a:t>
              </a:r>
            </a:p>
          </p:txBody>
        </p:sp>
        <p:sp>
          <p:nvSpPr>
            <p:cNvPr id="45" name="文本框 44"/>
            <p:cNvSpPr txBox="1"/>
            <p:nvPr/>
          </p:nvSpPr>
          <p:spPr>
            <a:xfrm>
              <a:off x="4766945" y="1852172"/>
              <a:ext cx="5818505" cy="951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400" dirty="0">
                  <a:solidFill>
                    <a:schemeClr val="tx1">
                      <a:lumMod val="65000"/>
                      <a:lumOff val="35000"/>
                    </a:schemeClr>
                  </a:solidFill>
                  <a:ea typeface="微软雅黑" panose="020B0503020204020204" charset="-122"/>
                  <a:cs typeface="+mn-lt"/>
                  <a:sym typeface="Arial" panose="020B0604020202020204" pitchFamily="34" charset="0"/>
                </a:rPr>
                <a:t>项目功能是实现爱宠人员的云集地，爱宠人可在我们团队开发的平台上互相共享交流养宠经验以及对流浪宠物的救助等；对于我们团队来说是为了提高编程能力和丰富开发经验</a:t>
              </a:r>
            </a:p>
          </p:txBody>
        </p:sp>
      </p:grpSp>
      <p:grpSp>
        <p:nvGrpSpPr>
          <p:cNvPr id="7" name="组合 6"/>
          <p:cNvGrpSpPr/>
          <p:nvPr/>
        </p:nvGrpSpPr>
        <p:grpSpPr>
          <a:xfrm>
            <a:off x="4675505" y="2989753"/>
            <a:ext cx="5818505" cy="1776557"/>
            <a:chOff x="4766945" y="3058333"/>
            <a:chExt cx="5818505" cy="1776557"/>
          </a:xfrm>
        </p:grpSpPr>
        <p:sp>
          <p:nvSpPr>
            <p:cNvPr id="9" name="文本框 8"/>
            <p:cNvSpPr txBox="1"/>
            <p:nvPr/>
          </p:nvSpPr>
          <p:spPr>
            <a:xfrm>
              <a:off x="4766945" y="3058333"/>
              <a:ext cx="1304290" cy="337185"/>
            </a:xfrm>
            <a:prstGeom prst="rect">
              <a:avLst/>
            </a:prstGeom>
            <a:noFill/>
          </p:spPr>
          <p:txBody>
            <a:bodyPr wrap="none" rtlCol="0">
              <a:spAutoFit/>
            </a:bodyPr>
            <a:lstStyle/>
            <a:p>
              <a:pPr algn="l"/>
              <a:r>
                <a:rPr lang="zh-CN" altLang="en-US" sz="1600" b="1" noProof="0" dirty="0">
                  <a:ln>
                    <a:noFill/>
                  </a:ln>
                  <a:solidFill>
                    <a:srgbClr val="92D050"/>
                  </a:solidFill>
                  <a:uLnTx/>
                  <a:uFillTx/>
                  <a:latin typeface="方正清刻本悦宋简体" panose="02000000000000000000" charset="-122"/>
                  <a:ea typeface="方正清刻本悦宋简体" panose="02000000000000000000" charset="-122"/>
                  <a:sym typeface="+mn-ea"/>
                </a:rPr>
                <a:t>1.2</a:t>
              </a:r>
              <a:r>
                <a:rPr lang="zh-CN" altLang="en-US" sz="1600" noProof="0" dirty="0">
                  <a:ln>
                    <a:noFill/>
                  </a:ln>
                  <a:solidFill>
                    <a:srgbClr val="92D050"/>
                  </a:solidFill>
                  <a:uLnTx/>
                  <a:uFillTx/>
                  <a:latin typeface="方正清刻本悦宋简体" panose="02000000000000000000" charset="-122"/>
                  <a:ea typeface="方正清刻本悦宋简体" panose="02000000000000000000" charset="-122"/>
                  <a:sym typeface="+mn-ea"/>
                </a:rPr>
                <a:t>项目背景</a:t>
              </a:r>
            </a:p>
          </p:txBody>
        </p:sp>
        <p:sp>
          <p:nvSpPr>
            <p:cNvPr id="10" name="文本框 9"/>
            <p:cNvSpPr txBox="1"/>
            <p:nvPr/>
          </p:nvSpPr>
          <p:spPr>
            <a:xfrm>
              <a:off x="4766945" y="3451225"/>
              <a:ext cx="5818505" cy="1383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400" dirty="0">
                  <a:solidFill>
                    <a:schemeClr val="tx1">
                      <a:lumMod val="65000"/>
                      <a:lumOff val="35000"/>
                    </a:schemeClr>
                  </a:solidFill>
                  <a:ea typeface="微软雅黑" panose="020B0503020204020204" charset="-122"/>
                  <a:cs typeface="+mn-lt"/>
                  <a:sym typeface="Arial" panose="020B0604020202020204" pitchFamily="34" charset="0"/>
                </a:rPr>
                <a:t>软件名称：爱宠云</a:t>
              </a:r>
            </a:p>
            <a:p>
              <a:pPr>
                <a:lnSpc>
                  <a:spcPct val="200000"/>
                </a:lnSpc>
              </a:pPr>
              <a:r>
                <a:rPr lang="zh-CN" altLang="en-US" sz="1400" dirty="0">
                  <a:solidFill>
                    <a:schemeClr val="tx1">
                      <a:lumMod val="65000"/>
                      <a:lumOff val="35000"/>
                    </a:schemeClr>
                  </a:solidFill>
                  <a:ea typeface="微软雅黑" panose="020B0503020204020204" charset="-122"/>
                  <a:cs typeface="+mn-lt"/>
                  <a:sym typeface="Arial" panose="020B0604020202020204" pitchFamily="34" charset="0"/>
                </a:rPr>
                <a:t>项目任务提出者：沙雕网友团队成员-陈怡</a:t>
              </a:r>
            </a:p>
            <a:p>
              <a:pPr>
                <a:lnSpc>
                  <a:spcPct val="200000"/>
                </a:lnSpc>
              </a:pPr>
              <a:r>
                <a:rPr lang="zh-CN" altLang="en-US" sz="1400" dirty="0">
                  <a:solidFill>
                    <a:schemeClr val="tx1">
                      <a:lumMod val="65000"/>
                      <a:lumOff val="35000"/>
                    </a:schemeClr>
                  </a:solidFill>
                  <a:ea typeface="微软雅黑" panose="020B0503020204020204" charset="-122"/>
                  <a:cs typeface="+mn-lt"/>
                  <a:sym typeface="Arial" panose="020B0604020202020204" pitchFamily="34" charset="0"/>
                </a:rPr>
                <a:t>项目开发者：沙雕网友全体成员</a:t>
              </a:r>
            </a:p>
          </p:txBody>
        </p:sp>
      </p:grpSp>
      <p:sp>
        <p:nvSpPr>
          <p:cNvPr id="11" name="文本框 10"/>
          <p:cNvSpPr txBox="1"/>
          <p:nvPr/>
        </p:nvSpPr>
        <p:spPr>
          <a:xfrm>
            <a:off x="4675505" y="4961890"/>
            <a:ext cx="1304290" cy="337185"/>
          </a:xfrm>
          <a:prstGeom prst="rect">
            <a:avLst/>
          </a:prstGeom>
          <a:noFill/>
        </p:spPr>
        <p:txBody>
          <a:bodyPr wrap="none" rtlCol="0">
            <a:spAutoFit/>
          </a:bodyPr>
          <a:lstStyle/>
          <a:p>
            <a:pPr algn="l"/>
            <a:r>
              <a:rPr lang="zh-CN" altLang="en-US" sz="1600" b="1" noProof="0" dirty="0">
                <a:ln>
                  <a:noFill/>
                </a:ln>
                <a:solidFill>
                  <a:srgbClr val="92D050"/>
                </a:solidFill>
                <a:uLnTx/>
                <a:uFillTx/>
                <a:latin typeface="方正清刻本悦宋简体" panose="02000000000000000000" charset="-122"/>
                <a:ea typeface="方正清刻本悦宋简体" panose="02000000000000000000" charset="-122"/>
                <a:sym typeface="+mn-ea"/>
              </a:rPr>
              <a:t>1.3</a:t>
            </a:r>
            <a:r>
              <a:rPr lang="zh-CN" altLang="en-US" sz="1600" noProof="0" dirty="0">
                <a:ln>
                  <a:noFill/>
                </a:ln>
                <a:solidFill>
                  <a:srgbClr val="92D050"/>
                </a:solidFill>
                <a:uLnTx/>
                <a:uFillTx/>
                <a:latin typeface="方正清刻本悦宋简体" panose="02000000000000000000" charset="-122"/>
                <a:ea typeface="方正清刻本悦宋简体" panose="02000000000000000000" charset="-122"/>
                <a:sym typeface="+mn-ea"/>
              </a:rPr>
              <a:t>参考资料</a:t>
            </a:r>
          </a:p>
        </p:txBody>
      </p:sp>
      <p:pic>
        <p:nvPicPr>
          <p:cNvPr id="2" name="图片 1"/>
          <p:cNvPicPr>
            <a:picLocks noChangeAspect="1"/>
          </p:cNvPicPr>
          <p:nvPr/>
        </p:nvPicPr>
        <p:blipFill>
          <a:blip r:embed="rId2" cstate="screen"/>
          <a:stretch>
            <a:fillRect/>
          </a:stretch>
        </p:blipFill>
        <p:spPr>
          <a:xfrm>
            <a:off x="-258707" y="1158004"/>
            <a:ext cx="4586442" cy="45864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22160" y="-5715"/>
            <a:ext cx="362839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833485" y="1977390"/>
            <a:ext cx="613410" cy="2952115"/>
          </a:xfrm>
          <a:prstGeom prst="rect">
            <a:avLst/>
          </a:prstGeom>
          <a:noFill/>
        </p:spPr>
        <p:txBody>
          <a:bodyPr vert="eaVert" wrap="square" rtlCol="0">
            <a:spAutoFit/>
          </a:bodyPr>
          <a:lstStyle/>
          <a:p>
            <a:pPr algn="l"/>
            <a:r>
              <a:rPr lang="zh-CN" altLang="en-US" sz="2800">
                <a:solidFill>
                  <a:schemeClr val="tx1">
                    <a:lumMod val="75000"/>
                    <a:lumOff val="25000"/>
                  </a:schemeClr>
                </a:solidFill>
                <a:latin typeface="方正清刻本悦宋简体" panose="02000000000000000000" charset="-122"/>
                <a:ea typeface="方正清刻本悦宋简体" panose="02000000000000000000" charset="-122"/>
              </a:rPr>
              <a:t>总体目标</a:t>
            </a:r>
          </a:p>
        </p:txBody>
      </p:sp>
      <p:sp>
        <p:nvSpPr>
          <p:cNvPr id="8" name="文本框 7"/>
          <p:cNvSpPr txBox="1"/>
          <p:nvPr/>
        </p:nvSpPr>
        <p:spPr>
          <a:xfrm>
            <a:off x="7826375" y="1977390"/>
            <a:ext cx="1106170" cy="2386330"/>
          </a:xfrm>
          <a:prstGeom prst="rect">
            <a:avLst/>
          </a:prstGeom>
          <a:noFill/>
        </p:spPr>
        <p:txBody>
          <a:bodyPr vert="eaVert" wrap="square" rtlCol="0">
            <a:spAutoFit/>
          </a:bodyPr>
          <a:lstStyle/>
          <a:p>
            <a:pPr algn="l"/>
            <a:r>
              <a:rPr lang="zh-CN" altLang="en-US" sz="6000">
                <a:solidFill>
                  <a:schemeClr val="tx1">
                    <a:lumMod val="75000"/>
                    <a:lumOff val="25000"/>
                  </a:schemeClr>
                </a:solidFill>
                <a:latin typeface="方正清刻本悦宋简体" panose="02000000000000000000" charset="-122"/>
                <a:ea typeface="方正清刻本悦宋简体" panose="02000000000000000000" charset="-122"/>
              </a:rPr>
              <a:t>第二节</a:t>
            </a:r>
          </a:p>
        </p:txBody>
      </p:sp>
      <p:pic>
        <p:nvPicPr>
          <p:cNvPr id="9" name="图片 8" descr="3"/>
          <p:cNvPicPr>
            <a:picLocks noChangeAspect="1"/>
          </p:cNvPicPr>
          <p:nvPr/>
        </p:nvPicPr>
        <p:blipFill>
          <a:blip r:embed="rId2" cstate="screen"/>
          <a:srcRect/>
          <a:stretch>
            <a:fillRect/>
          </a:stretch>
        </p:blipFill>
        <p:spPr>
          <a:xfrm rot="2040000">
            <a:off x="10174584" y="333554"/>
            <a:ext cx="832485" cy="1069975"/>
          </a:xfrm>
          <a:prstGeom prst="rect">
            <a:avLst/>
          </a:prstGeom>
        </p:spPr>
      </p:pic>
      <p:pic>
        <p:nvPicPr>
          <p:cNvPr id="10" name="图片 9"/>
          <p:cNvPicPr>
            <a:picLocks noChangeAspect="1"/>
          </p:cNvPicPr>
          <p:nvPr/>
        </p:nvPicPr>
        <p:blipFill>
          <a:blip r:embed="rId3"/>
          <a:stretch>
            <a:fillRect/>
          </a:stretch>
        </p:blipFill>
        <p:spPr>
          <a:xfrm>
            <a:off x="-834436" y="546986"/>
            <a:ext cx="6462897" cy="6462897"/>
          </a:xfrm>
          <a:prstGeom prst="rect">
            <a:avLst/>
          </a:prstGeom>
        </p:spPr>
      </p:pic>
      <p:pic>
        <p:nvPicPr>
          <p:cNvPr id="11" name="图片 10"/>
          <p:cNvPicPr>
            <a:picLocks noChangeAspect="1"/>
          </p:cNvPicPr>
          <p:nvPr/>
        </p:nvPicPr>
        <p:blipFill>
          <a:blip r:embed="rId4"/>
          <a:stretch>
            <a:fillRect/>
          </a:stretch>
        </p:blipFill>
        <p:spPr>
          <a:xfrm>
            <a:off x="2947886" y="4506595"/>
            <a:ext cx="4406634" cy="24381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85850" y="0"/>
            <a:ext cx="362839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4"/>
          <p:cNvPicPr>
            <a:picLocks noChangeAspect="1"/>
          </p:cNvPicPr>
          <p:nvPr/>
        </p:nvPicPr>
        <p:blipFill>
          <a:blip r:embed="rId2" cstate="screen"/>
          <a:srcRect l="12111" t="15358" r="13324" b="9373"/>
          <a:stretch>
            <a:fillRect/>
          </a:stretch>
        </p:blipFill>
        <p:spPr>
          <a:xfrm>
            <a:off x="210820" y="2037080"/>
            <a:ext cx="5378450" cy="3085465"/>
          </a:xfrm>
          <a:prstGeom prst="rect">
            <a:avLst/>
          </a:prstGeom>
        </p:spPr>
      </p:pic>
      <p:grpSp>
        <p:nvGrpSpPr>
          <p:cNvPr id="8" name="组合 7"/>
          <p:cNvGrpSpPr/>
          <p:nvPr/>
        </p:nvGrpSpPr>
        <p:grpSpPr>
          <a:xfrm>
            <a:off x="6124575" y="1123315"/>
            <a:ext cx="5088255" cy="1346095"/>
            <a:chOff x="6235700" y="1529253"/>
            <a:chExt cx="4277360" cy="1345862"/>
          </a:xfrm>
        </p:grpSpPr>
        <p:sp>
          <p:nvSpPr>
            <p:cNvPr id="44" name="文本框 43"/>
            <p:cNvSpPr txBox="1"/>
            <p:nvPr/>
          </p:nvSpPr>
          <p:spPr>
            <a:xfrm>
              <a:off x="6235700" y="1529253"/>
              <a:ext cx="1833880" cy="398711"/>
            </a:xfrm>
            <a:prstGeom prst="rect">
              <a:avLst/>
            </a:prstGeom>
            <a:noFill/>
          </p:spPr>
          <p:txBody>
            <a:bodyPr wrap="square" rtlCol="0">
              <a:spAutoFit/>
            </a:bodyPr>
            <a:lstStyle/>
            <a:p>
              <a:pPr algn="l"/>
              <a:r>
                <a:rPr lang="zh-CN" altLang="en-US" sz="2000" noProof="0" dirty="0">
                  <a:ln>
                    <a:noFill/>
                  </a:ln>
                  <a:solidFill>
                    <a:srgbClr val="92D050"/>
                  </a:solidFill>
                  <a:uLnTx/>
                  <a:uFillTx/>
                  <a:latin typeface="方正清刻本悦宋简体" panose="02000000000000000000" charset="-122"/>
                  <a:ea typeface="方正清刻本悦宋简体" panose="02000000000000000000" charset="-122"/>
                  <a:sym typeface="+mn-ea"/>
                </a:rPr>
                <a:t>2.1.1开发意图</a:t>
              </a:r>
            </a:p>
          </p:txBody>
        </p:sp>
        <p:sp>
          <p:nvSpPr>
            <p:cNvPr id="45" name="文本框 44"/>
            <p:cNvSpPr txBox="1"/>
            <p:nvPr/>
          </p:nvSpPr>
          <p:spPr>
            <a:xfrm>
              <a:off x="6235700" y="1922145"/>
              <a:ext cx="4277360" cy="952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400" dirty="0">
                  <a:solidFill>
                    <a:schemeClr val="tx1">
                      <a:lumMod val="65000"/>
                      <a:lumOff val="35000"/>
                    </a:schemeClr>
                  </a:solidFill>
                  <a:ea typeface="微软雅黑" panose="020B0503020204020204" charset="-122"/>
                  <a:cs typeface="+mn-lt"/>
                  <a:sym typeface="Arial" panose="020B0604020202020204" pitchFamily="34" charset="0"/>
                </a:rPr>
                <a:t>项目功能是实现爱宠人员的云集地，爱宠人可在我们团队开发的平台上互相共享交流养宠经验以及对流浪宠物的救助等</a:t>
              </a:r>
            </a:p>
          </p:txBody>
        </p:sp>
      </p:grpSp>
      <p:grpSp>
        <p:nvGrpSpPr>
          <p:cNvPr id="10" name="组合 9"/>
          <p:cNvGrpSpPr/>
          <p:nvPr/>
        </p:nvGrpSpPr>
        <p:grpSpPr>
          <a:xfrm>
            <a:off x="6124575" y="2549525"/>
            <a:ext cx="5087620" cy="1776625"/>
            <a:chOff x="6235700" y="3053253"/>
            <a:chExt cx="4277360" cy="1776317"/>
          </a:xfrm>
        </p:grpSpPr>
        <p:sp>
          <p:nvSpPr>
            <p:cNvPr id="4" name="文本框 3"/>
            <p:cNvSpPr txBox="1"/>
            <p:nvPr/>
          </p:nvSpPr>
          <p:spPr>
            <a:xfrm>
              <a:off x="6235700" y="3053253"/>
              <a:ext cx="3103880" cy="398711"/>
            </a:xfrm>
            <a:prstGeom prst="rect">
              <a:avLst/>
            </a:prstGeom>
            <a:noFill/>
          </p:spPr>
          <p:txBody>
            <a:bodyPr wrap="square" rtlCol="0">
              <a:spAutoFit/>
            </a:bodyPr>
            <a:lstStyle/>
            <a:p>
              <a:pPr algn="l"/>
              <a:r>
                <a:rPr lang="zh-CN" altLang="en-US" sz="2000" noProof="0" dirty="0">
                  <a:ln>
                    <a:noFill/>
                  </a:ln>
                  <a:solidFill>
                    <a:srgbClr val="92D050"/>
                  </a:solidFill>
                  <a:uLnTx/>
                  <a:uFillTx/>
                  <a:latin typeface="方正清刻本悦宋简体" panose="02000000000000000000" charset="-122"/>
                  <a:ea typeface="方正清刻本悦宋简体" panose="02000000000000000000" charset="-122"/>
                  <a:sym typeface="+mn-ea"/>
                </a:rPr>
                <a:t>2.1.2应用目标和作用范围</a:t>
              </a:r>
            </a:p>
          </p:txBody>
        </p:sp>
        <p:sp>
          <p:nvSpPr>
            <p:cNvPr id="5" name="文本框 4"/>
            <p:cNvSpPr txBox="1"/>
            <p:nvPr/>
          </p:nvSpPr>
          <p:spPr>
            <a:xfrm>
              <a:off x="6235700" y="3446145"/>
              <a:ext cx="4277360" cy="1383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400" dirty="0">
                  <a:solidFill>
                    <a:schemeClr val="tx1">
                      <a:lumMod val="65000"/>
                      <a:lumOff val="35000"/>
                    </a:schemeClr>
                  </a:solidFill>
                  <a:ea typeface="微软雅黑" panose="020B0503020204020204" charset="-122"/>
                  <a:cs typeface="+mn-lt"/>
                  <a:sym typeface="Arial" panose="020B0604020202020204" pitchFamily="34" charset="0"/>
                </a:rPr>
                <a:t>该平台面向所有热爱宠物的爱宠人士以及正在初步接触宠物人士提供交流平台，并可为那些可爱无助的流浪宠物寻得他们的新主人</a:t>
              </a:r>
            </a:p>
          </p:txBody>
        </p:sp>
      </p:grpSp>
      <p:grpSp>
        <p:nvGrpSpPr>
          <p:cNvPr id="13" name="组合 12"/>
          <p:cNvGrpSpPr/>
          <p:nvPr/>
        </p:nvGrpSpPr>
        <p:grpSpPr>
          <a:xfrm>
            <a:off x="6124575" y="4405630"/>
            <a:ext cx="5088890" cy="1346065"/>
            <a:chOff x="6235700" y="4577888"/>
            <a:chExt cx="4277360" cy="1345934"/>
          </a:xfrm>
        </p:grpSpPr>
        <p:sp>
          <p:nvSpPr>
            <p:cNvPr id="6" name="文本框 5"/>
            <p:cNvSpPr txBox="1"/>
            <p:nvPr/>
          </p:nvSpPr>
          <p:spPr>
            <a:xfrm>
              <a:off x="6235700" y="4577888"/>
              <a:ext cx="1833880" cy="398741"/>
            </a:xfrm>
            <a:prstGeom prst="rect">
              <a:avLst/>
            </a:prstGeom>
            <a:noFill/>
          </p:spPr>
          <p:txBody>
            <a:bodyPr wrap="square" rtlCol="0">
              <a:spAutoFit/>
            </a:bodyPr>
            <a:lstStyle/>
            <a:p>
              <a:pPr algn="l"/>
              <a:r>
                <a:rPr lang="zh-CN" altLang="en-US" sz="2000" noProof="0" dirty="0">
                  <a:ln>
                    <a:noFill/>
                  </a:ln>
                  <a:solidFill>
                    <a:srgbClr val="92D050"/>
                  </a:solidFill>
                  <a:uLnTx/>
                  <a:uFillTx/>
                  <a:latin typeface="方正清刻本悦宋简体" panose="02000000000000000000" charset="-122"/>
                  <a:ea typeface="方正清刻本悦宋简体" panose="02000000000000000000" charset="-122"/>
                  <a:sym typeface="+mn-ea"/>
                </a:rPr>
                <a:t>2.1.3产品前景</a:t>
              </a:r>
            </a:p>
          </p:txBody>
        </p:sp>
        <p:sp>
          <p:nvSpPr>
            <p:cNvPr id="7" name="文本框 6"/>
            <p:cNvSpPr txBox="1"/>
            <p:nvPr/>
          </p:nvSpPr>
          <p:spPr>
            <a:xfrm>
              <a:off x="6235700" y="4970780"/>
              <a:ext cx="4277360" cy="9530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400" dirty="0">
                  <a:solidFill>
                    <a:schemeClr val="tx1">
                      <a:lumMod val="65000"/>
                      <a:lumOff val="35000"/>
                    </a:schemeClr>
                  </a:solidFill>
                  <a:ea typeface="微软雅黑" panose="020B0503020204020204" charset="-122"/>
                  <a:cs typeface="+mn-lt"/>
                  <a:sym typeface="Arial" panose="020B0604020202020204" pitchFamily="34" charset="0"/>
                </a:rPr>
                <a:t>目前系统的功能比较单一，但是大框架已经做好，期待将来我们学习更多知识后丰富该系统的功能，产品前景较好。</a:t>
              </a:r>
            </a:p>
          </p:txBody>
        </p:sp>
      </p:gr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22160" y="-5715"/>
            <a:ext cx="362839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833485" y="1977390"/>
            <a:ext cx="613410" cy="2952115"/>
          </a:xfrm>
          <a:prstGeom prst="rect">
            <a:avLst/>
          </a:prstGeom>
          <a:noFill/>
        </p:spPr>
        <p:txBody>
          <a:bodyPr vert="eaVert" wrap="square" rtlCol="0">
            <a:spAutoFit/>
          </a:bodyPr>
          <a:lstStyle/>
          <a:p>
            <a:pPr algn="l"/>
            <a:r>
              <a:rPr lang="zh-CN" altLang="en-US" sz="2800">
                <a:solidFill>
                  <a:schemeClr val="tx1">
                    <a:lumMod val="75000"/>
                    <a:lumOff val="25000"/>
                  </a:schemeClr>
                </a:solidFill>
                <a:latin typeface="方正清刻本悦宋简体" panose="02000000000000000000" charset="-122"/>
                <a:ea typeface="方正清刻本悦宋简体" panose="02000000000000000000" charset="-122"/>
              </a:rPr>
              <a:t>用户场景</a:t>
            </a:r>
          </a:p>
        </p:txBody>
      </p:sp>
      <p:sp>
        <p:nvSpPr>
          <p:cNvPr id="8" name="文本框 7"/>
          <p:cNvSpPr txBox="1"/>
          <p:nvPr/>
        </p:nvSpPr>
        <p:spPr>
          <a:xfrm>
            <a:off x="7826375" y="1977390"/>
            <a:ext cx="1106170" cy="2386330"/>
          </a:xfrm>
          <a:prstGeom prst="rect">
            <a:avLst/>
          </a:prstGeom>
          <a:noFill/>
        </p:spPr>
        <p:txBody>
          <a:bodyPr vert="eaVert" wrap="square" rtlCol="0">
            <a:spAutoFit/>
          </a:bodyPr>
          <a:lstStyle/>
          <a:p>
            <a:pPr algn="l"/>
            <a:r>
              <a:rPr lang="zh-CN" altLang="en-US" sz="6000">
                <a:solidFill>
                  <a:schemeClr val="tx1">
                    <a:lumMod val="75000"/>
                    <a:lumOff val="25000"/>
                  </a:schemeClr>
                </a:solidFill>
                <a:latin typeface="方正清刻本悦宋简体" panose="02000000000000000000" charset="-122"/>
                <a:ea typeface="方正清刻本悦宋简体" panose="02000000000000000000" charset="-122"/>
              </a:rPr>
              <a:t>第三节</a:t>
            </a:r>
          </a:p>
        </p:txBody>
      </p:sp>
      <p:pic>
        <p:nvPicPr>
          <p:cNvPr id="9" name="图片 8" descr="3"/>
          <p:cNvPicPr>
            <a:picLocks noChangeAspect="1"/>
          </p:cNvPicPr>
          <p:nvPr/>
        </p:nvPicPr>
        <p:blipFill>
          <a:blip r:embed="rId2" cstate="screen"/>
          <a:srcRect/>
          <a:stretch>
            <a:fillRect/>
          </a:stretch>
        </p:blipFill>
        <p:spPr>
          <a:xfrm rot="2040000">
            <a:off x="10174584" y="333554"/>
            <a:ext cx="832485" cy="1069975"/>
          </a:xfrm>
          <a:prstGeom prst="rect">
            <a:avLst/>
          </a:prstGeom>
        </p:spPr>
      </p:pic>
      <p:pic>
        <p:nvPicPr>
          <p:cNvPr id="10" name="图片 9"/>
          <p:cNvPicPr>
            <a:picLocks noChangeAspect="1"/>
          </p:cNvPicPr>
          <p:nvPr/>
        </p:nvPicPr>
        <p:blipFill>
          <a:blip r:embed="rId3"/>
          <a:stretch>
            <a:fillRect/>
          </a:stretch>
        </p:blipFill>
        <p:spPr>
          <a:xfrm>
            <a:off x="-834436" y="546986"/>
            <a:ext cx="6462897" cy="6462897"/>
          </a:xfrm>
          <a:prstGeom prst="rect">
            <a:avLst/>
          </a:prstGeom>
        </p:spPr>
      </p:pic>
      <p:pic>
        <p:nvPicPr>
          <p:cNvPr id="11" name="图片 10"/>
          <p:cNvPicPr>
            <a:picLocks noChangeAspect="1"/>
          </p:cNvPicPr>
          <p:nvPr/>
        </p:nvPicPr>
        <p:blipFill>
          <a:blip r:embed="rId4"/>
          <a:stretch>
            <a:fillRect/>
          </a:stretch>
        </p:blipFill>
        <p:spPr>
          <a:xfrm>
            <a:off x="2947886" y="4506595"/>
            <a:ext cx="4406634" cy="24381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917565" y="-9525"/>
            <a:ext cx="6274435" cy="686752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30835" y="2656840"/>
            <a:ext cx="5324475" cy="39693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200000"/>
              </a:lnSpc>
            </a:pPr>
            <a:r>
              <a:rPr lang="zh-CN" altLang="en-US" b="1" dirty="0">
                <a:solidFill>
                  <a:srgbClr val="92D050"/>
                </a:solidFill>
                <a:latin typeface="Arial" panose="020B0604020202020204" pitchFamily="34" charset="0"/>
                <a:ea typeface="微软雅黑" panose="020B0503020204020204" charset="-122"/>
                <a:sym typeface="Arial" panose="020B0604020202020204" pitchFamily="34" charset="0"/>
              </a:rPr>
              <a:t>用户需求：</a:t>
            </a:r>
            <a:r>
              <a:rPr lang="zh-CN" altLang="en-US"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家中有猫，今日突然胃口不佳，想询问其他铲屎官有没有类似情况发生</a:t>
            </a:r>
          </a:p>
          <a:p>
            <a:pPr indent="0" algn="l" fontAlgn="auto">
              <a:lnSpc>
                <a:spcPct val="200000"/>
              </a:lnSpc>
            </a:pPr>
            <a:r>
              <a:rPr lang="zh-CN" altLang="en-US" b="1" dirty="0">
                <a:solidFill>
                  <a:srgbClr val="92D050"/>
                </a:solidFill>
                <a:latin typeface="Arial" panose="020B0604020202020204" pitchFamily="34" charset="0"/>
                <a:ea typeface="微软雅黑" panose="020B0503020204020204" charset="-122"/>
                <a:sym typeface="Arial" panose="020B0604020202020204" pitchFamily="34" charset="0"/>
              </a:rPr>
              <a:t>假设背景：</a:t>
            </a:r>
            <a:r>
              <a:rPr lang="zh-CN" altLang="en-US"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经询问有闺蜜给她推荐了一个有大量铲屎官聚集的app：爱宠云，里面交流氛围友好。</a:t>
            </a:r>
          </a:p>
          <a:p>
            <a:pPr indent="0" algn="l" fontAlgn="auto">
              <a:lnSpc>
                <a:spcPct val="200000"/>
              </a:lnSpc>
            </a:pPr>
            <a:r>
              <a:rPr lang="zh-CN" altLang="en-US" b="1" dirty="0">
                <a:solidFill>
                  <a:srgbClr val="92D050"/>
                </a:solidFill>
                <a:latin typeface="Arial" panose="020B0604020202020204" pitchFamily="34" charset="0"/>
                <a:ea typeface="微软雅黑" panose="020B0503020204020204" charset="-122"/>
                <a:sym typeface="Arial" panose="020B0604020202020204" pitchFamily="34" charset="0"/>
              </a:rPr>
              <a:t>用户场景：</a:t>
            </a:r>
            <a:r>
              <a:rPr lang="zh-CN" altLang="en-US"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下载app,注册/登录,先进入搜索界面，可能得到结果，若没有进入个人界面创作者中心发帖提问</a:t>
            </a:r>
          </a:p>
        </p:txBody>
      </p:sp>
      <p:pic>
        <p:nvPicPr>
          <p:cNvPr id="5" name="图片 4"/>
          <p:cNvPicPr>
            <a:picLocks noChangeAspect="1"/>
          </p:cNvPicPr>
          <p:nvPr/>
        </p:nvPicPr>
        <p:blipFill>
          <a:blip r:embed="rId2" cstate="screen"/>
          <a:stretch>
            <a:fillRect/>
          </a:stretch>
        </p:blipFill>
        <p:spPr>
          <a:xfrm>
            <a:off x="2080893" y="166238"/>
            <a:ext cx="1677037" cy="2020067"/>
          </a:xfrm>
          <a:prstGeom prst="rect">
            <a:avLst/>
          </a:prstGeom>
        </p:spPr>
      </p:pic>
      <p:pic>
        <p:nvPicPr>
          <p:cNvPr id="10" name="图片 9"/>
          <p:cNvPicPr>
            <a:picLocks noChangeAspect="1"/>
          </p:cNvPicPr>
          <p:nvPr/>
        </p:nvPicPr>
        <p:blipFill>
          <a:blip r:embed="rId2" cstate="screen"/>
          <a:stretch>
            <a:fillRect/>
          </a:stretch>
        </p:blipFill>
        <p:spPr>
          <a:xfrm>
            <a:off x="8510905" y="166238"/>
            <a:ext cx="1677037" cy="2020067"/>
          </a:xfrm>
          <a:prstGeom prst="rect">
            <a:avLst/>
          </a:prstGeom>
        </p:spPr>
      </p:pic>
      <p:sp>
        <p:nvSpPr>
          <p:cNvPr id="38" name="文本框 37"/>
          <p:cNvSpPr txBox="1"/>
          <p:nvPr/>
        </p:nvSpPr>
        <p:spPr>
          <a:xfrm>
            <a:off x="962660" y="2258060"/>
            <a:ext cx="4061460" cy="398780"/>
          </a:xfrm>
          <a:prstGeom prst="rect">
            <a:avLst/>
          </a:prstGeom>
          <a:noFill/>
        </p:spPr>
        <p:txBody>
          <a:bodyPr wrap="square" rtlCol="0">
            <a:spAutoFit/>
            <a:scene3d>
              <a:camera prst="orthographicFront"/>
              <a:lightRig rig="threePt" dir="t"/>
            </a:scene3d>
          </a:bodyPr>
          <a:lstStyle/>
          <a:p>
            <a:pPr algn="ctr"/>
            <a:r>
              <a:rPr lang="zh-CN" altLang="en-US" sz="2000" noProof="0" dirty="0">
                <a:ln/>
                <a:solidFill>
                  <a:srgbClr val="92D050"/>
                </a:solidFill>
                <a:effectLst/>
                <a:uLnTx/>
                <a:uFillTx/>
                <a:latin typeface="方正清刻本悦宋简体" panose="02000000000000000000" charset="-122"/>
                <a:ea typeface="方正清刻本悦宋简体" panose="02000000000000000000" charset="-122"/>
              </a:rPr>
              <a:t>典型用户1：白领</a:t>
            </a:r>
          </a:p>
        </p:txBody>
      </p:sp>
      <p:sp>
        <p:nvSpPr>
          <p:cNvPr id="15" name="文本框 14"/>
          <p:cNvSpPr txBox="1"/>
          <p:nvPr/>
        </p:nvSpPr>
        <p:spPr>
          <a:xfrm>
            <a:off x="6668770" y="2656840"/>
            <a:ext cx="5231130" cy="39693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200000"/>
              </a:lnSpc>
            </a:pPr>
            <a:r>
              <a:rPr lang="zh-CN" altLang="en-US" b="1" dirty="0">
                <a:solidFill>
                  <a:srgbClr val="00B050"/>
                </a:solidFill>
                <a:effectLst/>
                <a:latin typeface="Arial" panose="020B0604020202020204" pitchFamily="34" charset="0"/>
                <a:ea typeface="微软雅黑" panose="020B0503020204020204" charset="-122"/>
                <a:sym typeface="Arial" panose="020B0604020202020204" pitchFamily="34" charset="0"/>
              </a:rPr>
              <a:t>用户需求：</a:t>
            </a: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没有猫，没有狗，想吸，但是家长不许或者宿舍条件不允许</a:t>
            </a:r>
          </a:p>
          <a:p>
            <a:pPr indent="0" algn="l" fontAlgn="auto">
              <a:lnSpc>
                <a:spcPct val="200000"/>
              </a:lnSpc>
            </a:pPr>
            <a:r>
              <a:rPr lang="zh-CN" altLang="en-US" b="1" dirty="0">
                <a:solidFill>
                  <a:srgbClr val="00B050"/>
                </a:solidFill>
                <a:latin typeface="Arial" panose="020B0604020202020204" pitchFamily="34" charset="0"/>
                <a:ea typeface="微软雅黑" panose="020B0503020204020204" charset="-122"/>
                <a:sym typeface="Arial" panose="020B0604020202020204" pitchFamily="34" charset="0"/>
              </a:rPr>
              <a:t>假设背景：</a:t>
            </a: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逛相关论坛贴吧时有人提到爱宠云app上一堆铲屎官晒图，感觉每个人都有猫！羡慕ing</a:t>
            </a:r>
          </a:p>
          <a:p>
            <a:pPr indent="0" algn="l" fontAlgn="auto">
              <a:lnSpc>
                <a:spcPct val="200000"/>
              </a:lnSpc>
            </a:pPr>
            <a:r>
              <a:rPr lang="zh-CN" altLang="en-US" b="1" dirty="0">
                <a:solidFill>
                  <a:srgbClr val="00B050"/>
                </a:solidFill>
                <a:latin typeface="Arial" panose="020B0604020202020204" pitchFamily="34" charset="0"/>
                <a:ea typeface="微软雅黑" panose="020B0503020204020204" charset="-122"/>
                <a:sym typeface="Arial" panose="020B0604020202020204" pitchFamily="34" charset="0"/>
              </a:rPr>
              <a:t>用户场景：</a:t>
            </a: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下载app,注册/登录，点击首页或者推荐，果然好多人再晒自家小可爱，还有一堆没有狗的在羡慕</a:t>
            </a:r>
          </a:p>
        </p:txBody>
      </p:sp>
      <p:sp>
        <p:nvSpPr>
          <p:cNvPr id="4" name="文本框 3"/>
          <p:cNvSpPr txBox="1"/>
          <p:nvPr/>
        </p:nvSpPr>
        <p:spPr>
          <a:xfrm>
            <a:off x="7318375" y="2186305"/>
            <a:ext cx="4061460" cy="398780"/>
          </a:xfrm>
          <a:prstGeom prst="rect">
            <a:avLst/>
          </a:prstGeom>
          <a:noFill/>
        </p:spPr>
        <p:txBody>
          <a:bodyPr wrap="square" rtlCol="0">
            <a:spAutoFit/>
          </a:bodyPr>
          <a:lstStyle/>
          <a:p>
            <a:pPr algn="ctr"/>
            <a:r>
              <a:rPr lang="zh-CN" altLang="en-US" sz="2000" b="1" noProof="0" dirty="0">
                <a:ln>
                  <a:noFill/>
                </a:ln>
                <a:solidFill>
                  <a:srgbClr val="00B050"/>
                </a:solidFill>
                <a:uLnTx/>
                <a:uFillTx/>
                <a:latin typeface="方正清刻本悦宋简体" panose="02000000000000000000" charset="-122"/>
                <a:ea typeface="方正清刻本悦宋简体" panose="02000000000000000000" charset="-122"/>
              </a:rPr>
              <a:t>典型用户2：学生</a:t>
            </a:r>
          </a:p>
        </p:txBody>
      </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000" fill="hold">
                                          <p:stCondLst>
                                            <p:cond delay="0"/>
                                          </p:stCondLst>
                                        </p:cTn>
                                        <p:tgtEl>
                                          <p:spTgt spid="38"/>
                                        </p:tgtEl>
                                        <p:attrNameLst>
                                          <p:attrName>style.visibility</p:attrName>
                                        </p:attrNameLst>
                                      </p:cBhvr>
                                      <p:to>
                                        <p:strVal val="visible"/>
                                      </p:to>
                                    </p:set>
                                    <p:animEffect transition="in" filter="box(in)">
                                      <p:cBhvr>
                                        <p:cTn id="11" dur="1000"/>
                                        <p:tgtEl>
                                          <p:spTgt spid="38"/>
                                        </p:tgtEl>
                                      </p:cBhvr>
                                    </p:animEffect>
                                  </p:childTnLst>
                                </p:cTn>
                              </p:par>
                            </p:childTnLst>
                          </p:cTn>
                        </p:par>
                        <p:par>
                          <p:cTn id="12" fill="hold">
                            <p:stCondLst>
                              <p:cond delay="1500"/>
                            </p:stCondLst>
                            <p:childTnLst>
                              <p:par>
                                <p:cTn id="13" presetID="14"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500"/>
                            </p:stCondLst>
                            <p:childTnLst>
                              <p:par>
                                <p:cTn id="21" presetID="3"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par>
                          <p:cTn id="24" fill="hold">
                            <p:stCondLst>
                              <p:cond delay="3000"/>
                            </p:stCondLst>
                            <p:childTnLst>
                              <p:par>
                                <p:cTn id="25" presetID="14" presetClass="entr" presetSubtype="1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8" grpId="0"/>
      <p:bldP spid="15"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067810" y="-35560"/>
            <a:ext cx="3765550" cy="6929755"/>
            <a:chOff x="4067810" y="-35560"/>
            <a:chExt cx="3765550" cy="6929755"/>
          </a:xfrm>
        </p:grpSpPr>
        <p:sp>
          <p:nvSpPr>
            <p:cNvPr id="8" name="矩形 7"/>
            <p:cNvSpPr/>
            <p:nvPr/>
          </p:nvSpPr>
          <p:spPr>
            <a:xfrm>
              <a:off x="4067810" y="-35560"/>
              <a:ext cx="3765550" cy="692975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371340" y="1962785"/>
              <a:ext cx="2993390" cy="29933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p:nvPicPr>
        <p:blipFill>
          <a:blip r:embed="rId2" cstate="screen"/>
          <a:stretch>
            <a:fillRect/>
          </a:stretch>
        </p:blipFill>
        <p:spPr>
          <a:xfrm>
            <a:off x="4130424" y="1962785"/>
            <a:ext cx="3058794" cy="3058794"/>
          </a:xfrm>
          <a:prstGeom prst="rect">
            <a:avLst/>
          </a:prstGeom>
        </p:spPr>
      </p:pic>
      <p:pic>
        <p:nvPicPr>
          <p:cNvPr id="10" name="图片 9"/>
          <p:cNvPicPr>
            <a:picLocks noChangeAspect="1"/>
          </p:cNvPicPr>
          <p:nvPr/>
        </p:nvPicPr>
        <p:blipFill>
          <a:blip r:embed="rId3" cstate="screen"/>
          <a:stretch>
            <a:fillRect/>
          </a:stretch>
        </p:blipFill>
        <p:spPr>
          <a:xfrm>
            <a:off x="5878260" y="4227223"/>
            <a:ext cx="1435670" cy="794356"/>
          </a:xfrm>
          <a:prstGeom prst="rect">
            <a:avLst/>
          </a:prstGeom>
        </p:spPr>
      </p:pic>
      <p:grpSp>
        <p:nvGrpSpPr>
          <p:cNvPr id="16" name="组合 15"/>
          <p:cNvGrpSpPr/>
          <p:nvPr/>
        </p:nvGrpSpPr>
        <p:grpSpPr>
          <a:xfrm>
            <a:off x="164849" y="1230630"/>
            <a:ext cx="3638801" cy="4513087"/>
            <a:chOff x="42929" y="2345055"/>
            <a:chExt cx="3638801" cy="4513087"/>
          </a:xfrm>
        </p:grpSpPr>
        <p:sp>
          <p:nvSpPr>
            <p:cNvPr id="5" name="文本框 4"/>
            <p:cNvSpPr txBox="1"/>
            <p:nvPr/>
          </p:nvSpPr>
          <p:spPr>
            <a:xfrm>
              <a:off x="617220" y="2345055"/>
              <a:ext cx="3064510" cy="398780"/>
            </a:xfrm>
            <a:prstGeom prst="rect">
              <a:avLst/>
            </a:prstGeom>
            <a:noFill/>
          </p:spPr>
          <p:txBody>
            <a:bodyPr wrap="square" rtlCol="0">
              <a:spAutoFit/>
            </a:bodyPr>
            <a:lstStyle/>
            <a:p>
              <a:pPr algn="r"/>
              <a:r>
                <a:rPr lang="zh-CN" altLang="en-US" sz="2000" b="1" noProof="0" dirty="0">
                  <a:ln>
                    <a:noFill/>
                  </a:ln>
                  <a:solidFill>
                    <a:srgbClr val="00B050"/>
                  </a:solidFill>
                  <a:uLnTx/>
                  <a:uFillTx/>
                  <a:latin typeface="方正清刻本悦宋简体" panose="02000000000000000000" charset="-122"/>
                  <a:ea typeface="方正清刻本悦宋简体" panose="02000000000000000000" charset="-122"/>
                </a:rPr>
                <a:t>典型用户3：新手铲屎官</a:t>
              </a:r>
            </a:p>
          </p:txBody>
        </p:sp>
        <p:sp>
          <p:nvSpPr>
            <p:cNvPr id="11" name="文本框 10"/>
            <p:cNvSpPr txBox="1"/>
            <p:nvPr/>
          </p:nvSpPr>
          <p:spPr>
            <a:xfrm>
              <a:off x="42929" y="2888757"/>
              <a:ext cx="3568065" cy="39693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200000"/>
                </a:lnSpc>
              </a:pPr>
              <a:r>
                <a:rPr lang="zh-CN" altLang="en-US" sz="1400" dirty="0">
                  <a:solidFill>
                    <a:srgbClr val="00B050"/>
                  </a:solidFill>
                  <a:latin typeface="Arial" panose="020B0604020202020204" pitchFamily="34" charset="0"/>
                  <a:ea typeface="微软雅黑" panose="020B0503020204020204" charset="-122"/>
                  <a:sym typeface="Arial" panose="020B0604020202020204" pitchFamily="34" charset="0"/>
                </a:rPr>
                <a:t>用户需求：</a:t>
              </a:r>
              <a:r>
                <a:rPr lang="zh-CN" altLang="en-US" sz="14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第一次养宠物，问遍身边所有人怎么饲养的，但是还是觉得不保险。</a:t>
              </a:r>
            </a:p>
            <a:p>
              <a:pPr indent="0" algn="l" fontAlgn="auto">
                <a:lnSpc>
                  <a:spcPct val="200000"/>
                </a:lnSpc>
              </a:pPr>
              <a:r>
                <a:rPr lang="zh-CN" altLang="en-US" sz="1400" dirty="0">
                  <a:solidFill>
                    <a:srgbClr val="00B050"/>
                  </a:solidFill>
                  <a:latin typeface="Arial" panose="020B0604020202020204" pitchFamily="34" charset="0"/>
                  <a:ea typeface="微软雅黑" panose="020B0503020204020204" charset="-122"/>
                  <a:sym typeface="Arial" panose="020B0604020202020204" pitchFamily="34" charset="0"/>
                </a:rPr>
                <a:t>假设背景：</a:t>
              </a:r>
              <a:r>
                <a:rPr lang="zh-CN" altLang="en-US" sz="14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在网上询问有什么app可以有基本的饲养手册，最好有大量相关人士，养宠人士时，网上推荐爱宠云app</a:t>
              </a:r>
            </a:p>
            <a:p>
              <a:pPr indent="0" algn="l" fontAlgn="auto">
                <a:lnSpc>
                  <a:spcPct val="200000"/>
                </a:lnSpc>
              </a:pPr>
              <a:r>
                <a:rPr lang="zh-CN" altLang="en-US" sz="1400" dirty="0">
                  <a:solidFill>
                    <a:srgbClr val="00B050"/>
                  </a:solidFill>
                  <a:latin typeface="Arial" panose="020B0604020202020204" pitchFamily="34" charset="0"/>
                  <a:ea typeface="微软雅黑" panose="020B0503020204020204" charset="-122"/>
                  <a:sym typeface="Arial" panose="020B0604020202020204" pitchFamily="34" charset="0"/>
                </a:rPr>
                <a:t>用户场景：</a:t>
              </a:r>
              <a:r>
                <a:rPr lang="zh-CN" altLang="en-US" sz="14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下载，注册/登录，点击宠物饲养手册，看完又逛了一遍推荐后，回到个人中心，发帖“我有了一只狗(*^_^*)，第一次养狗求指导！”</a:t>
              </a:r>
            </a:p>
          </p:txBody>
        </p:sp>
      </p:grpSp>
      <p:grpSp>
        <p:nvGrpSpPr>
          <p:cNvPr id="17" name="组合 16"/>
          <p:cNvGrpSpPr/>
          <p:nvPr/>
        </p:nvGrpSpPr>
        <p:grpSpPr>
          <a:xfrm>
            <a:off x="8039735" y="1230630"/>
            <a:ext cx="3568065" cy="4368383"/>
            <a:chOff x="8069580" y="2355215"/>
            <a:chExt cx="3568065" cy="4368098"/>
          </a:xfrm>
        </p:grpSpPr>
        <p:sp>
          <p:nvSpPr>
            <p:cNvPr id="4" name="文本框 3"/>
            <p:cNvSpPr txBox="1"/>
            <p:nvPr/>
          </p:nvSpPr>
          <p:spPr>
            <a:xfrm>
              <a:off x="8130540" y="2355215"/>
              <a:ext cx="3064510" cy="398754"/>
            </a:xfrm>
            <a:prstGeom prst="rect">
              <a:avLst/>
            </a:prstGeom>
            <a:noFill/>
          </p:spPr>
          <p:txBody>
            <a:bodyPr wrap="square" rtlCol="0">
              <a:spAutoFit/>
            </a:bodyPr>
            <a:lstStyle/>
            <a:p>
              <a:pPr algn="l"/>
              <a:r>
                <a:rPr lang="zh-CN" altLang="en-US" sz="2000" b="1" noProof="0" dirty="0">
                  <a:ln>
                    <a:noFill/>
                  </a:ln>
                  <a:solidFill>
                    <a:srgbClr val="00B050"/>
                  </a:solidFill>
                  <a:uLnTx/>
                  <a:uFillTx/>
                  <a:latin typeface="方正清刻本悦宋简体" panose="02000000000000000000" charset="-122"/>
                  <a:ea typeface="方正清刻本悦宋简体" panose="02000000000000000000" charset="-122"/>
                </a:rPr>
                <a:t>典型用户4：平常人</a:t>
              </a:r>
            </a:p>
          </p:txBody>
        </p:sp>
        <p:sp>
          <p:nvSpPr>
            <p:cNvPr id="13" name="文本框 12"/>
            <p:cNvSpPr txBox="1"/>
            <p:nvPr/>
          </p:nvSpPr>
          <p:spPr>
            <a:xfrm>
              <a:off x="8069580" y="2754187"/>
              <a:ext cx="3568065" cy="39691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200000"/>
                </a:lnSpc>
              </a:pPr>
              <a:r>
                <a:rPr lang="zh-CN" altLang="en-US" sz="1400" dirty="0">
                  <a:solidFill>
                    <a:srgbClr val="00B050"/>
                  </a:solidFill>
                  <a:latin typeface="Arial" panose="020B0604020202020204" pitchFamily="34" charset="0"/>
                  <a:ea typeface="微软雅黑" panose="020B0503020204020204" charset="-122"/>
                  <a:sym typeface="Arial" panose="020B0604020202020204" pitchFamily="34" charset="0"/>
                </a:rPr>
                <a:t>用户需求：</a:t>
              </a:r>
              <a:r>
                <a:rPr lang="zh-CN" altLang="en-US" sz="14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大雨天路过草丛时听到微弱的猫叫，看到一只眼还睁不开颤颤巍巍的小猫，被雨打湿，不忍心于是带回家，喂了一顿可是自己的情况不适合饲养</a:t>
              </a:r>
            </a:p>
            <a:p>
              <a:pPr indent="0" fontAlgn="auto">
                <a:lnSpc>
                  <a:spcPct val="200000"/>
                </a:lnSpc>
              </a:pPr>
              <a:r>
                <a:rPr lang="zh-CN" altLang="en-US" sz="1400" dirty="0">
                  <a:solidFill>
                    <a:srgbClr val="00B050"/>
                  </a:solidFill>
                  <a:latin typeface="Arial" panose="020B0604020202020204" pitchFamily="34" charset="0"/>
                  <a:ea typeface="微软雅黑" panose="020B0503020204020204" charset="-122"/>
                  <a:sym typeface="Arial" panose="020B0604020202020204" pitchFamily="34" charset="0"/>
                </a:rPr>
                <a:t>假设背景：</a:t>
              </a:r>
              <a:r>
                <a:rPr lang="zh-CN" altLang="en-US" sz="14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在一个流量平台上发帖，可是其他人也不好养宠物，有人建议他到爱宠云app上发帖子，里面大多是爱宠人士。</a:t>
              </a:r>
            </a:p>
            <a:p>
              <a:pPr indent="0" fontAlgn="auto">
                <a:lnSpc>
                  <a:spcPct val="200000"/>
                </a:lnSpc>
              </a:pPr>
              <a:r>
                <a:rPr lang="zh-CN" altLang="en-US" sz="1400" dirty="0">
                  <a:solidFill>
                    <a:srgbClr val="00B050"/>
                  </a:solidFill>
                  <a:latin typeface="Arial" panose="020B0604020202020204" pitchFamily="34" charset="0"/>
                  <a:ea typeface="微软雅黑" panose="020B0503020204020204" charset="-122"/>
                  <a:sym typeface="Arial" panose="020B0604020202020204" pitchFamily="34" charset="0"/>
                </a:rPr>
                <a:t>用户场景：</a:t>
              </a:r>
              <a:r>
                <a:rPr lang="zh-CN" altLang="en-US" sz="14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下载，注册/登录，点击宠物领养或宠物救助，看了一些后，发帖子</a:t>
              </a:r>
            </a:p>
          </p:txBody>
        </p:sp>
      </p:gr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1168</Words>
  <Application>Microsoft Office PowerPoint</Application>
  <PresentationFormat>宽屏</PresentationFormat>
  <Paragraphs>111</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方正清刻本悦宋简体</vt:lpstr>
      <vt:lpstr>微软雅黑</vt:lpstr>
      <vt:lpstr>造字工房悦圆演示版常规体</vt:lpstr>
      <vt:lpstr>Arial</vt:lpstr>
      <vt:lpstr>Calibri</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日系卡通</dc:title>
  <dc:creator>第一PPT</dc:creator>
  <cp:keywords>www.1ppt.com</cp:keywords>
  <dc:description>www.1ppt.com</dc:description>
  <cp:lastModifiedBy>余 轩泓</cp:lastModifiedBy>
  <cp:revision>32</cp:revision>
  <dcterms:created xsi:type="dcterms:W3CDTF">2018-06-04T07:16:00Z</dcterms:created>
  <dcterms:modified xsi:type="dcterms:W3CDTF">2020-03-26T12:14:08Z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