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57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D698F-52F9-4EEF-9472-5EF9FFD618F2}" type="datetimeFigureOut">
              <a:rPr lang="zh-CN" altLang="en-US" smtClean="0"/>
              <a:t>2020/10/28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FAF66-918C-489D-9D31-BB3F1BCA5E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4024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F0C583-99C0-4182-A55C-932367BB11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CA88EBC-6CE7-4F8B-8D58-AAE914F21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D2F401E-4DD9-4AE9-9E7E-C7262E721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CA14-4F31-43E0-B9A6-127B733E35F3}" type="datetimeFigureOut">
              <a:rPr lang="zh-CN" altLang="en-US" smtClean="0"/>
              <a:t>2020/10/28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E5FF4BF-A4CE-4EAA-9071-44DAD6E98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0ACB99D-CCD8-4A0D-A0AF-04E528C50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B612-1F9A-41A1-BFB9-9EB2EF2F43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4468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9680A2-7BA2-495D-B49C-F31CB75A3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F8E60D7-13C6-4CDB-899D-E16419223C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CDE36D0-C3CF-44BE-9B53-AD5FDD365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CA14-4F31-43E0-B9A6-127B733E35F3}" type="datetimeFigureOut">
              <a:rPr lang="zh-CN" altLang="en-US" smtClean="0"/>
              <a:t>2020/10/28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C75F956-6747-468A-8787-D8C8B3D7F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A8233EA-1B40-4335-809D-BFBD10E44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B612-1F9A-41A1-BFB9-9EB2EF2F43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3813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1A76F83-BC7D-4387-B75E-B92C580FB9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5D34FC6-1ACD-45EA-9794-AD4D508268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5F6D51F-E5FC-441A-90F3-7095CCAA8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CA14-4F31-43E0-B9A6-127B733E35F3}" type="datetimeFigureOut">
              <a:rPr lang="zh-CN" altLang="en-US" smtClean="0"/>
              <a:t>2020/10/28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64805F6-7BFE-4269-8ED7-0061C2385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321FEB2-2C04-4101-B08F-1C76A7E16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B612-1F9A-41A1-BFB9-9EB2EF2F43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852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911ED5-DF65-4E03-9D61-CB2626DD5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CE430B9-B2DE-44CD-A5D7-05AE04091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1DF97E4-1416-41EE-BAE2-ADADCA43A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CA14-4F31-43E0-B9A6-127B733E35F3}" type="datetimeFigureOut">
              <a:rPr lang="zh-CN" altLang="en-US" smtClean="0"/>
              <a:t>2020/10/28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2957243-CCEB-42C9-9D03-4A91D9D52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5EC0E14-C720-4D89-AC74-310283EC3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B612-1F9A-41A1-BFB9-9EB2EF2F43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3897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7EF78C-9D09-4688-A692-8AD218E0D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8DFF7D5-4F8D-414E-8AD4-81172B2D9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2089984-3B2C-4545-A617-8EEFCAD2B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CA14-4F31-43E0-B9A6-127B733E35F3}" type="datetimeFigureOut">
              <a:rPr lang="zh-CN" altLang="en-US" smtClean="0"/>
              <a:t>2020/10/28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777E936-584E-42EC-901C-6F00C2581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B061FE4-2236-4EC4-8387-B1EFCA30A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B612-1F9A-41A1-BFB9-9EB2EF2F43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529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F64674-DB84-40A8-A4F4-2D64A245A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6483679-3969-45E6-8706-8B170C31E3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4DA8A5D-B174-4172-BE9A-4373C533C5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B5217FF-EDA6-4815-AD1C-D49FC6E2C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CA14-4F31-43E0-B9A6-127B733E35F3}" type="datetimeFigureOut">
              <a:rPr lang="zh-CN" altLang="en-US" smtClean="0"/>
              <a:t>2020/10/28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C4AECA5-A49C-4E80-A0C6-22EE96708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CEA79D2-AB5A-4947-B8F4-BFFBAFACC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B612-1F9A-41A1-BFB9-9EB2EF2F43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4007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3D6454D-2923-44D5-8DE3-C6917B8F4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49C3C7F-8FFC-472C-8B76-F8AECA7CD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188F477-3AE3-42B2-91D5-E6BF5B0D05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CAB8B67-4F7C-43D3-BFC4-C66481B4B7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239577D-9899-46F6-9AA5-03D888E9D1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0AADF4A-562B-4249-A742-DC35C0912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CA14-4F31-43E0-B9A6-127B733E35F3}" type="datetimeFigureOut">
              <a:rPr lang="zh-CN" altLang="en-US" smtClean="0"/>
              <a:t>2020/10/28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E1A8EE1-C5EC-4332-83A7-EF25CC2A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5A37F05-CEFB-4AF6-B714-DBFB71482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B612-1F9A-41A1-BFB9-9EB2EF2F43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5610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969409-D1A7-4008-B5FF-97EB65EF1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73ABA6D-024B-467D-8535-795934E14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CA14-4F31-43E0-B9A6-127B733E35F3}" type="datetimeFigureOut">
              <a:rPr lang="zh-CN" altLang="en-US" smtClean="0"/>
              <a:t>2020/10/28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E827E62-C82B-4B1D-8CBA-8C8BB99DF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6987C1E-66F7-4A51-B4FD-B2734662F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B612-1F9A-41A1-BFB9-9EB2EF2F43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9696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C50BCE9-3DC6-45E0-B03B-3495E3075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CA14-4F31-43E0-B9A6-127B733E35F3}" type="datetimeFigureOut">
              <a:rPr lang="zh-CN" altLang="en-US" smtClean="0"/>
              <a:t>2020/10/28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DA33429-6FFF-4144-8C50-91B9D4E40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20E5FCC-0886-4C71-B5E2-71291D50D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B612-1F9A-41A1-BFB9-9EB2EF2F43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628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338CD5-D889-4951-AA4C-77A27ABF7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23CED-4920-4791-AFEE-379D881D6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A69D46B-38E8-40D2-A6DD-80A09C1A9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9F30A38-07EC-4AB9-9336-C6F0C68BB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CA14-4F31-43E0-B9A6-127B733E35F3}" type="datetimeFigureOut">
              <a:rPr lang="zh-CN" altLang="en-US" smtClean="0"/>
              <a:t>2020/10/28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D7BC762-B45C-42DB-8D87-7C4EE6CD0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DFF4706-768F-48E0-83A4-7063723C3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B612-1F9A-41A1-BFB9-9EB2EF2F43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9260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DC45BB-89C2-4F16-BD53-13C226657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9AC2AAA-7CEB-4B07-A80B-7149B98C2B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9370207-34EC-4BD7-970C-80DE99B69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63D065F-6F7E-4B29-BE7F-728EEF782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CA14-4F31-43E0-B9A6-127B733E35F3}" type="datetimeFigureOut">
              <a:rPr lang="zh-CN" altLang="en-US" smtClean="0"/>
              <a:t>2020/10/28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E3223EA-F4F3-4C82-BD6E-874E8B284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A4A2A71-82AF-4777-BC7D-BDEC39DE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B612-1F9A-41A1-BFB9-9EB2EF2F43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4940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FD091C8-A0A2-431B-90E1-A0D2B6A0F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7A4FFF5-C2D9-48D4-8FC8-F142517EB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B8F6666-D283-4F3D-9A0A-6A72E45309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1CA14-4F31-43E0-B9A6-127B733E35F3}" type="datetimeFigureOut">
              <a:rPr lang="zh-CN" altLang="en-US" smtClean="0"/>
              <a:t>2020/10/28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4A30DE6-2709-4031-BBA5-1D3CFBBB7C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46FDAE6-BA10-43BF-A888-8126A7C325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4B612-1F9A-41A1-BFB9-9EB2EF2F43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1802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0C366CF2-86F4-48C5-873F-CC862D53CA6C}"/>
              </a:ext>
            </a:extLst>
          </p:cNvPr>
          <p:cNvSpPr txBox="1"/>
          <p:nvPr/>
        </p:nvSpPr>
        <p:spPr>
          <a:xfrm>
            <a:off x="2133600" y="1070745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/>
              <a:t>Low Rank Tensor Completion Algorithm</a:t>
            </a:r>
            <a:endParaRPr lang="zh-CN" altLang="en-US" sz="3200" b="1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44523B2E-E9B0-4463-B277-C5BB1EE07EA2}"/>
              </a:ext>
            </a:extLst>
          </p:cNvPr>
          <p:cNvSpPr txBox="1"/>
          <p:nvPr/>
        </p:nvSpPr>
        <p:spPr>
          <a:xfrm>
            <a:off x="1913467" y="3115733"/>
            <a:ext cx="8297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zh-CN" sz="2800" dirty="0"/>
              <a:t>Simple Low Rank Tensor Completion  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40191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6534"/>
    </mc:Choice>
    <mc:Fallback>
      <p:transition spd="slow" advTm="2653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11624973-706C-4ED3-A17C-111646D729D8}"/>
                  </a:ext>
                </a:extLst>
              </p:cNvPr>
              <p:cNvSpPr txBox="1"/>
              <p:nvPr/>
            </p:nvSpPr>
            <p:spPr>
              <a:xfrm>
                <a:off x="569628" y="840935"/>
                <a:ext cx="11052744" cy="5870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800" b="1" dirty="0"/>
                  <a:t>Objective Function</a:t>
                </a:r>
              </a:p>
              <a:p>
                <a:r>
                  <a:rPr lang="en-US" altLang="zh-CN" sz="2400" b="1" dirty="0"/>
                  <a:t>Low Rank Matrix Completion</a:t>
                </a:r>
              </a:p>
              <a:p>
                <a:endParaRPr lang="en-US" altLang="zh-CN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zh-CN" altLang="zh-CN" sz="2000" i="1" kern="10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zh-CN" altLang="zh-CN" sz="2000" i="1" kern="10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2000" kern="100">
                                  <a:effectLst/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altLang="zh-CN" sz="2000" i="1" kern="100">
                                  <a:effectLst/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𝑋</m:t>
                              </m:r>
                            </m:lim>
                          </m:limLow>
                        </m:fName>
                        <m:e>
                          <m:r>
                            <a:rPr lang="en-US" altLang="zh-CN" sz="2000" i="1" kern="100">
                              <a:effectLst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𝑟𝑎𝑛𝑘</m:t>
                          </m:r>
                          <m:r>
                            <a:rPr lang="en-US" altLang="zh-CN" sz="2000" i="1" kern="100">
                              <a:effectLst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altLang="zh-CN" sz="2000" i="1" kern="100">
                              <a:effectLst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𝑋</m:t>
                          </m:r>
                          <m:r>
                            <a:rPr lang="en-US" altLang="zh-CN" sz="2000" i="1" kern="100">
                              <a:effectLst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func>
                      <m:r>
                        <a:rPr lang="en-US" altLang="zh-CN" sz="2000" b="0" i="1" kern="100" smtClean="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    </m:t>
                      </m:r>
                      <m:r>
                        <a:rPr lang="en-US" altLang="zh-CN" sz="2000" i="1" kern="10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altLang="zh-CN" sz="2000" i="1" kern="10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altLang="zh-CN" sz="2000" i="1" kern="10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altLang="zh-CN" sz="2000" i="1" kern="10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.  </m:t>
                      </m:r>
                      <m:sSub>
                        <m:sSubPr>
                          <m:ctrlPr>
                            <a:rPr lang="zh-CN" altLang="zh-CN" sz="2000" i="1" kern="10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 kern="100">
                              <a:effectLst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zh-CN" sz="2000" i="1" kern="100">
                              <a:effectLst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𝛺</m:t>
                          </m:r>
                        </m:sub>
                      </m:sSub>
                      <m:r>
                        <a:rPr lang="en-US" altLang="zh-CN" sz="2000" i="1" kern="10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zh-CN" altLang="zh-CN" sz="2000" i="1" kern="10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 kern="100">
                              <a:effectLst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altLang="zh-CN" sz="2000" i="1" kern="100">
                              <a:effectLst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𝛺</m:t>
                          </m:r>
                        </m:sub>
                      </m:sSub>
                    </m:oMath>
                  </m:oMathPara>
                </a14:m>
                <a:endParaRPr lang="en-US" altLang="zh-CN" sz="2000" dirty="0"/>
              </a:p>
              <a:p>
                <a:endParaRPr lang="en-US" altLang="zh-CN" sz="2000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zh-CN" altLang="zh-CN" sz="2000" i="1" kern="10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zh-CN" altLang="zh-CN" sz="2000" i="1" kern="10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2000" kern="100">
                                  <a:effectLst/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altLang="zh-CN" sz="2000" i="1" kern="100">
                                  <a:effectLst/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𝑋</m:t>
                              </m:r>
                            </m:lim>
                          </m:limLow>
                        </m:fName>
                        <m:e>
                          <m:sSub>
                            <m:sSubPr>
                              <m:ctrlPr>
                                <a:rPr lang="zh-CN" altLang="zh-CN" sz="2000" i="1" kern="10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zh-CN" altLang="zh-CN" sz="2000" i="1" kern="10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2000" i="1" kern="100">
                                      <a:effectLst/>
                                      <a:latin typeface="Cambria Math" panose="02040503050406030204" pitchFamily="18" charset="0"/>
                                      <a:ea typeface="等线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𝑋</m:t>
                                  </m:r>
                                </m:e>
                              </m:d>
                            </m:e>
                            <m:sub>
                              <m:r>
                                <a:rPr lang="en-US" altLang="zh-CN" sz="2000" i="1" kern="100">
                                  <a:effectLst/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∗</m:t>
                              </m:r>
                            </m:sub>
                          </m:sSub>
                        </m:e>
                      </m:func>
                      <m:r>
                        <a:rPr lang="en-US" altLang="zh-CN" sz="2000" b="0" i="1" kern="100" smtClean="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    </m:t>
                      </m:r>
                      <m:r>
                        <a:rPr lang="en-US" altLang="zh-CN" sz="2000" i="1" kern="10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altLang="zh-CN" sz="2000" i="1" kern="10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altLang="zh-CN" sz="2000" i="1" kern="10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altLang="zh-CN" sz="2000" i="1" kern="10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.  </m:t>
                      </m:r>
                      <m:sSub>
                        <m:sSubPr>
                          <m:ctrlPr>
                            <a:rPr lang="zh-CN" altLang="zh-CN" sz="2000" i="1" kern="10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 kern="100">
                              <a:effectLst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zh-CN" sz="2000" i="1" kern="100">
                              <a:effectLst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𝛺</m:t>
                          </m:r>
                        </m:sub>
                      </m:sSub>
                      <m:r>
                        <a:rPr lang="en-US" altLang="zh-CN" sz="2000" i="1" kern="10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zh-CN" altLang="zh-CN" sz="2000" i="1" kern="10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 kern="100">
                              <a:effectLst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altLang="zh-CN" sz="2000" i="1" kern="100">
                              <a:effectLst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𝛺</m:t>
                          </m:r>
                        </m:sub>
                      </m:sSub>
                    </m:oMath>
                  </m:oMathPara>
                </a14:m>
                <a:endParaRPr lang="en-US" altLang="zh-CN" sz="20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algn="just"/>
                <a:endParaRPr lang="en-US" altLang="zh-CN" sz="20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altLang="zh-CN" sz="2400" b="1" kern="100" dirty="0"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Low Rank Tensor Completion</a:t>
                </a:r>
              </a:p>
              <a:p>
                <a:pPr algn="just"/>
                <a:endParaRPr lang="en-US" altLang="zh-CN" sz="2000" kern="100" dirty="0"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zh-CN" altLang="zh-CN" sz="2000" i="1" kern="10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zh-CN" altLang="zh-CN" sz="2000" i="1" kern="10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2000" kern="100">
                                  <a:effectLst/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altLang="zh-CN" sz="2000" i="1" kern="100">
                                  <a:effectLst/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𝜒</m:t>
                              </m:r>
                            </m:lim>
                          </m:limLow>
                        </m:fName>
                        <m:e>
                          <m:sSub>
                            <m:sSubPr>
                              <m:ctrlPr>
                                <a:rPr lang="zh-CN" altLang="zh-CN" sz="2000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zh-CN" altLang="zh-CN" sz="2000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2000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𝜒</m:t>
                                  </m:r>
                                </m:e>
                              </m:d>
                            </m:e>
                            <m:sub>
                              <m:r>
                                <a:rPr lang="en-US" altLang="zh-CN" sz="2000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∗</m:t>
                              </m:r>
                            </m:sub>
                          </m:sSub>
                        </m:e>
                      </m:func>
                      <m:r>
                        <a:rPr lang="en-US" altLang="zh-CN" sz="2000" b="0" i="1" kern="100" smtClean="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    </m:t>
                      </m:r>
                      <m:r>
                        <a:rPr lang="en-US" altLang="zh-CN" sz="2000" i="1" kern="10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altLang="zh-CN" sz="2000" i="1" kern="10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altLang="zh-CN" sz="2000" i="1" kern="10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altLang="zh-CN" sz="2000" i="1" kern="10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.  </m:t>
                      </m:r>
                      <m:sSub>
                        <m:sSubPr>
                          <m:ctrlPr>
                            <a:rPr lang="zh-CN" altLang="zh-CN" sz="2000" i="1" kern="10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 kern="100">
                              <a:effectLst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𝜒</m:t>
                          </m:r>
                        </m:e>
                        <m:sub>
                          <m:r>
                            <a:rPr lang="en-US" altLang="zh-CN" sz="2000" i="1" kern="100">
                              <a:effectLst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𝛺</m:t>
                          </m:r>
                        </m:sub>
                      </m:sSub>
                      <m:r>
                        <a:rPr lang="en-US" altLang="zh-CN" sz="2000" i="1" kern="10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zh-CN" altLang="zh-CN" sz="2000" i="1" kern="10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 kern="100">
                              <a:effectLst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𝛵</m:t>
                          </m:r>
                        </m:e>
                        <m:sub>
                          <m:r>
                            <a:rPr lang="en-US" altLang="zh-CN" sz="2000" i="1" kern="100">
                              <a:effectLst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𝛺</m:t>
                          </m:r>
                        </m:sub>
                      </m:sSub>
                    </m:oMath>
                  </m:oMathPara>
                </a14:m>
                <a:endParaRPr lang="zh-CN" altLang="zh-CN" sz="20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algn="just"/>
                <a:endParaRPr lang="zh-CN" altLang="zh-CN" sz="20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altLang="zh-CN" sz="2000" kern="100" dirty="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𝜒</m:t>
                            </m:r>
                          </m:e>
                        </m:d>
                      </m:e>
                      <m:sub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∗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limLoc m:val="undOvr"/>
                        <m:ctrlPr>
                          <a:rPr lang="zh-CN" altLang="zh-CN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CN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sSub>
                          <m:sSub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zh-CN" altLang="zh-C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zh-CN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𝜒</m:t>
                                    </m:r>
                                  </m:e>
                                  <m:sub>
                                    <m:d>
                                      <m:dPr>
                                        <m:ctrlPr>
                                          <a:rPr lang="zh-CN" altLang="zh-C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e>
                                    </m:d>
                                  </m:sub>
                                </m:sSub>
                              </m:e>
                            </m:d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b>
                        </m:sSub>
                      </m:e>
                    </m:nary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   </m:t>
                    </m:r>
                    <m:sSub>
                      <m:sSubPr>
                        <m:ctrlPr>
                          <a:rPr lang="zh-CN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2000" i="1">
                        <a:latin typeface="Cambria Math" panose="02040503050406030204" pitchFamily="18" charset="0"/>
                      </a:rPr>
                      <m:t>≥0  </m:t>
                    </m:r>
                    <m:r>
                      <a:rPr lang="en-US" altLang="zh-CN" sz="2000" i="1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altLang="zh-CN" sz="2000" i="1">
                        <a:latin typeface="Cambria Math" panose="02040503050406030204" pitchFamily="18" charset="0"/>
                      </a:rPr>
                      <m:t>  </m:t>
                    </m:r>
                    <m:nary>
                      <m:naryPr>
                        <m:chr m:val="∑"/>
                        <m:limLoc m:val="undOvr"/>
                        <m:ctrlPr>
                          <a:rPr lang="zh-CN" altLang="zh-CN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sSub>
                          <m:sSubPr>
                            <m:ctrlPr>
                              <a:rPr lang="zh-CN" altLang="zh-CN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altLang="zh-CN" sz="20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altLang="zh-CN" sz="2400" dirty="0"/>
              </a:p>
              <a:p>
                <a:pPr algn="ctr"/>
                <a:endParaRPr lang="en-US" altLang="zh-CN" sz="20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zh-CN" altLang="zh-CN" sz="2000" i="1" kern="10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zh-CN" altLang="zh-CN" sz="2000" i="1" kern="10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2000" kern="100">
                                  <a:effectLst/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altLang="zh-CN" sz="2000" i="1" kern="100">
                                  <a:effectLst/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𝜒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zh-CN" altLang="zh-CN" sz="2000" i="1" kern="10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altLang="zh-CN" sz="2000" i="1" kern="100">
                                  <a:effectLst/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en-US" altLang="zh-CN" sz="2000" i="1" kern="100">
                                  <a:effectLst/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zh-CN" sz="2000" i="1" kern="100">
                                  <a:effectLst/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zh-CN" altLang="zh-CN" sz="2000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n-US" altLang="zh-CN" sz="2000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zh-CN" altLang="zh-CN" sz="2000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zh-CN" altLang="zh-CN" sz="2000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zh-CN" altLang="zh-CN" sz="2000" i="1" kern="10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2000" i="1" kern="10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𝜒</m:t>
                                          </m:r>
                                        </m:e>
                                        <m:sub>
                                          <m:d>
                                            <m:dPr>
                                              <m:ctrlPr>
                                                <a:rPr lang="zh-CN" altLang="zh-CN" sz="2000" i="1" kern="10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altLang="zh-CN" sz="2000" i="1" kern="100"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𝑖</m:t>
                                              </m:r>
                                            </m:e>
                                          </m:d>
                                        </m:sub>
                                      </m:sSub>
                                    </m:e>
                                  </m:d>
                                </m:e>
                                <m:sub>
                                  <m:r>
                                    <a:rPr lang="en-US" altLang="zh-CN" sz="2000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∗</m:t>
                                  </m:r>
                                </m:sub>
                              </m:sSub>
                            </m:e>
                          </m:nary>
                        </m:e>
                      </m:func>
                      <m:r>
                        <a:rPr lang="en-US" altLang="zh-CN" sz="2000" b="0" i="1" kern="100" smtClean="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    </m:t>
                      </m:r>
                      <m:r>
                        <a:rPr lang="en-US" altLang="zh-CN" sz="2000" i="1" kern="10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altLang="zh-CN" sz="2000" i="1" kern="10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altLang="zh-CN" sz="2000" i="1" kern="10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altLang="zh-CN" sz="2000" i="1" kern="10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.  </m:t>
                      </m:r>
                      <m:sSub>
                        <m:sSubPr>
                          <m:ctrlPr>
                            <a:rPr lang="zh-CN" altLang="zh-CN" sz="2000" i="1" kern="10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 kern="100">
                              <a:effectLst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𝜒</m:t>
                          </m:r>
                        </m:e>
                        <m:sub>
                          <m:r>
                            <a:rPr lang="en-US" altLang="zh-CN" sz="2000" i="1" kern="100">
                              <a:effectLst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𝛺</m:t>
                          </m:r>
                        </m:sub>
                      </m:sSub>
                      <m:r>
                        <a:rPr lang="en-US" altLang="zh-CN" sz="2000" i="1" kern="10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zh-CN" altLang="zh-CN" sz="2000" i="1" kern="10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 kern="100">
                              <a:effectLst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𝛵</m:t>
                          </m:r>
                        </m:e>
                        <m:sub>
                          <m:r>
                            <a:rPr lang="en-US" altLang="zh-CN" sz="2000" i="1" kern="100">
                              <a:effectLst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𝛺</m:t>
                          </m:r>
                        </m:sub>
                      </m:sSub>
                    </m:oMath>
                  </m:oMathPara>
                </a14:m>
                <a:endParaRPr lang="en-US" altLang="zh-CN" sz="20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algn="just"/>
                <a:endParaRPr lang="zh-CN" altLang="zh-CN" sz="20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11624973-706C-4ED3-A17C-111646D729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628" y="840935"/>
                <a:ext cx="11052744" cy="5870005"/>
              </a:xfrm>
              <a:prstGeom prst="rect">
                <a:avLst/>
              </a:prstGeom>
              <a:blipFill>
                <a:blip r:embed="rId2"/>
                <a:stretch>
                  <a:fillRect l="-827" t="-124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本框 4">
            <a:extLst>
              <a:ext uri="{FF2B5EF4-FFF2-40B4-BE49-F238E27FC236}">
                <a16:creationId xmlns:a16="http://schemas.microsoft.com/office/drawing/2014/main" id="{6454FB48-62B2-4092-9C4E-4784F94E8F3B}"/>
              </a:ext>
            </a:extLst>
          </p:cNvPr>
          <p:cNvSpPr txBox="1"/>
          <p:nvPr/>
        </p:nvSpPr>
        <p:spPr>
          <a:xfrm>
            <a:off x="1219199" y="116686"/>
            <a:ext cx="975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/>
              <a:t>Simple Low Rank Tensor Completion——SiLRTC</a:t>
            </a:r>
            <a:endParaRPr lang="zh-CN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18565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2963"/>
    </mc:Choice>
    <mc:Fallback>
      <p:transition spd="slow" advTm="72963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41B8D53F-68CA-4428-87D7-7452C86A881A}"/>
                  </a:ext>
                </a:extLst>
              </p:cNvPr>
              <p:cNvSpPr txBox="1"/>
              <p:nvPr/>
            </p:nvSpPr>
            <p:spPr>
              <a:xfrm>
                <a:off x="553825" y="310991"/>
                <a:ext cx="7209643" cy="42142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2800" b="1" kern="100" dirty="0">
                    <a:effectLst/>
                    <a:ea typeface="Cambria Math" panose="02040503050406030204" pitchFamily="18" charset="0"/>
                    <a:cs typeface="Times New Roman" panose="02020603050405020304" pitchFamily="18" charset="0"/>
                  </a:rPr>
                  <a:t>Objective Function</a:t>
                </a:r>
                <a:r>
                  <a:rPr lang="en-US" altLang="zh-CN" sz="2800" b="1" kern="1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(SiLRTC)</a:t>
                </a:r>
                <a:endParaRPr lang="en-US" altLang="zh-CN" sz="2800" b="1" kern="100" dirty="0">
                  <a:effectLst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endParaRPr lang="en-US" altLang="zh-CN" sz="2800" kern="100" dirty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zh-CN" altLang="zh-CN" sz="1800" i="1" kern="10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zh-CN" altLang="zh-CN" sz="1800" i="1" kern="10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800" kern="100">
                                  <a:effectLst/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altLang="zh-CN" sz="1800" i="1" kern="100">
                                  <a:effectLst/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𝜒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zh-CN" altLang="zh-CN" sz="1800" i="1" kern="10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altLang="zh-CN" sz="1800" i="1" kern="100">
                                  <a:effectLst/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en-US" altLang="zh-CN" sz="1800" i="1" kern="100">
                                  <a:effectLst/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zh-CN" sz="1800" i="1" kern="100">
                                  <a:effectLst/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zh-CN" altLang="zh-CN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zh-CN" altLang="zh-CN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zh-CN" altLang="zh-CN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zh-CN" altLang="zh-CN" i="1" kern="10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i="1" kern="10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𝜒</m:t>
                                          </m:r>
                                        </m:e>
                                        <m:sub>
                                          <m:d>
                                            <m:dPr>
                                              <m:ctrlPr>
                                                <a:rPr lang="zh-CN" altLang="zh-CN" i="1" kern="10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altLang="zh-CN" i="1" kern="100"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𝑖</m:t>
                                              </m:r>
                                            </m:e>
                                          </m:d>
                                        </m:sub>
                                      </m:sSub>
                                    </m:e>
                                  </m:d>
                                </m:e>
                                <m:sub>
                                  <m: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∗</m:t>
                                  </m:r>
                                </m:sub>
                              </m:sSub>
                            </m:e>
                          </m:nary>
                        </m:e>
                      </m:func>
                      <m:r>
                        <a:rPr lang="en-US" altLang="zh-CN" sz="1800" b="0" i="1" kern="100" smtClean="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        </m:t>
                      </m:r>
                      <m:r>
                        <a:rPr lang="en-US" altLang="zh-CN" sz="1800" i="1" kern="10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altLang="zh-CN" sz="1800" i="1" kern="10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altLang="zh-CN" sz="1800" i="1" kern="10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altLang="zh-CN" sz="1800" i="1" kern="10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.  </m:t>
                      </m:r>
                      <m:sSub>
                        <m:sSubPr>
                          <m:ctrlPr>
                            <a:rPr lang="zh-CN" altLang="zh-CN" sz="1800" i="1" kern="10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1800" i="1" kern="100">
                              <a:effectLst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𝜒</m:t>
                          </m:r>
                        </m:e>
                        <m:sub>
                          <m:r>
                            <a:rPr lang="en-US" altLang="zh-CN" sz="1800" i="1" kern="100">
                              <a:effectLst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𝛺</m:t>
                          </m:r>
                        </m:sub>
                      </m:sSub>
                      <m:r>
                        <a:rPr lang="en-US" altLang="zh-CN" sz="1800" i="1" kern="100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zh-CN" altLang="zh-CN" sz="1800" i="1" kern="10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1800" i="1" kern="100">
                              <a:effectLst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𝛵</m:t>
                          </m:r>
                        </m:e>
                        <m:sub>
                          <m:r>
                            <a:rPr lang="en-US" altLang="zh-CN" sz="1800" i="1" kern="100">
                              <a:effectLst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𝛺</m:t>
                          </m:r>
                        </m:sub>
                      </m:sSub>
                    </m:oMath>
                  </m:oMathPara>
                </a14:m>
                <a:endParaRPr lang="en-US" altLang="zh-CN" dirty="0"/>
              </a:p>
              <a:p>
                <a:endParaRPr lang="en-US" altLang="zh-CN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zh-CN" i="0" smtClean="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𝜒</m:t>
                              </m:r>
                              <m:r>
                                <a:rPr lang="en-US" altLang="zh-CN" b="0" i="1" kern="10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zh-CN" altLang="zh-CN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zh-CN" altLang="zh-CN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zh-CN" altLang="zh-CN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zh-CN" altLang="zh-CN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zh-CN" altLang="zh-CN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zh-CN" altLang="zh-CN" i="1" kern="10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i="1" kern="10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𝑀</m:t>
                                          </m:r>
                                        </m:e>
                                        <m:sub>
                                          <m:r>
                                            <a:rPr lang="en-US" altLang="zh-CN" i="1" kern="10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b>
                                  <m: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∗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altLang="zh-CN" b="0" i="1" kern="10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   </m:t>
                          </m:r>
                        </m:e>
                      </m:func>
                      <m:r>
                        <a:rPr lang="en-US" altLang="zh-CN" i="1" kern="10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altLang="zh-CN" i="1" kern="10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altLang="zh-CN" i="1" kern="10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altLang="zh-CN" i="1" kern="10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    </m:t>
                      </m:r>
                      <m:sSub>
                        <m:sSubPr>
                          <m:ctrlPr>
                            <a:rPr lang="en-US" altLang="zh-CN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altLang="zh-CN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χ</m:t>
                          </m:r>
                        </m:e>
                        <m:sub>
                          <m:d>
                            <m:dPr>
                              <m:ctrlP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e>
                          </m:d>
                        </m:sub>
                      </m:sSub>
                      <m:r>
                        <a:rPr lang="en-US" altLang="zh-CN" i="1" kern="10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altLang="zh-CN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CN" i="1" kern="10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, </m:t>
                      </m:r>
                      <m:r>
                        <a:rPr lang="en-US" altLang="zh-CN" i="1" kern="10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𝑖</m:t>
                      </m:r>
                      <m:r>
                        <a:rPr lang="en-US" altLang="zh-CN" i="1" kern="10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=1,…,</m:t>
                      </m:r>
                      <m:r>
                        <a:rPr lang="en-US" altLang="zh-CN" i="1" kern="10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𝑁</m:t>
                      </m:r>
                      <m:r>
                        <a:rPr lang="en-US" altLang="zh-CN" b="0" i="1" kern="10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altLang="zh-CN" b="0" i="1" kern="10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𝑎𝑛𝑑</m:t>
                      </m:r>
                      <m:r>
                        <a:rPr lang="en-US" altLang="zh-CN" b="0" i="1" kern="10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zh-CN" altLang="zh-CN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𝜒</m:t>
                          </m:r>
                        </m:e>
                        <m:sub>
                          <m:r>
                            <a:rPr lang="en-US" altLang="zh-CN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𝛺</m:t>
                          </m:r>
                        </m:sub>
                      </m:sSub>
                      <m:r>
                        <a:rPr lang="en-US" altLang="zh-CN" i="1" kern="10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zh-CN" altLang="zh-CN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𝛵</m:t>
                          </m:r>
                        </m:e>
                        <m:sub>
                          <m:r>
                            <a:rPr lang="en-US" altLang="zh-CN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𝛺</m:t>
                          </m:r>
                        </m:sub>
                      </m:sSub>
                    </m:oMath>
                  </m:oMathPara>
                </a14:m>
                <a:endParaRPr lang="en-US" altLang="zh-CN" dirty="0"/>
              </a:p>
              <a:p>
                <a:endParaRPr lang="en-US" altLang="zh-CN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zh-CN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𝜒</m:t>
                              </m:r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zh-CN" altLang="zh-CN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zh-CN" altLang="zh-CN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zh-CN" altLang="zh-CN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zh-CN" altLang="zh-CN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zh-CN" altLang="zh-CN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zh-CN" altLang="zh-CN" i="1" kern="10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i="1" kern="10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𝑀</m:t>
                                          </m:r>
                                        </m:e>
                                        <m:sub>
                                          <m:r>
                                            <a:rPr lang="en-US" altLang="zh-CN" i="1" kern="10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b>
                                  <m: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∗</m:t>
                                  </m:r>
                                </m:sub>
                              </m:sSub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altLang="zh-CN" i="1" kern="10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altLang="zh-CN" i="1" kern="10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λ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altLang="zh-CN" i="1" kern="10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i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bSup>
                                <m:sSubSupPr>
                                  <m:ctrlP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en-US" altLang="zh-CN" i="1" kern="10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zh-CN" altLang="zh-CN" i="1" kern="10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i="1" kern="10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𝜒</m:t>
                                          </m:r>
                                        </m:e>
                                        <m:sub>
                                          <m:d>
                                            <m:dPr>
                                              <m:ctrlPr>
                                                <a:rPr lang="zh-CN" altLang="zh-CN" i="1" kern="10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altLang="zh-CN" i="1" kern="100"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𝑖</m:t>
                                              </m:r>
                                            </m:e>
                                          </m:d>
                                        </m:sub>
                                      </m:sSub>
                                      <m:r>
                                        <a:rPr lang="en-US" altLang="zh-CN" i="1" kern="10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zh-CN" altLang="zh-CN" i="1" kern="10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i="1" kern="10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𝑀</m:t>
                                          </m:r>
                                        </m:e>
                                        <m:sub>
                                          <m:r>
                                            <a:rPr lang="en-US" altLang="zh-CN" i="1" kern="10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b>
                                  <m: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𝐹</m:t>
                                  </m:r>
                                </m:sub>
                                <m:sup>
                                  <m: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nary>
                        </m:e>
                      </m:func>
                      <m:r>
                        <a:rPr lang="en-US" altLang="zh-CN" b="0" i="1" kern="10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</m:t>
                      </m:r>
                      <m:r>
                        <a:rPr lang="en-US" altLang="zh-CN" b="0" i="1" kern="10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altLang="zh-CN" b="0" i="1" kern="10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altLang="zh-CN" b="0" i="1" kern="10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altLang="zh-CN" b="0" i="1" kern="10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sSub>
                        <m:sSubPr>
                          <m:ctrlPr>
                            <a:rPr lang="zh-CN" altLang="zh-CN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𝜒</m:t>
                          </m:r>
                        </m:e>
                        <m:sub>
                          <m:r>
                            <a:rPr lang="en-US" altLang="zh-CN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𝛺</m:t>
                          </m:r>
                        </m:sub>
                      </m:sSub>
                      <m:r>
                        <a:rPr lang="en-US" altLang="zh-CN" i="1" kern="10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zh-CN" altLang="zh-CN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𝛵</m:t>
                          </m:r>
                        </m:e>
                        <m:sub>
                          <m:r>
                            <a:rPr lang="en-US" altLang="zh-CN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𝛺</m:t>
                          </m:r>
                        </m:sub>
                      </m:sSub>
                      <m:r>
                        <a:rPr lang="en-US" altLang="zh-CN" b="0" i="1" kern="10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altLang="zh-CN" b="0" i="1" kern="10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𝑎𝑛𝑑</m:t>
                      </m:r>
                      <m:r>
                        <a:rPr lang="en-US" altLang="zh-CN" b="0" i="1" kern="10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altLang="zh-CN" b="0" i="1" kern="10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altLang="zh-CN" b="0" i="1" kern="10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λ</m:t>
                          </m:r>
                        </m:e>
                        <m:sub>
                          <m:r>
                            <a:rPr lang="en-US" altLang="zh-CN" b="0" i="1" kern="10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CN" b="0" i="1" kern="10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&gt;0</m:t>
                      </m:r>
                    </m:oMath>
                  </m:oMathPara>
                </a14:m>
                <a:endParaRPr lang="en-US" altLang="zh-CN" dirty="0"/>
              </a:p>
              <a:p>
                <a:r>
                  <a:rPr lang="en-US" altLang="zh-CN" sz="2400" dirty="0"/>
                  <a:t>It's convex but not differentiable</a:t>
                </a:r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41B8D53F-68CA-4428-87D7-7452C86A88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825" y="310991"/>
                <a:ext cx="7209643" cy="4214231"/>
              </a:xfrm>
              <a:prstGeom prst="rect">
                <a:avLst/>
              </a:prstGeom>
              <a:blipFill>
                <a:blip r:embed="rId2"/>
                <a:stretch>
                  <a:fillRect l="-1775" t="-1592" b="-246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B01106AC-F9DD-4886-BEC3-56CC8032EC46}"/>
                  </a:ext>
                </a:extLst>
              </p:cNvPr>
              <p:cNvSpPr txBox="1"/>
              <p:nvPr/>
            </p:nvSpPr>
            <p:spPr>
              <a:xfrm>
                <a:off x="553825" y="4694001"/>
                <a:ext cx="8670185" cy="18530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b="1" dirty="0"/>
                  <a:t>Coordinate Descent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altLang="zh-CN" sz="2400" dirty="0"/>
                  <a:t>Choose an index </a:t>
                </a:r>
                <a:r>
                  <a:rPr lang="en-US" altLang="zh-CN" sz="2400" dirty="0" err="1"/>
                  <a:t>i</a:t>
                </a:r>
                <a:r>
                  <a:rPr lang="en-US" altLang="zh-CN" sz="2400" dirty="0"/>
                  <a:t> from 1 to n.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altLang="zh-CN" sz="2400" dirty="0"/>
                  <a:t>Choose a step size α.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altLang="zh-CN" sz="2400" dirty="0"/>
                  <a:t>Update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en-US" sz="2400" dirty="0"/>
                  <a:t> </a:t>
                </a:r>
                <a:r>
                  <a:rPr lang="en-US" altLang="zh-CN" sz="2400" dirty="0"/>
                  <a:t>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altLang="zh-CN" sz="2400" i="1">
                        <a:latin typeface="Cambria Math" panose="02040503050406030204" pitchFamily="18" charset="0"/>
                      </a:rPr>
                      <m:t>α</m:t>
                    </m:r>
                    <m:f>
                      <m:f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sz="240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latin typeface="Cambria Math" panose="02040503050406030204" pitchFamily="18" charset="0"/>
                          </a:rPr>
                          <m:t>F</m:t>
                        </m:r>
                      </m:num>
                      <m:den>
                        <m:r>
                          <a:rPr lang="zh-CN" altLang="en-US" sz="240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altLang="zh-C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zh-CN" altLang="en-US" sz="2400" dirty="0"/>
              </a:p>
            </p:txBody>
          </p:sp>
        </mc:Choice>
        <mc:Fallback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B01106AC-F9DD-4886-BEC3-56CC8032EC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825" y="4694001"/>
                <a:ext cx="8670185" cy="1853008"/>
              </a:xfrm>
              <a:prstGeom prst="rect">
                <a:avLst/>
              </a:prstGeom>
              <a:blipFill>
                <a:blip r:embed="rId3"/>
                <a:stretch>
                  <a:fillRect l="-1477" t="-3618" b="-3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2907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1376"/>
    </mc:Choice>
    <mc:Fallback>
      <p:transition spd="slow" advTm="10137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D96D20B2-7285-412F-B3CB-8DFAB9AC8A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255" y="768759"/>
            <a:ext cx="4667490" cy="3587934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6DCB6F10-9E7E-4F93-AA31-E3B353DA50EC}"/>
              </a:ext>
            </a:extLst>
          </p:cNvPr>
          <p:cNvSpPr txBox="1"/>
          <p:nvPr/>
        </p:nvSpPr>
        <p:spPr>
          <a:xfrm>
            <a:off x="712271" y="4898306"/>
            <a:ext cx="84862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Block Coordinate Descent——BCD</a:t>
            </a:r>
          </a:p>
          <a:p>
            <a:endParaRPr lang="en-US" altLang="zh-CN" sz="2800" dirty="0"/>
          </a:p>
          <a:p>
            <a:r>
              <a:rPr lang="en-US" altLang="zh-CN" sz="2400" dirty="0"/>
              <a:t>	By optimizing the subset of variables simultaneously.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26068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663"/>
    </mc:Choice>
    <mc:Fallback>
      <p:transition spd="slow" advTm="12663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537E4C9E-381B-496C-BB8F-18636ECA7D57}"/>
                  </a:ext>
                </a:extLst>
              </p:cNvPr>
              <p:cNvSpPr txBox="1"/>
              <p:nvPr/>
            </p:nvSpPr>
            <p:spPr>
              <a:xfrm>
                <a:off x="1697605" y="423497"/>
                <a:ext cx="8796789" cy="6011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zh-CN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𝜒</m:t>
                              </m:r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zh-CN" altLang="zh-CN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zh-CN" altLang="zh-CN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zh-CN" altLang="zh-CN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zh-CN" altLang="zh-CN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zh-CN" altLang="zh-CN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zh-CN" altLang="zh-CN" i="1" kern="10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i="1" kern="10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𝑀</m:t>
                                          </m:r>
                                        </m:e>
                                        <m:sub>
                                          <m:r>
                                            <a:rPr lang="en-US" altLang="zh-CN" i="1" kern="10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b>
                                  <m: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∗</m:t>
                                  </m:r>
                                </m:sub>
                              </m:sSub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altLang="zh-CN" i="1" kern="10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altLang="zh-CN" i="1" kern="10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λ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altLang="zh-CN" i="1" kern="10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i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bSup>
                                <m:sSubSupPr>
                                  <m:ctrlP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en-US" altLang="zh-CN" i="1" kern="10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zh-CN" altLang="zh-CN" i="1" kern="10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i="1" kern="10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𝜒</m:t>
                                          </m:r>
                                        </m:e>
                                        <m:sub>
                                          <m:d>
                                            <m:dPr>
                                              <m:ctrlPr>
                                                <a:rPr lang="zh-CN" altLang="zh-CN" i="1" kern="10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altLang="zh-CN" i="1" kern="100"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𝑖</m:t>
                                              </m:r>
                                            </m:e>
                                          </m:d>
                                        </m:sub>
                                      </m:sSub>
                                      <m:r>
                                        <a:rPr lang="en-US" altLang="zh-CN" i="1" kern="10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zh-CN" altLang="zh-CN" i="1" kern="10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i="1" kern="10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𝑀</m:t>
                                          </m:r>
                                        </m:e>
                                        <m:sub>
                                          <m:r>
                                            <a:rPr lang="en-US" altLang="zh-CN" i="1" kern="10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b>
                                  <m: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𝐹</m:t>
                                  </m:r>
                                </m:sub>
                                <m:sup>
                                  <m: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nary>
                        </m:e>
                      </m:func>
                      <m:r>
                        <a:rPr lang="en-US" altLang="zh-CN" b="0" i="1" kern="10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</m:t>
                      </m:r>
                      <m:r>
                        <a:rPr lang="en-US" altLang="zh-CN" b="0" i="1" kern="10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altLang="zh-CN" b="0" i="1" kern="10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altLang="zh-CN" b="0" i="1" kern="10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altLang="zh-CN" b="0" i="1" kern="10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sSub>
                        <m:sSubPr>
                          <m:ctrlPr>
                            <a:rPr lang="zh-CN" altLang="zh-CN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𝜒</m:t>
                          </m:r>
                        </m:e>
                        <m:sub>
                          <m:r>
                            <a:rPr lang="en-US" altLang="zh-CN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𝛺</m:t>
                          </m:r>
                        </m:sub>
                      </m:sSub>
                      <m:r>
                        <a:rPr lang="en-US" altLang="zh-CN" i="1" kern="10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zh-CN" altLang="zh-CN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𝛵</m:t>
                          </m:r>
                        </m:e>
                        <m:sub>
                          <m:r>
                            <a:rPr lang="en-US" altLang="zh-CN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𝛺</m:t>
                          </m:r>
                        </m:sub>
                      </m:sSub>
                      <m:r>
                        <a:rPr lang="en-US" altLang="zh-CN" b="0" i="1" kern="10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altLang="zh-CN" b="0" i="1" kern="10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𝑎𝑛𝑑</m:t>
                      </m:r>
                      <m:r>
                        <a:rPr lang="en-US" altLang="zh-CN" b="0" i="1" kern="10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altLang="zh-CN" b="0" i="1" kern="10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altLang="zh-CN" b="0" i="1" kern="10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λ</m:t>
                          </m:r>
                        </m:e>
                        <m:sub>
                          <m:r>
                            <a:rPr lang="en-US" altLang="zh-CN" b="0" i="1" kern="10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CN" b="0" i="1" kern="10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&gt;0</m:t>
                      </m:r>
                    </m:oMath>
                  </m:oMathPara>
                </a14:m>
                <a:endParaRPr lang="en-US" altLang="zh-CN" dirty="0"/>
              </a:p>
              <a:p>
                <a:endParaRPr lang="en-US" altLang="zh-CN" b="1" dirty="0"/>
              </a:p>
              <a:p>
                <a:r>
                  <a:rPr lang="en-US" altLang="zh-CN" b="1" dirty="0"/>
                  <a:t>Update </a:t>
                </a:r>
                <a:r>
                  <a:rPr lang="el-GR" altLang="zh-CN" b="1" dirty="0"/>
                  <a:t>χ</a:t>
                </a:r>
                <a:r>
                  <a:rPr lang="en-US" altLang="zh-CN" b="1" dirty="0"/>
                  <a:t>:</a:t>
                </a:r>
              </a:p>
              <a:p>
                <a:r>
                  <a:rPr lang="en-US" altLang="zh-CN" dirty="0"/>
                  <a:t>	 Optimize </a:t>
                </a:r>
                <a14:m>
                  <m:oMath xmlns:m="http://schemas.openxmlformats.org/officeDocument/2006/math">
                    <m:r>
                      <a:rPr lang="en-US" altLang="zh-CN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𝜒</m:t>
                    </m:r>
                  </m:oMath>
                </a14:m>
                <a:r>
                  <a:rPr lang="en-US" altLang="zh-CN" dirty="0"/>
                  <a:t> and fix other variables:</a:t>
                </a:r>
              </a:p>
              <a:p>
                <a:r>
                  <a:rPr lang="en-US" altLang="zh-CN" dirty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zh-CN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altLang="zh-CN" i="1" kern="1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𝜒</m:t>
                            </m:r>
                            <m:r>
                              <a:rPr lang="zh-CN" altLang="zh-CN" i="1" kern="10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</m:lim>
                        </m:limLow>
                      </m:fName>
                      <m:e>
                        <m:nary>
                          <m:naryPr>
                            <m:chr m:val="∑"/>
                            <m:limLoc m:val="undOvr"/>
                            <m:ctrlPr>
                              <a:rPr lang="zh-CN" altLang="zh-CN" i="1" kern="1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lang="en-US" altLang="zh-CN" i="1" kern="1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n-US" altLang="zh-CN" i="1" kern="1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zh-CN" i="1" kern="1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sup>
                          <m:e>
                            <m:f>
                              <m:fPr>
                                <m:ctrlPr>
                                  <a:rPr lang="en-US" altLang="zh-CN" i="1" kern="1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altLang="zh-CN" i="1" kern="10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altLang="zh-CN" i="1" kern="10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λ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i="1" kern="10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i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altLang="zh-CN" i="1" kern="1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  <m:sSubSup>
                              <m:sSubSupPr>
                                <m:ctrlPr>
                                  <a:rPr lang="en-US" altLang="zh-CN" i="1" kern="10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d>
                                  <m:dPr>
                                    <m:begChr m:val="‖"/>
                                    <m:endChr m:val="‖"/>
                                    <m:ctrlPr>
                                      <a:rPr lang="en-US" altLang="zh-CN" i="1" kern="10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zh-CN" altLang="zh-CN" i="1" kern="10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i="1" kern="10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𝜒</m:t>
                                        </m:r>
                                      </m:e>
                                      <m:sub>
                                        <m:d>
                                          <m:dPr>
                                            <m:ctrlPr>
                                              <a:rPr lang="zh-CN" altLang="zh-CN" i="1" kern="10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altLang="zh-CN" i="1" kern="10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𝑖</m:t>
                                            </m:r>
                                          </m:e>
                                        </m:d>
                                      </m:sub>
                                    </m:sSub>
                                    <m:r>
                                      <a:rPr lang="en-US" altLang="zh-CN" i="1" kern="10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zh-CN" altLang="zh-CN" i="1" kern="10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i="1" kern="10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𝑀</m:t>
                                        </m:r>
                                      </m:e>
                                      <m:sub>
                                        <m:r>
                                          <a:rPr lang="en-US" altLang="zh-CN" i="1" kern="10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b>
                                <m:r>
                                  <a:rPr lang="en-US" altLang="zh-CN" b="0" i="1" kern="10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</m:sub>
                              <m:sup>
                                <m:r>
                                  <a:rPr lang="en-US" altLang="zh-CN" b="0" i="1" kern="10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nary>
                      </m:e>
                    </m:func>
                    <m:r>
                      <a:rPr lang="en-US" altLang="zh-CN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</m:t>
                    </m:r>
                    <m:r>
                      <a:rPr lang="en-US" altLang="zh-CN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altLang="zh-CN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altLang="zh-CN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sSub>
                      <m:sSubPr>
                        <m:ctrlPr>
                          <a:rPr lang="zh-CN" altLang="zh-CN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𝜒</m:t>
                        </m:r>
                      </m:e>
                      <m:sub>
                        <m:r>
                          <a:rPr lang="en-US" altLang="zh-CN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𝛺</m:t>
                        </m:r>
                      </m:sub>
                    </m:sSub>
                    <m:r>
                      <a:rPr lang="en-US" altLang="zh-CN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zh-CN" altLang="zh-CN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𝛵</m:t>
                        </m:r>
                      </m:e>
                      <m:sub>
                        <m:r>
                          <a:rPr lang="en-US" altLang="zh-CN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𝛺</m:t>
                        </m:r>
                      </m:sub>
                    </m:sSub>
                    <m:r>
                      <a:rPr lang="en-US" altLang="zh-CN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zh-CN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𝑎𝑛𝑑</m:t>
                    </m:r>
                    <m:r>
                      <a:rPr lang="en-US" altLang="zh-CN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zh-CN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zh-CN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endParaRPr lang="en-US" altLang="zh-CN" dirty="0"/>
              </a:p>
              <a:p>
                <a:endParaRPr lang="en-US" altLang="zh-CN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𝜒</m:t>
                          </m:r>
                        </m:e>
                        <m:sub>
                          <m:sSub>
                            <m:sSubPr>
                              <m:ctrlPr>
                                <a:rPr lang="en-US" altLang="zh-CN" i="1" kern="10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i="1" kern="10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altLang="zh-CN" i="1" kern="10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altLang="zh-CN" i="1" kern="100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altLang="zh-CN" i="1" kern="100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nary>
                                            <m:naryPr>
                                              <m:chr m:val="∑"/>
                                              <m:supHide m:val="on"/>
                                              <m:ctrlPr>
                                                <a:rPr lang="en-US" altLang="zh-CN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m:rPr>
                                                  <m:brk m:alnAt="7"/>
                                                </m:rPr>
                                                <a:rPr lang="en-US" altLang="zh-CN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  <m:sup/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altLang="zh-CN" i="1" kern="10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l-GR" altLang="zh-CN" i="1" kern="10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  <m:t>𝜆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CN" i="1" kern="10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altLang="zh-CN" i="1" kern="100"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𝑓𝑜𝑙𝑑</m:t>
                                              </m:r>
                                              <m:d>
                                                <m:dPr>
                                                  <m:ctrlPr>
                                                    <a:rPr lang="en-US" altLang="zh-CN" i="1" kern="10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zh-CN" altLang="zh-CN" i="1" kern="100">
                                                          <a:latin typeface="Cambria Math" panose="02040503050406030204" pitchFamily="18" charset="0"/>
                                                          <a:cs typeface="Times New Roman" panose="020206030504050203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altLang="zh-CN" i="1" kern="100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𝑀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altLang="zh-CN" i="1" kern="100">
                                                          <a:latin typeface="Cambria Math" panose="02040503050406030204" pitchFamily="18" charset="0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𝑖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en-US" altLang="zh-CN" i="1" kern="10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  <m:t>, </m:t>
                                                  </m:r>
                                                  <m:r>
                                                    <a:rPr lang="en-US" altLang="zh-CN" i="1" kern="10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  <m:t>𝑖</m:t>
                                                  </m:r>
                                                </m:e>
                                              </m:d>
                                            </m:e>
                                          </m:nary>
                                        </m:num>
                                        <m:den>
                                          <m:nary>
                                            <m:naryPr>
                                              <m:chr m:val="∑"/>
                                              <m:limLoc m:val="subSup"/>
                                              <m:supHide m:val="on"/>
                                              <m:ctrlPr>
                                                <a:rPr lang="en-US" altLang="zh-CN" i="1" kern="10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m:rPr>
                                                  <m:brk m:alnAt="9"/>
                                                </m:rPr>
                                                <a:rPr lang="en-US" altLang="zh-CN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  <m:sup/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altLang="zh-CN" i="1" kern="10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l-GR" altLang="zh-CN" i="1" kern="10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  <m:t>𝜆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CN" i="1" kern="10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</m:e>
                                          </m:nary>
                                        </m:den>
                                      </m:f>
                                    </m:e>
                                  </m:d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altLang="zh-CN" i="1" kern="10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,…,</m:t>
                                  </m:r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        </m:t>
                              </m:r>
                              <m:d>
                                <m:dPr>
                                  <m:ctrlPr>
                                    <a:rPr lang="en-US" altLang="zh-CN" i="1" kern="10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zh-CN" i="1" kern="10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,…,</m:t>
                                  </m:r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  <m:t>∉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Ω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CN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altLang="zh-CN" i="0">
                                      <a:latin typeface="Cambria Math" panose="02040503050406030204" pitchFamily="18" charset="0"/>
                                    </a:rPr>
                                    <m:t>Τ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,…,</m:t>
                                  </m:r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                                       </m:t>
                              </m:r>
                              <m:d>
                                <m:dPr>
                                  <m:ctrlPr>
                                    <a:rPr lang="en-US" altLang="zh-CN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,…,</m:t>
                                  </m:r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altLang="zh-CN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i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Ω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r>
                  <a:rPr lang="en-US" altLang="zh-CN" b="1" dirty="0"/>
                  <a:t>Update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b="1" i="1" kern="1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b="1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𝑴</m:t>
                        </m:r>
                      </m:e>
                      <m:sub>
                        <m:r>
                          <a:rPr lang="en-US" altLang="zh-CN" b="1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altLang="zh-CN" b="1" dirty="0"/>
                  <a:t>:</a:t>
                </a:r>
              </a:p>
              <a:p>
                <a:r>
                  <a:rPr lang="en-US" altLang="zh-CN" b="1" dirty="0"/>
                  <a:t>	</a:t>
                </a:r>
                <a:r>
                  <a:rPr lang="en-US" altLang="zh-CN" dirty="0"/>
                  <a:t>Optimize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 kern="1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zh-CN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dirty="0"/>
                  <a:t> and fix other variables 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zh-CN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zh-CN" altLang="zh-CN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sSub>
                            <m:sSubPr>
                              <m:ctrlPr>
                                <a:rPr lang="zh-CN" altLang="zh-CN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zh-CN" altLang="zh-CN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zh-CN" altLang="zh-CN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zh-CN" altLang="zh-CN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a:rPr lang="en-US" altLang="zh-CN" i="1" kern="10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b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∗</m:t>
                              </m:r>
                            </m:sub>
                          </m:sSub>
                          <m:r>
                            <a:rPr lang="en-US" altLang="zh-CN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λ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i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  <m:sSubSup>
                            <m:sSubSupPr>
                              <m:ctrlP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zh-CN" altLang="zh-CN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 kern="10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𝜒</m:t>
                                      </m:r>
                                    </m:e>
                                    <m:sub>
                                      <m:d>
                                        <m:dPr>
                                          <m:ctrlPr>
                                            <a:rPr lang="zh-CN" altLang="zh-CN" i="1" kern="10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i="1" kern="10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𝑖</m:t>
                                          </m:r>
                                        </m:e>
                                      </m:d>
                                    </m:sub>
                                  </m:sSub>
                                  <m: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zh-CN" altLang="zh-CN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a:rPr lang="en-US" altLang="zh-CN" i="1" kern="10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b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𝐹</m:t>
                              </m:r>
                            </m:sub>
                            <m:sup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func>
                      <m:r>
                        <a:rPr lang="en-US" altLang="zh-CN" i="1" kern="10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</m:t>
                      </m:r>
                      <m:r>
                        <a:rPr lang="en-US" altLang="zh-CN" i="1" kern="10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altLang="zh-CN" i="1" kern="10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altLang="zh-CN" i="1" kern="10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altLang="zh-CN" i="1" kern="10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sSub>
                        <m:sSubPr>
                          <m:ctrlPr>
                            <a:rPr lang="zh-CN" altLang="zh-CN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𝜒</m:t>
                          </m:r>
                        </m:e>
                        <m:sub>
                          <m:r>
                            <a:rPr lang="en-US" altLang="zh-CN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𝛺</m:t>
                          </m:r>
                        </m:sub>
                      </m:sSub>
                      <m:r>
                        <a:rPr lang="en-US" altLang="zh-CN" i="1" kern="10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zh-CN" altLang="zh-CN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𝛵</m:t>
                          </m:r>
                        </m:e>
                        <m:sub>
                          <m:r>
                            <a:rPr lang="en-US" altLang="zh-CN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𝛺</m:t>
                          </m:r>
                        </m:sub>
                      </m:sSub>
                      <m:r>
                        <a:rPr lang="en-US" altLang="zh-CN" i="1" kern="10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altLang="zh-CN" i="1" kern="10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𝑎𝑛𝑑</m:t>
                      </m:r>
                      <m:r>
                        <a:rPr lang="en-US" altLang="zh-CN" i="1" kern="10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altLang="zh-CN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altLang="zh-CN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λ</m:t>
                          </m:r>
                        </m:e>
                        <m:sub>
                          <m:r>
                            <a:rPr lang="en-US" altLang="zh-CN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CN" i="1" kern="10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&gt;0</m:t>
                      </m:r>
                    </m:oMath>
                  </m:oMathPara>
                </a14:m>
                <a:endParaRPr lang="en-US" altLang="zh-CN" dirty="0"/>
              </a:p>
              <a:p>
                <a:endParaRPr lang="en-US" altLang="zh-CN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zh-CN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zh-CN" altLang="zh-CN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  <m:sSubSup>
                            <m:sSubSupPr>
                              <m:ctrlP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zh-CN" altLang="zh-CN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a:rPr lang="en-US" altLang="zh-CN" i="1" kern="10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zh-CN" altLang="zh-CN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 kern="10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𝜒</m:t>
                                      </m:r>
                                    </m:e>
                                    <m:sub>
                                      <m:d>
                                        <m:dPr>
                                          <m:ctrlPr>
                                            <a:rPr lang="zh-CN" altLang="zh-CN" i="1" kern="10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i="1" kern="10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𝑖</m:t>
                                          </m:r>
                                        </m:e>
                                      </m:d>
                                    </m:sub>
                                  </m:sSub>
                                </m:e>
                              </m:d>
                            </m:e>
                            <m:sub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𝐹</m:t>
                              </m:r>
                            </m:sub>
                            <m:sup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altLang="zh-CN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zh-CN" altLang="zh-CN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λ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i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zh-CN" altLang="zh-CN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zh-CN" altLang="zh-CN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zh-CN" altLang="zh-CN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a:rPr lang="en-US" altLang="zh-CN" i="1" kern="10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b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∗</m:t>
                              </m:r>
                            </m:sub>
                          </m:sSub>
                        </m:e>
                      </m:func>
                    </m:oMath>
                  </m:oMathPara>
                </a14:m>
                <a:endParaRPr lang="en-US" altLang="zh-CN" dirty="0"/>
              </a:p>
            </p:txBody>
          </p:sp>
        </mc:Choice>
        <mc:Fallback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537E4C9E-381B-496C-BB8F-18636ECA7D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7605" y="423497"/>
                <a:ext cx="8796789" cy="6011005"/>
              </a:xfrm>
              <a:prstGeom prst="rect">
                <a:avLst/>
              </a:prstGeom>
              <a:blipFill>
                <a:blip r:embed="rId2"/>
                <a:stretch>
                  <a:fillRect l="-5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9069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4210"/>
    </mc:Choice>
    <mc:Fallback>
      <p:transition spd="slow" advTm="11421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8DB852FE-DC3D-4D6A-A6DD-0363788EAC37}"/>
                  </a:ext>
                </a:extLst>
              </p:cNvPr>
              <p:cNvSpPr txBox="1"/>
              <p:nvPr/>
            </p:nvSpPr>
            <p:spPr>
              <a:xfrm>
                <a:off x="1377950" y="385154"/>
                <a:ext cx="9436100" cy="60876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2800" dirty="0">
                    <a:latin typeface="Cambria Math" panose="02040503050406030204" pitchFamily="18" charset="0"/>
                  </a:rPr>
                  <a:t>Singular Thresholding Algorithm——SVT</a:t>
                </a:r>
              </a:p>
              <a:p>
                <a:pPr algn="ctr"/>
                <a:endParaRPr lang="en-US" altLang="zh-CN" sz="2800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zh-CN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zh-CN" altLang="zh-CN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  <m:sSubSup>
                            <m:sSubSupPr>
                              <m:ctrlP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zh-CN" altLang="zh-CN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a:rPr lang="en-US" altLang="zh-CN" i="1" kern="10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zh-CN" altLang="zh-CN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 kern="10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𝜒</m:t>
                                      </m:r>
                                    </m:e>
                                    <m:sub>
                                      <m:d>
                                        <m:dPr>
                                          <m:ctrlPr>
                                            <a:rPr lang="zh-CN" altLang="zh-CN" i="1" kern="10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i="1" kern="10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𝑖</m:t>
                                          </m:r>
                                        </m:e>
                                      </m:d>
                                    </m:sub>
                                  </m:sSub>
                                </m:e>
                              </m:d>
                            </m:e>
                            <m:sub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𝐹</m:t>
                              </m:r>
                            </m:sub>
                            <m:sup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altLang="zh-CN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zh-CN" altLang="zh-CN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λ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i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zh-CN" altLang="zh-CN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zh-CN" altLang="zh-CN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zh-CN" altLang="zh-CN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a:rPr lang="en-US" altLang="zh-CN" i="1" kern="10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b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∗</m:t>
                              </m:r>
                            </m:sub>
                          </m:sSub>
                        </m:e>
                      </m:func>
                    </m:oMath>
                  </m:oMathPara>
                </a14:m>
                <a:endParaRPr lang="en-US" altLang="zh-CN" dirty="0"/>
              </a:p>
              <a:p>
                <a:r>
                  <a:rPr lang="en-US" altLang="zh-CN" dirty="0"/>
                  <a:t>Using Singular Value Thresholding Algorithm(SVT) to solve this problem. </a:t>
                </a:r>
              </a:p>
              <a:p>
                <a:endParaRPr lang="en-US" altLang="zh-CN" dirty="0"/>
              </a:p>
              <a:p>
                <a:r>
                  <a:rPr lang="en-US" altLang="zh-CN" sz="2000" b="1" kern="1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SVD of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000" b="1" i="1" kern="1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000" b="1" i="0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𝛘</m:t>
                        </m:r>
                      </m:e>
                      <m:sub>
                        <m:d>
                          <m:dPr>
                            <m:ctrlPr>
                              <a:rPr lang="zh-CN" altLang="zh-CN" sz="2000" b="1" i="1" kern="1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b="1" i="0" kern="1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𝐢</m:t>
                            </m:r>
                          </m:e>
                        </m:d>
                      </m:sub>
                    </m:sSub>
                  </m:oMath>
                </a14:m>
                <a:r>
                  <a:rPr lang="en-US" altLang="zh-CN" sz="2000" b="1" kern="1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zh-CN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𝜒</m:t>
                          </m:r>
                        </m:e>
                        <m:sub>
                          <m:d>
                            <m:dPr>
                              <m:ctrlPr>
                                <a:rPr lang="zh-CN" altLang="zh-CN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e>
                          </m:d>
                        </m:sub>
                      </m:sSub>
                      <m:r>
                        <a:rPr lang="en-US" altLang="zh-CN" b="0" i="1" kern="10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CN" b="0" i="1" kern="10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𝑈</m:t>
                      </m:r>
                      <m:r>
                        <m:rPr>
                          <m:sty m:val="p"/>
                        </m:rPr>
                        <a:rPr lang="en-US" altLang="zh-CN" i="1" kern="10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Σ</m:t>
                      </m:r>
                      <m:sSup>
                        <m:sSupPr>
                          <m:ctrlPr>
                            <a:rPr lang="en-US" altLang="zh-CN" i="1" kern="10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en-US" altLang="zh-CN" b="0" i="1" kern="10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altLang="zh-CN" dirty="0"/>
              </a:p>
              <a:p>
                <a:r>
                  <a:rPr lang="en-US" altLang="zh-CN" sz="2000" b="1" dirty="0"/>
                  <a:t>Getting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000" b="1" i="1" kern="1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000" b="1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𝑴</m:t>
                        </m:r>
                      </m:e>
                      <m:sub>
                        <m:r>
                          <a:rPr lang="en-US" altLang="zh-CN" sz="2000" b="1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altLang="zh-CN" sz="2000" b="1" dirty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zh-CN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altLang="zh-CN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CN" b="0" i="1" kern="10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CN" b="0" i="1" kern="10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𝑈</m:t>
                      </m:r>
                      <m:sSup>
                        <m:sSupPr>
                          <m:ctrlPr>
                            <a:rPr lang="en-US" altLang="zh-CN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zh-CN" i="1" kern="10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Ω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altLang="zh-CN" i="1" kern="10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altLang="zh-CN" i="1" kern="1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β</m:t>
                                  </m:r>
                                </m:den>
                              </m:f>
                            </m:sub>
                          </m:sSub>
                          <m:r>
                            <a:rPr lang="en-US" altLang="zh-CN" b="0" i="1" kern="10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altLang="zh-CN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Σ</m:t>
                          </m:r>
                          <m:r>
                            <a:rPr lang="en-US" altLang="zh-CN" b="0" i="1" kern="10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  <m:r>
                            <a:rPr lang="en-US" altLang="zh-CN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en-US" altLang="zh-CN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altLang="zh-CN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kern="10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Ω</m:t>
                          </m:r>
                        </m:e>
                        <m:sub>
                          <m:f>
                            <m:fPr>
                              <m:ctrlPr>
                                <a:rPr lang="en-US" altLang="zh-CN" i="1" kern="10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altLang="zh-CN" i="1" kern="1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β</m:t>
                              </m:r>
                            </m:den>
                          </m:f>
                        </m:sub>
                      </m:sSub>
                      <m:d>
                        <m:dPr>
                          <m:ctrlPr>
                            <a:rPr lang="en-US" altLang="zh-CN" b="0" i="1" kern="10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Σ</m:t>
                          </m:r>
                        </m:e>
                      </m:d>
                      <m:r>
                        <a:rPr lang="en-US" altLang="zh-CN" i="1" kern="10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CN" i="1" kern="10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diag</m:t>
                      </m:r>
                      <m:d>
                        <m:dPr>
                          <m:ctrlPr>
                            <a:rPr lang="en-US" altLang="zh-CN" b="0" i="1" kern="10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altLang="zh-CN" b="0" i="1" kern="10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 b="0" i="0" kern="10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max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zh-CN" b="0" i="1" kern="10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zh-CN" b="0" i="1" kern="100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CN" altLang="en-US" b="0" i="1" kern="100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𝛿</m:t>
                                      </m:r>
                                    </m:e>
                                    <m:sub>
                                      <m:r>
                                        <a:rPr lang="en-US" altLang="zh-CN" b="0" i="1" kern="100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altLang="zh-CN" b="0" i="1" kern="10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altLang="zh-CN" b="0" i="1" kern="100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CN" b="0" i="1" kern="100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zh-CN" altLang="en-US" b="0" i="1" kern="100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𝛽</m:t>
                                      </m:r>
                                    </m:den>
                                  </m:f>
                                  <m:r>
                                    <a:rPr lang="en-US" altLang="zh-CN" b="0" i="1" kern="10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,0</m:t>
                                  </m:r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en-US" altLang="zh-CN" b="0" kern="100" dirty="0">
                  <a:cs typeface="Times New Roman" panose="02020603050405020304" pitchFamily="18" charset="0"/>
                </a:endParaRPr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pPr algn="ctr"/>
                <a:r>
                  <a:rPr lang="en-US" altLang="zh-CN" sz="2800" b="1" dirty="0"/>
                  <a:t>SiLRTC——Shortcomings:</a:t>
                </a:r>
              </a:p>
              <a:p>
                <a:pPr algn="ctr"/>
                <a:endParaRPr lang="en-US" altLang="zh-CN" sz="2800" b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dirty="0"/>
                  <a:t>The convergence rate is slow.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dirty="0"/>
                  <a:t>Cannot be extended to tensors of any order.</a:t>
                </a:r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8DB852FE-DC3D-4D6A-A6DD-0363788EAC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7950" y="385154"/>
                <a:ext cx="9436100" cy="6087692"/>
              </a:xfrm>
              <a:prstGeom prst="rect">
                <a:avLst/>
              </a:prstGeom>
              <a:blipFill>
                <a:blip r:embed="rId2"/>
                <a:stretch>
                  <a:fillRect l="-646" t="-1001" b="-6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6663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2021"/>
    </mc:Choice>
    <mc:Fallback>
      <p:transition spd="slow" advTm="92021"/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1635</TotalTime>
  <Words>282</Words>
  <Application>Microsoft Office PowerPoint</Application>
  <PresentationFormat>宽屏</PresentationFormat>
  <Paragraphs>62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等线</vt:lpstr>
      <vt:lpstr>等线 Light</vt:lpstr>
      <vt:lpstr>Arial</vt:lpstr>
      <vt:lpstr>Cambria Math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陈 晓彬</dc:creator>
  <cp:lastModifiedBy>陈 晓彬</cp:lastModifiedBy>
  <cp:revision>38</cp:revision>
  <dcterms:created xsi:type="dcterms:W3CDTF">2020-10-25T02:28:04Z</dcterms:created>
  <dcterms:modified xsi:type="dcterms:W3CDTF">2020-10-28T09:31:29Z</dcterms:modified>
</cp:coreProperties>
</file>