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98" r:id="rId3"/>
    <p:sldId id="388" r:id="rId4"/>
    <p:sldId id="257" r:id="rId5"/>
    <p:sldId id="259" r:id="rId6"/>
    <p:sldId id="327" r:id="rId7"/>
    <p:sldId id="377" r:id="rId8"/>
    <p:sldId id="260" r:id="rId9"/>
    <p:sldId id="379" r:id="rId10"/>
    <p:sldId id="378" r:id="rId11"/>
    <p:sldId id="380" r:id="rId12"/>
    <p:sldId id="384" r:id="rId13"/>
    <p:sldId id="387" r:id="rId14"/>
    <p:sldId id="370" r:id="rId15"/>
    <p:sldId id="299" r:id="rId16"/>
    <p:sldId id="385" r:id="rId17"/>
    <p:sldId id="371" r:id="rId18"/>
    <p:sldId id="364" r:id="rId19"/>
    <p:sldId id="362" r:id="rId20"/>
    <p:sldId id="37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DF8"/>
    <a:srgbClr val="F9C4F1"/>
    <a:srgbClr val="FFBACF"/>
    <a:srgbClr val="FFBAD3"/>
    <a:srgbClr val="B584DB"/>
    <a:srgbClr val="D7C7FF"/>
    <a:srgbClr val="F2D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4994" autoAdjust="0"/>
  </p:normalViewPr>
  <p:slideViewPr>
    <p:cSldViewPr snapToGrid="0" showGuides="1">
      <p:cViewPr varScale="1">
        <p:scale>
          <a:sx n="72" d="100"/>
          <a:sy n="72" d="100"/>
        </p:scale>
        <p:origin x="1008" y="7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45F5E-9DF6-416D-9F95-6292D9D91E80}" type="datetimeFigureOut">
              <a:rPr lang="zh-CN" altLang="en-US" smtClean="0"/>
              <a:t>2020/10/26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7500-6516-4FFC-9EF1-FE977AA22524}" type="slidenum">
              <a:rPr lang="zh-CN" altLang="en-US" smtClean="0"/>
              <a:t>‹#›</a:t>
            </a:fld>
            <a:endParaRPr lang="zh-CN" altLang="en-US"/>
          </a:p>
        </p:txBody>
      </p:sp>
    </p:spTree>
    <p:extLst>
      <p:ext uri="{BB962C8B-B14F-4D97-AF65-F5344CB8AC3E}">
        <p14:creationId xmlns:p14="http://schemas.microsoft.com/office/powerpoint/2010/main" val="322957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RDMA</a:t>
            </a:r>
            <a:r>
              <a:rPr lang="en-US" altLang="zh-CN" dirty="0"/>
              <a:t>(Remote Direct Memory Access): </a:t>
            </a:r>
            <a:r>
              <a:rPr lang="zh-CN" altLang="en-US" dirty="0"/>
              <a:t>远程直接内存访问</a:t>
            </a: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一共支持三种队列，发送队列</a:t>
            </a:r>
            <a:r>
              <a:rPr lang="en-US" altLang="zh-CN" sz="1200" b="0" i="0" kern="1200" dirty="0">
                <a:solidFill>
                  <a:schemeClr val="tx1"/>
                </a:solidFill>
                <a:effectLst/>
                <a:latin typeface="+mn-lt"/>
                <a:ea typeface="+mn-ea"/>
                <a:cs typeface="+mn-cs"/>
              </a:rPr>
              <a:t>(SQ)</a:t>
            </a:r>
            <a:r>
              <a:rPr lang="zh-CN" altLang="en-US" sz="1200" b="0" i="0" kern="1200" dirty="0">
                <a:solidFill>
                  <a:schemeClr val="tx1"/>
                </a:solidFill>
                <a:effectLst/>
                <a:latin typeface="+mn-lt"/>
                <a:ea typeface="+mn-ea"/>
                <a:cs typeface="+mn-cs"/>
              </a:rPr>
              <a:t>和接收队列</a:t>
            </a:r>
            <a:r>
              <a:rPr lang="en-US" altLang="zh-CN" sz="1200" b="0" i="0" kern="1200" dirty="0">
                <a:solidFill>
                  <a:schemeClr val="tx1"/>
                </a:solidFill>
                <a:effectLst/>
                <a:latin typeface="+mn-lt"/>
                <a:ea typeface="+mn-ea"/>
                <a:cs typeface="+mn-cs"/>
              </a:rPr>
              <a:t>(RQ)</a:t>
            </a:r>
            <a:r>
              <a:rPr lang="zh-CN" altLang="en-US" sz="1200" b="0" i="0" kern="1200" dirty="0">
                <a:solidFill>
                  <a:schemeClr val="tx1"/>
                </a:solidFill>
                <a:effectLst/>
                <a:latin typeface="+mn-lt"/>
                <a:ea typeface="+mn-ea"/>
                <a:cs typeface="+mn-cs"/>
              </a:rPr>
              <a:t>，完成队列</a:t>
            </a:r>
            <a:r>
              <a:rPr lang="en-US" altLang="zh-CN" sz="1200" b="0" i="0" kern="1200" dirty="0">
                <a:solidFill>
                  <a:schemeClr val="tx1"/>
                </a:solidFill>
                <a:effectLst/>
                <a:latin typeface="+mn-lt"/>
                <a:ea typeface="+mn-ea"/>
                <a:cs typeface="+mn-cs"/>
              </a:rPr>
              <a:t>(CQ)</a:t>
            </a:r>
            <a:r>
              <a:rPr lang="zh-CN" altLang="en-US" sz="1200" b="0" i="0" kern="1200" dirty="0">
                <a:solidFill>
                  <a:schemeClr val="tx1"/>
                </a:solidFill>
                <a:effectLst/>
                <a:latin typeface="+mn-lt"/>
                <a:ea typeface="+mn-ea"/>
                <a:cs typeface="+mn-cs"/>
              </a:rPr>
              <a:t>。其中，</a:t>
            </a:r>
            <a:r>
              <a:rPr lang="en-US" altLang="zh-CN" sz="1200" b="0" i="0" kern="1200" dirty="0">
                <a:solidFill>
                  <a:schemeClr val="tx1"/>
                </a:solidFill>
                <a:effectLst/>
                <a:latin typeface="+mn-lt"/>
                <a:ea typeface="+mn-ea"/>
                <a:cs typeface="+mn-cs"/>
              </a:rPr>
              <a:t>SQ</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RQ</a:t>
            </a:r>
            <a:r>
              <a:rPr lang="zh-CN" altLang="en-US" sz="1200" b="0" i="0" kern="1200" dirty="0">
                <a:solidFill>
                  <a:schemeClr val="tx1"/>
                </a:solidFill>
                <a:effectLst/>
                <a:latin typeface="+mn-lt"/>
                <a:ea typeface="+mn-ea"/>
                <a:cs typeface="+mn-cs"/>
              </a:rPr>
              <a:t>通常成对创建，被称为</a:t>
            </a:r>
            <a:r>
              <a:rPr lang="en-US" altLang="zh-CN" sz="1200" b="0" i="0" kern="1200" dirty="0">
                <a:solidFill>
                  <a:schemeClr val="tx1"/>
                </a:solidFill>
                <a:effectLst/>
                <a:latin typeface="+mn-lt"/>
                <a:ea typeface="+mn-ea"/>
                <a:cs typeface="+mn-cs"/>
              </a:rPr>
              <a:t>Queue Pairs(QP)</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D4D4D"/>
                </a:solidFill>
                <a:effectLst/>
                <a:latin typeface="-apple-system"/>
              </a:rPr>
              <a:t>RDMA</a:t>
            </a:r>
            <a:r>
              <a:rPr lang="zh-CN" altLang="en-US" b="0" i="0" dirty="0">
                <a:solidFill>
                  <a:srgbClr val="4D4D4D"/>
                </a:solidFill>
                <a:effectLst/>
                <a:latin typeface="-apple-system"/>
              </a:rPr>
              <a:t>中允许应用程序申请一些连续的内存空间叫做内存注册，将这些内存空间提供给网络适配器作为虚拟的连续缓冲区。</a:t>
            </a:r>
            <a:r>
              <a:rPr lang="zh-CN" altLang="en-US" sz="1200" b="0" i="0" kern="1200" dirty="0">
                <a:solidFill>
                  <a:schemeClr val="tx1"/>
                </a:solidFill>
                <a:effectLst/>
                <a:latin typeface="+mn-lt"/>
                <a:ea typeface="+mn-ea"/>
                <a:cs typeface="+mn-cs"/>
              </a:rPr>
              <a:t>注册完毕，我们就可以使用这段内存来做任何</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操作。在图中，我们可以看到注册的内存区域和被通信队列所使用的位于内存区域之内的缓冲区</a:t>
            </a:r>
            <a:r>
              <a:rPr lang="en-US" altLang="zh-CN" sz="1200" b="0" i="0" kern="1200" dirty="0">
                <a:solidFill>
                  <a:schemeClr val="tx1"/>
                </a:solidFill>
                <a:effectLst/>
                <a:latin typeface="+mn-lt"/>
                <a:ea typeface="+mn-ea"/>
                <a:cs typeface="+mn-cs"/>
              </a:rPr>
              <a:t>(buffer)</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是基于消息的传输协议，数据传输都是异步操作。 </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操作其实很简单，可以理解为：</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sym typeface="+mn-lt"/>
            </a:endParaRPr>
          </a:p>
          <a:p>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Host</a:t>
            </a:r>
            <a:r>
              <a:rPr lang="zh-CN" altLang="en-US" sz="1200" b="0" i="0" kern="1200" dirty="0">
                <a:solidFill>
                  <a:schemeClr val="tx1"/>
                </a:solidFill>
                <a:effectLst/>
                <a:latin typeface="+mn-lt"/>
                <a:ea typeface="+mn-ea"/>
                <a:cs typeface="+mn-cs"/>
              </a:rPr>
              <a:t>提交工作请求</a:t>
            </a:r>
            <a:r>
              <a:rPr lang="en-US" altLang="zh-CN" sz="1200" b="0" i="0" kern="1200" dirty="0">
                <a:solidFill>
                  <a:schemeClr val="tx1"/>
                </a:solidFill>
                <a:effectLst/>
                <a:latin typeface="+mn-lt"/>
                <a:ea typeface="+mn-ea"/>
                <a:cs typeface="+mn-cs"/>
              </a:rPr>
              <a:t>(WR)</a:t>
            </a:r>
            <a:r>
              <a:rPr lang="zh-CN" altLang="en-US" sz="1200" b="0" i="0" kern="1200" dirty="0">
                <a:solidFill>
                  <a:schemeClr val="tx1"/>
                </a:solidFill>
                <a:effectLst/>
                <a:latin typeface="+mn-lt"/>
                <a:ea typeface="+mn-ea"/>
                <a:cs typeface="+mn-cs"/>
              </a:rPr>
              <a:t>到工作队列</a:t>
            </a:r>
            <a:r>
              <a:rPr lang="en-US" altLang="zh-CN" sz="1200" b="0" i="0" kern="1200" dirty="0">
                <a:solidFill>
                  <a:schemeClr val="tx1"/>
                </a:solidFill>
                <a:effectLst/>
                <a:latin typeface="+mn-lt"/>
                <a:ea typeface="+mn-ea"/>
                <a:cs typeface="+mn-cs"/>
              </a:rPr>
              <a:t>(WQ): </a:t>
            </a:r>
            <a:r>
              <a:rPr lang="zh-CN" altLang="en-US" sz="1200" b="0" i="0" kern="1200" dirty="0">
                <a:solidFill>
                  <a:schemeClr val="tx1"/>
                </a:solidFill>
                <a:effectLst/>
                <a:latin typeface="+mn-lt"/>
                <a:ea typeface="+mn-ea"/>
                <a:cs typeface="+mn-cs"/>
              </a:rPr>
              <a:t>工作队列包括发送队列</a:t>
            </a:r>
            <a:r>
              <a:rPr lang="en-US" altLang="zh-CN" sz="1200" b="0" i="0" kern="1200" dirty="0">
                <a:solidFill>
                  <a:schemeClr val="tx1"/>
                </a:solidFill>
                <a:effectLst/>
                <a:latin typeface="+mn-lt"/>
                <a:ea typeface="+mn-ea"/>
                <a:cs typeface="+mn-cs"/>
              </a:rPr>
              <a:t>(SQ)</a:t>
            </a:r>
            <a:r>
              <a:rPr lang="zh-CN" altLang="en-US" sz="1200" b="0" i="0" kern="1200" dirty="0">
                <a:solidFill>
                  <a:schemeClr val="tx1"/>
                </a:solidFill>
                <a:effectLst/>
                <a:latin typeface="+mn-lt"/>
                <a:ea typeface="+mn-ea"/>
                <a:cs typeface="+mn-cs"/>
              </a:rPr>
              <a:t>和接收队列</a:t>
            </a:r>
            <a:r>
              <a:rPr lang="en-US" altLang="zh-CN" sz="1200" b="0" i="0" kern="1200" dirty="0">
                <a:solidFill>
                  <a:schemeClr val="tx1"/>
                </a:solidFill>
                <a:effectLst/>
                <a:latin typeface="+mn-lt"/>
                <a:ea typeface="+mn-ea"/>
                <a:cs typeface="+mn-cs"/>
              </a:rPr>
              <a:t>(RQ)</a:t>
            </a:r>
            <a:r>
              <a:rPr lang="zh-CN" altLang="en-US" sz="1200" b="0" i="0" kern="1200" dirty="0">
                <a:solidFill>
                  <a:schemeClr val="tx1"/>
                </a:solidFill>
                <a:effectLst/>
                <a:latin typeface="+mn-lt"/>
                <a:ea typeface="+mn-ea"/>
                <a:cs typeface="+mn-cs"/>
              </a:rPr>
              <a:t>。工作队列的每一个元素叫做</a:t>
            </a:r>
            <a:r>
              <a:rPr lang="en-US" altLang="zh-CN" sz="1200" b="0" i="0" kern="1200" dirty="0">
                <a:solidFill>
                  <a:schemeClr val="tx1"/>
                </a:solidFill>
                <a:effectLst/>
                <a:latin typeface="+mn-lt"/>
                <a:ea typeface="+mn-ea"/>
                <a:cs typeface="+mn-cs"/>
              </a:rPr>
              <a:t>WQE, </a:t>
            </a:r>
            <a:r>
              <a:rPr lang="zh-CN" altLang="en-US" sz="1200" b="0" i="0" kern="1200" dirty="0">
                <a:solidFill>
                  <a:schemeClr val="tx1"/>
                </a:solidFill>
                <a:effectLst/>
                <a:latin typeface="+mn-lt"/>
                <a:ea typeface="+mn-ea"/>
                <a:cs typeface="+mn-cs"/>
              </a:rPr>
              <a:t>也就是</a:t>
            </a:r>
            <a:r>
              <a:rPr lang="en-US" altLang="zh-CN" sz="1200" b="0" i="0" kern="1200" dirty="0">
                <a:solidFill>
                  <a:schemeClr val="tx1"/>
                </a:solidFill>
                <a:effectLst/>
                <a:latin typeface="+mn-lt"/>
                <a:ea typeface="+mn-ea"/>
                <a:cs typeface="+mn-cs"/>
              </a:rPr>
              <a:t>WR</a:t>
            </a:r>
            <a:r>
              <a:rPr lang="zh-CN" altLang="en-US" sz="1200" b="0" i="0" kern="1200" dirty="0">
                <a:solidFill>
                  <a:schemeClr val="tx1"/>
                </a:solidFill>
                <a:effectLst/>
                <a:latin typeface="+mn-lt"/>
                <a:ea typeface="+mn-ea"/>
                <a:cs typeface="+mn-cs"/>
              </a:rPr>
              <a:t>。</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Host</a:t>
            </a:r>
            <a:r>
              <a:rPr lang="zh-CN" altLang="en-US" sz="1200" b="0" i="0" kern="1200" dirty="0">
                <a:solidFill>
                  <a:schemeClr val="tx1"/>
                </a:solidFill>
                <a:effectLst/>
                <a:latin typeface="+mn-lt"/>
                <a:ea typeface="+mn-ea"/>
                <a:cs typeface="+mn-cs"/>
              </a:rPr>
              <a:t>从完成队列</a:t>
            </a:r>
            <a:r>
              <a:rPr lang="en-US" altLang="zh-CN" sz="1200" b="0" i="0" kern="1200" dirty="0">
                <a:solidFill>
                  <a:schemeClr val="tx1"/>
                </a:solidFill>
                <a:effectLst/>
                <a:latin typeface="+mn-lt"/>
                <a:ea typeface="+mn-ea"/>
                <a:cs typeface="+mn-cs"/>
              </a:rPr>
              <a:t>(CQ</a:t>
            </a:r>
            <a:r>
              <a:rPr lang="zh-CN" altLang="en-US" sz="1200" b="0" i="0" kern="1200" dirty="0">
                <a:solidFill>
                  <a:schemeClr val="tx1"/>
                </a:solidFill>
                <a:effectLst/>
                <a:latin typeface="+mn-lt"/>
                <a:ea typeface="+mn-ea"/>
                <a:cs typeface="+mn-cs"/>
              </a:rPr>
              <a:t>）中获取工作完成</a:t>
            </a:r>
            <a:r>
              <a:rPr lang="en-US" altLang="zh-CN" sz="1200" b="0" i="0" kern="1200" dirty="0">
                <a:solidFill>
                  <a:schemeClr val="tx1"/>
                </a:solidFill>
                <a:effectLst/>
                <a:latin typeface="+mn-lt"/>
                <a:ea typeface="+mn-ea"/>
                <a:cs typeface="+mn-cs"/>
              </a:rPr>
              <a:t>(WC): </a:t>
            </a:r>
            <a:r>
              <a:rPr lang="zh-CN" altLang="en-US" sz="1200" b="0" i="0" kern="1200" dirty="0">
                <a:solidFill>
                  <a:schemeClr val="tx1"/>
                </a:solidFill>
                <a:effectLst/>
                <a:latin typeface="+mn-lt"/>
                <a:ea typeface="+mn-ea"/>
                <a:cs typeface="+mn-cs"/>
              </a:rPr>
              <a:t>完成队列里的每一个叫做</a:t>
            </a:r>
            <a:r>
              <a:rPr lang="en-US" altLang="zh-CN" sz="1200" b="0" i="0" kern="1200" dirty="0">
                <a:solidFill>
                  <a:schemeClr val="tx1"/>
                </a:solidFill>
                <a:effectLst/>
                <a:latin typeface="+mn-lt"/>
                <a:ea typeface="+mn-ea"/>
                <a:cs typeface="+mn-cs"/>
              </a:rPr>
              <a:t>CQE, </a:t>
            </a:r>
            <a:r>
              <a:rPr lang="zh-CN" altLang="en-US" sz="1200" b="0" i="0" kern="1200" dirty="0">
                <a:solidFill>
                  <a:schemeClr val="tx1"/>
                </a:solidFill>
                <a:effectLst/>
                <a:latin typeface="+mn-lt"/>
                <a:ea typeface="+mn-ea"/>
                <a:cs typeface="+mn-cs"/>
              </a:rPr>
              <a:t>也就是</a:t>
            </a:r>
            <a:r>
              <a:rPr lang="en-US" altLang="zh-CN" sz="1200" b="0" i="0" kern="1200" dirty="0">
                <a:solidFill>
                  <a:schemeClr val="tx1"/>
                </a:solidFill>
                <a:effectLst/>
                <a:latin typeface="+mn-lt"/>
                <a:ea typeface="+mn-ea"/>
                <a:cs typeface="+mn-cs"/>
              </a:rPr>
              <a:t>WC</a:t>
            </a:r>
            <a:r>
              <a:rPr lang="zh-CN" altLang="en-US" sz="1200" b="0" i="0" kern="1200" dirty="0">
                <a:solidFill>
                  <a:schemeClr val="tx1"/>
                </a:solidFill>
                <a:effectLst/>
                <a:latin typeface="+mn-lt"/>
                <a:ea typeface="+mn-ea"/>
                <a:cs typeface="+mn-cs"/>
              </a:rPr>
              <a:t>。</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、具有</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引擎的硬件</a:t>
            </a:r>
            <a:r>
              <a:rPr lang="en-US" altLang="zh-CN" sz="1200" b="0" i="0" kern="1200" dirty="0">
                <a:solidFill>
                  <a:schemeClr val="tx1"/>
                </a:solidFill>
                <a:effectLst/>
                <a:latin typeface="+mn-lt"/>
                <a:ea typeface="+mn-ea"/>
                <a:cs typeface="+mn-cs"/>
              </a:rPr>
              <a:t>(hardware)</a:t>
            </a:r>
            <a:r>
              <a:rPr lang="zh-CN" altLang="en-US" sz="1200" b="0" i="0" kern="1200" dirty="0">
                <a:solidFill>
                  <a:schemeClr val="tx1"/>
                </a:solidFill>
                <a:effectLst/>
                <a:latin typeface="+mn-lt"/>
                <a:ea typeface="+mn-ea"/>
                <a:cs typeface="+mn-cs"/>
              </a:rPr>
              <a:t>就是一个队列元素处理器。 </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硬件不断地从工作队列</a:t>
            </a:r>
            <a:r>
              <a:rPr lang="en-US" altLang="zh-CN" sz="1200" b="0" i="0" kern="1200" dirty="0">
                <a:solidFill>
                  <a:schemeClr val="tx1"/>
                </a:solidFill>
                <a:effectLst/>
                <a:latin typeface="+mn-lt"/>
                <a:ea typeface="+mn-ea"/>
                <a:cs typeface="+mn-cs"/>
              </a:rPr>
              <a:t>(WQ)</a:t>
            </a:r>
            <a:r>
              <a:rPr lang="zh-CN" altLang="en-US" sz="1200" b="0" i="0" kern="1200" dirty="0">
                <a:solidFill>
                  <a:schemeClr val="tx1"/>
                </a:solidFill>
                <a:effectLst/>
                <a:latin typeface="+mn-lt"/>
                <a:ea typeface="+mn-ea"/>
                <a:cs typeface="+mn-cs"/>
              </a:rPr>
              <a:t>中去取工作请求</a:t>
            </a:r>
            <a:r>
              <a:rPr lang="en-US" altLang="zh-CN" sz="1200" b="0" i="0" kern="1200" dirty="0">
                <a:solidFill>
                  <a:schemeClr val="tx1"/>
                </a:solidFill>
                <a:effectLst/>
                <a:latin typeface="+mn-lt"/>
                <a:ea typeface="+mn-ea"/>
                <a:cs typeface="+mn-cs"/>
              </a:rPr>
              <a:t>(WR)</a:t>
            </a:r>
            <a:r>
              <a:rPr lang="zh-CN" altLang="en-US" sz="1200" b="0" i="0" kern="1200" dirty="0">
                <a:solidFill>
                  <a:schemeClr val="tx1"/>
                </a:solidFill>
                <a:effectLst/>
                <a:latin typeface="+mn-lt"/>
                <a:ea typeface="+mn-ea"/>
                <a:cs typeface="+mn-cs"/>
              </a:rPr>
              <a:t>来执行，执行完了就给完成队列</a:t>
            </a:r>
            <a:r>
              <a:rPr lang="en-US" altLang="zh-CN" sz="1200" b="0" i="0" kern="1200" dirty="0">
                <a:solidFill>
                  <a:schemeClr val="tx1"/>
                </a:solidFill>
                <a:effectLst/>
                <a:latin typeface="+mn-lt"/>
                <a:ea typeface="+mn-ea"/>
                <a:cs typeface="+mn-cs"/>
              </a:rPr>
              <a:t>(CQ)</a:t>
            </a:r>
            <a:r>
              <a:rPr lang="zh-CN" altLang="en-US" sz="1200" b="0" i="0" kern="1200" dirty="0">
                <a:solidFill>
                  <a:schemeClr val="tx1"/>
                </a:solidFill>
                <a:effectLst/>
                <a:latin typeface="+mn-lt"/>
                <a:ea typeface="+mn-ea"/>
                <a:cs typeface="+mn-cs"/>
              </a:rPr>
              <a:t>中放置工作完成</a:t>
            </a:r>
            <a:r>
              <a:rPr lang="en-US" altLang="zh-CN" sz="1200" b="0" i="0" kern="1200" dirty="0">
                <a:solidFill>
                  <a:schemeClr val="tx1"/>
                </a:solidFill>
                <a:effectLst/>
                <a:latin typeface="+mn-lt"/>
                <a:ea typeface="+mn-ea"/>
                <a:cs typeface="+mn-cs"/>
              </a:rPr>
              <a:t>(WC)</a:t>
            </a:r>
            <a:r>
              <a:rPr lang="zh-CN" altLang="en-US" sz="1200" b="0" i="0" kern="1200" dirty="0">
                <a:solidFill>
                  <a:schemeClr val="tx1"/>
                </a:solidFill>
                <a:effectLst/>
                <a:latin typeface="+mn-lt"/>
                <a:ea typeface="+mn-ea"/>
                <a:cs typeface="+mn-cs"/>
              </a:rPr>
              <a:t>。</a:t>
            </a: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10</a:t>
            </a:fld>
            <a:endParaRPr lang="zh-CN" altLang="en-US"/>
          </a:p>
        </p:txBody>
      </p:sp>
    </p:spTree>
    <p:extLst>
      <p:ext uri="{BB962C8B-B14F-4D97-AF65-F5344CB8AC3E}">
        <p14:creationId xmlns:p14="http://schemas.microsoft.com/office/powerpoint/2010/main" val="93226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第</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步：系统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都创建了他们各自的</a:t>
            </a:r>
            <a:r>
              <a:rPr lang="en-US" altLang="zh-CN" sz="1200" b="0" i="0" kern="1200" dirty="0">
                <a:solidFill>
                  <a:schemeClr val="tx1"/>
                </a:solidFill>
                <a:effectLst/>
                <a:latin typeface="+mn-lt"/>
                <a:ea typeface="+mn-ea"/>
                <a:cs typeface="+mn-cs"/>
              </a:rPr>
              <a:t>QP</a:t>
            </a:r>
            <a:r>
              <a:rPr lang="zh-CN" altLang="en-US" sz="1200" b="0" i="0" kern="1200" dirty="0">
                <a:solidFill>
                  <a:schemeClr val="tx1"/>
                </a:solidFill>
                <a:effectLst/>
                <a:latin typeface="+mn-lt"/>
                <a:ea typeface="+mn-ea"/>
                <a:cs typeface="+mn-cs"/>
              </a:rPr>
              <a:t>的完成队列</a:t>
            </a:r>
            <a:r>
              <a:rPr lang="en-US" altLang="zh-CN" sz="1200" b="0" i="0" kern="1200" dirty="0">
                <a:solidFill>
                  <a:schemeClr val="tx1"/>
                </a:solidFill>
                <a:effectLst/>
                <a:latin typeface="+mn-lt"/>
                <a:ea typeface="+mn-ea"/>
                <a:cs typeface="+mn-cs"/>
              </a:rPr>
              <a:t>(CQ), </a:t>
            </a:r>
            <a:r>
              <a:rPr lang="zh-CN" altLang="en-US" sz="1200" b="0" i="0" kern="1200" dirty="0">
                <a:solidFill>
                  <a:schemeClr val="tx1"/>
                </a:solidFill>
                <a:effectLst/>
                <a:latin typeface="+mn-lt"/>
                <a:ea typeface="+mn-ea"/>
                <a:cs typeface="+mn-cs"/>
              </a:rPr>
              <a:t>并为即将进行的</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传输注册了相应的内存区域</a:t>
            </a:r>
            <a:r>
              <a:rPr lang="en-US" altLang="zh-CN" sz="1200" b="0" i="0" kern="1200" dirty="0">
                <a:solidFill>
                  <a:schemeClr val="tx1"/>
                </a:solidFill>
                <a:effectLst/>
                <a:latin typeface="+mn-lt"/>
                <a:ea typeface="+mn-ea"/>
                <a:cs typeface="+mn-cs"/>
              </a:rPr>
              <a:t>(MR)</a:t>
            </a:r>
            <a:r>
              <a:rPr lang="zh-CN" altLang="en-US" sz="1200" b="0" i="0" kern="1200" dirty="0">
                <a:solidFill>
                  <a:schemeClr val="tx1"/>
                </a:solidFill>
                <a:effectLst/>
                <a:latin typeface="+mn-lt"/>
                <a:ea typeface="+mn-ea"/>
                <a:cs typeface="+mn-cs"/>
              </a:rPr>
              <a:t>。 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识别了一段缓冲区，该缓冲区的数据将被搬运到系统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上。系统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分配了一段空的缓冲区，用来存放来自系统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发送的数据。</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第二步：系统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创建一个</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并放置到它的接收队列</a:t>
            </a:r>
            <a:r>
              <a:rPr lang="en-US" altLang="zh-CN" sz="1200" b="0" i="0" kern="1200" dirty="0">
                <a:solidFill>
                  <a:schemeClr val="tx1"/>
                </a:solidFill>
                <a:effectLst/>
                <a:latin typeface="+mn-lt"/>
                <a:ea typeface="+mn-ea"/>
                <a:cs typeface="+mn-cs"/>
              </a:rPr>
              <a:t>(RQ)</a:t>
            </a:r>
            <a:r>
              <a:rPr lang="zh-CN" altLang="en-US" sz="1200" b="0" i="0" kern="1200" dirty="0">
                <a:solidFill>
                  <a:schemeClr val="tx1"/>
                </a:solidFill>
                <a:effectLst/>
                <a:latin typeface="+mn-lt"/>
                <a:ea typeface="+mn-ea"/>
                <a:cs typeface="+mn-cs"/>
              </a:rPr>
              <a:t>中。这个</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包含了一个指针，该指针指向的内存缓冲区用来存放接收到的数据。系统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也创建一个</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并放置到它的发送队列</a:t>
            </a:r>
            <a:r>
              <a:rPr lang="en-US" altLang="zh-CN" sz="1200" b="0" i="0" kern="1200" dirty="0">
                <a:solidFill>
                  <a:schemeClr val="tx1"/>
                </a:solidFill>
                <a:effectLst/>
                <a:latin typeface="+mn-lt"/>
                <a:ea typeface="+mn-ea"/>
                <a:cs typeface="+mn-cs"/>
              </a:rPr>
              <a:t>(SQ)</a:t>
            </a:r>
            <a:r>
              <a:rPr lang="zh-CN" altLang="en-US" sz="1200" b="0" i="0" kern="1200" dirty="0">
                <a:solidFill>
                  <a:schemeClr val="tx1"/>
                </a:solidFill>
                <a:effectLst/>
                <a:latin typeface="+mn-lt"/>
                <a:ea typeface="+mn-ea"/>
                <a:cs typeface="+mn-cs"/>
              </a:rPr>
              <a:t>中去，该</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中的指针执行一段内存缓冲区，该缓冲区的数据将要被传送。</a:t>
            </a: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11</a:t>
            </a:fld>
            <a:endParaRPr lang="zh-CN" altLang="en-US"/>
          </a:p>
        </p:txBody>
      </p:sp>
    </p:spTree>
    <p:extLst>
      <p:ext uri="{BB962C8B-B14F-4D97-AF65-F5344CB8AC3E}">
        <p14:creationId xmlns:p14="http://schemas.microsoft.com/office/powerpoint/2010/main" val="261834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第三步：系统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上的</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总是在硬件上干活，看看发送队列里有没有</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将消费掉来自系统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WQE, </a:t>
            </a:r>
            <a:r>
              <a:rPr lang="zh-CN" altLang="en-US" sz="1200" b="0" i="0" kern="1200" dirty="0">
                <a:solidFill>
                  <a:schemeClr val="tx1"/>
                </a:solidFill>
                <a:effectLst/>
                <a:latin typeface="+mn-lt"/>
                <a:ea typeface="+mn-ea"/>
                <a:cs typeface="+mn-cs"/>
              </a:rPr>
              <a:t>然后将内存区域里的数据变成数据流发送给系统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。当数据流开始到达系统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的时候，系统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上的</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就消费来自系统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，然后将数据放到该放的缓冲区上去。在高速通道上传输的数据流完全绕过了操作系统内核。</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第四步：当数据搬运完成的时候，</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会创建一个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 这个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被放置到完成队列</a:t>
            </a:r>
            <a:r>
              <a:rPr lang="en-US" altLang="zh-CN" sz="1200" b="0" i="0" kern="1200" dirty="0">
                <a:solidFill>
                  <a:schemeClr val="tx1"/>
                </a:solidFill>
                <a:effectLst/>
                <a:latin typeface="+mn-lt"/>
                <a:ea typeface="+mn-ea"/>
                <a:cs typeface="+mn-cs"/>
              </a:rPr>
              <a:t>(CQ)</a:t>
            </a:r>
            <a:r>
              <a:rPr lang="zh-CN" altLang="en-US" sz="1200" b="0" i="0" kern="1200" dirty="0">
                <a:solidFill>
                  <a:schemeClr val="tx1"/>
                </a:solidFill>
                <a:effectLst/>
                <a:latin typeface="+mn-lt"/>
                <a:ea typeface="+mn-ea"/>
                <a:cs typeface="+mn-cs"/>
              </a:rPr>
              <a:t>中，表明数据传输已经完成。</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每消费掉一个</a:t>
            </a:r>
            <a:r>
              <a:rPr lang="en-US" altLang="zh-CN" sz="1200" b="0" i="0" kern="1200" dirty="0">
                <a:solidFill>
                  <a:schemeClr val="tx1"/>
                </a:solidFill>
                <a:effectLst/>
                <a:latin typeface="+mn-lt"/>
                <a:ea typeface="+mn-ea"/>
                <a:cs typeface="+mn-cs"/>
              </a:rPr>
              <a:t>WQE, </a:t>
            </a:r>
            <a:r>
              <a:rPr lang="zh-CN" altLang="en-US" sz="1200" b="0" i="0" kern="1200" dirty="0">
                <a:solidFill>
                  <a:schemeClr val="tx1"/>
                </a:solidFill>
                <a:effectLst/>
                <a:latin typeface="+mn-lt"/>
                <a:ea typeface="+mn-ea"/>
                <a:cs typeface="+mn-cs"/>
              </a:rPr>
              <a:t>都会生成一个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。因此，在系统</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的完成队列中放置一个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意味着对应的</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的发送操作已经完成。同理，在系统</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的完成队列中也会放置一个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，表明对应的</a:t>
            </a:r>
            <a:r>
              <a:rPr lang="en-US" altLang="zh-CN" sz="1200" b="0" i="0" kern="1200" dirty="0">
                <a:solidFill>
                  <a:schemeClr val="tx1"/>
                </a:solidFill>
                <a:effectLst/>
                <a:latin typeface="+mn-lt"/>
                <a:ea typeface="+mn-ea"/>
                <a:cs typeface="+mn-cs"/>
              </a:rPr>
              <a:t>WQE</a:t>
            </a:r>
            <a:r>
              <a:rPr lang="zh-CN" altLang="en-US" sz="1200" b="0" i="0" kern="1200" dirty="0">
                <a:solidFill>
                  <a:schemeClr val="tx1"/>
                </a:solidFill>
                <a:effectLst/>
                <a:latin typeface="+mn-lt"/>
                <a:ea typeface="+mn-ea"/>
                <a:cs typeface="+mn-cs"/>
              </a:rPr>
              <a:t>的接收操作已经完成。如果发生错误，</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依然会创建一个</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CQE</a:t>
            </a:r>
            <a:r>
              <a:rPr lang="zh-CN" altLang="en-US" sz="1200" b="0" i="0" kern="1200" dirty="0">
                <a:solidFill>
                  <a:schemeClr val="tx1"/>
                </a:solidFill>
                <a:effectLst/>
                <a:latin typeface="+mn-lt"/>
                <a:ea typeface="+mn-ea"/>
                <a:cs typeface="+mn-cs"/>
              </a:rPr>
              <a:t>中，包含了一个用来记录传输状态的字段。</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跟</a:t>
            </a:r>
            <a:r>
              <a:rPr lang="en-US" altLang="zh-CN" sz="1200" b="0" i="0" kern="1200" dirty="0">
                <a:solidFill>
                  <a:schemeClr val="tx1"/>
                </a:solidFill>
                <a:effectLst/>
                <a:latin typeface="+mn-lt"/>
                <a:ea typeface="+mn-ea"/>
                <a:cs typeface="+mn-cs"/>
              </a:rPr>
              <a:t>TCP/IP</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send/</a:t>
            </a:r>
            <a:r>
              <a:rPr lang="en-US" altLang="zh-CN" sz="1200" b="0" i="0" kern="1200" dirty="0" err="1">
                <a:solidFill>
                  <a:schemeClr val="tx1"/>
                </a:solidFill>
                <a:effectLst/>
                <a:latin typeface="+mn-lt"/>
                <a:ea typeface="+mn-ea"/>
                <a:cs typeface="+mn-cs"/>
              </a:rPr>
              <a:t>recv</a:t>
            </a:r>
            <a:r>
              <a:rPr lang="zh-CN" altLang="en-US" sz="1200" b="0" i="0" kern="1200" dirty="0">
                <a:solidFill>
                  <a:schemeClr val="tx1"/>
                </a:solidFill>
                <a:effectLst/>
                <a:latin typeface="+mn-lt"/>
                <a:ea typeface="+mn-ea"/>
                <a:cs typeface="+mn-cs"/>
              </a:rPr>
              <a:t>是类似的，不同的是</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是基于消息的数据传输协议（而不是基于字节流的传输协议），所有数据包的组装都在</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硬件上完成的，也就是说</a:t>
            </a:r>
            <a:r>
              <a:rPr lang="en-US" altLang="zh-CN" sz="1200" b="0" i="0" kern="1200" dirty="0">
                <a:solidFill>
                  <a:schemeClr val="tx1"/>
                </a:solidFill>
                <a:effectLst/>
                <a:latin typeface="+mn-lt"/>
                <a:ea typeface="+mn-ea"/>
                <a:cs typeface="+mn-cs"/>
              </a:rPr>
              <a:t>OSI</a:t>
            </a:r>
            <a:r>
              <a:rPr lang="zh-CN" altLang="en-US" sz="1200" b="0" i="0" kern="1200" dirty="0">
                <a:solidFill>
                  <a:schemeClr val="tx1"/>
                </a:solidFill>
                <a:effectLst/>
                <a:latin typeface="+mn-lt"/>
                <a:ea typeface="+mn-ea"/>
                <a:cs typeface="+mn-cs"/>
              </a:rPr>
              <a:t>模型中的下面</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层</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传输层，网络层，数据链路层，物理层</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都在</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硬件上完成。</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传送一个小缓冲区里的数据耗费的总时间大约在</a:t>
            </a:r>
            <a:r>
              <a:rPr lang="en-US" altLang="zh-CN" sz="1200" b="0" i="0" kern="1200" dirty="0">
                <a:solidFill>
                  <a:schemeClr val="tx1"/>
                </a:solidFill>
                <a:effectLst/>
                <a:latin typeface="+mn-lt"/>
                <a:ea typeface="+mn-ea"/>
                <a:cs typeface="+mn-cs"/>
              </a:rPr>
              <a:t>1.3µs</a:t>
            </a:r>
            <a:r>
              <a:rPr lang="zh-CN" altLang="en-US" sz="1200" b="0" i="0" kern="1200" dirty="0">
                <a:solidFill>
                  <a:schemeClr val="tx1"/>
                </a:solidFill>
                <a:effectLst/>
                <a:latin typeface="+mn-lt"/>
                <a:ea typeface="+mn-ea"/>
                <a:cs typeface="+mn-cs"/>
              </a:rPr>
              <a:t>。通过同时创建很多</a:t>
            </a:r>
            <a:r>
              <a:rPr lang="en-US" altLang="zh-CN" sz="1200" b="0" i="0" kern="1200" dirty="0">
                <a:solidFill>
                  <a:schemeClr val="tx1"/>
                </a:solidFill>
                <a:effectLst/>
                <a:latin typeface="+mn-lt"/>
                <a:ea typeface="+mn-ea"/>
                <a:cs typeface="+mn-cs"/>
              </a:rPr>
              <a:t>WQE, </a:t>
            </a:r>
            <a:r>
              <a:rPr lang="zh-CN" altLang="en-US" sz="1200" b="0" i="0" kern="1200" dirty="0">
                <a:solidFill>
                  <a:schemeClr val="tx1"/>
                </a:solidFill>
                <a:effectLst/>
                <a:latin typeface="+mn-lt"/>
                <a:ea typeface="+mn-ea"/>
                <a:cs typeface="+mn-cs"/>
              </a:rPr>
              <a:t>就能在</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秒内传输存放在数百万个缓冲区里的数据。</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Send/Receive</a:t>
            </a:r>
            <a:r>
              <a:rPr lang="zh-CN" altLang="en-US" sz="1200" b="0" i="0" kern="1200" dirty="0">
                <a:solidFill>
                  <a:schemeClr val="tx1"/>
                </a:solidFill>
                <a:effectLst/>
                <a:latin typeface="+mn-lt"/>
                <a:ea typeface="+mn-ea"/>
                <a:cs typeface="+mn-cs"/>
              </a:rPr>
              <a:t>是双边操作，</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还有另外几个操作</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12</a:t>
            </a:fld>
            <a:endParaRPr lang="zh-CN" altLang="en-US"/>
          </a:p>
        </p:txBody>
      </p:sp>
    </p:spTree>
    <p:extLst>
      <p:ext uri="{BB962C8B-B14F-4D97-AF65-F5344CB8AC3E}">
        <p14:creationId xmlns:p14="http://schemas.microsoft.com/office/powerpoint/2010/main" val="312800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apple-system"/>
              </a:rPr>
              <a:t>RDMA</a:t>
            </a:r>
            <a:r>
              <a:rPr lang="zh-CN" altLang="en-US" b="0" i="0" dirty="0">
                <a:effectLst/>
                <a:latin typeface="-apple-system"/>
              </a:rPr>
              <a:t>读和写是单边操作。</a:t>
            </a:r>
            <a:endParaRPr lang="en-US" altLang="zh-CN"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apple-system"/>
              </a:rPr>
              <a:t>RDMA</a:t>
            </a:r>
            <a:r>
              <a:rPr lang="zh-CN" altLang="en-US" b="0" i="0" dirty="0">
                <a:effectLst/>
                <a:latin typeface="-apple-system"/>
              </a:rPr>
              <a:t>读是调用者指定远程虚拟地址，像本地内存地址一样用来拷贝，</a:t>
            </a:r>
            <a:r>
              <a:rPr lang="zh-CN" altLang="en-US" b="0" i="0" dirty="0">
                <a:solidFill>
                  <a:srgbClr val="4D4D4D"/>
                </a:solidFill>
                <a:effectLst/>
                <a:latin typeface="-apple-system"/>
              </a:rPr>
              <a:t>与</a:t>
            </a:r>
            <a:r>
              <a:rPr lang="en-US" altLang="zh-CN" b="0" i="0" dirty="0">
                <a:solidFill>
                  <a:srgbClr val="4D4D4D"/>
                </a:solidFill>
                <a:effectLst/>
                <a:latin typeface="-apple-system"/>
              </a:rPr>
              <a:t>RDMA</a:t>
            </a:r>
            <a:r>
              <a:rPr lang="zh-CN" altLang="en-US" b="0" i="0" dirty="0">
                <a:solidFill>
                  <a:srgbClr val="4D4D4D"/>
                </a:solidFill>
                <a:effectLst/>
                <a:latin typeface="-apple-system"/>
              </a:rPr>
              <a:t>读类似，只是数据写到远程主机中</a:t>
            </a:r>
            <a:r>
              <a:rPr lang="zh-CN" altLang="en-US" b="0" i="0" dirty="0">
                <a:effectLst/>
                <a:latin typeface="-apple-system"/>
              </a:rPr>
              <a:t>。在执行</a:t>
            </a:r>
            <a:r>
              <a:rPr lang="en-US" altLang="zh-CN" b="0" i="0" dirty="0">
                <a:effectLst/>
                <a:latin typeface="-apple-system"/>
              </a:rPr>
              <a:t>RDMA</a:t>
            </a:r>
            <a:r>
              <a:rPr lang="zh-CN" altLang="en-US" b="0" i="0" dirty="0">
                <a:effectLst/>
                <a:latin typeface="-apple-system"/>
              </a:rPr>
              <a:t>操作之前，远程主机必须提供适当的权限来访问它的内存。一旦权限设置完成，</a:t>
            </a:r>
            <a:r>
              <a:rPr lang="en-US" altLang="zh-CN" b="0" i="0" dirty="0">
                <a:effectLst/>
                <a:latin typeface="-apple-system"/>
              </a:rPr>
              <a:t>RDMA</a:t>
            </a:r>
            <a:r>
              <a:rPr lang="zh-CN" altLang="en-US" b="0" i="0" dirty="0">
                <a:effectLst/>
                <a:latin typeface="-apple-system"/>
              </a:rPr>
              <a:t>读、写操作就可以在对远程主机没有任何通知的条件下执行。不管是</a:t>
            </a:r>
            <a:r>
              <a:rPr lang="en-US" altLang="zh-CN" b="0" i="0" dirty="0">
                <a:effectLst/>
                <a:latin typeface="-apple-system"/>
              </a:rPr>
              <a:t>RDMA</a:t>
            </a:r>
            <a:r>
              <a:rPr lang="zh-CN" altLang="en-US" b="0" i="0" dirty="0">
                <a:effectLst/>
                <a:latin typeface="-apple-system"/>
              </a:rPr>
              <a:t>读还是</a:t>
            </a:r>
            <a:r>
              <a:rPr lang="en-US" altLang="zh-CN" b="0" i="0" dirty="0">
                <a:effectLst/>
                <a:latin typeface="-apple-system"/>
              </a:rPr>
              <a:t>RDMA</a:t>
            </a:r>
            <a:r>
              <a:rPr lang="zh-CN" altLang="en-US" b="0" i="0" dirty="0">
                <a:effectLst/>
                <a:latin typeface="-apple-system"/>
              </a:rPr>
              <a:t>写，远程主机都不会意识到操作正在执行（除了权限和相关资源的准备操作）。</a:t>
            </a:r>
            <a:endParaRPr lang="en-US" altLang="zh-CN"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apple-system"/>
                <a:ea typeface="+mn-ea"/>
                <a:cs typeface="+mn-cs"/>
              </a:rPr>
              <a:t>剩下的是原子操作，包括取和加，比较和交换，主要是原子性的体现。</a:t>
            </a:r>
            <a:r>
              <a:rPr lang="zh-CN" altLang="en-US" b="0" i="0" dirty="0">
                <a:solidFill>
                  <a:srgbClr val="4D4D4D"/>
                </a:solidFill>
                <a:effectLst/>
                <a:latin typeface="-apple-system"/>
              </a:rPr>
              <a:t>原子取和加操作原子性地将特定虚拟地址中的数加上特定的值，被加之前的数返回给调用者。原子比较和交换操作原子性地将特定虚拟地址中的数与另一个特定的数比较，如果它们相等，那么另一个特定的数将会被存在上述的特定虚拟地址中。</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13</a:t>
            </a:fld>
            <a:endParaRPr lang="zh-CN" altLang="en-US"/>
          </a:p>
        </p:txBody>
      </p:sp>
    </p:spTree>
    <p:extLst>
      <p:ext uri="{BB962C8B-B14F-4D97-AF65-F5344CB8AC3E}">
        <p14:creationId xmlns:p14="http://schemas.microsoft.com/office/powerpoint/2010/main" val="405569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RDMA</a:t>
            </a:r>
            <a:r>
              <a:rPr lang="zh-CN" altLang="en-US" dirty="0"/>
              <a:t>是一个远程访问内存的概念，或者设计方式，有不同的实现方法</a:t>
            </a: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InfiniBand(IB): </a:t>
            </a:r>
            <a:r>
              <a:rPr lang="zh-CN" altLang="en-US" sz="1200" b="0" i="0" kern="1200" dirty="0">
                <a:solidFill>
                  <a:schemeClr val="tx1"/>
                </a:solidFill>
                <a:effectLst/>
                <a:latin typeface="+mn-lt"/>
                <a:ea typeface="+mn-ea"/>
                <a:cs typeface="+mn-cs"/>
              </a:rPr>
              <a:t>从一开始就支持</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的新一代网络协议。由于这是一种新的网络技术，因此需要支持该技术的网卡和交换机。</a:t>
            </a:r>
            <a:endParaRPr lang="en-US" altLang="zh-CN" sz="1200" b="0" i="0" kern="1200" dirty="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过融合以太网</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RoCE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即</a:t>
            </a:r>
            <a:r>
              <a:rPr lang="en-US" altLang="zh-CN" sz="1200" b="0" i="0" kern="1200" dirty="0">
                <a:solidFill>
                  <a:schemeClr val="tx1"/>
                </a:solidFill>
                <a:effectLst/>
                <a:latin typeface="+mn-lt"/>
                <a:ea typeface="+mn-ea"/>
                <a:cs typeface="+mn-cs"/>
              </a:rPr>
              <a:t>RDMA over Ethernet, </a:t>
            </a:r>
            <a:r>
              <a:rPr lang="zh-CN" altLang="en-US" sz="1200" b="0" i="0" kern="1200" dirty="0">
                <a:solidFill>
                  <a:schemeClr val="tx1"/>
                </a:solidFill>
                <a:effectLst/>
                <a:latin typeface="+mn-lt"/>
                <a:ea typeface="+mn-ea"/>
                <a:cs typeface="+mn-cs"/>
              </a:rPr>
              <a:t>允许通过以太网执行</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的网络协议。这允许在标准以太网基础架构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交换机</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上使用</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，只不过网卡必须是支持</a:t>
            </a:r>
            <a:r>
              <a:rPr lang="en-US" altLang="zh-CN" sz="1200" b="0" i="0" kern="1200" dirty="0" err="1">
                <a:solidFill>
                  <a:schemeClr val="tx1"/>
                </a:solidFill>
                <a:effectLst/>
                <a:latin typeface="+mn-lt"/>
                <a:ea typeface="+mn-ea"/>
                <a:cs typeface="+mn-cs"/>
              </a:rPr>
              <a:t>RoCE</a:t>
            </a:r>
            <a:r>
              <a:rPr lang="zh-CN" altLang="en-US" sz="1200" b="0" i="0" kern="1200" dirty="0">
                <a:solidFill>
                  <a:schemeClr val="tx1"/>
                </a:solidFill>
                <a:effectLst/>
                <a:latin typeface="+mn-lt"/>
                <a:ea typeface="+mn-ea"/>
                <a:cs typeface="+mn-cs"/>
              </a:rPr>
              <a:t>的特殊的</a:t>
            </a:r>
            <a:r>
              <a:rPr lang="en-US" altLang="zh-CN" sz="1200" b="0" i="0" kern="1200" dirty="0">
                <a:solidFill>
                  <a:schemeClr val="tx1"/>
                </a:solidFill>
                <a:effectLst/>
                <a:latin typeface="+mn-lt"/>
                <a:ea typeface="+mn-ea"/>
                <a:cs typeface="+mn-cs"/>
              </a:rPr>
              <a:t>NIC</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互联网广域</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协议</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iWARP</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即</a:t>
            </a:r>
            <a:r>
              <a:rPr lang="en-US" altLang="zh-CN" sz="1200" b="0" i="0" kern="1200" dirty="0">
                <a:solidFill>
                  <a:schemeClr val="tx1"/>
                </a:solidFill>
                <a:effectLst/>
                <a:latin typeface="+mn-lt"/>
                <a:ea typeface="+mn-ea"/>
                <a:cs typeface="+mn-cs"/>
              </a:rPr>
              <a:t>RDMA over TCP, </a:t>
            </a:r>
            <a:r>
              <a:rPr lang="zh-CN" altLang="en-US" sz="1200" b="0" i="0" kern="1200" dirty="0">
                <a:solidFill>
                  <a:schemeClr val="tx1"/>
                </a:solidFill>
                <a:effectLst/>
                <a:latin typeface="+mn-lt"/>
                <a:ea typeface="+mn-ea"/>
                <a:cs typeface="+mn-cs"/>
              </a:rPr>
              <a:t>允许通过</a:t>
            </a:r>
            <a:r>
              <a:rPr lang="en-US" altLang="zh-CN" sz="1200" b="0" i="0" kern="1200" dirty="0">
                <a:solidFill>
                  <a:schemeClr val="tx1"/>
                </a:solidFill>
                <a:effectLst/>
                <a:latin typeface="+mn-lt"/>
                <a:ea typeface="+mn-ea"/>
                <a:cs typeface="+mn-cs"/>
              </a:rPr>
              <a:t>TCP</a:t>
            </a:r>
            <a:r>
              <a:rPr lang="zh-CN" altLang="en-US" sz="1200" b="0" i="0" kern="1200" dirty="0">
                <a:solidFill>
                  <a:schemeClr val="tx1"/>
                </a:solidFill>
                <a:effectLst/>
                <a:latin typeface="+mn-lt"/>
                <a:ea typeface="+mn-ea"/>
                <a:cs typeface="+mn-cs"/>
              </a:rPr>
              <a:t>执行</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的网络协议。这允许在标准以太网基础架构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交换机</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上使用</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，只不过网卡要求是支持</a:t>
            </a:r>
            <a:r>
              <a:rPr lang="en-US" altLang="zh-CN" sz="1200" b="0" i="0" kern="1200" dirty="0" err="1">
                <a:solidFill>
                  <a:schemeClr val="tx1"/>
                </a:solidFill>
                <a:effectLst/>
                <a:latin typeface="+mn-lt"/>
                <a:ea typeface="+mn-ea"/>
                <a:cs typeface="+mn-cs"/>
              </a:rPr>
              <a:t>iWARP</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如果使用</a:t>
            </a:r>
            <a:r>
              <a:rPr lang="en-US" altLang="zh-CN" sz="1200" b="0" i="0" kern="1200" dirty="0">
                <a:solidFill>
                  <a:schemeClr val="tx1"/>
                </a:solidFill>
                <a:effectLst/>
                <a:latin typeface="+mn-lt"/>
                <a:ea typeface="+mn-ea"/>
                <a:cs typeface="+mn-cs"/>
              </a:rPr>
              <a:t>CPU offload</a:t>
            </a:r>
            <a:r>
              <a:rPr lang="zh-CN" altLang="en-US" sz="1200" b="0" i="0" kern="1200" dirty="0">
                <a:solidFill>
                  <a:schemeClr val="tx1"/>
                </a:solidFill>
                <a:effectLst/>
                <a:latin typeface="+mn-lt"/>
                <a:ea typeface="+mn-ea"/>
                <a:cs typeface="+mn-cs"/>
              </a:rPr>
              <a:t>的话</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NIC</a:t>
            </a:r>
            <a:r>
              <a:rPr lang="zh-CN" altLang="en-US" sz="1200" b="0" i="0" kern="1200" dirty="0">
                <a:solidFill>
                  <a:schemeClr val="tx1"/>
                </a:solidFill>
                <a:effectLst/>
                <a:latin typeface="+mn-lt"/>
                <a:ea typeface="+mn-ea"/>
                <a:cs typeface="+mn-cs"/>
              </a:rPr>
              <a:t>。否则，所有</a:t>
            </a:r>
            <a:r>
              <a:rPr lang="en-US" altLang="zh-CN" sz="1200" b="0" i="0" kern="1200" dirty="0" err="1">
                <a:solidFill>
                  <a:schemeClr val="tx1"/>
                </a:solidFill>
                <a:effectLst/>
                <a:latin typeface="+mn-lt"/>
                <a:ea typeface="+mn-ea"/>
                <a:cs typeface="+mn-cs"/>
              </a:rPr>
              <a:t>iWARP</a:t>
            </a:r>
            <a:r>
              <a:rPr lang="zh-CN" altLang="en-US" sz="1200" b="0" i="0" kern="1200" dirty="0">
                <a:solidFill>
                  <a:schemeClr val="tx1"/>
                </a:solidFill>
                <a:effectLst/>
                <a:latin typeface="+mn-lt"/>
                <a:ea typeface="+mn-ea"/>
                <a:cs typeface="+mn-cs"/>
              </a:rPr>
              <a:t>栈都要在软件中实现，但是失去了大部分的</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性能优势。</a:t>
            </a: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由于我们没有相关硬件，我们在网上找了别人的测速，</a:t>
            </a:r>
            <a:r>
              <a:rPr lang="zh-CN" altLang="en-US" b="0" i="0" dirty="0">
                <a:solidFill>
                  <a:srgbClr val="4D4D4D"/>
                </a:solidFill>
                <a:effectLst/>
                <a:latin typeface="-apple-system"/>
              </a:rPr>
              <a:t>此测试在单线程情况下执行，测试了四种原语</a:t>
            </a:r>
            <a:r>
              <a:rPr lang="en-US" altLang="zh-CN" b="0" i="0" dirty="0">
                <a:solidFill>
                  <a:srgbClr val="4D4D4D"/>
                </a:solidFill>
                <a:effectLst/>
                <a:latin typeface="-apple-system"/>
              </a:rPr>
              <a:t>(send/</a:t>
            </a:r>
            <a:r>
              <a:rPr lang="en-US" altLang="zh-CN" b="0" i="0" dirty="0" err="1">
                <a:solidFill>
                  <a:srgbClr val="4D4D4D"/>
                </a:solidFill>
                <a:effectLst/>
                <a:latin typeface="-apple-system"/>
              </a:rPr>
              <a:t>recv</a:t>
            </a:r>
            <a:r>
              <a:rPr lang="zh-CN" altLang="en-US" b="0" i="0" dirty="0">
                <a:solidFill>
                  <a:srgbClr val="4D4D4D"/>
                </a:solidFill>
                <a:effectLst/>
                <a:latin typeface="-apple-system"/>
              </a:rPr>
              <a:t>、</a:t>
            </a:r>
            <a:r>
              <a:rPr lang="en-US" altLang="zh-CN" b="0" i="0" dirty="0">
                <a:solidFill>
                  <a:srgbClr val="4D4D4D"/>
                </a:solidFill>
                <a:effectLst/>
                <a:latin typeface="-apple-system"/>
              </a:rPr>
              <a:t>write</a:t>
            </a:r>
            <a:r>
              <a:rPr lang="zh-CN" altLang="en-US" b="0" i="0" dirty="0">
                <a:solidFill>
                  <a:srgbClr val="4D4D4D"/>
                </a:solidFill>
                <a:effectLst/>
                <a:latin typeface="-apple-system"/>
              </a:rPr>
              <a:t>、</a:t>
            </a:r>
            <a:r>
              <a:rPr lang="en-US" altLang="zh-CN" b="0" i="0" dirty="0">
                <a:solidFill>
                  <a:srgbClr val="4D4D4D"/>
                </a:solidFill>
                <a:effectLst/>
                <a:latin typeface="-apple-system"/>
              </a:rPr>
              <a:t>read)</a:t>
            </a:r>
            <a:r>
              <a:rPr lang="zh-CN" altLang="en-US" b="0" i="0" dirty="0">
                <a:solidFill>
                  <a:srgbClr val="4D4D4D"/>
                </a:solidFill>
                <a:effectLst/>
                <a:latin typeface="-apple-system"/>
              </a:rPr>
              <a:t>。在多线程</a:t>
            </a:r>
            <a:r>
              <a:rPr lang="en-US" altLang="zh-CN" b="0" i="0" dirty="0">
                <a:solidFill>
                  <a:srgbClr val="4D4D4D"/>
                </a:solidFill>
                <a:effectLst/>
                <a:latin typeface="-apple-system"/>
              </a:rPr>
              <a:t>(</a:t>
            </a:r>
            <a:r>
              <a:rPr lang="zh-CN" altLang="en-US" b="0" i="0" dirty="0">
                <a:solidFill>
                  <a:srgbClr val="4D4D4D"/>
                </a:solidFill>
                <a:effectLst/>
                <a:latin typeface="-apple-system"/>
              </a:rPr>
              <a:t>每个主机</a:t>
            </a:r>
            <a:r>
              <a:rPr lang="en-US" altLang="zh-CN" b="0" i="0" dirty="0">
                <a:solidFill>
                  <a:srgbClr val="4D4D4D"/>
                </a:solidFill>
                <a:effectLst/>
                <a:latin typeface="-apple-system"/>
              </a:rPr>
              <a:t>2~4</a:t>
            </a:r>
            <a:r>
              <a:rPr lang="zh-CN" altLang="en-US" b="0" i="0" dirty="0">
                <a:solidFill>
                  <a:srgbClr val="4D4D4D"/>
                </a:solidFill>
                <a:effectLst/>
                <a:latin typeface="-apple-system"/>
              </a:rPr>
              <a:t>个线程</a:t>
            </a:r>
            <a:r>
              <a:rPr lang="en-US" altLang="zh-CN" b="0" i="0" dirty="0">
                <a:solidFill>
                  <a:srgbClr val="4D4D4D"/>
                </a:solidFill>
                <a:effectLst/>
                <a:latin typeface="-apple-system"/>
              </a:rPr>
              <a:t>)</a:t>
            </a:r>
            <a:r>
              <a:rPr lang="zh-CN" altLang="en-US" b="0" i="0" dirty="0">
                <a:solidFill>
                  <a:srgbClr val="4D4D4D"/>
                </a:solidFill>
                <a:effectLst/>
                <a:latin typeface="-apple-system"/>
              </a:rPr>
              <a:t>情况下，带宽会有一点点提高，约</a:t>
            </a:r>
            <a:r>
              <a:rPr lang="en-US" altLang="zh-CN" b="0" i="0" dirty="0">
                <a:solidFill>
                  <a:srgbClr val="4D4D4D"/>
                </a:solidFill>
                <a:effectLst/>
                <a:latin typeface="-apple-system"/>
              </a:rPr>
              <a:t>6.2 GB/s</a:t>
            </a:r>
            <a:r>
              <a:rPr lang="zh-CN" altLang="en-US" b="0" i="0" dirty="0">
                <a:solidFill>
                  <a:srgbClr val="4D4D4D"/>
                </a:solidFill>
                <a:effectLst/>
                <a:latin typeface="-apple-system"/>
              </a:rPr>
              <a:t>，但延迟会大幅提高，会较单线程高一个数量级，这也符合预期，多线程会带来上下文切换开销。</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05E7500-6516-4FFC-9EF1-FE977AA22524}" type="slidenum">
              <a:rPr lang="zh-CN" altLang="en-US" smtClean="0"/>
              <a:t>16</a:t>
            </a:fld>
            <a:endParaRPr lang="zh-CN" altLang="en-US"/>
          </a:p>
        </p:txBody>
      </p:sp>
    </p:spTree>
    <p:extLst>
      <p:ext uri="{BB962C8B-B14F-4D97-AF65-F5344CB8AC3E}">
        <p14:creationId xmlns:p14="http://schemas.microsoft.com/office/powerpoint/2010/main" val="127671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E7500-6516-4FFC-9EF1-FE977AA2252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为存储系统和计算系统加速，充分利用高带宽低延迟以及释放</a:t>
            </a:r>
            <a:r>
              <a:rPr lang="en-US" altLang="zh-CN" dirty="0"/>
              <a:t>CPU</a:t>
            </a:r>
            <a:r>
              <a:rPr lang="zh-CN" altLang="en-US" dirty="0"/>
              <a:t>通信处理。</a:t>
            </a:r>
            <a:endParaRPr lang="en-US" altLang="zh-CN" dirty="0"/>
          </a:p>
          <a:p>
            <a:pPr marL="228600" indent="-228600">
              <a:buAutoNum type="arabicPeriod"/>
            </a:pPr>
            <a:r>
              <a:rPr lang="zh-CN" altLang="en-US" dirty="0"/>
              <a:t>为</a:t>
            </a:r>
            <a:r>
              <a:rPr lang="en-US" altLang="zh-CN" dirty="0"/>
              <a:t>GPU</a:t>
            </a:r>
            <a:r>
              <a:rPr lang="zh-CN" altLang="en-US" dirty="0"/>
              <a:t>异构计算通信加速，充分利用</a:t>
            </a:r>
            <a:r>
              <a:rPr lang="en-US" altLang="zh-CN" dirty="0"/>
              <a:t>Zero Copy</a:t>
            </a:r>
            <a:r>
              <a:rPr lang="zh-CN" altLang="en-US" dirty="0"/>
              <a:t>的特性，减少数据通路中的拷贝次数，大大降低</a:t>
            </a:r>
            <a:r>
              <a:rPr lang="en-US" altLang="zh-CN" dirty="0"/>
              <a:t>GPU</a:t>
            </a:r>
            <a:r>
              <a:rPr lang="zh-CN" altLang="en-US" dirty="0"/>
              <a:t>之间的传输延迟。能够大幅度降低跨节点</a:t>
            </a:r>
            <a:r>
              <a:rPr lang="en-US" altLang="zh-CN" dirty="0"/>
              <a:t>GPU</a:t>
            </a:r>
            <a:r>
              <a:rPr lang="zh-CN" altLang="en-US" dirty="0"/>
              <a:t>的传输延迟，而且传输带宽也能够接近限速。</a:t>
            </a:r>
            <a:endParaRPr lang="en-US" altLang="zh-CN" dirty="0"/>
          </a:p>
          <a:p>
            <a:pPr marL="228600" indent="-228600">
              <a:buAutoNum type="arabicPeriod"/>
            </a:pPr>
            <a:r>
              <a:rPr lang="zh-CN" altLang="en-US" dirty="0"/>
              <a:t>为各种基础网络服务加速</a:t>
            </a:r>
            <a:endParaRPr lang="en-US" altLang="zh-CN" dirty="0"/>
          </a:p>
          <a:p>
            <a:pPr marL="228600" indent="-228600">
              <a:buAutoNum type="arabicPeriod"/>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之所以能这么强大，是因为阿里云在几个方面做了核心突破：其中一个就是采用</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网络，并且阿里是全球第一个大规模做</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网络的公司。</a:t>
            </a:r>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E7500-6516-4FFC-9EF1-FE977AA22524}"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RDMA</a:t>
            </a:r>
            <a:r>
              <a:rPr lang="zh-CN" altLang="en-US" dirty="0"/>
              <a:t>是？</a:t>
            </a:r>
            <a:endParaRPr lang="en-US" altLang="zh-CN" dirty="0"/>
          </a:p>
          <a:p>
            <a:r>
              <a:rPr lang="zh-CN" altLang="en-US" dirty="0"/>
              <a:t>：为分布式内存的实现提供了一种思路，来应对如双十一这样超高吞吐量的数据处理需求场景，解决单机内存不足的问题</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3</a:t>
            </a:fld>
            <a:endParaRPr lang="zh-CN" altLang="en-US"/>
          </a:p>
        </p:txBody>
      </p:sp>
    </p:spTree>
    <p:extLst>
      <p:ext uri="{BB962C8B-B14F-4D97-AF65-F5344CB8AC3E}">
        <p14:creationId xmlns:p14="http://schemas.microsoft.com/office/powerpoint/2010/main" val="399086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E7500-6516-4FFC-9EF1-FE977AA225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管理分布式内存需要网络通信 </a:t>
            </a:r>
            <a:r>
              <a:rPr lang="en-US" altLang="zh-CN" dirty="0"/>
              <a:t>-&gt;</a:t>
            </a:r>
          </a:p>
          <a:p>
            <a:r>
              <a:rPr lang="zh-CN" altLang="en-US" dirty="0"/>
              <a:t>当今互联网通信是主要以</a:t>
            </a:r>
            <a:r>
              <a:rPr lang="en-US" altLang="zh-CN" dirty="0"/>
              <a:t>TCP/IP</a:t>
            </a:r>
            <a:r>
              <a:rPr lang="zh-CN" altLang="en-US" dirty="0"/>
              <a:t>为传输协议。应用层数据封装成</a:t>
            </a:r>
            <a:r>
              <a:rPr lang="en-US" altLang="zh-CN" dirty="0"/>
              <a:t>TCP/IP</a:t>
            </a:r>
            <a:r>
              <a:rPr lang="zh-CN" altLang="en-US" dirty="0"/>
              <a:t>绕不开系统内核，需要用户态和内核态多次切换，这里形成的网络延迟与内存处理速度相比慢得多</a:t>
            </a:r>
            <a:r>
              <a:rPr lang="en-US" altLang="zh-CN" dirty="0"/>
              <a:t>-&gt;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即</a:t>
            </a:r>
            <a:r>
              <a:rPr kumimoji="0" lang="zh-CN" altLang="en-US" sz="1200" b="1" i="0" u="none" strike="noStrike" kern="1200" cap="none" spc="0" normalizeH="0" baseline="0" noProof="0" dirty="0">
                <a:ln>
                  <a:noFill/>
                </a:ln>
                <a:effectLst/>
                <a:uLnTx/>
                <a:uFillTx/>
                <a:cs typeface="+mn-ea"/>
                <a:sym typeface="+mn-lt"/>
              </a:rPr>
              <a:t>发送端和接收端的处理开销高</a:t>
            </a:r>
            <a:endParaRPr kumimoji="0" lang="en-US" altLang="zh-CN" sz="1200" b="0" i="0" u="none" strike="noStrike" kern="1200" cap="none" spc="0" normalizeH="0" baseline="0" noProof="0" dirty="0">
              <a:ln>
                <a:noFill/>
              </a:ln>
              <a:effectLst/>
              <a:uLnTx/>
              <a:uFillTx/>
              <a:cs typeface="+mn-ea"/>
              <a:sym typeface="+mn-lt"/>
            </a:endParaRPr>
          </a:p>
          <a:p>
            <a:endParaRPr lang="en-US" altLang="zh-CN" dirty="0"/>
          </a:p>
          <a:p>
            <a:r>
              <a:rPr lang="zh-CN" altLang="en-US" dirty="0"/>
              <a:t>另一方面</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传输大数据 </a:t>
            </a:r>
            <a:r>
              <a:rPr lang="en-US" altLang="zh-CN" dirty="0"/>
              <a:t>-&gt; </a:t>
            </a:r>
            <a:r>
              <a:rPr lang="zh-CN" altLang="en-US" dirty="0"/>
              <a:t>包多 </a:t>
            </a:r>
            <a:r>
              <a:rPr lang="en-US" altLang="zh-CN" dirty="0"/>
              <a:t>-&gt; </a:t>
            </a:r>
            <a:r>
              <a:rPr lang="zh-CN" altLang="en-US" dirty="0"/>
              <a:t>容易拥堵 </a:t>
            </a:r>
            <a:r>
              <a:rPr lang="en-US" altLang="zh-CN" dirty="0"/>
              <a:t>-&gt;</a:t>
            </a:r>
            <a:r>
              <a:rPr kumimoji="0" lang="zh-CN" altLang="en-US" sz="1200" b="1" i="0" u="none" strike="noStrike" kern="1200" cap="none" spc="0" normalizeH="0" baseline="0" noProof="0" dirty="0">
                <a:ln>
                  <a:noFill/>
                </a:ln>
                <a:effectLst/>
                <a:uLnTx/>
                <a:uFillTx/>
                <a:cs typeface="+mn-ea"/>
                <a:sym typeface="+mn-lt"/>
              </a:rPr>
              <a:t>网络传输延迟高</a:t>
            </a:r>
            <a:endParaRPr kumimoji="0" lang="en-US" altLang="zh-CN" sz="1200" b="0" i="0" u="none" strike="noStrike" kern="1200" cap="none" spc="0" normalizeH="0" baseline="0" noProof="0" dirty="0">
              <a:ln>
                <a:noFill/>
              </a:ln>
              <a:effectLst/>
              <a:uLnTx/>
              <a:uFillTx/>
              <a:cs typeface="+mn-ea"/>
              <a:sym typeface="+mn-lt"/>
            </a:endParaRPr>
          </a:p>
          <a:p>
            <a:endParaRPr lang="en-US" altLang="zh-CN"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下图展示了传统的</a:t>
            </a:r>
            <a:r>
              <a:rPr lang="en-US" altLang="zh-CN" sz="1200" b="0" i="0" kern="1200" dirty="0">
                <a:solidFill>
                  <a:schemeClr val="tx1"/>
                </a:solidFill>
                <a:effectLst/>
                <a:latin typeface="+mn-lt"/>
                <a:ea typeface="+mn-ea"/>
                <a:cs typeface="+mn-cs"/>
              </a:rPr>
              <a:t>TCP/IP</a:t>
            </a:r>
            <a:r>
              <a:rPr lang="zh-CN" altLang="en-US" sz="1200" b="0" i="0" kern="1200" dirty="0">
                <a:solidFill>
                  <a:schemeClr val="tx1"/>
                </a:solidFill>
                <a:effectLst/>
                <a:latin typeface="+mn-lt"/>
                <a:ea typeface="+mn-ea"/>
                <a:cs typeface="+mn-cs"/>
              </a:rPr>
              <a:t>协议层的工作原理。</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传统的</a:t>
            </a:r>
            <a:r>
              <a:rPr lang="en-US" altLang="zh-CN" sz="1200" b="0" i="0" kern="1200" dirty="0">
                <a:solidFill>
                  <a:schemeClr val="tx1"/>
                </a:solidFill>
                <a:effectLst/>
                <a:latin typeface="+mn-lt"/>
                <a:ea typeface="+mn-ea"/>
                <a:cs typeface="+mn-cs"/>
              </a:rPr>
              <a:t>TCP/IP</a:t>
            </a:r>
            <a:r>
              <a:rPr lang="zh-CN" altLang="en-US" sz="1200" b="0" i="0" kern="1200" dirty="0">
                <a:solidFill>
                  <a:schemeClr val="tx1"/>
                </a:solidFill>
                <a:effectLst/>
                <a:latin typeface="+mn-lt"/>
                <a:ea typeface="+mn-ea"/>
                <a:cs typeface="+mn-cs"/>
              </a:rPr>
              <a:t>网络通信，数据通过用户空间发送到远程机器的用户空间，需要数据发送方需要将数据从用户应用空间</a:t>
            </a:r>
            <a:r>
              <a:rPr lang="en-US" altLang="zh-CN" sz="1200" b="0" i="0" kern="1200" dirty="0">
                <a:solidFill>
                  <a:schemeClr val="tx1"/>
                </a:solidFill>
                <a:effectLst/>
                <a:latin typeface="+mn-lt"/>
                <a:ea typeface="+mn-ea"/>
                <a:cs typeface="+mn-cs"/>
              </a:rPr>
              <a:t>Buffer</a:t>
            </a:r>
            <a:r>
              <a:rPr lang="zh-CN" altLang="en-US" sz="1200" b="0" i="0" kern="1200" dirty="0">
                <a:solidFill>
                  <a:schemeClr val="tx1"/>
                </a:solidFill>
                <a:effectLst/>
                <a:latin typeface="+mn-lt"/>
                <a:ea typeface="+mn-ea"/>
                <a:cs typeface="+mn-cs"/>
              </a:rPr>
              <a:t>复制到内核空间的</a:t>
            </a:r>
            <a:r>
              <a:rPr lang="en-US" altLang="zh-CN" sz="1200" b="0" i="0" kern="1200" dirty="0">
                <a:solidFill>
                  <a:schemeClr val="tx1"/>
                </a:solidFill>
                <a:effectLst/>
                <a:latin typeface="+mn-lt"/>
                <a:ea typeface="+mn-ea"/>
                <a:cs typeface="+mn-cs"/>
              </a:rPr>
              <a:t>Socket Buffer</a:t>
            </a:r>
            <a:r>
              <a:rPr lang="zh-CN" altLang="en-US" sz="1200" b="0" i="0" kern="1200" dirty="0">
                <a:solidFill>
                  <a:schemeClr val="tx1"/>
                </a:solidFill>
                <a:effectLst/>
                <a:latin typeface="+mn-lt"/>
                <a:ea typeface="+mn-ea"/>
                <a:cs typeface="+mn-cs"/>
              </a:rPr>
              <a:t>中。然后</a:t>
            </a:r>
            <a:r>
              <a:rPr lang="en-US" altLang="zh-CN" sz="1200" b="0" i="0" kern="1200" dirty="0">
                <a:solidFill>
                  <a:schemeClr val="tx1"/>
                </a:solidFill>
                <a:effectLst/>
                <a:latin typeface="+mn-lt"/>
                <a:ea typeface="+mn-ea"/>
                <a:cs typeface="+mn-cs"/>
              </a:rPr>
              <a:t>Kernel</a:t>
            </a:r>
            <a:r>
              <a:rPr lang="zh-CN" altLang="en-US" sz="1200" b="0" i="0" kern="1200" dirty="0">
                <a:solidFill>
                  <a:schemeClr val="tx1"/>
                </a:solidFill>
                <a:effectLst/>
                <a:latin typeface="+mn-lt"/>
                <a:ea typeface="+mn-ea"/>
                <a:cs typeface="+mn-cs"/>
              </a:rPr>
              <a:t>空间中添加数据包头，进行数据封装。通过一系列多层网络协议（</a:t>
            </a:r>
            <a:r>
              <a:rPr lang="en-US" altLang="zh-CN" sz="1200" b="0" i="0" kern="1200" dirty="0">
                <a:solidFill>
                  <a:schemeClr val="tx1"/>
                </a:solidFill>
                <a:effectLst/>
                <a:latin typeface="+mn-lt"/>
                <a:ea typeface="+mn-ea"/>
                <a:cs typeface="+mn-cs"/>
              </a:rPr>
              <a:t>TCP</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UDP</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IP</a:t>
            </a:r>
            <a:r>
              <a:rPr lang="zh-CN" altLang="en-US" sz="1200" b="0" i="0" kern="1200" dirty="0">
                <a:solidFill>
                  <a:schemeClr val="tx1"/>
                </a:solidFill>
                <a:effectLst/>
                <a:latin typeface="+mn-lt"/>
                <a:ea typeface="+mn-ea"/>
                <a:cs typeface="+mn-cs"/>
              </a:rPr>
              <a:t>等）的数据包处理工作，数据才被</a:t>
            </a:r>
            <a:r>
              <a:rPr lang="en-US" altLang="zh-CN" sz="1200" b="0" i="0" kern="1200" dirty="0">
                <a:solidFill>
                  <a:schemeClr val="tx1"/>
                </a:solidFill>
                <a:effectLst/>
                <a:latin typeface="+mn-lt"/>
                <a:ea typeface="+mn-ea"/>
                <a:cs typeface="+mn-cs"/>
              </a:rPr>
              <a:t>Push</a:t>
            </a:r>
            <a:r>
              <a:rPr lang="zh-CN" altLang="en-US" sz="1200" b="0" i="0" kern="1200" dirty="0">
                <a:solidFill>
                  <a:schemeClr val="tx1"/>
                </a:solidFill>
                <a:effectLst/>
                <a:latin typeface="+mn-lt"/>
                <a:ea typeface="+mn-ea"/>
                <a:cs typeface="+mn-cs"/>
              </a:rPr>
              <a:t>到</a:t>
            </a:r>
            <a:r>
              <a:rPr lang="en-US" altLang="zh-CN" sz="1200" b="0" i="0" kern="1200" dirty="0">
                <a:solidFill>
                  <a:schemeClr val="tx1"/>
                </a:solidFill>
                <a:effectLst/>
                <a:latin typeface="+mn-lt"/>
                <a:ea typeface="+mn-ea"/>
                <a:cs typeface="+mn-cs"/>
              </a:rPr>
              <a:t>NIC</a:t>
            </a:r>
            <a:r>
              <a:rPr lang="zh-CN" altLang="en-US" sz="1200" b="0" i="0" kern="1200" dirty="0">
                <a:solidFill>
                  <a:schemeClr val="tx1"/>
                </a:solidFill>
                <a:effectLst/>
                <a:latin typeface="+mn-lt"/>
                <a:ea typeface="+mn-ea"/>
                <a:cs typeface="+mn-cs"/>
              </a:rPr>
              <a:t>网卡中的</a:t>
            </a:r>
            <a:r>
              <a:rPr lang="en-US" altLang="zh-CN" sz="1200" b="0" i="0" kern="1200" dirty="0">
                <a:solidFill>
                  <a:schemeClr val="tx1"/>
                </a:solidFill>
                <a:effectLst/>
                <a:latin typeface="+mn-lt"/>
                <a:ea typeface="+mn-ea"/>
                <a:cs typeface="+mn-cs"/>
              </a:rPr>
              <a:t>Buffer</a:t>
            </a:r>
            <a:r>
              <a:rPr lang="zh-CN" altLang="en-US" sz="1200" b="0" i="0" kern="1200" dirty="0">
                <a:solidFill>
                  <a:schemeClr val="tx1"/>
                </a:solidFill>
                <a:effectLst/>
                <a:latin typeface="+mn-lt"/>
                <a:ea typeface="+mn-ea"/>
                <a:cs typeface="+mn-cs"/>
              </a:rPr>
              <a:t>进行网络传输。</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消息接受方接受从远程机器发送的数据包后，要将数据包从</a:t>
            </a:r>
            <a:r>
              <a:rPr lang="en-US" altLang="zh-CN" sz="1200" b="0" i="0" kern="1200" dirty="0">
                <a:solidFill>
                  <a:schemeClr val="tx1"/>
                </a:solidFill>
                <a:effectLst/>
                <a:latin typeface="+mn-lt"/>
                <a:ea typeface="+mn-ea"/>
                <a:cs typeface="+mn-cs"/>
              </a:rPr>
              <a:t>NIC buffer</a:t>
            </a:r>
            <a:r>
              <a:rPr lang="zh-CN" altLang="en-US" sz="1200" b="0" i="0" kern="1200" dirty="0">
                <a:solidFill>
                  <a:schemeClr val="tx1"/>
                </a:solidFill>
                <a:effectLst/>
                <a:latin typeface="+mn-lt"/>
                <a:ea typeface="+mn-ea"/>
                <a:cs typeface="+mn-cs"/>
              </a:rPr>
              <a:t>中复制数据到</a:t>
            </a:r>
            <a:r>
              <a:rPr lang="en-US" altLang="zh-CN" sz="1200" b="0" i="0" kern="1200" dirty="0">
                <a:solidFill>
                  <a:schemeClr val="tx1"/>
                </a:solidFill>
                <a:effectLst/>
                <a:latin typeface="+mn-lt"/>
                <a:ea typeface="+mn-ea"/>
                <a:cs typeface="+mn-cs"/>
              </a:rPr>
              <a:t>Socket Buffer</a:t>
            </a:r>
            <a:r>
              <a:rPr lang="zh-CN" altLang="en-US" sz="1200" b="0" i="0" kern="1200" dirty="0">
                <a:solidFill>
                  <a:schemeClr val="tx1"/>
                </a:solidFill>
                <a:effectLst/>
                <a:latin typeface="+mn-lt"/>
                <a:ea typeface="+mn-ea"/>
                <a:cs typeface="+mn-cs"/>
              </a:rPr>
              <a:t>。然后经过一些列的多层网络协议进行数据包的解析工作。解析后的数据被复制到相应位置的用户应用空间</a:t>
            </a:r>
            <a:r>
              <a:rPr lang="en-US" altLang="zh-CN" sz="1200" b="0" i="0" kern="1200" dirty="0">
                <a:solidFill>
                  <a:schemeClr val="tx1"/>
                </a:solidFill>
                <a:effectLst/>
                <a:latin typeface="+mn-lt"/>
                <a:ea typeface="+mn-ea"/>
                <a:cs typeface="+mn-cs"/>
              </a:rPr>
              <a:t>Buffer</a:t>
            </a:r>
            <a:r>
              <a:rPr lang="zh-CN" altLang="en-US" sz="1200" b="0" i="0" kern="1200" dirty="0">
                <a:solidFill>
                  <a:schemeClr val="tx1"/>
                </a:solidFill>
                <a:effectLst/>
                <a:latin typeface="+mn-lt"/>
                <a:ea typeface="+mn-ea"/>
                <a:cs typeface="+mn-cs"/>
              </a:rPr>
              <a:t>。这个时候再进行系统上下文切换，用户应用程序才被调用。</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本质上来说传统的</a:t>
            </a:r>
            <a:r>
              <a:rPr lang="en-US" altLang="zh-CN" sz="1200" b="0" i="0" kern="1200" dirty="0">
                <a:solidFill>
                  <a:schemeClr val="tx1"/>
                </a:solidFill>
                <a:effectLst/>
                <a:latin typeface="+mn-lt"/>
                <a:ea typeface="+mn-ea"/>
                <a:cs typeface="+mn-cs"/>
              </a:rPr>
              <a:t>TCP/IP</a:t>
            </a:r>
            <a:r>
              <a:rPr lang="zh-CN" altLang="en-US" sz="1200" b="0" i="0" kern="1200" dirty="0">
                <a:solidFill>
                  <a:schemeClr val="tx1"/>
                </a:solidFill>
                <a:effectLst/>
                <a:latin typeface="+mn-lt"/>
                <a:ea typeface="+mn-ea"/>
                <a:cs typeface="+mn-cs"/>
              </a:rPr>
              <a:t>网络通信是通过内核发送消息，这种通信方式存在的很高的数据移动和数据复制的开销。并且现如今内存带宽性相较如</a:t>
            </a:r>
            <a:r>
              <a:rPr lang="en-US" altLang="zh-CN" sz="1200" b="0" i="0" kern="1200" dirty="0">
                <a:solidFill>
                  <a:schemeClr val="tx1"/>
                </a:solidFill>
                <a:effectLst/>
                <a:latin typeface="+mn-lt"/>
                <a:ea typeface="+mn-ea"/>
                <a:cs typeface="+mn-cs"/>
              </a:rPr>
              <a:t>CPU</a:t>
            </a:r>
            <a:r>
              <a:rPr lang="zh-CN" altLang="en-US" sz="1200" b="0" i="0" kern="1200" dirty="0">
                <a:solidFill>
                  <a:schemeClr val="tx1"/>
                </a:solidFill>
                <a:effectLst/>
                <a:latin typeface="+mn-lt"/>
                <a:ea typeface="+mn-ea"/>
                <a:cs typeface="+mn-cs"/>
              </a:rPr>
              <a:t>带宽和网络带宽有着很大的差异。其中很低的灵活性的原因主要是所有网络通信协议通过内核传递，这种方式很难去支持新的网络协议和新的消息通信协议以及发送和接收接口。</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7</a:t>
            </a:fld>
            <a:endParaRPr lang="zh-CN" altLang="en-US"/>
          </a:p>
        </p:txBody>
      </p:sp>
    </p:spTree>
    <p:extLst>
      <p:ext uri="{BB962C8B-B14F-4D97-AF65-F5344CB8AC3E}">
        <p14:creationId xmlns:p14="http://schemas.microsoft.com/office/powerpoint/2010/main" val="354448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E7500-6516-4FFC-9EF1-FE977AA225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全称远程直接内存访问</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DMA</a:t>
            </a:r>
            <a:r>
              <a:rPr lang="zh-CN" altLang="en-US" sz="1200" b="0" i="0" kern="1200" dirty="0">
                <a:solidFill>
                  <a:schemeClr val="tx1"/>
                </a:solidFill>
                <a:effectLst/>
                <a:latin typeface="+mn-lt"/>
                <a:ea typeface="+mn-ea"/>
                <a:cs typeface="+mn-cs"/>
              </a:rPr>
              <a:t>是主机内存和外部设备之间传输数据的一种方式，系统将内存做完虚拟地址和物理地址映射之后，就将数据传输的控制权交给了外部设备的</a:t>
            </a:r>
            <a:r>
              <a:rPr lang="en-US" altLang="zh-CN" sz="1200" b="0" i="0" kern="1200" dirty="0">
                <a:solidFill>
                  <a:schemeClr val="tx1"/>
                </a:solidFill>
                <a:effectLst/>
                <a:latin typeface="+mn-lt"/>
                <a:ea typeface="+mn-ea"/>
                <a:cs typeface="+mn-cs"/>
              </a:rPr>
              <a:t>DMA</a:t>
            </a:r>
            <a:r>
              <a:rPr lang="zh-CN" altLang="en-US" sz="1200" b="0" i="0" kern="1200" dirty="0">
                <a:solidFill>
                  <a:schemeClr val="tx1"/>
                </a:solidFill>
                <a:effectLst/>
                <a:latin typeface="+mn-lt"/>
                <a:ea typeface="+mn-ea"/>
                <a:cs typeface="+mn-cs"/>
              </a:rPr>
              <a:t>控制器，然后所有的数据传输操作都由外部设备来完成。这种方式可以节省</a:t>
            </a:r>
            <a:r>
              <a:rPr lang="en-US" altLang="zh-CN" sz="1200" b="0" i="0" kern="1200" dirty="0">
                <a:solidFill>
                  <a:schemeClr val="tx1"/>
                </a:solidFill>
                <a:effectLst/>
                <a:latin typeface="+mn-lt"/>
                <a:ea typeface="+mn-ea"/>
                <a:cs typeface="+mn-cs"/>
              </a:rPr>
              <a:t>CPU</a:t>
            </a:r>
            <a:r>
              <a:rPr lang="zh-CN" altLang="en-US" sz="1200" b="0" i="0" kern="1200" dirty="0">
                <a:solidFill>
                  <a:schemeClr val="tx1"/>
                </a:solidFill>
                <a:effectLst/>
                <a:latin typeface="+mn-lt"/>
                <a:ea typeface="+mn-ea"/>
                <a:cs typeface="+mn-cs"/>
              </a:rPr>
              <a:t>资源。</a:t>
            </a:r>
            <a:endParaRPr lang="en-US" altLang="zh-CN" sz="1200" b="0" i="0" kern="1200" dirty="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可以看成是远程的</a:t>
            </a:r>
            <a:r>
              <a:rPr lang="en-US" altLang="zh-CN" sz="1200" b="0" i="0" kern="1200" dirty="0">
                <a:solidFill>
                  <a:schemeClr val="tx1"/>
                </a:solidFill>
                <a:effectLst/>
                <a:latin typeface="+mn-lt"/>
                <a:ea typeface="+mn-ea"/>
                <a:cs typeface="+mn-cs"/>
              </a:rPr>
              <a:t>DMA</a:t>
            </a:r>
            <a:r>
              <a:rPr lang="zh-CN" altLang="en-US" sz="1200" b="0" i="0" kern="1200" dirty="0">
                <a:solidFill>
                  <a:schemeClr val="tx1"/>
                </a:solidFill>
                <a:effectLst/>
                <a:latin typeface="+mn-lt"/>
                <a:ea typeface="+mn-ea"/>
                <a:cs typeface="+mn-cs"/>
              </a:rPr>
              <a:t>技术，在不同的主机间进行。</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允许用户态的应用程序直接读取或写入远程内存，而无内核干预和内存拷贝发生。简单来说就是</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替代</a:t>
            </a:r>
            <a:r>
              <a:rPr lang="en-US" altLang="zh-CN" sz="1200" b="0" i="0" kern="1200" dirty="0">
                <a:solidFill>
                  <a:schemeClr val="tx1"/>
                </a:solidFill>
                <a:effectLst/>
                <a:latin typeface="+mn-lt"/>
                <a:ea typeface="+mn-ea"/>
                <a:cs typeface="+mn-cs"/>
              </a:rPr>
              <a:t>CPU</a:t>
            </a:r>
            <a:r>
              <a:rPr lang="zh-CN" altLang="en-US" sz="1200" b="0" i="0" kern="1200" dirty="0">
                <a:solidFill>
                  <a:schemeClr val="tx1"/>
                </a:solidFill>
                <a:effectLst/>
                <a:latin typeface="+mn-lt"/>
                <a:ea typeface="+mn-ea"/>
                <a:cs typeface="+mn-cs"/>
              </a:rPr>
              <a:t>来管理用户程序的远程内存。</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由传统模式和</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模式对比可知，</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的性能优势主要有三个方面：低延时，低</a:t>
            </a:r>
            <a:r>
              <a:rPr lang="en-US" altLang="zh-CN" sz="1200" b="0" i="0" kern="1200" dirty="0">
                <a:solidFill>
                  <a:schemeClr val="tx1"/>
                </a:solidFill>
                <a:effectLst/>
                <a:latin typeface="+mn-lt"/>
                <a:ea typeface="+mn-ea"/>
                <a:cs typeface="+mn-cs"/>
              </a:rPr>
              <a:t>CPU</a:t>
            </a:r>
            <a:r>
              <a:rPr lang="zh-CN" altLang="en-US" sz="1200" b="0" i="0" kern="1200" dirty="0">
                <a:solidFill>
                  <a:schemeClr val="tx1"/>
                </a:solidFill>
                <a:effectLst/>
                <a:latin typeface="+mn-lt"/>
                <a:ea typeface="+mn-ea"/>
                <a:cs typeface="+mn-cs"/>
              </a:rPr>
              <a:t>开销，高带宽</a:t>
            </a:r>
            <a:endParaRPr lang="en-US" altLang="zh-CN" sz="1200" b="0" i="0" kern="1200" dirty="0">
              <a:solidFill>
                <a:schemeClr val="tx1"/>
              </a:solidFill>
              <a:effectLst/>
              <a:latin typeface="+mn-lt"/>
              <a:ea typeface="+mn-ea"/>
              <a:cs typeface="+mn-cs"/>
            </a:endParaRPr>
          </a:p>
          <a:p>
            <a:endParaRPr lang="en-US" altLang="zh-CN" dirty="0"/>
          </a:p>
          <a:p>
            <a:r>
              <a:rPr lang="zh-CN" altLang="en-US" sz="1200" b="0" i="0" kern="1200" dirty="0">
                <a:solidFill>
                  <a:schemeClr val="tx1"/>
                </a:solidFill>
                <a:effectLst/>
                <a:latin typeface="+mn-lt"/>
                <a:ea typeface="+mn-ea"/>
                <a:cs typeface="+mn-cs"/>
              </a:rPr>
              <a:t>使用</a:t>
            </a:r>
            <a:r>
              <a:rPr lang="en-US" altLang="zh-CN" sz="1200" b="0" i="0" kern="1200" dirty="0">
                <a:solidFill>
                  <a:schemeClr val="tx1"/>
                </a:solidFill>
                <a:effectLst/>
                <a:latin typeface="+mn-lt"/>
                <a:ea typeface="+mn-ea"/>
                <a:cs typeface="+mn-cs"/>
              </a:rPr>
              <a:t>RDMA, </a:t>
            </a:r>
            <a:r>
              <a:rPr lang="zh-CN" altLang="en-US" sz="1200" b="0" i="0" kern="1200" dirty="0">
                <a:solidFill>
                  <a:schemeClr val="tx1"/>
                </a:solidFill>
                <a:effectLst/>
                <a:latin typeface="+mn-lt"/>
                <a:ea typeface="+mn-ea"/>
                <a:cs typeface="+mn-cs"/>
              </a:rPr>
              <a:t>我们需要有一张实现了</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引擎的网卡。我们把这种卡称之为</a:t>
            </a:r>
            <a:r>
              <a:rPr lang="en-US" altLang="zh-CN" sz="1200" b="0" i="0" kern="1200" dirty="0">
                <a:solidFill>
                  <a:schemeClr val="tx1"/>
                </a:solidFill>
                <a:effectLst/>
                <a:latin typeface="+mn-lt"/>
                <a:ea typeface="+mn-ea"/>
                <a:cs typeface="+mn-cs"/>
              </a:rPr>
              <a:t>HCA(</a:t>
            </a:r>
            <a:r>
              <a:rPr lang="zh-CN" altLang="en-US" sz="1200" b="0" i="0" kern="1200" dirty="0">
                <a:solidFill>
                  <a:schemeClr val="tx1"/>
                </a:solidFill>
                <a:effectLst/>
                <a:latin typeface="+mn-lt"/>
                <a:ea typeface="+mn-ea"/>
                <a:cs typeface="+mn-cs"/>
              </a:rPr>
              <a:t>主机通道适配器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。适配器创建一个贯穿</a:t>
            </a:r>
            <a:r>
              <a:rPr lang="en-US" altLang="zh-CN" sz="1200" b="0" i="0" kern="1200" dirty="0">
                <a:solidFill>
                  <a:schemeClr val="tx1"/>
                </a:solidFill>
                <a:effectLst/>
                <a:latin typeface="+mn-lt"/>
                <a:ea typeface="+mn-ea"/>
                <a:cs typeface="+mn-cs"/>
              </a:rPr>
              <a:t>PCIe</a:t>
            </a:r>
            <a:r>
              <a:rPr lang="zh-CN" altLang="en-US" sz="1200" b="0" i="0" kern="1200" dirty="0">
                <a:solidFill>
                  <a:schemeClr val="tx1"/>
                </a:solidFill>
                <a:effectLst/>
                <a:latin typeface="+mn-lt"/>
                <a:ea typeface="+mn-ea"/>
                <a:cs typeface="+mn-cs"/>
              </a:rPr>
              <a:t>总线的从</a:t>
            </a:r>
            <a:r>
              <a:rPr lang="en-US" altLang="zh-CN" sz="1200" b="0" i="0" kern="1200" dirty="0">
                <a:solidFill>
                  <a:schemeClr val="tx1"/>
                </a:solidFill>
                <a:effectLst/>
                <a:latin typeface="+mn-lt"/>
                <a:ea typeface="+mn-ea"/>
                <a:cs typeface="+mn-cs"/>
              </a:rPr>
              <a:t>RDMA</a:t>
            </a:r>
            <a:r>
              <a:rPr lang="zh-CN" altLang="en-US" sz="1200" b="0" i="0" kern="1200" dirty="0">
                <a:solidFill>
                  <a:schemeClr val="tx1"/>
                </a:solidFill>
                <a:effectLst/>
                <a:latin typeface="+mn-lt"/>
                <a:ea typeface="+mn-ea"/>
                <a:cs typeface="+mn-cs"/>
              </a:rPr>
              <a:t>引擎到应用程序内存的通道。</a:t>
            </a:r>
            <a:endParaRPr lang="zh-CN" altLang="en-US" dirty="0"/>
          </a:p>
        </p:txBody>
      </p:sp>
      <p:sp>
        <p:nvSpPr>
          <p:cNvPr id="4" name="灯片编号占位符 3"/>
          <p:cNvSpPr>
            <a:spLocks noGrp="1"/>
          </p:cNvSpPr>
          <p:nvPr>
            <p:ph type="sldNum" sz="quarter" idx="10"/>
          </p:nvPr>
        </p:nvSpPr>
        <p:spPr/>
        <p:txBody>
          <a:bodyPr/>
          <a:lstStyle/>
          <a:p>
            <a:fld id="{105E7500-6516-4FFC-9EF1-FE977AA22524}" type="slidenum">
              <a:rPr lang="zh-CN" altLang="en-US" smtClean="0"/>
              <a:t>9</a:t>
            </a:fld>
            <a:endParaRPr lang="zh-CN" altLang="en-US"/>
          </a:p>
        </p:txBody>
      </p:sp>
    </p:spTree>
    <p:extLst>
      <p:ext uri="{BB962C8B-B14F-4D97-AF65-F5344CB8AC3E}">
        <p14:creationId xmlns:p14="http://schemas.microsoft.com/office/powerpoint/2010/main" val="344331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7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072438" y="0"/>
            <a:ext cx="4119562"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4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765302" y="2966542"/>
            <a:ext cx="2612570" cy="2885436"/>
          </a:xfrm>
          <a:custGeom>
            <a:avLst/>
            <a:gdLst>
              <a:gd name="connsiteX0" fmla="*/ 50553 w 2612570"/>
              <a:gd name="connsiteY0" fmla="*/ 0 h 2885436"/>
              <a:gd name="connsiteX1" fmla="*/ 2562017 w 2612570"/>
              <a:gd name="connsiteY1" fmla="*/ 0 h 2885436"/>
              <a:gd name="connsiteX2" fmla="*/ 2612570 w 2612570"/>
              <a:gd name="connsiteY2" fmla="*/ 50553 h 2885436"/>
              <a:gd name="connsiteX3" fmla="*/ 2612570 w 2612570"/>
              <a:gd name="connsiteY3" fmla="*/ 2834883 h 2885436"/>
              <a:gd name="connsiteX4" fmla="*/ 2562017 w 2612570"/>
              <a:gd name="connsiteY4" fmla="*/ 2885436 h 2885436"/>
              <a:gd name="connsiteX5" fmla="*/ 50553 w 2612570"/>
              <a:gd name="connsiteY5" fmla="*/ 2885436 h 2885436"/>
              <a:gd name="connsiteX6" fmla="*/ 0 w 2612570"/>
              <a:gd name="connsiteY6" fmla="*/ 2834883 h 2885436"/>
              <a:gd name="connsiteX7" fmla="*/ 0 w 2612570"/>
              <a:gd name="connsiteY7" fmla="*/ 50553 h 2885436"/>
              <a:gd name="connsiteX8" fmla="*/ 50553 w 2612570"/>
              <a:gd name="connsiteY8" fmla="*/ 0 h 288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570" h="2885436">
                <a:moveTo>
                  <a:pt x="50553" y="0"/>
                </a:moveTo>
                <a:lnTo>
                  <a:pt x="2562017" y="0"/>
                </a:lnTo>
                <a:cubicBezTo>
                  <a:pt x="2589937" y="0"/>
                  <a:pt x="2612570" y="22633"/>
                  <a:pt x="2612570" y="50553"/>
                </a:cubicBezTo>
                <a:lnTo>
                  <a:pt x="2612570" y="2834883"/>
                </a:lnTo>
                <a:cubicBezTo>
                  <a:pt x="2612570" y="2862803"/>
                  <a:pt x="2589937" y="2885436"/>
                  <a:pt x="2562017" y="2885436"/>
                </a:cubicBezTo>
                <a:lnTo>
                  <a:pt x="50553" y="2885436"/>
                </a:lnTo>
                <a:cubicBezTo>
                  <a:pt x="22633" y="2885436"/>
                  <a:pt x="0" y="2862803"/>
                  <a:pt x="0" y="2834883"/>
                </a:cubicBezTo>
                <a:lnTo>
                  <a:pt x="0" y="50553"/>
                </a:lnTo>
                <a:cubicBezTo>
                  <a:pt x="0" y="22633"/>
                  <a:pt x="22633" y="0"/>
                  <a:pt x="50553"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4862286"/>
            <a:ext cx="12192000" cy="1995714"/>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4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3_Title Slide">
    <p:bg>
      <p:bgPr>
        <a:gradFill>
          <a:gsLst>
            <a:gs pos="0">
              <a:schemeClr val="accent5"/>
            </a:gs>
            <a:gs pos="100000">
              <a:schemeClr val="accent1"/>
            </a:gs>
          </a:gsLst>
          <a:lin ang="5400000" scaled="0"/>
        </a:gradFill>
        <a:effectLst/>
      </p:bgPr>
    </p:bg>
    <p:spTree>
      <p:nvGrpSpPr>
        <p:cNvPr id="1" name=""/>
        <p:cNvGrpSpPr/>
        <p:nvPr/>
      </p:nvGrpSpPr>
      <p:grpSpPr>
        <a:xfrm>
          <a:off x="0" y="0"/>
          <a:ext cx="0" cy="0"/>
          <a:chOff x="0" y="0"/>
          <a:chExt cx="0" cy="0"/>
        </a:xfrm>
      </p:grpSpPr>
      <p:sp>
        <p:nvSpPr>
          <p:cNvPr id="20" name="Freeform: Shape 19"/>
          <p:cNvSpPr/>
          <p:nvPr userDrawn="1"/>
        </p:nvSpPr>
        <p:spPr>
          <a:xfrm>
            <a:off x="-546905" y="-29337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0" y="1"/>
            <a:ext cx="5943600" cy="6858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703266" y="900386"/>
            <a:ext cx="5888033" cy="1571836"/>
          </a:xfrm>
          <a:prstGeom prst="rect">
            <a:avLst/>
          </a:prstGeom>
        </p:spPr>
        <p:txBody>
          <a:bodyPr/>
          <a:lstStyle>
            <a:lvl1pPr marL="0" indent="0">
              <a:lnSpc>
                <a:spcPct val="100000"/>
              </a:lnSpc>
              <a:spcBef>
                <a:spcPts val="0"/>
              </a:spcBef>
              <a:buNone/>
              <a:defRPr sz="4000" b="0">
                <a:solidFill>
                  <a:schemeClr val="tx1">
                    <a:lumMod val="75000"/>
                    <a:lumOff val="25000"/>
                  </a:schemeClr>
                </a:solidFill>
                <a:latin typeface="Montserrat Light" panose="00000400000000000000" pitchFamily="50" charset="0"/>
              </a:defRPr>
            </a:lvl1pPr>
          </a:lstStyle>
          <a:p>
            <a:pPr lvl="0"/>
            <a:endParaRPr lang="id-ID" dirty="0"/>
          </a:p>
        </p:txBody>
      </p:sp>
      <p:sp>
        <p:nvSpPr>
          <p:cNvPr id="7" name="Rectangle 6"/>
          <p:cNvSpPr/>
          <p:nvPr userDrawn="1"/>
        </p:nvSpPr>
        <p:spPr>
          <a:xfrm>
            <a:off x="703266" y="2245763"/>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a:prstGeom prst="rect">
            <a:avLst/>
          </a:prstGeom>
        </p:spPr>
        <p:txBody>
          <a:bodyPr/>
          <a:lstStyle>
            <a:lvl1pPr marL="0" indent="0" algn="ctr">
              <a:buNone/>
              <a:defRPr>
                <a:solidFill>
                  <a:schemeClr val="accent2"/>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096000" y="0"/>
            <a:ext cx="6096000" cy="6858000"/>
          </a:xfrm>
          <a:prstGeom prst="rect">
            <a:avLst/>
          </a:prstGeom>
        </p:spPr>
        <p:txBody>
          <a:bodyPr/>
          <a:lstStyle>
            <a:lvl1pPr marL="0" indent="0" algn="ctr">
              <a:buNone/>
              <a:defRPr>
                <a:solidFill>
                  <a:schemeClr val="accent2"/>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5" name="Picture Placeholder 6"/>
          <p:cNvSpPr>
            <a:spLocks noGrp="1"/>
          </p:cNvSpPr>
          <p:nvPr>
            <p:ph type="pic" sz="quarter" idx="12"/>
          </p:nvPr>
        </p:nvSpPr>
        <p:spPr>
          <a:xfrm>
            <a:off x="2525486" y="525769"/>
            <a:ext cx="1045028" cy="1045028"/>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16" name="Picture Placeholder 6"/>
          <p:cNvSpPr>
            <a:spLocks noGrp="1"/>
          </p:cNvSpPr>
          <p:nvPr>
            <p:ph type="pic" sz="quarter" idx="13"/>
          </p:nvPr>
        </p:nvSpPr>
        <p:spPr>
          <a:xfrm>
            <a:off x="8621486" y="3954769"/>
            <a:ext cx="1045028" cy="1045028"/>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3" name="Picture Placeholder 2"/>
          <p:cNvSpPr>
            <a:spLocks noGrp="1"/>
          </p:cNvSpPr>
          <p:nvPr>
            <p:ph type="pic" sz="quarter" idx="10"/>
          </p:nvPr>
        </p:nvSpPr>
        <p:spPr>
          <a:xfrm>
            <a:off x="0" y="3429000"/>
            <a:ext cx="6096000" cy="3429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12" name="Picture Placeholder 2"/>
          <p:cNvSpPr>
            <a:spLocks noGrp="1"/>
          </p:cNvSpPr>
          <p:nvPr>
            <p:ph type="pic" sz="quarter" idx="11"/>
          </p:nvPr>
        </p:nvSpPr>
        <p:spPr>
          <a:xfrm>
            <a:off x="6096000" y="0"/>
            <a:ext cx="6096000" cy="3429000"/>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 presetClass="entr" presetSubtype="4" decel="100000" fill="hold" grpId="0" nodeType="withEffect" nodePh="1">
                                  <p:stCondLst>
                                    <p:cond delay="125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1" decel="100000" fill="hold" grpId="0" nodeType="withEffect" nodePh="1">
                                  <p:stCondLst>
                                    <p:cond delay="125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ppt_x"/>
                                          </p:val>
                                        </p:tav>
                                        <p:tav tm="100000">
                                          <p:val>
                                            <p:strVal val="#ppt_x"/>
                                          </p:val>
                                        </p:tav>
                                      </p:tavLst>
                                    </p:anim>
                                    <p:anim calcmode="lin" valueType="num">
                                      <p:cBhvr additive="base">
                                        <p:cTn id="2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7551"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3" name="Rectangle 2"/>
          <p:cNvSpPr/>
          <p:nvPr userDrawn="1"/>
        </p:nvSpPr>
        <p:spPr>
          <a:xfrm>
            <a:off x="3257551" y="0"/>
            <a:ext cx="31905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5334000" y="0"/>
            <a:ext cx="6858000" cy="6858000"/>
          </a:xfrm>
          <a:custGeom>
            <a:avLst/>
            <a:gdLst>
              <a:gd name="connsiteX0" fmla="*/ 685800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6858000" y="0"/>
                </a:moveTo>
                <a:lnTo>
                  <a:pt x="6858000"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3" name="Text Placeholder 2"/>
          <p:cNvSpPr>
            <a:spLocks noGrp="1"/>
          </p:cNvSpPr>
          <p:nvPr>
            <p:ph type="body" sz="quarter" idx="12"/>
          </p:nvPr>
        </p:nvSpPr>
        <p:spPr>
          <a:xfrm>
            <a:off x="703266" y="900386"/>
            <a:ext cx="5646733" cy="1571836"/>
          </a:xfrm>
          <a:prstGeom prst="rect">
            <a:avLst/>
          </a:prstGeom>
        </p:spPr>
        <p:txBody>
          <a:bodyPr/>
          <a:lstStyle>
            <a:lvl1pPr marL="0" indent="0">
              <a:lnSpc>
                <a:spcPct val="100000"/>
              </a:lnSpc>
              <a:spcBef>
                <a:spcPts val="0"/>
              </a:spcBef>
              <a:buNone/>
              <a:defRPr sz="4000" b="0">
                <a:solidFill>
                  <a:schemeClr val="tx1">
                    <a:lumMod val="75000"/>
                    <a:lumOff val="25000"/>
                  </a:schemeClr>
                </a:solidFill>
                <a:latin typeface="Montserrat Light" panose="00000400000000000000" pitchFamily="50" charset="0"/>
              </a:defRPr>
            </a:lvl1pPr>
          </a:lstStyle>
          <a:p>
            <a:pPr lvl="0"/>
            <a:endParaRPr lang="id-ID" dirty="0"/>
          </a:p>
        </p:txBody>
      </p:sp>
      <p:sp>
        <p:nvSpPr>
          <p:cNvPr id="6" name="Rectangle 5"/>
          <p:cNvSpPr/>
          <p:nvPr userDrawn="1"/>
        </p:nvSpPr>
        <p:spPr>
          <a:xfrm>
            <a:off x="703266" y="2245763"/>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50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decel="100000"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3" name="Picture Placeholder 22"/>
          <p:cNvSpPr>
            <a:spLocks noGrp="1"/>
          </p:cNvSpPr>
          <p:nvPr>
            <p:ph type="pic" sz="quarter" idx="18"/>
          </p:nvPr>
        </p:nvSpPr>
        <p:spPr>
          <a:xfrm>
            <a:off x="-1828011"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5" name="Picture Placeholder 14"/>
          <p:cNvSpPr>
            <a:spLocks noGrp="1"/>
          </p:cNvSpPr>
          <p:nvPr>
            <p:ph type="pic" sz="quarter" idx="11"/>
          </p:nvPr>
        </p:nvSpPr>
        <p:spPr>
          <a:xfrm>
            <a:off x="86342"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6" name="Picture Placeholder 15"/>
          <p:cNvSpPr>
            <a:spLocks noGrp="1"/>
          </p:cNvSpPr>
          <p:nvPr>
            <p:ph type="pic" sz="quarter" idx="12"/>
          </p:nvPr>
        </p:nvSpPr>
        <p:spPr>
          <a:xfrm>
            <a:off x="1994616"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7" name="Picture Placeholder 16"/>
          <p:cNvSpPr>
            <a:spLocks noGrp="1"/>
          </p:cNvSpPr>
          <p:nvPr>
            <p:ph type="pic" sz="quarter" idx="13"/>
          </p:nvPr>
        </p:nvSpPr>
        <p:spPr>
          <a:xfrm>
            <a:off x="-3778577"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8" name="Picture Placeholder 17"/>
          <p:cNvSpPr>
            <a:spLocks noGrp="1"/>
          </p:cNvSpPr>
          <p:nvPr>
            <p:ph type="pic" sz="quarter" idx="14"/>
          </p:nvPr>
        </p:nvSpPr>
        <p:spPr>
          <a:xfrm>
            <a:off x="98395"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9" name="Picture Placeholder 18"/>
          <p:cNvSpPr>
            <a:spLocks noGrp="1"/>
          </p:cNvSpPr>
          <p:nvPr>
            <p:ph type="pic" sz="quarter" idx="15"/>
          </p:nvPr>
        </p:nvSpPr>
        <p:spPr>
          <a:xfrm>
            <a:off x="-3778577"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20" name="Picture Placeholder 19"/>
          <p:cNvSpPr>
            <a:spLocks noGrp="1"/>
          </p:cNvSpPr>
          <p:nvPr>
            <p:ph type="pic" sz="quarter" idx="16"/>
          </p:nvPr>
        </p:nvSpPr>
        <p:spPr>
          <a:xfrm>
            <a:off x="-5703062"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21" name="Picture Placeholder 20"/>
          <p:cNvSpPr>
            <a:spLocks noGrp="1"/>
          </p:cNvSpPr>
          <p:nvPr>
            <p:ph type="pic" sz="quarter" idx="17"/>
          </p:nvPr>
        </p:nvSpPr>
        <p:spPr>
          <a:xfrm>
            <a:off x="-1846145" y="54524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4" name="Picture Placeholder 13"/>
          <p:cNvSpPr>
            <a:spLocks noGrp="1"/>
          </p:cNvSpPr>
          <p:nvPr>
            <p:ph type="pic" sz="quarter" idx="10"/>
          </p:nvPr>
        </p:nvSpPr>
        <p:spPr>
          <a:xfrm>
            <a:off x="-1846145" y="-2280703"/>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12281382"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3" name="Picture Placeholder 2"/>
          <p:cNvSpPr>
            <a:spLocks noGrp="1"/>
          </p:cNvSpPr>
          <p:nvPr>
            <p:ph type="pic" sz="quarter" idx="12"/>
          </p:nvPr>
        </p:nvSpPr>
        <p:spPr>
          <a:xfrm>
            <a:off x="14189656"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4" name="Picture Placeholder 3"/>
          <p:cNvSpPr>
            <a:spLocks noGrp="1"/>
          </p:cNvSpPr>
          <p:nvPr>
            <p:ph type="pic" sz="quarter" idx="13"/>
          </p:nvPr>
        </p:nvSpPr>
        <p:spPr>
          <a:xfrm>
            <a:off x="8416463"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5" name="Picture Placeholder 4"/>
          <p:cNvSpPr>
            <a:spLocks noGrp="1"/>
          </p:cNvSpPr>
          <p:nvPr>
            <p:ph type="pic" sz="quarter" idx="14"/>
          </p:nvPr>
        </p:nvSpPr>
        <p:spPr>
          <a:xfrm>
            <a:off x="12293435"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6" name="Picture Placeholder 5"/>
          <p:cNvSpPr>
            <a:spLocks noGrp="1"/>
          </p:cNvSpPr>
          <p:nvPr>
            <p:ph type="pic" sz="quarter" idx="15"/>
          </p:nvPr>
        </p:nvSpPr>
        <p:spPr>
          <a:xfrm>
            <a:off x="8416463"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7" name="Picture Placeholder 6"/>
          <p:cNvSpPr>
            <a:spLocks noGrp="1"/>
          </p:cNvSpPr>
          <p:nvPr>
            <p:ph type="pic" sz="quarter" idx="16"/>
          </p:nvPr>
        </p:nvSpPr>
        <p:spPr>
          <a:xfrm>
            <a:off x="6445654"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8" name="Picture Placeholder 7"/>
          <p:cNvSpPr>
            <a:spLocks noGrp="1"/>
          </p:cNvSpPr>
          <p:nvPr>
            <p:ph type="pic" sz="quarter" idx="17"/>
          </p:nvPr>
        </p:nvSpPr>
        <p:spPr>
          <a:xfrm>
            <a:off x="10348895" y="54524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9" name="Picture Placeholder 8"/>
          <p:cNvSpPr>
            <a:spLocks noGrp="1"/>
          </p:cNvSpPr>
          <p:nvPr>
            <p:ph type="pic" sz="quarter" idx="10"/>
          </p:nvPr>
        </p:nvSpPr>
        <p:spPr>
          <a:xfrm>
            <a:off x="10348895" y="-2280703"/>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0" name="Picture Placeholder 9"/>
          <p:cNvSpPr>
            <a:spLocks noGrp="1"/>
          </p:cNvSpPr>
          <p:nvPr>
            <p:ph type="pic" sz="quarter" idx="18"/>
          </p:nvPr>
        </p:nvSpPr>
        <p:spPr>
          <a:xfrm>
            <a:off x="10357962" y="15858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125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150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nodePh="1">
                                  <p:stCondLst>
                                    <p:cond delay="1500"/>
                                  </p:stCondLst>
                                  <p:endCondLst>
                                    <p:cond evt="begin" delay="0">
                                      <p:tn val="25"/>
                                    </p:cond>
                                  </p:end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1+#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nodePh="1">
                                  <p:stCondLst>
                                    <p:cond delay="1750"/>
                                  </p:stCondLst>
                                  <p:endCondLst>
                                    <p:cond evt="begin" delay="0">
                                      <p:tn val="29"/>
                                    </p:cond>
                                  </p:end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1+#ppt_w/2"/>
                                          </p:val>
                                        </p:tav>
                                        <p:tav tm="100000">
                                          <p:val>
                                            <p:strVal val="#ppt_x"/>
                                          </p:val>
                                        </p:tav>
                                      </p:tavLst>
                                    </p:anim>
                                    <p:anim calcmode="lin" valueType="num">
                                      <p:cBhvr additive="base">
                                        <p:cTn id="32" dur="75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1750"/>
                                  </p:stCondLst>
                                  <p:endCondLst>
                                    <p:cond evt="begin" delay="0">
                                      <p:tn val="33"/>
                                    </p:cond>
                                  </p:end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750" fill="hold"/>
                                        <p:tgtEl>
                                          <p:spTgt spid="5"/>
                                        </p:tgtEl>
                                        <p:attrNameLst>
                                          <p:attrName>ppt_x</p:attrName>
                                        </p:attrNameLst>
                                      </p:cBhvr>
                                      <p:tavLst>
                                        <p:tav tm="0">
                                          <p:val>
                                            <p:strVal val="1+#ppt_w/2"/>
                                          </p:val>
                                        </p:tav>
                                        <p:tav tm="100000">
                                          <p:val>
                                            <p:strVal val="#ppt_x"/>
                                          </p:val>
                                        </p:tav>
                                      </p:tavLst>
                                    </p:anim>
                                    <p:anim calcmode="lin" valueType="num">
                                      <p:cBhvr additive="base">
                                        <p:cTn id="36" dur="75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nodePh="1">
                                  <p:stCondLst>
                                    <p:cond delay="2000"/>
                                  </p:stCondLst>
                                  <p:endCondLst>
                                    <p:cond evt="begin" delay="0">
                                      <p:tn val="37"/>
                                    </p:cond>
                                  </p:end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750" fill="hold"/>
                                        <p:tgtEl>
                                          <p:spTgt spid="3"/>
                                        </p:tgtEl>
                                        <p:attrNameLst>
                                          <p:attrName>ppt_x</p:attrName>
                                        </p:attrNameLst>
                                      </p:cBhvr>
                                      <p:tavLst>
                                        <p:tav tm="0">
                                          <p:val>
                                            <p:strVal val="1+#ppt_w/2"/>
                                          </p:val>
                                        </p:tav>
                                        <p:tav tm="100000">
                                          <p:val>
                                            <p:strVal val="#ppt_x"/>
                                          </p:val>
                                        </p:tav>
                                      </p:tavLst>
                                    </p:anim>
                                    <p:anim calcmode="lin" valueType="num">
                                      <p:cBhvr additive="base">
                                        <p:cTn id="4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949825" y="3814763"/>
            <a:ext cx="2774950" cy="3043237"/>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4"/>
          <p:cNvSpPr>
            <a:spLocks noGrp="1"/>
          </p:cNvSpPr>
          <p:nvPr>
            <p:ph type="pic" sz="quarter" idx="11"/>
          </p:nvPr>
        </p:nvSpPr>
        <p:spPr>
          <a:xfrm>
            <a:off x="7850900" y="3814763"/>
            <a:ext cx="4341100" cy="3043237"/>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443163"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7" name="Picture Placeholder 5"/>
          <p:cNvSpPr>
            <a:spLocks noGrp="1"/>
          </p:cNvSpPr>
          <p:nvPr>
            <p:ph type="pic" sz="quarter" idx="11"/>
          </p:nvPr>
        </p:nvSpPr>
        <p:spPr>
          <a:xfrm>
            <a:off x="2444148" y="0"/>
            <a:ext cx="2443163" cy="3578772"/>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8" name="Picture Placeholder 5"/>
          <p:cNvSpPr>
            <a:spLocks noGrp="1"/>
          </p:cNvSpPr>
          <p:nvPr>
            <p:ph type="pic" sz="quarter" idx="12"/>
          </p:nvPr>
        </p:nvSpPr>
        <p:spPr>
          <a:xfrm>
            <a:off x="4887804" y="0"/>
            <a:ext cx="2443163" cy="3578772"/>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304088" y="0"/>
            <a:ext cx="4887912" cy="3279775"/>
          </a:xfrm>
          <a:prstGeom prst="rect">
            <a:avLst/>
          </a:prstGeom>
        </p:spPr>
        <p:txBody>
          <a:bodyPr/>
          <a:lstStyle>
            <a:lvl1pPr marL="0" indent="0" algn="ctr">
              <a:buNone/>
              <a:defRPr sz="2000">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0"/>
            <a:ext cx="4887912" cy="3279775"/>
          </a:xfrm>
          <a:prstGeom prst="rect">
            <a:avLst/>
          </a:prstGeom>
        </p:spPr>
        <p:txBody>
          <a:bodyPr/>
          <a:lstStyle>
            <a:lvl1pPr marL="0" indent="0" algn="ctr">
              <a:buNone/>
              <a:defRPr sz="2000">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Rectangle 9"/>
          <p:cNvSpPr/>
          <p:nvPr userDrawn="1"/>
        </p:nvSpPr>
        <p:spPr>
          <a:xfrm>
            <a:off x="4644571" y="0"/>
            <a:ext cx="754742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5"/>
          <p:cNvSpPr>
            <a:spLocks noGrp="1"/>
          </p:cNvSpPr>
          <p:nvPr>
            <p:ph type="pic" sz="quarter" idx="10"/>
          </p:nvPr>
        </p:nvSpPr>
        <p:spPr>
          <a:xfrm>
            <a:off x="5038169" y="322113"/>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8" name="Picture Placeholder 5"/>
          <p:cNvSpPr>
            <a:spLocks noGrp="1"/>
          </p:cNvSpPr>
          <p:nvPr>
            <p:ph type="pic" sz="quarter" idx="11"/>
          </p:nvPr>
        </p:nvSpPr>
        <p:spPr>
          <a:xfrm>
            <a:off x="5038169" y="4675202"/>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9" name="Picture Placeholder 5"/>
          <p:cNvSpPr>
            <a:spLocks noGrp="1"/>
          </p:cNvSpPr>
          <p:nvPr>
            <p:ph type="pic" sz="quarter" idx="12"/>
          </p:nvPr>
        </p:nvSpPr>
        <p:spPr>
          <a:xfrm>
            <a:off x="8598828" y="2498657"/>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25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75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P spid="19"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207766" cy="6095551"/>
          </a:xfrm>
          <a:custGeom>
            <a:avLst/>
            <a:gdLst>
              <a:gd name="connsiteX0" fmla="*/ 0 w 12207766"/>
              <a:gd name="connsiteY0" fmla="*/ 0 h 5947636"/>
              <a:gd name="connsiteX1" fmla="*/ 12192000 w 12207766"/>
              <a:gd name="connsiteY1" fmla="*/ 0 h 5947636"/>
              <a:gd name="connsiteX2" fmla="*/ 12207766 w 12207766"/>
              <a:gd name="connsiteY2" fmla="*/ 2995448 h 5947636"/>
              <a:gd name="connsiteX3" fmla="*/ 3200399 w 12207766"/>
              <a:gd name="connsiteY3" fmla="*/ 5943600 h 5947636"/>
              <a:gd name="connsiteX4" fmla="*/ 0 w 12207766"/>
              <a:gd name="connsiteY4" fmla="*/ 5108028 h 5947636"/>
              <a:gd name="connsiteX0-1" fmla="*/ 0 w 12207766"/>
              <a:gd name="connsiteY0-2" fmla="*/ 0 h 6096859"/>
              <a:gd name="connsiteX1-3" fmla="*/ 12192000 w 12207766"/>
              <a:gd name="connsiteY1-4" fmla="*/ 0 h 6096859"/>
              <a:gd name="connsiteX2-5" fmla="*/ 12207766 w 12207766"/>
              <a:gd name="connsiteY2-6" fmla="*/ 2995448 h 6096859"/>
              <a:gd name="connsiteX3-7" fmla="*/ 3230379 w 12207766"/>
              <a:gd name="connsiteY3-8" fmla="*/ 6093502 h 6096859"/>
              <a:gd name="connsiteX4-9" fmla="*/ 0 w 12207766"/>
              <a:gd name="connsiteY4-10" fmla="*/ 5108028 h 6096859"/>
              <a:gd name="connsiteX5" fmla="*/ 0 w 12207766"/>
              <a:gd name="connsiteY5" fmla="*/ 0 h 6096859"/>
              <a:gd name="connsiteX0-11" fmla="*/ 0 w 12207766"/>
              <a:gd name="connsiteY0-12" fmla="*/ 0 h 6095837"/>
              <a:gd name="connsiteX1-13" fmla="*/ 12192000 w 12207766"/>
              <a:gd name="connsiteY1-14" fmla="*/ 0 h 6095837"/>
              <a:gd name="connsiteX2-15" fmla="*/ 12207766 w 12207766"/>
              <a:gd name="connsiteY2-16" fmla="*/ 2995448 h 6095837"/>
              <a:gd name="connsiteX3-17" fmla="*/ 3230379 w 12207766"/>
              <a:gd name="connsiteY3-18" fmla="*/ 6093502 h 6095837"/>
              <a:gd name="connsiteX4-19" fmla="*/ 0 w 12207766"/>
              <a:gd name="connsiteY4-20" fmla="*/ 4718284 h 6095837"/>
              <a:gd name="connsiteX5-21" fmla="*/ 0 w 12207766"/>
              <a:gd name="connsiteY5-22" fmla="*/ 0 h 6095837"/>
              <a:gd name="connsiteX0-23" fmla="*/ 0 w 12207766"/>
              <a:gd name="connsiteY0-24" fmla="*/ 0 h 6095551"/>
              <a:gd name="connsiteX1-25" fmla="*/ 12192000 w 12207766"/>
              <a:gd name="connsiteY1-26" fmla="*/ 0 h 6095551"/>
              <a:gd name="connsiteX2-27" fmla="*/ 12207766 w 12207766"/>
              <a:gd name="connsiteY2-28" fmla="*/ 2995448 h 6095551"/>
              <a:gd name="connsiteX3-29" fmla="*/ 3230379 w 12207766"/>
              <a:gd name="connsiteY3-30" fmla="*/ 6093502 h 6095551"/>
              <a:gd name="connsiteX4-31" fmla="*/ 0 w 12207766"/>
              <a:gd name="connsiteY4-32" fmla="*/ 4718284 h 6095551"/>
              <a:gd name="connsiteX5-33" fmla="*/ 0 w 12207766"/>
              <a:gd name="connsiteY5-34" fmla="*/ 0 h 60955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207766" h="6095551">
                <a:moveTo>
                  <a:pt x="0" y="0"/>
                </a:moveTo>
                <a:lnTo>
                  <a:pt x="12192000" y="0"/>
                </a:lnTo>
                <a:cubicBezTo>
                  <a:pt x="12197255" y="998483"/>
                  <a:pt x="12202511" y="1996965"/>
                  <a:pt x="12207766" y="2995448"/>
                </a:cubicBezTo>
                <a:cubicBezTo>
                  <a:pt x="12206015" y="2969172"/>
                  <a:pt x="3232130" y="6119778"/>
                  <a:pt x="3230379" y="6093502"/>
                </a:cubicBezTo>
                <a:cubicBezTo>
                  <a:pt x="3267165" y="6156563"/>
                  <a:pt x="8184" y="4743354"/>
                  <a:pt x="0" y="4718284"/>
                </a:cubicBezTo>
                <a:lnTo>
                  <a:pt x="0" y="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3054350"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3054349" y="2286001"/>
            <a:ext cx="3030323"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6084671" y="4572001"/>
            <a:ext cx="3042681"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1" name="Rectangle 10"/>
          <p:cNvSpPr/>
          <p:nvPr userDrawn="1"/>
        </p:nvSpPr>
        <p:spPr>
          <a:xfrm>
            <a:off x="7366132" y="196643"/>
            <a:ext cx="9006335" cy="3046988"/>
          </a:xfrm>
          <a:prstGeom prst="rect">
            <a:avLst/>
          </a:prstGeom>
        </p:spPr>
        <p:txBody>
          <a:bodyPr wrap="square">
            <a:spAutoFit/>
          </a:bodyPr>
          <a:lstStyle/>
          <a:p>
            <a:r>
              <a:rPr lang="en-US" sz="9600" b="1" dirty="0">
                <a:solidFill>
                  <a:schemeClr val="bg1">
                    <a:lumMod val="95000"/>
                    <a:alpha val="60000"/>
                  </a:schemeClr>
                </a:solidFill>
                <a:latin typeface="Montserrat" panose="00000500000000000000" pitchFamily="50" charset="0"/>
                <a:cs typeface="Segoe UI" panose="020B0502040204020203" pitchFamily="34" charset="0"/>
              </a:rPr>
              <a:t>Special</a:t>
            </a:r>
          </a:p>
          <a:p>
            <a:r>
              <a:rPr lang="en-US" sz="9600" b="1" dirty="0">
                <a:solidFill>
                  <a:schemeClr val="bg1">
                    <a:lumMod val="95000"/>
                    <a:alpha val="60000"/>
                  </a:schemeClr>
                </a:solidFill>
                <a:latin typeface="Montserrat" panose="00000500000000000000" pitchFamily="50" charset="0"/>
                <a:cs typeface="Segoe UI" panose="020B0502040204020203" pitchFamily="34" charset="0"/>
              </a:rPr>
              <a:t>        event </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5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3699196"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6256482"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3"/>
          </p:nvPr>
        </p:nvSpPr>
        <p:spPr>
          <a:xfrm>
            <a:off x="8813770"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0"/>
          </p:nvPr>
        </p:nvSpPr>
        <p:spPr>
          <a:xfrm>
            <a:off x="1141910" y="3017784"/>
            <a:ext cx="2236320" cy="1605016"/>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300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nodePh="1">
                                  <p:stCondLst>
                                    <p:cond delay="400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nodePh="1">
                                  <p:stCondLst>
                                    <p:cond delay="5000"/>
                                  </p:stCondLst>
                                  <p:endCondLst>
                                    <p:cond evt="begin" delay="0">
                                      <p:tn val="14"/>
                                    </p:cond>
                                  </p:end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337071"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9" name="Picture Placeholder 8"/>
          <p:cNvSpPr>
            <a:spLocks noGrp="1"/>
          </p:cNvSpPr>
          <p:nvPr>
            <p:ph type="pic" sz="quarter" idx="12"/>
          </p:nvPr>
        </p:nvSpPr>
        <p:spPr>
          <a:xfrm>
            <a:off x="8964155"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7" name="Picture Placeholder 6"/>
          <p:cNvSpPr>
            <a:spLocks noGrp="1"/>
          </p:cNvSpPr>
          <p:nvPr>
            <p:ph type="pic" sz="quarter" idx="10"/>
          </p:nvPr>
        </p:nvSpPr>
        <p:spPr>
          <a:xfrm>
            <a:off x="3709987"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5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84888" y="0"/>
            <a:ext cx="6107112" cy="49657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5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634267" y="1101570"/>
            <a:ext cx="11512859" cy="5756430"/>
          </a:xfrm>
          <a:custGeom>
            <a:avLst/>
            <a:gdLst>
              <a:gd name="connsiteX0" fmla="*/ 5756430 w 11512859"/>
              <a:gd name="connsiteY0" fmla="*/ 0 h 5756430"/>
              <a:gd name="connsiteX1" fmla="*/ 11512859 w 11512859"/>
              <a:gd name="connsiteY1" fmla="*/ 5756430 h 5756430"/>
              <a:gd name="connsiteX2" fmla="*/ 0 w 11512859"/>
              <a:gd name="connsiteY2" fmla="*/ 5756430 h 5756430"/>
            </a:gdLst>
            <a:ahLst/>
            <a:cxnLst>
              <a:cxn ang="0">
                <a:pos x="connsiteX0" y="connsiteY0"/>
              </a:cxn>
              <a:cxn ang="0">
                <a:pos x="connsiteX1" y="connsiteY1"/>
              </a:cxn>
              <a:cxn ang="0">
                <a:pos x="connsiteX2" y="connsiteY2"/>
              </a:cxn>
            </a:cxnLst>
            <a:rect l="l" t="t" r="r" b="b"/>
            <a:pathLst>
              <a:path w="11512859" h="5756430">
                <a:moveTo>
                  <a:pt x="5756430" y="0"/>
                </a:moveTo>
                <a:lnTo>
                  <a:pt x="11512859" y="5756430"/>
                </a:lnTo>
                <a:lnTo>
                  <a:pt x="0" y="5756430"/>
                </a:ln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6" name="Picture Placeholder 9"/>
          <p:cNvSpPr>
            <a:spLocks noGrp="1"/>
          </p:cNvSpPr>
          <p:nvPr>
            <p:ph type="pic" sz="quarter" idx="11"/>
          </p:nvPr>
        </p:nvSpPr>
        <p:spPr>
          <a:xfrm>
            <a:off x="6696077" y="2440215"/>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7" name="Picture Placeholder 11"/>
          <p:cNvSpPr>
            <a:spLocks noGrp="1"/>
          </p:cNvSpPr>
          <p:nvPr>
            <p:ph type="pic" sz="quarter" idx="12"/>
          </p:nvPr>
        </p:nvSpPr>
        <p:spPr>
          <a:xfrm>
            <a:off x="9405626" y="2440215"/>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5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649197" y="2"/>
            <a:ext cx="11512859" cy="5756429"/>
          </a:xfrm>
          <a:custGeom>
            <a:avLst/>
            <a:gdLst>
              <a:gd name="connsiteX0" fmla="*/ 0 w 11512859"/>
              <a:gd name="connsiteY0" fmla="*/ 0 h 5756429"/>
              <a:gd name="connsiteX1" fmla="*/ 11512859 w 11512859"/>
              <a:gd name="connsiteY1" fmla="*/ 0 h 5756429"/>
              <a:gd name="connsiteX2" fmla="*/ 5756430 w 11512859"/>
              <a:gd name="connsiteY2" fmla="*/ 5756429 h 5756429"/>
            </a:gdLst>
            <a:ahLst/>
            <a:cxnLst>
              <a:cxn ang="0">
                <a:pos x="connsiteX0" y="connsiteY0"/>
              </a:cxn>
              <a:cxn ang="0">
                <a:pos x="connsiteX1" y="connsiteY1"/>
              </a:cxn>
              <a:cxn ang="0">
                <a:pos x="connsiteX2" y="connsiteY2"/>
              </a:cxn>
            </a:cxnLst>
            <a:rect l="l" t="t" r="r" b="b"/>
            <a:pathLst>
              <a:path w="11512859" h="5756429">
                <a:moveTo>
                  <a:pt x="0" y="0"/>
                </a:moveTo>
                <a:lnTo>
                  <a:pt x="11512859" y="0"/>
                </a:lnTo>
                <a:lnTo>
                  <a:pt x="5756430" y="5756429"/>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1"/>
          </p:nvPr>
        </p:nvSpPr>
        <p:spPr>
          <a:xfrm>
            <a:off x="6696077" y="1714501"/>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9405626" y="1714501"/>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0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100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
        <p:nvSpPr>
          <p:cNvPr id="8" name="Picture Placeholder 7"/>
          <p:cNvSpPr>
            <a:spLocks noGrp="1"/>
          </p:cNvSpPr>
          <p:nvPr>
            <p:ph type="pic" sz="quarter" idx="11"/>
          </p:nvPr>
        </p:nvSpPr>
        <p:spPr>
          <a:xfrm>
            <a:off x="1375364" y="1930735"/>
            <a:ext cx="2051050" cy="3625850"/>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a:innerShdw blurRad="114300">
              <a:prstClr val="black"/>
            </a:inn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2255362" y="1441904"/>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3"/>
          </p:nvPr>
        </p:nvSpPr>
        <p:spPr>
          <a:xfrm>
            <a:off x="3587049" y="1039976"/>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nodePh="1">
                                  <p:stCondLst>
                                    <p:cond delay="75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ppt_x"/>
                                          </p:val>
                                        </p:tav>
                                        <p:tav tm="100000">
                                          <p:val>
                                            <p:strVal val="#ppt_x"/>
                                          </p:val>
                                        </p:tav>
                                      </p:tavLst>
                                    </p:anim>
                                    <p:anim calcmode="lin" valueType="num">
                                      <p:cBhvr additive="base">
                                        <p:cTn id="11" dur="75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nodePh="1">
                                  <p:stCondLst>
                                    <p:cond delay="100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0" y="6858000"/>
                </a:lnTo>
                <a:lnTo>
                  <a:pt x="0" y="6858000"/>
                </a:lnTo>
                <a:close/>
              </a:path>
            </a:pathLst>
          </a:custGeom>
        </p:spPr>
        <p:txBody>
          <a:bodyPr wrap="square">
            <a:noAutofit/>
          </a:bodyPr>
          <a:lstStyle>
            <a:lvl1pPr marL="0" indent="0" algn="ctr">
              <a:buNone/>
              <a:defRPr>
                <a:solidFill>
                  <a:schemeClr val="bg1">
                    <a:lumMod val="6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
        <p:nvSpPr>
          <p:cNvPr id="22" name="Picture Placeholder 21"/>
          <p:cNvSpPr>
            <a:spLocks noGrp="1"/>
          </p:cNvSpPr>
          <p:nvPr>
            <p:ph type="pic" sz="quarter" idx="18"/>
          </p:nvPr>
        </p:nvSpPr>
        <p:spPr>
          <a:xfrm>
            <a:off x="4070211"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6" name="Picture Placeholder 15"/>
          <p:cNvSpPr>
            <a:spLocks noGrp="1"/>
          </p:cNvSpPr>
          <p:nvPr>
            <p:ph type="pic" sz="quarter" idx="12"/>
          </p:nvPr>
        </p:nvSpPr>
        <p:spPr>
          <a:xfrm>
            <a:off x="4974335"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7" name="Picture Placeholder 16"/>
          <p:cNvSpPr>
            <a:spLocks noGrp="1"/>
          </p:cNvSpPr>
          <p:nvPr>
            <p:ph type="pic" sz="quarter" idx="13"/>
          </p:nvPr>
        </p:nvSpPr>
        <p:spPr>
          <a:xfrm>
            <a:off x="6782583"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8" name="Picture Placeholder 17"/>
          <p:cNvSpPr>
            <a:spLocks noGrp="1"/>
          </p:cNvSpPr>
          <p:nvPr>
            <p:ph type="pic" sz="quarter" idx="14"/>
          </p:nvPr>
        </p:nvSpPr>
        <p:spPr>
          <a:xfrm>
            <a:off x="3166088"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9" name="Picture Placeholder 18"/>
          <p:cNvSpPr>
            <a:spLocks noGrp="1"/>
          </p:cNvSpPr>
          <p:nvPr>
            <p:ph type="pic" sz="quarter" idx="15"/>
          </p:nvPr>
        </p:nvSpPr>
        <p:spPr>
          <a:xfrm>
            <a:off x="4974335"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0" name="Picture Placeholder 19"/>
          <p:cNvSpPr>
            <a:spLocks noGrp="1"/>
          </p:cNvSpPr>
          <p:nvPr>
            <p:ph type="pic" sz="quarter" idx="16"/>
          </p:nvPr>
        </p:nvSpPr>
        <p:spPr>
          <a:xfrm>
            <a:off x="6782583"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1" name="Picture Placeholder 20"/>
          <p:cNvSpPr>
            <a:spLocks noGrp="1"/>
          </p:cNvSpPr>
          <p:nvPr>
            <p:ph type="pic" sz="quarter" idx="17"/>
          </p:nvPr>
        </p:nvSpPr>
        <p:spPr>
          <a:xfrm>
            <a:off x="2261963"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3" name="Picture Placeholder 22"/>
          <p:cNvSpPr>
            <a:spLocks noGrp="1"/>
          </p:cNvSpPr>
          <p:nvPr>
            <p:ph type="pic" sz="quarter" idx="19"/>
          </p:nvPr>
        </p:nvSpPr>
        <p:spPr>
          <a:xfrm>
            <a:off x="5878459"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5" name="Picture Placeholder 14"/>
          <p:cNvSpPr>
            <a:spLocks noGrp="1"/>
          </p:cNvSpPr>
          <p:nvPr>
            <p:ph type="pic" sz="quarter" idx="11"/>
          </p:nvPr>
        </p:nvSpPr>
        <p:spPr>
          <a:xfrm>
            <a:off x="3166088"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00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ppt_x"/>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175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000"/>
                                  </p:stCondLst>
                                  <p:endCondLst>
                                    <p:cond evt="begin" delay="0">
                                      <p:tn val="25"/>
                                    </p:cond>
                                  </p:end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750" fill="hold"/>
                                        <p:tgtEl>
                                          <p:spTgt spid="23"/>
                                        </p:tgtEl>
                                        <p:attrNameLst>
                                          <p:attrName>ppt_x</p:attrName>
                                        </p:attrNameLst>
                                      </p:cBhvr>
                                      <p:tavLst>
                                        <p:tav tm="0">
                                          <p:val>
                                            <p:strVal val="#ppt_x"/>
                                          </p:val>
                                        </p:tav>
                                        <p:tav tm="100000">
                                          <p:val>
                                            <p:strVal val="#ppt_x"/>
                                          </p:val>
                                        </p:tav>
                                      </p:tavLst>
                                    </p:anim>
                                    <p:anim calcmode="lin" valueType="num">
                                      <p:cBhvr additive="base">
                                        <p:cTn id="28" dur="75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nodePh="1">
                                  <p:stCondLst>
                                    <p:cond delay="225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nodePh="1">
                                  <p:stCondLst>
                                    <p:cond delay="250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nodePh="1">
                                  <p:stCondLst>
                                    <p:cond delay="275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18" grpId="0"/>
      <p:bldP spid="19" grpId="0"/>
      <p:bldP spid="20" grpId="0"/>
      <p:bldP spid="21" grpId="0"/>
      <p:bldP spid="23" grpId="0"/>
      <p:bldP spid="15"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310492" y="689470"/>
            <a:ext cx="1246416" cy="1248374"/>
          </a:xfrm>
          <a:prstGeom prst="rect">
            <a:avLst/>
          </a:prstGeom>
        </p:spPr>
        <p:txBody>
          <a:bodyPr/>
          <a:lstStyle>
            <a:lvl1pPr marL="0" indent="0" algn="ctr">
              <a:buNone/>
              <a:defRPr sz="14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2786743" y="4935582"/>
            <a:ext cx="1246416" cy="1248374"/>
          </a:xfrm>
          <a:prstGeom prst="rect">
            <a:avLst/>
          </a:prstGeom>
        </p:spPr>
        <p:txBody>
          <a:bodyPr/>
          <a:lstStyle>
            <a:lvl1pPr marL="0" indent="0" algn="ctr">
              <a:buNone/>
              <a:defRPr sz="14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4038710" y="2059939"/>
            <a:ext cx="2871130" cy="2875643"/>
          </a:xfrm>
          <a:prstGeom prst="rect">
            <a:avLst/>
          </a:prstGeom>
          <a:effectLst>
            <a:outerShdw blurRad="381000" algn="ctr" rotWithShape="0">
              <a:schemeClr val="bg1">
                <a:lumMod val="75000"/>
                <a:alpha val="40000"/>
              </a:schemeClr>
            </a:outerShdw>
          </a:effectLst>
        </p:spPr>
        <p:txBody>
          <a:bodyPr/>
          <a:lstStyle>
            <a:lvl1pPr marL="0" indent="0" algn="ctr">
              <a:buNone/>
              <a:defRPr sz="1400">
                <a:solidFill>
                  <a:schemeClr val="tx1">
                    <a:lumMod val="50000"/>
                    <a:lumOff val="50000"/>
                  </a:schemeClr>
                </a:solidFill>
              </a:defRPr>
            </a:lvl1pPr>
          </a:lstStyle>
          <a:p>
            <a:endParaRPr lang="id-ID"/>
          </a:p>
        </p:txBody>
      </p:sp>
      <p:grpSp>
        <p:nvGrpSpPr>
          <p:cNvPr id="9" name="Group 8"/>
          <p:cNvGrpSpPr/>
          <p:nvPr userDrawn="1"/>
        </p:nvGrpSpPr>
        <p:grpSpPr>
          <a:xfrm>
            <a:off x="0" y="756288"/>
            <a:ext cx="2113380" cy="5345425"/>
            <a:chOff x="-946491" y="4049540"/>
            <a:chExt cx="4117956" cy="1435123"/>
          </a:xfrm>
        </p:grpSpPr>
        <p:sp>
          <p:nvSpPr>
            <p:cNvPr id="10" name="Rectangle 9"/>
            <p:cNvSpPr/>
            <p:nvPr/>
          </p:nvSpPr>
          <p:spPr>
            <a:xfrm>
              <a:off x="-946491" y="4175282"/>
              <a:ext cx="2518773" cy="1309381"/>
            </a:xfrm>
            <a:prstGeom prst="rect">
              <a:avLst/>
            </a:prstGeom>
          </p:spPr>
          <p:txBody>
            <a:bodyPr vert="vert270" wrap="square">
              <a:spAutoFit/>
            </a:bodyPr>
            <a:lstStyle/>
            <a:p>
              <a:r>
                <a:rPr lang="en-US" sz="7200" dirty="0">
                  <a:solidFill>
                    <a:schemeClr val="bg1">
                      <a:lumMod val="95000"/>
                      <a:alpha val="50000"/>
                    </a:schemeClr>
                  </a:solidFill>
                  <a:latin typeface="Montserrat" panose="00000500000000000000" pitchFamily="50" charset="0"/>
                  <a:cs typeface="Segoe UI" panose="020B0502040204020203" pitchFamily="34" charset="0"/>
                </a:rPr>
                <a:t>Business </a:t>
              </a:r>
            </a:p>
          </p:txBody>
        </p:sp>
        <p:sp>
          <p:nvSpPr>
            <p:cNvPr id="11" name="Rectangle 10"/>
            <p:cNvSpPr/>
            <p:nvPr/>
          </p:nvSpPr>
          <p:spPr>
            <a:xfrm>
              <a:off x="652692" y="4049540"/>
              <a:ext cx="2518773" cy="1015663"/>
            </a:xfrm>
            <a:prstGeom prst="rect">
              <a:avLst/>
            </a:prstGeom>
          </p:spPr>
          <p:txBody>
            <a:bodyPr vert="vert270" wrap="square">
              <a:spAutoFit/>
            </a:bodyPr>
            <a:lstStyle/>
            <a:p>
              <a:r>
                <a:rPr lang="en-US" sz="7200" dirty="0">
                  <a:solidFill>
                    <a:schemeClr val="bg1">
                      <a:lumMod val="95000"/>
                      <a:alpha val="50000"/>
                    </a:schemeClr>
                  </a:solidFill>
                  <a:latin typeface="Montserrat" panose="00000500000000000000" pitchFamily="50" charset="0"/>
                  <a:cs typeface="Segoe UI" panose="020B0502040204020203" pitchFamily="34" charset="0"/>
                </a:rPr>
                <a:t>startup</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5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066088" y="0"/>
            <a:ext cx="2270125"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8" name="Picture Placeholder 6"/>
          <p:cNvSpPr>
            <a:spLocks noGrp="1"/>
          </p:cNvSpPr>
          <p:nvPr>
            <p:ph type="pic" sz="quarter" idx="11"/>
          </p:nvPr>
        </p:nvSpPr>
        <p:spPr>
          <a:xfrm>
            <a:off x="4928968" y="4697412"/>
            <a:ext cx="2270125"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9" name="Picture Placeholder 6"/>
          <p:cNvSpPr>
            <a:spLocks noGrp="1"/>
          </p:cNvSpPr>
          <p:nvPr>
            <p:ph type="pic" sz="quarter" idx="12"/>
          </p:nvPr>
        </p:nvSpPr>
        <p:spPr>
          <a:xfrm>
            <a:off x="8066088" y="2536824"/>
            <a:ext cx="3064367"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10" name="Picture Placeholder 6"/>
          <p:cNvSpPr>
            <a:spLocks noGrp="1"/>
          </p:cNvSpPr>
          <p:nvPr>
            <p:ph type="pic" sz="quarter" idx="13"/>
          </p:nvPr>
        </p:nvSpPr>
        <p:spPr>
          <a:xfrm>
            <a:off x="5760820" y="1710558"/>
            <a:ext cx="1871826" cy="1780834"/>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25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2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35" name="Picture Placeholder 34"/>
          <p:cNvSpPr>
            <a:spLocks noGrp="1"/>
          </p:cNvSpPr>
          <p:nvPr>
            <p:ph type="pic" sz="quarter" idx="10"/>
          </p:nvPr>
        </p:nvSpPr>
        <p:spPr>
          <a:xfrm>
            <a:off x="794900" y="2565298"/>
            <a:ext cx="10602200" cy="1727404"/>
          </a:xfrm>
          <a:custGeom>
            <a:avLst/>
            <a:gdLst>
              <a:gd name="connsiteX0" fmla="*/ 33425 w 10731060"/>
              <a:gd name="connsiteY0" fmla="*/ 0 h 1727404"/>
              <a:gd name="connsiteX1" fmla="*/ 10697635 w 10731060"/>
              <a:gd name="connsiteY1" fmla="*/ 0 h 1727404"/>
              <a:gd name="connsiteX2" fmla="*/ 10731060 w 10731060"/>
              <a:gd name="connsiteY2" fmla="*/ 33425 h 1727404"/>
              <a:gd name="connsiteX3" fmla="*/ 10731060 w 10731060"/>
              <a:gd name="connsiteY3" fmla="*/ 1693979 h 1727404"/>
              <a:gd name="connsiteX4" fmla="*/ 10697635 w 10731060"/>
              <a:gd name="connsiteY4" fmla="*/ 1727404 h 1727404"/>
              <a:gd name="connsiteX5" fmla="*/ 33425 w 10731060"/>
              <a:gd name="connsiteY5" fmla="*/ 1727404 h 1727404"/>
              <a:gd name="connsiteX6" fmla="*/ 0 w 10731060"/>
              <a:gd name="connsiteY6" fmla="*/ 1693979 h 1727404"/>
              <a:gd name="connsiteX7" fmla="*/ 0 w 10731060"/>
              <a:gd name="connsiteY7" fmla="*/ 33425 h 1727404"/>
              <a:gd name="connsiteX8" fmla="*/ 33425 w 10731060"/>
              <a:gd name="connsiteY8" fmla="*/ 0 h 172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060" h="1727404">
                <a:moveTo>
                  <a:pt x="33425" y="0"/>
                </a:moveTo>
                <a:lnTo>
                  <a:pt x="10697635" y="0"/>
                </a:lnTo>
                <a:cubicBezTo>
                  <a:pt x="10716095" y="0"/>
                  <a:pt x="10731060" y="14965"/>
                  <a:pt x="10731060" y="33425"/>
                </a:cubicBezTo>
                <a:lnTo>
                  <a:pt x="10731060" y="1693979"/>
                </a:lnTo>
                <a:cubicBezTo>
                  <a:pt x="10731060" y="1712439"/>
                  <a:pt x="10716095" y="1727404"/>
                  <a:pt x="10697635" y="1727404"/>
                </a:cubicBezTo>
                <a:lnTo>
                  <a:pt x="33425" y="1727404"/>
                </a:lnTo>
                <a:cubicBezTo>
                  <a:pt x="14965" y="1727404"/>
                  <a:pt x="0" y="1712439"/>
                  <a:pt x="0" y="1693979"/>
                </a:cubicBezTo>
                <a:lnTo>
                  <a:pt x="0" y="33425"/>
                </a:lnTo>
                <a:cubicBezTo>
                  <a:pt x="0" y="14965"/>
                  <a:pt x="14965" y="0"/>
                  <a:pt x="33425" y="0"/>
                </a:cubicBezTo>
                <a:close/>
              </a:path>
            </a:pathLst>
          </a:custGeom>
          <a:effectLst>
            <a:outerShdw blurRad="381000" dist="63500" dir="5400000" algn="t" rotWithShape="0">
              <a:schemeClr val="tx1">
                <a:lumMod val="95000"/>
                <a:lumOff val="5000"/>
                <a:alpha val="40000"/>
              </a:schemeClr>
            </a:outerShdw>
          </a:effectLst>
        </p:spPr>
        <p:txBody>
          <a:bodyPr wrap="square">
            <a:noAutofit/>
          </a:bodyPr>
          <a:lstStyle>
            <a:lvl1pPr marL="0" indent="0" algn="ctr">
              <a:buNone/>
              <a:defRPr>
                <a:solidFill>
                  <a:schemeClr val="tx1">
                    <a:lumMod val="65000"/>
                    <a:lumOff val="35000"/>
                  </a:schemeClr>
                </a:solidFill>
              </a:defRPr>
            </a:lvl1pPr>
          </a:lstStyle>
          <a:p>
            <a:endParaRPr lang="id-ID"/>
          </a:p>
        </p:txBody>
      </p:sp>
      <p:grpSp>
        <p:nvGrpSpPr>
          <p:cNvPr id="14" name="Group 13"/>
          <p:cNvGrpSpPr/>
          <p:nvPr userDrawn="1"/>
        </p:nvGrpSpPr>
        <p:grpSpPr>
          <a:xfrm>
            <a:off x="373526" y="369296"/>
            <a:ext cx="1612823" cy="403600"/>
            <a:chOff x="3045639" y="5407564"/>
            <a:chExt cx="1612823" cy="403600"/>
          </a:xfrm>
          <a:solidFill>
            <a:schemeClr val="bg1"/>
          </a:solidFill>
        </p:grpSpPr>
        <p:sp>
          <p:nvSpPr>
            <p:cNvPr id="15" name="Freeform: Shape 14"/>
            <p:cNvSpPr/>
            <p:nvPr/>
          </p:nvSpPr>
          <p:spPr>
            <a:xfrm>
              <a:off x="3045639" y="5407564"/>
              <a:ext cx="421374" cy="4036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gradFill flip="none" rotWithShape="1">
              <a:gsLst>
                <a:gs pos="0">
                  <a:schemeClr val="bg1">
                    <a:lumMod val="9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
          <p:nvSpPr>
            <p:cNvPr id="16" name="Freeform: Shape 15"/>
            <p:cNvSpPr/>
            <p:nvPr/>
          </p:nvSpPr>
          <p:spPr>
            <a:xfrm>
              <a:off x="3794651" y="5544793"/>
              <a:ext cx="212253" cy="129143"/>
            </a:xfrm>
            <a:custGeom>
              <a:avLst/>
              <a:gdLst/>
              <a:ahLst/>
              <a:cxnLst/>
              <a:rect l="l" t="t" r="r" b="b"/>
              <a:pathLst>
                <a:path w="199082" h="121130">
                  <a:moveTo>
                    <a:pt x="63541" y="0"/>
                  </a:moveTo>
                  <a:cubicBezTo>
                    <a:pt x="74932" y="71"/>
                    <a:pt x="84333" y="2839"/>
                    <a:pt x="91743" y="8305"/>
                  </a:cubicBezTo>
                  <a:cubicBezTo>
                    <a:pt x="99154" y="13771"/>
                    <a:pt x="104150" y="21509"/>
                    <a:pt x="106731" y="31519"/>
                  </a:cubicBezTo>
                  <a:cubicBezTo>
                    <a:pt x="110569" y="20924"/>
                    <a:pt x="116552" y="13043"/>
                    <a:pt x="124680" y="7877"/>
                  </a:cubicBezTo>
                  <a:cubicBezTo>
                    <a:pt x="132808" y="2711"/>
                    <a:pt x="142679" y="85"/>
                    <a:pt x="154295" y="0"/>
                  </a:cubicBezTo>
                  <a:cubicBezTo>
                    <a:pt x="168466" y="137"/>
                    <a:pt x="179447" y="4314"/>
                    <a:pt x="187236" y="12531"/>
                  </a:cubicBezTo>
                  <a:cubicBezTo>
                    <a:pt x="195025" y="20747"/>
                    <a:pt x="198974" y="32182"/>
                    <a:pt x="199082" y="46835"/>
                  </a:cubicBezTo>
                  <a:lnTo>
                    <a:pt x="199082" y="121130"/>
                  </a:lnTo>
                  <a:lnTo>
                    <a:pt x="181280" y="121130"/>
                  </a:lnTo>
                  <a:lnTo>
                    <a:pt x="181280" y="51636"/>
                  </a:lnTo>
                  <a:cubicBezTo>
                    <a:pt x="181190" y="40815"/>
                    <a:pt x="178226" y="32452"/>
                    <a:pt x="172390" y="26547"/>
                  </a:cubicBezTo>
                  <a:cubicBezTo>
                    <a:pt x="166554" y="20641"/>
                    <a:pt x="158388" y="17650"/>
                    <a:pt x="147892" y="17574"/>
                  </a:cubicBezTo>
                  <a:cubicBezTo>
                    <a:pt x="135347" y="18107"/>
                    <a:pt x="125675" y="22356"/>
                    <a:pt x="118877" y="30318"/>
                  </a:cubicBezTo>
                  <a:cubicBezTo>
                    <a:pt x="112078" y="38282"/>
                    <a:pt x="108638" y="48816"/>
                    <a:pt x="108557" y="61923"/>
                  </a:cubicBezTo>
                  <a:lnTo>
                    <a:pt x="108557" y="121130"/>
                  </a:lnTo>
                  <a:lnTo>
                    <a:pt x="90526" y="121130"/>
                  </a:lnTo>
                  <a:lnTo>
                    <a:pt x="90526" y="51636"/>
                  </a:lnTo>
                  <a:cubicBezTo>
                    <a:pt x="90450" y="40815"/>
                    <a:pt x="87515" y="32452"/>
                    <a:pt x="81722" y="26547"/>
                  </a:cubicBezTo>
                  <a:cubicBezTo>
                    <a:pt x="75928" y="20641"/>
                    <a:pt x="67734" y="17650"/>
                    <a:pt x="57138" y="17574"/>
                  </a:cubicBezTo>
                  <a:cubicBezTo>
                    <a:pt x="44683" y="18107"/>
                    <a:pt x="35002" y="22356"/>
                    <a:pt x="28094" y="30320"/>
                  </a:cubicBezTo>
                  <a:cubicBezTo>
                    <a:pt x="21185" y="38285"/>
                    <a:pt x="17679" y="48824"/>
                    <a:pt x="17574" y="61937"/>
                  </a:cubicBezTo>
                  <a:lnTo>
                    <a:pt x="17574" y="121130"/>
                  </a:lnTo>
                  <a:lnTo>
                    <a:pt x="0" y="121130"/>
                  </a:lnTo>
                  <a:lnTo>
                    <a:pt x="0" y="686"/>
                  </a:lnTo>
                  <a:lnTo>
                    <a:pt x="17574" y="686"/>
                  </a:lnTo>
                  <a:lnTo>
                    <a:pt x="17574" y="27861"/>
                  </a:lnTo>
                  <a:cubicBezTo>
                    <a:pt x="21633" y="18519"/>
                    <a:pt x="27579" y="11563"/>
                    <a:pt x="35412" y="6992"/>
                  </a:cubicBezTo>
                  <a:cubicBezTo>
                    <a:pt x="43245" y="2421"/>
                    <a:pt x="52621" y="90"/>
                    <a:pt x="635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reeform: Shape 16"/>
            <p:cNvSpPr/>
            <p:nvPr/>
          </p:nvSpPr>
          <p:spPr>
            <a:xfrm>
              <a:off x="4216458" y="5544793"/>
              <a:ext cx="117445" cy="129143"/>
            </a:xfrm>
            <a:custGeom>
              <a:avLst/>
              <a:gdLst/>
              <a:ahLst/>
              <a:cxnLst/>
              <a:rect l="l" t="t" r="r" b="b"/>
              <a:pathLst>
                <a:path w="110157" h="121130">
                  <a:moveTo>
                    <a:pt x="64455" y="0"/>
                  </a:moveTo>
                  <a:cubicBezTo>
                    <a:pt x="78965" y="137"/>
                    <a:pt x="90183" y="4314"/>
                    <a:pt x="98111" y="12531"/>
                  </a:cubicBezTo>
                  <a:cubicBezTo>
                    <a:pt x="106038" y="20747"/>
                    <a:pt x="110054" y="32182"/>
                    <a:pt x="110157" y="46835"/>
                  </a:cubicBezTo>
                  <a:lnTo>
                    <a:pt x="110157" y="121130"/>
                  </a:lnTo>
                  <a:lnTo>
                    <a:pt x="92355" y="121130"/>
                  </a:lnTo>
                  <a:lnTo>
                    <a:pt x="92355" y="51636"/>
                  </a:lnTo>
                  <a:cubicBezTo>
                    <a:pt x="92264" y="40925"/>
                    <a:pt x="89244" y="32628"/>
                    <a:pt x="83293" y="26747"/>
                  </a:cubicBezTo>
                  <a:cubicBezTo>
                    <a:pt x="77342" y="20865"/>
                    <a:pt x="69005" y="17884"/>
                    <a:pt x="58280" y="17803"/>
                  </a:cubicBezTo>
                  <a:cubicBezTo>
                    <a:pt x="46317" y="18083"/>
                    <a:pt x="36855" y="21694"/>
                    <a:pt x="29894" y="28635"/>
                  </a:cubicBezTo>
                  <a:cubicBezTo>
                    <a:pt x="22934" y="35575"/>
                    <a:pt x="18903" y="44848"/>
                    <a:pt x="17803" y="56452"/>
                  </a:cubicBezTo>
                  <a:lnTo>
                    <a:pt x="17803" y="121130"/>
                  </a:lnTo>
                  <a:lnTo>
                    <a:pt x="0" y="121130"/>
                  </a:lnTo>
                  <a:lnTo>
                    <a:pt x="0" y="686"/>
                  </a:lnTo>
                  <a:lnTo>
                    <a:pt x="17803" y="686"/>
                  </a:lnTo>
                  <a:lnTo>
                    <a:pt x="17803" y="27175"/>
                  </a:lnTo>
                  <a:cubicBezTo>
                    <a:pt x="22076" y="18062"/>
                    <a:pt x="28165" y="11278"/>
                    <a:pt x="36069" y="6821"/>
                  </a:cubicBezTo>
                  <a:cubicBezTo>
                    <a:pt x="43973" y="2364"/>
                    <a:pt x="53435" y="90"/>
                    <a:pt x="644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Shape 17"/>
            <p:cNvSpPr/>
            <p:nvPr/>
          </p:nvSpPr>
          <p:spPr>
            <a:xfrm>
              <a:off x="4049852" y="5544549"/>
              <a:ext cx="123658" cy="129630"/>
            </a:xfrm>
            <a:custGeom>
              <a:avLst/>
              <a:gdLst/>
              <a:ahLst/>
              <a:cxnLst/>
              <a:rect l="l" t="t" r="r" b="b"/>
              <a:pathLst>
                <a:path w="115985" h="121587">
                  <a:moveTo>
                    <a:pt x="59650" y="0"/>
                  </a:moveTo>
                  <a:cubicBezTo>
                    <a:pt x="79115" y="161"/>
                    <a:pt x="93574" y="6292"/>
                    <a:pt x="103025" y="18391"/>
                  </a:cubicBezTo>
                  <a:cubicBezTo>
                    <a:pt x="112476" y="30491"/>
                    <a:pt x="116759" y="46906"/>
                    <a:pt x="115871" y="67637"/>
                  </a:cubicBezTo>
                  <a:lnTo>
                    <a:pt x="17573" y="67637"/>
                  </a:lnTo>
                  <a:cubicBezTo>
                    <a:pt x="19336" y="79547"/>
                    <a:pt x="24100" y="88898"/>
                    <a:pt x="31866" y="95690"/>
                  </a:cubicBezTo>
                  <a:cubicBezTo>
                    <a:pt x="39631" y="102482"/>
                    <a:pt x="49427" y="105942"/>
                    <a:pt x="61251" y="106071"/>
                  </a:cubicBezTo>
                  <a:cubicBezTo>
                    <a:pt x="68721" y="106056"/>
                    <a:pt x="75620" y="104769"/>
                    <a:pt x="81947" y="102210"/>
                  </a:cubicBezTo>
                  <a:cubicBezTo>
                    <a:pt x="88274" y="99651"/>
                    <a:pt x="93800" y="95905"/>
                    <a:pt x="98526" y="90972"/>
                  </a:cubicBezTo>
                  <a:lnTo>
                    <a:pt x="108341" y="101495"/>
                  </a:lnTo>
                  <a:cubicBezTo>
                    <a:pt x="102585" y="107928"/>
                    <a:pt x="95597" y="112875"/>
                    <a:pt x="87376" y="116337"/>
                  </a:cubicBezTo>
                  <a:cubicBezTo>
                    <a:pt x="79155" y="119799"/>
                    <a:pt x="69989" y="121549"/>
                    <a:pt x="59879" y="121587"/>
                  </a:cubicBezTo>
                  <a:cubicBezTo>
                    <a:pt x="41877" y="121297"/>
                    <a:pt x="27466" y="115652"/>
                    <a:pt x="16647" y="104652"/>
                  </a:cubicBezTo>
                  <a:cubicBezTo>
                    <a:pt x="5828" y="93651"/>
                    <a:pt x="279" y="79031"/>
                    <a:pt x="0" y="60793"/>
                  </a:cubicBezTo>
                  <a:cubicBezTo>
                    <a:pt x="298" y="42555"/>
                    <a:pt x="5867" y="27936"/>
                    <a:pt x="16705" y="16935"/>
                  </a:cubicBezTo>
                  <a:cubicBezTo>
                    <a:pt x="27542" y="5935"/>
                    <a:pt x="41858" y="290"/>
                    <a:pt x="59650" y="0"/>
                  </a:cubicBezTo>
                  <a:close/>
                  <a:moveTo>
                    <a:pt x="59650" y="15288"/>
                  </a:moveTo>
                  <a:cubicBezTo>
                    <a:pt x="48064" y="15431"/>
                    <a:pt x="38536" y="18862"/>
                    <a:pt x="31065" y="25582"/>
                  </a:cubicBezTo>
                  <a:cubicBezTo>
                    <a:pt x="23595" y="32303"/>
                    <a:pt x="19098" y="41454"/>
                    <a:pt x="17573" y="53035"/>
                  </a:cubicBezTo>
                  <a:lnTo>
                    <a:pt x="99898" y="53035"/>
                  </a:lnTo>
                  <a:cubicBezTo>
                    <a:pt x="99193" y="41354"/>
                    <a:pt x="95286" y="32174"/>
                    <a:pt x="88178" y="25497"/>
                  </a:cubicBezTo>
                  <a:cubicBezTo>
                    <a:pt x="81070" y="18819"/>
                    <a:pt x="71561" y="15416"/>
                    <a:pt x="59650" y="15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Shape 18"/>
            <p:cNvSpPr/>
            <p:nvPr/>
          </p:nvSpPr>
          <p:spPr>
            <a:xfrm>
              <a:off x="4376851" y="5544548"/>
              <a:ext cx="115007" cy="129633"/>
            </a:xfrm>
            <a:custGeom>
              <a:avLst/>
              <a:gdLst/>
              <a:ahLst/>
              <a:cxnLst/>
              <a:rect l="l" t="t" r="r" b="b"/>
              <a:pathLst>
                <a:path w="107870" h="121590">
                  <a:moveTo>
                    <a:pt x="59636" y="3"/>
                  </a:moveTo>
                  <a:cubicBezTo>
                    <a:pt x="69384" y="-69"/>
                    <a:pt x="78176" y="1443"/>
                    <a:pt x="86010" y="4539"/>
                  </a:cubicBezTo>
                  <a:cubicBezTo>
                    <a:pt x="93845" y="7634"/>
                    <a:pt x="100522" y="12056"/>
                    <a:pt x="106041" y="17806"/>
                  </a:cubicBezTo>
                  <a:lnTo>
                    <a:pt x="96212" y="30383"/>
                  </a:lnTo>
                  <a:cubicBezTo>
                    <a:pt x="91630" y="26000"/>
                    <a:pt x="86334" y="22589"/>
                    <a:pt x="80324" y="20150"/>
                  </a:cubicBezTo>
                  <a:cubicBezTo>
                    <a:pt x="74314" y="17710"/>
                    <a:pt x="67646" y="16472"/>
                    <a:pt x="60322" y="16434"/>
                  </a:cubicBezTo>
                  <a:cubicBezTo>
                    <a:pt x="47639" y="16638"/>
                    <a:pt x="37400" y="20745"/>
                    <a:pt x="29603" y="28753"/>
                  </a:cubicBezTo>
                  <a:cubicBezTo>
                    <a:pt x="21807" y="36762"/>
                    <a:pt x="17797" y="47443"/>
                    <a:pt x="17573" y="60796"/>
                  </a:cubicBezTo>
                  <a:cubicBezTo>
                    <a:pt x="17797" y="74160"/>
                    <a:pt x="21807" y="84879"/>
                    <a:pt x="29603" y="92954"/>
                  </a:cubicBezTo>
                  <a:cubicBezTo>
                    <a:pt x="37400" y="101029"/>
                    <a:pt x="47639" y="105173"/>
                    <a:pt x="60322" y="105388"/>
                  </a:cubicBezTo>
                  <a:cubicBezTo>
                    <a:pt x="68246" y="105369"/>
                    <a:pt x="75371" y="104035"/>
                    <a:pt x="81696" y="101386"/>
                  </a:cubicBezTo>
                  <a:cubicBezTo>
                    <a:pt x="88020" y="98737"/>
                    <a:pt x="93316" y="94888"/>
                    <a:pt x="97583" y="89838"/>
                  </a:cubicBezTo>
                  <a:lnTo>
                    <a:pt x="107870" y="100814"/>
                  </a:lnTo>
                  <a:cubicBezTo>
                    <a:pt x="102460" y="107375"/>
                    <a:pt x="95678" y="112464"/>
                    <a:pt x="87525" y="116083"/>
                  </a:cubicBezTo>
                  <a:cubicBezTo>
                    <a:pt x="79371" y="119702"/>
                    <a:pt x="70075" y="121538"/>
                    <a:pt x="59636" y="121590"/>
                  </a:cubicBezTo>
                  <a:cubicBezTo>
                    <a:pt x="41849" y="121301"/>
                    <a:pt x="27538" y="115656"/>
                    <a:pt x="16702" y="104656"/>
                  </a:cubicBezTo>
                  <a:cubicBezTo>
                    <a:pt x="5866" y="93656"/>
                    <a:pt x="299" y="79036"/>
                    <a:pt x="0" y="60796"/>
                  </a:cubicBezTo>
                  <a:cubicBezTo>
                    <a:pt x="313" y="42556"/>
                    <a:pt x="5909" y="27936"/>
                    <a:pt x="16787" y="16937"/>
                  </a:cubicBezTo>
                  <a:cubicBezTo>
                    <a:pt x="27666" y="5937"/>
                    <a:pt x="41949" y="292"/>
                    <a:pt x="59636"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Shape 19"/>
            <p:cNvSpPr/>
            <p:nvPr/>
          </p:nvSpPr>
          <p:spPr>
            <a:xfrm>
              <a:off x="4534804" y="5544549"/>
              <a:ext cx="123658" cy="129630"/>
            </a:xfrm>
            <a:custGeom>
              <a:avLst/>
              <a:gdLst/>
              <a:ahLst/>
              <a:cxnLst/>
              <a:rect l="l" t="t" r="r" b="b"/>
              <a:pathLst>
                <a:path w="115985" h="121587">
                  <a:moveTo>
                    <a:pt x="59650" y="0"/>
                  </a:moveTo>
                  <a:cubicBezTo>
                    <a:pt x="79115" y="161"/>
                    <a:pt x="93574" y="6292"/>
                    <a:pt x="103025" y="18391"/>
                  </a:cubicBezTo>
                  <a:cubicBezTo>
                    <a:pt x="112477" y="30491"/>
                    <a:pt x="116759" y="46906"/>
                    <a:pt x="115871" y="67637"/>
                  </a:cubicBezTo>
                  <a:lnTo>
                    <a:pt x="17573" y="67637"/>
                  </a:lnTo>
                  <a:cubicBezTo>
                    <a:pt x="19336" y="79547"/>
                    <a:pt x="24100" y="88898"/>
                    <a:pt x="31866" y="95690"/>
                  </a:cubicBezTo>
                  <a:cubicBezTo>
                    <a:pt x="39631" y="102482"/>
                    <a:pt x="49427" y="105942"/>
                    <a:pt x="61251" y="106071"/>
                  </a:cubicBezTo>
                  <a:cubicBezTo>
                    <a:pt x="68722" y="106056"/>
                    <a:pt x="75620" y="104769"/>
                    <a:pt x="81947" y="102210"/>
                  </a:cubicBezTo>
                  <a:cubicBezTo>
                    <a:pt x="88274" y="99651"/>
                    <a:pt x="93800" y="95905"/>
                    <a:pt x="98526" y="90972"/>
                  </a:cubicBezTo>
                  <a:lnTo>
                    <a:pt x="108341" y="101495"/>
                  </a:lnTo>
                  <a:cubicBezTo>
                    <a:pt x="102585" y="107928"/>
                    <a:pt x="95597" y="112875"/>
                    <a:pt x="87376" y="116337"/>
                  </a:cubicBezTo>
                  <a:cubicBezTo>
                    <a:pt x="79155" y="119799"/>
                    <a:pt x="69989" y="121549"/>
                    <a:pt x="59879" y="121587"/>
                  </a:cubicBezTo>
                  <a:cubicBezTo>
                    <a:pt x="41877" y="121297"/>
                    <a:pt x="27466" y="115652"/>
                    <a:pt x="16647" y="104652"/>
                  </a:cubicBezTo>
                  <a:cubicBezTo>
                    <a:pt x="5828" y="93651"/>
                    <a:pt x="279" y="79031"/>
                    <a:pt x="0" y="60793"/>
                  </a:cubicBezTo>
                  <a:cubicBezTo>
                    <a:pt x="298" y="42555"/>
                    <a:pt x="5867" y="27936"/>
                    <a:pt x="16704" y="16935"/>
                  </a:cubicBezTo>
                  <a:cubicBezTo>
                    <a:pt x="27542" y="5935"/>
                    <a:pt x="41858" y="290"/>
                    <a:pt x="59650" y="0"/>
                  </a:cubicBezTo>
                  <a:close/>
                  <a:moveTo>
                    <a:pt x="59650" y="15288"/>
                  </a:moveTo>
                  <a:cubicBezTo>
                    <a:pt x="48064" y="15431"/>
                    <a:pt x="38536" y="18862"/>
                    <a:pt x="31065" y="25582"/>
                  </a:cubicBezTo>
                  <a:cubicBezTo>
                    <a:pt x="23595" y="32303"/>
                    <a:pt x="19098" y="41454"/>
                    <a:pt x="17573" y="53035"/>
                  </a:cubicBezTo>
                  <a:lnTo>
                    <a:pt x="99898" y="53035"/>
                  </a:lnTo>
                  <a:cubicBezTo>
                    <a:pt x="99193" y="41354"/>
                    <a:pt x="95286" y="32174"/>
                    <a:pt x="88178" y="25497"/>
                  </a:cubicBezTo>
                  <a:cubicBezTo>
                    <a:pt x="81070" y="18819"/>
                    <a:pt x="71561" y="15416"/>
                    <a:pt x="59650" y="15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Shape 20"/>
            <p:cNvSpPr/>
            <p:nvPr/>
          </p:nvSpPr>
          <p:spPr>
            <a:xfrm>
              <a:off x="3539450" y="5544793"/>
              <a:ext cx="212253" cy="129143"/>
            </a:xfrm>
            <a:custGeom>
              <a:avLst/>
              <a:gdLst/>
              <a:ahLst/>
              <a:cxnLst/>
              <a:rect l="l" t="t" r="r" b="b"/>
              <a:pathLst>
                <a:path w="199082" h="121130">
                  <a:moveTo>
                    <a:pt x="63541" y="0"/>
                  </a:moveTo>
                  <a:cubicBezTo>
                    <a:pt x="74932" y="71"/>
                    <a:pt x="84333" y="2839"/>
                    <a:pt x="91743" y="8305"/>
                  </a:cubicBezTo>
                  <a:cubicBezTo>
                    <a:pt x="99154" y="13771"/>
                    <a:pt x="104150" y="21509"/>
                    <a:pt x="106731" y="31519"/>
                  </a:cubicBezTo>
                  <a:cubicBezTo>
                    <a:pt x="110569" y="20924"/>
                    <a:pt x="116552" y="13043"/>
                    <a:pt x="124680" y="7877"/>
                  </a:cubicBezTo>
                  <a:cubicBezTo>
                    <a:pt x="132808" y="2711"/>
                    <a:pt x="142679" y="85"/>
                    <a:pt x="154295" y="0"/>
                  </a:cubicBezTo>
                  <a:cubicBezTo>
                    <a:pt x="168466" y="137"/>
                    <a:pt x="179447" y="4314"/>
                    <a:pt x="187236" y="12531"/>
                  </a:cubicBezTo>
                  <a:cubicBezTo>
                    <a:pt x="195025" y="20747"/>
                    <a:pt x="198974" y="32182"/>
                    <a:pt x="199082" y="46835"/>
                  </a:cubicBezTo>
                  <a:lnTo>
                    <a:pt x="199082" y="121130"/>
                  </a:lnTo>
                  <a:lnTo>
                    <a:pt x="181280" y="121130"/>
                  </a:lnTo>
                  <a:lnTo>
                    <a:pt x="181280" y="51636"/>
                  </a:lnTo>
                  <a:cubicBezTo>
                    <a:pt x="181190" y="40815"/>
                    <a:pt x="178226" y="32452"/>
                    <a:pt x="172390" y="26547"/>
                  </a:cubicBezTo>
                  <a:cubicBezTo>
                    <a:pt x="166554" y="20641"/>
                    <a:pt x="158388" y="17650"/>
                    <a:pt x="147892" y="17574"/>
                  </a:cubicBezTo>
                  <a:cubicBezTo>
                    <a:pt x="135347" y="18107"/>
                    <a:pt x="125675" y="22356"/>
                    <a:pt x="118877" y="30318"/>
                  </a:cubicBezTo>
                  <a:cubicBezTo>
                    <a:pt x="112078" y="38282"/>
                    <a:pt x="108638" y="48816"/>
                    <a:pt x="108557" y="61923"/>
                  </a:cubicBezTo>
                  <a:lnTo>
                    <a:pt x="108557" y="121130"/>
                  </a:lnTo>
                  <a:lnTo>
                    <a:pt x="90526" y="121130"/>
                  </a:lnTo>
                  <a:lnTo>
                    <a:pt x="90526" y="51636"/>
                  </a:lnTo>
                  <a:cubicBezTo>
                    <a:pt x="90450" y="40815"/>
                    <a:pt x="87515" y="32452"/>
                    <a:pt x="81722" y="26547"/>
                  </a:cubicBezTo>
                  <a:cubicBezTo>
                    <a:pt x="75928" y="20641"/>
                    <a:pt x="67734" y="17650"/>
                    <a:pt x="57138" y="17574"/>
                  </a:cubicBezTo>
                  <a:cubicBezTo>
                    <a:pt x="44683" y="18107"/>
                    <a:pt x="35002" y="22356"/>
                    <a:pt x="28094" y="30320"/>
                  </a:cubicBezTo>
                  <a:cubicBezTo>
                    <a:pt x="21185" y="38285"/>
                    <a:pt x="17679" y="48824"/>
                    <a:pt x="17574" y="61937"/>
                  </a:cubicBezTo>
                  <a:lnTo>
                    <a:pt x="17574" y="121130"/>
                  </a:lnTo>
                  <a:lnTo>
                    <a:pt x="0" y="121130"/>
                  </a:lnTo>
                  <a:lnTo>
                    <a:pt x="0" y="686"/>
                  </a:lnTo>
                  <a:lnTo>
                    <a:pt x="17574" y="686"/>
                  </a:lnTo>
                  <a:lnTo>
                    <a:pt x="17574" y="27861"/>
                  </a:lnTo>
                  <a:cubicBezTo>
                    <a:pt x="21633" y="18519"/>
                    <a:pt x="27579" y="11563"/>
                    <a:pt x="35412" y="6992"/>
                  </a:cubicBezTo>
                  <a:cubicBezTo>
                    <a:pt x="43245" y="2421"/>
                    <a:pt x="52621" y="90"/>
                    <a:pt x="635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p:cNvGrpSpPr/>
          <p:nvPr userDrawn="1"/>
        </p:nvGrpSpPr>
        <p:grpSpPr>
          <a:xfrm>
            <a:off x="373526" y="6363884"/>
            <a:ext cx="2494478" cy="261610"/>
            <a:chOff x="242614" y="6328854"/>
            <a:chExt cx="2494478" cy="261610"/>
          </a:xfrm>
        </p:grpSpPr>
        <p:sp>
          <p:nvSpPr>
            <p:cNvPr id="23" name="Freeform 62"/>
            <p:cNvSpPr>
              <a:spLocks noEditPoints="1"/>
            </p:cNvSpPr>
            <p:nvPr/>
          </p:nvSpPr>
          <p:spPr bwMode="auto">
            <a:xfrm>
              <a:off x="242614" y="6399940"/>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24" name="TextBox 23"/>
            <p:cNvSpPr txBox="1"/>
            <p:nvPr/>
          </p:nvSpPr>
          <p:spPr>
            <a:xfrm>
              <a:off x="316236" y="6328854"/>
              <a:ext cx="2420856" cy="261610"/>
            </a:xfrm>
            <a:prstGeom prst="rect">
              <a:avLst/>
            </a:prstGeom>
            <a:noFill/>
          </p:spPr>
          <p:txBody>
            <a:bodyPr wrap="none" rtlCol="0">
              <a:spAutoFit/>
            </a:bodyPr>
            <a:lstStyle/>
            <a:p>
              <a:r>
                <a:rPr lang="en-US" sz="1100" b="0" dirty="0">
                  <a:solidFill>
                    <a:schemeClr val="bg1">
                      <a:lumMod val="75000"/>
                    </a:schemeClr>
                  </a:solidFill>
                  <a:latin typeface="HelveticaNeue light" panose="00000400000000000000" pitchFamily="2" charset="0"/>
                  <a:cs typeface="Segoe UI" panose="020B0502040204020203" pitchFamily="34" charset="0"/>
                </a:rPr>
                <a:t>2017Commence.All Rights Reserved</a:t>
              </a:r>
              <a:endParaRPr lang="id-ID" sz="1100" b="0" dirty="0">
                <a:solidFill>
                  <a:schemeClr val="bg1">
                    <a:lumMod val="75000"/>
                  </a:schemeClr>
                </a:solidFill>
                <a:latin typeface="HelveticaNeue light" panose="00000400000000000000" pitchFamily="2" charset="0"/>
                <a:cs typeface="Segoe UI" panose="020B0502040204020203" pitchFamily="34" charset="0"/>
              </a:endParaRPr>
            </a:p>
          </p:txBody>
        </p:sp>
      </p:grpSp>
      <p:sp>
        <p:nvSpPr>
          <p:cNvPr id="25" name="TextBox 24"/>
          <p:cNvSpPr txBox="1"/>
          <p:nvPr userDrawn="1"/>
        </p:nvSpPr>
        <p:spPr>
          <a:xfrm>
            <a:off x="10953750" y="5942790"/>
            <a:ext cx="1238250" cy="923330"/>
          </a:xfrm>
          <a:prstGeom prst="rect">
            <a:avLst/>
          </a:prstGeom>
          <a:noFill/>
        </p:spPr>
        <p:txBody>
          <a:bodyPr wrap="square" rtlCol="0" anchor="ctr">
            <a:spAutoFit/>
          </a:bodyPr>
          <a:lstStyle/>
          <a:p>
            <a:pPr algn="ctr"/>
            <a:fld id="{260E2A6B-A809-4840-BF14-8648BC0BDF87}" type="slidenum">
              <a:rPr lang="id-ID" sz="5400" b="1" i="0" smtClean="0">
                <a:solidFill>
                  <a:schemeClr val="bg1">
                    <a:lumMod val="95000"/>
                    <a:alpha val="30000"/>
                  </a:schemeClr>
                </a:solidFill>
                <a:latin typeface="Gotham Bold" panose="02000803030000020004" pitchFamily="2" charset="0"/>
                <a:ea typeface="Liberation Sans" panose="020B0604020202020204" pitchFamily="34" charset="0"/>
                <a:cs typeface="Segoe UI" panose="020B0502040204020203" pitchFamily="34" charset="0"/>
              </a:rPr>
              <a:t>‹#›</a:t>
            </a:fld>
            <a:endParaRPr lang="id-ID" sz="16600" b="1" i="0" dirty="0">
              <a:solidFill>
                <a:schemeClr val="bg1">
                  <a:lumMod val="95000"/>
                  <a:alpha val="30000"/>
                </a:schemeClr>
              </a:solidFill>
              <a:latin typeface="Gotham Bold" panose="02000803030000020004" pitchFamily="2" charset="0"/>
              <a:ea typeface="Liberation Sans" panose="020B0604020202020204" pitchFamily="34" charset="0"/>
              <a:cs typeface="Segoe UI" panose="020B0502040204020203" pitchFamily="34" charset="0"/>
            </a:endParaRPr>
          </a:p>
        </p:txBody>
      </p:sp>
      <p:grpSp>
        <p:nvGrpSpPr>
          <p:cNvPr id="26" name="Group 25"/>
          <p:cNvGrpSpPr/>
          <p:nvPr userDrawn="1"/>
        </p:nvGrpSpPr>
        <p:grpSpPr>
          <a:xfrm>
            <a:off x="10794766" y="414088"/>
            <a:ext cx="1023708" cy="314016"/>
            <a:chOff x="10513920" y="6272665"/>
            <a:chExt cx="1453380" cy="445816"/>
          </a:xfrm>
        </p:grpSpPr>
        <p:sp>
          <p:nvSpPr>
            <p:cNvPr id="27" name="Rectangle: Rounded Corners 26"/>
            <p:cNvSpPr/>
            <p:nvPr userDrawn="1"/>
          </p:nvSpPr>
          <p:spPr>
            <a:xfrm>
              <a:off x="10513920" y="6272665"/>
              <a:ext cx="1453380" cy="445816"/>
            </a:xfrm>
            <a:prstGeom prst="roundRect">
              <a:avLst>
                <a:gd name="adj" fmla="val 50000"/>
              </a:avLst>
            </a:prstGeom>
            <a:noFill/>
            <a:ln>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Group 27"/>
            <p:cNvGrpSpPr/>
            <p:nvPr userDrawn="1"/>
          </p:nvGrpSpPr>
          <p:grpSpPr>
            <a:xfrm>
              <a:off x="10817615" y="6396779"/>
              <a:ext cx="909520" cy="197589"/>
              <a:chOff x="9475619" y="5793834"/>
              <a:chExt cx="648944" cy="140980"/>
            </a:xfrm>
            <a:solidFill>
              <a:schemeClr val="bg1">
                <a:lumMod val="85000"/>
              </a:schemeClr>
            </a:solidFill>
          </p:grpSpPr>
          <p:sp>
            <p:nvSpPr>
              <p:cNvPr id="29"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0"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1"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0-#ppt_w/2"/>
                                          </p:val>
                                        </p:tav>
                                        <p:tav tm="100000">
                                          <p:val>
                                            <p:strVal val="#ppt_x"/>
                                          </p:val>
                                        </p:tav>
                                      </p:tavLst>
                                    </p:anim>
                                    <p:anim calcmode="lin" valueType="num">
                                      <p:cBhvr additive="base">
                                        <p:cTn id="8"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18288" y="1143000"/>
            <a:ext cx="4373562" cy="2609850"/>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4874985" y="3774225"/>
            <a:ext cx="1743303" cy="1541887"/>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6618740" y="5337487"/>
            <a:ext cx="1743303" cy="1541887"/>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25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7299325"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Freeform: Shape 1"/>
          <p:cNvSpPr/>
          <p:nvPr userDrawn="1"/>
        </p:nvSpPr>
        <p:spPr>
          <a:xfrm>
            <a:off x="-403123" y="-2795981"/>
            <a:ext cx="12998246" cy="12449962"/>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gradFill>
            <a:gsLst>
              <a:gs pos="100000">
                <a:schemeClr val="bg1">
                  <a:lumMod val="95000"/>
                  <a:alpha val="60000"/>
                </a:schemeClr>
              </a:gs>
              <a:gs pos="0">
                <a:schemeClr val="bg1">
                  <a:lumMod val="95000"/>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F0276B-6F65-4C60-A303-B302C91EEDC5}" type="slidenum">
              <a:rPr lang="zh-CN" altLang="en-US" smtClean="0"/>
              <a:t>‹#›</a:t>
            </a:fld>
            <a:endParaRPr lang="zh-CN" altLang="en-US"/>
          </a:p>
        </p:txBody>
      </p:sp>
      <p:sp>
        <p:nvSpPr>
          <p:cNvPr id="11" name="矩形 10"/>
          <p:cNvSpPr/>
          <p:nvPr userDrawn="1"/>
        </p:nvSpPr>
        <p:spPr>
          <a:xfrm>
            <a:off x="8848985" y="6429050"/>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7" name="Rectangle 6"/>
          <p:cNvSpPr/>
          <p:nvPr userDrawn="1"/>
        </p:nvSpPr>
        <p:spPr>
          <a:xfrm>
            <a:off x="6194558" y="0"/>
            <a:ext cx="47782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6668720" y="812460"/>
            <a:ext cx="3760480" cy="5233080"/>
          </a:xfrm>
          <a:custGeom>
            <a:avLst/>
            <a:gdLst>
              <a:gd name="connsiteX0" fmla="*/ 1738398 w 3760480"/>
              <a:gd name="connsiteY0" fmla="*/ 3106527 h 5233080"/>
              <a:gd name="connsiteX1" fmla="*/ 3393987 w 3760480"/>
              <a:gd name="connsiteY1" fmla="*/ 3106527 h 5233080"/>
              <a:gd name="connsiteX2" fmla="*/ 3393987 w 3760480"/>
              <a:gd name="connsiteY2" fmla="*/ 3473856 h 5233080"/>
              <a:gd name="connsiteX3" fmla="*/ 2610060 w 3760480"/>
              <a:gd name="connsiteY3" fmla="*/ 5233080 h 5233080"/>
              <a:gd name="connsiteX4" fmla="*/ 2038963 w 3760480"/>
              <a:gd name="connsiteY4" fmla="*/ 5233080 h 5233080"/>
              <a:gd name="connsiteX5" fmla="*/ 2798445 w 3760480"/>
              <a:gd name="connsiteY5" fmla="*/ 3534572 h 5233080"/>
              <a:gd name="connsiteX6" fmla="*/ 2212020 w 3760480"/>
              <a:gd name="connsiteY6" fmla="*/ 3534572 h 5233080"/>
              <a:gd name="connsiteX7" fmla="*/ 2212020 w 3760480"/>
              <a:gd name="connsiteY7" fmla="*/ 3832342 h 5233080"/>
              <a:gd name="connsiteX8" fmla="*/ 1738398 w 3760480"/>
              <a:gd name="connsiteY8" fmla="*/ 3832342 h 5233080"/>
              <a:gd name="connsiteX9" fmla="*/ 411623 w 3760480"/>
              <a:gd name="connsiteY9" fmla="*/ 3103488 h 5233080"/>
              <a:gd name="connsiteX10" fmla="*/ 1344054 w 3760480"/>
              <a:gd name="connsiteY10" fmla="*/ 3103488 h 5233080"/>
              <a:gd name="connsiteX11" fmla="*/ 1344054 w 3760480"/>
              <a:gd name="connsiteY11" fmla="*/ 5233080 h 5233080"/>
              <a:gd name="connsiteX12" fmla="*/ 803586 w 3760480"/>
              <a:gd name="connsiteY12" fmla="*/ 5233080 h 5233080"/>
              <a:gd name="connsiteX13" fmla="*/ 803586 w 3760480"/>
              <a:gd name="connsiteY13" fmla="*/ 3537610 h 5233080"/>
              <a:gd name="connsiteX14" fmla="*/ 411623 w 3760480"/>
              <a:gd name="connsiteY14" fmla="*/ 3537610 h 5233080"/>
              <a:gd name="connsiteX15" fmla="*/ 2821781 w 3760480"/>
              <a:gd name="connsiteY15" fmla="*/ 400699 h 5233080"/>
              <a:gd name="connsiteX16" fmla="*/ 2524625 w 3760480"/>
              <a:gd name="connsiteY16" fmla="*/ 560264 h 5233080"/>
              <a:gd name="connsiteX17" fmla="*/ 2432667 w 3760480"/>
              <a:gd name="connsiteY17" fmla="*/ 1084547 h 5233080"/>
              <a:gd name="connsiteX18" fmla="*/ 2524625 w 3760480"/>
              <a:gd name="connsiteY18" fmla="*/ 1610347 h 5233080"/>
              <a:gd name="connsiteX19" fmla="*/ 2821781 w 3760480"/>
              <a:gd name="connsiteY19" fmla="*/ 1771431 h 5233080"/>
              <a:gd name="connsiteX20" fmla="*/ 3115138 w 3760480"/>
              <a:gd name="connsiteY20" fmla="*/ 1610347 h 5233080"/>
              <a:gd name="connsiteX21" fmla="*/ 3207857 w 3760480"/>
              <a:gd name="connsiteY21" fmla="*/ 1084547 h 5233080"/>
              <a:gd name="connsiteX22" fmla="*/ 3115138 w 3760480"/>
              <a:gd name="connsiteY22" fmla="*/ 560264 h 5233080"/>
              <a:gd name="connsiteX23" fmla="*/ 2821781 w 3760480"/>
              <a:gd name="connsiteY23" fmla="*/ 400699 h 5233080"/>
              <a:gd name="connsiteX24" fmla="*/ 2821781 w 3760480"/>
              <a:gd name="connsiteY24" fmla="*/ 6077 h 5233080"/>
              <a:gd name="connsiteX25" fmla="*/ 3516753 w 3760480"/>
              <a:gd name="connsiteY25" fmla="*/ 285454 h 5233080"/>
              <a:gd name="connsiteX26" fmla="*/ 3760480 w 3760480"/>
              <a:gd name="connsiteY26" fmla="*/ 1084547 h 5233080"/>
              <a:gd name="connsiteX27" fmla="*/ 3516753 w 3760480"/>
              <a:gd name="connsiteY27" fmla="*/ 1886296 h 5233080"/>
              <a:gd name="connsiteX28" fmla="*/ 2821781 w 3760480"/>
              <a:gd name="connsiteY28" fmla="*/ 2166053 h 5233080"/>
              <a:gd name="connsiteX29" fmla="*/ 2121492 w 3760480"/>
              <a:gd name="connsiteY29" fmla="*/ 1886296 h 5233080"/>
              <a:gd name="connsiteX30" fmla="*/ 1877005 w 3760480"/>
              <a:gd name="connsiteY30" fmla="*/ 1084547 h 5233080"/>
              <a:gd name="connsiteX31" fmla="*/ 2121492 w 3760480"/>
              <a:gd name="connsiteY31" fmla="*/ 285454 h 5233080"/>
              <a:gd name="connsiteX32" fmla="*/ 2821781 w 3760480"/>
              <a:gd name="connsiteY32" fmla="*/ 6077 h 5233080"/>
              <a:gd name="connsiteX33" fmla="*/ 862927 w 3760480"/>
              <a:gd name="connsiteY33" fmla="*/ 0 h 5233080"/>
              <a:gd name="connsiteX34" fmla="*/ 1384149 w 3760480"/>
              <a:gd name="connsiteY34" fmla="*/ 151430 h 5233080"/>
              <a:gd name="connsiteX35" fmla="*/ 1588742 w 3760480"/>
              <a:gd name="connsiteY35" fmla="*/ 555702 h 5233080"/>
              <a:gd name="connsiteX36" fmla="*/ 1474876 w 3760480"/>
              <a:gd name="connsiteY36" fmla="*/ 907508 h 5233080"/>
              <a:gd name="connsiteX37" fmla="*/ 1187933 w 3760480"/>
              <a:gd name="connsiteY37" fmla="*/ 1263872 h 5233080"/>
              <a:gd name="connsiteX38" fmla="*/ 756580 w 3760480"/>
              <a:gd name="connsiteY38" fmla="*/ 1722815 h 5233080"/>
              <a:gd name="connsiteX39" fmla="*/ 1652550 w 3760480"/>
              <a:gd name="connsiteY39" fmla="*/ 1722815 h 5233080"/>
              <a:gd name="connsiteX40" fmla="*/ 1652550 w 3760480"/>
              <a:gd name="connsiteY40" fmla="*/ 2150860 h 5233080"/>
              <a:gd name="connsiteX41" fmla="*/ 60769 w 3760480"/>
              <a:gd name="connsiteY41" fmla="*/ 2150860 h 5233080"/>
              <a:gd name="connsiteX42" fmla="*/ 60769 w 3760480"/>
              <a:gd name="connsiteY42" fmla="*/ 1801745 h 5233080"/>
              <a:gd name="connsiteX43" fmla="*/ 820388 w 3760480"/>
              <a:gd name="connsiteY43" fmla="*/ 996409 h 5233080"/>
              <a:gd name="connsiteX44" fmla="*/ 966614 w 3760480"/>
              <a:gd name="connsiteY44" fmla="*/ 803790 h 5233080"/>
              <a:gd name="connsiteX45" fmla="*/ 1023966 w 3760480"/>
              <a:gd name="connsiteY45" fmla="*/ 631686 h 5233080"/>
              <a:gd name="connsiteX46" fmla="*/ 960917 w 3760480"/>
              <a:gd name="connsiteY46" fmla="*/ 488833 h 5233080"/>
              <a:gd name="connsiteX47" fmla="*/ 783926 w 3760480"/>
              <a:gd name="connsiteY47" fmla="*/ 437160 h 5233080"/>
              <a:gd name="connsiteX48" fmla="*/ 501728 w 3760480"/>
              <a:gd name="connsiteY48" fmla="*/ 509728 h 5233080"/>
              <a:gd name="connsiteX49" fmla="*/ 203577 w 3760480"/>
              <a:gd name="connsiteY49" fmla="*/ 707670 h 5233080"/>
              <a:gd name="connsiteX50" fmla="*/ 0 w 3760480"/>
              <a:gd name="connsiteY50" fmla="*/ 318763 h 5233080"/>
              <a:gd name="connsiteX51" fmla="*/ 417790 w 3760480"/>
              <a:gd name="connsiteY51" fmla="*/ 84244 h 5233080"/>
              <a:gd name="connsiteX52" fmla="*/ 862927 w 3760480"/>
              <a:gd name="connsiteY52" fmla="*/ 0 h 5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60480" h="5233080">
                <a:moveTo>
                  <a:pt x="1738398" y="3106527"/>
                </a:moveTo>
                <a:lnTo>
                  <a:pt x="3393987" y="3106527"/>
                </a:lnTo>
                <a:lnTo>
                  <a:pt x="3393987" y="3473856"/>
                </a:lnTo>
                <a:lnTo>
                  <a:pt x="2610060" y="5233080"/>
                </a:lnTo>
                <a:lnTo>
                  <a:pt x="2038963" y="5233080"/>
                </a:lnTo>
                <a:lnTo>
                  <a:pt x="2798445" y="3534572"/>
                </a:lnTo>
                <a:lnTo>
                  <a:pt x="2212020" y="3534572"/>
                </a:lnTo>
                <a:lnTo>
                  <a:pt x="2212020" y="3832342"/>
                </a:lnTo>
                <a:lnTo>
                  <a:pt x="1738398" y="3832342"/>
                </a:lnTo>
                <a:close/>
                <a:moveTo>
                  <a:pt x="411623" y="3103488"/>
                </a:moveTo>
                <a:lnTo>
                  <a:pt x="1344054" y="3103488"/>
                </a:lnTo>
                <a:lnTo>
                  <a:pt x="1344054" y="5233080"/>
                </a:lnTo>
                <a:lnTo>
                  <a:pt x="803586" y="5233080"/>
                </a:lnTo>
                <a:lnTo>
                  <a:pt x="803586" y="3537610"/>
                </a:lnTo>
                <a:lnTo>
                  <a:pt x="411623" y="3537610"/>
                </a:lnTo>
                <a:close/>
                <a:moveTo>
                  <a:pt x="2821781" y="400699"/>
                </a:moveTo>
                <a:cubicBezTo>
                  <a:pt x="2685869" y="398799"/>
                  <a:pt x="2586818" y="451988"/>
                  <a:pt x="2524625" y="560264"/>
                </a:cubicBezTo>
                <a:cubicBezTo>
                  <a:pt x="2462433" y="668541"/>
                  <a:pt x="2431780" y="843301"/>
                  <a:pt x="2432667" y="1084547"/>
                </a:cubicBezTo>
                <a:cubicBezTo>
                  <a:pt x="2431780" y="1325919"/>
                  <a:pt x="2462433" y="1501185"/>
                  <a:pt x="2524625" y="1610347"/>
                </a:cubicBezTo>
                <a:cubicBezTo>
                  <a:pt x="2586818" y="1719509"/>
                  <a:pt x="2685869" y="1773204"/>
                  <a:pt x="2821781" y="1771431"/>
                </a:cubicBezTo>
                <a:cubicBezTo>
                  <a:pt x="2954906" y="1773204"/>
                  <a:pt x="3052691" y="1719509"/>
                  <a:pt x="3115138" y="1610347"/>
                </a:cubicBezTo>
                <a:cubicBezTo>
                  <a:pt x="3177584" y="1501185"/>
                  <a:pt x="3208491" y="1325919"/>
                  <a:pt x="3207857" y="1084547"/>
                </a:cubicBezTo>
                <a:cubicBezTo>
                  <a:pt x="3208491" y="843301"/>
                  <a:pt x="3177584" y="668541"/>
                  <a:pt x="3115138" y="560264"/>
                </a:cubicBezTo>
                <a:cubicBezTo>
                  <a:pt x="3052691" y="451988"/>
                  <a:pt x="2954906" y="398799"/>
                  <a:pt x="2821781" y="400699"/>
                </a:cubicBezTo>
                <a:close/>
                <a:moveTo>
                  <a:pt x="2821781" y="6077"/>
                </a:moveTo>
                <a:cubicBezTo>
                  <a:pt x="3124120" y="7703"/>
                  <a:pt x="3355777" y="100829"/>
                  <a:pt x="3516753" y="285454"/>
                </a:cubicBezTo>
                <a:cubicBezTo>
                  <a:pt x="3677729" y="470078"/>
                  <a:pt x="3758971" y="736443"/>
                  <a:pt x="3760480" y="1084547"/>
                </a:cubicBezTo>
                <a:cubicBezTo>
                  <a:pt x="3758971" y="1434105"/>
                  <a:pt x="3677729" y="1701355"/>
                  <a:pt x="3516753" y="1886296"/>
                </a:cubicBezTo>
                <a:cubicBezTo>
                  <a:pt x="3355777" y="2071237"/>
                  <a:pt x="3124120" y="2164489"/>
                  <a:pt x="2821781" y="2166053"/>
                </a:cubicBezTo>
                <a:cubicBezTo>
                  <a:pt x="2516531" y="2164489"/>
                  <a:pt x="2283101" y="2071237"/>
                  <a:pt x="2121492" y="1886296"/>
                </a:cubicBezTo>
                <a:cubicBezTo>
                  <a:pt x="1959883" y="1701355"/>
                  <a:pt x="1878388" y="1434105"/>
                  <a:pt x="1877005" y="1084547"/>
                </a:cubicBezTo>
                <a:cubicBezTo>
                  <a:pt x="1878388" y="736443"/>
                  <a:pt x="1959883" y="470078"/>
                  <a:pt x="2121492" y="285454"/>
                </a:cubicBezTo>
                <a:cubicBezTo>
                  <a:pt x="2283101" y="100829"/>
                  <a:pt x="2516531" y="7703"/>
                  <a:pt x="2821781" y="6077"/>
                </a:cubicBezTo>
                <a:close/>
                <a:moveTo>
                  <a:pt x="862927" y="0"/>
                </a:moveTo>
                <a:cubicBezTo>
                  <a:pt x="1077869" y="2084"/>
                  <a:pt x="1251610" y="52561"/>
                  <a:pt x="1384149" y="151430"/>
                </a:cubicBezTo>
                <a:cubicBezTo>
                  <a:pt x="1516688" y="250300"/>
                  <a:pt x="1584886" y="385057"/>
                  <a:pt x="1588742" y="555702"/>
                </a:cubicBezTo>
                <a:cubicBezTo>
                  <a:pt x="1586465" y="671451"/>
                  <a:pt x="1548510" y="788720"/>
                  <a:pt x="1474876" y="907508"/>
                </a:cubicBezTo>
                <a:cubicBezTo>
                  <a:pt x="1401243" y="1026296"/>
                  <a:pt x="1305595" y="1145084"/>
                  <a:pt x="1187933" y="1263872"/>
                </a:cubicBezTo>
                <a:lnTo>
                  <a:pt x="756580" y="1722815"/>
                </a:lnTo>
                <a:lnTo>
                  <a:pt x="1652550" y="1722815"/>
                </a:lnTo>
                <a:lnTo>
                  <a:pt x="1652550" y="2150860"/>
                </a:lnTo>
                <a:lnTo>
                  <a:pt x="60769" y="2150860"/>
                </a:lnTo>
                <a:lnTo>
                  <a:pt x="60769" y="1801745"/>
                </a:lnTo>
                <a:lnTo>
                  <a:pt x="820388" y="996409"/>
                </a:lnTo>
                <a:cubicBezTo>
                  <a:pt x="880714" y="932772"/>
                  <a:pt x="929456" y="868566"/>
                  <a:pt x="966614" y="803790"/>
                </a:cubicBezTo>
                <a:cubicBezTo>
                  <a:pt x="1003772" y="739014"/>
                  <a:pt x="1022890" y="681646"/>
                  <a:pt x="1023966" y="631686"/>
                </a:cubicBezTo>
                <a:cubicBezTo>
                  <a:pt x="1023459" y="570392"/>
                  <a:pt x="1002443" y="522775"/>
                  <a:pt x="960917" y="488833"/>
                </a:cubicBezTo>
                <a:cubicBezTo>
                  <a:pt x="919392" y="454891"/>
                  <a:pt x="860394" y="437667"/>
                  <a:pt x="783926" y="437160"/>
                </a:cubicBezTo>
                <a:cubicBezTo>
                  <a:pt x="696127" y="437984"/>
                  <a:pt x="602061" y="462173"/>
                  <a:pt x="501728" y="509728"/>
                </a:cubicBezTo>
                <a:cubicBezTo>
                  <a:pt x="401395" y="557284"/>
                  <a:pt x="302011" y="623265"/>
                  <a:pt x="203577" y="707670"/>
                </a:cubicBezTo>
                <a:lnTo>
                  <a:pt x="0" y="318763"/>
                </a:lnTo>
                <a:cubicBezTo>
                  <a:pt x="133946" y="217821"/>
                  <a:pt x="273209" y="139648"/>
                  <a:pt x="417790" y="84244"/>
                </a:cubicBezTo>
                <a:cubicBezTo>
                  <a:pt x="562371" y="28840"/>
                  <a:pt x="710749" y="759"/>
                  <a:pt x="862927" y="0"/>
                </a:cubicBezTo>
                <a:close/>
              </a:path>
            </a:pathLst>
          </a:custGeom>
          <a:effectLst>
            <a:outerShdw blurRad="381000" algn="ctr" rotWithShape="0">
              <a:schemeClr val="tx1">
                <a:lumMod val="75000"/>
                <a:lumOff val="2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531" y="-1"/>
            <a:ext cx="9588486" cy="9588486"/>
          </a:xfrm>
          <a:custGeom>
            <a:avLst/>
            <a:gdLst>
              <a:gd name="connsiteX0" fmla="*/ 0 w 6858001"/>
              <a:gd name="connsiteY0" fmla="*/ 0 h 6858001"/>
              <a:gd name="connsiteX1" fmla="*/ 6858001 w 6858001"/>
              <a:gd name="connsiteY1" fmla="*/ 0 h 6858001"/>
              <a:gd name="connsiteX2" fmla="*/ 0 w 6858001"/>
              <a:gd name="connsiteY2" fmla="*/ 6858001 h 6858001"/>
            </a:gdLst>
            <a:ahLst/>
            <a:cxnLst>
              <a:cxn ang="0">
                <a:pos x="connsiteX0" y="connsiteY0"/>
              </a:cxn>
              <a:cxn ang="0">
                <a:pos x="connsiteX1" y="connsiteY1"/>
              </a:cxn>
              <a:cxn ang="0">
                <a:pos x="connsiteX2" y="connsiteY2"/>
              </a:cxn>
            </a:cxnLst>
            <a:rect l="l" t="t" r="r" b="b"/>
            <a:pathLst>
              <a:path w="6858001" h="6858001">
                <a:moveTo>
                  <a:pt x="0" y="0"/>
                </a:moveTo>
                <a:lnTo>
                  <a:pt x="6858001" y="0"/>
                </a:lnTo>
                <a:lnTo>
                  <a:pt x="0" y="6858001"/>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5623105" y="20218"/>
            <a:ext cx="6481446" cy="5772526"/>
          </a:xfrm>
          <a:custGeom>
            <a:avLst/>
            <a:gdLst>
              <a:gd name="connsiteX0" fmla="*/ 0 w 5813426"/>
              <a:gd name="connsiteY0" fmla="*/ 0 h 3943351"/>
              <a:gd name="connsiteX1" fmla="*/ 5813426 w 5813426"/>
              <a:gd name="connsiteY1" fmla="*/ 0 h 3943351"/>
              <a:gd name="connsiteX2" fmla="*/ 5813426 w 5813426"/>
              <a:gd name="connsiteY2" fmla="*/ 3943351 h 3943351"/>
              <a:gd name="connsiteX3" fmla="*/ 0 w 5813426"/>
              <a:gd name="connsiteY3" fmla="*/ 3943351 h 3943351"/>
              <a:gd name="connsiteX4" fmla="*/ 0 w 5813426"/>
              <a:gd name="connsiteY4" fmla="*/ 0 h 3943351"/>
              <a:gd name="connsiteX0-1" fmla="*/ 0 w 5813426"/>
              <a:gd name="connsiteY0-2" fmla="*/ 152400 h 4095751"/>
              <a:gd name="connsiteX1-3" fmla="*/ 5800726 w 5813426"/>
              <a:gd name="connsiteY1-4" fmla="*/ 0 h 4095751"/>
              <a:gd name="connsiteX2-5" fmla="*/ 5813426 w 5813426"/>
              <a:gd name="connsiteY2-6" fmla="*/ 4095751 h 4095751"/>
              <a:gd name="connsiteX3-7" fmla="*/ 0 w 5813426"/>
              <a:gd name="connsiteY3-8" fmla="*/ 4095751 h 4095751"/>
              <a:gd name="connsiteX4-9" fmla="*/ 0 w 5813426"/>
              <a:gd name="connsiteY4-10" fmla="*/ 152400 h 4095751"/>
              <a:gd name="connsiteX0-11" fmla="*/ 0 w 5813426"/>
              <a:gd name="connsiteY0-12" fmla="*/ 241300 h 4184651"/>
              <a:gd name="connsiteX1-13" fmla="*/ 5584826 w 5813426"/>
              <a:gd name="connsiteY1-14" fmla="*/ 0 h 4184651"/>
              <a:gd name="connsiteX2-15" fmla="*/ 5813426 w 5813426"/>
              <a:gd name="connsiteY2-16" fmla="*/ 4184651 h 4184651"/>
              <a:gd name="connsiteX3-17" fmla="*/ 0 w 5813426"/>
              <a:gd name="connsiteY3-18" fmla="*/ 4184651 h 4184651"/>
              <a:gd name="connsiteX4-19" fmla="*/ 0 w 5813426"/>
              <a:gd name="connsiteY4-20" fmla="*/ 241300 h 4184651"/>
              <a:gd name="connsiteX0-21" fmla="*/ 0 w 5813426"/>
              <a:gd name="connsiteY0-22" fmla="*/ 304800 h 4248151"/>
              <a:gd name="connsiteX1-23" fmla="*/ 5584826 w 5813426"/>
              <a:gd name="connsiteY1-24" fmla="*/ 0 h 4248151"/>
              <a:gd name="connsiteX2-25" fmla="*/ 5813426 w 5813426"/>
              <a:gd name="connsiteY2-26" fmla="*/ 4248151 h 4248151"/>
              <a:gd name="connsiteX3-27" fmla="*/ 0 w 5813426"/>
              <a:gd name="connsiteY3-28" fmla="*/ 4248151 h 4248151"/>
              <a:gd name="connsiteX4-29" fmla="*/ 0 w 5813426"/>
              <a:gd name="connsiteY4-30" fmla="*/ 304800 h 4248151"/>
              <a:gd name="connsiteX0-31" fmla="*/ 0 w 5724526"/>
              <a:gd name="connsiteY0-32" fmla="*/ 304800 h 4540251"/>
              <a:gd name="connsiteX1-33" fmla="*/ 5584826 w 5724526"/>
              <a:gd name="connsiteY1-34" fmla="*/ 0 h 4540251"/>
              <a:gd name="connsiteX2-35" fmla="*/ 5724526 w 5724526"/>
              <a:gd name="connsiteY2-36" fmla="*/ 4540251 h 4540251"/>
              <a:gd name="connsiteX3-37" fmla="*/ 0 w 5724526"/>
              <a:gd name="connsiteY3-38" fmla="*/ 4248151 h 4540251"/>
              <a:gd name="connsiteX4-39" fmla="*/ 0 w 5724526"/>
              <a:gd name="connsiteY4-40" fmla="*/ 304800 h 4540251"/>
              <a:gd name="connsiteX0-41" fmla="*/ 0 w 5711826"/>
              <a:gd name="connsiteY0-42" fmla="*/ 304800 h 4756151"/>
              <a:gd name="connsiteX1-43" fmla="*/ 5584826 w 5711826"/>
              <a:gd name="connsiteY1-44" fmla="*/ 0 h 4756151"/>
              <a:gd name="connsiteX2-45" fmla="*/ 5711826 w 5711826"/>
              <a:gd name="connsiteY2-46" fmla="*/ 4756151 h 4756151"/>
              <a:gd name="connsiteX3-47" fmla="*/ 0 w 5711826"/>
              <a:gd name="connsiteY3-48" fmla="*/ 4248151 h 4756151"/>
              <a:gd name="connsiteX4-49" fmla="*/ 0 w 5711826"/>
              <a:gd name="connsiteY4-50" fmla="*/ 304800 h 4756151"/>
              <a:gd name="connsiteX0-51" fmla="*/ 0 w 5724526"/>
              <a:gd name="connsiteY0-52" fmla="*/ 304800 h 4756151"/>
              <a:gd name="connsiteX1-53" fmla="*/ 5584826 w 5724526"/>
              <a:gd name="connsiteY1-54" fmla="*/ 0 h 4756151"/>
              <a:gd name="connsiteX2-55" fmla="*/ 5724526 w 5724526"/>
              <a:gd name="connsiteY2-56" fmla="*/ 4756151 h 4756151"/>
              <a:gd name="connsiteX3-57" fmla="*/ 0 w 5724526"/>
              <a:gd name="connsiteY3-58" fmla="*/ 4248151 h 4756151"/>
              <a:gd name="connsiteX4-59" fmla="*/ 0 w 5724526"/>
              <a:gd name="connsiteY4-60" fmla="*/ 304800 h 4756151"/>
              <a:gd name="connsiteX0-61" fmla="*/ 0 w 5762626"/>
              <a:gd name="connsiteY0-62" fmla="*/ 304800 h 4756151"/>
              <a:gd name="connsiteX1-63" fmla="*/ 5584826 w 5762626"/>
              <a:gd name="connsiteY1-64" fmla="*/ 0 h 4756151"/>
              <a:gd name="connsiteX2-65" fmla="*/ 5762626 w 5762626"/>
              <a:gd name="connsiteY2-66" fmla="*/ 4756151 h 4756151"/>
              <a:gd name="connsiteX3-67" fmla="*/ 0 w 5762626"/>
              <a:gd name="connsiteY3-68" fmla="*/ 4248151 h 4756151"/>
              <a:gd name="connsiteX4-69" fmla="*/ 0 w 5762626"/>
              <a:gd name="connsiteY4-70" fmla="*/ 304800 h 4756151"/>
              <a:gd name="connsiteX0-71" fmla="*/ 0 w 5686426"/>
              <a:gd name="connsiteY0-72" fmla="*/ 304800 h 4705351"/>
              <a:gd name="connsiteX1-73" fmla="*/ 5584826 w 5686426"/>
              <a:gd name="connsiteY1-74" fmla="*/ 0 h 4705351"/>
              <a:gd name="connsiteX2-75" fmla="*/ 5686426 w 5686426"/>
              <a:gd name="connsiteY2-76" fmla="*/ 4705351 h 4705351"/>
              <a:gd name="connsiteX3-77" fmla="*/ 0 w 5686426"/>
              <a:gd name="connsiteY3-78" fmla="*/ 4248151 h 4705351"/>
              <a:gd name="connsiteX4-79" fmla="*/ 0 w 5686426"/>
              <a:gd name="connsiteY4-80" fmla="*/ 304800 h 4705351"/>
              <a:gd name="connsiteX0-81" fmla="*/ 0 w 5737226"/>
              <a:gd name="connsiteY0-82" fmla="*/ 304800 h 4730751"/>
              <a:gd name="connsiteX1-83" fmla="*/ 5584826 w 5737226"/>
              <a:gd name="connsiteY1-84" fmla="*/ 0 h 4730751"/>
              <a:gd name="connsiteX2-85" fmla="*/ 5737226 w 5737226"/>
              <a:gd name="connsiteY2-86" fmla="*/ 4730751 h 4730751"/>
              <a:gd name="connsiteX3-87" fmla="*/ 0 w 5737226"/>
              <a:gd name="connsiteY3-88" fmla="*/ 4248151 h 4730751"/>
              <a:gd name="connsiteX4-89" fmla="*/ 0 w 5737226"/>
              <a:gd name="connsiteY4-90" fmla="*/ 304800 h 4730751"/>
              <a:gd name="connsiteX0-91" fmla="*/ 0 w 5762626"/>
              <a:gd name="connsiteY0-92" fmla="*/ 304800 h 4756151"/>
              <a:gd name="connsiteX1-93" fmla="*/ 5584826 w 5762626"/>
              <a:gd name="connsiteY1-94" fmla="*/ 0 h 4756151"/>
              <a:gd name="connsiteX2-95" fmla="*/ 5762626 w 5762626"/>
              <a:gd name="connsiteY2-96" fmla="*/ 4756151 h 4756151"/>
              <a:gd name="connsiteX3-97" fmla="*/ 0 w 5762626"/>
              <a:gd name="connsiteY3-98" fmla="*/ 4248151 h 4756151"/>
              <a:gd name="connsiteX4-99" fmla="*/ 0 w 5762626"/>
              <a:gd name="connsiteY4-100" fmla="*/ 304800 h 4756151"/>
              <a:gd name="connsiteX0-101" fmla="*/ 0 w 5762626"/>
              <a:gd name="connsiteY0-102" fmla="*/ 304800 h 4756151"/>
              <a:gd name="connsiteX1-103" fmla="*/ 5584826 w 5762626"/>
              <a:gd name="connsiteY1-104" fmla="*/ 0 h 4756151"/>
              <a:gd name="connsiteX2-105" fmla="*/ 5762626 w 5762626"/>
              <a:gd name="connsiteY2-106" fmla="*/ 4756151 h 4756151"/>
              <a:gd name="connsiteX3-107" fmla="*/ 152400 w 5762626"/>
              <a:gd name="connsiteY3-108" fmla="*/ 4489451 h 4756151"/>
              <a:gd name="connsiteX4-109" fmla="*/ 0 w 5762626"/>
              <a:gd name="connsiteY4-110" fmla="*/ 304800 h 4756151"/>
              <a:gd name="connsiteX0-111" fmla="*/ 0 w 5762626"/>
              <a:gd name="connsiteY0-112" fmla="*/ 304800 h 4756151"/>
              <a:gd name="connsiteX1-113" fmla="*/ 5584826 w 5762626"/>
              <a:gd name="connsiteY1-114" fmla="*/ 0 h 4756151"/>
              <a:gd name="connsiteX2-115" fmla="*/ 5762626 w 5762626"/>
              <a:gd name="connsiteY2-116" fmla="*/ 4756151 h 4756151"/>
              <a:gd name="connsiteX3-117" fmla="*/ 177800 w 5762626"/>
              <a:gd name="connsiteY3-118" fmla="*/ 4603751 h 4756151"/>
              <a:gd name="connsiteX4-119" fmla="*/ 0 w 5762626"/>
              <a:gd name="connsiteY4-120" fmla="*/ 304800 h 4756151"/>
              <a:gd name="connsiteX0-121" fmla="*/ 0 w 5762626"/>
              <a:gd name="connsiteY0-122" fmla="*/ 304800 h 4756151"/>
              <a:gd name="connsiteX1-123" fmla="*/ 5584826 w 5762626"/>
              <a:gd name="connsiteY1-124" fmla="*/ 0 h 4756151"/>
              <a:gd name="connsiteX2-125" fmla="*/ 5762626 w 5762626"/>
              <a:gd name="connsiteY2-126" fmla="*/ 4756151 h 4756151"/>
              <a:gd name="connsiteX3-127" fmla="*/ 254000 w 5762626"/>
              <a:gd name="connsiteY3-128" fmla="*/ 4603751 h 4756151"/>
              <a:gd name="connsiteX4-129" fmla="*/ 0 w 5762626"/>
              <a:gd name="connsiteY4-130" fmla="*/ 304800 h 4756151"/>
              <a:gd name="connsiteX0-131" fmla="*/ 0 w 5762626"/>
              <a:gd name="connsiteY0-132" fmla="*/ 304800 h 4756151"/>
              <a:gd name="connsiteX1-133" fmla="*/ 5584826 w 5762626"/>
              <a:gd name="connsiteY1-134" fmla="*/ 0 h 4756151"/>
              <a:gd name="connsiteX2-135" fmla="*/ 5762626 w 5762626"/>
              <a:gd name="connsiteY2-136" fmla="*/ 4756151 h 4756151"/>
              <a:gd name="connsiteX3-137" fmla="*/ 292100 w 5762626"/>
              <a:gd name="connsiteY3-138" fmla="*/ 4527551 h 4756151"/>
              <a:gd name="connsiteX4-139" fmla="*/ 0 w 5762626"/>
              <a:gd name="connsiteY4-140" fmla="*/ 304800 h 4756151"/>
              <a:gd name="connsiteX0-141" fmla="*/ 0 w 5762626"/>
              <a:gd name="connsiteY0-142" fmla="*/ 304800 h 4756151"/>
              <a:gd name="connsiteX1-143" fmla="*/ 5584826 w 5762626"/>
              <a:gd name="connsiteY1-144" fmla="*/ 0 h 4756151"/>
              <a:gd name="connsiteX2-145" fmla="*/ 5762626 w 5762626"/>
              <a:gd name="connsiteY2-146" fmla="*/ 4756151 h 4756151"/>
              <a:gd name="connsiteX3-147" fmla="*/ 215900 w 5762626"/>
              <a:gd name="connsiteY3-148" fmla="*/ 4565651 h 4756151"/>
              <a:gd name="connsiteX4-149" fmla="*/ 0 w 5762626"/>
              <a:gd name="connsiteY4-150" fmla="*/ 304800 h 4756151"/>
              <a:gd name="connsiteX0-151" fmla="*/ 127000 w 5546726"/>
              <a:gd name="connsiteY0-152" fmla="*/ 673100 h 4756151"/>
              <a:gd name="connsiteX1-153" fmla="*/ 5368926 w 5546726"/>
              <a:gd name="connsiteY1-154" fmla="*/ 0 h 4756151"/>
              <a:gd name="connsiteX2-155" fmla="*/ 5546726 w 5546726"/>
              <a:gd name="connsiteY2-156" fmla="*/ 4756151 h 4756151"/>
              <a:gd name="connsiteX3-157" fmla="*/ 0 w 5546726"/>
              <a:gd name="connsiteY3-158" fmla="*/ 4565651 h 4756151"/>
              <a:gd name="connsiteX4-159" fmla="*/ 127000 w 5546726"/>
              <a:gd name="connsiteY4-160" fmla="*/ 673100 h 4756151"/>
              <a:gd name="connsiteX0-161" fmla="*/ 127000 w 5546726"/>
              <a:gd name="connsiteY0-162" fmla="*/ 603250 h 4756151"/>
              <a:gd name="connsiteX1-163" fmla="*/ 5368926 w 5546726"/>
              <a:gd name="connsiteY1-164" fmla="*/ 0 h 4756151"/>
              <a:gd name="connsiteX2-165" fmla="*/ 5546726 w 5546726"/>
              <a:gd name="connsiteY2-166" fmla="*/ 4756151 h 4756151"/>
              <a:gd name="connsiteX3-167" fmla="*/ 0 w 5546726"/>
              <a:gd name="connsiteY3-168" fmla="*/ 4565651 h 4756151"/>
              <a:gd name="connsiteX4-169" fmla="*/ 127000 w 5546726"/>
              <a:gd name="connsiteY4-170" fmla="*/ 603250 h 4756151"/>
              <a:gd name="connsiteX0-171" fmla="*/ 82550 w 5546726"/>
              <a:gd name="connsiteY0-172" fmla="*/ 520700 h 4756151"/>
              <a:gd name="connsiteX1-173" fmla="*/ 5368926 w 5546726"/>
              <a:gd name="connsiteY1-174" fmla="*/ 0 h 4756151"/>
              <a:gd name="connsiteX2-175" fmla="*/ 5546726 w 5546726"/>
              <a:gd name="connsiteY2-176" fmla="*/ 4756151 h 4756151"/>
              <a:gd name="connsiteX3-177" fmla="*/ 0 w 5546726"/>
              <a:gd name="connsiteY3-178" fmla="*/ 4565651 h 4756151"/>
              <a:gd name="connsiteX4-179" fmla="*/ 82550 w 5546726"/>
              <a:gd name="connsiteY4-180" fmla="*/ 520700 h 4756151"/>
              <a:gd name="connsiteX0-181" fmla="*/ 25400 w 5546726"/>
              <a:gd name="connsiteY0-182" fmla="*/ 552450 h 4756151"/>
              <a:gd name="connsiteX1-183" fmla="*/ 5368926 w 5546726"/>
              <a:gd name="connsiteY1-184" fmla="*/ 0 h 4756151"/>
              <a:gd name="connsiteX2-185" fmla="*/ 5546726 w 5546726"/>
              <a:gd name="connsiteY2-186" fmla="*/ 4756151 h 4756151"/>
              <a:gd name="connsiteX3-187" fmla="*/ 0 w 5546726"/>
              <a:gd name="connsiteY3-188" fmla="*/ 4565651 h 4756151"/>
              <a:gd name="connsiteX4-189" fmla="*/ 25400 w 5546726"/>
              <a:gd name="connsiteY4-190" fmla="*/ 552450 h 4756151"/>
              <a:gd name="connsiteX0-191" fmla="*/ 31750 w 5546726"/>
              <a:gd name="connsiteY0-192" fmla="*/ 603250 h 4756151"/>
              <a:gd name="connsiteX1-193" fmla="*/ 5368926 w 5546726"/>
              <a:gd name="connsiteY1-194" fmla="*/ 0 h 4756151"/>
              <a:gd name="connsiteX2-195" fmla="*/ 5546726 w 5546726"/>
              <a:gd name="connsiteY2-196" fmla="*/ 4756151 h 4756151"/>
              <a:gd name="connsiteX3-197" fmla="*/ 0 w 5546726"/>
              <a:gd name="connsiteY3-198" fmla="*/ 4565651 h 4756151"/>
              <a:gd name="connsiteX4-199" fmla="*/ 31750 w 5546726"/>
              <a:gd name="connsiteY4-200" fmla="*/ 603250 h 4756151"/>
              <a:gd name="connsiteX0-201" fmla="*/ 31750 w 5546726"/>
              <a:gd name="connsiteY0-202" fmla="*/ 656590 h 4809491"/>
              <a:gd name="connsiteX1-203" fmla="*/ 5399406 w 5546726"/>
              <a:gd name="connsiteY1-204" fmla="*/ 0 h 4809491"/>
              <a:gd name="connsiteX2-205" fmla="*/ 5546726 w 5546726"/>
              <a:gd name="connsiteY2-206" fmla="*/ 4809491 h 4809491"/>
              <a:gd name="connsiteX3-207" fmla="*/ 0 w 5546726"/>
              <a:gd name="connsiteY3-208" fmla="*/ 4618991 h 4809491"/>
              <a:gd name="connsiteX4-209" fmla="*/ 31750 w 5546726"/>
              <a:gd name="connsiteY4-210" fmla="*/ 656590 h 4809491"/>
              <a:gd name="connsiteX0-211" fmla="*/ 31750 w 5546726"/>
              <a:gd name="connsiteY0-212" fmla="*/ 664210 h 4817111"/>
              <a:gd name="connsiteX1-213" fmla="*/ 5338446 w 5546726"/>
              <a:gd name="connsiteY1-214" fmla="*/ 0 h 4817111"/>
              <a:gd name="connsiteX2-215" fmla="*/ 5546726 w 5546726"/>
              <a:gd name="connsiteY2-216" fmla="*/ 4817111 h 4817111"/>
              <a:gd name="connsiteX3-217" fmla="*/ 0 w 5546726"/>
              <a:gd name="connsiteY3-218" fmla="*/ 4626611 h 4817111"/>
              <a:gd name="connsiteX4-219" fmla="*/ 31750 w 5546726"/>
              <a:gd name="connsiteY4-220" fmla="*/ 664210 h 4817111"/>
              <a:gd name="connsiteX0-221" fmla="*/ 31750 w 5546726"/>
              <a:gd name="connsiteY0-222" fmla="*/ 679450 h 4832351"/>
              <a:gd name="connsiteX1-223" fmla="*/ 5292726 w 5546726"/>
              <a:gd name="connsiteY1-224" fmla="*/ 0 h 4832351"/>
              <a:gd name="connsiteX2-225" fmla="*/ 5546726 w 5546726"/>
              <a:gd name="connsiteY2-226" fmla="*/ 4832351 h 4832351"/>
              <a:gd name="connsiteX3-227" fmla="*/ 0 w 5546726"/>
              <a:gd name="connsiteY3-228" fmla="*/ 4641851 h 4832351"/>
              <a:gd name="connsiteX4-229" fmla="*/ 31750 w 5546726"/>
              <a:gd name="connsiteY4-230" fmla="*/ 679450 h 4832351"/>
              <a:gd name="connsiteX0-231" fmla="*/ 31750 w 5546726"/>
              <a:gd name="connsiteY0-232" fmla="*/ 679450 h 4832351"/>
              <a:gd name="connsiteX1-233" fmla="*/ 5315586 w 5546726"/>
              <a:gd name="connsiteY1-234" fmla="*/ 0 h 4832351"/>
              <a:gd name="connsiteX2-235" fmla="*/ 5546726 w 5546726"/>
              <a:gd name="connsiteY2-236" fmla="*/ 4832351 h 4832351"/>
              <a:gd name="connsiteX3-237" fmla="*/ 0 w 5546726"/>
              <a:gd name="connsiteY3-238" fmla="*/ 4641851 h 4832351"/>
              <a:gd name="connsiteX4-239" fmla="*/ 31750 w 5546726"/>
              <a:gd name="connsiteY4-240" fmla="*/ 679450 h 4832351"/>
              <a:gd name="connsiteX0-241" fmla="*/ 31750 w 5485766"/>
              <a:gd name="connsiteY0-242" fmla="*/ 679450 h 4756151"/>
              <a:gd name="connsiteX1-243" fmla="*/ 5315586 w 5485766"/>
              <a:gd name="connsiteY1-244" fmla="*/ 0 h 4756151"/>
              <a:gd name="connsiteX2-245" fmla="*/ 5485766 w 5485766"/>
              <a:gd name="connsiteY2-246" fmla="*/ 4756151 h 4756151"/>
              <a:gd name="connsiteX3-247" fmla="*/ 0 w 5485766"/>
              <a:gd name="connsiteY3-248" fmla="*/ 4641851 h 4756151"/>
              <a:gd name="connsiteX4-249" fmla="*/ 31750 w 5485766"/>
              <a:gd name="connsiteY4-250" fmla="*/ 679450 h 4756151"/>
              <a:gd name="connsiteX0-251" fmla="*/ 31750 w 5508626"/>
              <a:gd name="connsiteY0-252" fmla="*/ 679450 h 4794251"/>
              <a:gd name="connsiteX1-253" fmla="*/ 5315586 w 5508626"/>
              <a:gd name="connsiteY1-254" fmla="*/ 0 h 4794251"/>
              <a:gd name="connsiteX2-255" fmla="*/ 5508626 w 5508626"/>
              <a:gd name="connsiteY2-256" fmla="*/ 4794251 h 4794251"/>
              <a:gd name="connsiteX3-257" fmla="*/ 0 w 5508626"/>
              <a:gd name="connsiteY3-258" fmla="*/ 4641851 h 4794251"/>
              <a:gd name="connsiteX4-259" fmla="*/ 31750 w 5508626"/>
              <a:gd name="connsiteY4-260" fmla="*/ 679450 h 4794251"/>
              <a:gd name="connsiteX0-261" fmla="*/ 31750 w 5539106"/>
              <a:gd name="connsiteY0-262" fmla="*/ 679450 h 4824731"/>
              <a:gd name="connsiteX1-263" fmla="*/ 5315586 w 5539106"/>
              <a:gd name="connsiteY1-264" fmla="*/ 0 h 4824731"/>
              <a:gd name="connsiteX2-265" fmla="*/ 5539106 w 5539106"/>
              <a:gd name="connsiteY2-266" fmla="*/ 4824731 h 4824731"/>
              <a:gd name="connsiteX3-267" fmla="*/ 0 w 5539106"/>
              <a:gd name="connsiteY3-268" fmla="*/ 4641851 h 4824731"/>
              <a:gd name="connsiteX4-269" fmla="*/ 31750 w 5539106"/>
              <a:gd name="connsiteY4-270" fmla="*/ 679450 h 4824731"/>
              <a:gd name="connsiteX0-271" fmla="*/ 31750 w 5546726"/>
              <a:gd name="connsiteY0-272" fmla="*/ 679450 h 4786631"/>
              <a:gd name="connsiteX1-273" fmla="*/ 5315586 w 5546726"/>
              <a:gd name="connsiteY1-274" fmla="*/ 0 h 4786631"/>
              <a:gd name="connsiteX2-275" fmla="*/ 5546726 w 5546726"/>
              <a:gd name="connsiteY2-276" fmla="*/ 4786631 h 4786631"/>
              <a:gd name="connsiteX3-277" fmla="*/ 0 w 5546726"/>
              <a:gd name="connsiteY3-278" fmla="*/ 4641851 h 4786631"/>
              <a:gd name="connsiteX4-279" fmla="*/ 31750 w 5546726"/>
              <a:gd name="connsiteY4-280" fmla="*/ 679450 h 4786631"/>
              <a:gd name="connsiteX0-281" fmla="*/ 31750 w 5546726"/>
              <a:gd name="connsiteY0-282" fmla="*/ 679450 h 4809491"/>
              <a:gd name="connsiteX1-283" fmla="*/ 5315586 w 5546726"/>
              <a:gd name="connsiteY1-284" fmla="*/ 0 h 4809491"/>
              <a:gd name="connsiteX2-285" fmla="*/ 5546726 w 5546726"/>
              <a:gd name="connsiteY2-286" fmla="*/ 4809491 h 4809491"/>
              <a:gd name="connsiteX3-287" fmla="*/ 0 w 5546726"/>
              <a:gd name="connsiteY3-288" fmla="*/ 4641851 h 4809491"/>
              <a:gd name="connsiteX4-289" fmla="*/ 31750 w 5546726"/>
              <a:gd name="connsiteY4-290" fmla="*/ 679450 h 4809491"/>
              <a:gd name="connsiteX0-291" fmla="*/ 8890 w 5523866"/>
              <a:gd name="connsiteY0-292" fmla="*/ 679450 h 4809491"/>
              <a:gd name="connsiteX1-293" fmla="*/ 5292726 w 5523866"/>
              <a:gd name="connsiteY1-294" fmla="*/ 0 h 4809491"/>
              <a:gd name="connsiteX2-295" fmla="*/ 5523866 w 5523866"/>
              <a:gd name="connsiteY2-296" fmla="*/ 4809491 h 4809491"/>
              <a:gd name="connsiteX3-297" fmla="*/ 0 w 5523866"/>
              <a:gd name="connsiteY3-298" fmla="*/ 4695191 h 4809491"/>
              <a:gd name="connsiteX4-299" fmla="*/ 8890 w 5523866"/>
              <a:gd name="connsiteY4-300" fmla="*/ 679450 h 4809491"/>
              <a:gd name="connsiteX0-301" fmla="*/ 183061 w 5523866"/>
              <a:gd name="connsiteY0-302" fmla="*/ 273050 h 4809491"/>
              <a:gd name="connsiteX1-303" fmla="*/ 5292726 w 5523866"/>
              <a:gd name="connsiteY1-304" fmla="*/ 0 h 4809491"/>
              <a:gd name="connsiteX2-305" fmla="*/ 5523866 w 5523866"/>
              <a:gd name="connsiteY2-306" fmla="*/ 4809491 h 4809491"/>
              <a:gd name="connsiteX3-307" fmla="*/ 0 w 5523866"/>
              <a:gd name="connsiteY3-308" fmla="*/ 4695191 h 4809491"/>
              <a:gd name="connsiteX4-309" fmla="*/ 183061 w 5523866"/>
              <a:gd name="connsiteY4-310" fmla="*/ 273050 h 4809491"/>
              <a:gd name="connsiteX0-311" fmla="*/ 84001 w 5523866"/>
              <a:gd name="connsiteY0-312" fmla="*/ 0 h 4986021"/>
              <a:gd name="connsiteX1-313" fmla="*/ 5292726 w 5523866"/>
              <a:gd name="connsiteY1-314" fmla="*/ 176530 h 4986021"/>
              <a:gd name="connsiteX2-315" fmla="*/ 5523866 w 5523866"/>
              <a:gd name="connsiteY2-316" fmla="*/ 4986021 h 4986021"/>
              <a:gd name="connsiteX3-317" fmla="*/ 0 w 5523866"/>
              <a:gd name="connsiteY3-318" fmla="*/ 4871721 h 4986021"/>
              <a:gd name="connsiteX4-319" fmla="*/ 84001 w 5523866"/>
              <a:gd name="connsiteY4-320" fmla="*/ 0 h 4986021"/>
              <a:gd name="connsiteX0-321" fmla="*/ 66 w 5615191"/>
              <a:gd name="connsiteY0-322" fmla="*/ 0 h 5184141"/>
              <a:gd name="connsiteX1-323" fmla="*/ 5384051 w 5615191"/>
              <a:gd name="connsiteY1-324" fmla="*/ 374650 h 5184141"/>
              <a:gd name="connsiteX2-325" fmla="*/ 5615191 w 5615191"/>
              <a:gd name="connsiteY2-326" fmla="*/ 5184141 h 5184141"/>
              <a:gd name="connsiteX3-327" fmla="*/ 91325 w 5615191"/>
              <a:gd name="connsiteY3-328" fmla="*/ 5069841 h 5184141"/>
              <a:gd name="connsiteX4-329" fmla="*/ 66 w 5615191"/>
              <a:gd name="connsiteY4-330" fmla="*/ 0 h 5184141"/>
              <a:gd name="connsiteX0-331" fmla="*/ 72 w 5607577"/>
              <a:gd name="connsiteY0-332" fmla="*/ 0 h 4993641"/>
              <a:gd name="connsiteX1-333" fmla="*/ 5376437 w 5607577"/>
              <a:gd name="connsiteY1-334" fmla="*/ 184150 h 4993641"/>
              <a:gd name="connsiteX2-335" fmla="*/ 5607577 w 5607577"/>
              <a:gd name="connsiteY2-336" fmla="*/ 4993641 h 4993641"/>
              <a:gd name="connsiteX3-337" fmla="*/ 83711 w 5607577"/>
              <a:gd name="connsiteY3-338" fmla="*/ 4879341 h 4993641"/>
              <a:gd name="connsiteX4-339" fmla="*/ 72 w 5607577"/>
              <a:gd name="connsiteY4-340" fmla="*/ 0 h 4993641"/>
              <a:gd name="connsiteX0-341" fmla="*/ 45 w 5660890"/>
              <a:gd name="connsiteY0-342" fmla="*/ 0 h 4986021"/>
              <a:gd name="connsiteX1-343" fmla="*/ 5429750 w 5660890"/>
              <a:gd name="connsiteY1-344" fmla="*/ 176530 h 4986021"/>
              <a:gd name="connsiteX2-345" fmla="*/ 5660890 w 5660890"/>
              <a:gd name="connsiteY2-346" fmla="*/ 4986021 h 4986021"/>
              <a:gd name="connsiteX3-347" fmla="*/ 137024 w 5660890"/>
              <a:gd name="connsiteY3-348" fmla="*/ 4871721 h 4986021"/>
              <a:gd name="connsiteX4-349" fmla="*/ 45 w 5660890"/>
              <a:gd name="connsiteY4-350" fmla="*/ 0 h 4986021"/>
              <a:gd name="connsiteX0-351" fmla="*/ 45 w 5660890"/>
              <a:gd name="connsiteY0-352" fmla="*/ 0 h 4986021"/>
              <a:gd name="connsiteX1-353" fmla="*/ 5475470 w 5660890"/>
              <a:gd name="connsiteY1-354" fmla="*/ 100330 h 4986021"/>
              <a:gd name="connsiteX2-355" fmla="*/ 5660890 w 5660890"/>
              <a:gd name="connsiteY2-356" fmla="*/ 4986021 h 4986021"/>
              <a:gd name="connsiteX3-357" fmla="*/ 137024 w 5660890"/>
              <a:gd name="connsiteY3-358" fmla="*/ 4871721 h 4986021"/>
              <a:gd name="connsiteX4-359" fmla="*/ 45 w 5660890"/>
              <a:gd name="connsiteY4-360" fmla="*/ 0 h 4986021"/>
              <a:gd name="connsiteX0-361" fmla="*/ 45 w 5660890"/>
              <a:gd name="connsiteY0-362" fmla="*/ 0 h 4986021"/>
              <a:gd name="connsiteX1-363" fmla="*/ 5422130 w 5660890"/>
              <a:gd name="connsiteY1-364" fmla="*/ 16510 h 4986021"/>
              <a:gd name="connsiteX2-365" fmla="*/ 5660890 w 5660890"/>
              <a:gd name="connsiteY2-366" fmla="*/ 4986021 h 4986021"/>
              <a:gd name="connsiteX3-367" fmla="*/ 137024 w 5660890"/>
              <a:gd name="connsiteY3-368" fmla="*/ 4871721 h 4986021"/>
              <a:gd name="connsiteX4-369" fmla="*/ 45 w 5660890"/>
              <a:gd name="connsiteY4-370" fmla="*/ 0 h 4986021"/>
              <a:gd name="connsiteX0-371" fmla="*/ 45 w 5660890"/>
              <a:gd name="connsiteY0-372" fmla="*/ 6350 h 4992371"/>
              <a:gd name="connsiteX1-373" fmla="*/ 5422130 w 5660890"/>
              <a:gd name="connsiteY1-374" fmla="*/ 0 h 4992371"/>
              <a:gd name="connsiteX2-375" fmla="*/ 5660890 w 5660890"/>
              <a:gd name="connsiteY2-376" fmla="*/ 4992371 h 4992371"/>
              <a:gd name="connsiteX3-377" fmla="*/ 137024 w 5660890"/>
              <a:gd name="connsiteY3-378" fmla="*/ 4878071 h 4992371"/>
              <a:gd name="connsiteX4-379" fmla="*/ 45 w 5660890"/>
              <a:gd name="connsiteY4-380" fmla="*/ 6350 h 4992371"/>
              <a:gd name="connsiteX0-381" fmla="*/ 45 w 5653270"/>
              <a:gd name="connsiteY0-382" fmla="*/ 6350 h 5266691"/>
              <a:gd name="connsiteX1-383" fmla="*/ 5422130 w 5653270"/>
              <a:gd name="connsiteY1-384" fmla="*/ 0 h 5266691"/>
              <a:gd name="connsiteX2-385" fmla="*/ 5653270 w 5653270"/>
              <a:gd name="connsiteY2-386" fmla="*/ 5266691 h 5266691"/>
              <a:gd name="connsiteX3-387" fmla="*/ 137024 w 5653270"/>
              <a:gd name="connsiteY3-388" fmla="*/ 4878071 h 5266691"/>
              <a:gd name="connsiteX4-389" fmla="*/ 45 w 5653270"/>
              <a:gd name="connsiteY4-390" fmla="*/ 6350 h 5266691"/>
              <a:gd name="connsiteX0-391" fmla="*/ 45 w 5729470"/>
              <a:gd name="connsiteY0-392" fmla="*/ 6350 h 5676266"/>
              <a:gd name="connsiteX1-393" fmla="*/ 5422130 w 5729470"/>
              <a:gd name="connsiteY1-394" fmla="*/ 0 h 5676266"/>
              <a:gd name="connsiteX2-395" fmla="*/ 5729470 w 5729470"/>
              <a:gd name="connsiteY2-396" fmla="*/ 5676266 h 5676266"/>
              <a:gd name="connsiteX3-397" fmla="*/ 137024 w 5729470"/>
              <a:gd name="connsiteY3-398" fmla="*/ 4878071 h 5676266"/>
              <a:gd name="connsiteX4-399" fmla="*/ 45 w 5729470"/>
              <a:gd name="connsiteY4-400" fmla="*/ 6350 h 5676266"/>
              <a:gd name="connsiteX0-401" fmla="*/ 45 w 5685927"/>
              <a:gd name="connsiteY0-402" fmla="*/ 6350 h 5923009"/>
              <a:gd name="connsiteX1-403" fmla="*/ 5422130 w 5685927"/>
              <a:gd name="connsiteY1-404" fmla="*/ 0 h 5923009"/>
              <a:gd name="connsiteX2-405" fmla="*/ 5685927 w 5685927"/>
              <a:gd name="connsiteY2-406" fmla="*/ 5923009 h 5923009"/>
              <a:gd name="connsiteX3-407" fmla="*/ 137024 w 5685927"/>
              <a:gd name="connsiteY3-408" fmla="*/ 4878071 h 5923009"/>
              <a:gd name="connsiteX4-409" fmla="*/ 45 w 5685927"/>
              <a:gd name="connsiteY4-410" fmla="*/ 6350 h 5923009"/>
              <a:gd name="connsiteX0-411" fmla="*/ 45 w 5689489"/>
              <a:gd name="connsiteY0-412" fmla="*/ 6350 h 5923303"/>
              <a:gd name="connsiteX1-413" fmla="*/ 5422130 w 5689489"/>
              <a:gd name="connsiteY1-414" fmla="*/ 0 h 5923303"/>
              <a:gd name="connsiteX2-415" fmla="*/ 5685927 w 5689489"/>
              <a:gd name="connsiteY2-416" fmla="*/ 5923009 h 5923303"/>
              <a:gd name="connsiteX3-417" fmla="*/ 137024 w 5689489"/>
              <a:gd name="connsiteY3-418" fmla="*/ 4878071 h 5923303"/>
              <a:gd name="connsiteX4-419" fmla="*/ 45 w 5689489"/>
              <a:gd name="connsiteY4-420" fmla="*/ 6350 h 5923303"/>
              <a:gd name="connsiteX0-421" fmla="*/ 45 w 5689651"/>
              <a:gd name="connsiteY0-422" fmla="*/ 6448 h 5923333"/>
              <a:gd name="connsiteX1-423" fmla="*/ 5422130 w 5689651"/>
              <a:gd name="connsiteY1-424" fmla="*/ 98 h 5923333"/>
              <a:gd name="connsiteX2-425" fmla="*/ 5685927 w 5689651"/>
              <a:gd name="connsiteY2-426" fmla="*/ 5923107 h 5923333"/>
              <a:gd name="connsiteX3-427" fmla="*/ 137024 w 5689651"/>
              <a:gd name="connsiteY3-428" fmla="*/ 4878169 h 5923333"/>
              <a:gd name="connsiteX4-429" fmla="*/ 45 w 5689651"/>
              <a:gd name="connsiteY4-430" fmla="*/ 6448 h 5923333"/>
              <a:gd name="connsiteX0-431" fmla="*/ 45 w 5804754"/>
              <a:gd name="connsiteY0-432" fmla="*/ 6450 h 5836252"/>
              <a:gd name="connsiteX1-433" fmla="*/ 5422130 w 5804754"/>
              <a:gd name="connsiteY1-434" fmla="*/ 100 h 5836252"/>
              <a:gd name="connsiteX2-435" fmla="*/ 5802041 w 5804754"/>
              <a:gd name="connsiteY2-436" fmla="*/ 5836023 h 5836252"/>
              <a:gd name="connsiteX3-437" fmla="*/ 137024 w 5804754"/>
              <a:gd name="connsiteY3-438" fmla="*/ 4878171 h 5836252"/>
              <a:gd name="connsiteX4-439" fmla="*/ 45 w 5804754"/>
              <a:gd name="connsiteY4-440" fmla="*/ 6450 h 5836252"/>
              <a:gd name="connsiteX0-441" fmla="*/ 45 w 5779526"/>
              <a:gd name="connsiteY0-442" fmla="*/ 6450 h 5887050"/>
              <a:gd name="connsiteX1-443" fmla="*/ 5422130 w 5779526"/>
              <a:gd name="connsiteY1-444" fmla="*/ 100 h 5887050"/>
              <a:gd name="connsiteX2-445" fmla="*/ 5776641 w 5779526"/>
              <a:gd name="connsiteY2-446" fmla="*/ 5886823 h 5887050"/>
              <a:gd name="connsiteX3-447" fmla="*/ 137024 w 5779526"/>
              <a:gd name="connsiteY3-448" fmla="*/ 4878171 h 5887050"/>
              <a:gd name="connsiteX4-449" fmla="*/ 45 w 5779526"/>
              <a:gd name="connsiteY4-450" fmla="*/ 6450 h 5887050"/>
              <a:gd name="connsiteX0-451" fmla="*/ 40821 w 5820302"/>
              <a:gd name="connsiteY0-452" fmla="*/ 6450 h 5887050"/>
              <a:gd name="connsiteX1-453" fmla="*/ 5462906 w 5820302"/>
              <a:gd name="connsiteY1-454" fmla="*/ 100 h 5887050"/>
              <a:gd name="connsiteX2-455" fmla="*/ 5817417 w 5820302"/>
              <a:gd name="connsiteY2-456" fmla="*/ 5886823 h 5887050"/>
              <a:gd name="connsiteX3-457" fmla="*/ 0 w 5820302"/>
              <a:gd name="connsiteY3-458" fmla="*/ 4840071 h 5887050"/>
              <a:gd name="connsiteX4-459" fmla="*/ 40821 w 5820302"/>
              <a:gd name="connsiteY4-460" fmla="*/ 6450 h 5887050"/>
              <a:gd name="connsiteX0-461" fmla="*/ 215 w 5843196"/>
              <a:gd name="connsiteY0-462" fmla="*/ 0 h 6045700"/>
              <a:gd name="connsiteX1-463" fmla="*/ 5485800 w 5843196"/>
              <a:gd name="connsiteY1-464" fmla="*/ 158750 h 6045700"/>
              <a:gd name="connsiteX2-465" fmla="*/ 5840311 w 5843196"/>
              <a:gd name="connsiteY2-466" fmla="*/ 6045473 h 6045700"/>
              <a:gd name="connsiteX3-467" fmla="*/ 22894 w 5843196"/>
              <a:gd name="connsiteY3-468" fmla="*/ 4998721 h 6045700"/>
              <a:gd name="connsiteX4-469" fmla="*/ 215 w 5843196"/>
              <a:gd name="connsiteY4-470" fmla="*/ 0 h 6045700"/>
              <a:gd name="connsiteX0-471" fmla="*/ 215 w 5843196"/>
              <a:gd name="connsiteY0-472" fmla="*/ 0 h 6147300"/>
              <a:gd name="connsiteX1-473" fmla="*/ 5485800 w 5843196"/>
              <a:gd name="connsiteY1-474" fmla="*/ 260350 h 6147300"/>
              <a:gd name="connsiteX2-475" fmla="*/ 5840311 w 5843196"/>
              <a:gd name="connsiteY2-476" fmla="*/ 6147073 h 6147300"/>
              <a:gd name="connsiteX3-477" fmla="*/ 22894 w 5843196"/>
              <a:gd name="connsiteY3-478" fmla="*/ 5100321 h 6147300"/>
              <a:gd name="connsiteX4-479" fmla="*/ 215 w 5843196"/>
              <a:gd name="connsiteY4-480" fmla="*/ 0 h 6147300"/>
              <a:gd name="connsiteX0-481" fmla="*/ 80 w 5893861"/>
              <a:gd name="connsiteY0-482" fmla="*/ 0 h 6248900"/>
              <a:gd name="connsiteX1-483" fmla="*/ 5536465 w 5893861"/>
              <a:gd name="connsiteY1-484" fmla="*/ 361950 h 6248900"/>
              <a:gd name="connsiteX2-485" fmla="*/ 5890976 w 5893861"/>
              <a:gd name="connsiteY2-486" fmla="*/ 6248673 h 6248900"/>
              <a:gd name="connsiteX3-487" fmla="*/ 73559 w 5893861"/>
              <a:gd name="connsiteY3-488" fmla="*/ 5201921 h 6248900"/>
              <a:gd name="connsiteX4-489" fmla="*/ 80 w 5893861"/>
              <a:gd name="connsiteY4-490" fmla="*/ 0 h 6248900"/>
              <a:gd name="connsiteX0-491" fmla="*/ 80 w 5893861"/>
              <a:gd name="connsiteY0-492" fmla="*/ 0 h 6185400"/>
              <a:gd name="connsiteX1-493" fmla="*/ 5536465 w 5893861"/>
              <a:gd name="connsiteY1-494" fmla="*/ 298450 h 6185400"/>
              <a:gd name="connsiteX2-495" fmla="*/ 5890976 w 5893861"/>
              <a:gd name="connsiteY2-496" fmla="*/ 6185173 h 6185400"/>
              <a:gd name="connsiteX3-497" fmla="*/ 73559 w 5893861"/>
              <a:gd name="connsiteY3-498" fmla="*/ 5138421 h 6185400"/>
              <a:gd name="connsiteX4-499" fmla="*/ 80 w 5893861"/>
              <a:gd name="connsiteY4-500" fmla="*/ 0 h 6185400"/>
              <a:gd name="connsiteX0-501" fmla="*/ 80 w 5893537"/>
              <a:gd name="connsiteY0-502" fmla="*/ 0 h 6185397"/>
              <a:gd name="connsiteX1-503" fmla="*/ 5485665 w 5893537"/>
              <a:gd name="connsiteY1-504" fmla="*/ 222250 h 6185397"/>
              <a:gd name="connsiteX2-505" fmla="*/ 5890976 w 5893537"/>
              <a:gd name="connsiteY2-506" fmla="*/ 6185173 h 6185397"/>
              <a:gd name="connsiteX3-507" fmla="*/ 73559 w 5893537"/>
              <a:gd name="connsiteY3-508" fmla="*/ 5138421 h 6185397"/>
              <a:gd name="connsiteX4-509" fmla="*/ 80 w 5893537"/>
              <a:gd name="connsiteY4-510" fmla="*/ 0 h 6185397"/>
              <a:gd name="connsiteX0-511" fmla="*/ 80 w 5893537"/>
              <a:gd name="connsiteY0-512" fmla="*/ 0 h 6185393"/>
              <a:gd name="connsiteX1-513" fmla="*/ 5485665 w 5893537"/>
              <a:gd name="connsiteY1-514" fmla="*/ 95250 h 6185393"/>
              <a:gd name="connsiteX2-515" fmla="*/ 5890976 w 5893537"/>
              <a:gd name="connsiteY2-516" fmla="*/ 6185173 h 6185393"/>
              <a:gd name="connsiteX3-517" fmla="*/ 73559 w 5893537"/>
              <a:gd name="connsiteY3-518" fmla="*/ 5138421 h 6185393"/>
              <a:gd name="connsiteX4-519" fmla="*/ 80 w 5893537"/>
              <a:gd name="connsiteY4-520" fmla="*/ 0 h 6185393"/>
              <a:gd name="connsiteX0-521" fmla="*/ 80 w 5893279"/>
              <a:gd name="connsiteY0-522" fmla="*/ 0 h 6185393"/>
              <a:gd name="connsiteX1-523" fmla="*/ 5434865 w 5893279"/>
              <a:gd name="connsiteY1-524" fmla="*/ 95250 h 6185393"/>
              <a:gd name="connsiteX2-525" fmla="*/ 5890976 w 5893279"/>
              <a:gd name="connsiteY2-526" fmla="*/ 6185173 h 6185393"/>
              <a:gd name="connsiteX3-527" fmla="*/ 73559 w 5893279"/>
              <a:gd name="connsiteY3-528" fmla="*/ 5138421 h 6185393"/>
              <a:gd name="connsiteX4-529" fmla="*/ 80 w 5893279"/>
              <a:gd name="connsiteY4-530" fmla="*/ 0 h 6185393"/>
              <a:gd name="connsiteX0-531" fmla="*/ 50 w 5893249"/>
              <a:gd name="connsiteY0-532" fmla="*/ 0 h 6185393"/>
              <a:gd name="connsiteX1-533" fmla="*/ 5434835 w 5893249"/>
              <a:gd name="connsiteY1-534" fmla="*/ 95250 h 6185393"/>
              <a:gd name="connsiteX2-535" fmla="*/ 5890946 w 5893249"/>
              <a:gd name="connsiteY2-536" fmla="*/ 6185173 h 6185393"/>
              <a:gd name="connsiteX3-537" fmla="*/ 124329 w 5893249"/>
              <a:gd name="connsiteY3-538" fmla="*/ 5176521 h 6185393"/>
              <a:gd name="connsiteX4-539" fmla="*/ 50 w 5893249"/>
              <a:gd name="connsiteY4-540" fmla="*/ 0 h 6185393"/>
              <a:gd name="connsiteX0-541" fmla="*/ 39 w 5893238"/>
              <a:gd name="connsiteY0-542" fmla="*/ 0 h 6185393"/>
              <a:gd name="connsiteX1-543" fmla="*/ 5434824 w 5893238"/>
              <a:gd name="connsiteY1-544" fmla="*/ 95250 h 6185393"/>
              <a:gd name="connsiteX2-545" fmla="*/ 5890935 w 5893238"/>
              <a:gd name="connsiteY2-546" fmla="*/ 6185173 h 6185393"/>
              <a:gd name="connsiteX3-547" fmla="*/ 162418 w 5893238"/>
              <a:gd name="connsiteY3-548" fmla="*/ 5278121 h 6185393"/>
              <a:gd name="connsiteX4-549" fmla="*/ 39 w 5893238"/>
              <a:gd name="connsiteY4-550" fmla="*/ 0 h 6185393"/>
              <a:gd name="connsiteX0-551" fmla="*/ 32 w 5893231"/>
              <a:gd name="connsiteY0-552" fmla="*/ 0 h 6185393"/>
              <a:gd name="connsiteX1-553" fmla="*/ 5434817 w 5893231"/>
              <a:gd name="connsiteY1-554" fmla="*/ 95250 h 6185393"/>
              <a:gd name="connsiteX2-555" fmla="*/ 5890928 w 5893231"/>
              <a:gd name="connsiteY2-556" fmla="*/ 6185173 h 6185393"/>
              <a:gd name="connsiteX3-557" fmla="*/ 200511 w 5893231"/>
              <a:gd name="connsiteY3-558" fmla="*/ 5265421 h 6185393"/>
              <a:gd name="connsiteX4-559" fmla="*/ 32 w 5893231"/>
              <a:gd name="connsiteY4-560" fmla="*/ 0 h 6185393"/>
              <a:gd name="connsiteX0-561" fmla="*/ 32 w 5893231"/>
              <a:gd name="connsiteY0-562" fmla="*/ 0 h 6248891"/>
              <a:gd name="connsiteX1-563" fmla="*/ 5434817 w 5893231"/>
              <a:gd name="connsiteY1-564" fmla="*/ 95250 h 6248891"/>
              <a:gd name="connsiteX2-565" fmla="*/ 5890928 w 5893231"/>
              <a:gd name="connsiteY2-566" fmla="*/ 6248673 h 6248891"/>
              <a:gd name="connsiteX3-567" fmla="*/ 200511 w 5893231"/>
              <a:gd name="connsiteY3-568" fmla="*/ 5265421 h 6248891"/>
              <a:gd name="connsiteX4-569" fmla="*/ 32 w 5893231"/>
              <a:gd name="connsiteY4-570" fmla="*/ 0 h 6248891"/>
              <a:gd name="connsiteX0-571" fmla="*/ 32 w 5943820"/>
              <a:gd name="connsiteY0-572" fmla="*/ 0 h 6261590"/>
              <a:gd name="connsiteX1-573" fmla="*/ 5434817 w 5943820"/>
              <a:gd name="connsiteY1-574" fmla="*/ 95250 h 6261590"/>
              <a:gd name="connsiteX2-575" fmla="*/ 5941728 w 5943820"/>
              <a:gd name="connsiteY2-576" fmla="*/ 6261373 h 6261590"/>
              <a:gd name="connsiteX3-577" fmla="*/ 200511 w 5943820"/>
              <a:gd name="connsiteY3-578" fmla="*/ 5265421 h 6261590"/>
              <a:gd name="connsiteX4-579" fmla="*/ 32 w 5943820"/>
              <a:gd name="connsiteY4-580" fmla="*/ 0 h 6261590"/>
              <a:gd name="connsiteX0-581" fmla="*/ 38 w 5943826"/>
              <a:gd name="connsiteY0-582" fmla="*/ 0 h 6261590"/>
              <a:gd name="connsiteX1-583" fmla="*/ 5434823 w 5943826"/>
              <a:gd name="connsiteY1-584" fmla="*/ 95250 h 6261590"/>
              <a:gd name="connsiteX2-585" fmla="*/ 5941734 w 5943826"/>
              <a:gd name="connsiteY2-586" fmla="*/ 6261373 h 6261590"/>
              <a:gd name="connsiteX3-587" fmla="*/ 200517 w 5943826"/>
              <a:gd name="connsiteY3-588" fmla="*/ 5265421 h 6261590"/>
              <a:gd name="connsiteX4-589" fmla="*/ 38 w 5943826"/>
              <a:gd name="connsiteY4-590" fmla="*/ 0 h 6261590"/>
              <a:gd name="connsiteX0-591" fmla="*/ 34 w 5943822"/>
              <a:gd name="connsiteY0-592" fmla="*/ 0 h 6261590"/>
              <a:gd name="connsiteX1-593" fmla="*/ 5434819 w 5943822"/>
              <a:gd name="connsiteY1-594" fmla="*/ 95250 h 6261590"/>
              <a:gd name="connsiteX2-595" fmla="*/ 5941730 w 5943822"/>
              <a:gd name="connsiteY2-596" fmla="*/ 6261373 h 6261590"/>
              <a:gd name="connsiteX3-597" fmla="*/ 200513 w 5943822"/>
              <a:gd name="connsiteY3-598" fmla="*/ 5265421 h 6261590"/>
              <a:gd name="connsiteX4-599" fmla="*/ 34 w 5943822"/>
              <a:gd name="connsiteY4-600" fmla="*/ 0 h 6261590"/>
              <a:gd name="connsiteX0-601" fmla="*/ 0 w 5943788"/>
              <a:gd name="connsiteY0-602" fmla="*/ 8 h 6261598"/>
              <a:gd name="connsiteX1-603" fmla="*/ 5434785 w 5943788"/>
              <a:gd name="connsiteY1-604" fmla="*/ 95258 h 6261598"/>
              <a:gd name="connsiteX2-605" fmla="*/ 5941696 w 5943788"/>
              <a:gd name="connsiteY2-606" fmla="*/ 6261381 h 6261598"/>
              <a:gd name="connsiteX3-607" fmla="*/ 200479 w 5943788"/>
              <a:gd name="connsiteY3-608" fmla="*/ 5265429 h 6261598"/>
              <a:gd name="connsiteX4-609" fmla="*/ 0 w 5943788"/>
              <a:gd name="connsiteY4-610" fmla="*/ 8 h 6261598"/>
              <a:gd name="connsiteX0-611" fmla="*/ 0 w 5981888"/>
              <a:gd name="connsiteY0-612" fmla="*/ 8 h 6274298"/>
              <a:gd name="connsiteX1-613" fmla="*/ 5472885 w 5981888"/>
              <a:gd name="connsiteY1-614" fmla="*/ 107958 h 6274298"/>
              <a:gd name="connsiteX2-615" fmla="*/ 5979796 w 5981888"/>
              <a:gd name="connsiteY2-616" fmla="*/ 6274081 h 6274298"/>
              <a:gd name="connsiteX3-617" fmla="*/ 238579 w 5981888"/>
              <a:gd name="connsiteY3-618" fmla="*/ 5278129 h 6274298"/>
              <a:gd name="connsiteX4-619" fmla="*/ 0 w 5981888"/>
              <a:gd name="connsiteY4-620" fmla="*/ 8 h 6274298"/>
              <a:gd name="connsiteX0-621" fmla="*/ 0 w 5969188"/>
              <a:gd name="connsiteY0-622" fmla="*/ 9 h 6248899"/>
              <a:gd name="connsiteX1-623" fmla="*/ 5460185 w 5969188"/>
              <a:gd name="connsiteY1-624" fmla="*/ 82559 h 6248899"/>
              <a:gd name="connsiteX2-625" fmla="*/ 5967096 w 5969188"/>
              <a:gd name="connsiteY2-626" fmla="*/ 6248682 h 6248899"/>
              <a:gd name="connsiteX3-627" fmla="*/ 225879 w 5969188"/>
              <a:gd name="connsiteY3-628" fmla="*/ 5252730 h 6248899"/>
              <a:gd name="connsiteX4-629" fmla="*/ 0 w 5969188"/>
              <a:gd name="connsiteY4-630" fmla="*/ 9 h 6248899"/>
              <a:gd name="connsiteX0-631" fmla="*/ 0 w 5943788"/>
              <a:gd name="connsiteY0-632" fmla="*/ 285845 h 6166435"/>
              <a:gd name="connsiteX1-633" fmla="*/ 5434785 w 5943788"/>
              <a:gd name="connsiteY1-634" fmla="*/ 95 h 6166435"/>
              <a:gd name="connsiteX2-635" fmla="*/ 5941696 w 5943788"/>
              <a:gd name="connsiteY2-636" fmla="*/ 6166218 h 6166435"/>
              <a:gd name="connsiteX3-637" fmla="*/ 200479 w 5943788"/>
              <a:gd name="connsiteY3-638" fmla="*/ 5170266 h 6166435"/>
              <a:gd name="connsiteX4-639" fmla="*/ 0 w 5943788"/>
              <a:gd name="connsiteY4-640" fmla="*/ 285845 h 6166435"/>
              <a:gd name="connsiteX0-641" fmla="*/ 0 w 6146988"/>
              <a:gd name="connsiteY0-642" fmla="*/ 273145 h 6166435"/>
              <a:gd name="connsiteX1-643" fmla="*/ 5637985 w 6146988"/>
              <a:gd name="connsiteY1-644" fmla="*/ 95 h 6166435"/>
              <a:gd name="connsiteX2-645" fmla="*/ 6144896 w 6146988"/>
              <a:gd name="connsiteY2-646" fmla="*/ 6166218 h 6166435"/>
              <a:gd name="connsiteX3-647" fmla="*/ 403679 w 6146988"/>
              <a:gd name="connsiteY3-648" fmla="*/ 5170266 h 6166435"/>
              <a:gd name="connsiteX4-649" fmla="*/ 0 w 6146988"/>
              <a:gd name="connsiteY4-650" fmla="*/ 273145 h 6166435"/>
              <a:gd name="connsiteX0-651" fmla="*/ 0 w 6210488"/>
              <a:gd name="connsiteY0-652" fmla="*/ 349345 h 6166435"/>
              <a:gd name="connsiteX1-653" fmla="*/ 5701485 w 6210488"/>
              <a:gd name="connsiteY1-654" fmla="*/ 95 h 6166435"/>
              <a:gd name="connsiteX2-655" fmla="*/ 6208396 w 6210488"/>
              <a:gd name="connsiteY2-656" fmla="*/ 6166218 h 6166435"/>
              <a:gd name="connsiteX3-657" fmla="*/ 467179 w 6210488"/>
              <a:gd name="connsiteY3-658" fmla="*/ 5170266 h 6166435"/>
              <a:gd name="connsiteX4-659" fmla="*/ 0 w 6210488"/>
              <a:gd name="connsiteY4-660" fmla="*/ 349345 h 6166435"/>
              <a:gd name="connsiteX0-661" fmla="*/ 0 w 6261112"/>
              <a:gd name="connsiteY0-662" fmla="*/ 349353 h 5633063"/>
              <a:gd name="connsiteX1-663" fmla="*/ 5701485 w 6261112"/>
              <a:gd name="connsiteY1-664" fmla="*/ 103 h 5633063"/>
              <a:gd name="connsiteX2-665" fmla="*/ 6259196 w 6261112"/>
              <a:gd name="connsiteY2-666" fmla="*/ 5632826 h 5633063"/>
              <a:gd name="connsiteX3-667" fmla="*/ 467179 w 6261112"/>
              <a:gd name="connsiteY3-668" fmla="*/ 5170274 h 5633063"/>
              <a:gd name="connsiteX4-669" fmla="*/ 0 w 6261112"/>
              <a:gd name="connsiteY4-670" fmla="*/ 349353 h 5633063"/>
              <a:gd name="connsiteX0-671" fmla="*/ 0 w 6400452"/>
              <a:gd name="connsiteY0-672" fmla="*/ 349351 h 5785455"/>
              <a:gd name="connsiteX1-673" fmla="*/ 5701485 w 6400452"/>
              <a:gd name="connsiteY1-674" fmla="*/ 101 h 5785455"/>
              <a:gd name="connsiteX2-675" fmla="*/ 6398896 w 6400452"/>
              <a:gd name="connsiteY2-676" fmla="*/ 5785224 h 5785455"/>
              <a:gd name="connsiteX3-677" fmla="*/ 467179 w 6400452"/>
              <a:gd name="connsiteY3-678" fmla="*/ 5170272 h 5785455"/>
              <a:gd name="connsiteX4-679" fmla="*/ 0 w 6400452"/>
              <a:gd name="connsiteY4-680" fmla="*/ 349351 h 5785455"/>
              <a:gd name="connsiteX0-681" fmla="*/ 0 w 6463830"/>
              <a:gd name="connsiteY0-682" fmla="*/ 349350 h 5848952"/>
              <a:gd name="connsiteX1-683" fmla="*/ 5701485 w 6463830"/>
              <a:gd name="connsiteY1-684" fmla="*/ 100 h 5848952"/>
              <a:gd name="connsiteX2-685" fmla="*/ 6462396 w 6463830"/>
              <a:gd name="connsiteY2-686" fmla="*/ 5848723 h 5848952"/>
              <a:gd name="connsiteX3-687" fmla="*/ 467179 w 6463830"/>
              <a:gd name="connsiteY3-688" fmla="*/ 5170271 h 5848952"/>
              <a:gd name="connsiteX4-689" fmla="*/ 0 w 6463830"/>
              <a:gd name="connsiteY4-690" fmla="*/ 349350 h 5848952"/>
              <a:gd name="connsiteX0-691" fmla="*/ 0 w 6406789"/>
              <a:gd name="connsiteY0-692" fmla="*/ 349350 h 5887050"/>
              <a:gd name="connsiteX1-693" fmla="*/ 5701485 w 6406789"/>
              <a:gd name="connsiteY1-694" fmla="*/ 100 h 5887050"/>
              <a:gd name="connsiteX2-695" fmla="*/ 6405246 w 6406789"/>
              <a:gd name="connsiteY2-696" fmla="*/ 5886823 h 5887050"/>
              <a:gd name="connsiteX3-697" fmla="*/ 467179 w 6406789"/>
              <a:gd name="connsiteY3-698" fmla="*/ 5170271 h 5887050"/>
              <a:gd name="connsiteX4-699" fmla="*/ 0 w 6406789"/>
              <a:gd name="connsiteY4-700" fmla="*/ 349350 h 5887050"/>
              <a:gd name="connsiteX0-701" fmla="*/ 0 w 6454322"/>
              <a:gd name="connsiteY0-702" fmla="*/ 349350 h 5858476"/>
              <a:gd name="connsiteX1-703" fmla="*/ 5701485 w 6454322"/>
              <a:gd name="connsiteY1-704" fmla="*/ 100 h 5858476"/>
              <a:gd name="connsiteX2-705" fmla="*/ 6452871 w 6454322"/>
              <a:gd name="connsiteY2-706" fmla="*/ 5858248 h 5858476"/>
              <a:gd name="connsiteX3-707" fmla="*/ 467179 w 6454322"/>
              <a:gd name="connsiteY3-708" fmla="*/ 5170271 h 5858476"/>
              <a:gd name="connsiteX4-709" fmla="*/ 0 w 6454322"/>
              <a:gd name="connsiteY4-710" fmla="*/ 349350 h 5858476"/>
              <a:gd name="connsiteX0-711" fmla="*/ 0 w 6482847"/>
              <a:gd name="connsiteY0-712" fmla="*/ 349350 h 5848952"/>
              <a:gd name="connsiteX1-713" fmla="*/ 5701485 w 6482847"/>
              <a:gd name="connsiteY1-714" fmla="*/ 100 h 5848952"/>
              <a:gd name="connsiteX2-715" fmla="*/ 6481446 w 6482847"/>
              <a:gd name="connsiteY2-716" fmla="*/ 5848723 h 5848952"/>
              <a:gd name="connsiteX3-717" fmla="*/ 467179 w 6482847"/>
              <a:gd name="connsiteY3-718" fmla="*/ 5170271 h 5848952"/>
              <a:gd name="connsiteX4-719" fmla="*/ 0 w 6482847"/>
              <a:gd name="connsiteY4-720" fmla="*/ 349350 h 5848952"/>
              <a:gd name="connsiteX0-721" fmla="*/ 0 w 6481446"/>
              <a:gd name="connsiteY0-722" fmla="*/ 349351 h 5848724"/>
              <a:gd name="connsiteX1-723" fmla="*/ 5701485 w 6481446"/>
              <a:gd name="connsiteY1-724" fmla="*/ 101 h 5848724"/>
              <a:gd name="connsiteX2-725" fmla="*/ 6481446 w 6481446"/>
              <a:gd name="connsiteY2-726" fmla="*/ 5848724 h 5848724"/>
              <a:gd name="connsiteX3-727" fmla="*/ 467179 w 6481446"/>
              <a:gd name="connsiteY3-728" fmla="*/ 5170272 h 5848724"/>
              <a:gd name="connsiteX4-729" fmla="*/ 0 w 6481446"/>
              <a:gd name="connsiteY4-730" fmla="*/ 349351 h 5848724"/>
              <a:gd name="connsiteX0-731" fmla="*/ 0 w 6481446"/>
              <a:gd name="connsiteY0-732" fmla="*/ 349351 h 5886824"/>
              <a:gd name="connsiteX1-733" fmla="*/ 5701485 w 6481446"/>
              <a:gd name="connsiteY1-734" fmla="*/ 101 h 5886824"/>
              <a:gd name="connsiteX2-735" fmla="*/ 6481446 w 6481446"/>
              <a:gd name="connsiteY2-736" fmla="*/ 5886824 h 5886824"/>
              <a:gd name="connsiteX3-737" fmla="*/ 467179 w 6481446"/>
              <a:gd name="connsiteY3-738" fmla="*/ 5170272 h 5886824"/>
              <a:gd name="connsiteX4-739" fmla="*/ 0 w 6481446"/>
              <a:gd name="connsiteY4-740" fmla="*/ 349351 h 5886824"/>
              <a:gd name="connsiteX0-741" fmla="*/ 0 w 6481446"/>
              <a:gd name="connsiteY0-742" fmla="*/ 247753 h 5785226"/>
              <a:gd name="connsiteX1-743" fmla="*/ 5663385 w 6481446"/>
              <a:gd name="connsiteY1-744" fmla="*/ 103 h 5785226"/>
              <a:gd name="connsiteX2-745" fmla="*/ 6481446 w 6481446"/>
              <a:gd name="connsiteY2-746" fmla="*/ 5785226 h 5785226"/>
              <a:gd name="connsiteX3-747" fmla="*/ 467179 w 6481446"/>
              <a:gd name="connsiteY3-748" fmla="*/ 5068674 h 5785226"/>
              <a:gd name="connsiteX4-749" fmla="*/ 0 w 6481446"/>
              <a:gd name="connsiteY4-750" fmla="*/ 247753 h 5785226"/>
              <a:gd name="connsiteX0-751" fmla="*/ 0 w 6481446"/>
              <a:gd name="connsiteY0-752" fmla="*/ 235053 h 5772526"/>
              <a:gd name="connsiteX1-753" fmla="*/ 5612585 w 6481446"/>
              <a:gd name="connsiteY1-754" fmla="*/ 103 h 5772526"/>
              <a:gd name="connsiteX2-755" fmla="*/ 6481446 w 6481446"/>
              <a:gd name="connsiteY2-756" fmla="*/ 5772526 h 5772526"/>
              <a:gd name="connsiteX3-757" fmla="*/ 467179 w 6481446"/>
              <a:gd name="connsiteY3-758" fmla="*/ 5055974 h 5772526"/>
              <a:gd name="connsiteX4-759" fmla="*/ 0 w 6481446"/>
              <a:gd name="connsiteY4-760" fmla="*/ 235053 h 57725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446" h="5772526">
                <a:moveTo>
                  <a:pt x="0" y="235053"/>
                </a:moveTo>
                <a:lnTo>
                  <a:pt x="5612585" y="103"/>
                </a:lnTo>
                <a:cubicBezTo>
                  <a:pt x="5631332" y="-28019"/>
                  <a:pt x="6463606" y="5748487"/>
                  <a:pt x="6481446" y="5772526"/>
                </a:cubicBezTo>
                <a:lnTo>
                  <a:pt x="467179" y="5055974"/>
                </a:lnTo>
                <a:cubicBezTo>
                  <a:pt x="457442" y="5063594"/>
                  <a:pt x="22437" y="227433"/>
                  <a:pt x="0" y="235053"/>
                </a:cubicBezTo>
                <a:close/>
              </a:path>
            </a:pathLst>
          </a:custGeom>
          <a:solidFill>
            <a:schemeClr val="tx1">
              <a:lumMod val="50000"/>
              <a:lumOff val="50000"/>
            </a:schemeClr>
          </a:solidFill>
          <a:effectLst>
            <a:innerShdw blurRad="114300">
              <a:prstClr val="black"/>
            </a:innerShdw>
          </a:effectLst>
          <a:scene3d>
            <a:camera prst="orthographicFront">
              <a:rot lat="19092000" lon="2268000" rev="20346000"/>
            </a:camera>
            <a:lightRig rig="threePt" dir="t"/>
          </a:scene3d>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16413" y="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8"/>
          <p:cNvSpPr>
            <a:spLocks noGrp="1"/>
          </p:cNvSpPr>
          <p:nvPr>
            <p:ph type="pic" sz="quarter" idx="11"/>
          </p:nvPr>
        </p:nvSpPr>
        <p:spPr>
          <a:xfrm>
            <a:off x="8139112" y="342900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5" name="Rectangle 4"/>
          <p:cNvSpPr/>
          <p:nvPr userDrawn="1"/>
        </p:nvSpPr>
        <p:spPr>
          <a:xfrm>
            <a:off x="0" y="0"/>
            <a:ext cx="2788170" cy="6858000"/>
          </a:xfrm>
          <a:prstGeom prst="rect">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p:cNvGrpSpPr/>
          <p:nvPr userDrawn="1"/>
        </p:nvGrpSpPr>
        <p:grpSpPr>
          <a:xfrm>
            <a:off x="337395" y="756288"/>
            <a:ext cx="2113380" cy="5345425"/>
            <a:chOff x="-946491" y="4049540"/>
            <a:chExt cx="4117956" cy="1435123"/>
          </a:xfrm>
        </p:grpSpPr>
        <p:sp>
          <p:nvSpPr>
            <p:cNvPr id="3" name="Rectangle 2"/>
            <p:cNvSpPr/>
            <p:nvPr/>
          </p:nvSpPr>
          <p:spPr>
            <a:xfrm>
              <a:off x="-946491" y="4175282"/>
              <a:ext cx="2518773" cy="1309381"/>
            </a:xfrm>
            <a:prstGeom prst="rect">
              <a:avLst/>
            </a:prstGeom>
          </p:spPr>
          <p:txBody>
            <a:bodyPr vert="vert270" wrap="square">
              <a:spAutoFit/>
            </a:bodyPr>
            <a:lstStyle/>
            <a:p>
              <a:r>
                <a:rPr lang="en-US" sz="7200" dirty="0">
                  <a:solidFill>
                    <a:schemeClr val="bg1">
                      <a:alpha val="15000"/>
                    </a:schemeClr>
                  </a:solidFill>
                  <a:latin typeface="Montserrat" panose="00000500000000000000" pitchFamily="50" charset="0"/>
                  <a:cs typeface="Segoe UI" panose="020B0502040204020203" pitchFamily="34" charset="0"/>
                </a:rPr>
                <a:t>Business </a:t>
              </a:r>
            </a:p>
          </p:txBody>
        </p:sp>
        <p:sp>
          <p:nvSpPr>
            <p:cNvPr id="4" name="Rectangle 3"/>
            <p:cNvSpPr/>
            <p:nvPr/>
          </p:nvSpPr>
          <p:spPr>
            <a:xfrm>
              <a:off x="652692" y="4049540"/>
              <a:ext cx="2518773" cy="1015663"/>
            </a:xfrm>
            <a:prstGeom prst="rect">
              <a:avLst/>
            </a:prstGeom>
          </p:spPr>
          <p:txBody>
            <a:bodyPr vert="vert270" wrap="square">
              <a:spAutoFit/>
            </a:bodyPr>
            <a:lstStyle/>
            <a:p>
              <a:r>
                <a:rPr lang="en-US" sz="7200" dirty="0">
                  <a:solidFill>
                    <a:schemeClr val="bg1">
                      <a:alpha val="15000"/>
                    </a:schemeClr>
                  </a:solidFill>
                  <a:latin typeface="Montserrat" panose="00000500000000000000" pitchFamily="50" charset="0"/>
                  <a:cs typeface="Segoe UI" panose="020B0502040204020203" pitchFamily="34" charset="0"/>
                </a:rPr>
                <a:t>startup</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nodePh="1">
                                  <p:stCondLst>
                                    <p:cond delay="7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nodePh="1">
                                  <p:stCondLst>
                                    <p:cond delay="25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25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5105536" y="1616075"/>
            <a:ext cx="2051050" cy="3625850"/>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a:innerShdw blurRad="114300">
              <a:prstClr val="black"/>
            </a:inn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3" name="Picture Placeholder 9"/>
          <p:cNvSpPr>
            <a:spLocks noGrp="1"/>
          </p:cNvSpPr>
          <p:nvPr>
            <p:ph type="pic" sz="quarter" idx="12"/>
          </p:nvPr>
        </p:nvSpPr>
        <p:spPr>
          <a:xfrm>
            <a:off x="7484585" y="1616075"/>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9"/>
          <p:cNvSpPr>
            <a:spLocks noGrp="1"/>
          </p:cNvSpPr>
          <p:nvPr>
            <p:ph type="pic" sz="quarter" idx="13"/>
          </p:nvPr>
        </p:nvSpPr>
        <p:spPr>
          <a:xfrm>
            <a:off x="9734299" y="1616075"/>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7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2" decel="100000" fill="hold" grpId="0" nodeType="withEffect" nodePh="1">
                                  <p:stCondLst>
                                    <p:cond delay="20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750" fill="hold"/>
                                        <p:tgtEl>
                                          <p:spTgt spid="3"/>
                                        </p:tgtEl>
                                        <p:attrNameLst>
                                          <p:attrName>ppt_x</p:attrName>
                                        </p:attrNameLst>
                                      </p:cBhvr>
                                      <p:tavLst>
                                        <p:tav tm="0">
                                          <p:val>
                                            <p:strVal val="1+#ppt_w/2"/>
                                          </p:val>
                                        </p:tav>
                                        <p:tav tm="100000">
                                          <p:val>
                                            <p:strVal val="#ppt_x"/>
                                          </p:val>
                                        </p:tav>
                                      </p:tavLst>
                                    </p:anim>
                                    <p:anim calcmode="lin" valueType="num">
                                      <p:cBhvr additive="base">
                                        <p:cTn id="11" dur="75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nodePh="1">
                                  <p:stCondLst>
                                    <p:cond delay="225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1+#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0" y="2596862"/>
            <a:ext cx="3933371" cy="2061028"/>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7"/>
          <p:cNvSpPr>
            <a:spLocks noGrp="1"/>
          </p:cNvSpPr>
          <p:nvPr>
            <p:ph type="pic" sz="quarter" idx="12"/>
          </p:nvPr>
        </p:nvSpPr>
        <p:spPr>
          <a:xfrm>
            <a:off x="8258629" y="2596862"/>
            <a:ext cx="3933371" cy="2061028"/>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12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0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6"/>
          <p:cNvSpPr>
            <a:spLocks noGrp="1"/>
          </p:cNvSpPr>
          <p:nvPr>
            <p:ph type="pic" sz="quarter" idx="11"/>
          </p:nvPr>
        </p:nvSpPr>
        <p:spPr>
          <a:xfrm>
            <a:off x="3046146"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9" name="Picture Placeholder 6"/>
          <p:cNvSpPr>
            <a:spLocks noGrp="1"/>
          </p:cNvSpPr>
          <p:nvPr>
            <p:ph type="pic" sz="quarter" idx="12"/>
          </p:nvPr>
        </p:nvSpPr>
        <p:spPr>
          <a:xfrm>
            <a:off x="6092291"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6"/>
          <p:cNvSpPr>
            <a:spLocks noGrp="1"/>
          </p:cNvSpPr>
          <p:nvPr>
            <p:ph type="pic" sz="quarter" idx="13"/>
          </p:nvPr>
        </p:nvSpPr>
        <p:spPr>
          <a:xfrm>
            <a:off x="9142412"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5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75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6_Title Slide">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0" y="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6"/>
          <p:cNvSpPr>
            <a:spLocks noGrp="1"/>
          </p:cNvSpPr>
          <p:nvPr>
            <p:ph type="pic" sz="quarter" idx="11"/>
          </p:nvPr>
        </p:nvSpPr>
        <p:spPr>
          <a:xfrm>
            <a:off x="2415239" y="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2" name="Picture Placeholder 6"/>
          <p:cNvSpPr>
            <a:spLocks noGrp="1"/>
          </p:cNvSpPr>
          <p:nvPr>
            <p:ph type="pic" sz="quarter" idx="13"/>
          </p:nvPr>
        </p:nvSpPr>
        <p:spPr>
          <a:xfrm>
            <a:off x="9745920" y="0"/>
            <a:ext cx="2436075"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3" name="Picture Placeholder 6"/>
          <p:cNvSpPr>
            <a:spLocks noGrp="1"/>
          </p:cNvSpPr>
          <p:nvPr>
            <p:ph type="pic" sz="quarter" idx="14"/>
          </p:nvPr>
        </p:nvSpPr>
        <p:spPr>
          <a:xfrm>
            <a:off x="4862135" y="342900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4" name="Picture Placeholder 6"/>
          <p:cNvSpPr>
            <a:spLocks noGrp="1"/>
          </p:cNvSpPr>
          <p:nvPr>
            <p:ph type="pic" sz="quarter" idx="15"/>
          </p:nvPr>
        </p:nvSpPr>
        <p:spPr>
          <a:xfrm>
            <a:off x="7288196" y="3429000"/>
            <a:ext cx="2457725"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5" name="Picture Placeholder 6"/>
          <p:cNvSpPr>
            <a:spLocks noGrp="1"/>
          </p:cNvSpPr>
          <p:nvPr>
            <p:ph type="pic" sz="quarter" idx="16"/>
          </p:nvPr>
        </p:nvSpPr>
        <p:spPr>
          <a:xfrm>
            <a:off x="9765939" y="342900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1" name="Picture Placeholder 6"/>
          <p:cNvSpPr>
            <a:spLocks noGrp="1"/>
          </p:cNvSpPr>
          <p:nvPr>
            <p:ph type="pic" sz="quarter" idx="12"/>
          </p:nvPr>
        </p:nvSpPr>
        <p:spPr>
          <a:xfrm>
            <a:off x="4841300" y="0"/>
            <a:ext cx="4904619" cy="3429000"/>
          </a:xfrm>
          <a:prstGeom prst="rect">
            <a:avLst/>
          </a:prstGeom>
          <a:effectLst>
            <a:outerShdw blurRad="381000" sx="106000" sy="106000" algn="ctr" rotWithShape="0">
              <a:schemeClr val="bg1">
                <a:lumMod val="50000"/>
                <a:alpha val="40000"/>
              </a:schemeClr>
            </a:outerShdw>
          </a:effectLst>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5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75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100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1250"/>
                                  </p:stCondLst>
                                  <p:endCondLst>
                                    <p:cond evt="begin" delay="0">
                                      <p:tn val="25"/>
                                    </p:cond>
                                  </p:end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nodePh="1">
                                  <p:stCondLst>
                                    <p:cond delay="150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0" y="2757715"/>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5" name="Picture Placeholder 6"/>
          <p:cNvSpPr>
            <a:spLocks noGrp="1"/>
          </p:cNvSpPr>
          <p:nvPr>
            <p:ph type="pic" sz="quarter" idx="11"/>
          </p:nvPr>
        </p:nvSpPr>
        <p:spPr>
          <a:xfrm>
            <a:off x="6134100" y="2757715"/>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7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9_Title Slide">
    <p:bg>
      <p:bgPr>
        <a:gradFill flip="none" rotWithShape="1">
          <a:gsLst>
            <a:gs pos="0">
              <a:schemeClr val="accent5"/>
            </a:gs>
            <a:gs pos="99000">
              <a:schemeClr val="accent1"/>
            </a:gs>
          </a:gsLst>
          <a:lin ang="5400000" scaled="0"/>
          <a:tileRect/>
        </a:gradFill>
        <a:effectLst/>
      </p:bgPr>
    </p:bg>
    <p:spTree>
      <p:nvGrpSpPr>
        <p:cNvPr id="1" name=""/>
        <p:cNvGrpSpPr/>
        <p:nvPr/>
      </p:nvGrpSpPr>
      <p:grpSpPr>
        <a:xfrm>
          <a:off x="0" y="0"/>
          <a:ext cx="0" cy="0"/>
          <a:chOff x="0" y="0"/>
          <a:chExt cx="0" cy="0"/>
        </a:xfrm>
      </p:grpSpPr>
      <p:sp>
        <p:nvSpPr>
          <p:cNvPr id="20" name="Freeform: Shape 19"/>
          <p:cNvSpPr/>
          <p:nvPr userDrawn="1"/>
        </p:nvSpPr>
        <p:spPr>
          <a:xfrm>
            <a:off x="-546905" y="39243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
        <p:nvSpPr>
          <p:cNvPr id="33" name="Picture Placeholder 32"/>
          <p:cNvSpPr>
            <a:spLocks noGrp="1"/>
          </p:cNvSpPr>
          <p:nvPr>
            <p:ph type="pic" sz="quarter" idx="11"/>
          </p:nvPr>
        </p:nvSpPr>
        <p:spPr>
          <a:xfrm>
            <a:off x="8725535" y="292404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
        <p:nvSpPr>
          <p:cNvPr id="30" name="Picture Placeholder 29"/>
          <p:cNvSpPr>
            <a:spLocks noGrp="1"/>
          </p:cNvSpPr>
          <p:nvPr>
            <p:ph type="pic" sz="quarter" idx="10"/>
          </p:nvPr>
        </p:nvSpPr>
        <p:spPr>
          <a:xfrm>
            <a:off x="1891650" y="4885106"/>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00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ppt_x"/>
                                          </p:val>
                                        </p:tav>
                                        <p:tav tm="100000">
                                          <p:val>
                                            <p:strVal val="#ppt_x"/>
                                          </p:val>
                                        </p:tav>
                                      </p:tavLst>
                                    </p:anim>
                                    <p:anim calcmode="lin" valueType="num">
                                      <p:cBhvr additive="base">
                                        <p:cTn id="8" dur="75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75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0_Title Slide">
    <p:bg>
      <p:bgPr>
        <a:gradFill>
          <a:gsLst>
            <a:gs pos="0">
              <a:schemeClr val="accent1"/>
            </a:gs>
            <a:gs pos="100000">
              <a:schemeClr val="accent5"/>
            </a:gs>
          </a:gsLst>
          <a:lin ang="5400000" scaled="0"/>
        </a:gradFill>
        <a:effectLst/>
      </p:bgPr>
    </p:bg>
    <p:spTree>
      <p:nvGrpSpPr>
        <p:cNvPr id="1" name=""/>
        <p:cNvGrpSpPr/>
        <p:nvPr/>
      </p:nvGrpSpPr>
      <p:grpSpPr>
        <a:xfrm>
          <a:off x="0" y="0"/>
          <a:ext cx="0" cy="0"/>
          <a:chOff x="0" y="0"/>
          <a:chExt cx="0" cy="0"/>
        </a:xfrm>
      </p:grpSpPr>
      <p:sp>
        <p:nvSpPr>
          <p:cNvPr id="4" name="Freeform: Shape 3"/>
          <p:cNvSpPr/>
          <p:nvPr userDrawn="1"/>
        </p:nvSpPr>
        <p:spPr>
          <a:xfrm>
            <a:off x="-546905" y="-29337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
        <p:nvSpPr>
          <p:cNvPr id="9" name="Picture Placeholder 8"/>
          <p:cNvSpPr>
            <a:spLocks noGrp="1"/>
          </p:cNvSpPr>
          <p:nvPr>
            <p:ph type="pic" sz="quarter" idx="11"/>
          </p:nvPr>
        </p:nvSpPr>
        <p:spPr>
          <a:xfrm>
            <a:off x="8725535" y="50280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
        <p:nvSpPr>
          <p:cNvPr id="10" name="Picture Placeholder 9"/>
          <p:cNvSpPr>
            <a:spLocks noGrp="1"/>
          </p:cNvSpPr>
          <p:nvPr>
            <p:ph type="pic" sz="quarter" idx="10"/>
          </p:nvPr>
        </p:nvSpPr>
        <p:spPr>
          <a:xfrm>
            <a:off x="1891650" y="2573198"/>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
        <p:nvSpPr>
          <p:cNvPr id="11" name="Picture Placeholder 10"/>
          <p:cNvSpPr>
            <a:spLocks noGrp="1"/>
          </p:cNvSpPr>
          <p:nvPr>
            <p:ph type="pic" sz="quarter" idx="12"/>
          </p:nvPr>
        </p:nvSpPr>
        <p:spPr>
          <a:xfrm>
            <a:off x="8725535" y="4694750"/>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1_Title Slide">
    <p:bg>
      <p:bgPr>
        <a:gradFill>
          <a:gsLst>
            <a:gs pos="0">
              <a:schemeClr val="accent5"/>
            </a:gs>
            <a:gs pos="100000">
              <a:schemeClr val="accent1"/>
            </a:gs>
          </a:gsLst>
          <a:lin ang="5400000" scaled="0"/>
        </a:gradFill>
        <a:effectLst/>
      </p:bgPr>
    </p:bg>
    <p:spTree>
      <p:nvGrpSpPr>
        <p:cNvPr id="1" name=""/>
        <p:cNvGrpSpPr/>
        <p:nvPr/>
      </p:nvGrpSpPr>
      <p:grpSpPr>
        <a:xfrm>
          <a:off x="0" y="0"/>
          <a:ext cx="0" cy="0"/>
          <a:chOff x="0" y="0"/>
          <a:chExt cx="0" cy="0"/>
        </a:xfrm>
      </p:grpSpPr>
      <p:sp>
        <p:nvSpPr>
          <p:cNvPr id="24" name="Freeform: Shape 23"/>
          <p:cNvSpPr/>
          <p:nvPr userDrawn="1"/>
        </p:nvSpPr>
        <p:spPr>
          <a:xfrm>
            <a:off x="-546905" y="-9805773"/>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sp>
        <p:nvSpPr>
          <p:cNvPr id="29" name="Picture Placeholder 28"/>
          <p:cNvSpPr>
            <a:spLocks noGrp="1"/>
          </p:cNvSpPr>
          <p:nvPr>
            <p:ph type="pic" sz="quarter" idx="10"/>
          </p:nvPr>
        </p:nvSpPr>
        <p:spPr>
          <a:xfrm>
            <a:off x="1891650" y="502809"/>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
        <p:nvSpPr>
          <p:cNvPr id="30" name="Picture Placeholder 29"/>
          <p:cNvSpPr>
            <a:spLocks noGrp="1"/>
          </p:cNvSpPr>
          <p:nvPr>
            <p:ph type="pic" sz="quarter" idx="12"/>
          </p:nvPr>
        </p:nvSpPr>
        <p:spPr>
          <a:xfrm>
            <a:off x="8725535" y="257319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6096000" y="2199425"/>
            <a:ext cx="6096000" cy="388606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5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2" name="Picture Placeholder 34"/>
          <p:cNvSpPr>
            <a:spLocks noGrp="1"/>
          </p:cNvSpPr>
          <p:nvPr>
            <p:ph type="pic" sz="quarter" idx="10"/>
          </p:nvPr>
        </p:nvSpPr>
        <p:spPr>
          <a:xfrm>
            <a:off x="867337" y="2202441"/>
            <a:ext cx="10457326" cy="2659845"/>
          </a:xfrm>
          <a:custGeom>
            <a:avLst/>
            <a:gdLst>
              <a:gd name="connsiteX0" fmla="*/ 33425 w 10731060"/>
              <a:gd name="connsiteY0" fmla="*/ 0 h 1727404"/>
              <a:gd name="connsiteX1" fmla="*/ 10697635 w 10731060"/>
              <a:gd name="connsiteY1" fmla="*/ 0 h 1727404"/>
              <a:gd name="connsiteX2" fmla="*/ 10731060 w 10731060"/>
              <a:gd name="connsiteY2" fmla="*/ 33425 h 1727404"/>
              <a:gd name="connsiteX3" fmla="*/ 10731060 w 10731060"/>
              <a:gd name="connsiteY3" fmla="*/ 1693979 h 1727404"/>
              <a:gd name="connsiteX4" fmla="*/ 10697635 w 10731060"/>
              <a:gd name="connsiteY4" fmla="*/ 1727404 h 1727404"/>
              <a:gd name="connsiteX5" fmla="*/ 33425 w 10731060"/>
              <a:gd name="connsiteY5" fmla="*/ 1727404 h 1727404"/>
              <a:gd name="connsiteX6" fmla="*/ 0 w 10731060"/>
              <a:gd name="connsiteY6" fmla="*/ 1693979 h 1727404"/>
              <a:gd name="connsiteX7" fmla="*/ 0 w 10731060"/>
              <a:gd name="connsiteY7" fmla="*/ 33425 h 1727404"/>
              <a:gd name="connsiteX8" fmla="*/ 33425 w 10731060"/>
              <a:gd name="connsiteY8" fmla="*/ 0 h 172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060" h="1727404">
                <a:moveTo>
                  <a:pt x="33425" y="0"/>
                </a:moveTo>
                <a:lnTo>
                  <a:pt x="10697635" y="0"/>
                </a:lnTo>
                <a:cubicBezTo>
                  <a:pt x="10716095" y="0"/>
                  <a:pt x="10731060" y="14965"/>
                  <a:pt x="10731060" y="33425"/>
                </a:cubicBezTo>
                <a:lnTo>
                  <a:pt x="10731060" y="1693979"/>
                </a:lnTo>
                <a:cubicBezTo>
                  <a:pt x="10731060" y="1712439"/>
                  <a:pt x="10716095" y="1727404"/>
                  <a:pt x="10697635" y="1727404"/>
                </a:cubicBezTo>
                <a:lnTo>
                  <a:pt x="33425" y="1727404"/>
                </a:lnTo>
                <a:cubicBezTo>
                  <a:pt x="14965" y="1727404"/>
                  <a:pt x="0" y="1712439"/>
                  <a:pt x="0" y="1693979"/>
                </a:cubicBezTo>
                <a:lnTo>
                  <a:pt x="0" y="33425"/>
                </a:lnTo>
                <a:cubicBezTo>
                  <a:pt x="0" y="14965"/>
                  <a:pt x="14965" y="0"/>
                  <a:pt x="33425" y="0"/>
                </a:cubicBezTo>
                <a:close/>
              </a:path>
            </a:pathLst>
          </a:custGeom>
          <a:effectLst>
            <a:outerShdw blurRad="381000" dist="63500" dir="5400000" algn="t" rotWithShape="0">
              <a:schemeClr val="tx1">
                <a:lumMod val="95000"/>
                <a:lumOff val="5000"/>
                <a:alpha val="40000"/>
              </a:schemeClr>
            </a:outerShdw>
          </a:effectLst>
        </p:spPr>
        <p:txBody>
          <a:bodyPr wrap="square">
            <a:noAutofit/>
          </a:bodyPr>
          <a:lstStyle>
            <a:lvl1pPr marL="0" indent="0" algn="ctr">
              <a:buNone/>
              <a:defRPr>
                <a:solidFill>
                  <a:schemeClr val="tx1">
                    <a:lumMod val="65000"/>
                    <a:lumOff val="35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4881F5B-2C68-4C3D-948D-F8C554BFA8FA}" type="datetimeFigureOut">
              <a:rPr lang="zh-CN" altLang="en-US" smtClean="0"/>
              <a:t>2020/10/26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F0276B-6F65-4C60-A303-B302C91EED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63" Type="http://schemas.openxmlformats.org/officeDocument/2006/relationships/slideLayout" Target="../slideLayouts/slideLayout63.xml" /><Relationship Id="rId68" Type="http://schemas.openxmlformats.org/officeDocument/2006/relationships/slideLayout" Target="../slideLayouts/slideLayout68.xml" /><Relationship Id="rId7" Type="http://schemas.openxmlformats.org/officeDocument/2006/relationships/slideLayout" Target="../slideLayouts/slideLayout7.xml" /><Relationship Id="rId71" Type="http://schemas.openxmlformats.org/officeDocument/2006/relationships/slideLayout" Target="../slideLayouts/slideLayout7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3" Type="http://schemas.openxmlformats.org/officeDocument/2006/relationships/slideLayout" Target="../slideLayouts/slideLayout53.xml" /><Relationship Id="rId58" Type="http://schemas.openxmlformats.org/officeDocument/2006/relationships/slideLayout" Target="../slideLayouts/slideLayout58.xml" /><Relationship Id="rId66" Type="http://schemas.openxmlformats.org/officeDocument/2006/relationships/slideLayout" Target="../slideLayouts/slideLayout66.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57" Type="http://schemas.openxmlformats.org/officeDocument/2006/relationships/slideLayout" Target="../slideLayouts/slideLayout57.xml" /><Relationship Id="rId61" Type="http://schemas.openxmlformats.org/officeDocument/2006/relationships/slideLayout" Target="../slideLayouts/slideLayout6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60" Type="http://schemas.openxmlformats.org/officeDocument/2006/relationships/slideLayout" Target="../slideLayouts/slideLayout60.xml" /><Relationship Id="rId65" Type="http://schemas.openxmlformats.org/officeDocument/2006/relationships/slideLayout" Target="../slideLayouts/slideLayout65.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56" Type="http://schemas.openxmlformats.org/officeDocument/2006/relationships/slideLayout" Target="../slideLayouts/slideLayout56.xml" /><Relationship Id="rId64" Type="http://schemas.openxmlformats.org/officeDocument/2006/relationships/slideLayout" Target="../slideLayouts/slideLayout64.xml" /><Relationship Id="rId69" Type="http://schemas.openxmlformats.org/officeDocument/2006/relationships/slideLayout" Target="../slideLayouts/slideLayout69.xml" /><Relationship Id="rId8" Type="http://schemas.openxmlformats.org/officeDocument/2006/relationships/slideLayout" Target="../slideLayouts/slideLayout8.xml" /><Relationship Id="rId51" Type="http://schemas.openxmlformats.org/officeDocument/2006/relationships/slideLayout" Target="../slideLayouts/slideLayout51.xml" /><Relationship Id="rId72" Type="http://schemas.openxmlformats.org/officeDocument/2006/relationships/theme" Target="../theme/theme1.xml" /><Relationship Id="rId3" Type="http://schemas.openxmlformats.org/officeDocument/2006/relationships/slideLayout" Target="../slideLayouts/slideLayout3.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59" Type="http://schemas.openxmlformats.org/officeDocument/2006/relationships/slideLayout" Target="../slideLayouts/slideLayout59.xml" /><Relationship Id="rId67" Type="http://schemas.openxmlformats.org/officeDocument/2006/relationships/slideLayout" Target="../slideLayouts/slideLayout67.xml" /><Relationship Id="rId20" Type="http://schemas.openxmlformats.org/officeDocument/2006/relationships/slideLayout" Target="../slideLayouts/slideLayout20.xml" /><Relationship Id="rId41" Type="http://schemas.openxmlformats.org/officeDocument/2006/relationships/slideLayout" Target="../slideLayouts/slideLayout41.xml" /><Relationship Id="rId54" Type="http://schemas.openxmlformats.org/officeDocument/2006/relationships/slideLayout" Target="../slideLayouts/slideLayout54.xml" /><Relationship Id="rId62" Type="http://schemas.openxmlformats.org/officeDocument/2006/relationships/slideLayout" Target="../slideLayouts/slideLayout62.xml" /><Relationship Id="rId70" Type="http://schemas.openxmlformats.org/officeDocument/2006/relationships/slideLayout" Target="../slideLayouts/slideLayout7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81F5B-2C68-4C3D-948D-F8C554BFA8FA}" type="datetimeFigureOut">
              <a:rPr lang="zh-CN" altLang="en-US" smtClean="0"/>
              <a:t>2020/10/26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0276B-6F65-4C60-A303-B302C91EED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 id="2147483729" r:id="rId13"/>
    <p:sldLayoutId id="2147483730" r:id="rId14"/>
    <p:sldLayoutId id="2147483731" r:id="rId15"/>
    <p:sldLayoutId id="2147483734" r:id="rId16"/>
    <p:sldLayoutId id="2147483735" r:id="rId17"/>
    <p:sldLayoutId id="2147483661" r:id="rId18"/>
    <p:sldLayoutId id="2147483662" r:id="rId19"/>
    <p:sldLayoutId id="2147483663" r:id="rId20"/>
    <p:sldLayoutId id="2147483664" r:id="rId21"/>
    <p:sldLayoutId id="2147483665" r:id="rId22"/>
    <p:sldLayoutId id="2147483666" r:id="rId23"/>
    <p:sldLayoutId id="2147483667"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 id="2147483677" r:id="rId34"/>
    <p:sldLayoutId id="2147483680" r:id="rId35"/>
    <p:sldLayoutId id="2147483681" r:id="rId36"/>
    <p:sldLayoutId id="2147483682" r:id="rId37"/>
    <p:sldLayoutId id="2147483684" r:id="rId38"/>
    <p:sldLayoutId id="2147483686" r:id="rId39"/>
    <p:sldLayoutId id="2147483687" r:id="rId40"/>
    <p:sldLayoutId id="2147483688" r:id="rId41"/>
    <p:sldLayoutId id="2147483689"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5" r:id="rId55"/>
    <p:sldLayoutId id="2147483707" r:id="rId56"/>
    <p:sldLayoutId id="2147483708" r:id="rId57"/>
    <p:sldLayoutId id="2147483709" r:id="rId58"/>
    <p:sldLayoutId id="2147483710" r:id="rId59"/>
    <p:sldLayoutId id="2147483711" r:id="rId60"/>
    <p:sldLayoutId id="2147483712" r:id="rId61"/>
    <p:sldLayoutId id="2147483715" r:id="rId62"/>
    <p:sldLayoutId id="2147483716" r:id="rId63"/>
    <p:sldLayoutId id="2147483717" r:id="rId64"/>
    <p:sldLayoutId id="2147483718" r:id="rId65"/>
    <p:sldLayoutId id="2147483719" r:id="rId66"/>
    <p:sldLayoutId id="2147483720" r:id="rId67"/>
    <p:sldLayoutId id="2147483721" r:id="rId68"/>
    <p:sldLayoutId id="2147483722" r:id="rId69"/>
    <p:sldLayoutId id="2147483723" r:id="rId70"/>
    <p:sldLayoutId id="2147483724" r:id="rId7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tags" Target="../tags/tag3.xml" /><Relationship Id="rId7" Type="http://schemas.openxmlformats.org/officeDocument/2006/relationships/notesSlide" Target="../notesSlides/notesSlide1.xml" /><Relationship Id="rId2" Type="http://schemas.openxmlformats.org/officeDocument/2006/relationships/tags" Target="../tags/tag2.xml" /><Relationship Id="rId1" Type="http://schemas.openxmlformats.org/officeDocument/2006/relationships/tags" Target="../tags/tag1.xml" /><Relationship Id="rId6" Type="http://schemas.openxmlformats.org/officeDocument/2006/relationships/slideLayout" Target="../slideLayouts/slideLayout7.xml" /><Relationship Id="rId5" Type="http://schemas.openxmlformats.org/officeDocument/2006/relationships/tags" Target="../tags/tag5.xml" /><Relationship Id="rId10" Type="http://schemas.openxmlformats.org/officeDocument/2006/relationships/image" Target="../media/image3.png" /><Relationship Id="rId4" Type="http://schemas.openxmlformats.org/officeDocument/2006/relationships/tags" Target="../tags/tag4.xml" /><Relationship Id="rId9"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0.xml" /><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1.xml" /><Relationship Id="rId1" Type="http://schemas.openxmlformats.org/officeDocument/2006/relationships/slideLayout" Target="../slideLayouts/slideLayout13.xml" /><Relationship Id="rId4" Type="http://schemas.openxmlformats.org/officeDocument/2006/relationships/image" Target="../media/image15.jpe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2.xml" /><Relationship Id="rId1" Type="http://schemas.openxmlformats.org/officeDocument/2006/relationships/slideLayout" Target="../slideLayouts/slideLayout13.xml" /><Relationship Id="rId4"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 /><Relationship Id="rId2" Type="http://schemas.openxmlformats.org/officeDocument/2006/relationships/slideLayout" Target="../slideLayouts/slideLayout7.xml" /><Relationship Id="rId1" Type="http://schemas.openxmlformats.org/officeDocument/2006/relationships/tags" Target="../tags/tag12.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1.png" /></Relationships>
</file>

<file path=ppt/slides/_rels/slide1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15.xml"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 /><Relationship Id="rId2" Type="http://schemas.openxmlformats.org/officeDocument/2006/relationships/slideLayout" Target="../slideLayouts/slideLayout7.xml" /><Relationship Id="rId1" Type="http://schemas.openxmlformats.org/officeDocument/2006/relationships/tags" Target="../tags/tag13.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1.png" /></Relationships>
</file>

<file path=ppt/slides/_rels/slide1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8.xml" /><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7.xml" /><Relationship Id="rId1" Type="http://schemas.openxmlformats.org/officeDocument/2006/relationships/tags" Target="../tags/tag14.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1.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tags" Target="../tags/tag8.xml" /><Relationship Id="rId7" Type="http://schemas.openxmlformats.org/officeDocument/2006/relationships/notesSlide" Target="../notesSlides/notesSlide4.xml" /><Relationship Id="rId2" Type="http://schemas.openxmlformats.org/officeDocument/2006/relationships/tags" Target="../tags/tag7.xml" /><Relationship Id="rId1" Type="http://schemas.openxmlformats.org/officeDocument/2006/relationships/tags" Target="../tags/tag6.xml" /><Relationship Id="rId6" Type="http://schemas.openxmlformats.org/officeDocument/2006/relationships/slideLayout" Target="../slideLayouts/slideLayout7.xml" /><Relationship Id="rId5" Type="http://schemas.openxmlformats.org/officeDocument/2006/relationships/tags" Target="../tags/tag10.xml" /><Relationship Id="rId4" Type="http://schemas.openxmlformats.org/officeDocument/2006/relationships/tags" Target="../tags/tag9.xml" /><Relationship Id="rId9" Type="http://schemas.openxmlformats.org/officeDocument/2006/relationships/image" Target="../media/image6.png"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6.xml" /><Relationship Id="rId1" Type="http://schemas.openxmlformats.org/officeDocument/2006/relationships/slideLayout" Target="../slideLayouts/slideLayout13.xml" /><Relationship Id="rId4" Type="http://schemas.openxmlformats.org/officeDocument/2006/relationships/image" Target="../media/image9.png"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7.xml" /><Relationship Id="rId1" Type="http://schemas.openxmlformats.org/officeDocument/2006/relationships/tags" Target="../tags/tag1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1.png"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9.xml" /><Relationship Id="rId1" Type="http://schemas.openxmlformats.org/officeDocument/2006/relationships/slideLayout" Target="../slideLayouts/slideLayout16.xml" /><Relationship Id="rId4"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8"/>
          <a:srcRect/>
          <a:stretch>
            <a:fillRect/>
          </a:stretch>
        </p:blipFill>
        <p:spPr>
          <a:xfrm>
            <a:off x="0" y="10"/>
            <a:ext cx="12191980" cy="6857990"/>
          </a:xfrm>
          <a:prstGeom prst="rect">
            <a:avLst/>
          </a:prstGeom>
        </p:spPr>
      </p:pic>
      <p:pic>
        <p:nvPicPr>
          <p:cNvPr id="6" name="PA_库_图片 5"/>
          <p:cNvPicPr>
            <a:picLocks noChangeAspect="1"/>
          </p:cNvPicPr>
          <p:nvPr>
            <p:custDataLst>
              <p:tags r:id="rId1"/>
            </p:custDataLst>
          </p:nvPr>
        </p:nvPicPr>
        <p:blipFill>
          <a:blip r:embed="rId9"/>
          <a:stretch>
            <a:fillRect/>
          </a:stretch>
        </p:blipFill>
        <p:spPr>
          <a:xfrm>
            <a:off x="0" y="5949"/>
            <a:ext cx="12192000" cy="6846101"/>
          </a:xfrm>
          <a:prstGeom prst="rect">
            <a:avLst/>
          </a:prstGeom>
        </p:spPr>
      </p:pic>
      <p:pic>
        <p:nvPicPr>
          <p:cNvPr id="8" name="PA_图片 6"/>
          <p:cNvPicPr>
            <a:picLocks noChangeAspect="1"/>
          </p:cNvPicPr>
          <p:nvPr>
            <p:custDataLst>
              <p:tags r:id="rId2"/>
            </p:custDataLst>
          </p:nvPr>
        </p:nvPicPr>
        <p:blipFill>
          <a:blip r:embed="rId10"/>
          <a:stretch>
            <a:fillRect/>
          </a:stretch>
        </p:blipFill>
        <p:spPr>
          <a:xfrm rot="5400000">
            <a:off x="9848404" y="4520366"/>
            <a:ext cx="3148991" cy="1538155"/>
          </a:xfrm>
          <a:prstGeom prst="rect">
            <a:avLst/>
          </a:prstGeom>
        </p:spPr>
      </p:pic>
      <p:sp>
        <p:nvSpPr>
          <p:cNvPr id="7" name="文本框 6"/>
          <p:cNvSpPr txBox="1"/>
          <p:nvPr/>
        </p:nvSpPr>
        <p:spPr>
          <a:xfrm>
            <a:off x="6487048" y="2078920"/>
            <a:ext cx="5301357" cy="1569660"/>
          </a:xfrm>
          <a:prstGeom prst="rect">
            <a:avLst/>
          </a:prstGeom>
          <a:noFill/>
        </p:spPr>
        <p:txBody>
          <a:bodyPr wrap="square" rtlCol="0">
            <a:spAutoFit/>
          </a:bodyPr>
          <a:lstStyle>
            <a:defPPr>
              <a:defRPr lang="zh-CN"/>
            </a:defPPr>
            <a:lvl1pPr>
              <a:defRPr sz="8800" b="1">
                <a:gradFill>
                  <a:gsLst>
                    <a:gs pos="10000">
                      <a:srgbClr val="D7C7FF"/>
                    </a:gs>
                    <a:gs pos="48000">
                      <a:schemeClr val="bg1"/>
                    </a:gs>
                  </a:gsLst>
                  <a:lin ang="10800000" scaled="1"/>
                </a:gradFill>
                <a:cs typeface="+mn-ea"/>
              </a:defRPr>
            </a:lvl1pPr>
          </a:lstStyle>
          <a:p>
            <a:pPr algn="ctr"/>
            <a:r>
              <a:rPr lang="zh-CN" altLang="en-US" sz="4800" dirty="0">
                <a:solidFill>
                  <a:schemeClr val="tx1"/>
                </a:solidFill>
                <a:sym typeface="+mn-lt"/>
              </a:rPr>
              <a:t>分布式数据库中的</a:t>
            </a:r>
            <a:r>
              <a:rPr lang="en-US" altLang="zh-CN" sz="4800" dirty="0">
                <a:solidFill>
                  <a:schemeClr val="tx1"/>
                </a:solidFill>
                <a:sym typeface="+mn-lt"/>
              </a:rPr>
              <a:t>RDMA</a:t>
            </a:r>
            <a:r>
              <a:rPr lang="zh-CN" altLang="en-US" sz="4800" dirty="0">
                <a:solidFill>
                  <a:schemeClr val="tx1"/>
                </a:solidFill>
                <a:sym typeface="+mn-lt"/>
              </a:rPr>
              <a:t>技术</a:t>
            </a:r>
          </a:p>
        </p:txBody>
      </p:sp>
      <p:cxnSp>
        <p:nvCxnSpPr>
          <p:cNvPr id="11" name="直接连接符 10"/>
          <p:cNvCxnSpPr/>
          <p:nvPr/>
        </p:nvCxnSpPr>
        <p:spPr>
          <a:xfrm>
            <a:off x="6832600" y="2929756"/>
            <a:ext cx="483972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PA_库_圆角矩形 13"/>
          <p:cNvSpPr/>
          <p:nvPr>
            <p:custDataLst>
              <p:tags r:id="rId3"/>
            </p:custDataLst>
          </p:nvPr>
        </p:nvSpPr>
        <p:spPr>
          <a:xfrm>
            <a:off x="7400260" y="4876497"/>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方彬彬</a:t>
            </a:r>
          </a:p>
        </p:txBody>
      </p:sp>
      <p:sp>
        <p:nvSpPr>
          <p:cNvPr id="12" name="PA_库_圆角矩形 13"/>
          <p:cNvSpPr/>
          <p:nvPr>
            <p:custDataLst>
              <p:tags r:id="rId4"/>
            </p:custDataLst>
          </p:nvPr>
        </p:nvSpPr>
        <p:spPr>
          <a:xfrm>
            <a:off x="9168809" y="4876497"/>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张梓添</a:t>
            </a:r>
          </a:p>
        </p:txBody>
      </p:sp>
      <p:sp>
        <p:nvSpPr>
          <p:cNvPr id="13" name="PA_库_圆角矩形 13">
            <a:extLst>
              <a:ext uri="{FF2B5EF4-FFF2-40B4-BE49-F238E27FC236}">
                <a16:creationId xmlns:a16="http://schemas.microsoft.com/office/drawing/2014/main" id="{05DCE4B0-29F4-43E0-B486-F54ABF1456C1}"/>
              </a:ext>
            </a:extLst>
          </p:cNvPr>
          <p:cNvSpPr/>
          <p:nvPr>
            <p:custDataLst>
              <p:tags r:id="rId5"/>
            </p:custDataLst>
          </p:nvPr>
        </p:nvSpPr>
        <p:spPr>
          <a:xfrm>
            <a:off x="5631711" y="4874327"/>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陈晓彬</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BACF"/>
            </a:gs>
            <a:gs pos="100000">
              <a:schemeClr val="accent1"/>
            </a:gs>
          </a:gsLst>
          <a:lin ang="3600000" scaled="0"/>
        </a:gradFill>
        <a:effectLst/>
      </p:bgPr>
    </p:bg>
    <p:spTree>
      <p:nvGrpSpPr>
        <p:cNvPr id="1" name=""/>
        <p:cNvGrpSpPr/>
        <p:nvPr/>
      </p:nvGrpSpPr>
      <p:grpSpPr>
        <a:xfrm>
          <a:off x="0" y="0"/>
          <a:ext cx="0" cy="0"/>
          <a:chOff x="0" y="0"/>
          <a:chExt cx="0" cy="0"/>
        </a:xfrm>
      </p:grpSpPr>
      <p:sp>
        <p:nvSpPr>
          <p:cNvPr id="29" name="Rectangle 16">
            <a:extLst>
              <a:ext uri="{FF2B5EF4-FFF2-40B4-BE49-F238E27FC236}">
                <a16:creationId xmlns:a16="http://schemas.microsoft.com/office/drawing/2014/main" id="{34BAA711-4557-4F9A-AF87-3EEEB99A034C}"/>
              </a:ext>
            </a:extLst>
          </p:cNvPr>
          <p:cNvSpPr/>
          <p:nvPr/>
        </p:nvSpPr>
        <p:spPr>
          <a:xfrm>
            <a:off x="4433454" y="293967"/>
            <a:ext cx="3325091" cy="646331"/>
          </a:xfrm>
          <a:prstGeom prst="rect">
            <a:avLst/>
          </a:prstGeom>
        </p:spPr>
        <p:txBody>
          <a:bodyPr wrap="square">
            <a:spAutoFit/>
          </a:bodyPr>
          <a:lstStyle/>
          <a:p>
            <a:pPr lvl="0" algn="ctr"/>
            <a:r>
              <a:rPr lang="en-US" altLang="zh-CN" sz="3600" dirty="0">
                <a:cs typeface="+mn-ea"/>
                <a:sym typeface="+mn-lt"/>
              </a:rPr>
              <a:t>Queue Pairs</a:t>
            </a:r>
            <a:endParaRPr lang="zh-CN" altLang="en-US" sz="3600" dirty="0">
              <a:cs typeface="+mn-ea"/>
              <a:sym typeface="+mn-lt"/>
            </a:endParaRPr>
          </a:p>
        </p:txBody>
      </p:sp>
      <p:pic>
        <p:nvPicPr>
          <p:cNvPr id="6148" name="Picture 4">
            <a:extLst>
              <a:ext uri="{FF2B5EF4-FFF2-40B4-BE49-F238E27FC236}">
                <a16:creationId xmlns:a16="http://schemas.microsoft.com/office/drawing/2014/main" id="{B9EB25EC-F39D-4DA4-8C15-F81DEEDE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617" y="1011062"/>
            <a:ext cx="7928763" cy="393010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FCF84027-B44A-4524-9405-F60BEADEBAE9}"/>
              </a:ext>
            </a:extLst>
          </p:cNvPr>
          <p:cNvSpPr/>
          <p:nvPr/>
        </p:nvSpPr>
        <p:spPr>
          <a:xfrm>
            <a:off x="668974" y="5170254"/>
            <a:ext cx="4892634" cy="1393779"/>
          </a:xfrm>
          <a:prstGeom prst="rect">
            <a:avLst/>
          </a:prstGeom>
        </p:spPr>
        <p:txBody>
          <a:bodyPr wrap="square">
            <a:spAutoFit/>
          </a:bodyPr>
          <a:lstStyle/>
          <a:p>
            <a:pPr lvl="0">
              <a:lnSpc>
                <a:spcPct val="120000"/>
              </a:lnSpc>
              <a:defRPr/>
            </a:pPr>
            <a:r>
              <a:rPr lang="en-US" altLang="zh-CN" b="1" dirty="0">
                <a:cs typeface="+mn-ea"/>
                <a:sym typeface="+mn-lt"/>
              </a:rPr>
              <a:t>Queues  |  </a:t>
            </a:r>
            <a:r>
              <a:rPr lang="zh-CN" altLang="en-US" b="1" dirty="0">
                <a:cs typeface="+mn-ea"/>
                <a:sym typeface="+mn-lt"/>
              </a:rPr>
              <a:t>队列</a:t>
            </a:r>
            <a:endParaRPr lang="en-US" altLang="zh-CN" b="1" dirty="0">
              <a:cs typeface="+mn-ea"/>
              <a:sym typeface="+mn-lt"/>
            </a:endParaRPr>
          </a:p>
          <a:p>
            <a:pPr marL="285750" lvl="0" indent="-285750">
              <a:lnSpc>
                <a:spcPct val="120000"/>
              </a:lnSpc>
              <a:buFont typeface="Arial" panose="020B0604020202020204" pitchFamily="34" charset="0"/>
              <a:buChar char="•"/>
              <a:defRPr/>
            </a:pPr>
            <a:r>
              <a:rPr lang="zh-CN" altLang="en-US" b="1" dirty="0">
                <a:cs typeface="+mn-ea"/>
                <a:sym typeface="+mn-lt"/>
              </a:rPr>
              <a:t>发送队列（</a:t>
            </a:r>
            <a:r>
              <a:rPr lang="en-US" altLang="zh-CN" b="1" dirty="0">
                <a:cs typeface="+mn-ea"/>
                <a:sym typeface="+mn-lt"/>
              </a:rPr>
              <a:t>SQ</a:t>
            </a:r>
            <a:r>
              <a:rPr lang="zh-CN" altLang="en-US" b="1" dirty="0">
                <a:cs typeface="+mn-ea"/>
                <a:sym typeface="+mn-lt"/>
              </a:rPr>
              <a:t>）</a:t>
            </a:r>
            <a:r>
              <a:rPr lang="en-US" altLang="zh-CN" b="1" dirty="0">
                <a:cs typeface="+mn-ea"/>
                <a:sym typeface="+mn-lt"/>
              </a:rPr>
              <a:t>——send queue</a:t>
            </a:r>
          </a:p>
          <a:p>
            <a:pPr marL="285750" lvl="0" indent="-285750">
              <a:lnSpc>
                <a:spcPct val="120000"/>
              </a:lnSpc>
              <a:buFont typeface="Arial" panose="020B0604020202020204" pitchFamily="34" charset="0"/>
              <a:buChar char="•"/>
              <a:defRPr/>
            </a:pPr>
            <a:r>
              <a:rPr lang="zh-CN" altLang="en-US" b="1" dirty="0">
                <a:cs typeface="+mn-ea"/>
                <a:sym typeface="+mn-lt"/>
              </a:rPr>
              <a:t>接收队列（</a:t>
            </a:r>
            <a:r>
              <a:rPr lang="en-US" altLang="zh-CN" b="1" dirty="0">
                <a:cs typeface="+mn-ea"/>
                <a:sym typeface="+mn-lt"/>
              </a:rPr>
              <a:t>RQ</a:t>
            </a:r>
            <a:r>
              <a:rPr lang="zh-CN" altLang="en-US" b="1" dirty="0">
                <a:cs typeface="+mn-ea"/>
                <a:sym typeface="+mn-lt"/>
              </a:rPr>
              <a:t>）</a:t>
            </a:r>
            <a:r>
              <a:rPr lang="en-US" altLang="zh-CN" b="1" dirty="0">
                <a:cs typeface="+mn-ea"/>
                <a:sym typeface="+mn-lt"/>
              </a:rPr>
              <a:t>——receive queue</a:t>
            </a:r>
          </a:p>
          <a:p>
            <a:pPr marL="285750" lvl="0" indent="-285750">
              <a:lnSpc>
                <a:spcPct val="120000"/>
              </a:lnSpc>
              <a:buFont typeface="Arial" panose="020B0604020202020204" pitchFamily="34" charset="0"/>
              <a:buChar char="•"/>
              <a:defRPr/>
            </a:pPr>
            <a:r>
              <a:rPr lang="zh-CN" altLang="en-US" b="1" dirty="0">
                <a:cs typeface="+mn-ea"/>
                <a:sym typeface="+mn-lt"/>
              </a:rPr>
              <a:t>完成队列（</a:t>
            </a:r>
            <a:r>
              <a:rPr lang="en-US" altLang="zh-CN" b="1" dirty="0">
                <a:cs typeface="+mn-ea"/>
                <a:sym typeface="+mn-lt"/>
              </a:rPr>
              <a:t>CQ</a:t>
            </a:r>
            <a:r>
              <a:rPr lang="zh-CN" altLang="en-US" b="1" dirty="0">
                <a:cs typeface="+mn-ea"/>
                <a:sym typeface="+mn-lt"/>
              </a:rPr>
              <a:t>）</a:t>
            </a:r>
            <a:r>
              <a:rPr lang="en-US" altLang="zh-CN" b="1" dirty="0">
                <a:cs typeface="+mn-ea"/>
                <a:sym typeface="+mn-lt"/>
              </a:rPr>
              <a:t>——completion queue</a:t>
            </a:r>
          </a:p>
        </p:txBody>
      </p:sp>
      <p:sp>
        <p:nvSpPr>
          <p:cNvPr id="11" name="Rectangle 25">
            <a:extLst>
              <a:ext uri="{FF2B5EF4-FFF2-40B4-BE49-F238E27FC236}">
                <a16:creationId xmlns:a16="http://schemas.microsoft.com/office/drawing/2014/main" id="{2A323B01-D929-44F1-8916-FC9C6330E59C}"/>
              </a:ext>
            </a:extLst>
          </p:cNvPr>
          <p:cNvSpPr/>
          <p:nvPr/>
        </p:nvSpPr>
        <p:spPr>
          <a:xfrm>
            <a:off x="6630394" y="5131822"/>
            <a:ext cx="4306785" cy="1726178"/>
          </a:xfrm>
          <a:prstGeom prst="rect">
            <a:avLst/>
          </a:prstGeom>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lang="en-US" altLang="zh-CN" b="1" dirty="0">
                <a:cs typeface="+mn-ea"/>
                <a:sym typeface="+mn-lt"/>
              </a:rPr>
              <a:t>RDMA</a:t>
            </a:r>
            <a:r>
              <a:rPr lang="zh-CN" altLang="en-US" b="1" dirty="0">
                <a:cs typeface="+mn-ea"/>
                <a:sym typeface="+mn-lt"/>
              </a:rPr>
              <a:t>操作（生产者消费者角度）</a:t>
            </a:r>
            <a:endParaRPr lang="en-US" altLang="zh-CN" b="1" dirty="0">
              <a:cs typeface="+mn-ea"/>
              <a:sym typeface="+mn-lt"/>
            </a:endParaRPr>
          </a:p>
          <a:p>
            <a:pPr marL="342900" lvl="0" indent="-342900">
              <a:lnSpc>
                <a:spcPct val="120000"/>
              </a:lnSpc>
              <a:buFont typeface="Arial" panose="020B0604020202020204" pitchFamily="34" charset="0"/>
              <a:buChar char="•"/>
              <a:defRPr/>
            </a:pPr>
            <a:r>
              <a:rPr lang="en-US" altLang="zh-CN" b="1" dirty="0">
                <a:cs typeface="+mn-ea"/>
                <a:sym typeface="+mn-lt"/>
              </a:rPr>
              <a:t>Host</a:t>
            </a:r>
            <a:r>
              <a:rPr lang="zh-CN" altLang="en-US" b="1" dirty="0">
                <a:cs typeface="+mn-ea"/>
                <a:sym typeface="+mn-lt"/>
              </a:rPr>
              <a:t>生产</a:t>
            </a:r>
            <a:r>
              <a:rPr lang="en-US" altLang="zh-CN" b="1" dirty="0">
                <a:cs typeface="+mn-ea"/>
                <a:sym typeface="+mn-lt"/>
              </a:rPr>
              <a:t>WR</a:t>
            </a:r>
            <a:r>
              <a:rPr lang="zh-CN" altLang="en-US" b="1" dirty="0">
                <a:cs typeface="+mn-ea"/>
                <a:sym typeface="+mn-lt"/>
              </a:rPr>
              <a:t>，把</a:t>
            </a:r>
            <a:r>
              <a:rPr lang="en-US" altLang="zh-CN" b="1" dirty="0">
                <a:cs typeface="+mn-ea"/>
                <a:sym typeface="+mn-lt"/>
              </a:rPr>
              <a:t>WR</a:t>
            </a:r>
            <a:r>
              <a:rPr lang="zh-CN" altLang="en-US" b="1" dirty="0">
                <a:cs typeface="+mn-ea"/>
                <a:sym typeface="+mn-lt"/>
              </a:rPr>
              <a:t>放进</a:t>
            </a:r>
            <a:r>
              <a:rPr lang="en-US" altLang="zh-CN" b="1" dirty="0">
                <a:cs typeface="+mn-ea"/>
                <a:sym typeface="+mn-lt"/>
              </a:rPr>
              <a:t>WQ</a:t>
            </a:r>
          </a:p>
          <a:p>
            <a:pPr marL="342900" lvl="0" indent="-342900">
              <a:lnSpc>
                <a:spcPct val="120000"/>
              </a:lnSpc>
              <a:buFont typeface="Arial" panose="020B0604020202020204" pitchFamily="34" charset="0"/>
              <a:buChar char="•"/>
              <a:defRPr/>
            </a:pPr>
            <a:r>
              <a:rPr lang="en-US" altLang="zh-CN" b="1" dirty="0">
                <a:cs typeface="+mn-ea"/>
                <a:sym typeface="+mn-lt"/>
              </a:rPr>
              <a:t>RDMA</a:t>
            </a:r>
            <a:r>
              <a:rPr lang="zh-CN" altLang="en-US" b="1" dirty="0">
                <a:cs typeface="+mn-ea"/>
                <a:sym typeface="+mn-lt"/>
              </a:rPr>
              <a:t>硬件消费</a:t>
            </a:r>
            <a:r>
              <a:rPr lang="en-US" altLang="zh-CN" b="1" dirty="0">
                <a:cs typeface="+mn-ea"/>
                <a:sym typeface="+mn-lt"/>
              </a:rPr>
              <a:t>WR</a:t>
            </a:r>
          </a:p>
          <a:p>
            <a:pPr marL="342900" lvl="0" indent="-342900">
              <a:lnSpc>
                <a:spcPct val="120000"/>
              </a:lnSpc>
              <a:buFont typeface="Arial" panose="020B0604020202020204" pitchFamily="34" charset="0"/>
              <a:buChar char="•"/>
              <a:defRPr/>
            </a:pPr>
            <a:r>
              <a:rPr lang="en-US" altLang="zh-CN" b="1" dirty="0">
                <a:cs typeface="+mn-ea"/>
                <a:sym typeface="+mn-lt"/>
              </a:rPr>
              <a:t>RDMA</a:t>
            </a:r>
            <a:r>
              <a:rPr lang="zh-CN" altLang="en-US" b="1" dirty="0">
                <a:cs typeface="+mn-ea"/>
                <a:sym typeface="+mn-lt"/>
              </a:rPr>
              <a:t>硬件生产</a:t>
            </a:r>
            <a:r>
              <a:rPr lang="en-US" altLang="zh-CN" b="1" dirty="0">
                <a:cs typeface="+mn-ea"/>
                <a:sym typeface="+mn-lt"/>
              </a:rPr>
              <a:t>WC</a:t>
            </a:r>
            <a:r>
              <a:rPr lang="zh-CN" altLang="en-US" b="1" dirty="0">
                <a:cs typeface="+mn-ea"/>
                <a:sym typeface="+mn-lt"/>
              </a:rPr>
              <a:t>，把</a:t>
            </a:r>
            <a:r>
              <a:rPr lang="en-US" altLang="zh-CN" b="1" dirty="0">
                <a:cs typeface="+mn-ea"/>
                <a:sym typeface="+mn-lt"/>
              </a:rPr>
              <a:t>WC</a:t>
            </a:r>
            <a:r>
              <a:rPr lang="zh-CN" altLang="en-US" b="1" dirty="0">
                <a:cs typeface="+mn-ea"/>
                <a:sym typeface="+mn-lt"/>
              </a:rPr>
              <a:t>放进</a:t>
            </a:r>
            <a:r>
              <a:rPr lang="en-US" altLang="zh-CN" b="1" dirty="0">
                <a:cs typeface="+mn-ea"/>
                <a:sym typeface="+mn-lt"/>
              </a:rPr>
              <a:t>CQ</a:t>
            </a:r>
          </a:p>
          <a:p>
            <a:pPr marL="342900" lvl="0" indent="-342900">
              <a:lnSpc>
                <a:spcPct val="120000"/>
              </a:lnSpc>
              <a:buFont typeface="Arial" panose="020B0604020202020204" pitchFamily="34" charset="0"/>
              <a:buChar char="•"/>
              <a:defRPr/>
            </a:pPr>
            <a:r>
              <a:rPr lang="en-US" altLang="zh-CN" b="1" dirty="0">
                <a:cs typeface="+mn-ea"/>
                <a:sym typeface="+mn-lt"/>
              </a:rPr>
              <a:t>Host</a:t>
            </a:r>
            <a:r>
              <a:rPr lang="zh-CN" altLang="en-US" b="1" dirty="0">
                <a:cs typeface="+mn-ea"/>
                <a:sym typeface="+mn-lt"/>
              </a:rPr>
              <a:t>消费</a:t>
            </a:r>
            <a:r>
              <a:rPr lang="en-US" altLang="zh-CN" b="1" dirty="0">
                <a:cs typeface="+mn-ea"/>
                <a:sym typeface="+mn-lt"/>
              </a:rPr>
              <a:t>WC</a:t>
            </a:r>
          </a:p>
        </p:txBody>
      </p:sp>
      <p:sp>
        <p:nvSpPr>
          <p:cNvPr id="12" name="椭圆 11">
            <a:extLst>
              <a:ext uri="{FF2B5EF4-FFF2-40B4-BE49-F238E27FC236}">
                <a16:creationId xmlns:a16="http://schemas.microsoft.com/office/drawing/2014/main" id="{F6AD8BF5-CAB3-432E-97E8-B47433744EA6}"/>
              </a:ext>
            </a:extLst>
          </p:cNvPr>
          <p:cNvSpPr/>
          <p:nvPr/>
        </p:nvSpPr>
        <p:spPr>
          <a:xfrm>
            <a:off x="5292237" y="1868550"/>
            <a:ext cx="443543" cy="46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3" name="椭圆 12">
            <a:extLst>
              <a:ext uri="{FF2B5EF4-FFF2-40B4-BE49-F238E27FC236}">
                <a16:creationId xmlns:a16="http://schemas.microsoft.com/office/drawing/2014/main" id="{8DA31B88-D6FB-4A8F-8B85-F998DA473B7C}"/>
              </a:ext>
            </a:extLst>
          </p:cNvPr>
          <p:cNvSpPr/>
          <p:nvPr/>
        </p:nvSpPr>
        <p:spPr>
          <a:xfrm>
            <a:off x="7885412" y="2336419"/>
            <a:ext cx="443543" cy="46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a:extLst>
              <a:ext uri="{FF2B5EF4-FFF2-40B4-BE49-F238E27FC236}">
                <a16:creationId xmlns:a16="http://schemas.microsoft.com/office/drawing/2014/main" id="{4D9999B2-F492-4BBA-919D-6E12CA9416FC}"/>
              </a:ext>
            </a:extLst>
          </p:cNvPr>
          <p:cNvSpPr/>
          <p:nvPr/>
        </p:nvSpPr>
        <p:spPr>
          <a:xfrm>
            <a:off x="7751022" y="3429000"/>
            <a:ext cx="443543" cy="46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5" name="椭圆 14">
            <a:extLst>
              <a:ext uri="{FF2B5EF4-FFF2-40B4-BE49-F238E27FC236}">
                <a16:creationId xmlns:a16="http://schemas.microsoft.com/office/drawing/2014/main" id="{7D7F2362-613E-4C7D-8AB6-386FB4F72E56}"/>
              </a:ext>
            </a:extLst>
          </p:cNvPr>
          <p:cNvSpPr/>
          <p:nvPr/>
        </p:nvSpPr>
        <p:spPr>
          <a:xfrm>
            <a:off x="3835337" y="4136789"/>
            <a:ext cx="443543" cy="46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Tree>
    <p:extLst>
      <p:ext uri="{BB962C8B-B14F-4D97-AF65-F5344CB8AC3E}">
        <p14:creationId xmlns:p14="http://schemas.microsoft.com/office/powerpoint/2010/main" val="2516037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91000">
              <a:srgbClr val="FFBACF"/>
            </a:gs>
          </a:gsLst>
          <a:path path="circle">
            <a:fillToRect r="100000" b="100000"/>
          </a:path>
        </a:gra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D344C25-353D-4E50-AAB6-7A2D8ACC9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98" y="953370"/>
            <a:ext cx="11679203" cy="30110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a:extLst>
              <a:ext uri="{FF2B5EF4-FFF2-40B4-BE49-F238E27FC236}">
                <a16:creationId xmlns:a16="http://schemas.microsoft.com/office/drawing/2014/main" id="{E108CCB3-8B16-4A54-AE27-C9C0BD0DCF90}"/>
              </a:ext>
            </a:extLst>
          </p:cNvPr>
          <p:cNvSpPr/>
          <p:nvPr/>
        </p:nvSpPr>
        <p:spPr>
          <a:xfrm>
            <a:off x="2808513" y="199265"/>
            <a:ext cx="6574972" cy="646331"/>
          </a:xfrm>
          <a:prstGeom prst="rect">
            <a:avLst/>
          </a:prstGeom>
        </p:spPr>
        <p:txBody>
          <a:bodyPr wrap="square">
            <a:spAutoFit/>
          </a:bodyPr>
          <a:lstStyle/>
          <a:p>
            <a:pPr lvl="0" algn="ctr"/>
            <a:r>
              <a:rPr lang="en-US" altLang="zh-CN" sz="3600" dirty="0">
                <a:cs typeface="+mn-ea"/>
                <a:sym typeface="+mn-lt"/>
              </a:rPr>
              <a:t>RDMA Send/Receive</a:t>
            </a:r>
            <a:endParaRPr lang="zh-CN" altLang="en-US" sz="3600" dirty="0">
              <a:cs typeface="+mn-ea"/>
              <a:sym typeface="+mn-lt"/>
            </a:endParaRPr>
          </a:p>
        </p:txBody>
      </p:sp>
      <p:pic>
        <p:nvPicPr>
          <p:cNvPr id="9220" name="Picture 4">
            <a:extLst>
              <a:ext uri="{FF2B5EF4-FFF2-40B4-BE49-F238E27FC236}">
                <a16:creationId xmlns:a16="http://schemas.microsoft.com/office/drawing/2014/main" id="{08494D83-D518-40B1-A15D-EF2EEFF48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97" y="4094471"/>
            <a:ext cx="11679203" cy="241796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0A2DCF0A-37BE-4302-BF9F-4612D81C28FC}"/>
              </a:ext>
            </a:extLst>
          </p:cNvPr>
          <p:cNvSpPr txBox="1"/>
          <p:nvPr/>
        </p:nvSpPr>
        <p:spPr>
          <a:xfrm>
            <a:off x="5592879" y="1178351"/>
            <a:ext cx="1006237" cy="400110"/>
          </a:xfrm>
          <a:prstGeom prst="rect">
            <a:avLst/>
          </a:prstGeom>
          <a:noFill/>
        </p:spPr>
        <p:txBody>
          <a:bodyPr wrap="square" rtlCol="0">
            <a:spAutoFit/>
          </a:bodyPr>
          <a:lstStyle/>
          <a:p>
            <a:r>
              <a:rPr lang="en-US" altLang="zh-CN" sz="2000" b="1" dirty="0"/>
              <a:t>Step 1</a:t>
            </a:r>
            <a:endParaRPr lang="zh-CN" altLang="en-US" sz="2000" b="1" dirty="0"/>
          </a:p>
        </p:txBody>
      </p:sp>
      <p:sp>
        <p:nvSpPr>
          <p:cNvPr id="6" name="文本框 5">
            <a:extLst>
              <a:ext uri="{FF2B5EF4-FFF2-40B4-BE49-F238E27FC236}">
                <a16:creationId xmlns:a16="http://schemas.microsoft.com/office/drawing/2014/main" id="{F6CC169B-3057-4D21-BDE7-6A60B2D7CEFB}"/>
              </a:ext>
            </a:extLst>
          </p:cNvPr>
          <p:cNvSpPr txBox="1"/>
          <p:nvPr/>
        </p:nvSpPr>
        <p:spPr>
          <a:xfrm>
            <a:off x="5592879" y="4255383"/>
            <a:ext cx="1006237" cy="400110"/>
          </a:xfrm>
          <a:prstGeom prst="rect">
            <a:avLst/>
          </a:prstGeom>
          <a:noFill/>
        </p:spPr>
        <p:txBody>
          <a:bodyPr wrap="square" rtlCol="0">
            <a:spAutoFit/>
          </a:bodyPr>
          <a:lstStyle/>
          <a:p>
            <a:r>
              <a:rPr lang="en-US" altLang="zh-CN" sz="2000" b="1" dirty="0"/>
              <a:t>Step 2</a:t>
            </a:r>
            <a:endParaRPr lang="zh-CN" altLang="en-US" sz="2000" b="1" dirty="0"/>
          </a:p>
        </p:txBody>
      </p:sp>
    </p:spTree>
    <p:extLst>
      <p:ext uri="{BB962C8B-B14F-4D97-AF65-F5344CB8AC3E}">
        <p14:creationId xmlns:p14="http://schemas.microsoft.com/office/powerpoint/2010/main" val="4101704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E108CCB3-8B16-4A54-AE27-C9C0BD0DCF90}"/>
              </a:ext>
            </a:extLst>
          </p:cNvPr>
          <p:cNvSpPr/>
          <p:nvPr/>
        </p:nvSpPr>
        <p:spPr>
          <a:xfrm>
            <a:off x="2808513" y="199265"/>
            <a:ext cx="6574972" cy="646331"/>
          </a:xfrm>
          <a:prstGeom prst="rect">
            <a:avLst/>
          </a:prstGeom>
        </p:spPr>
        <p:txBody>
          <a:bodyPr wrap="square">
            <a:spAutoFit/>
          </a:bodyPr>
          <a:lstStyle/>
          <a:p>
            <a:pPr lvl="0" algn="ctr"/>
            <a:r>
              <a:rPr lang="en-US" altLang="zh-CN" sz="3600" dirty="0">
                <a:cs typeface="+mn-ea"/>
                <a:sym typeface="+mn-lt"/>
              </a:rPr>
              <a:t>RDMA Send/Receive</a:t>
            </a:r>
            <a:endParaRPr lang="zh-CN" altLang="en-US" sz="3600" dirty="0">
              <a:cs typeface="+mn-ea"/>
              <a:sym typeface="+mn-lt"/>
            </a:endParaRPr>
          </a:p>
        </p:txBody>
      </p:sp>
      <p:pic>
        <p:nvPicPr>
          <p:cNvPr id="3074" name="Picture 2">
            <a:extLst>
              <a:ext uri="{FF2B5EF4-FFF2-40B4-BE49-F238E27FC236}">
                <a16:creationId xmlns:a16="http://schemas.microsoft.com/office/drawing/2014/main" id="{816C1ACE-56A8-4D30-B553-1466CEEB7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18" y="991900"/>
            <a:ext cx="11552764" cy="2690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E82429C-D00B-4765-8683-39C5EE693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18" y="4006945"/>
            <a:ext cx="11552764" cy="256496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70B137AF-165F-418E-A6FD-3DF675E9FFC8}"/>
              </a:ext>
            </a:extLst>
          </p:cNvPr>
          <p:cNvSpPr txBox="1"/>
          <p:nvPr/>
        </p:nvSpPr>
        <p:spPr>
          <a:xfrm>
            <a:off x="5592879" y="1178351"/>
            <a:ext cx="1006237" cy="400110"/>
          </a:xfrm>
          <a:prstGeom prst="rect">
            <a:avLst/>
          </a:prstGeom>
          <a:noFill/>
        </p:spPr>
        <p:txBody>
          <a:bodyPr wrap="square" rtlCol="0">
            <a:spAutoFit/>
          </a:bodyPr>
          <a:lstStyle/>
          <a:p>
            <a:r>
              <a:rPr lang="en-US" altLang="zh-CN" sz="2000" b="1" dirty="0"/>
              <a:t>Step 3</a:t>
            </a:r>
            <a:endParaRPr lang="zh-CN" altLang="en-US" sz="2000" b="1" dirty="0"/>
          </a:p>
        </p:txBody>
      </p:sp>
      <p:sp>
        <p:nvSpPr>
          <p:cNvPr id="6" name="文本框 5">
            <a:extLst>
              <a:ext uri="{FF2B5EF4-FFF2-40B4-BE49-F238E27FC236}">
                <a16:creationId xmlns:a16="http://schemas.microsoft.com/office/drawing/2014/main" id="{030D94D0-48B5-4665-870E-28742AB7A7C6}"/>
              </a:ext>
            </a:extLst>
          </p:cNvPr>
          <p:cNvSpPr txBox="1"/>
          <p:nvPr/>
        </p:nvSpPr>
        <p:spPr>
          <a:xfrm>
            <a:off x="5592879" y="4260916"/>
            <a:ext cx="1006237" cy="400110"/>
          </a:xfrm>
          <a:prstGeom prst="rect">
            <a:avLst/>
          </a:prstGeom>
          <a:noFill/>
        </p:spPr>
        <p:txBody>
          <a:bodyPr wrap="square" rtlCol="0">
            <a:spAutoFit/>
          </a:bodyPr>
          <a:lstStyle/>
          <a:p>
            <a:r>
              <a:rPr lang="en-US" altLang="zh-CN" sz="2000" b="1" dirty="0"/>
              <a:t>Step 4</a:t>
            </a:r>
            <a:endParaRPr lang="zh-CN" altLang="en-US" sz="2000" b="1" dirty="0"/>
          </a:p>
        </p:txBody>
      </p:sp>
    </p:spTree>
    <p:extLst>
      <p:ext uri="{BB962C8B-B14F-4D97-AF65-F5344CB8AC3E}">
        <p14:creationId xmlns:p14="http://schemas.microsoft.com/office/powerpoint/2010/main" val="41197601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a:stretch>
            <a:fillRect/>
          </a:stretch>
        </p:blipFill>
        <p:spPr>
          <a:xfrm>
            <a:off x="0" y="10"/>
            <a:ext cx="12191980" cy="6857990"/>
          </a:xfrm>
          <a:prstGeom prst="rect">
            <a:avLst/>
          </a:prstGeom>
        </p:spPr>
      </p:pic>
      <p:pic>
        <p:nvPicPr>
          <p:cNvPr id="6" name="图片 5"/>
          <p:cNvPicPr>
            <a:picLocks noChangeAspect="1"/>
          </p:cNvPicPr>
          <p:nvPr/>
        </p:nvPicPr>
        <p:blipFill>
          <a:blip r:embed="rId5"/>
          <a:stretch>
            <a:fillRect/>
          </a:stretch>
        </p:blipFill>
        <p:spPr>
          <a:xfrm>
            <a:off x="0" y="5949"/>
            <a:ext cx="12192000" cy="6846101"/>
          </a:xfrm>
          <a:prstGeom prst="rect">
            <a:avLst/>
          </a:prstGeom>
        </p:spPr>
      </p:pic>
      <p:pic>
        <p:nvPicPr>
          <p:cNvPr id="8" name="PA_图片 6"/>
          <p:cNvPicPr>
            <a:picLocks noChangeAspect="1"/>
          </p:cNvPicPr>
          <p:nvPr>
            <p:custDataLst>
              <p:tags r:id="rId1"/>
            </p:custDataLst>
          </p:nvPr>
        </p:nvPicPr>
        <p:blipFill>
          <a:blip r:embed="rId6"/>
          <a:stretch>
            <a:fillRect/>
          </a:stretch>
        </p:blipFill>
        <p:spPr>
          <a:xfrm rot="5400000">
            <a:off x="9848404" y="4520366"/>
            <a:ext cx="3148991" cy="1538155"/>
          </a:xfrm>
          <a:prstGeom prst="rect">
            <a:avLst/>
          </a:prstGeom>
        </p:spPr>
      </p:pic>
      <p:sp>
        <p:nvSpPr>
          <p:cNvPr id="2" name="Rectangle 16">
            <a:extLst>
              <a:ext uri="{FF2B5EF4-FFF2-40B4-BE49-F238E27FC236}">
                <a16:creationId xmlns:a16="http://schemas.microsoft.com/office/drawing/2014/main" id="{E3AC91A8-DC0A-4D71-AFCA-6F9EC3DC94D9}"/>
              </a:ext>
            </a:extLst>
          </p:cNvPr>
          <p:cNvSpPr/>
          <p:nvPr/>
        </p:nvSpPr>
        <p:spPr>
          <a:xfrm>
            <a:off x="5490754" y="1729789"/>
            <a:ext cx="6574972" cy="3970318"/>
          </a:xfrm>
          <a:prstGeom prst="rect">
            <a:avLst/>
          </a:prstGeom>
        </p:spPr>
        <p:txBody>
          <a:bodyPr wrap="square">
            <a:spAutoFit/>
          </a:bodyPr>
          <a:lstStyle/>
          <a:p>
            <a:pPr lvl="0" algn="ctr"/>
            <a:r>
              <a:rPr lang="en-US" altLang="zh-CN" sz="3600" dirty="0">
                <a:cs typeface="+mn-ea"/>
                <a:sym typeface="+mn-lt"/>
              </a:rPr>
              <a:t>RDMA </a:t>
            </a:r>
            <a:r>
              <a:rPr lang="zh-CN" altLang="en-US" sz="3600" dirty="0">
                <a:cs typeface="+mn-ea"/>
                <a:sym typeface="+mn-lt"/>
              </a:rPr>
              <a:t>读</a:t>
            </a:r>
            <a:endParaRPr lang="en-US" altLang="zh-CN" sz="3600" dirty="0">
              <a:cs typeface="+mn-ea"/>
              <a:sym typeface="+mn-lt"/>
            </a:endParaRPr>
          </a:p>
          <a:p>
            <a:pPr lvl="0" algn="ctr"/>
            <a:endParaRPr lang="en-US" altLang="zh-CN" sz="3600" dirty="0">
              <a:cs typeface="+mn-ea"/>
              <a:sym typeface="+mn-lt"/>
            </a:endParaRPr>
          </a:p>
          <a:p>
            <a:pPr lvl="0" algn="ctr"/>
            <a:r>
              <a:rPr lang="en-US" altLang="zh-CN" sz="3600" dirty="0">
                <a:cs typeface="+mn-ea"/>
                <a:sym typeface="+mn-lt"/>
              </a:rPr>
              <a:t>RDMA </a:t>
            </a:r>
            <a:r>
              <a:rPr lang="zh-CN" altLang="en-US" sz="3600" dirty="0">
                <a:cs typeface="+mn-ea"/>
                <a:sym typeface="+mn-lt"/>
              </a:rPr>
              <a:t>写</a:t>
            </a:r>
            <a:endParaRPr lang="en-US" altLang="zh-CN" sz="3600" dirty="0">
              <a:cs typeface="+mn-ea"/>
              <a:sym typeface="+mn-lt"/>
            </a:endParaRPr>
          </a:p>
          <a:p>
            <a:pPr lvl="0" algn="ctr"/>
            <a:endParaRPr lang="en-US" altLang="zh-CN" sz="3600" dirty="0">
              <a:cs typeface="+mn-ea"/>
              <a:sym typeface="+mn-lt"/>
            </a:endParaRPr>
          </a:p>
          <a:p>
            <a:pPr lvl="0" algn="ctr"/>
            <a:r>
              <a:rPr lang="zh-CN" altLang="en-US" sz="3600" dirty="0">
                <a:cs typeface="+mn-ea"/>
                <a:sym typeface="+mn-lt"/>
              </a:rPr>
              <a:t>原子取和加</a:t>
            </a:r>
            <a:endParaRPr lang="en-US" altLang="zh-CN" sz="3600" dirty="0">
              <a:cs typeface="+mn-ea"/>
              <a:sym typeface="+mn-lt"/>
            </a:endParaRPr>
          </a:p>
          <a:p>
            <a:pPr lvl="0" algn="ctr"/>
            <a:endParaRPr lang="en-US" altLang="zh-CN" sz="3600" dirty="0">
              <a:cs typeface="+mn-ea"/>
              <a:sym typeface="+mn-lt"/>
            </a:endParaRPr>
          </a:p>
          <a:p>
            <a:pPr lvl="0" algn="ctr"/>
            <a:r>
              <a:rPr lang="zh-CN" altLang="en-US" sz="3600" dirty="0">
                <a:cs typeface="+mn-ea"/>
                <a:sym typeface="+mn-lt"/>
              </a:rPr>
              <a:t>原子比较和交换</a:t>
            </a:r>
          </a:p>
        </p:txBody>
      </p:sp>
    </p:spTree>
    <p:extLst>
      <p:ext uri="{BB962C8B-B14F-4D97-AF65-F5344CB8AC3E}">
        <p14:creationId xmlns:p14="http://schemas.microsoft.com/office/powerpoint/2010/main" val="803096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文本框 2"/>
          <p:cNvSpPr txBox="1"/>
          <p:nvPr/>
        </p:nvSpPr>
        <p:spPr>
          <a:xfrm>
            <a:off x="735087"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P</a:t>
            </a:r>
            <a:endParaRPr lang="zh-CN" altLang="en-US" sz="8800" b="1" dirty="0">
              <a:gradFill>
                <a:gsLst>
                  <a:gs pos="10000">
                    <a:srgbClr val="D7C7FF"/>
                  </a:gs>
                  <a:gs pos="48000">
                    <a:schemeClr val="bg1"/>
                  </a:gs>
                </a:gsLst>
                <a:lin ang="10800000" scaled="1"/>
              </a:gradFill>
              <a:cs typeface="+mn-ea"/>
              <a:sym typeface="+mn-lt"/>
            </a:endParaRPr>
          </a:p>
        </p:txBody>
      </p:sp>
      <p:sp>
        <p:nvSpPr>
          <p:cNvPr id="4" name="文本框 3"/>
          <p:cNvSpPr txBox="1"/>
          <p:nvPr/>
        </p:nvSpPr>
        <p:spPr>
          <a:xfrm>
            <a:off x="135763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A</a:t>
            </a:r>
            <a:endParaRPr lang="zh-CN" altLang="en-US" sz="8800" b="1" dirty="0">
              <a:gradFill>
                <a:gsLst>
                  <a:gs pos="10000">
                    <a:srgbClr val="D7C7FF"/>
                  </a:gs>
                  <a:gs pos="48000">
                    <a:schemeClr val="bg1"/>
                  </a:gs>
                </a:gsLst>
                <a:lin ang="10800000" scaled="1"/>
              </a:gradFill>
              <a:cs typeface="+mn-ea"/>
              <a:sym typeface="+mn-lt"/>
            </a:endParaRPr>
          </a:p>
        </p:txBody>
      </p:sp>
      <p:sp>
        <p:nvSpPr>
          <p:cNvPr id="5" name="文本框 4"/>
          <p:cNvSpPr txBox="1"/>
          <p:nvPr/>
        </p:nvSpPr>
        <p:spPr>
          <a:xfrm>
            <a:off x="204077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R</a:t>
            </a:r>
            <a:endParaRPr lang="zh-CN" altLang="en-US" sz="8800" b="1" dirty="0">
              <a:gradFill>
                <a:gsLst>
                  <a:gs pos="10000">
                    <a:srgbClr val="D7C7FF"/>
                  </a:gs>
                  <a:gs pos="48000">
                    <a:schemeClr val="bg1"/>
                  </a:gs>
                </a:gsLst>
                <a:lin ang="10800000" scaled="1"/>
              </a:gradFill>
              <a:cs typeface="+mn-ea"/>
              <a:sym typeface="+mn-lt"/>
            </a:endParaRPr>
          </a:p>
        </p:txBody>
      </p:sp>
      <p:sp>
        <p:nvSpPr>
          <p:cNvPr id="6" name="文本框 5"/>
          <p:cNvSpPr txBox="1"/>
          <p:nvPr/>
        </p:nvSpPr>
        <p:spPr>
          <a:xfrm>
            <a:off x="272391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T</a:t>
            </a:r>
            <a:endParaRPr lang="zh-CN" altLang="en-US" sz="8800" b="1" dirty="0">
              <a:gradFill>
                <a:gsLst>
                  <a:gs pos="10000">
                    <a:srgbClr val="D7C7FF"/>
                  </a:gs>
                  <a:gs pos="48000">
                    <a:schemeClr val="bg1"/>
                  </a:gs>
                </a:gsLst>
                <a:lin ang="10800000" scaled="1"/>
              </a:gradFill>
              <a:cs typeface="+mn-ea"/>
              <a:sym typeface="+mn-lt"/>
            </a:endParaRPr>
          </a:p>
        </p:txBody>
      </p:sp>
      <p:sp>
        <p:nvSpPr>
          <p:cNvPr id="7" name="文本框 6"/>
          <p:cNvSpPr txBox="1"/>
          <p:nvPr/>
        </p:nvSpPr>
        <p:spPr>
          <a:xfrm>
            <a:off x="3516625"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T</a:t>
            </a:r>
            <a:endParaRPr lang="zh-CN" altLang="en-US" sz="8800" b="1" dirty="0">
              <a:gradFill>
                <a:gsLst>
                  <a:gs pos="10000">
                    <a:srgbClr val="D7C7FF"/>
                  </a:gs>
                  <a:gs pos="48000">
                    <a:schemeClr val="bg1"/>
                  </a:gs>
                </a:gsLst>
                <a:lin ang="10800000" scaled="1"/>
              </a:gradFill>
              <a:cs typeface="+mn-ea"/>
              <a:sym typeface="+mn-lt"/>
            </a:endParaRPr>
          </a:p>
        </p:txBody>
      </p:sp>
      <p:sp>
        <p:nvSpPr>
          <p:cNvPr id="8" name="文本框 7"/>
          <p:cNvSpPr txBox="1"/>
          <p:nvPr/>
        </p:nvSpPr>
        <p:spPr>
          <a:xfrm>
            <a:off x="4152287"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H</a:t>
            </a:r>
            <a:endParaRPr lang="zh-CN" altLang="en-US" sz="8800" b="1" dirty="0">
              <a:gradFill>
                <a:gsLst>
                  <a:gs pos="10000">
                    <a:srgbClr val="D7C7FF"/>
                  </a:gs>
                  <a:gs pos="48000">
                    <a:schemeClr val="bg1"/>
                  </a:gs>
                </a:gsLst>
                <a:lin ang="10800000" scaled="1"/>
              </a:gradFill>
              <a:cs typeface="+mn-ea"/>
              <a:sym typeface="+mn-lt"/>
            </a:endParaRPr>
          </a:p>
        </p:txBody>
      </p:sp>
      <p:sp>
        <p:nvSpPr>
          <p:cNvPr id="9" name="文本框 8"/>
          <p:cNvSpPr txBox="1"/>
          <p:nvPr/>
        </p:nvSpPr>
        <p:spPr>
          <a:xfrm>
            <a:off x="4888225"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R</a:t>
            </a:r>
            <a:endParaRPr lang="zh-CN" altLang="en-US" sz="8800" b="1" dirty="0">
              <a:gradFill>
                <a:gsLst>
                  <a:gs pos="10000">
                    <a:srgbClr val="D7C7FF"/>
                  </a:gs>
                  <a:gs pos="48000">
                    <a:schemeClr val="bg1"/>
                  </a:gs>
                </a:gsLst>
                <a:lin ang="10800000" scaled="1"/>
              </a:gradFill>
              <a:cs typeface="+mn-ea"/>
              <a:sym typeface="+mn-lt"/>
            </a:endParaRPr>
          </a:p>
        </p:txBody>
      </p:sp>
      <p:sp>
        <p:nvSpPr>
          <p:cNvPr id="10" name="Rectangle 88"/>
          <p:cNvSpPr/>
          <p:nvPr/>
        </p:nvSpPr>
        <p:spPr>
          <a:xfrm>
            <a:off x="831363" y="2650242"/>
            <a:ext cx="4448466" cy="646331"/>
          </a:xfrm>
          <a:prstGeom prst="rect">
            <a:avLst/>
          </a:prstGeom>
        </p:spPr>
        <p:txBody>
          <a:bodyPr wrap="square">
            <a:spAutoFit/>
          </a:bodyPr>
          <a:lstStyle/>
          <a:p>
            <a:r>
              <a:rPr lang="zh-CN" altLang="en-US" sz="3600" dirty="0">
                <a:cs typeface="+mn-ea"/>
                <a:sym typeface="+mn-lt"/>
              </a:rPr>
              <a:t>网络分类</a:t>
            </a:r>
            <a:endParaRPr lang="en-US" sz="3600" dirty="0">
              <a:cs typeface="+mn-ea"/>
              <a:sym typeface="+mn-lt"/>
            </a:endParaRPr>
          </a:p>
        </p:txBody>
      </p:sp>
      <p:sp>
        <p:nvSpPr>
          <p:cNvPr id="12" name="文本框 11"/>
          <p:cNvSpPr txBox="1"/>
          <p:nvPr/>
        </p:nvSpPr>
        <p:spPr>
          <a:xfrm>
            <a:off x="5471089"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E</a:t>
            </a:r>
            <a:endParaRPr lang="zh-CN" altLang="en-US" sz="8800" b="1" dirty="0">
              <a:gradFill>
                <a:gsLst>
                  <a:gs pos="10000">
                    <a:srgbClr val="D7C7FF"/>
                  </a:gs>
                  <a:gs pos="48000">
                    <a:schemeClr val="bg1"/>
                  </a:gs>
                </a:gsLst>
                <a:lin ang="10800000" scaled="1"/>
              </a:gradFill>
              <a:cs typeface="+mn-ea"/>
              <a:sym typeface="+mn-lt"/>
            </a:endParaRPr>
          </a:p>
        </p:txBody>
      </p:sp>
      <p:sp>
        <p:nvSpPr>
          <p:cNvPr id="13" name="文本框 12"/>
          <p:cNvSpPr txBox="1"/>
          <p:nvPr/>
        </p:nvSpPr>
        <p:spPr>
          <a:xfrm>
            <a:off x="6049978"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E</a:t>
            </a:r>
            <a:endParaRPr lang="zh-CN" altLang="en-US" sz="8800" b="1" dirty="0">
              <a:gradFill>
                <a:gsLst>
                  <a:gs pos="10000">
                    <a:srgbClr val="D7C7FF"/>
                  </a:gs>
                  <a:gs pos="48000">
                    <a:schemeClr val="bg1"/>
                  </a:gs>
                </a:gsLst>
                <a:lin ang="108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1" name="Rectangle 20"/>
          <p:cNvSpPr/>
          <p:nvPr/>
        </p:nvSpPr>
        <p:spPr>
          <a:xfrm>
            <a:off x="0" y="0"/>
            <a:ext cx="5943600"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58" name="Rectangle 16">
            <a:extLst>
              <a:ext uri="{FF2B5EF4-FFF2-40B4-BE49-F238E27FC236}">
                <a16:creationId xmlns:a16="http://schemas.microsoft.com/office/drawing/2014/main" id="{F6B98A44-E114-43E9-8B8B-377587184544}"/>
              </a:ext>
            </a:extLst>
          </p:cNvPr>
          <p:cNvSpPr/>
          <p:nvPr/>
        </p:nvSpPr>
        <p:spPr>
          <a:xfrm>
            <a:off x="5943600" y="1649185"/>
            <a:ext cx="6248400" cy="2739211"/>
          </a:xfrm>
          <a:prstGeom prst="rect">
            <a:avLst/>
          </a:prstGeom>
        </p:spPr>
        <p:txBody>
          <a:bodyPr wrap="square">
            <a:spAutoFit/>
          </a:bodyPr>
          <a:lstStyle/>
          <a:p>
            <a:pPr lvl="0" algn="ctr"/>
            <a:r>
              <a:rPr lang="zh-CN" altLang="en-US" sz="3600" dirty="0">
                <a:cs typeface="+mn-ea"/>
                <a:sym typeface="+mn-lt"/>
              </a:rPr>
              <a:t>三类</a:t>
            </a:r>
            <a:r>
              <a:rPr lang="en-US" altLang="zh-CN" sz="3600" dirty="0">
                <a:cs typeface="+mn-ea"/>
                <a:sym typeface="+mn-lt"/>
              </a:rPr>
              <a:t>RDMA</a:t>
            </a:r>
            <a:r>
              <a:rPr lang="zh-CN" altLang="en-US" sz="3600" dirty="0">
                <a:cs typeface="+mn-ea"/>
                <a:sym typeface="+mn-lt"/>
              </a:rPr>
              <a:t>网络</a:t>
            </a:r>
            <a:endParaRPr lang="en-US" altLang="zh-CN" sz="3600" dirty="0">
              <a:cs typeface="+mn-ea"/>
              <a:sym typeface="+mn-lt"/>
            </a:endParaRPr>
          </a:p>
          <a:p>
            <a:pPr lvl="0" algn="ctr"/>
            <a:endParaRPr lang="en-US" altLang="zh-CN" sz="3600" dirty="0">
              <a:cs typeface="+mn-ea"/>
              <a:sym typeface="+mn-lt"/>
            </a:endParaRPr>
          </a:p>
          <a:p>
            <a:pPr lvl="0" algn="ctr"/>
            <a:r>
              <a:rPr lang="en-US" altLang="zh-CN" sz="2000" dirty="0">
                <a:cs typeface="+mn-ea"/>
                <a:sym typeface="+mn-lt"/>
              </a:rPr>
              <a:t>Infiniband—</a:t>
            </a:r>
            <a:r>
              <a:rPr lang="zh-CN" altLang="en-US" sz="2000" dirty="0">
                <a:cs typeface="+mn-ea"/>
                <a:sym typeface="+mn-lt"/>
              </a:rPr>
              <a:t>从硬件级别保证可靠传输，成本高</a:t>
            </a:r>
            <a:endParaRPr lang="en-US" altLang="zh-CN" sz="2000" dirty="0">
              <a:cs typeface="+mn-ea"/>
              <a:sym typeface="+mn-lt"/>
            </a:endParaRPr>
          </a:p>
          <a:p>
            <a:pPr lvl="0" algn="ctr"/>
            <a:endParaRPr lang="en-US" altLang="zh-CN" sz="2000" dirty="0">
              <a:cs typeface="+mn-ea"/>
              <a:sym typeface="+mn-lt"/>
            </a:endParaRPr>
          </a:p>
          <a:p>
            <a:pPr lvl="0" algn="ctr"/>
            <a:r>
              <a:rPr lang="en-US" altLang="zh-CN" sz="2000" dirty="0" err="1">
                <a:cs typeface="+mn-ea"/>
                <a:sym typeface="+mn-lt"/>
              </a:rPr>
              <a:t>RoCE</a:t>
            </a:r>
            <a:r>
              <a:rPr lang="en-US" altLang="zh-CN" sz="2000" dirty="0">
                <a:cs typeface="+mn-ea"/>
                <a:sym typeface="+mn-lt"/>
              </a:rPr>
              <a:t>—</a:t>
            </a:r>
            <a:r>
              <a:rPr lang="zh-CN" altLang="en-US" sz="2000" dirty="0">
                <a:cs typeface="+mn-ea"/>
                <a:sym typeface="+mn-lt"/>
              </a:rPr>
              <a:t>在以太网上执行</a:t>
            </a:r>
            <a:r>
              <a:rPr lang="en-US" altLang="zh-CN" sz="2000" dirty="0">
                <a:cs typeface="+mn-ea"/>
                <a:sym typeface="+mn-lt"/>
              </a:rPr>
              <a:t>RDMA</a:t>
            </a:r>
            <a:r>
              <a:rPr lang="zh-CN" altLang="en-US" sz="2000" dirty="0">
                <a:cs typeface="+mn-ea"/>
                <a:sym typeface="+mn-lt"/>
              </a:rPr>
              <a:t>的网络协议</a:t>
            </a:r>
            <a:endParaRPr lang="en-US" altLang="zh-CN" sz="2000" dirty="0">
              <a:cs typeface="+mn-ea"/>
              <a:sym typeface="+mn-lt"/>
            </a:endParaRPr>
          </a:p>
          <a:p>
            <a:pPr lvl="0" algn="ctr"/>
            <a:endParaRPr lang="en-US" altLang="zh-CN" sz="2000" dirty="0">
              <a:cs typeface="+mn-ea"/>
              <a:sym typeface="+mn-lt"/>
            </a:endParaRPr>
          </a:p>
          <a:p>
            <a:pPr lvl="0" algn="ctr"/>
            <a:r>
              <a:rPr lang="en-US" altLang="zh-CN" sz="2000" dirty="0" err="1">
                <a:cs typeface="+mn-ea"/>
                <a:sym typeface="+mn-lt"/>
              </a:rPr>
              <a:t>iWARP</a:t>
            </a:r>
            <a:r>
              <a:rPr lang="en-US" altLang="zh-CN" sz="2000" dirty="0">
                <a:cs typeface="+mn-ea"/>
                <a:sym typeface="+mn-lt"/>
              </a:rPr>
              <a:t>—</a:t>
            </a:r>
            <a:r>
              <a:rPr lang="zh-CN" altLang="en-US" sz="2000" dirty="0">
                <a:cs typeface="+mn-ea"/>
                <a:sym typeface="+mn-lt"/>
              </a:rPr>
              <a:t>在</a:t>
            </a:r>
            <a:r>
              <a:rPr lang="en-US" altLang="zh-CN" sz="2000" dirty="0">
                <a:cs typeface="+mn-ea"/>
                <a:sym typeface="+mn-lt"/>
              </a:rPr>
              <a:t>TCP</a:t>
            </a:r>
            <a:r>
              <a:rPr lang="zh-CN" altLang="en-US" sz="2000" dirty="0">
                <a:cs typeface="+mn-ea"/>
                <a:sym typeface="+mn-lt"/>
              </a:rPr>
              <a:t>上执行</a:t>
            </a:r>
            <a:r>
              <a:rPr lang="en-US" altLang="zh-CN" sz="2000" dirty="0">
                <a:cs typeface="+mn-ea"/>
                <a:sym typeface="+mn-lt"/>
              </a:rPr>
              <a:t>RDMA</a:t>
            </a:r>
            <a:r>
              <a:rPr lang="zh-CN" altLang="en-US" sz="2000" dirty="0">
                <a:cs typeface="+mn-ea"/>
                <a:sym typeface="+mn-lt"/>
              </a:rPr>
              <a:t>的网络协议，成本低</a:t>
            </a:r>
            <a:endParaRPr lang="en-US" altLang="zh-CN"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E3FCCA3D-9924-4C36-9D61-9E38EE1175CB}"/>
              </a:ext>
            </a:extLst>
          </p:cNvPr>
          <p:cNvGraphicFramePr>
            <a:graphicFrameLocks noGrp="1"/>
          </p:cNvGraphicFramePr>
          <p:nvPr>
            <p:extLst>
              <p:ext uri="{D42A27DB-BD31-4B8C-83A1-F6EECF244321}">
                <p14:modId xmlns:p14="http://schemas.microsoft.com/office/powerpoint/2010/main" val="4235622184"/>
              </p:ext>
            </p:extLst>
          </p:nvPr>
        </p:nvGraphicFramePr>
        <p:xfrm>
          <a:off x="2032000" y="1524338"/>
          <a:ext cx="8128000" cy="2580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1039088"/>
                    </a:ext>
                  </a:extLst>
                </a:gridCol>
                <a:gridCol w="4064000">
                  <a:extLst>
                    <a:ext uri="{9D8B030D-6E8A-4147-A177-3AD203B41FA5}">
                      <a16:colId xmlns:a16="http://schemas.microsoft.com/office/drawing/2014/main" val="2513607237"/>
                    </a:ext>
                  </a:extLst>
                </a:gridCol>
              </a:tblGrid>
              <a:tr h="370840">
                <a:tc>
                  <a:txBody>
                    <a:bodyPr/>
                    <a:lstStyle/>
                    <a:p>
                      <a:pPr algn="ctr"/>
                      <a:r>
                        <a:rPr lang="en-US" altLang="zh-CN" dirty="0"/>
                        <a:t>RDMA</a:t>
                      </a:r>
                      <a:r>
                        <a:rPr lang="zh-CN" altLang="en-US" dirty="0"/>
                        <a:t>类型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Infiniband</a:t>
                      </a:r>
                      <a:endParaRPr lang="zh-CN" altLang="en-US" dirty="0"/>
                    </a:p>
                  </a:txBody>
                  <a:tcPr anchor="ctr"/>
                </a:tc>
                <a:extLst>
                  <a:ext uri="{0D108BD9-81ED-4DB2-BD59-A6C34878D82A}">
                    <a16:rowId xmlns:a16="http://schemas.microsoft.com/office/drawing/2014/main" val="1395807003"/>
                  </a:ext>
                </a:extLst>
              </a:tr>
              <a:tr h="185420">
                <a:tc rowSpan="3">
                  <a:txBody>
                    <a:bodyPr/>
                    <a:lstStyle/>
                    <a:p>
                      <a:pPr algn="ctr"/>
                      <a:r>
                        <a:rPr lang="en-US" altLang="zh-CN" dirty="0"/>
                        <a:t>ConnectX-3</a:t>
                      </a:r>
                      <a:endParaRPr lang="zh-CN" altLang="en-US" dirty="0"/>
                    </a:p>
                  </a:txBody>
                  <a:tcPr anchor="ctr"/>
                </a:tc>
                <a:tc>
                  <a:txBody>
                    <a:bodyPr/>
                    <a:lstStyle/>
                    <a:p>
                      <a:pPr algn="ctr"/>
                      <a:r>
                        <a:rPr lang="zh-CN" altLang="en-US" dirty="0"/>
                        <a:t>万兆以太网</a:t>
                      </a:r>
                    </a:p>
                  </a:txBody>
                  <a:tcPr anchor="ctr"/>
                </a:tc>
                <a:extLst>
                  <a:ext uri="{0D108BD9-81ED-4DB2-BD59-A6C34878D82A}">
                    <a16:rowId xmlns:a16="http://schemas.microsoft.com/office/drawing/2014/main" val="1635253101"/>
                  </a:ext>
                </a:extLst>
              </a:tr>
              <a:tr h="182880">
                <a:tc vMerge="1">
                  <a:txBody>
                    <a:bodyPr/>
                    <a:lstStyle/>
                    <a:p>
                      <a:endParaRPr lang="zh-CN" altLang="en-US"/>
                    </a:p>
                  </a:txBody>
                  <a:tcPr/>
                </a:tc>
                <a:tc>
                  <a:txBody>
                    <a:bodyPr/>
                    <a:lstStyle/>
                    <a:p>
                      <a:pPr algn="ctr"/>
                      <a:r>
                        <a:rPr lang="en-US" altLang="zh-CN" dirty="0"/>
                        <a:t>56Gb/sec</a:t>
                      </a:r>
                      <a:endParaRPr lang="zh-CN" altLang="en-US" dirty="0"/>
                    </a:p>
                  </a:txBody>
                  <a:tcPr anchor="ctr"/>
                </a:tc>
                <a:extLst>
                  <a:ext uri="{0D108BD9-81ED-4DB2-BD59-A6C34878D82A}">
                    <a16:rowId xmlns:a16="http://schemas.microsoft.com/office/drawing/2014/main" val="4068271440"/>
                  </a:ext>
                </a:extLst>
              </a:tr>
              <a:tr h="182880">
                <a:tc vMerge="1">
                  <a:txBody>
                    <a:bodyPr/>
                    <a:lstStyle/>
                    <a:p>
                      <a:endParaRPr lang="zh-CN" altLang="en-US"/>
                    </a:p>
                  </a:txBody>
                  <a:tcPr/>
                </a:tc>
                <a:tc>
                  <a:txBody>
                    <a:bodyPr/>
                    <a:lstStyle/>
                    <a:p>
                      <a:pPr algn="ctr"/>
                      <a:r>
                        <a:rPr lang="zh-CN" altLang="en-US" dirty="0"/>
                        <a:t>支持融合以太网</a:t>
                      </a:r>
                      <a:r>
                        <a:rPr lang="en-US" altLang="zh-CN" dirty="0"/>
                        <a:t>RDMA</a:t>
                      </a:r>
                      <a:endParaRPr lang="zh-CN" altLang="en-US" dirty="0"/>
                    </a:p>
                  </a:txBody>
                  <a:tcPr anchor="ctr"/>
                </a:tc>
                <a:extLst>
                  <a:ext uri="{0D108BD9-81ED-4DB2-BD59-A6C34878D82A}">
                    <a16:rowId xmlns:a16="http://schemas.microsoft.com/office/drawing/2014/main" val="679421984"/>
                  </a:ext>
                </a:extLst>
              </a:tr>
              <a:tr h="370840">
                <a:tc>
                  <a:txBody>
                    <a:bodyPr/>
                    <a:lstStyle/>
                    <a:p>
                      <a:pPr algn="ctr"/>
                      <a:r>
                        <a:rPr lang="zh-CN" altLang="en-US" dirty="0"/>
                        <a:t>峰值带宽</a:t>
                      </a:r>
                    </a:p>
                  </a:txBody>
                  <a:tcPr anchor="ctr"/>
                </a:tc>
                <a:tc>
                  <a:txBody>
                    <a:bodyPr/>
                    <a:lstStyle/>
                    <a:p>
                      <a:pPr algn="ctr"/>
                      <a:r>
                        <a:rPr lang="en-US" altLang="zh-CN" dirty="0"/>
                        <a:t>6.1GB/s</a:t>
                      </a:r>
                      <a:endParaRPr lang="zh-CN" altLang="en-US" dirty="0"/>
                    </a:p>
                  </a:txBody>
                  <a:tcPr anchor="ctr"/>
                </a:tc>
                <a:extLst>
                  <a:ext uri="{0D108BD9-81ED-4DB2-BD59-A6C34878D82A}">
                    <a16:rowId xmlns:a16="http://schemas.microsoft.com/office/drawing/2014/main" val="2409520024"/>
                  </a:ext>
                </a:extLst>
              </a:tr>
              <a:tr h="370840">
                <a:tc>
                  <a:txBody>
                    <a:bodyPr/>
                    <a:lstStyle/>
                    <a:p>
                      <a:pPr algn="ctr"/>
                      <a:r>
                        <a:rPr lang="zh-CN" altLang="en-US" dirty="0"/>
                        <a:t>平均时延</a:t>
                      </a:r>
                    </a:p>
                  </a:txBody>
                  <a:tcPr anchor="ctr"/>
                </a:tc>
                <a:tc>
                  <a:txBody>
                    <a:bodyPr/>
                    <a:lstStyle/>
                    <a:p>
                      <a:pPr algn="ctr"/>
                      <a:r>
                        <a:rPr lang="en-US" altLang="zh-CN" dirty="0"/>
                        <a:t>~4us</a:t>
                      </a:r>
                      <a:endParaRPr lang="zh-CN" altLang="en-US" dirty="0"/>
                    </a:p>
                  </a:txBody>
                  <a:tcPr anchor="ctr"/>
                </a:tc>
                <a:extLst>
                  <a:ext uri="{0D108BD9-81ED-4DB2-BD59-A6C34878D82A}">
                    <a16:rowId xmlns:a16="http://schemas.microsoft.com/office/drawing/2014/main" val="2911280229"/>
                  </a:ext>
                </a:extLst>
              </a:tr>
              <a:tr h="370840">
                <a:tc>
                  <a:txBody>
                    <a:bodyPr/>
                    <a:lstStyle/>
                    <a:p>
                      <a:pPr algn="ctr"/>
                      <a:r>
                        <a:rPr lang="zh-CN" altLang="en-US" dirty="0"/>
                        <a:t>峰值消息速率</a:t>
                      </a:r>
                    </a:p>
                  </a:txBody>
                  <a:tcPr anchor="ctr"/>
                </a:tc>
                <a:tc>
                  <a:txBody>
                    <a:bodyPr/>
                    <a:lstStyle/>
                    <a:p>
                      <a:pPr algn="ctr"/>
                      <a:r>
                        <a:rPr lang="en-US" altLang="zh-CN" dirty="0"/>
                        <a:t>6 million msg/sec</a:t>
                      </a:r>
                      <a:endParaRPr lang="zh-CN" altLang="en-US" dirty="0"/>
                    </a:p>
                  </a:txBody>
                  <a:tcPr anchor="ctr"/>
                </a:tc>
                <a:extLst>
                  <a:ext uri="{0D108BD9-81ED-4DB2-BD59-A6C34878D82A}">
                    <a16:rowId xmlns:a16="http://schemas.microsoft.com/office/drawing/2014/main" val="2850276291"/>
                  </a:ext>
                </a:extLst>
              </a:tr>
            </a:tbl>
          </a:graphicData>
        </a:graphic>
      </p:graphicFrame>
      <p:sp>
        <p:nvSpPr>
          <p:cNvPr id="5" name="文本框 4">
            <a:extLst>
              <a:ext uri="{FF2B5EF4-FFF2-40B4-BE49-F238E27FC236}">
                <a16:creationId xmlns:a16="http://schemas.microsoft.com/office/drawing/2014/main" id="{9CCEEE2D-7B1B-49E9-8EE5-CFC48F375CC4}"/>
              </a:ext>
            </a:extLst>
          </p:cNvPr>
          <p:cNvSpPr txBox="1"/>
          <p:nvPr/>
        </p:nvSpPr>
        <p:spPr>
          <a:xfrm>
            <a:off x="3358896" y="414528"/>
            <a:ext cx="5474208" cy="769441"/>
          </a:xfrm>
          <a:prstGeom prst="rect">
            <a:avLst/>
          </a:prstGeom>
          <a:noFill/>
        </p:spPr>
        <p:txBody>
          <a:bodyPr wrap="square" rtlCol="0">
            <a:spAutoFit/>
          </a:bodyPr>
          <a:lstStyle/>
          <a:p>
            <a:pPr algn="ctr"/>
            <a:r>
              <a:rPr lang="zh-CN" altLang="en-US" sz="4400" dirty="0"/>
              <a:t>速度测试</a:t>
            </a:r>
          </a:p>
        </p:txBody>
      </p:sp>
    </p:spTree>
    <p:extLst>
      <p:ext uri="{BB962C8B-B14F-4D97-AF65-F5344CB8AC3E}">
        <p14:creationId xmlns:p14="http://schemas.microsoft.com/office/powerpoint/2010/main" val="8164831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a:stretch>
            <a:fillRect/>
          </a:stretch>
        </p:blipFill>
        <p:spPr>
          <a:xfrm>
            <a:off x="0" y="10"/>
            <a:ext cx="12191980" cy="6857990"/>
          </a:xfrm>
          <a:prstGeom prst="rect">
            <a:avLst/>
          </a:prstGeom>
        </p:spPr>
      </p:pic>
      <p:pic>
        <p:nvPicPr>
          <p:cNvPr id="6" name="图片 5"/>
          <p:cNvPicPr>
            <a:picLocks noChangeAspect="1"/>
          </p:cNvPicPr>
          <p:nvPr/>
        </p:nvPicPr>
        <p:blipFill>
          <a:blip r:embed="rId5"/>
          <a:stretch>
            <a:fillRect/>
          </a:stretch>
        </p:blipFill>
        <p:spPr>
          <a:xfrm>
            <a:off x="0" y="5949"/>
            <a:ext cx="12192000" cy="6846101"/>
          </a:xfrm>
          <a:prstGeom prst="rect">
            <a:avLst/>
          </a:prstGeom>
        </p:spPr>
      </p:pic>
      <p:pic>
        <p:nvPicPr>
          <p:cNvPr id="8" name="PA_图片 6"/>
          <p:cNvPicPr>
            <a:picLocks noChangeAspect="1"/>
          </p:cNvPicPr>
          <p:nvPr>
            <p:custDataLst>
              <p:tags r:id="rId1"/>
            </p:custDataLst>
          </p:nvPr>
        </p:nvPicPr>
        <p:blipFill>
          <a:blip r:embed="rId6"/>
          <a:stretch>
            <a:fillRect/>
          </a:stretch>
        </p:blipFill>
        <p:spPr>
          <a:xfrm rot="5400000">
            <a:off x="9848404" y="4520366"/>
            <a:ext cx="3148991" cy="1538155"/>
          </a:xfrm>
          <a:prstGeom prst="rect">
            <a:avLst/>
          </a:prstGeom>
        </p:spPr>
      </p:pic>
      <p:sp>
        <p:nvSpPr>
          <p:cNvPr id="12" name="文本框 11"/>
          <p:cNvSpPr txBox="1"/>
          <p:nvPr/>
        </p:nvSpPr>
        <p:spPr>
          <a:xfrm>
            <a:off x="6096000"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P</a:t>
            </a:r>
            <a:endParaRPr lang="zh-CN" altLang="en-US" sz="8800" b="1" dirty="0">
              <a:gradFill>
                <a:gsLst>
                  <a:gs pos="10000">
                    <a:srgbClr val="FFBAD3"/>
                  </a:gs>
                  <a:gs pos="48000">
                    <a:schemeClr val="bg1"/>
                  </a:gs>
                </a:gsLst>
                <a:lin ang="10800000" scaled="1"/>
              </a:gradFill>
              <a:cs typeface="+mn-ea"/>
              <a:sym typeface="+mn-lt"/>
            </a:endParaRPr>
          </a:p>
        </p:txBody>
      </p:sp>
      <p:sp>
        <p:nvSpPr>
          <p:cNvPr id="16" name="文本框 15"/>
          <p:cNvSpPr txBox="1"/>
          <p:nvPr/>
        </p:nvSpPr>
        <p:spPr>
          <a:xfrm>
            <a:off x="671854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A</a:t>
            </a:r>
            <a:endParaRPr lang="zh-CN" altLang="en-US" sz="8800" b="1" dirty="0">
              <a:gradFill>
                <a:gsLst>
                  <a:gs pos="10000">
                    <a:srgbClr val="FFBAD3"/>
                  </a:gs>
                  <a:gs pos="48000">
                    <a:schemeClr val="bg1"/>
                  </a:gs>
                </a:gsLst>
                <a:lin ang="10800000" scaled="1"/>
              </a:gradFill>
              <a:cs typeface="+mn-ea"/>
              <a:sym typeface="+mn-lt"/>
            </a:endParaRPr>
          </a:p>
        </p:txBody>
      </p:sp>
      <p:sp>
        <p:nvSpPr>
          <p:cNvPr id="17" name="文本框 16"/>
          <p:cNvSpPr txBox="1"/>
          <p:nvPr/>
        </p:nvSpPr>
        <p:spPr>
          <a:xfrm>
            <a:off x="740168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R</a:t>
            </a:r>
            <a:endParaRPr lang="zh-CN" altLang="en-US" sz="8800" b="1" dirty="0">
              <a:gradFill>
                <a:gsLst>
                  <a:gs pos="10000">
                    <a:srgbClr val="FFBAD3"/>
                  </a:gs>
                  <a:gs pos="48000">
                    <a:schemeClr val="bg1"/>
                  </a:gs>
                </a:gsLst>
                <a:lin ang="10800000" scaled="1"/>
              </a:gradFill>
              <a:cs typeface="+mn-ea"/>
              <a:sym typeface="+mn-lt"/>
            </a:endParaRPr>
          </a:p>
        </p:txBody>
      </p:sp>
      <p:sp>
        <p:nvSpPr>
          <p:cNvPr id="18" name="文本框 17"/>
          <p:cNvSpPr txBox="1"/>
          <p:nvPr/>
        </p:nvSpPr>
        <p:spPr>
          <a:xfrm>
            <a:off x="808482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T</a:t>
            </a:r>
            <a:endParaRPr lang="zh-CN" altLang="en-US" sz="8800" b="1" dirty="0">
              <a:gradFill>
                <a:gsLst>
                  <a:gs pos="10000">
                    <a:srgbClr val="FFBAD3"/>
                  </a:gs>
                  <a:gs pos="48000">
                    <a:schemeClr val="bg1"/>
                  </a:gs>
                </a:gsLst>
                <a:lin ang="10800000" scaled="1"/>
              </a:gradFill>
              <a:cs typeface="+mn-ea"/>
              <a:sym typeface="+mn-lt"/>
            </a:endParaRPr>
          </a:p>
        </p:txBody>
      </p:sp>
      <p:sp>
        <p:nvSpPr>
          <p:cNvPr id="19" name="文本框 18"/>
          <p:cNvSpPr txBox="1"/>
          <p:nvPr/>
        </p:nvSpPr>
        <p:spPr>
          <a:xfrm>
            <a:off x="8845484"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F</a:t>
            </a:r>
            <a:endParaRPr lang="zh-CN" altLang="en-US" sz="8800" b="1" dirty="0">
              <a:gradFill>
                <a:gsLst>
                  <a:gs pos="10000">
                    <a:srgbClr val="FFBAD3"/>
                  </a:gs>
                  <a:gs pos="48000">
                    <a:schemeClr val="bg1"/>
                  </a:gs>
                </a:gsLst>
                <a:lin ang="10800000" scaled="1"/>
              </a:gradFill>
              <a:cs typeface="+mn-ea"/>
              <a:sym typeface="+mn-lt"/>
            </a:endParaRPr>
          </a:p>
        </p:txBody>
      </p:sp>
      <p:sp>
        <p:nvSpPr>
          <p:cNvPr id="20" name="文本框 19"/>
          <p:cNvSpPr txBox="1"/>
          <p:nvPr/>
        </p:nvSpPr>
        <p:spPr>
          <a:xfrm>
            <a:off x="9466324"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O</a:t>
            </a:r>
            <a:endParaRPr lang="zh-CN" altLang="en-US" sz="8800" b="1" dirty="0">
              <a:gradFill>
                <a:gsLst>
                  <a:gs pos="10000">
                    <a:srgbClr val="FFBAD3"/>
                  </a:gs>
                  <a:gs pos="48000">
                    <a:schemeClr val="bg1"/>
                  </a:gs>
                </a:gsLst>
                <a:lin ang="10800000" scaled="1"/>
              </a:gradFill>
              <a:cs typeface="+mn-ea"/>
              <a:sym typeface="+mn-lt"/>
            </a:endParaRPr>
          </a:p>
        </p:txBody>
      </p:sp>
      <p:sp>
        <p:nvSpPr>
          <p:cNvPr id="21" name="文本框 20"/>
          <p:cNvSpPr txBox="1"/>
          <p:nvPr/>
        </p:nvSpPr>
        <p:spPr>
          <a:xfrm>
            <a:off x="10116690"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U</a:t>
            </a:r>
            <a:endParaRPr lang="zh-CN" altLang="en-US" sz="8800" b="1" dirty="0">
              <a:gradFill>
                <a:gsLst>
                  <a:gs pos="10000">
                    <a:srgbClr val="FFBAD3"/>
                  </a:gs>
                  <a:gs pos="48000">
                    <a:schemeClr val="bg1"/>
                  </a:gs>
                </a:gsLst>
                <a:lin ang="10800000" scaled="1"/>
              </a:gradFill>
              <a:cs typeface="+mn-ea"/>
              <a:sym typeface="+mn-lt"/>
            </a:endParaRPr>
          </a:p>
        </p:txBody>
      </p:sp>
      <p:sp>
        <p:nvSpPr>
          <p:cNvPr id="22" name="Rectangle 88"/>
          <p:cNvSpPr/>
          <p:nvPr/>
        </p:nvSpPr>
        <p:spPr>
          <a:xfrm>
            <a:off x="5473454" y="2909342"/>
            <a:ext cx="6477325" cy="646331"/>
          </a:xfrm>
          <a:prstGeom prst="rect">
            <a:avLst/>
          </a:prstGeom>
        </p:spPr>
        <p:txBody>
          <a:bodyPr wrap="square">
            <a:spAutoFit/>
          </a:bodyPr>
          <a:lstStyle/>
          <a:p>
            <a:pPr algn="r"/>
            <a:r>
              <a:rPr lang="zh-CN" altLang="en-US" sz="3600" dirty="0">
                <a:cs typeface="+mn-ea"/>
                <a:sym typeface="+mn-lt"/>
              </a:rPr>
              <a:t>应用场景</a:t>
            </a:r>
            <a:endParaRPr lang="en-US" sz="3600" dirty="0">
              <a:cs typeface="+mn-ea"/>
              <a:sym typeface="+mn-lt"/>
            </a:endParaRPr>
          </a:p>
        </p:txBody>
      </p:sp>
      <p:sp>
        <p:nvSpPr>
          <p:cNvPr id="14" name="文本框 13"/>
          <p:cNvSpPr txBox="1"/>
          <p:nvPr/>
        </p:nvSpPr>
        <p:spPr>
          <a:xfrm>
            <a:off x="10733733" y="1753780"/>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R</a:t>
            </a:r>
            <a:endParaRPr lang="zh-CN" altLang="en-US" sz="8800" b="1" dirty="0">
              <a:gradFill>
                <a:gsLst>
                  <a:gs pos="10000">
                    <a:srgbClr val="FFBAD3"/>
                  </a:gs>
                  <a:gs pos="48000">
                    <a:schemeClr val="bg1"/>
                  </a:gs>
                </a:gsLst>
                <a:lin ang="108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p:cNvPicPr>
            <a:picLocks noChangeAspect="1"/>
          </p:cNvPicPr>
          <p:nvPr/>
        </p:nvPicPr>
        <p:blipFill rotWithShape="1">
          <a:blip r:embed="rId3"/>
          <a:srcRect/>
          <a:stretch>
            <a:fillRect/>
          </a:stretch>
        </p:blipFill>
        <p:spPr>
          <a:xfrm flipH="1">
            <a:off x="6687393" y="719808"/>
            <a:ext cx="5028022" cy="5426462"/>
          </a:xfrm>
          <a:prstGeom prst="rect">
            <a:avLst/>
          </a:prstGeom>
        </p:spPr>
      </p:pic>
      <p:sp>
        <p:nvSpPr>
          <p:cNvPr id="246" name="Rectangle 245"/>
          <p:cNvSpPr/>
          <p:nvPr/>
        </p:nvSpPr>
        <p:spPr>
          <a:xfrm>
            <a:off x="946378" y="977774"/>
            <a:ext cx="3727222" cy="63318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cs typeface="+mn-ea"/>
                <a:sym typeface="+mn-lt"/>
              </a:rPr>
              <a:t>分布式场景</a:t>
            </a:r>
            <a:endParaRPr kumimoji="0" lang="en-US" sz="3200" b="1" i="0" u="none" strike="noStrike" kern="1200" cap="none" spc="0" normalizeH="0" baseline="0" noProof="0" dirty="0">
              <a:ln>
                <a:noFill/>
              </a:ln>
              <a:effectLst/>
              <a:uLnTx/>
              <a:uFillTx/>
              <a:cs typeface="+mn-ea"/>
              <a:sym typeface="+mn-lt"/>
            </a:endParaRPr>
          </a:p>
        </p:txBody>
      </p:sp>
      <p:grpSp>
        <p:nvGrpSpPr>
          <p:cNvPr id="249" name="Group 248"/>
          <p:cNvGrpSpPr/>
          <p:nvPr/>
        </p:nvGrpSpPr>
        <p:grpSpPr>
          <a:xfrm>
            <a:off x="561854" y="2613483"/>
            <a:ext cx="1937506" cy="1706139"/>
            <a:chOff x="660536" y="4873213"/>
            <a:chExt cx="1348182" cy="1208060"/>
          </a:xfrm>
        </p:grpSpPr>
        <p:grpSp>
          <p:nvGrpSpPr>
            <p:cNvPr id="256" name="Group 255"/>
            <p:cNvGrpSpPr/>
            <p:nvPr/>
          </p:nvGrpSpPr>
          <p:grpSpPr>
            <a:xfrm>
              <a:off x="990000" y="4873213"/>
              <a:ext cx="689254" cy="689252"/>
              <a:chOff x="4126706" y="2563416"/>
              <a:chExt cx="578645" cy="578644"/>
            </a:xfrm>
          </p:grpSpPr>
          <p:sp>
            <p:nvSpPr>
              <p:cNvPr id="259" name="Oval 258"/>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60" name="Arc 259"/>
              <p:cNvSpPr/>
              <p:nvPr/>
            </p:nvSpPr>
            <p:spPr>
              <a:xfrm>
                <a:off x="4126707" y="2563416"/>
                <a:ext cx="578644" cy="578644"/>
              </a:xfrm>
              <a:prstGeom prst="arc">
                <a:avLst>
                  <a:gd name="adj1" fmla="val 21386995"/>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57" name="TextBox 256"/>
            <p:cNvSpPr txBox="1"/>
            <p:nvPr/>
          </p:nvSpPr>
          <p:spPr>
            <a:xfrm>
              <a:off x="990000" y="5108752"/>
              <a:ext cx="689255" cy="2615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effectLst/>
                  <a:uLnTx/>
                  <a:uFillTx/>
                  <a:cs typeface="+mn-ea"/>
                  <a:sym typeface="+mn-lt"/>
                </a:rPr>
                <a:t>CPU</a:t>
              </a:r>
              <a:endParaRPr kumimoji="0" lang="id-ID" b="1" i="0" u="none" strike="noStrike" kern="1200" cap="none" spc="0" normalizeH="0" baseline="0" noProof="0" dirty="0">
                <a:ln>
                  <a:noFill/>
                </a:ln>
                <a:effectLst/>
                <a:uLnTx/>
                <a:uFillTx/>
                <a:cs typeface="+mn-ea"/>
                <a:sym typeface="+mn-lt"/>
              </a:endParaRPr>
            </a:p>
          </p:txBody>
        </p:sp>
        <p:sp>
          <p:nvSpPr>
            <p:cNvPr id="258" name="Rectangle 257"/>
            <p:cNvSpPr/>
            <p:nvPr/>
          </p:nvSpPr>
          <p:spPr>
            <a:xfrm>
              <a:off x="660536" y="5615183"/>
              <a:ext cx="1348182" cy="46609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u="none" strike="noStrike" kern="1200" cap="none" spc="0" normalizeH="0" baseline="0" noProof="0" dirty="0">
                  <a:ln>
                    <a:noFill/>
                  </a:ln>
                  <a:effectLst/>
                  <a:uLnTx/>
                  <a:uFillTx/>
                  <a:cs typeface="+mn-ea"/>
                  <a:sym typeface="+mn-lt"/>
                </a:rPr>
                <a:t>为存储系统和计算系统加速</a:t>
              </a:r>
            </a:p>
          </p:txBody>
        </p:sp>
      </p:grpSp>
      <p:grpSp>
        <p:nvGrpSpPr>
          <p:cNvPr id="250" name="Group 249"/>
          <p:cNvGrpSpPr/>
          <p:nvPr/>
        </p:nvGrpSpPr>
        <p:grpSpPr>
          <a:xfrm>
            <a:off x="2829751" y="2579954"/>
            <a:ext cx="1957600" cy="1733271"/>
            <a:chOff x="660536" y="4873213"/>
            <a:chExt cx="1348182" cy="1196300"/>
          </a:xfrm>
        </p:grpSpPr>
        <p:grpSp>
          <p:nvGrpSpPr>
            <p:cNvPr id="251" name="Group 250"/>
            <p:cNvGrpSpPr/>
            <p:nvPr/>
          </p:nvGrpSpPr>
          <p:grpSpPr>
            <a:xfrm>
              <a:off x="990000" y="4873213"/>
              <a:ext cx="689254" cy="689252"/>
              <a:chOff x="4126706" y="2563416"/>
              <a:chExt cx="578645" cy="578644"/>
            </a:xfrm>
          </p:grpSpPr>
          <p:sp>
            <p:nvSpPr>
              <p:cNvPr id="254" name="Oval 253"/>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55" name="Arc 254"/>
              <p:cNvSpPr/>
              <p:nvPr/>
            </p:nvSpPr>
            <p:spPr>
              <a:xfrm>
                <a:off x="4126707" y="2563416"/>
                <a:ext cx="578644" cy="578644"/>
              </a:xfrm>
              <a:prstGeom prst="arc">
                <a:avLst>
                  <a:gd name="adj1" fmla="val 4487377"/>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52" name="TextBox 251"/>
            <p:cNvSpPr txBox="1"/>
            <p:nvPr/>
          </p:nvSpPr>
          <p:spPr>
            <a:xfrm>
              <a:off x="989679" y="5114630"/>
              <a:ext cx="689255" cy="2336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effectLst/>
                  <a:uLnTx/>
                  <a:uFillTx/>
                  <a:cs typeface="+mn-ea"/>
                  <a:sym typeface="+mn-lt"/>
                </a:rPr>
                <a:t>GPU</a:t>
              </a:r>
              <a:endParaRPr kumimoji="0" lang="id-ID" sz="1600" b="1" i="0" u="none" strike="noStrike" kern="1200" cap="none" spc="0" normalizeH="0" baseline="0" noProof="0" dirty="0">
                <a:ln>
                  <a:noFill/>
                </a:ln>
                <a:effectLst/>
                <a:uLnTx/>
                <a:uFillTx/>
                <a:cs typeface="+mn-ea"/>
                <a:sym typeface="+mn-lt"/>
              </a:endParaRPr>
            </a:p>
          </p:txBody>
        </p:sp>
        <p:sp>
          <p:nvSpPr>
            <p:cNvPr id="253" name="Rectangle 252"/>
            <p:cNvSpPr/>
            <p:nvPr/>
          </p:nvSpPr>
          <p:spPr>
            <a:xfrm>
              <a:off x="660536" y="5615185"/>
              <a:ext cx="1348182" cy="45432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600" dirty="0">
                  <a:cs typeface="+mn-ea"/>
                  <a:sym typeface="+mn-lt"/>
                </a:rPr>
                <a:t>为</a:t>
              </a:r>
              <a:r>
                <a:rPr lang="en-US" altLang="zh-CN" sz="1600" dirty="0">
                  <a:cs typeface="+mn-ea"/>
                  <a:sym typeface="+mn-lt"/>
                </a:rPr>
                <a:t>GPU</a:t>
              </a:r>
              <a:r>
                <a:rPr lang="zh-CN" altLang="en-US" sz="1600" dirty="0">
                  <a:cs typeface="+mn-ea"/>
                  <a:sym typeface="+mn-lt"/>
                </a:rPr>
                <a:t>异构计算通信加速</a:t>
              </a:r>
              <a:endParaRPr kumimoji="0" lang="en-US" sz="1600" u="none" strike="noStrike" kern="1200" cap="none" spc="0" normalizeH="0" baseline="0" noProof="0" dirty="0">
                <a:ln>
                  <a:noFill/>
                </a:ln>
                <a:effectLst/>
                <a:uLnTx/>
                <a:uFillTx/>
                <a:cs typeface="+mn-ea"/>
                <a:sym typeface="+mn-lt"/>
              </a:endParaRPr>
            </a:p>
          </p:txBody>
        </p:sp>
      </p:grpSp>
      <p:grpSp>
        <p:nvGrpSpPr>
          <p:cNvPr id="262" name="Group 261"/>
          <p:cNvGrpSpPr/>
          <p:nvPr/>
        </p:nvGrpSpPr>
        <p:grpSpPr>
          <a:xfrm>
            <a:off x="5117743" y="2609421"/>
            <a:ext cx="1980530" cy="1691850"/>
            <a:chOff x="660536" y="4873213"/>
            <a:chExt cx="1348182" cy="1214506"/>
          </a:xfrm>
        </p:grpSpPr>
        <p:grpSp>
          <p:nvGrpSpPr>
            <p:cNvPr id="269" name="Group 268"/>
            <p:cNvGrpSpPr/>
            <p:nvPr/>
          </p:nvGrpSpPr>
          <p:grpSpPr>
            <a:xfrm>
              <a:off x="990000" y="4873213"/>
              <a:ext cx="689254" cy="689252"/>
              <a:chOff x="4126706" y="2563416"/>
              <a:chExt cx="578645" cy="578644"/>
            </a:xfrm>
          </p:grpSpPr>
          <p:sp>
            <p:nvSpPr>
              <p:cNvPr id="272" name="Oval 271"/>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73" name="Arc 272"/>
              <p:cNvSpPr/>
              <p:nvPr/>
            </p:nvSpPr>
            <p:spPr>
              <a:xfrm>
                <a:off x="4126707" y="2563416"/>
                <a:ext cx="578644" cy="578644"/>
              </a:xfrm>
              <a:prstGeom prst="arc">
                <a:avLst>
                  <a:gd name="adj1" fmla="val 21386995"/>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70" name="TextBox 269"/>
            <p:cNvSpPr txBox="1"/>
            <p:nvPr/>
          </p:nvSpPr>
          <p:spPr>
            <a:xfrm>
              <a:off x="990000" y="5103150"/>
              <a:ext cx="689255" cy="243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cs typeface="+mn-ea"/>
                  <a:sym typeface="+mn-lt"/>
                </a:rPr>
                <a:t>基础服务</a:t>
              </a:r>
              <a:endParaRPr kumimoji="0" lang="id-ID" sz="1600" b="1" i="0" u="none" strike="noStrike" kern="1200" cap="none" spc="0" normalizeH="0" baseline="0" noProof="0" dirty="0">
                <a:ln>
                  <a:noFill/>
                </a:ln>
                <a:effectLst/>
                <a:uLnTx/>
                <a:uFillTx/>
                <a:cs typeface="+mn-ea"/>
                <a:sym typeface="+mn-lt"/>
              </a:endParaRPr>
            </a:p>
          </p:txBody>
        </p:sp>
        <p:sp>
          <p:nvSpPr>
            <p:cNvPr id="271" name="Rectangle 270"/>
            <p:cNvSpPr/>
            <p:nvPr/>
          </p:nvSpPr>
          <p:spPr>
            <a:xfrm>
              <a:off x="660536" y="5615185"/>
              <a:ext cx="1348182" cy="47253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600" dirty="0">
                  <a:cs typeface="+mn-ea"/>
                  <a:sym typeface="+mn-lt"/>
                </a:rPr>
                <a:t>为各项基础网络服务加速</a:t>
              </a:r>
              <a:endParaRPr kumimoji="0" lang="en-US" sz="1600" b="0" u="none" strike="noStrike" kern="1200" cap="none" spc="0" normalizeH="0" baseline="0" noProof="0" dirty="0">
                <a:ln>
                  <a:noFill/>
                </a:ln>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949419" y="1023726"/>
            <a:ext cx="4448466" cy="646331"/>
          </a:xfrm>
          <a:prstGeom prst="rect">
            <a:avLst/>
          </a:prstGeom>
        </p:spPr>
        <p:txBody>
          <a:bodyPr wrap="square">
            <a:spAutoFit/>
          </a:bodyPr>
          <a:lstStyle/>
          <a:p>
            <a:pPr lvl="0"/>
            <a:r>
              <a:rPr lang="zh-CN" altLang="en-US" sz="3600" dirty="0">
                <a:cs typeface="+mn-ea"/>
                <a:sym typeface="+mn-lt"/>
              </a:rPr>
              <a:t>思考</a:t>
            </a:r>
            <a:endParaRPr lang="en-US" altLang="zh-CN" sz="3600" dirty="0">
              <a:cs typeface="+mn-ea"/>
              <a:sym typeface="+mn-lt"/>
            </a:endParaRPr>
          </a:p>
        </p:txBody>
      </p:sp>
      <p:sp>
        <p:nvSpPr>
          <p:cNvPr id="104" name="Rectangle 103"/>
          <p:cNvSpPr/>
          <p:nvPr/>
        </p:nvSpPr>
        <p:spPr>
          <a:xfrm>
            <a:off x="949420" y="699429"/>
            <a:ext cx="211416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cs typeface="+mn-ea"/>
                <a:sym typeface="+mn-lt"/>
              </a:rPr>
              <a:t>Creative </a:t>
            </a:r>
          </a:p>
        </p:txBody>
      </p:sp>
      <p:sp>
        <p:nvSpPr>
          <p:cNvPr id="3" name="Rectangle 104">
            <a:extLst>
              <a:ext uri="{FF2B5EF4-FFF2-40B4-BE49-F238E27FC236}">
                <a16:creationId xmlns:a16="http://schemas.microsoft.com/office/drawing/2014/main" id="{DD5716BD-74D3-455E-9BB8-DE51FB9F0A93}"/>
              </a:ext>
            </a:extLst>
          </p:cNvPr>
          <p:cNvSpPr/>
          <p:nvPr/>
        </p:nvSpPr>
        <p:spPr>
          <a:xfrm>
            <a:off x="949418" y="1892075"/>
            <a:ext cx="10328182" cy="264636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cs typeface="+mn-ea"/>
                <a:sym typeface="+mn-lt"/>
              </a:rPr>
              <a:t>优点：</a:t>
            </a:r>
            <a:r>
              <a:rPr kumimoji="0" lang="en-US" altLang="zh-CN" sz="2000" b="0" i="0" u="none" strike="noStrike" kern="1200" cap="none" spc="0" normalizeH="0" baseline="0" noProof="0" dirty="0" err="1">
                <a:ln>
                  <a:noFill/>
                </a:ln>
                <a:effectLst/>
                <a:uLnTx/>
                <a:uFillTx/>
                <a:cs typeface="+mn-ea"/>
                <a:sym typeface="+mn-lt"/>
              </a:rPr>
              <a:t>RDMA</a:t>
            </a:r>
            <a:r>
              <a:rPr kumimoji="0" lang="zh-CN" altLang="en-US" sz="2000" b="0" i="0" u="none" strike="noStrike" kern="1200" cap="none" spc="0" normalizeH="0" baseline="0" noProof="0" dirty="0">
                <a:ln>
                  <a:noFill/>
                </a:ln>
                <a:effectLst/>
                <a:uLnTx/>
                <a:uFillTx/>
                <a:cs typeface="+mn-ea"/>
                <a:sym typeface="+mn-lt"/>
              </a:rPr>
              <a:t>通过绕开内核的方式很大程度提升了网络通信速度，同时以远程操作内存的形式，类似数据库 “水平扩展”的思想，摆脱单机计算内存不足的困境</a:t>
            </a:r>
            <a:endParaRPr kumimoji="0" lang="en-US" altLang="zh-CN" sz="20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sz="2000" dirty="0">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2000" dirty="0">
                <a:cs typeface="+mn-ea"/>
                <a:sym typeface="+mn-lt"/>
              </a:rPr>
              <a:t>不足：</a:t>
            </a:r>
            <a:r>
              <a:rPr lang="en-US" altLang="zh-CN" sz="2000" dirty="0" err="1">
                <a:cs typeface="+mn-ea"/>
                <a:sym typeface="+mn-lt"/>
              </a:rPr>
              <a:t>RDMA</a:t>
            </a:r>
            <a:r>
              <a:rPr lang="zh-CN" altLang="en-US" sz="2000" dirty="0">
                <a:cs typeface="+mn-ea"/>
                <a:sym typeface="+mn-lt"/>
              </a:rPr>
              <a:t>需要有特殊硬件的支持，升级现有网络需要较大精力与资金投入，目前推广较难。</a:t>
            </a:r>
            <a:r>
              <a:rPr lang="en-US" altLang="zh-CN" sz="2000" dirty="0" err="1">
                <a:cs typeface="+mn-ea"/>
                <a:sym typeface="+mn-lt"/>
              </a:rPr>
              <a:t>RDMA</a:t>
            </a:r>
            <a:r>
              <a:rPr lang="zh-CN" altLang="en-US" sz="2000" dirty="0">
                <a:cs typeface="+mn-ea"/>
                <a:sym typeface="+mn-lt"/>
              </a:rPr>
              <a:t>的运行依赖网络的良好运行，丢包会触发事务机制使通信双方回滚到发送之前的状态，大大延缓程序运行的进程。应该进一步优化数据传输机制，减少网络拥堵、丢包等低效状态的出现</a:t>
            </a:r>
            <a:endParaRPr kumimoji="0" lang="en-US" sz="1600" b="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BAD3"/>
            </a:gs>
            <a:gs pos="85000">
              <a:srgbClr val="D7C7FF"/>
            </a:gs>
          </a:gsLst>
          <a:path path="circle">
            <a:fillToRect r="100000" b="100000"/>
          </a:path>
        </a:gra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D71EB2E8-47E1-4F22-8703-0C55C6336C38}"/>
              </a:ext>
            </a:extLst>
          </p:cNvPr>
          <p:cNvSpPr/>
          <p:nvPr/>
        </p:nvSpPr>
        <p:spPr>
          <a:xfrm>
            <a:off x="3518924" y="711035"/>
            <a:ext cx="5154151" cy="1200329"/>
          </a:xfrm>
          <a:prstGeom prst="rect">
            <a:avLst/>
          </a:prstGeom>
        </p:spPr>
        <p:txBody>
          <a:bodyPr wrap="square">
            <a:spAutoFit/>
          </a:bodyPr>
          <a:lstStyle/>
          <a:p>
            <a:pPr lvl="0" algn="ctr"/>
            <a:r>
              <a:rPr lang="zh-CN" altLang="en-US" sz="3600" b="1" dirty="0">
                <a:cs typeface="+mn-ea"/>
                <a:sym typeface="+mn-lt"/>
              </a:rPr>
              <a:t>熟悉的双十一要到了，大家准备好剁手了吗？！</a:t>
            </a:r>
          </a:p>
        </p:txBody>
      </p:sp>
      <p:sp>
        <p:nvSpPr>
          <p:cNvPr id="24" name="Rectangle 15">
            <a:extLst>
              <a:ext uri="{FF2B5EF4-FFF2-40B4-BE49-F238E27FC236}">
                <a16:creationId xmlns:a16="http://schemas.microsoft.com/office/drawing/2014/main" id="{FFCE73B2-DC7E-4BD9-B0F8-0315645CF6DF}"/>
              </a:ext>
            </a:extLst>
          </p:cNvPr>
          <p:cNvSpPr/>
          <p:nvPr/>
        </p:nvSpPr>
        <p:spPr>
          <a:xfrm>
            <a:off x="2039006" y="2122550"/>
            <a:ext cx="8113986" cy="1384353"/>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effectLst/>
                <a:uLnTx/>
                <a:uFillTx/>
                <a:cs typeface="+mn-ea"/>
                <a:sym typeface="+mn-lt"/>
              </a:rPr>
              <a:t>2019</a:t>
            </a:r>
            <a:r>
              <a:rPr kumimoji="0" lang="zh-CN" altLang="en-US" sz="2400" b="1" i="0" u="none" strike="noStrike" kern="1200" cap="none" spc="0" normalizeH="0" baseline="0" noProof="0" dirty="0">
                <a:ln>
                  <a:noFill/>
                </a:ln>
                <a:effectLst/>
                <a:uLnTx/>
                <a:uFillTx/>
                <a:cs typeface="+mn-ea"/>
                <a:sym typeface="+mn-lt"/>
              </a:rPr>
              <a:t>年天猫双十一成交额</a:t>
            </a:r>
            <a:r>
              <a:rPr kumimoji="0" lang="en-US" altLang="zh-CN" sz="2400" b="1" i="0" u="none" strike="noStrike" kern="1200" cap="none" spc="0" normalizeH="0" baseline="0" noProof="0" dirty="0">
                <a:ln>
                  <a:noFill/>
                </a:ln>
                <a:effectLst/>
                <a:uLnTx/>
                <a:uFillTx/>
                <a:cs typeface="+mn-ea"/>
                <a:sym typeface="+mn-lt"/>
              </a:rPr>
              <a:t>2684</a:t>
            </a:r>
            <a:r>
              <a:rPr kumimoji="0" lang="zh-CN" altLang="en-US" sz="2400" b="1" i="0" u="none" strike="noStrike" kern="1200" cap="none" spc="0" normalizeH="0" baseline="0" noProof="0" dirty="0">
                <a:ln>
                  <a:noFill/>
                </a:ln>
                <a:effectLst/>
                <a:uLnTx/>
                <a:uFillTx/>
                <a:cs typeface="+mn-ea"/>
                <a:sym typeface="+mn-lt"/>
              </a:rPr>
              <a:t>亿</a:t>
            </a:r>
            <a:endParaRPr kumimoji="0" lang="en-US" altLang="zh-CN" sz="2400" b="1" i="0" u="none" strike="noStrike" kern="1200" cap="none" spc="0" normalizeH="0" baseline="0" noProof="0" dirty="0">
              <a:ln>
                <a:noFill/>
              </a:ln>
              <a:effectLst/>
              <a:uLnTx/>
              <a:uFillTx/>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400" b="1" dirty="0">
                <a:cs typeface="+mn-ea"/>
                <a:sym typeface="+mn-lt"/>
              </a:rPr>
              <a:t>订单创新峰值</a:t>
            </a:r>
            <a:r>
              <a:rPr lang="en-US" altLang="zh-CN" sz="2400" b="1" dirty="0">
                <a:cs typeface="+mn-ea"/>
                <a:sym typeface="+mn-lt"/>
              </a:rPr>
              <a:t>54.4</a:t>
            </a:r>
            <a:r>
              <a:rPr lang="zh-CN" altLang="en-US" sz="2400" b="1" dirty="0">
                <a:cs typeface="+mn-ea"/>
                <a:sym typeface="+mn-lt"/>
              </a:rPr>
              <a:t>万笔</a:t>
            </a:r>
            <a:r>
              <a:rPr lang="en-US" altLang="zh-CN" sz="2400" b="1" dirty="0">
                <a:cs typeface="+mn-ea"/>
                <a:sym typeface="+mn-lt"/>
              </a:rPr>
              <a:t>/</a:t>
            </a:r>
            <a:r>
              <a:rPr lang="zh-CN" altLang="en-US" sz="2400" b="1" dirty="0">
                <a:cs typeface="+mn-ea"/>
                <a:sym typeface="+mn-lt"/>
              </a:rPr>
              <a:t>秒</a:t>
            </a:r>
            <a:endParaRPr lang="en-US" altLang="zh-CN" sz="2400" b="1" dirty="0">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单日</a:t>
            </a:r>
            <a:r>
              <a:rPr lang="zh-CN" altLang="en-US" sz="2400" b="1" dirty="0">
                <a:cs typeface="+mn-ea"/>
                <a:sym typeface="+mn-lt"/>
              </a:rPr>
              <a:t>数据处理量</a:t>
            </a:r>
            <a:r>
              <a:rPr lang="en-US" altLang="zh-CN" sz="2400" b="1" dirty="0">
                <a:cs typeface="+mn-ea"/>
                <a:sym typeface="+mn-lt"/>
              </a:rPr>
              <a:t>970PB</a:t>
            </a:r>
            <a:r>
              <a:rPr lang="zh-CN" altLang="en-US" sz="2400" b="1" dirty="0">
                <a:cs typeface="+mn-ea"/>
                <a:sym typeface="+mn-lt"/>
              </a:rPr>
              <a:t>（</a:t>
            </a:r>
            <a:r>
              <a:rPr lang="en-US" altLang="zh-CN" sz="2400" b="1" dirty="0">
                <a:cs typeface="+mn-ea"/>
                <a:sym typeface="+mn-lt"/>
              </a:rPr>
              <a:t>1P=10^3×T</a:t>
            </a:r>
            <a:r>
              <a:rPr lang="zh-CN" altLang="en-US" sz="2400" b="1" dirty="0">
                <a:cs typeface="+mn-ea"/>
                <a:sym typeface="+mn-lt"/>
              </a:rPr>
              <a:t>）</a:t>
            </a:r>
            <a:endParaRPr kumimoji="0" lang="en-US" sz="2400" b="0" i="0" u="none" strike="noStrike" kern="1200" cap="none" spc="0" normalizeH="0" baseline="0" noProof="0" dirty="0">
              <a:ln>
                <a:noFill/>
              </a:ln>
              <a:effectLst/>
              <a:uLnTx/>
              <a:uFillTx/>
              <a:cs typeface="+mn-ea"/>
              <a:sym typeface="+mn-lt"/>
            </a:endParaRPr>
          </a:p>
        </p:txBody>
      </p:sp>
      <p:pic>
        <p:nvPicPr>
          <p:cNvPr id="25" name="Picture 2">
            <a:extLst>
              <a:ext uri="{FF2B5EF4-FFF2-40B4-BE49-F238E27FC236}">
                <a16:creationId xmlns:a16="http://schemas.microsoft.com/office/drawing/2014/main" id="{B42B7146-03C6-4C58-B121-307F05E7D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2" y="3718090"/>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a:stretch>
            <a:fillRect/>
          </a:stretch>
        </p:blipFill>
        <p:spPr>
          <a:xfrm>
            <a:off x="0" y="10"/>
            <a:ext cx="12191980" cy="6857990"/>
          </a:xfrm>
          <a:prstGeom prst="rect">
            <a:avLst/>
          </a:prstGeom>
        </p:spPr>
      </p:pic>
      <p:pic>
        <p:nvPicPr>
          <p:cNvPr id="6" name="图片 5"/>
          <p:cNvPicPr>
            <a:picLocks noChangeAspect="1"/>
          </p:cNvPicPr>
          <p:nvPr/>
        </p:nvPicPr>
        <p:blipFill>
          <a:blip r:embed="rId5"/>
          <a:stretch>
            <a:fillRect/>
          </a:stretch>
        </p:blipFill>
        <p:spPr>
          <a:xfrm>
            <a:off x="0" y="5949"/>
            <a:ext cx="12192000" cy="6846101"/>
          </a:xfrm>
          <a:prstGeom prst="rect">
            <a:avLst/>
          </a:prstGeom>
        </p:spPr>
      </p:pic>
      <p:pic>
        <p:nvPicPr>
          <p:cNvPr id="8" name="PA_图片 6"/>
          <p:cNvPicPr>
            <a:picLocks noChangeAspect="1"/>
          </p:cNvPicPr>
          <p:nvPr>
            <p:custDataLst>
              <p:tags r:id="rId1"/>
            </p:custDataLst>
          </p:nvPr>
        </p:nvPicPr>
        <p:blipFill>
          <a:blip r:embed="rId6"/>
          <a:stretch>
            <a:fillRect/>
          </a:stretch>
        </p:blipFill>
        <p:spPr>
          <a:xfrm rot="5400000">
            <a:off x="9848404" y="4520366"/>
            <a:ext cx="3148991" cy="1538155"/>
          </a:xfrm>
          <a:prstGeom prst="rect">
            <a:avLst/>
          </a:prstGeom>
        </p:spPr>
      </p:pic>
      <p:sp>
        <p:nvSpPr>
          <p:cNvPr id="14" name="矩形: 圆角 13"/>
          <p:cNvSpPr/>
          <p:nvPr/>
        </p:nvSpPr>
        <p:spPr>
          <a:xfrm>
            <a:off x="7209191" y="4644486"/>
            <a:ext cx="1616149" cy="77639"/>
          </a:xfrm>
          <a:prstGeom prst="roundRect">
            <a:avLst>
              <a:gd name="adj" fmla="val 50000"/>
            </a:avLst>
          </a:prstGeom>
          <a:gradFill>
            <a:gsLst>
              <a:gs pos="10000">
                <a:srgbClr val="FFBACF"/>
              </a:gs>
              <a:gs pos="48000">
                <a:srgbClr val="B584DB"/>
              </a:gs>
            </a:gsLst>
            <a:lin ang="108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6867217"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T</a:t>
            </a:r>
            <a:endParaRPr lang="zh-CN" altLang="en-US" sz="9600" b="1" dirty="0">
              <a:gradFill>
                <a:gsLst>
                  <a:gs pos="10000">
                    <a:srgbClr val="FFBACF"/>
                  </a:gs>
                  <a:gs pos="48000">
                    <a:schemeClr val="bg1"/>
                  </a:gs>
                </a:gsLst>
                <a:lin ang="10800000" scaled="1"/>
              </a:gradFill>
              <a:cs typeface="+mn-ea"/>
              <a:sym typeface="+mn-lt"/>
            </a:endParaRPr>
          </a:p>
        </p:txBody>
      </p:sp>
      <p:sp>
        <p:nvSpPr>
          <p:cNvPr id="16" name="文本框 15"/>
          <p:cNvSpPr txBox="1"/>
          <p:nvPr/>
        </p:nvSpPr>
        <p:spPr>
          <a:xfrm>
            <a:off x="7489764"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H</a:t>
            </a:r>
            <a:endParaRPr lang="zh-CN" altLang="en-US" sz="9600" b="1" dirty="0">
              <a:gradFill>
                <a:gsLst>
                  <a:gs pos="10000">
                    <a:srgbClr val="FFBACF"/>
                  </a:gs>
                  <a:gs pos="48000">
                    <a:schemeClr val="bg1"/>
                  </a:gs>
                </a:gsLst>
                <a:lin ang="10800000" scaled="1"/>
              </a:gradFill>
              <a:cs typeface="+mn-ea"/>
              <a:sym typeface="+mn-lt"/>
            </a:endParaRPr>
          </a:p>
        </p:txBody>
      </p:sp>
      <p:sp>
        <p:nvSpPr>
          <p:cNvPr id="17" name="文本框 16"/>
          <p:cNvSpPr txBox="1"/>
          <p:nvPr/>
        </p:nvSpPr>
        <p:spPr>
          <a:xfrm>
            <a:off x="8172904"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A</a:t>
            </a:r>
            <a:endParaRPr lang="zh-CN" altLang="en-US" sz="9600" b="1" dirty="0">
              <a:gradFill>
                <a:gsLst>
                  <a:gs pos="10000">
                    <a:srgbClr val="FFBACF"/>
                  </a:gs>
                  <a:gs pos="48000">
                    <a:schemeClr val="bg1"/>
                  </a:gs>
                </a:gsLst>
                <a:lin ang="10800000" scaled="1"/>
              </a:gradFill>
              <a:cs typeface="+mn-ea"/>
              <a:sym typeface="+mn-lt"/>
            </a:endParaRPr>
          </a:p>
        </p:txBody>
      </p:sp>
      <p:sp>
        <p:nvSpPr>
          <p:cNvPr id="18" name="文本框 17"/>
          <p:cNvSpPr txBox="1"/>
          <p:nvPr/>
        </p:nvSpPr>
        <p:spPr>
          <a:xfrm>
            <a:off x="8856044"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N</a:t>
            </a:r>
            <a:endParaRPr lang="zh-CN" altLang="en-US" sz="9600" b="1" dirty="0">
              <a:gradFill>
                <a:gsLst>
                  <a:gs pos="10000">
                    <a:srgbClr val="FFBACF"/>
                  </a:gs>
                  <a:gs pos="48000">
                    <a:schemeClr val="bg1"/>
                  </a:gs>
                </a:gsLst>
                <a:lin ang="10800000" scaled="1"/>
              </a:gradFill>
              <a:cs typeface="+mn-ea"/>
              <a:sym typeface="+mn-lt"/>
            </a:endParaRPr>
          </a:p>
        </p:txBody>
      </p:sp>
      <p:sp>
        <p:nvSpPr>
          <p:cNvPr id="19" name="文本框 18"/>
          <p:cNvSpPr txBox="1"/>
          <p:nvPr/>
        </p:nvSpPr>
        <p:spPr>
          <a:xfrm>
            <a:off x="9478591"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K</a:t>
            </a:r>
            <a:endParaRPr lang="zh-CN" altLang="en-US" sz="9600" b="1" dirty="0">
              <a:gradFill>
                <a:gsLst>
                  <a:gs pos="10000">
                    <a:srgbClr val="FFBACF"/>
                  </a:gs>
                  <a:gs pos="48000">
                    <a:schemeClr val="bg1"/>
                  </a:gs>
                </a:gsLst>
                <a:lin ang="10800000" scaled="1"/>
              </a:gradFill>
              <a:cs typeface="+mn-ea"/>
              <a:sym typeface="+mn-lt"/>
            </a:endParaRPr>
          </a:p>
        </p:txBody>
      </p:sp>
      <p:sp>
        <p:nvSpPr>
          <p:cNvPr id="20" name="文本框 19"/>
          <p:cNvSpPr txBox="1"/>
          <p:nvPr/>
        </p:nvSpPr>
        <p:spPr>
          <a:xfrm>
            <a:off x="10114253" y="2260089"/>
            <a:ext cx="1585422" cy="1569660"/>
          </a:xfrm>
          <a:prstGeom prst="rect">
            <a:avLst/>
          </a:prstGeom>
          <a:noFill/>
        </p:spPr>
        <p:txBody>
          <a:bodyPr wrap="square" rtlCol="0">
            <a:spAutoFit/>
          </a:bodyPr>
          <a:lstStyle/>
          <a:p>
            <a:r>
              <a:rPr lang="en-US" altLang="zh-CN" sz="9600" b="1" dirty="0">
                <a:gradFill>
                  <a:gsLst>
                    <a:gs pos="10000">
                      <a:srgbClr val="FFBACF"/>
                    </a:gs>
                    <a:gs pos="48000">
                      <a:schemeClr val="bg1"/>
                    </a:gs>
                  </a:gsLst>
                  <a:lin ang="10800000" scaled="1"/>
                </a:gradFill>
                <a:cs typeface="+mn-ea"/>
                <a:sym typeface="+mn-lt"/>
              </a:rPr>
              <a:t>S</a:t>
            </a:r>
            <a:endParaRPr lang="zh-CN" altLang="en-US" sz="9600" b="1" dirty="0">
              <a:gradFill>
                <a:gsLst>
                  <a:gs pos="10000">
                    <a:srgbClr val="FFBACF"/>
                  </a:gs>
                  <a:gs pos="48000">
                    <a:schemeClr val="bg1"/>
                  </a:gs>
                </a:gsLst>
                <a:lin ang="108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BAD3"/>
            </a:gs>
            <a:gs pos="85000">
              <a:srgbClr val="D7C7FF"/>
            </a:gs>
          </a:gsLst>
          <a:path path="circle">
            <a:fillToRect r="100000" b="100000"/>
          </a:path>
        </a:gra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D71EB2E8-47E1-4F22-8703-0C55C6336C38}"/>
              </a:ext>
            </a:extLst>
          </p:cNvPr>
          <p:cNvSpPr/>
          <p:nvPr/>
        </p:nvSpPr>
        <p:spPr>
          <a:xfrm>
            <a:off x="2907905" y="1440320"/>
            <a:ext cx="6376190" cy="646331"/>
          </a:xfrm>
          <a:prstGeom prst="rect">
            <a:avLst/>
          </a:prstGeom>
        </p:spPr>
        <p:txBody>
          <a:bodyPr wrap="square">
            <a:spAutoFit/>
          </a:bodyPr>
          <a:lstStyle/>
          <a:p>
            <a:pPr lvl="0" algn="ctr"/>
            <a:r>
              <a:rPr lang="en-US" altLang="zh-CN" sz="3600" b="1" dirty="0">
                <a:cs typeface="+mn-ea"/>
                <a:sym typeface="+mn-lt"/>
              </a:rPr>
              <a:t>RDMA</a:t>
            </a:r>
            <a:r>
              <a:rPr lang="zh-CN" altLang="en-US" sz="3600" b="1" dirty="0">
                <a:cs typeface="+mn-ea"/>
                <a:sym typeface="+mn-lt"/>
              </a:rPr>
              <a:t>：远程直接内存访问</a:t>
            </a:r>
          </a:p>
        </p:txBody>
      </p:sp>
      <p:sp>
        <p:nvSpPr>
          <p:cNvPr id="2" name="Rectangle 15">
            <a:extLst>
              <a:ext uri="{FF2B5EF4-FFF2-40B4-BE49-F238E27FC236}">
                <a16:creationId xmlns:a16="http://schemas.microsoft.com/office/drawing/2014/main" id="{4EB7A84C-D8B0-40A3-B211-55DC4EB4423A}"/>
              </a:ext>
            </a:extLst>
          </p:cNvPr>
          <p:cNvSpPr/>
          <p:nvPr/>
        </p:nvSpPr>
        <p:spPr>
          <a:xfrm>
            <a:off x="3580368" y="2584474"/>
            <a:ext cx="5031264" cy="1689052"/>
          </a:xfrm>
          <a:prstGeom prst="rect">
            <a:avLst/>
          </a:prstGeom>
        </p:spPr>
        <p:txBody>
          <a:bodyPr wrap="square">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400" b="1" i="0" u="none" strike="noStrike" kern="1200" cap="none" spc="0" normalizeH="0" baseline="0" noProof="0" dirty="0">
                <a:ln>
                  <a:noFill/>
                </a:ln>
                <a:effectLst/>
                <a:uLnTx/>
                <a:uFillTx/>
                <a:cs typeface="+mn-ea"/>
                <a:sym typeface="+mn-lt"/>
              </a:rPr>
              <a:t>阿里巴巴 全球第一个大规模应用</a:t>
            </a:r>
            <a:endParaRPr kumimoji="0" lang="en-US" altLang="zh-CN" sz="2400" b="1" i="0" u="none" strike="noStrike" kern="1200" cap="none" spc="0" normalizeH="0" baseline="0" noProof="0" dirty="0">
              <a:ln>
                <a:noFill/>
              </a:ln>
              <a:effectLst/>
              <a:uLnTx/>
              <a:uFillTx/>
              <a:cs typeface="+mn-ea"/>
              <a:sym typeface="+mn-lt"/>
            </a:endParaRP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2400" b="1" dirty="0">
                <a:cs typeface="+mn-ea"/>
                <a:sym typeface="+mn-lt"/>
              </a:rPr>
              <a:t>应对超高吞吐量数据处理场景</a:t>
            </a:r>
            <a:endParaRPr lang="en-US" altLang="zh-CN" sz="2400" b="1" dirty="0">
              <a:cs typeface="+mn-ea"/>
              <a:sym typeface="+mn-lt"/>
            </a:endParaRP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2400" b="1" dirty="0">
                <a:cs typeface="+mn-ea"/>
                <a:sym typeface="+mn-lt"/>
              </a:rPr>
              <a:t>解决单机内存不足问题</a:t>
            </a:r>
            <a:endParaRPr kumimoji="0" lang="en-US" sz="24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554371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8"/>
          <a:srcRect/>
          <a:stretch>
            <a:fillRect/>
          </a:stretch>
        </p:blipFill>
        <p:spPr>
          <a:xfrm>
            <a:off x="20" y="10"/>
            <a:ext cx="12191980" cy="6857990"/>
          </a:xfrm>
          <a:prstGeom prst="rect">
            <a:avLst/>
          </a:prstGeom>
        </p:spPr>
      </p:pic>
      <p:pic>
        <p:nvPicPr>
          <p:cNvPr id="3" name="PA_图片 6"/>
          <p:cNvPicPr>
            <a:picLocks noChangeAspect="1"/>
          </p:cNvPicPr>
          <p:nvPr>
            <p:custDataLst>
              <p:tags r:id="rId1"/>
            </p:custDataLst>
          </p:nvPr>
        </p:nvPicPr>
        <p:blipFill>
          <a:blip r:embed="rId9"/>
          <a:stretch>
            <a:fillRect/>
          </a:stretch>
        </p:blipFill>
        <p:spPr>
          <a:xfrm rot="16200000" flipV="1">
            <a:off x="10396857" y="256964"/>
            <a:ext cx="2052084" cy="1538155"/>
          </a:xfrm>
          <a:prstGeom prst="rect">
            <a:avLst/>
          </a:prstGeom>
        </p:spPr>
      </p:pic>
      <p:sp>
        <p:nvSpPr>
          <p:cNvPr id="18" name="文本框 17"/>
          <p:cNvSpPr txBox="1"/>
          <p:nvPr/>
        </p:nvSpPr>
        <p:spPr>
          <a:xfrm>
            <a:off x="6061999"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C</a:t>
            </a:r>
            <a:endParaRPr lang="zh-CN" altLang="en-US" sz="8800" b="1" dirty="0">
              <a:gradFill>
                <a:gsLst>
                  <a:gs pos="10000">
                    <a:srgbClr val="F9C4F1"/>
                  </a:gs>
                  <a:gs pos="48000">
                    <a:schemeClr val="bg1"/>
                  </a:gs>
                </a:gsLst>
                <a:lin ang="10800000" scaled="1"/>
              </a:gradFill>
              <a:cs typeface="+mn-ea"/>
              <a:sym typeface="+mn-lt"/>
            </a:endParaRPr>
          </a:p>
        </p:txBody>
      </p:sp>
      <p:sp>
        <p:nvSpPr>
          <p:cNvPr id="19" name="文本框 18"/>
          <p:cNvSpPr txBox="1"/>
          <p:nvPr/>
        </p:nvSpPr>
        <p:spPr>
          <a:xfrm>
            <a:off x="6684546"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O</a:t>
            </a:r>
            <a:endParaRPr lang="zh-CN" altLang="en-US" sz="8800" b="1" dirty="0">
              <a:gradFill>
                <a:gsLst>
                  <a:gs pos="10000">
                    <a:srgbClr val="F9C4F1"/>
                  </a:gs>
                  <a:gs pos="48000">
                    <a:schemeClr val="bg1"/>
                  </a:gs>
                </a:gsLst>
                <a:lin ang="10800000" scaled="1"/>
              </a:gradFill>
              <a:cs typeface="+mn-ea"/>
              <a:sym typeface="+mn-lt"/>
            </a:endParaRPr>
          </a:p>
        </p:txBody>
      </p:sp>
      <p:sp>
        <p:nvSpPr>
          <p:cNvPr id="20" name="文本框 19"/>
          <p:cNvSpPr txBox="1"/>
          <p:nvPr/>
        </p:nvSpPr>
        <p:spPr>
          <a:xfrm>
            <a:off x="7367686"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N</a:t>
            </a:r>
            <a:endParaRPr lang="zh-CN" altLang="en-US" sz="8800" b="1" dirty="0">
              <a:gradFill>
                <a:gsLst>
                  <a:gs pos="10000">
                    <a:srgbClr val="F9C4F1"/>
                  </a:gs>
                  <a:gs pos="48000">
                    <a:schemeClr val="bg1"/>
                  </a:gs>
                </a:gsLst>
                <a:lin ang="10800000" scaled="1"/>
              </a:gradFill>
              <a:cs typeface="+mn-ea"/>
              <a:sym typeface="+mn-lt"/>
            </a:endParaRPr>
          </a:p>
        </p:txBody>
      </p:sp>
      <p:sp>
        <p:nvSpPr>
          <p:cNvPr id="21" name="文本框 20"/>
          <p:cNvSpPr txBox="1"/>
          <p:nvPr/>
        </p:nvSpPr>
        <p:spPr>
          <a:xfrm>
            <a:off x="8050826"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T</a:t>
            </a:r>
            <a:endParaRPr lang="zh-CN" altLang="en-US" sz="8800" b="1" dirty="0">
              <a:gradFill>
                <a:gsLst>
                  <a:gs pos="10000">
                    <a:srgbClr val="F9C4F1"/>
                  </a:gs>
                  <a:gs pos="48000">
                    <a:schemeClr val="bg1"/>
                  </a:gs>
                </a:gsLst>
                <a:lin ang="10800000" scaled="1"/>
              </a:gradFill>
              <a:cs typeface="+mn-ea"/>
              <a:sym typeface="+mn-lt"/>
            </a:endParaRPr>
          </a:p>
        </p:txBody>
      </p:sp>
      <p:sp>
        <p:nvSpPr>
          <p:cNvPr id="22" name="文本框 21"/>
          <p:cNvSpPr txBox="1"/>
          <p:nvPr/>
        </p:nvSpPr>
        <p:spPr>
          <a:xfrm>
            <a:off x="8673373"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E</a:t>
            </a:r>
            <a:endParaRPr lang="zh-CN" altLang="en-US" sz="8800" b="1" dirty="0">
              <a:gradFill>
                <a:gsLst>
                  <a:gs pos="10000">
                    <a:srgbClr val="F9C4F1"/>
                  </a:gs>
                  <a:gs pos="48000">
                    <a:schemeClr val="bg1"/>
                  </a:gs>
                </a:gsLst>
                <a:lin ang="10800000" scaled="1"/>
              </a:gradFill>
              <a:cs typeface="+mn-ea"/>
              <a:sym typeface="+mn-lt"/>
            </a:endParaRPr>
          </a:p>
        </p:txBody>
      </p:sp>
      <p:sp>
        <p:nvSpPr>
          <p:cNvPr id="23" name="文本框 22"/>
          <p:cNvSpPr txBox="1"/>
          <p:nvPr/>
        </p:nvSpPr>
        <p:spPr>
          <a:xfrm>
            <a:off x="9309035"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N</a:t>
            </a:r>
            <a:endParaRPr lang="zh-CN" altLang="en-US" sz="8800" b="1" dirty="0">
              <a:gradFill>
                <a:gsLst>
                  <a:gs pos="10000">
                    <a:srgbClr val="F9C4F1"/>
                  </a:gs>
                  <a:gs pos="48000">
                    <a:schemeClr val="bg1"/>
                  </a:gs>
                </a:gsLst>
                <a:lin ang="10800000" scaled="1"/>
              </a:gradFill>
              <a:cs typeface="+mn-ea"/>
              <a:sym typeface="+mn-lt"/>
            </a:endParaRPr>
          </a:p>
        </p:txBody>
      </p:sp>
      <p:sp>
        <p:nvSpPr>
          <p:cNvPr id="24" name="文本框 23"/>
          <p:cNvSpPr txBox="1"/>
          <p:nvPr/>
        </p:nvSpPr>
        <p:spPr>
          <a:xfrm>
            <a:off x="10044973" y="209449"/>
            <a:ext cx="1585422" cy="1446550"/>
          </a:xfrm>
          <a:prstGeom prst="rect">
            <a:avLst/>
          </a:prstGeom>
          <a:noFill/>
        </p:spPr>
        <p:txBody>
          <a:bodyPr wrap="square" rtlCol="0">
            <a:spAutoFit/>
          </a:bodyPr>
          <a:lstStyle/>
          <a:p>
            <a:r>
              <a:rPr lang="en-US" altLang="zh-CN" sz="8800" b="1" dirty="0">
                <a:gradFill>
                  <a:gsLst>
                    <a:gs pos="10000">
                      <a:srgbClr val="F9C4F1"/>
                    </a:gs>
                    <a:gs pos="48000">
                      <a:schemeClr val="bg1"/>
                    </a:gs>
                  </a:gsLst>
                  <a:lin ang="10800000" scaled="1"/>
                </a:gradFill>
                <a:cs typeface="+mn-ea"/>
                <a:sym typeface="+mn-lt"/>
              </a:rPr>
              <a:t>T</a:t>
            </a:r>
            <a:endParaRPr lang="zh-CN" altLang="en-US" sz="8800" b="1" dirty="0">
              <a:gradFill>
                <a:gsLst>
                  <a:gs pos="10000">
                    <a:srgbClr val="F9C4F1"/>
                  </a:gs>
                  <a:gs pos="48000">
                    <a:schemeClr val="bg1"/>
                  </a:gs>
                </a:gsLst>
                <a:lin ang="10800000" scaled="1"/>
              </a:gradFill>
              <a:cs typeface="+mn-ea"/>
              <a:sym typeface="+mn-lt"/>
            </a:endParaRPr>
          </a:p>
        </p:txBody>
      </p:sp>
      <p:sp>
        <p:nvSpPr>
          <p:cNvPr id="25" name="PA_库_圆角矩形 13">
            <a:extLst>
              <a:ext uri="{FF2B5EF4-FFF2-40B4-BE49-F238E27FC236}">
                <a16:creationId xmlns:a16="http://schemas.microsoft.com/office/drawing/2014/main" id="{C97C8B5C-2AE7-4CC5-8F4F-365E3E23E3F4}"/>
              </a:ext>
            </a:extLst>
          </p:cNvPr>
          <p:cNvSpPr/>
          <p:nvPr>
            <p:custDataLst>
              <p:tags r:id="rId2"/>
            </p:custDataLst>
          </p:nvPr>
        </p:nvSpPr>
        <p:spPr>
          <a:xfrm>
            <a:off x="1862623" y="4969566"/>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诞生背景</a:t>
            </a:r>
          </a:p>
        </p:txBody>
      </p:sp>
      <p:sp>
        <p:nvSpPr>
          <p:cNvPr id="26" name="PA_库_圆角矩形 13">
            <a:extLst>
              <a:ext uri="{FF2B5EF4-FFF2-40B4-BE49-F238E27FC236}">
                <a16:creationId xmlns:a16="http://schemas.microsoft.com/office/drawing/2014/main" id="{BA76A77C-B9F0-47B1-8B61-71564DF97508}"/>
              </a:ext>
            </a:extLst>
          </p:cNvPr>
          <p:cNvSpPr/>
          <p:nvPr>
            <p:custDataLst>
              <p:tags r:id="rId3"/>
            </p:custDataLst>
          </p:nvPr>
        </p:nvSpPr>
        <p:spPr>
          <a:xfrm>
            <a:off x="9221535" y="4972119"/>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应用场景</a:t>
            </a:r>
          </a:p>
        </p:txBody>
      </p:sp>
      <p:sp>
        <p:nvSpPr>
          <p:cNvPr id="27" name="PA_库_圆角矩形 13">
            <a:extLst>
              <a:ext uri="{FF2B5EF4-FFF2-40B4-BE49-F238E27FC236}">
                <a16:creationId xmlns:a16="http://schemas.microsoft.com/office/drawing/2014/main" id="{55FE02D3-67BA-4D90-90CB-E1F9B47535E8}"/>
              </a:ext>
            </a:extLst>
          </p:cNvPr>
          <p:cNvSpPr/>
          <p:nvPr>
            <p:custDataLst>
              <p:tags r:id="rId4"/>
            </p:custDataLst>
          </p:nvPr>
        </p:nvSpPr>
        <p:spPr>
          <a:xfrm>
            <a:off x="6768564" y="4972119"/>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50000"/>
                  </a:schemeClr>
                </a:solidFill>
                <a:cs typeface="+mn-ea"/>
                <a:sym typeface="+mn-lt"/>
              </a:rPr>
              <a:t>网络分类</a:t>
            </a:r>
          </a:p>
        </p:txBody>
      </p:sp>
      <p:sp>
        <p:nvSpPr>
          <p:cNvPr id="28" name="PA_库_圆角矩形 13">
            <a:extLst>
              <a:ext uri="{FF2B5EF4-FFF2-40B4-BE49-F238E27FC236}">
                <a16:creationId xmlns:a16="http://schemas.microsoft.com/office/drawing/2014/main" id="{BD177C08-BD24-413E-8BF3-87F9FD434DAF}"/>
              </a:ext>
            </a:extLst>
          </p:cNvPr>
          <p:cNvSpPr/>
          <p:nvPr>
            <p:custDataLst>
              <p:tags r:id="rId5"/>
            </p:custDataLst>
          </p:nvPr>
        </p:nvSpPr>
        <p:spPr>
          <a:xfrm>
            <a:off x="4315594" y="4972120"/>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lumMod val="50000"/>
                  </a:schemeClr>
                </a:solidFill>
                <a:cs typeface="+mn-ea"/>
                <a:sym typeface="+mn-lt"/>
              </a:rPr>
              <a:t>RDMA</a:t>
            </a:r>
            <a:r>
              <a:rPr lang="zh-CN" altLang="en-US" dirty="0">
                <a:solidFill>
                  <a:schemeClr val="bg2">
                    <a:lumMod val="50000"/>
                  </a:schemeClr>
                </a:solidFill>
                <a:cs typeface="+mn-ea"/>
                <a:sym typeface="+mn-lt"/>
              </a:rPr>
              <a:t>技术</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文本框 2"/>
          <p:cNvSpPr txBox="1"/>
          <p:nvPr/>
        </p:nvSpPr>
        <p:spPr>
          <a:xfrm>
            <a:off x="735087"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P</a:t>
            </a:r>
            <a:endParaRPr lang="zh-CN" altLang="en-US" sz="8800" b="1" dirty="0">
              <a:gradFill>
                <a:gsLst>
                  <a:gs pos="10000">
                    <a:srgbClr val="D7C7FF"/>
                  </a:gs>
                  <a:gs pos="48000">
                    <a:schemeClr val="bg1"/>
                  </a:gs>
                </a:gsLst>
                <a:lin ang="10800000" scaled="1"/>
              </a:gradFill>
              <a:cs typeface="+mn-ea"/>
              <a:sym typeface="+mn-lt"/>
            </a:endParaRPr>
          </a:p>
        </p:txBody>
      </p:sp>
      <p:sp>
        <p:nvSpPr>
          <p:cNvPr id="4" name="文本框 3"/>
          <p:cNvSpPr txBox="1"/>
          <p:nvPr/>
        </p:nvSpPr>
        <p:spPr>
          <a:xfrm>
            <a:off x="135763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A</a:t>
            </a:r>
            <a:endParaRPr lang="zh-CN" altLang="en-US" sz="8800" b="1" dirty="0">
              <a:gradFill>
                <a:gsLst>
                  <a:gs pos="10000">
                    <a:srgbClr val="D7C7FF"/>
                  </a:gs>
                  <a:gs pos="48000">
                    <a:schemeClr val="bg1"/>
                  </a:gs>
                </a:gsLst>
                <a:lin ang="10800000" scaled="1"/>
              </a:gradFill>
              <a:cs typeface="+mn-ea"/>
              <a:sym typeface="+mn-lt"/>
            </a:endParaRPr>
          </a:p>
        </p:txBody>
      </p:sp>
      <p:sp>
        <p:nvSpPr>
          <p:cNvPr id="5" name="文本框 4"/>
          <p:cNvSpPr txBox="1"/>
          <p:nvPr/>
        </p:nvSpPr>
        <p:spPr>
          <a:xfrm>
            <a:off x="204077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R</a:t>
            </a:r>
            <a:endParaRPr lang="zh-CN" altLang="en-US" sz="8800" b="1" dirty="0">
              <a:gradFill>
                <a:gsLst>
                  <a:gs pos="10000">
                    <a:srgbClr val="D7C7FF"/>
                  </a:gs>
                  <a:gs pos="48000">
                    <a:schemeClr val="bg1"/>
                  </a:gs>
                </a:gsLst>
                <a:lin ang="10800000" scaled="1"/>
              </a:gradFill>
              <a:cs typeface="+mn-ea"/>
              <a:sym typeface="+mn-lt"/>
            </a:endParaRPr>
          </a:p>
        </p:txBody>
      </p:sp>
      <p:sp>
        <p:nvSpPr>
          <p:cNvPr id="6" name="文本框 5"/>
          <p:cNvSpPr txBox="1"/>
          <p:nvPr/>
        </p:nvSpPr>
        <p:spPr>
          <a:xfrm>
            <a:off x="2723914"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T</a:t>
            </a:r>
            <a:endParaRPr lang="zh-CN" altLang="en-US" sz="8800" b="1" dirty="0">
              <a:gradFill>
                <a:gsLst>
                  <a:gs pos="10000">
                    <a:srgbClr val="D7C7FF"/>
                  </a:gs>
                  <a:gs pos="48000">
                    <a:schemeClr val="bg1"/>
                  </a:gs>
                </a:gsLst>
                <a:lin ang="10800000" scaled="1"/>
              </a:gradFill>
              <a:cs typeface="+mn-ea"/>
              <a:sym typeface="+mn-lt"/>
            </a:endParaRPr>
          </a:p>
        </p:txBody>
      </p:sp>
      <p:sp>
        <p:nvSpPr>
          <p:cNvPr id="7" name="文本框 6"/>
          <p:cNvSpPr txBox="1"/>
          <p:nvPr/>
        </p:nvSpPr>
        <p:spPr>
          <a:xfrm>
            <a:off x="3516625"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O</a:t>
            </a:r>
            <a:endParaRPr lang="zh-CN" altLang="en-US" sz="8800" b="1" dirty="0">
              <a:gradFill>
                <a:gsLst>
                  <a:gs pos="10000">
                    <a:srgbClr val="D7C7FF"/>
                  </a:gs>
                  <a:gs pos="48000">
                    <a:schemeClr val="bg1"/>
                  </a:gs>
                </a:gsLst>
                <a:lin ang="10800000" scaled="1"/>
              </a:gradFill>
              <a:cs typeface="+mn-ea"/>
              <a:sym typeface="+mn-lt"/>
            </a:endParaRPr>
          </a:p>
        </p:txBody>
      </p:sp>
      <p:sp>
        <p:nvSpPr>
          <p:cNvPr id="8" name="文本框 7"/>
          <p:cNvSpPr txBox="1"/>
          <p:nvPr/>
        </p:nvSpPr>
        <p:spPr>
          <a:xfrm>
            <a:off x="4152287"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N</a:t>
            </a:r>
            <a:endParaRPr lang="zh-CN" altLang="en-US" sz="8800" b="1" dirty="0">
              <a:gradFill>
                <a:gsLst>
                  <a:gs pos="10000">
                    <a:srgbClr val="D7C7FF"/>
                  </a:gs>
                  <a:gs pos="48000">
                    <a:schemeClr val="bg1"/>
                  </a:gs>
                </a:gsLst>
                <a:lin ang="10800000" scaled="1"/>
              </a:gradFill>
              <a:cs typeface="+mn-ea"/>
              <a:sym typeface="+mn-lt"/>
            </a:endParaRPr>
          </a:p>
        </p:txBody>
      </p:sp>
      <p:sp>
        <p:nvSpPr>
          <p:cNvPr id="9" name="文本框 8"/>
          <p:cNvSpPr txBox="1"/>
          <p:nvPr/>
        </p:nvSpPr>
        <p:spPr>
          <a:xfrm>
            <a:off x="4888225" y="1304603"/>
            <a:ext cx="1585422" cy="1446550"/>
          </a:xfrm>
          <a:prstGeom prst="rect">
            <a:avLst/>
          </a:prstGeom>
          <a:noFill/>
        </p:spPr>
        <p:txBody>
          <a:bodyPr wrap="square" rtlCol="0">
            <a:spAutoFit/>
          </a:bodyPr>
          <a:lstStyle/>
          <a:p>
            <a:r>
              <a:rPr lang="en-US" altLang="zh-CN" sz="8800" b="1" dirty="0">
                <a:gradFill>
                  <a:gsLst>
                    <a:gs pos="10000">
                      <a:srgbClr val="D7C7FF"/>
                    </a:gs>
                    <a:gs pos="48000">
                      <a:schemeClr val="bg1"/>
                    </a:gs>
                  </a:gsLst>
                  <a:lin ang="10800000" scaled="1"/>
                </a:gradFill>
                <a:cs typeface="+mn-ea"/>
                <a:sym typeface="+mn-lt"/>
              </a:rPr>
              <a:t>E</a:t>
            </a:r>
            <a:endParaRPr lang="zh-CN" altLang="en-US" sz="8800" b="1" dirty="0">
              <a:gradFill>
                <a:gsLst>
                  <a:gs pos="10000">
                    <a:srgbClr val="D7C7FF"/>
                  </a:gs>
                  <a:gs pos="48000">
                    <a:schemeClr val="bg1"/>
                  </a:gs>
                </a:gsLst>
                <a:lin ang="10800000" scaled="1"/>
              </a:gradFill>
              <a:cs typeface="+mn-ea"/>
              <a:sym typeface="+mn-lt"/>
            </a:endParaRPr>
          </a:p>
        </p:txBody>
      </p:sp>
      <p:sp>
        <p:nvSpPr>
          <p:cNvPr id="10" name="Rectangle 88"/>
          <p:cNvSpPr/>
          <p:nvPr/>
        </p:nvSpPr>
        <p:spPr>
          <a:xfrm>
            <a:off x="831363" y="2650242"/>
            <a:ext cx="4448466" cy="646331"/>
          </a:xfrm>
          <a:prstGeom prst="rect">
            <a:avLst/>
          </a:prstGeom>
        </p:spPr>
        <p:txBody>
          <a:bodyPr wrap="square">
            <a:spAutoFit/>
          </a:bodyPr>
          <a:lstStyle/>
          <a:p>
            <a:r>
              <a:rPr lang="zh-CN" altLang="en-US" sz="3600" dirty="0">
                <a:cs typeface="+mn-ea"/>
                <a:sym typeface="+mn-lt"/>
              </a:rPr>
              <a:t>诞生背景</a:t>
            </a:r>
            <a:endParaRPr lang="en-US" sz="3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A9DF8"/>
            </a:gs>
            <a:gs pos="85000">
              <a:srgbClr val="B584DB"/>
            </a:gs>
          </a:gsLst>
          <a:path path="circle">
            <a:fillToRect r="100000" b="100000"/>
          </a:path>
        </a:gradFill>
        <a:effectLst/>
      </p:bgPr>
    </p:bg>
    <p:spTree>
      <p:nvGrpSpPr>
        <p:cNvPr id="1" name=""/>
        <p:cNvGrpSpPr/>
        <p:nvPr/>
      </p:nvGrpSpPr>
      <p:grpSpPr>
        <a:xfrm>
          <a:off x="0" y="0"/>
          <a:ext cx="0" cy="0"/>
          <a:chOff x="0" y="0"/>
          <a:chExt cx="0" cy="0"/>
        </a:xfrm>
      </p:grpSpPr>
      <p:sp>
        <p:nvSpPr>
          <p:cNvPr id="18" name="Rectangle 16">
            <a:extLst>
              <a:ext uri="{FF2B5EF4-FFF2-40B4-BE49-F238E27FC236}">
                <a16:creationId xmlns:a16="http://schemas.microsoft.com/office/drawing/2014/main" id="{F047C0CA-1667-4662-9AEB-ECC23A1BAA37}"/>
              </a:ext>
            </a:extLst>
          </p:cNvPr>
          <p:cNvSpPr/>
          <p:nvPr/>
        </p:nvSpPr>
        <p:spPr>
          <a:xfrm>
            <a:off x="3426250" y="829705"/>
            <a:ext cx="5339501" cy="646331"/>
          </a:xfrm>
          <a:prstGeom prst="rect">
            <a:avLst/>
          </a:prstGeom>
        </p:spPr>
        <p:txBody>
          <a:bodyPr wrap="square">
            <a:spAutoFit/>
          </a:bodyPr>
          <a:lstStyle/>
          <a:p>
            <a:pPr lvl="0" algn="ctr"/>
            <a:r>
              <a:rPr lang="zh-CN" altLang="en-US" sz="3600" dirty="0">
                <a:cs typeface="+mn-ea"/>
                <a:sym typeface="+mn-lt"/>
              </a:rPr>
              <a:t>网络现状</a:t>
            </a:r>
          </a:p>
        </p:txBody>
      </p:sp>
      <p:sp>
        <p:nvSpPr>
          <p:cNvPr id="19" name="TextBox 23">
            <a:extLst>
              <a:ext uri="{FF2B5EF4-FFF2-40B4-BE49-F238E27FC236}">
                <a16:creationId xmlns:a16="http://schemas.microsoft.com/office/drawing/2014/main" id="{3A708E2B-9E8E-40EC-9512-3AA79BC430CF}"/>
              </a:ext>
            </a:extLst>
          </p:cNvPr>
          <p:cNvSpPr txBox="1"/>
          <p:nvPr/>
        </p:nvSpPr>
        <p:spPr>
          <a:xfrm>
            <a:off x="7760191" y="2151762"/>
            <a:ext cx="26952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effectLst/>
                <a:uLnTx/>
                <a:uFillTx/>
                <a:cs typeface="+mn-ea"/>
                <a:sym typeface="+mn-lt"/>
              </a:rPr>
              <a:t>Large Messages</a:t>
            </a:r>
            <a:endParaRPr kumimoji="0" lang="id-ID" sz="2400" b="1" i="0" u="none" strike="noStrike" kern="1200" cap="none" spc="0" normalizeH="0" baseline="0" noProof="0" dirty="0">
              <a:ln>
                <a:noFill/>
              </a:ln>
              <a:effectLst/>
              <a:uLnTx/>
              <a:uFillTx/>
              <a:cs typeface="+mn-ea"/>
              <a:sym typeface="+mn-lt"/>
            </a:endParaRPr>
          </a:p>
        </p:txBody>
      </p:sp>
      <p:sp>
        <p:nvSpPr>
          <p:cNvPr id="20" name="TextBox 46">
            <a:extLst>
              <a:ext uri="{FF2B5EF4-FFF2-40B4-BE49-F238E27FC236}">
                <a16:creationId xmlns:a16="http://schemas.microsoft.com/office/drawing/2014/main" id="{C7C0D611-337B-4906-99C2-FAA612007D79}"/>
              </a:ext>
            </a:extLst>
          </p:cNvPr>
          <p:cNvSpPr txBox="1"/>
          <p:nvPr/>
        </p:nvSpPr>
        <p:spPr>
          <a:xfrm>
            <a:off x="2532345" y="2151762"/>
            <a:ext cx="29238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effectLst/>
                <a:uLnTx/>
                <a:uFillTx/>
                <a:cs typeface="+mn-ea"/>
                <a:sym typeface="+mn-lt"/>
              </a:rPr>
              <a:t>Small Messages</a:t>
            </a:r>
            <a:endParaRPr kumimoji="0" lang="id-ID" sz="2400" b="1" i="0" u="none" strike="noStrike" kern="1200" cap="none" spc="0" normalizeH="0" baseline="0" noProof="0" dirty="0">
              <a:ln>
                <a:noFill/>
              </a:ln>
              <a:effectLst/>
              <a:uLnTx/>
              <a:uFillTx/>
              <a:cs typeface="+mn-ea"/>
              <a:sym typeface="+mn-lt"/>
            </a:endParaRPr>
          </a:p>
        </p:txBody>
      </p:sp>
      <p:pic>
        <p:nvPicPr>
          <p:cNvPr id="21" name="图片占位符 8">
            <a:extLst>
              <a:ext uri="{FF2B5EF4-FFF2-40B4-BE49-F238E27FC236}">
                <a16:creationId xmlns:a16="http://schemas.microsoft.com/office/drawing/2014/main" id="{4006AE35-5FD5-4B10-9E45-3F94F73C589D}"/>
              </a:ext>
            </a:extLst>
          </p:cNvPr>
          <p:cNvPicPr>
            <a:picLocks noChangeAspect="1"/>
          </p:cNvPicPr>
          <p:nvPr/>
        </p:nvPicPr>
        <p:blipFill>
          <a:blip r:embed="rId3"/>
          <a:srcRect/>
          <a:stretch>
            <a:fillRect/>
          </a:stretch>
        </p:blipFill>
        <p:spPr>
          <a:xfrm>
            <a:off x="1736528" y="1986174"/>
            <a:ext cx="792842" cy="792842"/>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a:ln>
            <a:solidFill>
              <a:srgbClr val="FFBAD3"/>
            </a:solidFill>
          </a:ln>
        </p:spPr>
      </p:pic>
      <p:sp>
        <p:nvSpPr>
          <p:cNvPr id="23" name="Rectangle 15">
            <a:extLst>
              <a:ext uri="{FF2B5EF4-FFF2-40B4-BE49-F238E27FC236}">
                <a16:creationId xmlns:a16="http://schemas.microsoft.com/office/drawing/2014/main" id="{12D00BB7-0591-4C6C-8436-1E19D7D81EF4}"/>
              </a:ext>
            </a:extLst>
          </p:cNvPr>
          <p:cNvSpPr/>
          <p:nvPr/>
        </p:nvSpPr>
        <p:spPr>
          <a:xfrm>
            <a:off x="6967349" y="3032290"/>
            <a:ext cx="3279587" cy="1169038"/>
          </a:xfrm>
          <a:prstGeom prst="rect">
            <a:avLst/>
          </a:prstGeom>
        </p:spPr>
        <p:txBody>
          <a:bodyPr wrap="square">
            <a:spAutoFit/>
          </a:bodyPr>
          <a:lstStyle/>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effectLst/>
                <a:uLnTx/>
                <a:uFillTx/>
                <a:cs typeface="+mn-ea"/>
                <a:sym typeface="+mn-lt"/>
              </a:rPr>
              <a:t>需要传输的数据包过多</a:t>
            </a:r>
            <a:endParaRPr kumimoji="0" lang="en-US" altLang="zh-CN" sz="2000" b="1" i="0" u="none" strike="noStrike" kern="1200" cap="none" spc="0" normalizeH="0" baseline="0" noProof="0" dirty="0">
              <a:ln>
                <a:noFill/>
              </a:ln>
              <a:effectLst/>
              <a:uLnTx/>
              <a:uFillTx/>
              <a:cs typeface="+mn-ea"/>
              <a:sym typeface="+mn-lt"/>
            </a:endParaRPr>
          </a:p>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effectLst/>
                <a:uLnTx/>
                <a:uFillTx/>
                <a:cs typeface="+mn-ea"/>
                <a:sym typeface="+mn-lt"/>
              </a:rPr>
              <a:t>网络容易拥堵</a:t>
            </a:r>
            <a:endParaRPr kumimoji="0" lang="en-US" altLang="zh-CN" sz="2000" b="1" i="0" u="none" strike="noStrike" kern="1200" cap="none" spc="0" normalizeH="0" baseline="0" noProof="0" dirty="0">
              <a:ln>
                <a:noFill/>
              </a:ln>
              <a:effectLst/>
              <a:uLnTx/>
              <a:uFillTx/>
              <a:cs typeface="+mn-ea"/>
              <a:sym typeface="+mn-lt"/>
            </a:endParaRPr>
          </a:p>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2000" b="1" dirty="0">
                <a:cs typeface="+mn-ea"/>
                <a:sym typeface="+mn-lt"/>
              </a:rPr>
              <a:t>网络传输延迟高</a:t>
            </a:r>
            <a:endParaRPr kumimoji="0" lang="en-US" altLang="zh-CN" sz="2000" b="1" i="0" u="none" strike="noStrike" kern="1200" cap="none" spc="0" normalizeH="0" baseline="0" noProof="0" dirty="0">
              <a:ln>
                <a:noFill/>
              </a:ln>
              <a:effectLst/>
              <a:uLnTx/>
              <a:uFillTx/>
              <a:cs typeface="+mn-ea"/>
              <a:sym typeface="+mn-lt"/>
            </a:endParaRPr>
          </a:p>
        </p:txBody>
      </p:sp>
      <p:sp>
        <p:nvSpPr>
          <p:cNvPr id="24" name="Rectangle 15">
            <a:extLst>
              <a:ext uri="{FF2B5EF4-FFF2-40B4-BE49-F238E27FC236}">
                <a16:creationId xmlns:a16="http://schemas.microsoft.com/office/drawing/2014/main" id="{4F13EF34-9A86-4EAF-80BE-7C166B5CA0D0}"/>
              </a:ext>
            </a:extLst>
          </p:cNvPr>
          <p:cNvSpPr/>
          <p:nvPr/>
        </p:nvSpPr>
        <p:spPr>
          <a:xfrm>
            <a:off x="4282467" y="4620191"/>
            <a:ext cx="3627066" cy="43037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cs typeface="+mn-ea"/>
                <a:sym typeface="+mn-lt"/>
              </a:rPr>
              <a:t>发送端和接收端的处理开销高</a:t>
            </a:r>
            <a:endParaRPr kumimoji="0" lang="en-US" sz="2000" b="0" i="0" u="none" strike="noStrike" kern="1200" cap="none" spc="0" normalizeH="0" baseline="0" noProof="0" dirty="0">
              <a:ln>
                <a:noFill/>
              </a:ln>
              <a:effectLst/>
              <a:uLnTx/>
              <a:uFillTx/>
              <a:cs typeface="+mn-ea"/>
              <a:sym typeface="+mn-lt"/>
            </a:endParaRPr>
          </a:p>
        </p:txBody>
      </p:sp>
      <p:sp>
        <p:nvSpPr>
          <p:cNvPr id="25" name="Rectangle 15">
            <a:extLst>
              <a:ext uri="{FF2B5EF4-FFF2-40B4-BE49-F238E27FC236}">
                <a16:creationId xmlns:a16="http://schemas.microsoft.com/office/drawing/2014/main" id="{709E88BA-4F63-463A-A76E-AA61857FB0E0}"/>
              </a:ext>
            </a:extLst>
          </p:cNvPr>
          <p:cNvSpPr/>
          <p:nvPr/>
        </p:nvSpPr>
        <p:spPr>
          <a:xfrm>
            <a:off x="1736528" y="3032290"/>
            <a:ext cx="3834204" cy="1169038"/>
          </a:xfrm>
          <a:prstGeom prst="rect">
            <a:avLst/>
          </a:prstGeom>
        </p:spPr>
        <p:txBody>
          <a:bodyPr wrap="square">
            <a:spAutoFit/>
          </a:bodyPr>
          <a:lstStyle/>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effectLst/>
                <a:uLnTx/>
                <a:uFillTx/>
                <a:cs typeface="+mn-ea"/>
                <a:sym typeface="+mn-lt"/>
              </a:rPr>
              <a:t>数据封装、复制</a:t>
            </a:r>
            <a:endParaRPr kumimoji="0" lang="en-US" altLang="zh-CN" sz="2000" b="1" i="0" u="none" strike="noStrike" kern="1200" cap="none" spc="0" normalizeH="0" baseline="0" noProof="0" dirty="0">
              <a:ln>
                <a:noFill/>
              </a:ln>
              <a:effectLst/>
              <a:uLnTx/>
              <a:uFillTx/>
              <a:cs typeface="+mn-ea"/>
              <a:sym typeface="+mn-lt"/>
            </a:endParaRPr>
          </a:p>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effectLst/>
                <a:uLnTx/>
                <a:uFillTx/>
                <a:cs typeface="+mn-ea"/>
                <a:sym typeface="+mn-lt"/>
              </a:rPr>
              <a:t>用户态和内核态多次切换</a:t>
            </a:r>
            <a:endParaRPr kumimoji="0" lang="en-US" altLang="zh-CN" sz="2000" b="1" i="0" u="none" strike="noStrike" kern="1200" cap="none" spc="0" normalizeH="0" baseline="0" noProof="0" dirty="0">
              <a:ln>
                <a:noFill/>
              </a:ln>
              <a:effectLst/>
              <a:uLnTx/>
              <a:uFillTx/>
              <a:cs typeface="+mn-ea"/>
              <a:sym typeface="+mn-lt"/>
            </a:endParaRPr>
          </a:p>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zh-CN" altLang="en-US" sz="2000" b="1" dirty="0">
                <a:cs typeface="+mn-ea"/>
                <a:sym typeface="+mn-lt"/>
              </a:rPr>
              <a:t>网络速度远慢于内存处理速度</a:t>
            </a:r>
            <a:endParaRPr kumimoji="0" lang="en-US" sz="2000" b="0" i="0" u="none" strike="noStrike" kern="1200" cap="none" spc="0" normalizeH="0" baseline="0" noProof="0" dirty="0">
              <a:ln>
                <a:noFill/>
              </a:ln>
              <a:effectLst/>
              <a:uLnTx/>
              <a:uFillTx/>
              <a:cs typeface="+mn-ea"/>
              <a:sym typeface="+mn-lt"/>
            </a:endParaRPr>
          </a:p>
        </p:txBody>
      </p:sp>
      <p:pic>
        <p:nvPicPr>
          <p:cNvPr id="22" name="图片占位符 4">
            <a:extLst>
              <a:ext uri="{FF2B5EF4-FFF2-40B4-BE49-F238E27FC236}">
                <a16:creationId xmlns:a16="http://schemas.microsoft.com/office/drawing/2014/main" id="{4EA9FD87-C959-4FC3-8884-579D301A13B8}"/>
              </a:ext>
            </a:extLst>
          </p:cNvPr>
          <p:cNvPicPr>
            <a:picLocks noGrp="1" noChangeAspect="1"/>
          </p:cNvPicPr>
          <p:nvPr>
            <p:ph type="pic" sz="quarter" idx="10"/>
          </p:nvPr>
        </p:nvPicPr>
        <p:blipFill>
          <a:blip r:embed="rId4"/>
          <a:srcRect/>
          <a:stretch>
            <a:fillRect/>
          </a:stretch>
        </p:blipFill>
        <p:spPr>
          <a:xfrm>
            <a:off x="6967349" y="1986174"/>
            <a:ext cx="792842" cy="792842"/>
          </a:xfrm>
          <a:ln>
            <a:solidFill>
              <a:srgbClr val="FFBAD3"/>
            </a:solidFill>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4A9DF8"/>
            </a:gs>
            <a:gs pos="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87F7F641-6F70-4773-B756-8826BC9420D2}"/>
              </a:ext>
            </a:extLst>
          </p:cNvPr>
          <p:cNvSpPr/>
          <p:nvPr/>
        </p:nvSpPr>
        <p:spPr>
          <a:xfrm>
            <a:off x="1178330" y="328367"/>
            <a:ext cx="9835336" cy="646331"/>
          </a:xfrm>
          <a:prstGeom prst="rect">
            <a:avLst/>
          </a:prstGeom>
        </p:spPr>
        <p:txBody>
          <a:bodyPr wrap="square">
            <a:spAutoFit/>
          </a:bodyPr>
          <a:lstStyle/>
          <a:p>
            <a:r>
              <a:rPr lang="en-US" altLang="zh-CN" sz="3600" dirty="0">
                <a:cs typeface="+mn-ea"/>
                <a:sym typeface="+mn-lt"/>
              </a:rPr>
              <a:t>TCP/IP</a:t>
            </a:r>
            <a:r>
              <a:rPr lang="zh-CN" altLang="en-US" sz="3600" dirty="0">
                <a:cs typeface="+mn-ea"/>
                <a:sym typeface="+mn-lt"/>
              </a:rPr>
              <a:t>存在的问题</a:t>
            </a:r>
            <a:r>
              <a:rPr lang="en-US" altLang="zh-CN" sz="3600" dirty="0">
                <a:cs typeface="+mn-ea"/>
                <a:sym typeface="+mn-lt"/>
              </a:rPr>
              <a:t>—I/O bottleneck</a:t>
            </a:r>
            <a:r>
              <a:rPr lang="zh-CN" altLang="en-US" sz="3600" dirty="0">
                <a:cs typeface="+mn-ea"/>
                <a:sym typeface="+mn-lt"/>
              </a:rPr>
              <a:t>（</a:t>
            </a:r>
            <a:r>
              <a:rPr lang="en-US" altLang="zh-CN" sz="3600" dirty="0">
                <a:cs typeface="+mn-ea"/>
                <a:sym typeface="+mn-lt"/>
              </a:rPr>
              <a:t>I/O</a:t>
            </a:r>
            <a:r>
              <a:rPr lang="zh-CN" altLang="en-US" sz="3600" dirty="0">
                <a:cs typeface="+mn-ea"/>
                <a:sym typeface="+mn-lt"/>
              </a:rPr>
              <a:t>瓶颈）</a:t>
            </a:r>
            <a:endParaRPr lang="en-US" altLang="zh-CN" sz="3600" dirty="0">
              <a:cs typeface="+mn-ea"/>
              <a:sym typeface="+mn-lt"/>
            </a:endParaRPr>
          </a:p>
        </p:txBody>
      </p:sp>
      <p:pic>
        <p:nvPicPr>
          <p:cNvPr id="24" name="Picture 4">
            <a:extLst>
              <a:ext uri="{FF2B5EF4-FFF2-40B4-BE49-F238E27FC236}">
                <a16:creationId xmlns:a16="http://schemas.microsoft.com/office/drawing/2014/main" id="{90EA381F-04C3-4AD6-B217-6FEC0571B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421" y="1330586"/>
            <a:ext cx="7071155" cy="519904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D3ABD028-B4F7-4B49-AB5E-4A67F296623E}"/>
              </a:ext>
            </a:extLst>
          </p:cNvPr>
          <p:cNvSpPr txBox="1"/>
          <p:nvPr/>
        </p:nvSpPr>
        <p:spPr>
          <a:xfrm>
            <a:off x="9926426" y="3280527"/>
            <a:ext cx="1885360" cy="1015663"/>
          </a:xfrm>
          <a:prstGeom prst="rect">
            <a:avLst/>
          </a:prstGeom>
          <a:noFill/>
        </p:spPr>
        <p:txBody>
          <a:bodyPr wrap="square" rtlCol="0">
            <a:spAutoFit/>
          </a:bodyPr>
          <a:lstStyle/>
          <a:p>
            <a:r>
              <a:rPr lang="zh-CN" altLang="en-US" sz="2000" b="1" dirty="0"/>
              <a:t>存在很高的数据移动、复制与处理开销</a:t>
            </a:r>
          </a:p>
        </p:txBody>
      </p:sp>
    </p:spTree>
    <p:extLst>
      <p:ext uri="{BB962C8B-B14F-4D97-AF65-F5344CB8AC3E}">
        <p14:creationId xmlns:p14="http://schemas.microsoft.com/office/powerpoint/2010/main" val="23333639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a:stretch>
            <a:fillRect/>
          </a:stretch>
        </p:blipFill>
        <p:spPr>
          <a:xfrm>
            <a:off x="0" y="10"/>
            <a:ext cx="12191980" cy="6857990"/>
          </a:xfrm>
          <a:prstGeom prst="rect">
            <a:avLst/>
          </a:prstGeom>
        </p:spPr>
      </p:pic>
      <p:pic>
        <p:nvPicPr>
          <p:cNvPr id="6" name="图片 5"/>
          <p:cNvPicPr>
            <a:picLocks noChangeAspect="1"/>
          </p:cNvPicPr>
          <p:nvPr/>
        </p:nvPicPr>
        <p:blipFill>
          <a:blip r:embed="rId5"/>
          <a:stretch>
            <a:fillRect/>
          </a:stretch>
        </p:blipFill>
        <p:spPr>
          <a:xfrm>
            <a:off x="0" y="5949"/>
            <a:ext cx="12192000" cy="6846101"/>
          </a:xfrm>
          <a:prstGeom prst="rect">
            <a:avLst/>
          </a:prstGeom>
        </p:spPr>
      </p:pic>
      <p:pic>
        <p:nvPicPr>
          <p:cNvPr id="8" name="PA_图片 6"/>
          <p:cNvPicPr>
            <a:picLocks noChangeAspect="1"/>
          </p:cNvPicPr>
          <p:nvPr>
            <p:custDataLst>
              <p:tags r:id="rId1"/>
            </p:custDataLst>
          </p:nvPr>
        </p:nvPicPr>
        <p:blipFill>
          <a:blip r:embed="rId6"/>
          <a:stretch>
            <a:fillRect/>
          </a:stretch>
        </p:blipFill>
        <p:spPr>
          <a:xfrm rot="5400000">
            <a:off x="9848404" y="4520366"/>
            <a:ext cx="3148991" cy="1538155"/>
          </a:xfrm>
          <a:prstGeom prst="rect">
            <a:avLst/>
          </a:prstGeom>
        </p:spPr>
      </p:pic>
      <p:sp>
        <p:nvSpPr>
          <p:cNvPr id="12" name="文本框 11"/>
          <p:cNvSpPr txBox="1"/>
          <p:nvPr/>
        </p:nvSpPr>
        <p:spPr>
          <a:xfrm>
            <a:off x="6096000"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P</a:t>
            </a:r>
            <a:endParaRPr lang="zh-CN" altLang="en-US" sz="8800" b="1" dirty="0">
              <a:gradFill>
                <a:gsLst>
                  <a:gs pos="10000">
                    <a:srgbClr val="FFBAD3"/>
                  </a:gs>
                  <a:gs pos="48000">
                    <a:schemeClr val="bg1"/>
                  </a:gs>
                </a:gsLst>
                <a:lin ang="10800000" scaled="1"/>
              </a:gradFill>
              <a:cs typeface="+mn-ea"/>
              <a:sym typeface="+mn-lt"/>
            </a:endParaRPr>
          </a:p>
        </p:txBody>
      </p:sp>
      <p:sp>
        <p:nvSpPr>
          <p:cNvPr id="16" name="文本框 15"/>
          <p:cNvSpPr txBox="1"/>
          <p:nvPr/>
        </p:nvSpPr>
        <p:spPr>
          <a:xfrm>
            <a:off x="671854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A</a:t>
            </a:r>
            <a:endParaRPr lang="zh-CN" altLang="en-US" sz="8800" b="1" dirty="0">
              <a:gradFill>
                <a:gsLst>
                  <a:gs pos="10000">
                    <a:srgbClr val="FFBAD3"/>
                  </a:gs>
                  <a:gs pos="48000">
                    <a:schemeClr val="bg1"/>
                  </a:gs>
                </a:gsLst>
                <a:lin ang="10800000" scaled="1"/>
              </a:gradFill>
              <a:cs typeface="+mn-ea"/>
              <a:sym typeface="+mn-lt"/>
            </a:endParaRPr>
          </a:p>
        </p:txBody>
      </p:sp>
      <p:sp>
        <p:nvSpPr>
          <p:cNvPr id="17" name="文本框 16"/>
          <p:cNvSpPr txBox="1"/>
          <p:nvPr/>
        </p:nvSpPr>
        <p:spPr>
          <a:xfrm>
            <a:off x="740168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R</a:t>
            </a:r>
            <a:endParaRPr lang="zh-CN" altLang="en-US" sz="8800" b="1" dirty="0">
              <a:gradFill>
                <a:gsLst>
                  <a:gs pos="10000">
                    <a:srgbClr val="FFBAD3"/>
                  </a:gs>
                  <a:gs pos="48000">
                    <a:schemeClr val="bg1"/>
                  </a:gs>
                </a:gsLst>
                <a:lin ang="10800000" scaled="1"/>
              </a:gradFill>
              <a:cs typeface="+mn-ea"/>
              <a:sym typeface="+mn-lt"/>
            </a:endParaRPr>
          </a:p>
        </p:txBody>
      </p:sp>
      <p:sp>
        <p:nvSpPr>
          <p:cNvPr id="18" name="文本框 17"/>
          <p:cNvSpPr txBox="1"/>
          <p:nvPr/>
        </p:nvSpPr>
        <p:spPr>
          <a:xfrm>
            <a:off x="8084827"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T</a:t>
            </a:r>
            <a:endParaRPr lang="zh-CN" altLang="en-US" sz="8800" b="1" dirty="0">
              <a:gradFill>
                <a:gsLst>
                  <a:gs pos="10000">
                    <a:srgbClr val="FFBAD3"/>
                  </a:gs>
                  <a:gs pos="48000">
                    <a:schemeClr val="bg1"/>
                  </a:gs>
                </a:gsLst>
                <a:lin ang="10800000" scaled="1"/>
              </a:gradFill>
              <a:cs typeface="+mn-ea"/>
              <a:sym typeface="+mn-lt"/>
            </a:endParaRPr>
          </a:p>
        </p:txBody>
      </p:sp>
      <p:sp>
        <p:nvSpPr>
          <p:cNvPr id="19" name="文本框 18"/>
          <p:cNvSpPr txBox="1"/>
          <p:nvPr/>
        </p:nvSpPr>
        <p:spPr>
          <a:xfrm>
            <a:off x="9028729"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T</a:t>
            </a:r>
            <a:endParaRPr lang="zh-CN" altLang="en-US" sz="8800" b="1" dirty="0">
              <a:gradFill>
                <a:gsLst>
                  <a:gs pos="10000">
                    <a:srgbClr val="FFBAD3"/>
                  </a:gs>
                  <a:gs pos="48000">
                    <a:schemeClr val="bg1"/>
                  </a:gs>
                </a:gsLst>
                <a:lin ang="10800000" scaled="1"/>
              </a:gradFill>
              <a:cs typeface="+mn-ea"/>
              <a:sym typeface="+mn-lt"/>
            </a:endParaRPr>
          </a:p>
        </p:txBody>
      </p:sp>
      <p:sp>
        <p:nvSpPr>
          <p:cNvPr id="20" name="文本框 19"/>
          <p:cNvSpPr txBox="1"/>
          <p:nvPr/>
        </p:nvSpPr>
        <p:spPr>
          <a:xfrm>
            <a:off x="9911351"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W</a:t>
            </a:r>
            <a:endParaRPr lang="zh-CN" altLang="en-US" sz="8800" b="1" dirty="0">
              <a:gradFill>
                <a:gsLst>
                  <a:gs pos="10000">
                    <a:srgbClr val="FFBAD3"/>
                  </a:gs>
                  <a:gs pos="48000">
                    <a:schemeClr val="bg1"/>
                  </a:gs>
                </a:gsLst>
                <a:lin ang="10800000" scaled="1"/>
              </a:gradFill>
              <a:cs typeface="+mn-ea"/>
              <a:sym typeface="+mn-lt"/>
            </a:endParaRPr>
          </a:p>
        </p:txBody>
      </p:sp>
      <p:sp>
        <p:nvSpPr>
          <p:cNvPr id="21" name="文本框 20"/>
          <p:cNvSpPr txBox="1"/>
          <p:nvPr/>
        </p:nvSpPr>
        <p:spPr>
          <a:xfrm>
            <a:off x="10572791" y="1772436"/>
            <a:ext cx="1585422" cy="1446550"/>
          </a:xfrm>
          <a:prstGeom prst="rect">
            <a:avLst/>
          </a:prstGeom>
          <a:noFill/>
        </p:spPr>
        <p:txBody>
          <a:bodyPr wrap="square" rtlCol="0">
            <a:spAutoFit/>
          </a:bodyPr>
          <a:lstStyle/>
          <a:p>
            <a:pPr algn="r"/>
            <a:r>
              <a:rPr lang="en-US" altLang="zh-CN" sz="8800" b="1" dirty="0">
                <a:gradFill>
                  <a:gsLst>
                    <a:gs pos="10000">
                      <a:srgbClr val="FFBAD3"/>
                    </a:gs>
                    <a:gs pos="48000">
                      <a:schemeClr val="bg1"/>
                    </a:gs>
                  </a:gsLst>
                  <a:lin ang="10800000" scaled="1"/>
                </a:gradFill>
                <a:cs typeface="+mn-ea"/>
                <a:sym typeface="+mn-lt"/>
              </a:rPr>
              <a:t>O</a:t>
            </a:r>
            <a:endParaRPr lang="zh-CN" altLang="en-US" sz="8800" b="1" dirty="0">
              <a:gradFill>
                <a:gsLst>
                  <a:gs pos="10000">
                    <a:srgbClr val="FFBAD3"/>
                  </a:gs>
                  <a:gs pos="48000">
                    <a:schemeClr val="bg1"/>
                  </a:gs>
                </a:gsLst>
                <a:lin ang="10800000" scaled="1"/>
              </a:gradFill>
              <a:cs typeface="+mn-ea"/>
              <a:sym typeface="+mn-lt"/>
            </a:endParaRPr>
          </a:p>
        </p:txBody>
      </p:sp>
      <p:sp>
        <p:nvSpPr>
          <p:cNvPr id="22" name="Rectangle 88"/>
          <p:cNvSpPr/>
          <p:nvPr/>
        </p:nvSpPr>
        <p:spPr>
          <a:xfrm>
            <a:off x="5473454" y="2909342"/>
            <a:ext cx="6477325" cy="646331"/>
          </a:xfrm>
          <a:prstGeom prst="rect">
            <a:avLst/>
          </a:prstGeom>
        </p:spPr>
        <p:txBody>
          <a:bodyPr wrap="square">
            <a:spAutoFit/>
          </a:bodyPr>
          <a:lstStyle/>
          <a:p>
            <a:pPr algn="r"/>
            <a:r>
              <a:rPr lang="en-US" altLang="zh-CN" sz="3600" dirty="0">
                <a:cs typeface="+mn-ea"/>
                <a:sym typeface="+mn-lt"/>
              </a:rPr>
              <a:t>RDMA</a:t>
            </a:r>
            <a:r>
              <a:rPr lang="zh-CN" altLang="en-US" sz="3600" dirty="0">
                <a:cs typeface="+mn-ea"/>
                <a:sym typeface="+mn-lt"/>
              </a:rPr>
              <a:t>技术</a:t>
            </a:r>
            <a:endParaRPr lang="en-US" sz="3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F3E9C8C0-1546-46C1-A49F-DFF2AB797242}"/>
              </a:ext>
            </a:extLst>
          </p:cNvPr>
          <p:cNvSpPr/>
          <p:nvPr/>
        </p:nvSpPr>
        <p:spPr>
          <a:xfrm>
            <a:off x="8689922" y="3979948"/>
            <a:ext cx="1611161" cy="56560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低延时</a:t>
            </a:r>
            <a:endParaRPr kumimoji="0" lang="en-US" sz="2800" b="1" i="0" u="none" strike="noStrike" kern="1200" cap="none" spc="0" normalizeH="0" baseline="0" noProof="0" dirty="0">
              <a:ln>
                <a:noFill/>
              </a:ln>
              <a:effectLst/>
              <a:uLnTx/>
              <a:uFillTx/>
              <a:cs typeface="+mn-ea"/>
              <a:sym typeface="+mn-lt"/>
            </a:endParaRPr>
          </a:p>
        </p:txBody>
      </p:sp>
      <p:sp>
        <p:nvSpPr>
          <p:cNvPr id="3" name="Rectangle 25">
            <a:extLst>
              <a:ext uri="{FF2B5EF4-FFF2-40B4-BE49-F238E27FC236}">
                <a16:creationId xmlns:a16="http://schemas.microsoft.com/office/drawing/2014/main" id="{3EF9C679-FDA7-4EB0-A304-58E92018FF6B}"/>
              </a:ext>
            </a:extLst>
          </p:cNvPr>
          <p:cNvSpPr/>
          <p:nvPr/>
        </p:nvSpPr>
        <p:spPr>
          <a:xfrm>
            <a:off x="8677222" y="3648559"/>
            <a:ext cx="1820672" cy="36279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600" b="1" i="0" u="none" strike="noStrike" kern="1200" cap="none" spc="0" normalizeH="0" baseline="0" noProof="0" dirty="0">
                <a:ln>
                  <a:noFill/>
                </a:ln>
                <a:solidFill>
                  <a:prstClr val="black">
                    <a:lumMod val="75000"/>
                    <a:lumOff val="25000"/>
                  </a:prstClr>
                </a:solidFill>
                <a:effectLst/>
                <a:uLnTx/>
                <a:uFillTx/>
                <a:cs typeface="+mn-ea"/>
                <a:sym typeface="+mn-lt"/>
              </a:rPr>
              <a:t>Feature 1</a:t>
            </a:r>
            <a:endParaRPr kumimoji="0" 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 name="Rectangle 26">
            <a:extLst>
              <a:ext uri="{FF2B5EF4-FFF2-40B4-BE49-F238E27FC236}">
                <a16:creationId xmlns:a16="http://schemas.microsoft.com/office/drawing/2014/main" id="{0CBAC240-9CA3-4257-90BB-7F743946BD68}"/>
              </a:ext>
            </a:extLst>
          </p:cNvPr>
          <p:cNvSpPr/>
          <p:nvPr/>
        </p:nvSpPr>
        <p:spPr>
          <a:xfrm>
            <a:off x="8677222" y="4893659"/>
            <a:ext cx="2172076" cy="56560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低</a:t>
            </a:r>
            <a:r>
              <a:rPr kumimoji="0" lang="en-US" altLang="zh-CN" sz="2800" b="1" i="0" u="none" strike="noStrike" kern="1200" cap="none" spc="0" normalizeH="0" baseline="0" noProof="0" dirty="0">
                <a:ln>
                  <a:noFill/>
                </a:ln>
                <a:effectLst/>
                <a:uLnTx/>
                <a:uFillTx/>
                <a:cs typeface="+mn-ea"/>
                <a:sym typeface="+mn-lt"/>
              </a:rPr>
              <a:t>CPU</a:t>
            </a:r>
            <a:r>
              <a:rPr lang="zh-CN" altLang="en-US" sz="2800" b="1" dirty="0">
                <a:cs typeface="+mn-ea"/>
                <a:sym typeface="+mn-lt"/>
              </a:rPr>
              <a:t>开销</a:t>
            </a:r>
            <a:endParaRPr kumimoji="0" lang="en-US" sz="2800" b="1" i="0" u="none" strike="noStrike" kern="1200" cap="none" spc="0" normalizeH="0" baseline="0" noProof="0" dirty="0">
              <a:ln>
                <a:noFill/>
              </a:ln>
              <a:effectLst/>
              <a:uLnTx/>
              <a:uFillTx/>
              <a:cs typeface="+mn-ea"/>
              <a:sym typeface="+mn-lt"/>
            </a:endParaRPr>
          </a:p>
        </p:txBody>
      </p:sp>
      <p:sp>
        <p:nvSpPr>
          <p:cNvPr id="5" name="Rectangle 27">
            <a:extLst>
              <a:ext uri="{FF2B5EF4-FFF2-40B4-BE49-F238E27FC236}">
                <a16:creationId xmlns:a16="http://schemas.microsoft.com/office/drawing/2014/main" id="{87619F9A-A02E-4761-A39D-2CCFCC57A1C5}"/>
              </a:ext>
            </a:extLst>
          </p:cNvPr>
          <p:cNvSpPr/>
          <p:nvPr/>
        </p:nvSpPr>
        <p:spPr>
          <a:xfrm>
            <a:off x="8664521" y="4562270"/>
            <a:ext cx="1820672" cy="36279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600" b="1" i="0" u="none" strike="noStrike" kern="1200" cap="none" spc="0" normalizeH="0" baseline="0" noProof="0" dirty="0">
                <a:ln>
                  <a:noFill/>
                </a:ln>
                <a:solidFill>
                  <a:prstClr val="black">
                    <a:lumMod val="75000"/>
                    <a:lumOff val="25000"/>
                  </a:prstClr>
                </a:solidFill>
                <a:effectLst/>
                <a:uLnTx/>
                <a:uFillTx/>
                <a:cs typeface="+mn-ea"/>
                <a:sym typeface="+mn-lt"/>
              </a:rPr>
              <a:t>Feature 2</a:t>
            </a:r>
            <a:endParaRPr kumimoji="0" 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 name="Rectangle 32">
            <a:extLst>
              <a:ext uri="{FF2B5EF4-FFF2-40B4-BE49-F238E27FC236}">
                <a16:creationId xmlns:a16="http://schemas.microsoft.com/office/drawing/2014/main" id="{556CF78E-0335-4106-9F4F-A39E6AFB70DE}"/>
              </a:ext>
            </a:extLst>
          </p:cNvPr>
          <p:cNvSpPr/>
          <p:nvPr/>
        </p:nvSpPr>
        <p:spPr>
          <a:xfrm>
            <a:off x="8677222" y="5807370"/>
            <a:ext cx="1727619" cy="56560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高带宽</a:t>
            </a:r>
            <a:endParaRPr kumimoji="0" lang="en-US" sz="2800" b="1" i="0" u="none" strike="noStrike" kern="1200" cap="none" spc="0" normalizeH="0" baseline="0" noProof="0" dirty="0">
              <a:ln>
                <a:noFill/>
              </a:ln>
              <a:effectLst/>
              <a:uLnTx/>
              <a:uFillTx/>
              <a:cs typeface="+mn-ea"/>
              <a:sym typeface="+mn-lt"/>
            </a:endParaRPr>
          </a:p>
        </p:txBody>
      </p:sp>
      <p:sp>
        <p:nvSpPr>
          <p:cNvPr id="7" name="Rectangle 33">
            <a:extLst>
              <a:ext uri="{FF2B5EF4-FFF2-40B4-BE49-F238E27FC236}">
                <a16:creationId xmlns:a16="http://schemas.microsoft.com/office/drawing/2014/main" id="{20EC03CC-F06F-48DD-885A-25324DF11624}"/>
              </a:ext>
            </a:extLst>
          </p:cNvPr>
          <p:cNvSpPr/>
          <p:nvPr/>
        </p:nvSpPr>
        <p:spPr>
          <a:xfrm>
            <a:off x="8664521" y="5475981"/>
            <a:ext cx="1820672" cy="36279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600" b="1" i="0" u="none" strike="noStrike" kern="1200" cap="none" spc="0" normalizeH="0" baseline="0" noProof="0" dirty="0">
                <a:ln>
                  <a:noFill/>
                </a:ln>
                <a:solidFill>
                  <a:prstClr val="black">
                    <a:lumMod val="75000"/>
                    <a:lumOff val="25000"/>
                  </a:prstClr>
                </a:solidFill>
                <a:effectLst/>
                <a:uLnTx/>
                <a:uFillTx/>
                <a:cs typeface="+mn-ea"/>
                <a:sym typeface="+mn-lt"/>
              </a:rPr>
              <a:t>Feature 3</a:t>
            </a:r>
            <a:endParaRPr kumimoji="0" 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8" name="Rectangle 16">
            <a:extLst>
              <a:ext uri="{FF2B5EF4-FFF2-40B4-BE49-F238E27FC236}">
                <a16:creationId xmlns:a16="http://schemas.microsoft.com/office/drawing/2014/main" id="{FF7EBCD0-9F47-4984-A8D4-9A5CF4176911}"/>
              </a:ext>
            </a:extLst>
          </p:cNvPr>
          <p:cNvSpPr/>
          <p:nvPr/>
        </p:nvSpPr>
        <p:spPr>
          <a:xfrm>
            <a:off x="213756" y="436471"/>
            <a:ext cx="5973288" cy="646331"/>
          </a:xfrm>
          <a:prstGeom prst="rect">
            <a:avLst/>
          </a:prstGeom>
        </p:spPr>
        <p:txBody>
          <a:bodyPr wrap="square">
            <a:spAutoFit/>
          </a:bodyPr>
          <a:lstStyle/>
          <a:p>
            <a:pPr lvl="0" algn="ctr"/>
            <a:r>
              <a:rPr lang="en-US" altLang="zh-CN" sz="3600" dirty="0">
                <a:cs typeface="+mn-ea"/>
                <a:sym typeface="+mn-lt"/>
              </a:rPr>
              <a:t>RDMA</a:t>
            </a:r>
            <a:r>
              <a:rPr lang="zh-CN" altLang="en-US" sz="3600" dirty="0">
                <a:cs typeface="+mn-ea"/>
                <a:sym typeface="+mn-lt"/>
              </a:rPr>
              <a:t>：远程直接内存访问</a:t>
            </a:r>
          </a:p>
        </p:txBody>
      </p:sp>
      <p:sp>
        <p:nvSpPr>
          <p:cNvPr id="9" name="Rectangle 25">
            <a:extLst>
              <a:ext uri="{FF2B5EF4-FFF2-40B4-BE49-F238E27FC236}">
                <a16:creationId xmlns:a16="http://schemas.microsoft.com/office/drawing/2014/main" id="{8F520A3B-47DD-404E-B2A0-F5D2B162D0E1}"/>
              </a:ext>
            </a:extLst>
          </p:cNvPr>
          <p:cNvSpPr/>
          <p:nvPr/>
        </p:nvSpPr>
        <p:spPr>
          <a:xfrm>
            <a:off x="1017719" y="1255388"/>
            <a:ext cx="4943694" cy="95372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600" b="1" dirty="0">
                <a:solidFill>
                  <a:prstClr val="black">
                    <a:lumMod val="75000"/>
                    <a:lumOff val="25000"/>
                  </a:prstClr>
                </a:solidFill>
                <a:cs typeface="+mn-ea"/>
                <a:sym typeface="+mn-lt"/>
              </a:rPr>
              <a:t>DMA</a:t>
            </a:r>
            <a:r>
              <a:rPr lang="zh-CN" altLang="en-US" sz="1600" b="1" dirty="0">
                <a:solidFill>
                  <a:prstClr val="black">
                    <a:lumMod val="75000"/>
                    <a:lumOff val="25000"/>
                  </a:prstClr>
                </a:solidFill>
                <a:cs typeface="+mn-ea"/>
                <a:sym typeface="+mn-lt"/>
              </a:rPr>
              <a:t>（</a:t>
            </a:r>
            <a:r>
              <a:rPr lang="en-US" altLang="zh-CN" sz="1600" b="1" dirty="0">
                <a:solidFill>
                  <a:prstClr val="black">
                    <a:lumMod val="75000"/>
                    <a:lumOff val="25000"/>
                  </a:prstClr>
                </a:solidFill>
                <a:cs typeface="+mn-ea"/>
                <a:sym typeface="+mn-lt"/>
              </a:rPr>
              <a:t>Direct Memory Access</a:t>
            </a:r>
            <a:r>
              <a:rPr lang="zh-CN" altLang="en-US" sz="1600" b="1" dirty="0">
                <a:solidFill>
                  <a:prstClr val="black">
                    <a:lumMod val="75000"/>
                    <a:lumOff val="25000"/>
                  </a:prstClr>
                </a:solidFill>
                <a:cs typeface="+mn-ea"/>
                <a:sym typeface="+mn-lt"/>
              </a:rPr>
              <a:t>）</a:t>
            </a:r>
            <a:r>
              <a:rPr lang="en-US" altLang="zh-CN" sz="1600" b="1" dirty="0">
                <a:solidFill>
                  <a:prstClr val="black">
                    <a:lumMod val="75000"/>
                    <a:lumOff val="25000"/>
                  </a:prstClr>
                </a:solidFill>
                <a:cs typeface="+mn-ea"/>
                <a:sym typeface="+mn-lt"/>
              </a:rPr>
              <a:t>--</a:t>
            </a:r>
            <a:r>
              <a:rPr lang="zh-CN" altLang="en-US" sz="1600" b="1" dirty="0">
                <a:solidFill>
                  <a:prstClr val="black">
                    <a:lumMod val="75000"/>
                    <a:lumOff val="25000"/>
                  </a:prstClr>
                </a:solidFill>
                <a:cs typeface="+mn-ea"/>
                <a:sym typeface="+mn-lt"/>
              </a:rPr>
              <a:t>直接内存访问</a:t>
            </a:r>
            <a:endParaRPr kumimoji="0" lang="en-US" sz="1600" b="1"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600" noProof="0" dirty="0">
                <a:solidFill>
                  <a:prstClr val="black">
                    <a:lumMod val="75000"/>
                    <a:lumOff val="25000"/>
                  </a:prstClr>
                </a:solidFill>
                <a:cs typeface="+mn-ea"/>
                <a:sym typeface="+mn-lt"/>
              </a:rPr>
              <a:t>允许计算机主板上的设备直接把数据发送到内存中，数据搬运不需要</a:t>
            </a:r>
            <a:r>
              <a:rPr lang="en-US" altLang="zh-CN" sz="1600" noProof="0" dirty="0">
                <a:solidFill>
                  <a:prstClr val="black">
                    <a:lumMod val="75000"/>
                    <a:lumOff val="25000"/>
                  </a:prstClr>
                </a:solidFill>
                <a:cs typeface="+mn-ea"/>
                <a:sym typeface="+mn-lt"/>
              </a:rPr>
              <a:t>CPU</a:t>
            </a:r>
            <a:r>
              <a:rPr lang="zh-CN" altLang="en-US" sz="1600" noProof="0" dirty="0">
                <a:solidFill>
                  <a:prstClr val="black">
                    <a:lumMod val="75000"/>
                    <a:lumOff val="25000"/>
                  </a:prstClr>
                </a:solidFill>
                <a:cs typeface="+mn-ea"/>
                <a:sym typeface="+mn-lt"/>
              </a:rPr>
              <a:t>参与。</a:t>
            </a:r>
            <a:endParaRPr lang="en-US" altLang="zh-CN" sz="1600" noProof="0" dirty="0">
              <a:solidFill>
                <a:prstClr val="black">
                  <a:lumMod val="75000"/>
                  <a:lumOff val="25000"/>
                </a:prstClr>
              </a:solidFill>
              <a:cs typeface="+mn-ea"/>
              <a:sym typeface="+mn-lt"/>
            </a:endParaRPr>
          </a:p>
        </p:txBody>
      </p:sp>
      <p:sp>
        <p:nvSpPr>
          <p:cNvPr id="10" name="Rectangle 25">
            <a:extLst>
              <a:ext uri="{FF2B5EF4-FFF2-40B4-BE49-F238E27FC236}">
                <a16:creationId xmlns:a16="http://schemas.microsoft.com/office/drawing/2014/main" id="{12AEEDB0-5FEA-4482-8160-6CA85F805FD5}"/>
              </a:ext>
            </a:extLst>
          </p:cNvPr>
          <p:cNvSpPr/>
          <p:nvPr/>
        </p:nvSpPr>
        <p:spPr>
          <a:xfrm>
            <a:off x="1017719" y="2333866"/>
            <a:ext cx="4943694" cy="65825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600" b="1" dirty="0">
                <a:solidFill>
                  <a:prstClr val="black">
                    <a:lumMod val="75000"/>
                    <a:lumOff val="25000"/>
                  </a:prstClr>
                </a:solidFill>
                <a:cs typeface="+mn-ea"/>
                <a:sym typeface="+mn-lt"/>
              </a:rPr>
              <a:t>RDMA</a:t>
            </a:r>
            <a:r>
              <a:rPr lang="zh-CN" altLang="en-US" sz="1600" b="1" dirty="0">
                <a:solidFill>
                  <a:prstClr val="black">
                    <a:lumMod val="75000"/>
                    <a:lumOff val="25000"/>
                  </a:prstClr>
                </a:solidFill>
                <a:cs typeface="+mn-ea"/>
                <a:sym typeface="+mn-lt"/>
              </a:rPr>
              <a:t>（</a:t>
            </a:r>
            <a:r>
              <a:rPr lang="en-US" altLang="zh-CN" sz="1600" b="1" dirty="0">
                <a:solidFill>
                  <a:prstClr val="black">
                    <a:lumMod val="75000"/>
                    <a:lumOff val="25000"/>
                  </a:prstClr>
                </a:solidFill>
                <a:cs typeface="+mn-ea"/>
                <a:sym typeface="+mn-lt"/>
              </a:rPr>
              <a:t>Remote Direct Memory Access</a:t>
            </a:r>
            <a:r>
              <a:rPr lang="zh-CN" altLang="en-US" sz="1600" b="1" dirty="0">
                <a:solidFill>
                  <a:prstClr val="black">
                    <a:lumMod val="75000"/>
                    <a:lumOff val="25000"/>
                  </a:prstClr>
                </a:solidFill>
                <a:cs typeface="+mn-ea"/>
                <a:sym typeface="+mn-lt"/>
              </a:rPr>
              <a:t>）</a:t>
            </a:r>
            <a:endParaRPr kumimoji="0" lang="en-US" altLang="zh-CN" sz="1600" b="1" i="0" u="none" strike="noStrike" kern="1200" cap="none" spc="0" normalizeH="0" baseline="0" noProof="0" dirty="0">
              <a:ln>
                <a:noFill/>
              </a:ln>
              <a:solidFill>
                <a:prstClr val="black">
                  <a:lumMod val="75000"/>
                  <a:lumOff val="25000"/>
                </a:prstClr>
              </a:solidFill>
              <a:effectLst/>
              <a:uLnTx/>
              <a:uFillTx/>
              <a:cs typeface="+mn-ea"/>
              <a:sym typeface="+mn-lt"/>
            </a:endParaRPr>
          </a:p>
          <a:p>
            <a:pPr>
              <a:lnSpc>
                <a:spcPct val="120000"/>
              </a:lnSpc>
              <a:defRPr/>
            </a:pPr>
            <a:r>
              <a:rPr kumimoji="0" lang="zh-CN" altLang="en-US" sz="1600" b="1" i="0" u="none" strike="noStrike" kern="1200" cap="none" spc="0" normalizeH="0" baseline="0" noProof="0" dirty="0">
                <a:ln>
                  <a:noFill/>
                </a:ln>
                <a:solidFill>
                  <a:prstClr val="black">
                    <a:lumMod val="75000"/>
                    <a:lumOff val="25000"/>
                  </a:prstClr>
                </a:solidFill>
                <a:effectLst/>
                <a:uLnTx/>
                <a:uFillTx/>
                <a:cs typeface="+mn-ea"/>
                <a:sym typeface="+mn-lt"/>
              </a:rPr>
              <a:t>“</a:t>
            </a:r>
            <a:r>
              <a:rPr lang="zh-CN" altLang="en-US" sz="1600" dirty="0">
                <a:solidFill>
                  <a:prstClr val="black">
                    <a:lumMod val="75000"/>
                    <a:lumOff val="25000"/>
                  </a:prstClr>
                </a:solidFill>
                <a:cs typeface="+mn-ea"/>
                <a:sym typeface="+mn-lt"/>
              </a:rPr>
              <a:t>远程的</a:t>
            </a:r>
            <a:r>
              <a:rPr lang="en-US" altLang="zh-CN" sz="1600" dirty="0">
                <a:solidFill>
                  <a:prstClr val="black">
                    <a:lumMod val="75000"/>
                    <a:lumOff val="25000"/>
                  </a:prstClr>
                </a:solidFill>
                <a:cs typeface="+mn-ea"/>
                <a:sym typeface="+mn-lt"/>
              </a:rPr>
              <a:t>DMA</a:t>
            </a:r>
            <a:r>
              <a:rPr lang="zh-CN" altLang="en-US" sz="1600" dirty="0">
                <a:solidFill>
                  <a:prstClr val="black">
                    <a:lumMod val="75000"/>
                    <a:lumOff val="25000"/>
                  </a:prstClr>
                </a:solidFill>
                <a:cs typeface="+mn-ea"/>
                <a:sym typeface="+mn-lt"/>
              </a:rPr>
              <a:t>技术</a:t>
            </a:r>
            <a:r>
              <a:rPr kumimoji="0" lang="zh-CN" altLang="en-US" sz="1600" b="1" i="0" u="none" strike="noStrike" kern="1200" cap="none" spc="0" normalizeH="0" baseline="0" noProof="0" dirty="0">
                <a:ln>
                  <a:noFill/>
                </a:ln>
                <a:solidFill>
                  <a:prstClr val="black">
                    <a:lumMod val="75000"/>
                    <a:lumOff val="25000"/>
                  </a:prstClr>
                </a:solidFill>
                <a:effectLst/>
                <a:uLnTx/>
                <a:uFillTx/>
                <a:cs typeface="+mn-ea"/>
                <a:sym typeface="+mn-lt"/>
              </a:rPr>
              <a:t>”</a:t>
            </a:r>
            <a:endParaRPr kumimoji="0" lang="en-US" sz="1600" b="1"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11" name="Picture 2">
            <a:extLst>
              <a:ext uri="{FF2B5EF4-FFF2-40B4-BE49-F238E27FC236}">
                <a16:creationId xmlns:a16="http://schemas.microsoft.com/office/drawing/2014/main" id="{F69A9165-B72B-4B11-A7A9-E00F2551F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871" y="189619"/>
            <a:ext cx="5198701" cy="329324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4F815904-EC04-4176-A5D4-3E423AC8B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02" y="3297014"/>
            <a:ext cx="5463248" cy="325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028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4nxpf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TotalTime>
  <Words>2485</Words>
  <Application>Microsoft Office PowerPoint</Application>
  <PresentationFormat>宽屏</PresentationFormat>
  <Paragraphs>230</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2.5D彩色渐变</dc:title>
  <dc:creator>第一PPT</dc:creator>
  <cp:keywords>www.1ppt.com</cp:keywords>
  <dc:description>www.1ppt.com</dc:description>
  <cp:lastModifiedBy>Zhang Justin</cp:lastModifiedBy>
  <cp:revision>110</cp:revision>
  <dcterms:created xsi:type="dcterms:W3CDTF">2018-07-25T04:53:00Z</dcterms:created>
  <dcterms:modified xsi:type="dcterms:W3CDTF">2020-10-26T08:29:29Z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