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8"/>
  </p:handoutMasterIdLst>
  <p:sldIdLst>
    <p:sldId id="2822" r:id="rId3"/>
    <p:sldId id="2823" r:id="rId5"/>
    <p:sldId id="2824" r:id="rId6"/>
    <p:sldId id="2845" r:id="rId7"/>
    <p:sldId id="2858" r:id="rId8"/>
    <p:sldId id="2829" r:id="rId9"/>
    <p:sldId id="2846" r:id="rId10"/>
    <p:sldId id="2847" r:id="rId11"/>
    <p:sldId id="2859" r:id="rId12"/>
    <p:sldId id="2860" r:id="rId13"/>
    <p:sldId id="2848" r:id="rId14"/>
    <p:sldId id="2827" r:id="rId15"/>
    <p:sldId id="2867" r:id="rId16"/>
    <p:sldId id="2843" r:id="rId17"/>
  </p:sldIdLst>
  <p:sldSz cx="12858750" cy="7232650"/>
  <p:notesSz cx="6858000" cy="9144000"/>
  <p:custDataLst>
    <p:tags r:id="rId22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</p:showPr>
  <p:clrMru>
    <a:srgbClr val="FFFFFF"/>
    <a:srgbClr val="3869FE"/>
    <a:srgbClr val="1A3083"/>
    <a:srgbClr val="0E1A46"/>
    <a:srgbClr val="A35BD7"/>
    <a:srgbClr val="F4AB63"/>
    <a:srgbClr val="A4D16D"/>
    <a:srgbClr val="DDEEC9"/>
    <a:srgbClr val="DE790F"/>
    <a:srgbClr val="DFF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95317" autoAdjust="0"/>
  </p:normalViewPr>
  <p:slideViewPr>
    <p:cSldViewPr>
      <p:cViewPr>
        <p:scale>
          <a:sx n="50" d="100"/>
          <a:sy n="50" d="100"/>
        </p:scale>
        <p:origin x="-282" y="-1566"/>
      </p:cViewPr>
      <p:guideLst>
        <p:guide orient="horz" pos="339"/>
        <p:guide orient="horz" pos="4148"/>
        <p:guide pos="4024"/>
        <p:guide pos="519"/>
        <p:guide pos="7513"/>
        <p:guide pos="6908"/>
      </p:guideLst>
    </p:cSldViewPr>
  </p:slideViewPr>
  <p:outlineViewPr>
    <p:cViewPr>
      <p:scale>
        <a:sx n="100" d="100"/>
        <a:sy n="100" d="100"/>
      </p:scale>
      <p:origin x="0" y="-99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20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8325228" y="628062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4039" y="1925358"/>
            <a:ext cx="11090672" cy="458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64565" rtl="0" eaLnBrk="1" latinLnBrk="0" hangingPunct="1">
        <a:lnSpc>
          <a:spcPct val="90000"/>
        </a:lnSpc>
        <a:spcBef>
          <a:spcPct val="0"/>
        </a:spcBef>
        <a:buNone/>
        <a:defRPr sz="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300" indent="-241300" algn="l" defTabSz="964565" rtl="0" eaLnBrk="1" latinLnBrk="0" hangingPunct="1">
        <a:lnSpc>
          <a:spcPct val="90000"/>
        </a:lnSpc>
        <a:spcBef>
          <a:spcPts val="1055"/>
        </a:spcBef>
        <a:buFont typeface="Arial" panose="020B0604020202020204" pitchFamily="34" charset="0"/>
        <a:buChar char="•"/>
        <a:defRPr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72326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30" kern="1200">
          <a:solidFill>
            <a:schemeClr val="tx1"/>
          </a:solidFill>
          <a:latin typeface="+mn-lt"/>
          <a:ea typeface="+mn-ea"/>
          <a:cs typeface="+mn-cs"/>
        </a:defRPr>
      </a:lvl2pPr>
      <a:lvl3pPr marL="12052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10" kern="1200">
          <a:solidFill>
            <a:schemeClr val="tx1"/>
          </a:solidFill>
          <a:latin typeface="+mn-lt"/>
          <a:ea typeface="+mn-ea"/>
          <a:cs typeface="+mn-cs"/>
        </a:defRPr>
      </a:lvl3pPr>
      <a:lvl4pPr marL="168783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6979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517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3436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16325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98290" indent="-241300" algn="l" defTabSz="964565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9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456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653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84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109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306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5025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56990" algn="l" defTabSz="9645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1" Type="http://schemas.openxmlformats.org/officeDocument/2006/relationships/notesSlide" Target="../notesSlides/notesSlide2.xml"/><Relationship Id="rId20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4264396"/>
            <a:ext cx="12858750" cy="29734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918970" y="1648404"/>
            <a:ext cx="8591550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5400" b="1" cap="all" dirty="0" smtClean="0">
                <a:solidFill>
                  <a:schemeClr val="accent1"/>
                </a:solidFill>
                <a:cs typeface="Arial" panose="020B0604020202020204" pitchFamily="34" charset="0"/>
              </a:rPr>
              <a:t>项目系统设计与数据库设计</a:t>
            </a:r>
            <a:endParaRPr lang="zh-CN" altLang="en-US" sz="5400" b="1" cap="all" dirty="0" smtClean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8324850" y="3246120"/>
            <a:ext cx="4388485" cy="43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indent="0" algn="ctr">
              <a:buNone/>
            </a:pPr>
            <a:r>
              <a:rPr lang="en-US" altLang="zh-CN" sz="2800" dirty="0">
                <a:solidFill>
                  <a:srgbClr val="202A36"/>
                </a:solidFill>
              </a:rPr>
              <a:t>Echo</a:t>
            </a:r>
            <a:r>
              <a:rPr lang="zh-CN" altLang="en-US" sz="2800" dirty="0">
                <a:solidFill>
                  <a:srgbClr val="202A36"/>
                </a:solidFill>
              </a:rPr>
              <a:t>团队</a:t>
            </a:r>
            <a:endParaRPr lang="zh-CN" altLang="en-US" sz="2800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49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49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99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9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134620" y="115570"/>
            <a:ext cx="487553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表结构设计</a:t>
            </a:r>
            <a:endParaRPr lang="zh-CN" altLang="en-US" sz="3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95935" y="733425"/>
            <a:ext cx="20250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管理员</a:t>
            </a:r>
            <a:r>
              <a:rPr lang="zh-CN" altLang="en-US" sz="2800"/>
              <a:t>表</a:t>
            </a:r>
            <a:endParaRPr lang="zh-CN" altLang="en-US" sz="280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5935" y="1334770"/>
            <a:ext cx="11374120" cy="225806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935" y="4426585"/>
            <a:ext cx="11352530" cy="228473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5935" y="3749040"/>
            <a:ext cx="20250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员工</a:t>
            </a:r>
            <a:r>
              <a:rPr lang="zh-CN" altLang="en-US" sz="2800"/>
              <a:t>表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353" y="3025603"/>
            <a:ext cx="6192039" cy="162011"/>
            <a:chOff x="0" y="2341322"/>
            <a:chExt cx="4403469" cy="115214"/>
          </a:xfrm>
          <a:solidFill>
            <a:schemeClr val="accent1"/>
          </a:solidFill>
        </p:grpSpPr>
        <p:sp>
          <p:nvSpPr>
            <p:cNvPr id="13" name="Rectangle 12"/>
            <p:cNvSpPr/>
            <p:nvPr/>
          </p:nvSpPr>
          <p:spPr>
            <a:xfrm>
              <a:off x="0" y="2341322"/>
              <a:ext cx="4403469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975">
                <a:defRPr/>
              </a:pPr>
              <a:endParaRPr lang="en-US" sz="26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35074" y="2387041"/>
              <a:ext cx="868395" cy="694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975">
                <a:defRPr/>
              </a:pPr>
              <a:endParaRPr lang="en-US" sz="26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4845050" y="3421380"/>
            <a:ext cx="5842000" cy="738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0</a:t>
            </a:r>
            <a:r>
              <a:rPr lang="en-US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4 </a:t>
            </a:r>
            <a:r>
              <a:rPr lang="en-US" altLang="zh-CN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ER</a:t>
            </a:r>
            <a:r>
              <a:rPr lang="zh-CN" altLang="en-US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图</a:t>
            </a:r>
            <a:endParaRPr lang="zh-CN" altLang="en-US" sz="4800" dirty="0" smtClean="0">
              <a:solidFill>
                <a:schemeClr val="accent1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134620" y="115570"/>
            <a:ext cx="598678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ER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图</a:t>
            </a:r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普通管理员与业主</a:t>
            </a:r>
            <a:endParaRPr lang="zh-CN" altLang="en-US" sz="3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6" name="图片 5" descr="QQ图片201904142211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17370" y="808990"/>
            <a:ext cx="6669405" cy="60344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超管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0825" y="504825"/>
            <a:ext cx="9817100" cy="6223000"/>
          </a:xfrm>
          <a:prstGeom prst="rect">
            <a:avLst/>
          </a:prstGeom>
        </p:spPr>
      </p:pic>
      <p:sp>
        <p:nvSpPr>
          <p:cNvPr id="29" name="TextBox 8"/>
          <p:cNvSpPr txBox="1"/>
          <p:nvPr/>
        </p:nvSpPr>
        <p:spPr>
          <a:xfrm>
            <a:off x="134620" y="115570"/>
            <a:ext cx="598678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p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ER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图</a:t>
            </a:r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超级管理员与人员</a:t>
            </a:r>
            <a:endParaRPr lang="zh-CN" altLang="en-US" sz="3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4264396"/>
            <a:ext cx="12858750" cy="29734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3067050" y="1704919"/>
            <a:ext cx="6724650" cy="1846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12000" cap="all" dirty="0">
                <a:solidFill>
                  <a:schemeClr val="accent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谢谢观看</a:t>
            </a:r>
            <a:endParaRPr lang="zh-CN" altLang="en-US" sz="12000" cap="all" dirty="0">
              <a:solidFill>
                <a:schemeClr val="accent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crush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9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H_SubTitle_1"/>
          <p:cNvSpPr txBox="1"/>
          <p:nvPr>
            <p:custDataLst>
              <p:tags r:id="rId1"/>
            </p:custDataLst>
          </p:nvPr>
        </p:nvSpPr>
        <p:spPr>
          <a:xfrm>
            <a:off x="7581901" y="2248782"/>
            <a:ext cx="3066730" cy="49212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功能层次图</a:t>
            </a:r>
            <a:endParaRPr lang="zh-CN" altLang="en-US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127160" y="2096130"/>
            <a:ext cx="1128426" cy="686432"/>
            <a:chOff x="6127160" y="2096130"/>
            <a:chExt cx="1128426" cy="686432"/>
          </a:xfrm>
        </p:grpSpPr>
        <p:cxnSp>
          <p:nvCxnSpPr>
            <p:cNvPr id="4" name="MH_Other_1"/>
            <p:cNvCxnSpPr/>
            <p:nvPr>
              <p:custDataLst>
                <p:tags r:id="rId2"/>
              </p:custDataLst>
            </p:nvPr>
          </p:nvCxnSpPr>
          <p:spPr>
            <a:xfrm flipH="1">
              <a:off x="6525624" y="2096130"/>
              <a:ext cx="729962" cy="686432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3"/>
              </p:custDataLst>
            </p:nvPr>
          </p:nvSpPr>
          <p:spPr>
            <a:xfrm>
              <a:off x="6145577" y="2497943"/>
              <a:ext cx="532403" cy="24276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5933" anchor="ctr">
              <a:normAutofit fontScale="85000" lnSpcReduction="20000"/>
            </a:bodyPr>
            <a:lstStyle/>
            <a:p>
              <a:pPr algn="ctr">
                <a:defRPr/>
              </a:pPr>
              <a:endParaRPr lang="zh-CN" altLang="en-US" sz="147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0" name="MH_Other_3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127160" y="2108477"/>
              <a:ext cx="565888" cy="38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da-DK" altLang="zh-CN" sz="253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lang="zh-CN" altLang="en-US" sz="25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" name="MH_SubTitle_2"/>
          <p:cNvSpPr txBox="1"/>
          <p:nvPr>
            <p:custDataLst>
              <p:tags r:id="rId5"/>
            </p:custDataLst>
          </p:nvPr>
        </p:nvSpPr>
        <p:spPr>
          <a:xfrm>
            <a:off x="7581901" y="3293421"/>
            <a:ext cx="3066730" cy="49212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类图</a:t>
            </a:r>
            <a:endParaRPr lang="zh-CN" altLang="en-US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127160" y="3141962"/>
            <a:ext cx="1128426" cy="686432"/>
            <a:chOff x="6127160" y="3142521"/>
            <a:chExt cx="1128426" cy="686432"/>
          </a:xfrm>
        </p:grpSpPr>
        <p:cxnSp>
          <p:nvCxnSpPr>
            <p:cNvPr id="9" name="MH_Other_4"/>
            <p:cNvCxnSpPr/>
            <p:nvPr>
              <p:custDataLst>
                <p:tags r:id="rId6"/>
              </p:custDataLst>
            </p:nvPr>
          </p:nvCxnSpPr>
          <p:spPr>
            <a:xfrm flipH="1">
              <a:off x="6525624" y="3142521"/>
              <a:ext cx="729962" cy="686432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MH_Other_5"/>
            <p:cNvSpPr/>
            <p:nvPr>
              <p:custDataLst>
                <p:tags r:id="rId7"/>
              </p:custDataLst>
            </p:nvPr>
          </p:nvSpPr>
          <p:spPr>
            <a:xfrm>
              <a:off x="6145577" y="3544334"/>
              <a:ext cx="532403" cy="241088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5933" anchor="ctr">
              <a:normAutofit fontScale="85000" lnSpcReduction="20000"/>
            </a:bodyPr>
            <a:lstStyle/>
            <a:p>
              <a:pPr algn="ctr">
                <a:defRPr/>
              </a:pPr>
              <a:endParaRPr lang="zh-CN" altLang="en-US" sz="147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4" name="MH_Other_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27160" y="3154868"/>
              <a:ext cx="565888" cy="38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53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lang="zh-CN" altLang="en-US" sz="25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7" name="MH_SubTitle_3"/>
          <p:cNvSpPr txBox="1"/>
          <p:nvPr>
            <p:custDataLst>
              <p:tags r:id="rId9"/>
            </p:custDataLst>
          </p:nvPr>
        </p:nvSpPr>
        <p:spPr>
          <a:xfrm>
            <a:off x="7581900" y="4330065"/>
            <a:ext cx="3640455" cy="49212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表结构设计</a:t>
            </a:r>
            <a:endParaRPr lang="zh-CN" altLang="en-US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127160" y="4187794"/>
            <a:ext cx="1128426" cy="686432"/>
            <a:chOff x="6127160" y="4187237"/>
            <a:chExt cx="1128426" cy="686432"/>
          </a:xfrm>
        </p:grpSpPr>
        <p:cxnSp>
          <p:nvCxnSpPr>
            <p:cNvPr id="15" name="MH_Other_7"/>
            <p:cNvCxnSpPr/>
            <p:nvPr>
              <p:custDataLst>
                <p:tags r:id="rId10"/>
              </p:custDataLst>
            </p:nvPr>
          </p:nvCxnSpPr>
          <p:spPr>
            <a:xfrm flipH="1">
              <a:off x="6525624" y="4187237"/>
              <a:ext cx="729962" cy="686432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MH_Other_8"/>
            <p:cNvSpPr/>
            <p:nvPr>
              <p:custDataLst>
                <p:tags r:id="rId11"/>
              </p:custDataLst>
            </p:nvPr>
          </p:nvSpPr>
          <p:spPr>
            <a:xfrm>
              <a:off x="6145577" y="4589050"/>
              <a:ext cx="532403" cy="241088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5933" anchor="ctr">
              <a:normAutofit fontScale="85000" lnSpcReduction="20000"/>
            </a:bodyPr>
            <a:lstStyle/>
            <a:p>
              <a:pPr algn="ctr">
                <a:defRPr/>
              </a:pPr>
              <a:endParaRPr lang="zh-CN" altLang="en-US" sz="147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58" name="MH_Other_9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6127160" y="4199584"/>
              <a:ext cx="565888" cy="38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53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lang="zh-CN" altLang="en-US" sz="25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2" name="MH_SubTitle_4"/>
          <p:cNvSpPr txBox="1"/>
          <p:nvPr>
            <p:custDataLst>
              <p:tags r:id="rId13"/>
            </p:custDataLst>
          </p:nvPr>
        </p:nvSpPr>
        <p:spPr>
          <a:xfrm>
            <a:off x="7581901" y="5375080"/>
            <a:ext cx="3066730" cy="492125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pPr lvl="0"/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ER</a:t>
            </a:r>
            <a:r>
              <a:rPr lang="zh-CN" altLang="en-US" sz="32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图</a:t>
            </a:r>
            <a:endParaRPr lang="zh-CN" altLang="en-US" sz="3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127160" y="5233626"/>
            <a:ext cx="1128426" cy="684758"/>
            <a:chOff x="6127160" y="5233626"/>
            <a:chExt cx="1128426" cy="684758"/>
          </a:xfrm>
        </p:grpSpPr>
        <p:cxnSp>
          <p:nvCxnSpPr>
            <p:cNvPr id="20" name="MH_Other_10"/>
            <p:cNvCxnSpPr/>
            <p:nvPr>
              <p:custDataLst>
                <p:tags r:id="rId14"/>
              </p:custDataLst>
            </p:nvPr>
          </p:nvCxnSpPr>
          <p:spPr>
            <a:xfrm flipH="1">
              <a:off x="6525624" y="5233626"/>
              <a:ext cx="729962" cy="684758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MH_Other_11"/>
            <p:cNvSpPr/>
            <p:nvPr>
              <p:custDataLst>
                <p:tags r:id="rId15"/>
              </p:custDataLst>
            </p:nvPr>
          </p:nvSpPr>
          <p:spPr>
            <a:xfrm>
              <a:off x="6145577" y="5635440"/>
              <a:ext cx="532403" cy="241088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75933" anchor="ctr">
              <a:normAutofit fontScale="85000" lnSpcReduction="20000"/>
            </a:bodyPr>
            <a:lstStyle/>
            <a:p>
              <a:pPr algn="ctr">
                <a:defRPr/>
              </a:pPr>
              <a:endParaRPr lang="zh-CN" altLang="en-US" sz="1475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62" name="MH_Other_12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127160" y="5245974"/>
              <a:ext cx="565888" cy="38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253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lang="zh-CN" altLang="en-US" sz="253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8" name="MH_Others_1"/>
          <p:cNvSpPr txBox="1"/>
          <p:nvPr>
            <p:custDataLst>
              <p:tags r:id="rId17"/>
            </p:custDataLst>
          </p:nvPr>
        </p:nvSpPr>
        <p:spPr>
          <a:xfrm>
            <a:off x="2080352" y="2888074"/>
            <a:ext cx="2873902" cy="10156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  录</a:t>
            </a:r>
            <a:endParaRPr lang="zh-CN" altLang="en-US" sz="6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MH_Others_2"/>
          <p:cNvSpPr txBox="1"/>
          <p:nvPr>
            <p:custDataLst>
              <p:tags r:id="rId18"/>
            </p:custDataLst>
          </p:nvPr>
        </p:nvSpPr>
        <p:spPr>
          <a:xfrm>
            <a:off x="2094866" y="3903735"/>
            <a:ext cx="2844872" cy="43088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8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  <p:custDataLst>
      <p:tags r:id="rId19"/>
    </p:custData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peelOff"/>
      </p:transition>
    </mc:Choice>
    <mc:Fallback>
      <p:transition spd="slow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3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4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6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8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1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2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8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27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28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8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3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34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39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0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" presetClass="entr" presetSubtype="8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45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46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8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1" dur="1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2" dur="1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8" accel="40000" fill="hold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5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58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8" accel="40000" fill="hold" grpId="0" nodeType="click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63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64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12" grpId="0"/>
          <p:bldP spid="17" grpId="0"/>
          <p:bldP spid="22" grpId="0"/>
          <p:bldP spid="18" grpId="0"/>
          <p:bldP spid="19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6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7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8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9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0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11" presetID="56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by="(-#ppt_w*2)" calcmode="lin" valueType="num">
                                          <p:cBhvr rctx="PPT">
                                            <p:cTn id="13" dur="5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</p:anim>
                                        <p:anim by="(#ppt_w*0.50)" calcmode="lin" valueType="num">
                                          <p:cBhvr>
                                            <p:cTn id="14" dur="500" decel="5000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from="(-#ppt_h/2)" to="(#ppt_y)" calcmode="lin" valueType="num">
                                          <p:cBhvr>
                                            <p:cTn id="15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21600000">
                                          <p:cBhvr>
                                            <p:cTn id="16" dur="10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" presetClass="entr" presetSubtype="8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8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" presetClass="entr" presetSubtype="8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3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4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5" fill="hold">
                          <p:stCondLst>
                            <p:cond delay="indefinite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2" presetClass="entr" presetSubtype="8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15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1" fill="hold">
                          <p:stCondLst>
                            <p:cond delay="indefinite"/>
                          </p:stCondLst>
                          <p:childTnLst>
                            <p:par>
                              <p:cTn id="4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3" presetID="2" presetClass="entr" presetSubtype="8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5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6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7" fill="hold">
                          <p:stCondLst>
                            <p:cond delay="indefinite"/>
                          </p:stCondLst>
                          <p:childTnLst>
                            <p:par>
                              <p:cTn id="4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9" presetID="2" presetClass="entr" presetSubtype="8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1" dur="1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2" dur="15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3" fill="hold">
                          <p:stCondLst>
                            <p:cond delay="indefinite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2" presetClass="entr" presetSubtype="8" accel="4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15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9" fill="hold">
                          <p:stCondLst>
                            <p:cond delay="indefinite"/>
                          </p:stCondLst>
                          <p:childTnLst>
                            <p:par>
                              <p:cTn id="6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1" presetID="2" presetClass="entr" presetSubtype="8" accel="4000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3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4" dur="1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/>
          <p:bldP spid="12" grpId="0"/>
          <p:bldP spid="17" grpId="0"/>
          <p:bldP spid="22" grpId="0"/>
          <p:bldP spid="18" grpId="0"/>
          <p:bldP spid="19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353" y="3025603"/>
            <a:ext cx="6192039" cy="162011"/>
            <a:chOff x="0" y="2341322"/>
            <a:chExt cx="4403469" cy="115214"/>
          </a:xfrm>
          <a:solidFill>
            <a:schemeClr val="accent1"/>
          </a:solidFill>
        </p:grpSpPr>
        <p:sp>
          <p:nvSpPr>
            <p:cNvPr id="13" name="Rectangle 12"/>
            <p:cNvSpPr/>
            <p:nvPr/>
          </p:nvSpPr>
          <p:spPr>
            <a:xfrm>
              <a:off x="0" y="2341322"/>
              <a:ext cx="4403469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975">
                <a:defRPr/>
              </a:pPr>
              <a:endParaRPr lang="en-US" sz="26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35074" y="2387041"/>
              <a:ext cx="868395" cy="694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975">
                <a:defRPr/>
              </a:pPr>
              <a:endParaRPr lang="en-US" sz="26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4845199" y="3421633"/>
            <a:ext cx="4392488" cy="738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01 </a:t>
            </a:r>
            <a:r>
              <a:rPr lang="zh-CN" altLang="en-US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功能层次图</a:t>
            </a:r>
            <a:endParaRPr lang="zh-CN" altLang="en-US" sz="4800" dirty="0" smtClean="0">
              <a:solidFill>
                <a:schemeClr val="accent1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5960" y="172720"/>
            <a:ext cx="9604375" cy="6852285"/>
          </a:xfrm>
          <a:prstGeom prst="rect">
            <a:avLst/>
          </a:prstGeom>
        </p:spPr>
      </p:pic>
      <p:sp>
        <p:nvSpPr>
          <p:cNvPr id="29" name="TextBox 8"/>
          <p:cNvSpPr txBox="1"/>
          <p:nvPr/>
        </p:nvSpPr>
        <p:spPr>
          <a:xfrm>
            <a:off x="134620" y="115570"/>
            <a:ext cx="487553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功能层次图</a:t>
            </a:r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——WEB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端</a:t>
            </a:r>
            <a:endParaRPr lang="zh-CN" altLang="en-US" sz="3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87420" y="151765"/>
            <a:ext cx="8724900" cy="6928485"/>
          </a:xfrm>
          <a:prstGeom prst="rect">
            <a:avLst/>
          </a:prstGeom>
        </p:spPr>
      </p:pic>
      <p:sp>
        <p:nvSpPr>
          <p:cNvPr id="29" name="TextBox 8"/>
          <p:cNvSpPr txBox="1"/>
          <p:nvPr/>
        </p:nvSpPr>
        <p:spPr>
          <a:xfrm>
            <a:off x="134620" y="115570"/>
            <a:ext cx="487553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功能层次图</a:t>
            </a:r>
            <a:r>
              <a:rPr lang="en-US" altLang="zh-CN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——</a:t>
            </a:r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业主端</a:t>
            </a:r>
            <a:endParaRPr lang="zh-CN" altLang="en-US" sz="3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353" y="3025603"/>
            <a:ext cx="6192039" cy="162011"/>
            <a:chOff x="0" y="2341322"/>
            <a:chExt cx="4403469" cy="115214"/>
          </a:xfrm>
          <a:solidFill>
            <a:schemeClr val="accent1"/>
          </a:solidFill>
        </p:grpSpPr>
        <p:sp>
          <p:nvSpPr>
            <p:cNvPr id="13" name="Rectangle 12"/>
            <p:cNvSpPr/>
            <p:nvPr/>
          </p:nvSpPr>
          <p:spPr>
            <a:xfrm>
              <a:off x="0" y="2341322"/>
              <a:ext cx="4403469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975">
                <a:defRPr/>
              </a:pPr>
              <a:endParaRPr lang="en-US" sz="26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35074" y="2387041"/>
              <a:ext cx="868395" cy="694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975">
                <a:defRPr/>
              </a:pPr>
              <a:endParaRPr lang="en-US" sz="26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4845199" y="3421633"/>
            <a:ext cx="4392488" cy="738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02 </a:t>
            </a:r>
            <a:r>
              <a:rPr lang="zh-CN" altLang="en-US" sz="4800" dirty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类图</a:t>
            </a:r>
            <a:endParaRPr lang="zh-CN" altLang="en-US" sz="4800" dirty="0">
              <a:solidFill>
                <a:schemeClr val="accent1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cho-类图 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70050" y="306070"/>
            <a:ext cx="8955405" cy="6775450"/>
          </a:xfrm>
          <a:prstGeom prst="rect">
            <a:avLst/>
          </a:prstGeom>
        </p:spPr>
      </p:pic>
      <p:sp>
        <p:nvSpPr>
          <p:cNvPr id="29" name="TextBox 8"/>
          <p:cNvSpPr txBox="1"/>
          <p:nvPr/>
        </p:nvSpPr>
        <p:spPr>
          <a:xfrm>
            <a:off x="134620" y="115570"/>
            <a:ext cx="487553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p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类图</a:t>
            </a:r>
            <a:endParaRPr lang="zh-CN" altLang="en-US" sz="3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/>
          <p:nvPr/>
        </p:nvGrpSpPr>
        <p:grpSpPr>
          <a:xfrm>
            <a:off x="353" y="3025603"/>
            <a:ext cx="6192039" cy="162011"/>
            <a:chOff x="0" y="2341322"/>
            <a:chExt cx="4403469" cy="115214"/>
          </a:xfrm>
          <a:solidFill>
            <a:schemeClr val="accent1"/>
          </a:solidFill>
        </p:grpSpPr>
        <p:sp>
          <p:nvSpPr>
            <p:cNvPr id="13" name="Rectangle 12"/>
            <p:cNvSpPr/>
            <p:nvPr/>
          </p:nvSpPr>
          <p:spPr>
            <a:xfrm>
              <a:off x="0" y="2341322"/>
              <a:ext cx="4403469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975">
                <a:defRPr/>
              </a:pPr>
              <a:endParaRPr lang="en-US" sz="26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35074" y="2387041"/>
              <a:ext cx="868395" cy="6949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450975">
                <a:defRPr/>
              </a:pPr>
              <a:endParaRPr lang="en-US" sz="267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4845050" y="3421380"/>
            <a:ext cx="5791835" cy="738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0</a:t>
            </a:r>
            <a:r>
              <a:rPr lang="en-US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3 </a:t>
            </a:r>
            <a:r>
              <a:rPr lang="zh-CN" altLang="en-US" sz="4800" dirty="0" smtClean="0">
                <a:solidFill>
                  <a:schemeClr val="accent1"/>
                </a:solidFill>
                <a:ea typeface="微软雅黑" panose="020B0503020204020204" pitchFamily="34" charset="-122"/>
                <a:cs typeface="+mn-ea"/>
                <a:sym typeface="+mn-lt"/>
              </a:rPr>
              <a:t>表结构设计</a:t>
            </a:r>
            <a:endParaRPr lang="zh-CN" altLang="en-US" sz="4800" dirty="0" smtClean="0">
              <a:solidFill>
                <a:schemeClr val="accent1"/>
              </a:solidFill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0">
        <p15:prstTrans prst="airplan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8"/>
          <p:cNvSpPr txBox="1"/>
          <p:nvPr/>
        </p:nvSpPr>
        <p:spPr>
          <a:xfrm>
            <a:off x="134620" y="115570"/>
            <a:ext cx="4875530" cy="4921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zh-CN" altLang="en-US" sz="3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表结构设计</a:t>
            </a:r>
            <a:endParaRPr lang="zh-CN" altLang="en-US" sz="3200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26440" y="728345"/>
            <a:ext cx="20250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学生表</a:t>
            </a:r>
            <a:endParaRPr lang="zh-CN" altLang="en-US" sz="280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6425" y="3641090"/>
            <a:ext cx="7639050" cy="130492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26440" y="3179445"/>
            <a:ext cx="20250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宿舍</a:t>
            </a:r>
            <a:r>
              <a:rPr lang="zh-CN" altLang="en-US" sz="2800"/>
              <a:t>表</a:t>
            </a:r>
            <a:endParaRPr lang="zh-CN" altLang="en-US" sz="28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950" y="5693410"/>
            <a:ext cx="7629525" cy="10287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26440" y="5088890"/>
            <a:ext cx="63785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住宿表</a:t>
            </a:r>
            <a:r>
              <a:rPr lang="en-US" altLang="zh-CN" sz="2800"/>
              <a:t>——</a:t>
            </a:r>
            <a:r>
              <a:rPr lang="zh-CN" altLang="en-US" sz="2800"/>
              <a:t>建立学生和宿舍之间的联系</a:t>
            </a:r>
            <a:endParaRPr lang="zh-CN" altLang="en-US" sz="280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25" y="1250315"/>
            <a:ext cx="7610475" cy="1781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1"/>
</p:tagLst>
</file>

<file path=ppt/tags/tag10.xml><?xml version="1.0" encoding="utf-8"?>
<p:tagLst xmlns:p="http://schemas.openxmlformats.org/presentationml/2006/main">
  <p:tag name="MH" val="20161022192725"/>
  <p:tag name="MH_LIBRARY" val="GRAPHIC"/>
  <p:tag name="MH_TYPE" val="Other"/>
  <p:tag name="MH_ORDER" val="7"/>
</p:tagLst>
</file>

<file path=ppt/tags/tag11.xml><?xml version="1.0" encoding="utf-8"?>
<p:tagLst xmlns:p="http://schemas.openxmlformats.org/presentationml/2006/main">
  <p:tag name="MH" val="20161022192725"/>
  <p:tag name="MH_LIBRARY" val="GRAPHIC"/>
  <p:tag name="MH_TYPE" val="Other"/>
  <p:tag name="MH_ORDER" val="8"/>
</p:tagLst>
</file>

<file path=ppt/tags/tag12.xml><?xml version="1.0" encoding="utf-8"?>
<p:tagLst xmlns:p="http://schemas.openxmlformats.org/presentationml/2006/main">
  <p:tag name="MH" val="20161022192725"/>
  <p:tag name="MH_LIBRARY" val="GRAPHIC"/>
  <p:tag name="MH_TYPE" val="Other"/>
  <p:tag name="MH_ORDER" val="9"/>
</p:tagLst>
</file>

<file path=ppt/tags/tag13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4"/>
</p:tagLst>
</file>

<file path=ppt/tags/tag14.xml><?xml version="1.0" encoding="utf-8"?>
<p:tagLst xmlns:p="http://schemas.openxmlformats.org/presentationml/2006/main">
  <p:tag name="MH" val="20161022192725"/>
  <p:tag name="MH_LIBRARY" val="GRAPHIC"/>
  <p:tag name="MH_TYPE" val="Other"/>
  <p:tag name="MH_ORDER" val="10"/>
</p:tagLst>
</file>

<file path=ppt/tags/tag15.xml><?xml version="1.0" encoding="utf-8"?>
<p:tagLst xmlns:p="http://schemas.openxmlformats.org/presentationml/2006/main">
  <p:tag name="MH" val="20161022192725"/>
  <p:tag name="MH_LIBRARY" val="GRAPHIC"/>
  <p:tag name="MH_TYPE" val="Other"/>
  <p:tag name="MH_ORDER" val="11"/>
</p:tagLst>
</file>

<file path=ppt/tags/tag16.xml><?xml version="1.0" encoding="utf-8"?>
<p:tagLst xmlns:p="http://schemas.openxmlformats.org/presentationml/2006/main">
  <p:tag name="MH" val="20161022192725"/>
  <p:tag name="MH_LIBRARY" val="GRAPHIC"/>
  <p:tag name="MH_TYPE" val="Other"/>
  <p:tag name="MH_ORDER" val="12"/>
</p:tagLst>
</file>

<file path=ppt/tags/tag17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8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19.xml><?xml version="1.0" encoding="utf-8"?>
<p:tagLst xmlns:p="http://schemas.openxmlformats.org/presentationml/2006/main">
  <p:tag name="MH_TYPE" val="#NeiR#"/>
  <p:tag name="MH_NUMBER" val="4"/>
  <p:tag name="MH_CATEGORY" val="#BingLLB#"/>
  <p:tag name="MH_LAYOUT" val="SubTitle"/>
  <p:tag name="MH" val="20161022192725"/>
  <p:tag name="MH_LIBRARY" val="GRAPHIC"/>
</p:tagLst>
</file>

<file path=ppt/tags/tag2.xml><?xml version="1.0" encoding="utf-8"?>
<p:tagLst xmlns:p="http://schemas.openxmlformats.org/presentationml/2006/main">
  <p:tag name="MH" val="20161022192725"/>
  <p:tag name="MH_LIBRARY" val="GRAPHIC"/>
  <p:tag name="MH_TYPE" val="Other"/>
  <p:tag name="MH_ORDER" val="1"/>
</p:tagLst>
</file>

<file path=ppt/tags/tag20.xml><?xml version="1.0" encoding="utf-8"?>
<p:tagLst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OUTPUT_FOLDER" val="C:\Users\Administrator\Desktop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bt344"/>
</p:tagLst>
</file>

<file path=ppt/tags/tag3.xml><?xml version="1.0" encoding="utf-8"?>
<p:tagLst xmlns:p="http://schemas.openxmlformats.org/presentationml/2006/main">
  <p:tag name="MH" val="20161022192725"/>
  <p:tag name="MH_LIBRARY" val="GRAPHIC"/>
  <p:tag name="MH_TYPE" val="Other"/>
  <p:tag name="MH_ORDER" val="2"/>
</p:tagLst>
</file>

<file path=ppt/tags/tag4.xml><?xml version="1.0" encoding="utf-8"?>
<p:tagLst xmlns:p="http://schemas.openxmlformats.org/presentationml/2006/main">
  <p:tag name="MH" val="20161022192725"/>
  <p:tag name="MH_LIBRARY" val="GRAPHIC"/>
  <p:tag name="MH_TYPE" val="Other"/>
  <p:tag name="MH_ORDER" val="3"/>
</p:tagLst>
</file>

<file path=ppt/tags/tag5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2"/>
</p:tagLst>
</file>

<file path=ppt/tags/tag6.xml><?xml version="1.0" encoding="utf-8"?>
<p:tagLst xmlns:p="http://schemas.openxmlformats.org/presentationml/2006/main">
  <p:tag name="MH" val="20161022192725"/>
  <p:tag name="MH_LIBRARY" val="GRAPHIC"/>
  <p:tag name="MH_TYPE" val="Other"/>
  <p:tag name="MH_ORDER" val="4"/>
</p:tagLst>
</file>

<file path=ppt/tags/tag7.xml><?xml version="1.0" encoding="utf-8"?>
<p:tagLst xmlns:p="http://schemas.openxmlformats.org/presentationml/2006/main">
  <p:tag name="MH" val="20161022192725"/>
  <p:tag name="MH_LIBRARY" val="GRAPHIC"/>
  <p:tag name="MH_TYPE" val="Other"/>
  <p:tag name="MH_ORDER" val="5"/>
</p:tagLst>
</file>

<file path=ppt/tags/tag8.xml><?xml version="1.0" encoding="utf-8"?>
<p:tagLst xmlns:p="http://schemas.openxmlformats.org/presentationml/2006/main">
  <p:tag name="MH" val="20161022192725"/>
  <p:tag name="MH_LIBRARY" val="GRAPHIC"/>
  <p:tag name="MH_TYPE" val="Other"/>
  <p:tag name="MH_ORDER" val="6"/>
</p:tagLst>
</file>

<file path=ppt/tags/tag9.xml><?xml version="1.0" encoding="utf-8"?>
<p:tagLst xmlns:p="http://schemas.openxmlformats.org/presentationml/2006/main">
  <p:tag name="MH" val="20161022192725"/>
  <p:tag name="MH_LIBRARY" val="GRAPHIC"/>
  <p:tag name="MH_TYPE" val="SubTitle"/>
  <p:tag name="MH_ORDER" val="3"/>
</p:tagLst>
</file>

<file path=ppt/theme/theme1.xml><?xml version="1.0" encoding="utf-8"?>
<a:theme xmlns:a="http://schemas.openxmlformats.org/drawingml/2006/main" name="第一PPT，www.1ppt.com">
  <a:themeElements>
    <a:clrScheme name="自定义 12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4C80"/>
      </a:accent1>
      <a:accent2>
        <a:srgbClr val="595959"/>
      </a:accent2>
      <a:accent3>
        <a:srgbClr val="424C80"/>
      </a:accent3>
      <a:accent4>
        <a:srgbClr val="595959"/>
      </a:accent4>
      <a:accent5>
        <a:srgbClr val="424C80"/>
      </a:accent5>
      <a:accent6>
        <a:srgbClr val="595959"/>
      </a:accent6>
      <a:hlink>
        <a:srgbClr val="424C80"/>
      </a:hlink>
      <a:folHlink>
        <a:srgbClr val="595959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WPS 演示</Application>
  <PresentationFormat>自定义</PresentationFormat>
  <Paragraphs>58</Paragraphs>
  <Slides>14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Calibri</vt:lpstr>
      <vt:lpstr>微软雅黑</vt:lpstr>
      <vt:lpstr>等线</vt:lpstr>
      <vt:lpstr>Impact</vt:lpstr>
      <vt:lpstr>Arial Unicode MS</vt:lpstr>
      <vt:lpstr>Calibri Light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自我介绍</dc:title>
  <dc:creator/>
  <cp:keywords>www.1ppt.com</cp:keywords>
  <cp:lastModifiedBy>o</cp:lastModifiedBy>
  <cp:revision>46</cp:revision>
  <dcterms:created xsi:type="dcterms:W3CDTF">2016-12-18T14:00:00Z</dcterms:created>
  <dcterms:modified xsi:type="dcterms:W3CDTF">2019-04-14T15:16:43Z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