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6AB2-F77A-405A-B24E-FB8066D756F8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6D8C-35B8-45F4-A6DA-6C4DA35DE5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4968-D66F-4D9F-97B7-70E1967A74C7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2F2E-CC26-4586-86C6-3A1A9616A0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6755-33FF-4895-BCCB-35356808FCEF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105F-EB84-4A48-9436-05D0D63BBE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2B90-6D2A-4D55-937D-A3CC0B58CFB3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3B3F-38C0-43D7-9B87-BEA8EC4B84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2513-6516-4AE1-8B94-BC5824CA08B2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9C4D-0C2C-4ADE-AB39-4183104A5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03FD-8360-48D3-91D7-2561D6717570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181-6122-45D5-81F1-72FB23A464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DB76-4891-4810-AC47-1D8D7C47BE00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488B-9404-49AD-B3CE-7949959ADF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A232-680C-492B-8990-89B1D69C80E7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0015-30FE-4011-AED5-1D9379CEE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BDD8-0B60-4EF2-9BC5-6B1747C5740C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0C94-CAF1-4123-A972-5778DA0BB0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9A8E-4054-4233-AD3E-2BFAB44CBB7C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ADDE-5834-47C9-AA24-0F8CD9EC0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36DB-37CF-4644-AE44-C775D10D559E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88F1-4D5D-4AFB-9473-6DA38AC22A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C166DA-3720-4488-AA15-D0BC1350CAEA}" type="datetimeFigureOut">
              <a:rPr lang="zh-CN" altLang="en-US"/>
              <a:pPr>
                <a:defRPr/>
              </a:pPr>
              <a:t>2019/12/12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A17860-6E61-4C31-980D-6F6BBA2C5B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Mysql </a:t>
            </a:r>
            <a:r>
              <a:rPr lang="zh-CN" altLang="en-US" b="1" smtClean="0"/>
              <a:t>执行计划以及常见索引问题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2253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UNCACHEABLE SUBQUERY</a:t>
            </a:r>
            <a:r>
              <a:rPr lang="zh-CN" altLang="en-US" b="1" smtClean="0"/>
              <a:t>：</a:t>
            </a:r>
            <a:r>
              <a:rPr lang="zh-CN" altLang="en-US" smtClean="0"/>
              <a:t>结果集无法缓存的子查询，需要逐次查询。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20825"/>
            <a:ext cx="10515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2355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UNCACHEABLE UNION</a:t>
            </a:r>
            <a:r>
              <a:rPr lang="zh-CN" altLang="en-US" b="1" smtClean="0"/>
              <a:t>：</a:t>
            </a:r>
            <a:r>
              <a:rPr lang="zh-CN" altLang="en-US" smtClean="0"/>
              <a:t>表示子查询不可被物化 需要逐次运行。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225550"/>
            <a:ext cx="120015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r>
              <a:rPr lang="zh-CN" altLang="en-US" sz="2800" b="1" smtClean="0"/>
              <a:t>汇总</a:t>
            </a:r>
          </a:p>
        </p:txBody>
      </p:sp>
      <p:sp>
        <p:nvSpPr>
          <p:cNvPr id="2457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z="1500" b="1" smtClean="0"/>
              <a:t>null</a:t>
            </a:r>
            <a:r>
              <a:rPr lang="zh-CN" altLang="en-US" sz="1500" smtClean="0"/>
              <a:t>，不访问任何一个表格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System</a:t>
            </a:r>
            <a:r>
              <a:rPr lang="zh-CN" altLang="en-US" sz="1500" b="1" smtClean="0"/>
              <a:t>：</a:t>
            </a:r>
            <a:r>
              <a:rPr lang="en-US" altLang="zh-CN" sz="1500" b="1" smtClean="0"/>
              <a:t>The table has o</a:t>
            </a:r>
            <a:r>
              <a:rPr lang="en-US" altLang="zh-CN" sz="1500" smtClean="0"/>
              <a:t>join type </a:t>
            </a:r>
            <a:r>
              <a:rPr lang="zh-CN" altLang="en-US" sz="1500" smtClean="0"/>
              <a:t>为</a:t>
            </a:r>
            <a:r>
              <a:rPr lang="en-US" altLang="zh-CN" sz="1500" smtClean="0"/>
              <a:t>const</a:t>
            </a:r>
            <a:r>
              <a:rPr lang="zh-CN" altLang="en-US" sz="1500" smtClean="0"/>
              <a:t>，并且表格仅含有</a:t>
            </a:r>
            <a:r>
              <a:rPr lang="en-US" altLang="zh-CN" sz="1500" smtClean="0"/>
              <a:t>1</a:t>
            </a:r>
            <a:r>
              <a:rPr lang="zh-CN" altLang="en-US" sz="1500" smtClean="0"/>
              <a:t>行记录</a:t>
            </a:r>
            <a:r>
              <a:rPr lang="en-US" altLang="zh-CN" sz="1500" b="1" smtClean="0"/>
              <a:t>nly one row (= system table). This is a special case of the const join type.</a:t>
            </a:r>
          </a:p>
          <a:p>
            <a:pPr eaLnBrk="1" hangingPunct="1"/>
            <a:r>
              <a:rPr lang="en-US" altLang="zh-CN" sz="1500" b="1" smtClean="0"/>
              <a:t>Const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主键或者唯一索引的常量查询，表格最多只有</a:t>
            </a:r>
            <a:r>
              <a:rPr lang="en-US" altLang="zh-CN" sz="1500" smtClean="0"/>
              <a:t>1</a:t>
            </a:r>
            <a:r>
              <a:rPr lang="zh-CN" altLang="en-US" sz="1500" smtClean="0"/>
              <a:t>行记录符合查询，通常</a:t>
            </a:r>
            <a:r>
              <a:rPr lang="en-US" altLang="zh-CN" sz="1500" smtClean="0"/>
              <a:t>const</a:t>
            </a:r>
            <a:r>
              <a:rPr lang="zh-CN" altLang="en-US" sz="1500" smtClean="0"/>
              <a:t>使用到主键或者唯一索引进行定值查询，常量查询非常快。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eq_ref</a:t>
            </a:r>
            <a:r>
              <a:rPr lang="zh-CN" altLang="en-US" sz="1500" b="1" smtClean="0"/>
              <a:t>：</a:t>
            </a:r>
            <a:r>
              <a:rPr lang="en-US" altLang="zh-CN" sz="1500" smtClean="0"/>
              <a:t>join </a:t>
            </a:r>
            <a:r>
              <a:rPr lang="zh-CN" altLang="en-US" sz="1500" smtClean="0"/>
              <a:t>查询过程中，关联条件为主键或者唯一索引，出来的行数不止一行。</a:t>
            </a:r>
            <a:r>
              <a:rPr lang="en-US" altLang="zh-CN" sz="1500" smtClean="0"/>
              <a:t>eq_ref</a:t>
            </a:r>
            <a:r>
              <a:rPr lang="zh-CN" altLang="en-US" sz="1500" smtClean="0"/>
              <a:t>是一种性能非常好的 </a:t>
            </a:r>
            <a:r>
              <a:rPr lang="en-US" altLang="zh-CN" sz="1500" smtClean="0"/>
              <a:t>join </a:t>
            </a:r>
            <a:r>
              <a:rPr lang="zh-CN" altLang="en-US" sz="1500" smtClean="0"/>
              <a:t>操作。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Ref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非聚集索引的常量查询，性能也是很不错的。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Fulltext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查询的过程中，使用到了 </a:t>
            </a:r>
            <a:r>
              <a:rPr lang="en-US" altLang="zh-CN" sz="1500" smtClean="0"/>
              <a:t>fulltext </a:t>
            </a:r>
            <a:r>
              <a:rPr lang="zh-CN" altLang="en-US" sz="1500" smtClean="0"/>
              <a:t>索引（</a:t>
            </a:r>
            <a:r>
              <a:rPr lang="en-US" altLang="zh-CN" sz="1500" smtClean="0"/>
              <a:t>fulltext index</a:t>
            </a:r>
            <a:r>
              <a:rPr lang="zh-CN" altLang="en-US" sz="1500" smtClean="0"/>
              <a:t>在</a:t>
            </a:r>
            <a:r>
              <a:rPr lang="en-US" altLang="zh-CN" sz="1500" smtClean="0"/>
              <a:t>innodb</a:t>
            </a:r>
            <a:r>
              <a:rPr lang="zh-CN" altLang="en-US" sz="1500" smtClean="0"/>
              <a:t>引擎中，</a:t>
            </a:r>
            <a:r>
              <a:rPr lang="en-US" altLang="zh-CN" sz="1500" smtClean="0"/>
              <a:t>5.6</a:t>
            </a:r>
            <a:r>
              <a:rPr lang="zh-CN" altLang="en-US" sz="1500" smtClean="0"/>
              <a:t>版本之后的支持，老版本可能没有）。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ref_or_null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跟</a:t>
            </a:r>
            <a:r>
              <a:rPr lang="en-US" altLang="zh-CN" sz="1500" smtClean="0"/>
              <a:t>ref</a:t>
            </a:r>
            <a:r>
              <a:rPr lang="zh-CN" altLang="en-US" sz="1500" smtClean="0"/>
              <a:t>查询类似，在</a:t>
            </a:r>
            <a:r>
              <a:rPr lang="en-US" altLang="zh-CN" sz="1500" smtClean="0"/>
              <a:t>ref</a:t>
            </a:r>
            <a:r>
              <a:rPr lang="zh-CN" altLang="en-US" sz="1500" smtClean="0"/>
              <a:t>的查询基础上，不过会加多一个</a:t>
            </a:r>
            <a:r>
              <a:rPr lang="en-US" altLang="zh-CN" sz="1500" smtClean="0"/>
              <a:t>null</a:t>
            </a:r>
            <a:r>
              <a:rPr lang="zh-CN" altLang="en-US" sz="1500" smtClean="0"/>
              <a:t>值的条件查询。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index merg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当条件谓词使用到多个索引的最左边列并且谓词之间的连接为</a:t>
            </a:r>
            <a:r>
              <a:rPr lang="en-US" altLang="zh-CN" sz="1500" smtClean="0"/>
              <a:t>or</a:t>
            </a:r>
            <a:r>
              <a:rPr lang="zh-CN" altLang="en-US" sz="1500" smtClean="0"/>
              <a:t>的情况下，会使用到 索引联合查询。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unique subquery</a:t>
            </a:r>
            <a:r>
              <a:rPr lang="zh-CN" altLang="en-US" sz="1500" b="1" smtClean="0"/>
              <a:t>：</a:t>
            </a:r>
            <a:r>
              <a:rPr lang="en-US" altLang="zh-CN" sz="1500" smtClean="0"/>
              <a:t>eq_ref</a:t>
            </a:r>
            <a:r>
              <a:rPr lang="zh-CN" altLang="en-US" sz="1500" smtClean="0"/>
              <a:t>的一个分支，查询主键的子查询。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index subquery</a:t>
            </a:r>
            <a:r>
              <a:rPr lang="zh-CN" altLang="en-US" sz="1500" b="1" smtClean="0"/>
              <a:t>：</a:t>
            </a:r>
            <a:r>
              <a:rPr lang="en-US" altLang="zh-CN" sz="1500" smtClean="0"/>
              <a:t>ref</a:t>
            </a:r>
            <a:r>
              <a:rPr lang="zh-CN" altLang="en-US" sz="1500" smtClean="0"/>
              <a:t>的一个分支，查询非聚集索引的子查询。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Range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使用到索引范围查询的时候：</a:t>
            </a:r>
            <a:r>
              <a:rPr lang="en-US" altLang="zh-CN" sz="1500" smtClean="0"/>
              <a:t>=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&lt;&gt;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&gt;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&gt;=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&lt;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&lt;=</a:t>
            </a:r>
            <a:r>
              <a:rPr lang="zh-CN" altLang="en-US" sz="1500" smtClean="0"/>
              <a:t>、</a:t>
            </a:r>
            <a:r>
              <a:rPr lang="en-US" altLang="zh-CN" sz="1500" smtClean="0"/>
              <a:t>IS NULL</a:t>
            </a:r>
            <a:r>
              <a:rPr lang="zh-CN" altLang="en-US" sz="1500" smtClean="0"/>
              <a:t>、</a:t>
            </a:r>
            <a:r>
              <a:rPr lang="en-US" altLang="zh-CN" sz="1500" smtClean="0"/>
              <a:t>BETWEEN</a:t>
            </a:r>
            <a:r>
              <a:rPr lang="zh-CN" altLang="en-US" sz="1500" smtClean="0"/>
              <a:t>、</a:t>
            </a:r>
            <a:r>
              <a:rPr lang="en-US" altLang="zh-CN" sz="1500" smtClean="0"/>
              <a:t>IN</a:t>
            </a:r>
            <a:r>
              <a:rPr lang="zh-CN" altLang="en-US" sz="1500" smtClean="0"/>
              <a:t>、</a:t>
            </a:r>
            <a:r>
              <a:rPr lang="en-US" altLang="zh-CN" sz="1500" smtClean="0"/>
              <a:t>&lt;=&gt;</a:t>
            </a:r>
          </a:p>
          <a:p>
            <a:pPr eaLnBrk="1" hangingPunct="1"/>
            <a:r>
              <a:rPr lang="en-US" altLang="zh-CN" sz="1500" b="1" smtClean="0"/>
              <a:t>Index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使用到索引，但是不是索引查找，而是对索引树做一个扫描，即使是索引扫描，大多数情况下也是比全表扫描性能要好的，因为索引树上的键值只有索引列键值</a:t>
            </a:r>
            <a:r>
              <a:rPr lang="en-US" altLang="zh-CN" sz="1500" smtClean="0"/>
              <a:t>+</a:t>
            </a:r>
            <a:r>
              <a:rPr lang="zh-CN" altLang="en-US" sz="1500" smtClean="0"/>
              <a:t>主键，而全表扫描则是在 聚集索引树（主键</a:t>
            </a:r>
            <a:r>
              <a:rPr lang="en-US" altLang="zh-CN" sz="1500" smtClean="0"/>
              <a:t>+</a:t>
            </a:r>
            <a:r>
              <a:rPr lang="zh-CN" altLang="en-US" sz="1500" smtClean="0"/>
              <a:t>所有列）上进行扫描，索引树相比之下要廋得多跟小得多了。</a:t>
            </a:r>
            <a:endParaRPr lang="en-US" altLang="zh-CN" sz="1500" smtClean="0"/>
          </a:p>
          <a:p>
            <a:pPr eaLnBrk="1" hangingPunct="1"/>
            <a:r>
              <a:rPr lang="en-US" altLang="zh-CN" sz="1500" b="1" smtClean="0"/>
              <a:t>All</a:t>
            </a:r>
            <a:r>
              <a:rPr lang="zh-CN" altLang="en-US" sz="1500" b="1" smtClean="0"/>
              <a:t>：</a:t>
            </a:r>
            <a:r>
              <a:rPr lang="zh-CN" altLang="en-US" sz="1500" smtClean="0"/>
              <a:t>全表扫描，性能比较差</a:t>
            </a:r>
            <a:endParaRPr lang="en-US" altLang="zh-CN" sz="1500" smtClean="0"/>
          </a:p>
          <a:p>
            <a:pPr eaLnBrk="1" hangingPunct="1"/>
            <a:r>
              <a:rPr lang="en-US" altLang="zh-CN" sz="1500" smtClean="0"/>
              <a:t>null-&gt;system-&gt;const-&gt;eq-ref-&gt;ref-&gt;fulltext-&gt;ref_or_null-&gt;index_merge-&gt;unique_subquery-&gt;index_subquery-&gt;range-&gt;index-&gt;ALL</a:t>
            </a:r>
            <a:endParaRPr lang="zh-CN" altLang="en-US" sz="15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2560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null</a:t>
            </a:r>
            <a:r>
              <a:rPr lang="zh-CN" altLang="en-US" smtClean="0"/>
              <a:t>，不访问任何一个表格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196975"/>
            <a:ext cx="112268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26626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Const </a:t>
            </a:r>
            <a:r>
              <a:rPr lang="zh-CN" altLang="en-US" b="1" smtClean="0"/>
              <a:t>常量查询：</a:t>
            </a:r>
            <a:r>
              <a:rPr lang="zh-CN" altLang="en-US" smtClean="0"/>
              <a:t>主键或者唯一索引的常量查询，表格最多只有</a:t>
            </a:r>
            <a:r>
              <a:rPr lang="en-US" altLang="zh-CN" smtClean="0"/>
              <a:t>1</a:t>
            </a:r>
            <a:r>
              <a:rPr lang="zh-CN" altLang="en-US" smtClean="0"/>
              <a:t>行记录符合查询，通常</a:t>
            </a:r>
            <a:r>
              <a:rPr lang="en-US" altLang="zh-CN" smtClean="0"/>
              <a:t>const</a:t>
            </a:r>
            <a:r>
              <a:rPr lang="zh-CN" altLang="en-US" smtClean="0"/>
              <a:t>使用到主键或者唯一索引进行定值查询</a:t>
            </a:r>
            <a:endParaRPr lang="zh-CN" altLang="en-US" sz="18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8175"/>
            <a:ext cx="109950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2765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eq_ref</a:t>
            </a:r>
            <a:r>
              <a:rPr lang="zh-CN" altLang="en-US" b="1" smtClean="0"/>
              <a:t>：</a:t>
            </a:r>
            <a:r>
              <a:rPr lang="en-US" altLang="zh-CN" smtClean="0"/>
              <a:t>join </a:t>
            </a:r>
            <a:r>
              <a:rPr lang="zh-CN" altLang="en-US" smtClean="0"/>
              <a:t>查询过程中，关联条件为主键或者唯一索引，出来的行数不止一行，是一种性能非常好的 </a:t>
            </a:r>
            <a:r>
              <a:rPr lang="en-US" altLang="zh-CN" smtClean="0"/>
              <a:t>join </a:t>
            </a:r>
            <a:r>
              <a:rPr lang="zh-CN" altLang="en-US" smtClean="0"/>
              <a:t>操作。</a:t>
            </a:r>
            <a:endParaRPr lang="zh-CN" altLang="en-US" sz="18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709738"/>
            <a:ext cx="96615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2867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Ref:</a:t>
            </a:r>
            <a:r>
              <a:rPr lang="zh-CN" altLang="en-US" smtClean="0"/>
              <a:t>非聚集索引的常量查询</a:t>
            </a:r>
            <a:r>
              <a:rPr lang="en-US" altLang="zh-CN" smtClean="0"/>
              <a:t>,</a:t>
            </a:r>
            <a:r>
              <a:rPr lang="zh-CN" altLang="en-US" smtClean="0"/>
              <a:t>性能也是很不错</a:t>
            </a:r>
            <a:r>
              <a:rPr lang="en-US" altLang="zh-CN" smtClean="0"/>
              <a:t>.</a:t>
            </a:r>
            <a:endParaRPr lang="zh-CN" altLang="en-US" sz="18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36663"/>
            <a:ext cx="108092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2969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Fulltext:</a:t>
            </a:r>
            <a:r>
              <a:rPr lang="zh-CN" altLang="en-US" smtClean="0"/>
              <a:t>查询的过程中，使用到了 </a:t>
            </a:r>
            <a:r>
              <a:rPr lang="en-US" altLang="zh-CN" smtClean="0"/>
              <a:t>fulltext </a:t>
            </a:r>
            <a:r>
              <a:rPr lang="zh-CN" altLang="en-US" smtClean="0"/>
              <a:t>索引（</a:t>
            </a:r>
            <a:r>
              <a:rPr lang="en-US" altLang="zh-CN" smtClean="0"/>
              <a:t>fulltext index</a:t>
            </a:r>
            <a:r>
              <a:rPr lang="zh-CN" altLang="en-US" smtClean="0"/>
              <a:t>在</a:t>
            </a:r>
            <a:r>
              <a:rPr lang="en-US" altLang="zh-CN" smtClean="0"/>
              <a:t>innodb</a:t>
            </a:r>
            <a:r>
              <a:rPr lang="zh-CN" altLang="en-US" smtClean="0"/>
              <a:t>引擎中，只有</a:t>
            </a:r>
            <a:r>
              <a:rPr lang="en-US" altLang="zh-CN" smtClean="0"/>
              <a:t>5.6</a:t>
            </a:r>
            <a:r>
              <a:rPr lang="zh-CN" altLang="en-US" smtClean="0"/>
              <a:t>版本之后的支持）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477963"/>
            <a:ext cx="111521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3072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ref_or_null:</a:t>
            </a:r>
            <a:r>
              <a:rPr lang="zh-CN" altLang="en-US" smtClean="0"/>
              <a:t>跟</a:t>
            </a:r>
            <a:r>
              <a:rPr lang="en-US" altLang="zh-CN" smtClean="0"/>
              <a:t>ref</a:t>
            </a:r>
            <a:r>
              <a:rPr lang="zh-CN" altLang="en-US" smtClean="0"/>
              <a:t>查询类似，在</a:t>
            </a:r>
            <a:r>
              <a:rPr lang="en-US" altLang="zh-CN" smtClean="0"/>
              <a:t>ref</a:t>
            </a:r>
            <a:r>
              <a:rPr lang="zh-CN" altLang="en-US" smtClean="0"/>
              <a:t>的查询基础上，不过会加多一个</a:t>
            </a:r>
            <a:r>
              <a:rPr lang="en-US" altLang="zh-CN" smtClean="0"/>
              <a:t>null</a:t>
            </a:r>
            <a:r>
              <a:rPr lang="zh-CN" altLang="en-US" smtClean="0"/>
              <a:t>值的条件查询</a:t>
            </a:r>
            <a:r>
              <a:rPr lang="en-US" altLang="zh-CN" smtClean="0"/>
              <a:t>.</a:t>
            </a:r>
          </a:p>
          <a:p>
            <a:pPr eaLnBrk="1" hangingPunct="1"/>
            <a:endParaRPr lang="zh-CN" altLang="en-US" sz="180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60525"/>
            <a:ext cx="109331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31746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index merg:</a:t>
            </a:r>
            <a:r>
              <a:rPr lang="zh-CN" altLang="en-US" smtClean="0"/>
              <a:t>当条件谓词使用到多个索引的最左边列并且谓词之间的连接为</a:t>
            </a:r>
            <a:r>
              <a:rPr lang="en-US" altLang="zh-CN" smtClean="0"/>
              <a:t>or</a:t>
            </a:r>
            <a:r>
              <a:rPr lang="zh-CN" altLang="en-US" smtClean="0"/>
              <a:t>的情况下，会使用到 索引联合查询</a:t>
            </a:r>
            <a:r>
              <a:rPr lang="en-US" altLang="zh-CN" sz="1800" smtClean="0"/>
              <a:t>.</a:t>
            </a:r>
          </a:p>
          <a:p>
            <a:pPr eaLnBrk="1" hangingPunct="1"/>
            <a:endParaRPr lang="en-US" altLang="zh-CN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509713"/>
            <a:ext cx="115903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执行计划总体说明</a:t>
            </a:r>
          </a:p>
        </p:txBody>
      </p:sp>
      <p:graphicFrame>
        <p:nvGraphicFramePr>
          <p:cNvPr id="5" name="内容占位符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313" y="630238"/>
          <a:ext cx="105156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50">
                  <a:extLst>
                    <a:ext uri="{9D8B030D-6E8A-4147-A177-3AD203B41FA5}"/>
                  </a:extLst>
                </a:gridCol>
                <a:gridCol w="1819922">
                  <a:extLst>
                    <a:ext uri="{9D8B030D-6E8A-4147-A177-3AD203B41FA5}"/>
                  </a:extLst>
                </a:gridCol>
                <a:gridCol w="7207928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执行计划显示列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列说明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详细信息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查询的顺序编号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select_type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查询类型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 RESULT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DEPENDENT UNION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DEPENDENT SUBQUERY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SUBQUERY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DERIVED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MATERIALIZED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UNCACHEABLE SUBQUERY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UNCACHEABLE UNION</a:t>
                      </a:r>
                      <a:endParaRPr lang="en-US" altLang="zh-CN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查询涉及的表名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表名，别名，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union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m,n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partitions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分区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查询使用到表分区的分区名。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表连接的类型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eq_ref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fulltext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ref_or_null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 </a:t>
                      </a:r>
                      <a:r>
                        <a:rPr lang="en-US" altLang="zh-CN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merg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unique subquery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 subquery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possible_keys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预计可能会使用的索引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这里说的索引只是可能会有到，实际不一定会用到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实际查询使用的索引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这里指的是查询中实际真实使用到的索引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key_len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使用的索引长度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例如多列联合索引，只用到最左的一列，那么使用到索引的长度则为该列的长度，所以该值不一定等于 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列索引的长度。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关联信息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扫描的行数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该表格扫描到的行数。由于在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里边是嵌套链接，所以需要把所有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rows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相乘就会得到查询数据行关联的次数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filtered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实际显示行数占扫描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rows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的比例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实际显示的行数 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rows * filtered / 100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特性使用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index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index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MRR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where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temporary</a:t>
                      </a:r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filesort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3277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Range:</a:t>
            </a:r>
            <a:r>
              <a:rPr lang="zh-CN" altLang="en-US" smtClean="0"/>
              <a:t>使用到索引范围查询的时候：</a:t>
            </a:r>
            <a:r>
              <a:rPr lang="en-US" altLang="zh-CN" smtClean="0"/>
              <a:t>=</a:t>
            </a:r>
            <a:r>
              <a:rPr lang="zh-CN" altLang="en-US" smtClean="0"/>
              <a:t>、</a:t>
            </a:r>
            <a:r>
              <a:rPr lang="en-US" altLang="zh-CN" smtClean="0"/>
              <a:t>&lt;&gt;</a:t>
            </a:r>
            <a:r>
              <a:rPr lang="zh-CN" altLang="en-US" smtClean="0"/>
              <a:t>、</a:t>
            </a:r>
            <a:r>
              <a:rPr lang="en-US" altLang="zh-CN" smtClean="0"/>
              <a:t>&gt;</a:t>
            </a:r>
            <a:r>
              <a:rPr lang="zh-CN" altLang="en-US" smtClean="0"/>
              <a:t>、</a:t>
            </a:r>
            <a:r>
              <a:rPr lang="en-US" altLang="zh-CN" smtClean="0"/>
              <a:t>&gt;=</a:t>
            </a:r>
            <a:r>
              <a:rPr lang="zh-CN" altLang="en-US" smtClean="0"/>
              <a:t>、</a:t>
            </a:r>
            <a:r>
              <a:rPr lang="en-US" altLang="zh-CN" smtClean="0"/>
              <a:t>&lt;</a:t>
            </a:r>
            <a:r>
              <a:rPr lang="zh-CN" altLang="en-US" smtClean="0"/>
              <a:t>、</a:t>
            </a:r>
            <a:r>
              <a:rPr lang="en-US" altLang="zh-CN" smtClean="0"/>
              <a:t>&lt;=</a:t>
            </a:r>
            <a:r>
              <a:rPr lang="zh-CN" altLang="en-US" smtClean="0"/>
              <a:t>、</a:t>
            </a:r>
            <a:r>
              <a:rPr lang="en-US" altLang="zh-CN" smtClean="0"/>
              <a:t>IS NULL</a:t>
            </a:r>
            <a:r>
              <a:rPr lang="zh-CN" altLang="en-US" smtClean="0"/>
              <a:t>、</a:t>
            </a:r>
            <a:r>
              <a:rPr lang="en-US" altLang="zh-CN" smtClean="0"/>
              <a:t>BETWEEN</a:t>
            </a:r>
            <a:r>
              <a:rPr lang="zh-CN" altLang="en-US" smtClean="0"/>
              <a:t>、</a:t>
            </a:r>
            <a:r>
              <a:rPr lang="en-US" altLang="zh-CN" smtClean="0"/>
              <a:t>IN</a:t>
            </a:r>
            <a:r>
              <a:rPr lang="zh-CN" altLang="en-US" smtClean="0"/>
              <a:t>、</a:t>
            </a:r>
            <a:r>
              <a:rPr lang="en-US" altLang="zh-CN" smtClean="0"/>
              <a:t>&lt;=&gt; (</a:t>
            </a:r>
            <a:r>
              <a:rPr lang="zh-CN" altLang="en-US" smtClean="0"/>
              <a:t>这是个表达式：左边可以推出右边</a:t>
            </a:r>
            <a:r>
              <a:rPr lang="en-US" altLang="zh-CN" smtClean="0"/>
              <a:t>,</a:t>
            </a:r>
            <a:r>
              <a:rPr lang="zh-CN" altLang="en-US" smtClean="0"/>
              <a:t>右边也可推出左边</a:t>
            </a:r>
            <a:r>
              <a:rPr lang="en-US" altLang="zh-CN" smtClean="0"/>
              <a:t>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876425"/>
            <a:ext cx="114252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3379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Index:</a:t>
            </a:r>
            <a:r>
              <a:rPr lang="zh-CN" altLang="en-US" smtClean="0"/>
              <a:t>使用到索引，但是不是索引查找，而是对索引树做一个扫描，即使是索引扫描，大多数情况下也是比全表扫描性能要好的，因为索引树上的键值只有索引列键值</a:t>
            </a:r>
            <a:r>
              <a:rPr lang="en-US" altLang="zh-CN" smtClean="0"/>
              <a:t>+</a:t>
            </a:r>
            <a:r>
              <a:rPr lang="zh-CN" altLang="en-US" smtClean="0"/>
              <a:t>主键，而全表扫描则是在 聚集索引树（主键</a:t>
            </a:r>
            <a:r>
              <a:rPr lang="en-US" altLang="zh-CN" smtClean="0"/>
              <a:t>+</a:t>
            </a:r>
            <a:r>
              <a:rPr lang="zh-CN" altLang="en-US" smtClean="0"/>
              <a:t>所有列）上进行扫描，索引树相比之下要廋得多跟小得多了</a:t>
            </a:r>
            <a:r>
              <a:rPr lang="en-US" altLang="zh-CN" smtClean="0"/>
              <a:t>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2743200"/>
            <a:ext cx="108934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type</a:t>
            </a:r>
            <a:endParaRPr lang="zh-CN" altLang="en-US" sz="2800" b="1" smtClean="0"/>
          </a:p>
        </p:txBody>
      </p:sp>
      <p:sp>
        <p:nvSpPr>
          <p:cNvPr id="3481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All:</a:t>
            </a:r>
            <a:r>
              <a:rPr lang="zh-CN" altLang="en-US" smtClean="0"/>
              <a:t>全表扫描，性能很差</a:t>
            </a:r>
            <a:r>
              <a:rPr lang="en-US" altLang="zh-CN" smtClean="0"/>
              <a:t>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108981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ref</a:t>
            </a:r>
            <a:r>
              <a:rPr lang="zh-CN" altLang="en-US" sz="2800" b="1" smtClean="0"/>
              <a:t>关联信息</a:t>
            </a:r>
          </a:p>
        </p:txBody>
      </p:sp>
      <p:sp>
        <p:nvSpPr>
          <p:cNvPr id="3584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630238"/>
            <a:ext cx="115824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extra</a:t>
            </a:r>
            <a:r>
              <a:rPr lang="zh-CN" altLang="en-US" sz="2800" b="1" smtClean="0"/>
              <a:t>特性</a:t>
            </a:r>
          </a:p>
        </p:txBody>
      </p:sp>
      <p:sp>
        <p:nvSpPr>
          <p:cNvPr id="36866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z="1800" smtClean="0"/>
              <a:t>Using index</a:t>
            </a:r>
            <a:r>
              <a:rPr lang="zh-CN" altLang="en-US" sz="1800" smtClean="0"/>
              <a:t>：使用到索引。</a:t>
            </a:r>
          </a:p>
          <a:p>
            <a:pPr eaLnBrk="1" hangingPunct="1"/>
            <a:r>
              <a:rPr lang="en-US" altLang="zh-CN" sz="1800" smtClean="0"/>
              <a:t>Using index conditio</a:t>
            </a:r>
            <a:r>
              <a:rPr lang="zh-CN" altLang="en-US" sz="1800" smtClean="0"/>
              <a:t>：使用到索引过滤。</a:t>
            </a:r>
          </a:p>
          <a:p>
            <a:pPr eaLnBrk="1" hangingPunct="1"/>
            <a:r>
              <a:rPr lang="en-US" altLang="zh-CN" sz="1800" smtClean="0"/>
              <a:t>Using MRR</a:t>
            </a:r>
            <a:r>
              <a:rPr lang="zh-CN" altLang="en-US" sz="1800" smtClean="0"/>
              <a:t>：使用到索引内部排序。</a:t>
            </a:r>
          </a:p>
          <a:p>
            <a:pPr eaLnBrk="1" hangingPunct="1"/>
            <a:r>
              <a:rPr lang="en-US" altLang="zh-CN" sz="1800" smtClean="0"/>
              <a:t>Using where</a:t>
            </a:r>
            <a:r>
              <a:rPr lang="zh-CN" altLang="en-US" sz="1800" smtClean="0"/>
              <a:t>：使用到</a:t>
            </a:r>
            <a:r>
              <a:rPr lang="en-US" altLang="zh-CN" sz="1800" smtClean="0"/>
              <a:t>where</a:t>
            </a:r>
            <a:r>
              <a:rPr lang="zh-CN" altLang="en-US" sz="1800" smtClean="0"/>
              <a:t>条件。</a:t>
            </a:r>
          </a:p>
          <a:p>
            <a:pPr eaLnBrk="1" hangingPunct="1"/>
            <a:r>
              <a:rPr lang="en-US" altLang="zh-CN" sz="1800" smtClean="0"/>
              <a:t>Using temporary</a:t>
            </a:r>
            <a:r>
              <a:rPr lang="zh-CN" altLang="en-US" sz="1800" smtClean="0"/>
              <a:t>：使用到临时表。</a:t>
            </a:r>
            <a:endParaRPr lang="en-US" altLang="zh-CN" sz="1800" smtClean="0"/>
          </a:p>
          <a:p>
            <a:pPr eaLnBrk="1" hangingPunct="1"/>
            <a:r>
              <a:rPr lang="en-US" altLang="zh-CN" sz="1800" smtClean="0"/>
              <a:t>Using filesort </a:t>
            </a:r>
            <a:r>
              <a:rPr lang="zh-CN" altLang="en-US" sz="1800" smtClean="0"/>
              <a:t>：无法利用索引来完成的排序。，</a:t>
            </a:r>
            <a:r>
              <a:rPr lang="en-US" altLang="zh-CN" sz="1800" smtClean="0"/>
              <a:t>mysql</a:t>
            </a:r>
            <a:r>
              <a:rPr lang="zh-CN" altLang="en-US" sz="1800" smtClean="0"/>
              <a:t>会对结果使用一个外部索引排序，而不是按索引次序从表里读取行。</a:t>
            </a:r>
            <a:r>
              <a:rPr lang="en-US" altLang="zh-CN" sz="1800" smtClean="0"/>
              <a:t>mysql</a:t>
            </a:r>
            <a:r>
              <a:rPr lang="zh-CN" altLang="en-US" sz="1800" smtClean="0"/>
              <a:t>有两种文件排序算法，这两种排序方式都可以在内存或者磁盘上完成，</a:t>
            </a:r>
            <a:r>
              <a:rPr lang="en-US" altLang="zh-CN" sz="1800" smtClean="0"/>
              <a:t>explain</a:t>
            </a:r>
            <a:r>
              <a:rPr lang="zh-CN" altLang="en-US" sz="1800" smtClean="0"/>
              <a:t>不会告诉你</a:t>
            </a:r>
            <a:r>
              <a:rPr lang="en-US" altLang="zh-CN" sz="1800" smtClean="0"/>
              <a:t>mysql</a:t>
            </a:r>
            <a:r>
              <a:rPr lang="zh-CN" altLang="en-US" sz="1800" smtClean="0"/>
              <a:t>将使用哪一种文件排序，也不会告诉你排序会在内存里还是磁盘上完成。</a:t>
            </a:r>
          </a:p>
          <a:p>
            <a:pPr eaLnBrk="1" hangingPunct="1"/>
            <a:endParaRPr lang="en-US" altLang="zh-CN" sz="180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3314700"/>
            <a:ext cx="8448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</a:t>
            </a:r>
            <a:r>
              <a:rPr lang="en-US" altLang="zh-CN" sz="2800" b="1" smtClean="0"/>
              <a:t>limit</a:t>
            </a:r>
            <a:endParaRPr lang="zh-CN" altLang="en-US" sz="2800" b="1" smtClean="0"/>
          </a:p>
        </p:txBody>
      </p:sp>
      <p:sp>
        <p:nvSpPr>
          <p:cNvPr id="3789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mtClean="0"/>
              <a:t>limit </a:t>
            </a:r>
            <a:r>
              <a:rPr lang="zh-CN" altLang="en-US" smtClean="0"/>
              <a:t>匹配后就不会继续进行扫描</a:t>
            </a:r>
            <a:endParaRPr lang="en-US" altLang="zh-CN" smtClean="0"/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1284288"/>
            <a:ext cx="100488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3891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1128375" cy="5546725"/>
          </a:xfrm>
        </p:spPr>
        <p:txBody>
          <a:bodyPr/>
          <a:lstStyle/>
          <a:p>
            <a:pPr eaLnBrk="1" hangingPunct="1"/>
            <a:r>
              <a:rPr lang="zh-CN" altLang="en-US" smtClean="0"/>
              <a:t>使用 </a:t>
            </a:r>
            <a:r>
              <a:rPr lang="en-US" altLang="zh-CN" smtClean="0"/>
              <a:t>like </a:t>
            </a:r>
            <a:r>
              <a:rPr lang="zh-CN" altLang="en-US" smtClean="0"/>
              <a:t>语句时，</a:t>
            </a:r>
            <a:r>
              <a:rPr lang="en-US" altLang="zh-CN" smtClean="0"/>
              <a:t>%</a:t>
            </a:r>
            <a:r>
              <a:rPr lang="zh-CN" altLang="en-US" smtClean="0"/>
              <a:t>在右边才会使用索引，两个</a:t>
            </a:r>
            <a:r>
              <a:rPr lang="en-US" altLang="zh-CN" smtClean="0"/>
              <a:t>%%</a:t>
            </a:r>
            <a:r>
              <a:rPr lang="zh-CN" altLang="en-US" smtClean="0"/>
              <a:t>也会导致索引失效</a:t>
            </a:r>
            <a:endParaRPr lang="en-US" altLang="zh-CN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206500"/>
            <a:ext cx="12192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79788"/>
            <a:ext cx="12192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>
            <a:extLst>
              <a:ext uri="{FF2B5EF4-FFF2-40B4-BE49-F238E27FC236}"/>
            </a:extLst>
          </p:cNvPr>
          <p:cNvCxnSpPr/>
          <p:nvPr/>
        </p:nvCxnSpPr>
        <p:spPr>
          <a:xfrm>
            <a:off x="5646738" y="1322388"/>
            <a:ext cx="1260475" cy="141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文本框 5"/>
          <p:cNvSpPr txBox="1">
            <a:spLocks noChangeArrowheads="1"/>
          </p:cNvSpPr>
          <p:nvPr/>
        </p:nvSpPr>
        <p:spPr bwMode="auto">
          <a:xfrm>
            <a:off x="7164388" y="2733675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等线"/>
              </a:rPr>
              <a:t>%</a:t>
            </a:r>
            <a:r>
              <a:rPr lang="zh-CN" altLang="en-US">
                <a:latin typeface="等线"/>
              </a:rPr>
              <a:t>在左边，不走索引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3993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mtClean="0"/>
              <a:t>or </a:t>
            </a:r>
            <a:r>
              <a:rPr lang="zh-CN" altLang="en-US" smtClean="0"/>
              <a:t>条件中有未建立索引的列</a:t>
            </a:r>
            <a:r>
              <a:rPr lang="en-US" altLang="zh-CN" smtClean="0"/>
              <a:t>,</a:t>
            </a:r>
            <a:r>
              <a:rPr lang="zh-CN" altLang="en-US" smtClean="0"/>
              <a:t>索引会失效</a:t>
            </a:r>
            <a:endParaRPr lang="en-US" altLang="zh-CN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289050"/>
            <a:ext cx="12192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3430588"/>
            <a:ext cx="12192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箭头连接符 3">
            <a:extLst>
              <a:ext uri="{FF2B5EF4-FFF2-40B4-BE49-F238E27FC236}"/>
            </a:extLst>
          </p:cNvPr>
          <p:cNvCxnSpPr/>
          <p:nvPr/>
        </p:nvCxnSpPr>
        <p:spPr>
          <a:xfrm>
            <a:off x="6569075" y="1420813"/>
            <a:ext cx="1084263" cy="122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文本框 4"/>
          <p:cNvSpPr txBox="1">
            <a:spLocks noChangeArrowheads="1"/>
          </p:cNvSpPr>
          <p:nvPr/>
        </p:nvSpPr>
        <p:spPr bwMode="auto">
          <a:xfrm>
            <a:off x="7962900" y="2682875"/>
            <a:ext cx="423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等线"/>
              </a:rPr>
              <a:t>Email </a:t>
            </a:r>
            <a:r>
              <a:rPr lang="zh-CN" altLang="en-US">
                <a:latin typeface="等线"/>
              </a:rPr>
              <a:t>列没加索引，整个查询都不走索引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096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zh-CN" altLang="en-US" smtClean="0"/>
              <a:t>条件的类型不一致</a:t>
            </a:r>
            <a:endParaRPr lang="en-US" altLang="zh-CN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347788"/>
            <a:ext cx="121920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627438"/>
            <a:ext cx="12192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1986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mtClean="0"/>
              <a:t>!= </a:t>
            </a:r>
            <a:r>
              <a:rPr lang="zh-CN" altLang="en-US" smtClean="0"/>
              <a:t>号</a:t>
            </a:r>
            <a:r>
              <a:rPr lang="en-US" altLang="zh-CN" smtClean="0"/>
              <a:t>&lt;&gt;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598613"/>
            <a:ext cx="12192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文本框 2"/>
          <p:cNvSpPr txBox="1">
            <a:spLocks noChangeArrowheads="1"/>
          </p:cNvSpPr>
          <p:nvPr/>
        </p:nvSpPr>
        <p:spPr bwMode="auto">
          <a:xfrm>
            <a:off x="595313" y="3568700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等线"/>
              </a:rPr>
              <a:t>例外：如果是主键，则会走索引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查询方式汇总</a:t>
            </a:r>
          </a:p>
        </p:txBody>
      </p:sp>
      <p:sp>
        <p:nvSpPr>
          <p:cNvPr id="1536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z="1800" b="1" smtClean="0"/>
              <a:t>SIMPLE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简单查询方式，一般不会不使用</a:t>
            </a:r>
            <a:r>
              <a:rPr lang="en-US" altLang="zh-CN" sz="1800" smtClean="0"/>
              <a:t>UNION</a:t>
            </a:r>
            <a:r>
              <a:rPr lang="zh-CN" altLang="en-US" sz="1800" smtClean="0"/>
              <a:t>和子查询等。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PRIMARY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该表格位于最外层开始查询，通常会跟其他查询方式组合。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UNION</a:t>
            </a:r>
            <a:r>
              <a:rPr lang="zh-CN" altLang="en-US" sz="1800" b="1" smtClean="0"/>
              <a:t>：</a:t>
            </a:r>
            <a:r>
              <a:rPr lang="en-US" altLang="zh-CN" sz="1800" smtClean="0"/>
              <a:t>UNION </a:t>
            </a:r>
            <a:r>
              <a:rPr lang="zh-CN" altLang="en-US" sz="1800" smtClean="0"/>
              <a:t>第一个</a:t>
            </a:r>
            <a:r>
              <a:rPr lang="en-US" altLang="zh-CN" sz="1800" smtClean="0"/>
              <a:t>SELECT </a:t>
            </a:r>
            <a:r>
              <a:rPr lang="zh-CN" altLang="en-US" sz="1800" smtClean="0"/>
              <a:t>为</a:t>
            </a:r>
            <a:r>
              <a:rPr lang="en-US" altLang="zh-CN" sz="1800" smtClean="0"/>
              <a:t>PRIMARY</a:t>
            </a:r>
            <a:r>
              <a:rPr lang="zh-CN" altLang="en-US" sz="1800" smtClean="0"/>
              <a:t>，第二个及之后的所有</a:t>
            </a:r>
            <a:r>
              <a:rPr lang="en-US" altLang="zh-CN" sz="1800" smtClean="0"/>
              <a:t>SELECT </a:t>
            </a:r>
            <a:r>
              <a:rPr lang="zh-CN" altLang="en-US" sz="1800" smtClean="0"/>
              <a:t>为 </a:t>
            </a:r>
            <a:r>
              <a:rPr lang="en-US" altLang="zh-CN" sz="1800" smtClean="0"/>
              <a:t>UNION SELECT TYPE</a:t>
            </a:r>
            <a:r>
              <a:rPr lang="zh-CN" altLang="en-US" sz="1800" smtClean="0"/>
              <a:t>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UNION RESULT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每个结果集的取出来后，会做合并操作，这个操作就是 </a:t>
            </a:r>
            <a:r>
              <a:rPr lang="en-US" altLang="zh-CN" sz="1800" smtClean="0"/>
              <a:t>UNION RESULT</a:t>
            </a:r>
            <a:r>
              <a:rPr lang="zh-CN" altLang="en-US" sz="1800" smtClean="0"/>
              <a:t>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DEPENDENT UNION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子查询中的</a:t>
            </a:r>
            <a:r>
              <a:rPr lang="en-US" altLang="zh-CN" sz="1800" smtClean="0"/>
              <a:t>UNION</a:t>
            </a:r>
            <a:r>
              <a:rPr lang="zh-CN" altLang="en-US" sz="1800" smtClean="0"/>
              <a:t>操作，从</a:t>
            </a:r>
            <a:r>
              <a:rPr lang="en-US" altLang="zh-CN" sz="1800" smtClean="0"/>
              <a:t>UNION </a:t>
            </a:r>
            <a:r>
              <a:rPr lang="zh-CN" altLang="en-US" sz="1800" smtClean="0"/>
              <a:t>第二个及之后的所有</a:t>
            </a:r>
            <a:r>
              <a:rPr lang="en-US" altLang="zh-CN" sz="1800" smtClean="0"/>
              <a:t>SELECT</a:t>
            </a:r>
            <a:r>
              <a:rPr lang="zh-CN" altLang="en-US" sz="1800" smtClean="0"/>
              <a:t>语句的</a:t>
            </a:r>
            <a:r>
              <a:rPr lang="en-US" altLang="zh-CN" sz="1800" smtClean="0"/>
              <a:t>SELECT TYPE</a:t>
            </a:r>
            <a:r>
              <a:rPr lang="zh-CN" altLang="en-US" sz="1800" smtClean="0"/>
              <a:t>为 </a:t>
            </a:r>
            <a:r>
              <a:rPr lang="en-US" altLang="zh-CN" sz="1800" smtClean="0"/>
              <a:t>DEPENDENT UNION</a:t>
            </a:r>
            <a:r>
              <a:rPr lang="zh-CN" altLang="en-US" sz="1800" smtClean="0"/>
              <a:t>，这个一般跟</a:t>
            </a:r>
            <a:r>
              <a:rPr lang="en-US" altLang="zh-CN" sz="1800" smtClean="0"/>
              <a:t>DEPENDENT SUBQUERY</a:t>
            </a:r>
            <a:r>
              <a:rPr lang="zh-CN" altLang="en-US" sz="1800" smtClean="0"/>
              <a:t>一起结合应用，子查询中</a:t>
            </a:r>
            <a:r>
              <a:rPr lang="en-US" altLang="zh-CN" sz="1800" smtClean="0"/>
              <a:t>UNION </a:t>
            </a:r>
            <a:r>
              <a:rPr lang="zh-CN" altLang="en-US" sz="1800" smtClean="0"/>
              <a:t>的第一个为</a:t>
            </a:r>
            <a:r>
              <a:rPr lang="en-US" altLang="zh-CN" sz="1800" smtClean="0"/>
              <a:t>DEPENDENT SUBQUERY</a:t>
            </a:r>
            <a:r>
              <a:rPr lang="zh-CN" altLang="en-US" sz="1800" smtClean="0"/>
              <a:t>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DEPENDENT SUBQUERY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子查询中内层的第一个</a:t>
            </a:r>
            <a:r>
              <a:rPr lang="en-US" altLang="zh-CN" sz="1800" smtClean="0"/>
              <a:t>SELECT</a:t>
            </a:r>
            <a:r>
              <a:rPr lang="zh-CN" altLang="en-US" sz="1800" smtClean="0"/>
              <a:t>，依赖于外部查询的结果集。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SUBQUERY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子查询内层查询的第一个</a:t>
            </a:r>
            <a:r>
              <a:rPr lang="en-US" altLang="zh-CN" sz="1800" smtClean="0"/>
              <a:t>SELECT</a:t>
            </a:r>
            <a:r>
              <a:rPr lang="zh-CN" altLang="en-US" sz="1800" smtClean="0"/>
              <a:t>，结果不依赖于外部查询结果集（不会被数据库引擎改写的情况）。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DERIVED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查询使用内联视图。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MATERIALIZED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子查询物化，表出现在非相关子查询中 并且需要进行物化时会出现</a:t>
            </a:r>
            <a:r>
              <a:rPr lang="en-US" altLang="zh-CN" sz="1800" smtClean="0"/>
              <a:t>MATERIALIZED</a:t>
            </a:r>
            <a:r>
              <a:rPr lang="zh-CN" altLang="en-US" sz="1800" smtClean="0"/>
              <a:t>关键词。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UNCACHEABLE SUBQUERY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结果集无法缓存的子查询，需要逐次查询。</a:t>
            </a:r>
            <a:endParaRPr lang="en-US" altLang="zh-CN" sz="1800" smtClean="0"/>
          </a:p>
          <a:p>
            <a:pPr eaLnBrk="1" hangingPunct="1"/>
            <a:r>
              <a:rPr lang="en-US" altLang="zh-CN" sz="1800" b="1" smtClean="0"/>
              <a:t>UNCACHEABLE UNION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表示子查询不可被物化，需要逐次运行。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301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mtClean="0"/>
              <a:t>&gt;&lt; </a:t>
            </a:r>
            <a:r>
              <a:rPr lang="zh-CN" altLang="en-US" smtClean="0"/>
              <a:t>号</a:t>
            </a:r>
            <a:endParaRPr lang="en-US" altLang="zh-CN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38250"/>
            <a:ext cx="1219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文本框 7"/>
          <p:cNvSpPr txBox="1">
            <a:spLocks noChangeArrowheads="1"/>
          </p:cNvSpPr>
          <p:nvPr/>
        </p:nvSpPr>
        <p:spPr bwMode="auto">
          <a:xfrm>
            <a:off x="595313" y="3568700"/>
            <a:ext cx="526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等线"/>
              </a:rPr>
              <a:t>例外：如果是主键或索引是整数类型，则会走索引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403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mtClean="0"/>
              <a:t>order by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443038"/>
            <a:ext cx="12192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文本框 7"/>
          <p:cNvSpPr txBox="1">
            <a:spLocks noChangeArrowheads="1"/>
          </p:cNvSpPr>
          <p:nvPr/>
        </p:nvSpPr>
        <p:spPr bwMode="auto">
          <a:xfrm>
            <a:off x="595313" y="3568700"/>
            <a:ext cx="5262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等线"/>
              </a:rPr>
              <a:t>例外：如果是主键或索引是整数类型，则会走索引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505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zh-CN" altLang="en-US" sz="1800" smtClean="0"/>
              <a:t>组合索引：遵循最左前缀</a:t>
            </a:r>
            <a:endParaRPr lang="en-US" altLang="zh-CN" sz="1800" smtClean="0"/>
          </a:p>
          <a:p>
            <a:pPr eaLnBrk="1" hangingPunct="1"/>
            <a:r>
              <a:rPr lang="zh-CN" altLang="en-US" sz="1800" smtClean="0"/>
              <a:t>若 </a:t>
            </a:r>
            <a:r>
              <a:rPr lang="en-US" altLang="zh-CN" sz="1800" smtClean="0"/>
              <a:t>name </a:t>
            </a:r>
            <a:r>
              <a:rPr lang="zh-CN" altLang="en-US" sz="1800" smtClean="0"/>
              <a:t>和 </a:t>
            </a:r>
            <a:r>
              <a:rPr lang="en-US" altLang="zh-CN" sz="1800" smtClean="0"/>
              <a:t>email </a:t>
            </a:r>
            <a:r>
              <a:rPr lang="zh-CN" altLang="en-US" sz="1800" smtClean="0"/>
              <a:t>组成组合索引 </a:t>
            </a:r>
            <a:r>
              <a:rPr lang="en-US" altLang="zh-CN" sz="1800" smtClean="0"/>
              <a:t>create index ix_name_email on user(name,email); </a:t>
            </a:r>
          </a:p>
          <a:p>
            <a:pPr eaLnBrk="1" hangingPunct="1"/>
            <a:r>
              <a:rPr lang="en-US" altLang="zh-CN" sz="1800" smtClean="0"/>
              <a:t>name and email -- </a:t>
            </a:r>
            <a:r>
              <a:rPr lang="zh-CN" altLang="en-US" sz="1800" smtClean="0"/>
              <a:t>使用索引 </a:t>
            </a:r>
            <a:endParaRPr lang="en-US" altLang="zh-CN" sz="1800" smtClean="0"/>
          </a:p>
          <a:p>
            <a:pPr eaLnBrk="1" hangingPunct="1"/>
            <a:r>
              <a:rPr lang="en-US" altLang="zh-CN" sz="1800" smtClean="0"/>
              <a:t>email and name -- </a:t>
            </a:r>
            <a:r>
              <a:rPr lang="zh-CN" altLang="en-US" sz="1800" smtClean="0"/>
              <a:t>不使用索引</a:t>
            </a:r>
            <a:endParaRPr lang="en-US" altLang="zh-CN" sz="1800" smtClean="0"/>
          </a:p>
          <a:p>
            <a:pPr eaLnBrk="1" hangingPunct="1"/>
            <a:r>
              <a:rPr lang="zh-CN" altLang="en-US" sz="1800" smtClean="0"/>
              <a:t> </a:t>
            </a:r>
            <a:r>
              <a:rPr lang="en-US" altLang="zh-CN" sz="1800" smtClean="0"/>
              <a:t>name -- </a:t>
            </a:r>
            <a:r>
              <a:rPr lang="zh-CN" altLang="en-US" sz="1800" smtClean="0"/>
              <a:t>使用索引 </a:t>
            </a:r>
            <a:endParaRPr lang="en-US" altLang="zh-CN" sz="1800" smtClean="0"/>
          </a:p>
          <a:p>
            <a:pPr eaLnBrk="1" hangingPunct="1"/>
            <a:r>
              <a:rPr lang="en-US" altLang="zh-CN" sz="1800" smtClean="0"/>
              <a:t>email -- </a:t>
            </a:r>
            <a:r>
              <a:rPr lang="zh-CN" altLang="en-US" sz="1800" smtClean="0"/>
              <a:t>不使用索引</a:t>
            </a:r>
            <a:endParaRPr lang="en-US" altLang="zh-CN" sz="1800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2835275"/>
            <a:ext cx="1219200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4519613"/>
            <a:ext cx="12192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1169988"/>
            <a:ext cx="11296650" cy="461962"/>
          </a:xfrm>
          <a:prstGeom prst="rect">
            <a:avLst/>
          </a:prstGeom>
          <a:solidFill>
            <a:srgbClr val="F6F8FA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152352" anchor="ctr">
            <a:spAutoFit/>
          </a:bodyPr>
          <a:lstStyle/>
          <a:p>
            <a:pPr eaLnBrk="0" hangingPunct="0"/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SELECT 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`sname`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FROM 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`stu`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WHERE 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`age`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zh-CN" sz="2000">
                <a:solidFill>
                  <a:srgbClr val="00666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zh-CN" sz="2000">
                <a:solidFill>
                  <a:srgbClr val="006666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;--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不会使用索引，因为所有索引列参与了计算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00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1785938"/>
            <a:ext cx="11296650" cy="769937"/>
          </a:xfrm>
          <a:prstGeom prst="rect">
            <a:avLst/>
          </a:prstGeom>
          <a:solidFill>
            <a:srgbClr val="F6F8FA"/>
          </a:solidFill>
          <a:ln w="9525">
            <a:noFill/>
            <a:miter lim="800000"/>
            <a:headEnd/>
            <a:tailEnd/>
          </a:ln>
        </p:spPr>
        <p:txBody>
          <a:bodyPr lIns="0" tIns="0" rIns="0" bIns="152352" anchor="ctr">
            <a:spAutoFit/>
          </a:bodyPr>
          <a:lstStyle/>
          <a:p>
            <a:pPr eaLnBrk="0" hangingPunct="0"/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SELECT 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`sname`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FROM 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`stu`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WHERE LEFT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2000">
                <a:solidFill>
                  <a:srgbClr val="008800"/>
                </a:solidFill>
                <a:latin typeface="微软雅黑" pitchFamily="34" charset="-122"/>
                <a:ea typeface="微软雅黑" pitchFamily="34" charset="-122"/>
              </a:rPr>
              <a:t>`date`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2000">
                <a:solidFill>
                  <a:srgbClr val="006666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zh-CN" sz="2000">
                <a:solidFill>
                  <a:srgbClr val="006666"/>
                </a:solidFill>
                <a:latin typeface="微软雅黑" pitchFamily="34" charset="-122"/>
                <a:ea typeface="微软雅黑" pitchFamily="34" charset="-122"/>
              </a:rPr>
              <a:t>1990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>
                <a:solidFill>
                  <a:srgbClr val="666600"/>
                </a:solidFill>
                <a:latin typeface="微软雅黑" pitchFamily="34" charset="-122"/>
                <a:ea typeface="微软雅黑" pitchFamily="34" charset="-122"/>
              </a:rPr>
              <a:t>不会使用索引，因为使用了函数运算，原理与上面相同</a:t>
            </a: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000"/>
          </a:p>
        </p:txBody>
      </p:sp>
      <p:sp>
        <p:nvSpPr>
          <p:cNvPr id="46084" name="文本框 7"/>
          <p:cNvSpPr txBox="1">
            <a:spLocks noChangeArrowheads="1"/>
          </p:cNvSpPr>
          <p:nvPr/>
        </p:nvSpPr>
        <p:spPr bwMode="auto">
          <a:xfrm>
            <a:off x="266700" y="3187700"/>
            <a:ext cx="11925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等线"/>
              </a:rPr>
              <a:t>另外注意：一般正则表达式也会让索引失效（</a:t>
            </a:r>
            <a:r>
              <a:rPr lang="en-US" altLang="zh-CN" sz="2400">
                <a:latin typeface="等线"/>
              </a:rPr>
              <a:t>regexp</a:t>
            </a:r>
            <a:r>
              <a:rPr lang="zh-CN" altLang="en-US" sz="2400">
                <a:latin typeface="等线"/>
              </a:rPr>
              <a:t>关键字）：</a:t>
            </a:r>
            <a:endParaRPr lang="en-US" altLang="zh-CN" sz="2400">
              <a:latin typeface="等线"/>
            </a:endParaRPr>
          </a:p>
          <a:p>
            <a:r>
              <a:rPr lang="en-US" altLang="zh-CN" sz="2400">
                <a:latin typeface="等线"/>
              </a:rPr>
              <a:t>SELECT prod_name FROM products  WHERE prod_name REGEXP '1000’   ORDER BY prod_name;</a:t>
            </a:r>
          </a:p>
          <a:p>
            <a:endParaRPr lang="zh-CN" altLang="en-US" sz="2400">
              <a:latin typeface="等线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索引常见问题</a:t>
            </a:r>
          </a:p>
        </p:txBody>
      </p:sp>
      <p:sp>
        <p:nvSpPr>
          <p:cNvPr id="47106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679450"/>
            <a:ext cx="11271250" cy="2770188"/>
          </a:xfrm>
        </p:spPr>
        <p:txBody>
          <a:bodyPr lIns="0" tIns="0" rIns="0" bIns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Join 语句中Join 条件字段类型不一致的时候MySQL 无法使用索引</a:t>
            </a:r>
            <a:r>
              <a:rPr lang="en-US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zh-CN" sz="2000" smtClean="0"/>
              <a:t> </a:t>
            </a:r>
            <a:r>
              <a:rPr lang="en-US" altLang="zh-CN" sz="2000" smtClean="0"/>
              <a:t>in  </a:t>
            </a:r>
            <a:r>
              <a:rPr lang="zh-CN" altLang="en-US" sz="2000" smtClean="0"/>
              <a:t>尽量改成 </a:t>
            </a:r>
            <a:r>
              <a:rPr lang="en-US" altLang="zh-CN" sz="2000" smtClean="0"/>
              <a:t>union /join.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smtClean="0"/>
              <a:t> not in ,not exist.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MySQL 目前不支持函数索引</a:t>
            </a:r>
            <a:r>
              <a:rPr lang="en-US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过滤字段使用了函数运算后（如abs(column)），MySQL 无法使用索引</a:t>
            </a:r>
            <a:r>
              <a:rPr lang="en-US" altLang="zh-CN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/>
              <a:t>如果</a:t>
            </a:r>
            <a:r>
              <a:rPr lang="en-US" altLang="zh-CN" sz="2000" smtClean="0"/>
              <a:t>MySQL</a:t>
            </a:r>
            <a:r>
              <a:rPr lang="zh-CN" altLang="en-US" sz="2000" smtClean="0"/>
              <a:t>估计使用索引比全表扫描更慢，则不使用索引。</a:t>
            </a:r>
            <a:endParaRPr lang="en-US" altLang="zh-CN" sz="200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/>
              <a:t>尽量避免在 </a:t>
            </a:r>
            <a:r>
              <a:rPr lang="en-US" altLang="zh-CN" sz="2000" smtClean="0"/>
              <a:t>where </a:t>
            </a:r>
            <a:r>
              <a:rPr lang="zh-CN" altLang="en-US" sz="2000" smtClean="0"/>
              <a:t>子句中使用 </a:t>
            </a:r>
            <a:r>
              <a:rPr lang="en-US" altLang="zh-CN" sz="2000" smtClean="0"/>
              <a:t>or </a:t>
            </a:r>
            <a:r>
              <a:rPr lang="zh-CN" altLang="en-US" sz="2000" smtClean="0"/>
              <a:t>来连接条件，容易导致引擎放弃使用索引而进行全表扫描，如：</a:t>
            </a:r>
            <a:br>
              <a:rPr lang="zh-CN" altLang="en-US" sz="2000" smtClean="0"/>
            </a:br>
            <a:r>
              <a:rPr lang="en-US" altLang="zh-CN" sz="2000" smtClean="0"/>
              <a:t>select id from t where num=10 or num=20</a:t>
            </a:r>
            <a:br>
              <a:rPr lang="en-US" altLang="zh-CN" sz="2000" smtClean="0"/>
            </a:br>
            <a:r>
              <a:rPr lang="zh-CN" altLang="en-US" sz="2000" smtClean="0"/>
              <a:t>可以这样查询：</a:t>
            </a:r>
            <a:r>
              <a:rPr lang="en-US" altLang="zh-CN" sz="2000" smtClean="0"/>
              <a:t>select id from t where num=10 union all select id from t where num=20</a:t>
            </a:r>
            <a:r>
              <a:rPr lang="zh-CN" altLang="zh-CN" sz="2000" smtClean="0"/>
              <a:t> </a:t>
            </a:r>
            <a:endParaRPr lang="en-US" altLang="zh-CN" sz="2000" smtClean="0"/>
          </a:p>
        </p:txBody>
      </p:sp>
      <p:pic>
        <p:nvPicPr>
          <p:cNvPr id="47107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3549650"/>
            <a:ext cx="3562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>
            <a:extLst>
              <a:ext uri="{FF2B5EF4-FFF2-40B4-BE49-F238E27FC236}"/>
            </a:extLst>
          </p:cNvPr>
          <p:cNvCxnSpPr/>
          <p:nvPr/>
        </p:nvCxnSpPr>
        <p:spPr>
          <a:xfrm>
            <a:off x="2228850" y="5540375"/>
            <a:ext cx="1223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文本框 10"/>
          <p:cNvSpPr txBox="1">
            <a:spLocks noChangeArrowheads="1"/>
          </p:cNvSpPr>
          <p:nvPr/>
        </p:nvSpPr>
        <p:spPr bwMode="auto">
          <a:xfrm>
            <a:off x="3603625" y="53546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等线"/>
              </a:rPr>
              <a:t>越高越好</a:t>
            </a:r>
          </a:p>
        </p:txBody>
      </p:sp>
      <p:cxnSp>
        <p:nvCxnSpPr>
          <p:cNvPr id="13" name="直接箭头连接符 12">
            <a:extLst>
              <a:ext uri="{FF2B5EF4-FFF2-40B4-BE49-F238E27FC236}"/>
            </a:extLst>
          </p:cNvPr>
          <p:cNvCxnSpPr/>
          <p:nvPr/>
        </p:nvCxnSpPr>
        <p:spPr>
          <a:xfrm>
            <a:off x="2228850" y="6391275"/>
            <a:ext cx="1223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文本框 13"/>
          <p:cNvSpPr txBox="1">
            <a:spLocks noChangeArrowheads="1"/>
          </p:cNvSpPr>
          <p:nvPr/>
        </p:nvSpPr>
        <p:spPr bwMode="auto">
          <a:xfrm>
            <a:off x="3570288" y="61674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等线"/>
              </a:rPr>
              <a:t>越高说明越低效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16386" name="内容占位符 6"/>
          <p:cNvSpPr>
            <a:spLocks noGrp="1"/>
          </p:cNvSpPr>
          <p:nvPr>
            <p:ph idx="1"/>
          </p:nvPr>
        </p:nvSpPr>
        <p:spPr>
          <a:xfrm>
            <a:off x="849313" y="703263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z="1800" b="1" smtClean="0"/>
              <a:t> SIMPLE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简单查询方式，不使用</a:t>
            </a:r>
            <a:r>
              <a:rPr lang="en-US" altLang="zh-CN" sz="1800" smtClean="0"/>
              <a:t>UNION</a:t>
            </a:r>
            <a:r>
              <a:rPr lang="zh-CN" altLang="en-US" sz="1800" smtClean="0"/>
              <a:t>跟子查询。</a:t>
            </a:r>
          </a:p>
          <a:p>
            <a:pPr eaLnBrk="1" hangingPunct="1"/>
            <a:r>
              <a:rPr lang="en-US" altLang="zh-CN" sz="1800" b="1" smtClean="0"/>
              <a:t>PRIMARY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该表格位于最外层开始查询，通常会跟其他查询方式组合。</a:t>
            </a:r>
          </a:p>
          <a:p>
            <a:pPr eaLnBrk="1" hangingPunct="1"/>
            <a:r>
              <a:rPr lang="en-US" altLang="zh-CN" sz="1800" b="1" smtClean="0"/>
              <a:t>UNION</a:t>
            </a:r>
            <a:r>
              <a:rPr lang="zh-CN" altLang="en-US" sz="1800" b="1" smtClean="0"/>
              <a:t>：</a:t>
            </a:r>
            <a:r>
              <a:rPr lang="en-US" altLang="zh-CN" sz="1800" smtClean="0"/>
              <a:t>UNION </a:t>
            </a:r>
            <a:r>
              <a:rPr lang="zh-CN" altLang="en-US" sz="1800" smtClean="0"/>
              <a:t>第一个</a:t>
            </a:r>
            <a:r>
              <a:rPr lang="en-US" altLang="zh-CN" sz="1800" smtClean="0"/>
              <a:t>SELECT </a:t>
            </a:r>
            <a:r>
              <a:rPr lang="zh-CN" altLang="en-US" sz="1800" smtClean="0"/>
              <a:t>为</a:t>
            </a:r>
            <a:r>
              <a:rPr lang="en-US" altLang="zh-CN" sz="1800" smtClean="0"/>
              <a:t>PRIMARY</a:t>
            </a:r>
            <a:r>
              <a:rPr lang="zh-CN" altLang="en-US" sz="1800" smtClean="0"/>
              <a:t>，第二个及之后的所有</a:t>
            </a:r>
            <a:r>
              <a:rPr lang="en-US" altLang="zh-CN" sz="1800" smtClean="0"/>
              <a:t>SELECT </a:t>
            </a:r>
            <a:r>
              <a:rPr lang="zh-CN" altLang="en-US" sz="1800" smtClean="0"/>
              <a:t>为 </a:t>
            </a:r>
            <a:r>
              <a:rPr lang="en-US" altLang="zh-CN" sz="1800" smtClean="0"/>
              <a:t>UNION SELECT TYPE</a:t>
            </a:r>
            <a:r>
              <a:rPr lang="zh-CN" altLang="en-US" sz="1800" smtClean="0"/>
              <a:t>。</a:t>
            </a:r>
          </a:p>
          <a:p>
            <a:pPr eaLnBrk="1" hangingPunct="1"/>
            <a:r>
              <a:rPr lang="en-US" altLang="zh-CN" sz="1800" b="1" smtClean="0"/>
              <a:t>UNION RESULT</a:t>
            </a:r>
            <a:r>
              <a:rPr lang="zh-CN" altLang="en-US" sz="1800" b="1" smtClean="0"/>
              <a:t>：</a:t>
            </a:r>
            <a:r>
              <a:rPr lang="zh-CN" altLang="en-US" sz="1800" smtClean="0"/>
              <a:t>每个结果集的取出来后，会做合并操作，这个操作就是 </a:t>
            </a:r>
            <a:r>
              <a:rPr lang="en-US" altLang="zh-CN" sz="1800" smtClean="0"/>
              <a:t>UNION RESULT</a:t>
            </a:r>
            <a:r>
              <a:rPr lang="zh-CN" altLang="en-US" sz="1800" smtClean="0"/>
              <a:t>。</a:t>
            </a:r>
          </a:p>
          <a:p>
            <a:pPr eaLnBrk="1" hangingPunct="1"/>
            <a:endParaRPr lang="zh-CN" altLang="en-US" sz="18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2498725"/>
            <a:ext cx="110839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17410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sz="1800" b="1" smtClean="0"/>
              <a:t>  </a:t>
            </a:r>
            <a:r>
              <a:rPr lang="en-US" altLang="zh-CN" b="1" smtClean="0"/>
              <a:t>DEPENDENT UNION</a:t>
            </a:r>
            <a:r>
              <a:rPr lang="zh-CN" altLang="en-US" b="1" smtClean="0"/>
              <a:t>：</a:t>
            </a:r>
            <a:r>
              <a:rPr lang="zh-CN" altLang="en-US" smtClean="0"/>
              <a:t>子查询中的</a:t>
            </a:r>
            <a:r>
              <a:rPr lang="en-US" altLang="zh-CN" smtClean="0"/>
              <a:t>UNION</a:t>
            </a:r>
            <a:r>
              <a:rPr lang="zh-CN" altLang="en-US" smtClean="0"/>
              <a:t>操作，从</a:t>
            </a:r>
            <a:r>
              <a:rPr lang="en-US" altLang="zh-CN" smtClean="0"/>
              <a:t>UNION </a:t>
            </a:r>
            <a:r>
              <a:rPr lang="zh-CN" altLang="en-US" smtClean="0"/>
              <a:t>第二个及之后的所有</a:t>
            </a:r>
            <a:r>
              <a:rPr lang="en-US" altLang="zh-CN" smtClean="0"/>
              <a:t>SELECT</a:t>
            </a:r>
            <a:r>
              <a:rPr lang="zh-CN" altLang="en-US" smtClean="0"/>
              <a:t>语句的</a:t>
            </a:r>
            <a:r>
              <a:rPr lang="en-US" altLang="zh-CN" smtClean="0"/>
              <a:t>SELECT TYPE</a:t>
            </a:r>
            <a:r>
              <a:rPr lang="zh-CN" altLang="en-US" smtClean="0"/>
              <a:t>为 </a:t>
            </a:r>
            <a:r>
              <a:rPr lang="en-US" altLang="zh-CN" smtClean="0"/>
              <a:t>DEPENDENT UNION</a:t>
            </a:r>
            <a:r>
              <a:rPr lang="zh-CN" altLang="en-US" smtClean="0"/>
              <a:t>，这个一般跟</a:t>
            </a:r>
            <a:r>
              <a:rPr lang="en-US" altLang="zh-CN" smtClean="0"/>
              <a:t>DEPENDENT SUBQUERY</a:t>
            </a:r>
            <a:r>
              <a:rPr lang="zh-CN" altLang="en-US" smtClean="0"/>
              <a:t>一起结合应用，子查询中</a:t>
            </a:r>
            <a:r>
              <a:rPr lang="en-US" altLang="zh-CN" smtClean="0"/>
              <a:t>UNION </a:t>
            </a:r>
            <a:r>
              <a:rPr lang="zh-CN" altLang="en-US" smtClean="0"/>
              <a:t>的第一个为</a:t>
            </a:r>
            <a:r>
              <a:rPr lang="en-US" altLang="zh-CN" smtClean="0"/>
              <a:t>DEPENDENT SUBQUERY</a:t>
            </a:r>
            <a:r>
              <a:rPr lang="zh-CN" altLang="en-US" smtClean="0"/>
              <a:t>。</a:t>
            </a:r>
            <a:endParaRPr lang="zh-CN" altLang="en-US" sz="18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432050"/>
            <a:ext cx="11460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18434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DEPENDENT SUBQUERY</a:t>
            </a:r>
            <a:r>
              <a:rPr lang="zh-CN" altLang="en-US" b="1" smtClean="0"/>
              <a:t>：</a:t>
            </a:r>
            <a:r>
              <a:rPr lang="zh-CN" altLang="en-US" smtClean="0"/>
              <a:t>子查询中内层的第一个</a:t>
            </a:r>
            <a:r>
              <a:rPr lang="en-US" altLang="zh-CN" smtClean="0"/>
              <a:t>SELECT</a:t>
            </a:r>
            <a:r>
              <a:rPr lang="zh-CN" altLang="en-US" smtClean="0"/>
              <a:t>，依赖于外部查询的结果集。</a:t>
            </a:r>
            <a:endParaRPr lang="zh-CN" altLang="en-US" sz="18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1724025"/>
            <a:ext cx="105156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19458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SUBQUERY</a:t>
            </a:r>
            <a:r>
              <a:rPr lang="zh-CN" altLang="en-US" b="1" smtClean="0"/>
              <a:t>：</a:t>
            </a:r>
            <a:r>
              <a:rPr lang="zh-CN" altLang="en-US" smtClean="0"/>
              <a:t>子查询内层查询的第一个</a:t>
            </a:r>
            <a:r>
              <a:rPr lang="en-US" altLang="zh-CN" smtClean="0"/>
              <a:t>SELECT</a:t>
            </a:r>
            <a:r>
              <a:rPr lang="zh-CN" altLang="en-US" smtClean="0"/>
              <a:t>，结果不依赖于外部查询结果集（不会被数据库引擎改写的情况）。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630363"/>
            <a:ext cx="1118076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20482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DERIVED</a:t>
            </a:r>
            <a:r>
              <a:rPr lang="zh-CN" altLang="en-US" b="1" smtClean="0"/>
              <a:t>：</a:t>
            </a:r>
            <a:r>
              <a:rPr lang="zh-CN" altLang="en-US" smtClean="0"/>
              <a:t>查询使用内联视图。</a:t>
            </a:r>
            <a:endParaRPr lang="zh-CN" altLang="en-US" sz="18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423988"/>
            <a:ext cx="113157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113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执行计划</a:t>
            </a:r>
            <a:r>
              <a:rPr lang="en-US" altLang="zh-CN" sz="2800" b="1" smtClean="0"/>
              <a:t>-</a:t>
            </a:r>
            <a:r>
              <a:rPr lang="zh-CN" altLang="en-US" sz="2800" b="1" smtClean="0"/>
              <a:t>查询方式</a:t>
            </a:r>
          </a:p>
        </p:txBody>
      </p:sp>
      <p:sp>
        <p:nvSpPr>
          <p:cNvPr id="21506" name="内容占位符 6"/>
          <p:cNvSpPr>
            <a:spLocks noGrp="1"/>
          </p:cNvSpPr>
          <p:nvPr>
            <p:ph idx="1"/>
          </p:nvPr>
        </p:nvSpPr>
        <p:spPr>
          <a:xfrm>
            <a:off x="838200" y="630238"/>
            <a:ext cx="10515600" cy="5546725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MATERIALIZED</a:t>
            </a:r>
            <a:r>
              <a:rPr lang="zh-CN" altLang="en-US" b="1" smtClean="0"/>
              <a:t>：</a:t>
            </a:r>
            <a:r>
              <a:rPr lang="zh-CN" altLang="en-US" smtClean="0"/>
              <a:t>子查询物化，表出现在非相关子查询中 并且需要进行物化时会出现</a:t>
            </a:r>
            <a:r>
              <a:rPr lang="en-US" altLang="zh-CN" smtClean="0"/>
              <a:t>MATERIALIZED</a:t>
            </a:r>
            <a:r>
              <a:rPr lang="zh-CN" altLang="en-US" smtClean="0"/>
              <a:t>关键词。</a:t>
            </a:r>
            <a:endParaRPr lang="en-US" altLang="zh-CN" smtClean="0"/>
          </a:p>
          <a:p>
            <a:pPr eaLnBrk="1" hangingPunct="1"/>
            <a:endParaRPr lang="zh-CN" altLang="en-US" sz="18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647825"/>
            <a:ext cx="11075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2606</Words>
  <Application>Microsoft Office PowerPoint</Application>
  <PresentationFormat>Custom</PresentationFormat>
  <Paragraphs>155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等线</vt:lpstr>
      <vt:lpstr>等线 Light</vt:lpstr>
      <vt:lpstr>Calibri</vt:lpstr>
      <vt:lpstr>微软雅黑</vt:lpstr>
      <vt:lpstr>Courier New</vt:lpstr>
      <vt:lpstr>Office 主题​​</vt:lpstr>
      <vt:lpstr>Mysql 执行计划以及常见索引问题</vt:lpstr>
      <vt:lpstr>执行计划总体说明</vt:lpstr>
      <vt:lpstr>执行计划-查询方式汇总</vt:lpstr>
      <vt:lpstr>执行计划-查询方式</vt:lpstr>
      <vt:lpstr>执行计划-查询方式</vt:lpstr>
      <vt:lpstr>执行计划-查询方式</vt:lpstr>
      <vt:lpstr>执行计划-查询方式</vt:lpstr>
      <vt:lpstr>执行计划-查询方式</vt:lpstr>
      <vt:lpstr>执行计划-查询方式</vt:lpstr>
      <vt:lpstr>执行计划-查询方式</vt:lpstr>
      <vt:lpstr>执行计划-查询方式</vt:lpstr>
      <vt:lpstr>执行计划-查询type汇总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执行计划-查询type</vt:lpstr>
      <vt:lpstr>执行计划-查询ref关联信息</vt:lpstr>
      <vt:lpstr>执行计划-查询extra特性</vt:lpstr>
      <vt:lpstr>执行计划-查询limit</vt:lpstr>
      <vt:lpstr>索引常见问题</vt:lpstr>
      <vt:lpstr>索引常见问题</vt:lpstr>
      <vt:lpstr>索引常见问题</vt:lpstr>
      <vt:lpstr>索引常见问题</vt:lpstr>
      <vt:lpstr>索引常见问题</vt:lpstr>
      <vt:lpstr>索引常见问题</vt:lpstr>
      <vt:lpstr>索引常见问题</vt:lpstr>
      <vt:lpstr>索引常见问题</vt:lpstr>
      <vt:lpstr>索引常见问题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执行计划以及常见索引问题</dc:title>
  <dc:creator>xbany</dc:creator>
  <cp:lastModifiedBy>zyq</cp:lastModifiedBy>
  <cp:revision>113</cp:revision>
  <dcterms:created xsi:type="dcterms:W3CDTF">2019-12-12T01:27:03Z</dcterms:created>
  <dcterms:modified xsi:type="dcterms:W3CDTF">2019-12-12T14:30:35Z</dcterms:modified>
</cp:coreProperties>
</file>