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8" r:id="rId4"/>
    <p:sldMasterId id="2147483702" r:id="rId5"/>
    <p:sldMasterId id="2147483716" r:id="rId6"/>
  </p:sldMasterIdLst>
  <p:notesMasterIdLst>
    <p:notesMasterId r:id="rId12"/>
  </p:notesMasterIdLst>
  <p:sldIdLst>
    <p:sldId id="256" r:id="rId7"/>
    <p:sldId id="257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11B5E-02C4-478E-A545-18C459EEAB15}" type="datetimeFigureOut">
              <a:rPr lang="zh-CN" altLang="en-US" smtClean="0"/>
              <a:t>2017/4/5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9BF45-AB41-4C4A-93F4-19EBFB2366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7846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hangingPunct="1"/>
            <a:fld id="{0321832E-D094-4C9E-B7D0-63AF1A201671}" type="slidenum">
              <a:rPr lang="en-US" altLang="zh-CN" sz="12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 eaLnBrk="1" hangingPunct="1"/>
              <a:t>1</a:t>
            </a:fld>
            <a:endParaRPr lang="en-US" altLang="zh-CN" sz="1200" b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3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7007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hangingPunct="1"/>
            <a:fld id="{D802E2DD-A874-4CA1-903E-05C2E84FCC64}" type="slidenum">
              <a:rPr lang="en-US" altLang="zh-CN" sz="12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 eaLnBrk="1" hangingPunct="1"/>
              <a:t>2</a:t>
            </a:fld>
            <a:endParaRPr lang="en-US" altLang="zh-CN" sz="1200" b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4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0120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hangingPunct="1"/>
            <a:fld id="{F2E674E1-250E-4039-8DE6-E48C2F478AB6}" type="slidenum">
              <a:rPr lang="en-US" altLang="zh-CN" sz="12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 eaLnBrk="1" hangingPunct="1"/>
              <a:t>3</a:t>
            </a:fld>
            <a:endParaRPr lang="en-US" altLang="zh-CN" sz="1200" b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5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6281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hangingPunct="1"/>
            <a:fld id="{E3B633C1-8654-4705-8A16-B0837788E2BB}" type="slidenum">
              <a:rPr lang="en-US" altLang="zh-CN" sz="12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 eaLnBrk="1" hangingPunct="1"/>
              <a:t>4</a:t>
            </a:fld>
            <a:endParaRPr lang="en-US" altLang="zh-CN" sz="1200" b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6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0332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hangingPunct="1"/>
            <a:fld id="{DB452FC8-4DC5-47CA-84DD-CC4E08A03BBC}" type="slidenum">
              <a:rPr lang="en-US" altLang="zh-CN" sz="12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 eaLnBrk="1" hangingPunct="1"/>
              <a:t>5</a:t>
            </a:fld>
            <a:endParaRPr lang="en-US" altLang="zh-CN" sz="1200" b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033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BFEC-5070-48CF-AD10-05D3485E4B59}" type="datetimeFigureOut">
              <a:rPr lang="zh-CN" altLang="en-US" smtClean="0"/>
              <a:t>2017/4/5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30-9836-47BA-8889-028FF755B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399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BFEC-5070-48CF-AD10-05D3485E4B59}" type="datetimeFigureOut">
              <a:rPr lang="zh-CN" altLang="en-US" smtClean="0"/>
              <a:t>2017/4/5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30-9836-47BA-8889-028FF755B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450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BFEC-5070-48CF-AD10-05D3485E4B59}" type="datetimeFigureOut">
              <a:rPr lang="zh-CN" altLang="en-US" smtClean="0"/>
              <a:t>2017/4/5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30-9836-47BA-8889-028FF755B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5132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EF45E6-08B9-4149-9DBC-8BAFBDAFB1D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22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C562A-3094-4A12-8735-6CA4047E18B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188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05EA4-3787-4B5E-9B89-EEDC66B90D3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35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268414"/>
            <a:ext cx="53848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68414"/>
            <a:ext cx="53848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71F827-6866-45D1-A4A4-7E9929BF267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157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8A11E-1DD9-4904-BABC-625086ED234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093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14D74-35D3-43D6-832E-4FC97AF42C0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74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A643B-8662-4B12-820D-2D8CB1DB616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92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0CDA3-D9EB-483C-8EE0-D26E546590AA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41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BFEC-5070-48CF-AD10-05D3485E4B59}" type="datetimeFigureOut">
              <a:rPr lang="zh-CN" altLang="en-US" smtClean="0"/>
              <a:t>2017/4/5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30-9836-47BA-8889-028FF755B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25835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A3C22-90B4-4295-A643-CF7F9B14AAD9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751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3FE8F-089E-49C5-8425-2DCE6558421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5383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115888"/>
            <a:ext cx="2743200" cy="62658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15888"/>
            <a:ext cx="8026400" cy="62658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B4271-8FA2-48B5-8739-3E3618E9AA3C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768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588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268414"/>
            <a:ext cx="5384800" cy="5113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68414"/>
            <a:ext cx="5384800" cy="5113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98CE0-5689-449F-9E77-C9A19373661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0674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588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600" y="1268414"/>
            <a:ext cx="10972800" cy="5113337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34763-1921-40B6-A446-AE97E1A4989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433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EF45E6-08B9-4149-9DBC-8BAFBDAFB1D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0875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C562A-3094-4A12-8735-6CA4047E18B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965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05EA4-3787-4B5E-9B89-EEDC66B90D3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7444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268414"/>
            <a:ext cx="53848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68414"/>
            <a:ext cx="53848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71F827-6866-45D1-A4A4-7E9929BF267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9444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8A11E-1DD9-4904-BABC-625086ED234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91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BFEC-5070-48CF-AD10-05D3485E4B59}" type="datetimeFigureOut">
              <a:rPr lang="zh-CN" altLang="en-US" smtClean="0"/>
              <a:t>2017/4/5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30-9836-47BA-8889-028FF755B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45342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14D74-35D3-43D6-832E-4FC97AF42C0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5360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A643B-8662-4B12-820D-2D8CB1DB616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6738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0CDA3-D9EB-483C-8EE0-D26E546590AA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9075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A3C22-90B4-4295-A643-CF7F9B14AAD9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361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3FE8F-089E-49C5-8425-2DCE6558421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3480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115888"/>
            <a:ext cx="2743200" cy="62658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15888"/>
            <a:ext cx="8026400" cy="62658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B4271-8FA2-48B5-8739-3E3618E9AA3C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9901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588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268414"/>
            <a:ext cx="5384800" cy="5113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68414"/>
            <a:ext cx="5384800" cy="5113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98CE0-5689-449F-9E77-C9A19373661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5200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588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600" y="1268414"/>
            <a:ext cx="10972800" cy="5113337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34763-1921-40B6-A446-AE97E1A4989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576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EF45E6-08B9-4149-9DBC-8BAFBDAFB1D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8920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C562A-3094-4A12-8735-6CA4047E18B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6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BFEC-5070-48CF-AD10-05D3485E4B59}" type="datetimeFigureOut">
              <a:rPr lang="zh-CN" altLang="en-US" smtClean="0"/>
              <a:t>2017/4/5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30-9836-47BA-8889-028FF755B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6928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05EA4-3787-4B5E-9B89-EEDC66B90D3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994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268414"/>
            <a:ext cx="53848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68414"/>
            <a:ext cx="53848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71F827-6866-45D1-A4A4-7E9929BF267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1101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8A11E-1DD9-4904-BABC-625086ED234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057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14D74-35D3-43D6-832E-4FC97AF42C0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79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A643B-8662-4B12-820D-2D8CB1DB616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2653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0CDA3-D9EB-483C-8EE0-D26E546590AA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828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A3C22-90B4-4295-A643-CF7F9B14AAD9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6482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3FE8F-089E-49C5-8425-2DCE6558421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956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115888"/>
            <a:ext cx="2743200" cy="62658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15888"/>
            <a:ext cx="8026400" cy="62658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B4271-8FA2-48B5-8739-3E3618E9AA3C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7580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588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268414"/>
            <a:ext cx="5384800" cy="5113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68414"/>
            <a:ext cx="5384800" cy="5113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98CE0-5689-449F-9E77-C9A19373661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87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BFEC-5070-48CF-AD10-05D3485E4B59}" type="datetimeFigureOut">
              <a:rPr lang="zh-CN" altLang="en-US" smtClean="0"/>
              <a:t>2017/4/5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30-9836-47BA-8889-028FF755B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78166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588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600" y="1268414"/>
            <a:ext cx="10972800" cy="5113337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34763-1921-40B6-A446-AE97E1A4989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5893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EF45E6-08B9-4149-9DBC-8BAFBDAFB1D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74032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C562A-3094-4A12-8735-6CA4047E18B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3215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05EA4-3787-4B5E-9B89-EEDC66B90D3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305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268414"/>
            <a:ext cx="53848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68414"/>
            <a:ext cx="53848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71F827-6866-45D1-A4A4-7E9929BF267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3147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8A11E-1DD9-4904-BABC-625086ED234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261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14D74-35D3-43D6-832E-4FC97AF42C0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3863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A643B-8662-4B12-820D-2D8CB1DB616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2613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0CDA3-D9EB-483C-8EE0-D26E546590AA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950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A3C22-90B4-4295-A643-CF7F9B14AAD9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97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BFEC-5070-48CF-AD10-05D3485E4B59}" type="datetimeFigureOut">
              <a:rPr lang="zh-CN" altLang="en-US" smtClean="0"/>
              <a:t>2017/4/5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30-9836-47BA-8889-028FF755B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9417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3FE8F-089E-49C5-8425-2DCE6558421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61804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115888"/>
            <a:ext cx="2743200" cy="62658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15888"/>
            <a:ext cx="8026400" cy="62658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B4271-8FA2-48B5-8739-3E3618E9AA3C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8413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588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268414"/>
            <a:ext cx="5384800" cy="5113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68414"/>
            <a:ext cx="5384800" cy="5113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98CE0-5689-449F-9E77-C9A19373661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357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588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600" y="1268414"/>
            <a:ext cx="10972800" cy="5113337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34763-1921-40B6-A446-AE97E1A4989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7704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EF45E6-08B9-4149-9DBC-8BAFBDAFB1D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90465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C562A-3094-4A12-8735-6CA4047E18B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9028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05EA4-3787-4B5E-9B89-EEDC66B90D3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89863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268414"/>
            <a:ext cx="53848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68414"/>
            <a:ext cx="53848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71F827-6866-45D1-A4A4-7E9929BF267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41309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8A11E-1DD9-4904-BABC-625086ED234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2536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14D74-35D3-43D6-832E-4FC97AF42C0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24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BFEC-5070-48CF-AD10-05D3485E4B59}" type="datetimeFigureOut">
              <a:rPr lang="zh-CN" altLang="en-US" smtClean="0"/>
              <a:t>2017/4/5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30-9836-47BA-8889-028FF755B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839347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A643B-8662-4B12-820D-2D8CB1DB616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7853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0CDA3-D9EB-483C-8EE0-D26E546590AA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15865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A3C22-90B4-4295-A643-CF7F9B14AAD9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98874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3FE8F-089E-49C5-8425-2DCE6558421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382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115888"/>
            <a:ext cx="2743200" cy="62658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15888"/>
            <a:ext cx="8026400" cy="62658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B4271-8FA2-48B5-8739-3E3618E9AA3C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20803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588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268414"/>
            <a:ext cx="5384800" cy="5113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68414"/>
            <a:ext cx="5384800" cy="5113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98CE0-5689-449F-9E77-C9A19373661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1094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588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600" y="1268414"/>
            <a:ext cx="10972800" cy="5113337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34763-1921-40B6-A446-AE97E1A4989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6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BFEC-5070-48CF-AD10-05D3485E4B59}" type="datetimeFigureOut">
              <a:rPr lang="zh-CN" altLang="en-US" smtClean="0"/>
              <a:t>2017/4/5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30-9836-47BA-8889-028FF755B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941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BFEC-5070-48CF-AD10-05D3485E4B59}" type="datetimeFigureOut">
              <a:rPr lang="zh-CN" altLang="en-US" smtClean="0"/>
              <a:t>2017/4/5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EB30-9836-47BA-8889-028FF755B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512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7BFEC-5070-48CF-AD10-05D3485E4B59}" type="datetimeFigureOut">
              <a:rPr lang="zh-CN" altLang="en-US" smtClean="0"/>
              <a:t>2017/4/5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1EB30-9836-47BA-8889-028FF755B8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249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588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68414"/>
            <a:ext cx="10972800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10325"/>
            <a:ext cx="28448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0551" y="6410325"/>
            <a:ext cx="38608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1352" y="6410325"/>
            <a:ext cx="781049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</a:pPr>
            <a:fld id="{3E8C4409-53A4-4B2D-94D9-A04601111965}" type="slidenum">
              <a:rPr lang="en-US" altLang="zh-CN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62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 b="1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588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68414"/>
            <a:ext cx="10972800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10325"/>
            <a:ext cx="28448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0551" y="6410325"/>
            <a:ext cx="38608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1352" y="6410325"/>
            <a:ext cx="781049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</a:pPr>
            <a:fld id="{3E8C4409-53A4-4B2D-94D9-A04601111965}" type="slidenum">
              <a:rPr lang="en-US" altLang="zh-CN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7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 b="1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588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68414"/>
            <a:ext cx="10972800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10325"/>
            <a:ext cx="28448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0551" y="6410325"/>
            <a:ext cx="38608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1352" y="6410325"/>
            <a:ext cx="781049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</a:pPr>
            <a:fld id="{3E8C4409-53A4-4B2D-94D9-A04601111965}" type="slidenum">
              <a:rPr lang="en-US" altLang="zh-CN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0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 b="1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588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68414"/>
            <a:ext cx="10972800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10325"/>
            <a:ext cx="28448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0551" y="6410325"/>
            <a:ext cx="38608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1352" y="6410325"/>
            <a:ext cx="781049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</a:pPr>
            <a:fld id="{3E8C4409-53A4-4B2D-94D9-A04601111965}" type="slidenum">
              <a:rPr lang="en-US" altLang="zh-CN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50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 b="1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588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68414"/>
            <a:ext cx="10972800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10325"/>
            <a:ext cx="28448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0551" y="6410325"/>
            <a:ext cx="38608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zh-CN">
                <a:solidFill>
                  <a:srgbClr val="000000"/>
                </a:solidFill>
              </a:rPr>
              <a:t>6 树和二叉树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1352" y="6410325"/>
            <a:ext cx="781049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</a:pPr>
            <a:fld id="{3E8C4409-53A4-4B2D-94D9-A04601111965}" type="slidenum">
              <a:rPr lang="en-US" altLang="zh-CN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1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 i="1" u="sng">
          <a:solidFill>
            <a:schemeClr val="accent2"/>
          </a:solidFill>
          <a:latin typeface="Courier New" pitchFamily="49" charset="0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 b="1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hangingPunct="1"/>
            <a:fld id="{A563A927-75F3-47C4-8B54-C82B2D39D48A}" type="slidenum">
              <a:rPr lang="en-US" altLang="zh-CN" sz="1400" b="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zh-CN" sz="1400" b="0">
              <a:solidFill>
                <a:srgbClr val="000000"/>
              </a:solidFill>
            </a:endParaRPr>
          </a:p>
        </p:txBody>
      </p:sp>
      <p:sp>
        <p:nvSpPr>
          <p:cNvPr id="173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赫夫曼树的应用</a:t>
            </a:r>
            <a:r>
              <a:rPr lang="en-US" altLang="zh-CN" smtClean="0"/>
              <a:t>——</a:t>
            </a:r>
            <a:r>
              <a:rPr lang="zh-CN" altLang="en-US" smtClean="0"/>
              <a:t>赫夫曼编码</a:t>
            </a:r>
          </a:p>
        </p:txBody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kumimoji="1" lang="en-US" altLang="zh-CN" sz="3200" b="0" dirty="0">
                <a:solidFill>
                  <a:schemeClr val="tx1"/>
                </a:solidFill>
              </a:rPr>
              <a:t>【</a:t>
            </a:r>
            <a:r>
              <a:rPr kumimoji="1" lang="zh-CN" altLang="en-US" sz="3200" b="0" dirty="0">
                <a:solidFill>
                  <a:schemeClr val="tx1"/>
                </a:solidFill>
              </a:rPr>
              <a:t>数据结构</a:t>
            </a:r>
            <a:r>
              <a:rPr kumimoji="1" lang="en-US" altLang="zh-CN" sz="3200" b="0" dirty="0">
                <a:solidFill>
                  <a:schemeClr val="tx1"/>
                </a:solidFill>
              </a:rPr>
              <a:t>】</a:t>
            </a:r>
          </a:p>
          <a:p>
            <a:pPr eaLnBrk="1" hangingPunct="1">
              <a:buFontTx/>
              <a:buNone/>
            </a:pPr>
            <a:r>
              <a:rPr kumimoji="1" lang="en-US" altLang="zh-CN" sz="2800" dirty="0" err="1">
                <a:solidFill>
                  <a:schemeClr val="tx1"/>
                </a:solidFill>
              </a:rPr>
              <a:t>typedef</a:t>
            </a:r>
            <a:r>
              <a:rPr kumimoji="1" lang="en-US" altLang="zh-CN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err="1">
                <a:solidFill>
                  <a:schemeClr val="tx1"/>
                </a:solidFill>
              </a:rPr>
              <a:t>struct</a:t>
            </a:r>
            <a:r>
              <a:rPr kumimoji="1" lang="en-US" altLang="zh-CN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err="1">
                <a:solidFill>
                  <a:schemeClr val="tx1"/>
                </a:solidFill>
              </a:rPr>
              <a:t>HuffNode</a:t>
            </a:r>
            <a:endParaRPr kumimoji="1" lang="en-US" altLang="zh-CN" sz="2800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kumimoji="1" lang="en-US" altLang="zh-CN" sz="2800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kumimoji="1" lang="en-US" altLang="zh-CN" sz="2800" dirty="0">
                <a:solidFill>
                  <a:schemeClr val="tx1"/>
                </a:solidFill>
              </a:rPr>
              <a:t>	char data;</a:t>
            </a:r>
          </a:p>
          <a:p>
            <a:pPr eaLnBrk="1" hangingPunct="1">
              <a:buFontTx/>
              <a:buNone/>
            </a:pPr>
            <a:r>
              <a:rPr kumimoji="1" lang="en-US" altLang="zh-CN" sz="2800" dirty="0">
                <a:solidFill>
                  <a:schemeClr val="tx1"/>
                </a:solidFill>
              </a:rPr>
              <a:t>	unsigned </a:t>
            </a:r>
            <a:r>
              <a:rPr kumimoji="1" lang="en-US" altLang="zh-CN" sz="2800" dirty="0" err="1">
                <a:solidFill>
                  <a:schemeClr val="tx1"/>
                </a:solidFill>
              </a:rPr>
              <a:t>int</a:t>
            </a:r>
            <a:r>
              <a:rPr kumimoji="1" lang="en-US" altLang="zh-CN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err="1">
                <a:solidFill>
                  <a:schemeClr val="tx1"/>
                </a:solidFill>
              </a:rPr>
              <a:t>freq</a:t>
            </a:r>
            <a:r>
              <a:rPr kumimoji="1" lang="en-US" altLang="zh-CN" sz="2800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kumimoji="1" lang="en-US" altLang="zh-CN" sz="2800" dirty="0">
                <a:solidFill>
                  <a:schemeClr val="tx1"/>
                </a:solidFill>
              </a:rPr>
              <a:t>	</a:t>
            </a:r>
            <a:r>
              <a:rPr kumimoji="1" lang="en-US" altLang="zh-CN" sz="2800" dirty="0" err="1">
                <a:solidFill>
                  <a:schemeClr val="tx1"/>
                </a:solidFill>
              </a:rPr>
              <a:t>int</a:t>
            </a:r>
            <a:r>
              <a:rPr kumimoji="1" lang="en-US" altLang="zh-CN" sz="2800" dirty="0">
                <a:solidFill>
                  <a:schemeClr val="tx1"/>
                </a:solidFill>
              </a:rPr>
              <a:t> parent;</a:t>
            </a:r>
          </a:p>
          <a:p>
            <a:pPr eaLnBrk="1" hangingPunct="1">
              <a:buFontTx/>
              <a:buNone/>
            </a:pPr>
            <a:r>
              <a:rPr kumimoji="1" lang="en-US" altLang="zh-CN" sz="2800" dirty="0">
                <a:solidFill>
                  <a:schemeClr val="tx1"/>
                </a:solidFill>
              </a:rPr>
              <a:t>	</a:t>
            </a:r>
            <a:r>
              <a:rPr kumimoji="1" lang="en-US" altLang="zh-CN" sz="2800" dirty="0" err="1">
                <a:solidFill>
                  <a:schemeClr val="tx1"/>
                </a:solidFill>
              </a:rPr>
              <a:t>int</a:t>
            </a:r>
            <a:r>
              <a:rPr kumimoji="1" lang="en-US" altLang="zh-CN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err="1">
                <a:solidFill>
                  <a:schemeClr val="tx1"/>
                </a:solidFill>
              </a:rPr>
              <a:t>lchild</a:t>
            </a:r>
            <a:r>
              <a:rPr kumimoji="1" lang="en-US" altLang="zh-CN" sz="2800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kumimoji="1" lang="en-US" altLang="zh-CN" sz="2800" dirty="0">
                <a:solidFill>
                  <a:schemeClr val="tx1"/>
                </a:solidFill>
              </a:rPr>
              <a:t>	</a:t>
            </a:r>
            <a:r>
              <a:rPr kumimoji="1" lang="en-US" altLang="zh-CN" sz="2800" dirty="0" err="1">
                <a:solidFill>
                  <a:schemeClr val="tx1"/>
                </a:solidFill>
              </a:rPr>
              <a:t>int</a:t>
            </a:r>
            <a:r>
              <a:rPr kumimoji="1" lang="en-US" altLang="zh-CN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err="1">
                <a:solidFill>
                  <a:schemeClr val="tx1"/>
                </a:solidFill>
              </a:rPr>
              <a:t>rchild</a:t>
            </a:r>
            <a:r>
              <a:rPr kumimoji="1" lang="en-US" altLang="zh-CN" sz="2800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kumimoji="1" lang="en-US" altLang="zh-CN" sz="2800" dirty="0">
                <a:solidFill>
                  <a:schemeClr val="tx1"/>
                </a:solidFill>
              </a:rPr>
              <a:t>}</a:t>
            </a:r>
            <a:r>
              <a:rPr kumimoji="1" lang="en-US" altLang="zh-CN" sz="2800" dirty="0" err="1">
                <a:solidFill>
                  <a:schemeClr val="tx1"/>
                </a:solidFill>
              </a:rPr>
              <a:t>HuffNode</a:t>
            </a:r>
            <a:r>
              <a:rPr kumimoji="1" lang="en-US" altLang="zh-CN" sz="2800" dirty="0">
                <a:solidFill>
                  <a:schemeClr val="tx1"/>
                </a:solidFill>
              </a:rPr>
              <a:t>;</a:t>
            </a:r>
            <a:endParaRPr kumimoji="1" lang="en-US" altLang="zh-CN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8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hangingPunct="1"/>
            <a:fld id="{5598A38C-04FC-45AE-8B5B-82BDFF334086}" type="slidenum">
              <a:rPr lang="en-US" altLang="zh-CN" sz="1400" b="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zh-CN" sz="1400" b="0">
              <a:solidFill>
                <a:srgbClr val="000000"/>
              </a:solidFill>
            </a:endParaRPr>
          </a:p>
        </p:txBody>
      </p:sp>
      <p:sp>
        <p:nvSpPr>
          <p:cNvPr id="17408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8"/>
            <a:ext cx="8229600" cy="792162"/>
          </a:xfrm>
        </p:spPr>
        <p:txBody>
          <a:bodyPr/>
          <a:lstStyle/>
          <a:p>
            <a:pPr eaLnBrk="1" hangingPunct="1"/>
            <a:r>
              <a:rPr lang="zh-CN" altLang="en-US" smtClean="0"/>
              <a:t>赫夫曼树的应用</a:t>
            </a:r>
            <a:r>
              <a:rPr lang="en-US" altLang="zh-CN" smtClean="0"/>
              <a:t>——</a:t>
            </a:r>
            <a:r>
              <a:rPr lang="zh-CN" altLang="en-US" smtClean="0"/>
              <a:t>赫夫曼编码</a:t>
            </a:r>
          </a:p>
        </p:txBody>
      </p:sp>
      <p:sp>
        <p:nvSpPr>
          <p:cNvPr id="174084" name="Freeform 3"/>
          <p:cNvSpPr>
            <a:spLocks/>
          </p:cNvSpPr>
          <p:nvPr/>
        </p:nvSpPr>
        <p:spPr bwMode="auto">
          <a:xfrm rot="-10780872">
            <a:off x="2908300" y="5248276"/>
            <a:ext cx="39688" cy="15875"/>
          </a:xfrm>
          <a:custGeom>
            <a:avLst/>
            <a:gdLst>
              <a:gd name="T0" fmla="*/ 0 w 51"/>
              <a:gd name="T1" fmla="*/ 2147483647 h 20"/>
              <a:gd name="T2" fmla="*/ 2147483647 w 51"/>
              <a:gd name="T3" fmla="*/ 0 h 20"/>
              <a:gd name="T4" fmla="*/ 2147483647 w 51"/>
              <a:gd name="T5" fmla="*/ 2147483647 h 20"/>
              <a:gd name="T6" fmla="*/ 0 w 51"/>
              <a:gd name="T7" fmla="*/ 2147483647 h 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1" h="20">
                <a:moveTo>
                  <a:pt x="0" y="20"/>
                </a:moveTo>
                <a:lnTo>
                  <a:pt x="48" y="0"/>
                </a:lnTo>
                <a:lnTo>
                  <a:pt x="51" y="13"/>
                </a:lnTo>
                <a:lnTo>
                  <a:pt x="0" y="20"/>
                </a:lnTo>
                <a:close/>
              </a:path>
            </a:pathLst>
          </a:custGeom>
          <a:solidFill>
            <a:srgbClr val="59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</a:endParaRPr>
          </a:p>
        </p:txBody>
      </p:sp>
      <p:sp>
        <p:nvSpPr>
          <p:cNvPr id="174085" name="Rectangle 4"/>
          <p:cNvSpPr>
            <a:spLocks noChangeArrowheads="1"/>
          </p:cNvSpPr>
          <p:nvPr/>
        </p:nvSpPr>
        <p:spPr bwMode="auto">
          <a:xfrm>
            <a:off x="4846638" y="62753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086" name="Rectangle 5"/>
          <p:cNvSpPr>
            <a:spLocks noChangeArrowheads="1"/>
          </p:cNvSpPr>
          <p:nvPr/>
        </p:nvSpPr>
        <p:spPr bwMode="auto">
          <a:xfrm>
            <a:off x="4140200" y="62753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087" name="Rectangle 6"/>
          <p:cNvSpPr>
            <a:spLocks noChangeArrowheads="1"/>
          </p:cNvSpPr>
          <p:nvPr/>
        </p:nvSpPr>
        <p:spPr bwMode="auto">
          <a:xfrm>
            <a:off x="3432176" y="62753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088" name="Rectangle 7"/>
          <p:cNvSpPr>
            <a:spLocks noChangeArrowheads="1"/>
          </p:cNvSpPr>
          <p:nvPr/>
        </p:nvSpPr>
        <p:spPr bwMode="auto">
          <a:xfrm>
            <a:off x="2725739" y="62753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089" name="Rectangle 8"/>
          <p:cNvSpPr>
            <a:spLocks noChangeArrowheads="1"/>
          </p:cNvSpPr>
          <p:nvPr/>
        </p:nvSpPr>
        <p:spPr bwMode="auto">
          <a:xfrm>
            <a:off x="5545138" y="62753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r>
          </a:p>
        </p:txBody>
      </p:sp>
      <p:sp>
        <p:nvSpPr>
          <p:cNvPr id="174090" name="Rectangle 9"/>
          <p:cNvSpPr>
            <a:spLocks noChangeArrowheads="1"/>
          </p:cNvSpPr>
          <p:nvPr/>
        </p:nvSpPr>
        <p:spPr bwMode="auto">
          <a:xfrm>
            <a:off x="4846638" y="59515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091" name="Rectangle 10"/>
          <p:cNvSpPr>
            <a:spLocks noChangeArrowheads="1"/>
          </p:cNvSpPr>
          <p:nvPr/>
        </p:nvSpPr>
        <p:spPr bwMode="auto">
          <a:xfrm>
            <a:off x="4140200" y="59515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092" name="Rectangle 11"/>
          <p:cNvSpPr>
            <a:spLocks noChangeArrowheads="1"/>
          </p:cNvSpPr>
          <p:nvPr/>
        </p:nvSpPr>
        <p:spPr bwMode="auto">
          <a:xfrm>
            <a:off x="3432176" y="59515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093" name="Rectangle 12"/>
          <p:cNvSpPr>
            <a:spLocks noChangeArrowheads="1"/>
          </p:cNvSpPr>
          <p:nvPr/>
        </p:nvSpPr>
        <p:spPr bwMode="auto">
          <a:xfrm>
            <a:off x="2725739" y="59515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094" name="Rectangle 13"/>
          <p:cNvSpPr>
            <a:spLocks noChangeArrowheads="1"/>
          </p:cNvSpPr>
          <p:nvPr/>
        </p:nvSpPr>
        <p:spPr bwMode="auto">
          <a:xfrm>
            <a:off x="5545138" y="59515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</a:p>
        </p:txBody>
      </p:sp>
      <p:sp>
        <p:nvSpPr>
          <p:cNvPr id="174095" name="Rectangle 14"/>
          <p:cNvSpPr>
            <a:spLocks noChangeArrowheads="1"/>
          </p:cNvSpPr>
          <p:nvPr/>
        </p:nvSpPr>
        <p:spPr bwMode="auto">
          <a:xfrm>
            <a:off x="4846638" y="56276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096" name="Rectangle 15"/>
          <p:cNvSpPr>
            <a:spLocks noChangeArrowheads="1"/>
          </p:cNvSpPr>
          <p:nvPr/>
        </p:nvSpPr>
        <p:spPr bwMode="auto">
          <a:xfrm>
            <a:off x="4140200" y="56276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097" name="Rectangle 16"/>
          <p:cNvSpPr>
            <a:spLocks noChangeArrowheads="1"/>
          </p:cNvSpPr>
          <p:nvPr/>
        </p:nvSpPr>
        <p:spPr bwMode="auto">
          <a:xfrm>
            <a:off x="3432176" y="56276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098" name="Rectangle 17"/>
          <p:cNvSpPr>
            <a:spLocks noChangeArrowheads="1"/>
          </p:cNvSpPr>
          <p:nvPr/>
        </p:nvSpPr>
        <p:spPr bwMode="auto">
          <a:xfrm>
            <a:off x="2725739" y="56276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099" name="Rectangle 18"/>
          <p:cNvSpPr>
            <a:spLocks noChangeArrowheads="1"/>
          </p:cNvSpPr>
          <p:nvPr/>
        </p:nvSpPr>
        <p:spPr bwMode="auto">
          <a:xfrm>
            <a:off x="5545138" y="56276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r>
          </a:p>
        </p:txBody>
      </p:sp>
      <p:sp>
        <p:nvSpPr>
          <p:cNvPr id="174100" name="Rectangle 19"/>
          <p:cNvSpPr>
            <a:spLocks noChangeArrowheads="1"/>
          </p:cNvSpPr>
          <p:nvPr/>
        </p:nvSpPr>
        <p:spPr bwMode="auto">
          <a:xfrm>
            <a:off x="4846638" y="53038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01" name="Rectangle 20"/>
          <p:cNvSpPr>
            <a:spLocks noChangeArrowheads="1"/>
          </p:cNvSpPr>
          <p:nvPr/>
        </p:nvSpPr>
        <p:spPr bwMode="auto">
          <a:xfrm>
            <a:off x="4140200" y="53038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02" name="Rectangle 21"/>
          <p:cNvSpPr>
            <a:spLocks noChangeArrowheads="1"/>
          </p:cNvSpPr>
          <p:nvPr/>
        </p:nvSpPr>
        <p:spPr bwMode="auto">
          <a:xfrm>
            <a:off x="3432176" y="53038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03" name="Rectangle 22"/>
          <p:cNvSpPr>
            <a:spLocks noChangeArrowheads="1"/>
          </p:cNvSpPr>
          <p:nvPr/>
        </p:nvSpPr>
        <p:spPr bwMode="auto">
          <a:xfrm>
            <a:off x="2725739" y="53038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04" name="Rectangle 23"/>
          <p:cNvSpPr>
            <a:spLocks noChangeArrowheads="1"/>
          </p:cNvSpPr>
          <p:nvPr/>
        </p:nvSpPr>
        <p:spPr bwMode="auto">
          <a:xfrm>
            <a:off x="5545138" y="53038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r>
          </a:p>
        </p:txBody>
      </p:sp>
      <p:sp>
        <p:nvSpPr>
          <p:cNvPr id="174105" name="Rectangle 24"/>
          <p:cNvSpPr>
            <a:spLocks noChangeArrowheads="1"/>
          </p:cNvSpPr>
          <p:nvPr/>
        </p:nvSpPr>
        <p:spPr bwMode="auto">
          <a:xfrm>
            <a:off x="4846638" y="49799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06" name="Rectangle 25"/>
          <p:cNvSpPr>
            <a:spLocks noChangeArrowheads="1"/>
          </p:cNvSpPr>
          <p:nvPr/>
        </p:nvSpPr>
        <p:spPr bwMode="auto">
          <a:xfrm>
            <a:off x="4140200" y="49799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07" name="Rectangle 26"/>
          <p:cNvSpPr>
            <a:spLocks noChangeArrowheads="1"/>
          </p:cNvSpPr>
          <p:nvPr/>
        </p:nvSpPr>
        <p:spPr bwMode="auto">
          <a:xfrm>
            <a:off x="3432176" y="49799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08" name="Rectangle 27"/>
          <p:cNvSpPr>
            <a:spLocks noChangeArrowheads="1"/>
          </p:cNvSpPr>
          <p:nvPr/>
        </p:nvSpPr>
        <p:spPr bwMode="auto">
          <a:xfrm>
            <a:off x="2725739" y="49799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09" name="Rectangle 28"/>
          <p:cNvSpPr>
            <a:spLocks noChangeArrowheads="1"/>
          </p:cNvSpPr>
          <p:nvPr/>
        </p:nvSpPr>
        <p:spPr bwMode="auto">
          <a:xfrm>
            <a:off x="5545138" y="49799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</a:p>
        </p:txBody>
      </p:sp>
      <p:sp>
        <p:nvSpPr>
          <p:cNvPr id="174110" name="Rectangle 29"/>
          <p:cNvSpPr>
            <a:spLocks noChangeArrowheads="1"/>
          </p:cNvSpPr>
          <p:nvPr/>
        </p:nvSpPr>
        <p:spPr bwMode="auto">
          <a:xfrm>
            <a:off x="4846638" y="46561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11" name="Rectangle 30"/>
          <p:cNvSpPr>
            <a:spLocks noChangeArrowheads="1"/>
          </p:cNvSpPr>
          <p:nvPr/>
        </p:nvSpPr>
        <p:spPr bwMode="auto">
          <a:xfrm>
            <a:off x="4140200" y="46561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12" name="Rectangle 31"/>
          <p:cNvSpPr>
            <a:spLocks noChangeArrowheads="1"/>
          </p:cNvSpPr>
          <p:nvPr/>
        </p:nvSpPr>
        <p:spPr bwMode="auto">
          <a:xfrm>
            <a:off x="3432176" y="46561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13" name="Rectangle 32"/>
          <p:cNvSpPr>
            <a:spLocks noChangeArrowheads="1"/>
          </p:cNvSpPr>
          <p:nvPr/>
        </p:nvSpPr>
        <p:spPr bwMode="auto">
          <a:xfrm>
            <a:off x="2725739" y="46561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14" name="Rectangle 33"/>
          <p:cNvSpPr>
            <a:spLocks noChangeArrowheads="1"/>
          </p:cNvSpPr>
          <p:nvPr/>
        </p:nvSpPr>
        <p:spPr bwMode="auto">
          <a:xfrm>
            <a:off x="5545138" y="46561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174115" name="Rectangle 34"/>
          <p:cNvSpPr>
            <a:spLocks noChangeArrowheads="1"/>
          </p:cNvSpPr>
          <p:nvPr/>
        </p:nvSpPr>
        <p:spPr bwMode="auto">
          <a:xfrm>
            <a:off x="4846638" y="43322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16" name="Rectangle 35"/>
          <p:cNvSpPr>
            <a:spLocks noChangeArrowheads="1"/>
          </p:cNvSpPr>
          <p:nvPr/>
        </p:nvSpPr>
        <p:spPr bwMode="auto">
          <a:xfrm>
            <a:off x="4140200" y="43322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17" name="Rectangle 36"/>
          <p:cNvSpPr>
            <a:spLocks noChangeArrowheads="1"/>
          </p:cNvSpPr>
          <p:nvPr/>
        </p:nvSpPr>
        <p:spPr bwMode="auto">
          <a:xfrm>
            <a:off x="3432176" y="43322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18" name="Rectangle 37"/>
          <p:cNvSpPr>
            <a:spLocks noChangeArrowheads="1"/>
          </p:cNvSpPr>
          <p:nvPr/>
        </p:nvSpPr>
        <p:spPr bwMode="auto">
          <a:xfrm>
            <a:off x="2725739" y="43322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19" name="Rectangle 38"/>
          <p:cNvSpPr>
            <a:spLocks noChangeArrowheads="1"/>
          </p:cNvSpPr>
          <p:nvPr/>
        </p:nvSpPr>
        <p:spPr bwMode="auto">
          <a:xfrm>
            <a:off x="5545138" y="43322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174120" name="Rectangle 39"/>
          <p:cNvSpPr>
            <a:spLocks noChangeArrowheads="1"/>
          </p:cNvSpPr>
          <p:nvPr/>
        </p:nvSpPr>
        <p:spPr bwMode="auto">
          <a:xfrm>
            <a:off x="4846638" y="40084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21" name="Rectangle 40"/>
          <p:cNvSpPr>
            <a:spLocks noChangeArrowheads="1"/>
          </p:cNvSpPr>
          <p:nvPr/>
        </p:nvSpPr>
        <p:spPr bwMode="auto">
          <a:xfrm>
            <a:off x="4140200" y="40084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22" name="Rectangle 41"/>
          <p:cNvSpPr>
            <a:spLocks noChangeArrowheads="1"/>
          </p:cNvSpPr>
          <p:nvPr/>
        </p:nvSpPr>
        <p:spPr bwMode="auto">
          <a:xfrm>
            <a:off x="3432176" y="40084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23" name="Rectangle 42"/>
          <p:cNvSpPr>
            <a:spLocks noChangeArrowheads="1"/>
          </p:cNvSpPr>
          <p:nvPr/>
        </p:nvSpPr>
        <p:spPr bwMode="auto">
          <a:xfrm>
            <a:off x="2725739" y="40084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</a:p>
        </p:txBody>
      </p:sp>
      <p:sp>
        <p:nvSpPr>
          <p:cNvPr id="174124" name="Rectangle 43"/>
          <p:cNvSpPr>
            <a:spLocks noChangeArrowheads="1"/>
          </p:cNvSpPr>
          <p:nvPr/>
        </p:nvSpPr>
        <p:spPr bwMode="auto">
          <a:xfrm>
            <a:off x="5545138" y="40084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74125" name="Rectangle 44"/>
          <p:cNvSpPr>
            <a:spLocks noChangeArrowheads="1"/>
          </p:cNvSpPr>
          <p:nvPr/>
        </p:nvSpPr>
        <p:spPr bwMode="auto">
          <a:xfrm>
            <a:off x="4846638" y="36845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26" name="Rectangle 45"/>
          <p:cNvSpPr>
            <a:spLocks noChangeArrowheads="1"/>
          </p:cNvSpPr>
          <p:nvPr/>
        </p:nvSpPr>
        <p:spPr bwMode="auto">
          <a:xfrm>
            <a:off x="4140200" y="36845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27" name="Rectangle 46"/>
          <p:cNvSpPr>
            <a:spLocks noChangeArrowheads="1"/>
          </p:cNvSpPr>
          <p:nvPr/>
        </p:nvSpPr>
        <p:spPr bwMode="auto">
          <a:xfrm>
            <a:off x="3432176" y="36845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81647" name="Rectangle 47"/>
          <p:cNvSpPr>
            <a:spLocks noChangeArrowheads="1"/>
          </p:cNvSpPr>
          <p:nvPr/>
        </p:nvSpPr>
        <p:spPr bwMode="auto">
          <a:xfrm>
            <a:off x="2725739" y="36845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74129" name="Rectangle 48"/>
          <p:cNvSpPr>
            <a:spLocks noChangeArrowheads="1"/>
          </p:cNvSpPr>
          <p:nvPr/>
        </p:nvSpPr>
        <p:spPr bwMode="auto">
          <a:xfrm>
            <a:off x="5545138" y="36845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174130" name="Rectangle 49"/>
          <p:cNvSpPr>
            <a:spLocks noChangeArrowheads="1"/>
          </p:cNvSpPr>
          <p:nvPr/>
        </p:nvSpPr>
        <p:spPr bwMode="auto">
          <a:xfrm>
            <a:off x="4846638" y="33607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31" name="Rectangle 50"/>
          <p:cNvSpPr>
            <a:spLocks noChangeArrowheads="1"/>
          </p:cNvSpPr>
          <p:nvPr/>
        </p:nvSpPr>
        <p:spPr bwMode="auto">
          <a:xfrm>
            <a:off x="4140200" y="33607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32" name="Rectangle 51"/>
          <p:cNvSpPr>
            <a:spLocks noChangeArrowheads="1"/>
          </p:cNvSpPr>
          <p:nvPr/>
        </p:nvSpPr>
        <p:spPr bwMode="auto">
          <a:xfrm>
            <a:off x="3432176" y="33607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33" name="Rectangle 52"/>
          <p:cNvSpPr>
            <a:spLocks noChangeArrowheads="1"/>
          </p:cNvSpPr>
          <p:nvPr/>
        </p:nvSpPr>
        <p:spPr bwMode="auto">
          <a:xfrm>
            <a:off x="2725739" y="33607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</a:p>
        </p:txBody>
      </p:sp>
      <p:sp>
        <p:nvSpPr>
          <p:cNvPr id="174134" name="Rectangle 53"/>
          <p:cNvSpPr>
            <a:spLocks noChangeArrowheads="1"/>
          </p:cNvSpPr>
          <p:nvPr/>
        </p:nvSpPr>
        <p:spPr bwMode="auto">
          <a:xfrm>
            <a:off x="5545138" y="33607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174135" name="Rectangle 54"/>
          <p:cNvSpPr>
            <a:spLocks noChangeArrowheads="1"/>
          </p:cNvSpPr>
          <p:nvPr/>
        </p:nvSpPr>
        <p:spPr bwMode="auto">
          <a:xfrm>
            <a:off x="4846638" y="30368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36" name="Rectangle 55"/>
          <p:cNvSpPr>
            <a:spLocks noChangeArrowheads="1"/>
          </p:cNvSpPr>
          <p:nvPr/>
        </p:nvSpPr>
        <p:spPr bwMode="auto">
          <a:xfrm>
            <a:off x="4140200" y="30368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37" name="Rectangle 56"/>
          <p:cNvSpPr>
            <a:spLocks noChangeArrowheads="1"/>
          </p:cNvSpPr>
          <p:nvPr/>
        </p:nvSpPr>
        <p:spPr bwMode="auto">
          <a:xfrm>
            <a:off x="3432176" y="30368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38" name="Rectangle 57"/>
          <p:cNvSpPr>
            <a:spLocks noChangeArrowheads="1"/>
          </p:cNvSpPr>
          <p:nvPr/>
        </p:nvSpPr>
        <p:spPr bwMode="auto">
          <a:xfrm>
            <a:off x="2725739" y="30368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</a:p>
        </p:txBody>
      </p:sp>
      <p:sp>
        <p:nvSpPr>
          <p:cNvPr id="174139" name="Rectangle 58"/>
          <p:cNvSpPr>
            <a:spLocks noChangeArrowheads="1"/>
          </p:cNvSpPr>
          <p:nvPr/>
        </p:nvSpPr>
        <p:spPr bwMode="auto">
          <a:xfrm>
            <a:off x="5545138" y="30368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74140" name="Rectangle 59"/>
          <p:cNvSpPr>
            <a:spLocks noChangeArrowheads="1"/>
          </p:cNvSpPr>
          <p:nvPr/>
        </p:nvSpPr>
        <p:spPr bwMode="auto">
          <a:xfrm>
            <a:off x="4846638" y="27130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41" name="Rectangle 60"/>
          <p:cNvSpPr>
            <a:spLocks noChangeArrowheads="1"/>
          </p:cNvSpPr>
          <p:nvPr/>
        </p:nvSpPr>
        <p:spPr bwMode="auto">
          <a:xfrm>
            <a:off x="4140200" y="27130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42" name="Rectangle 61"/>
          <p:cNvSpPr>
            <a:spLocks noChangeArrowheads="1"/>
          </p:cNvSpPr>
          <p:nvPr/>
        </p:nvSpPr>
        <p:spPr bwMode="auto">
          <a:xfrm>
            <a:off x="3432176" y="27130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43" name="Rectangle 62"/>
          <p:cNvSpPr>
            <a:spLocks noChangeArrowheads="1"/>
          </p:cNvSpPr>
          <p:nvPr/>
        </p:nvSpPr>
        <p:spPr bwMode="auto">
          <a:xfrm>
            <a:off x="2725739" y="27130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74144" name="Rectangle 63"/>
          <p:cNvSpPr>
            <a:spLocks noChangeArrowheads="1"/>
          </p:cNvSpPr>
          <p:nvPr/>
        </p:nvSpPr>
        <p:spPr bwMode="auto">
          <a:xfrm>
            <a:off x="5545138" y="27130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74145" name="Rectangle 64"/>
          <p:cNvSpPr>
            <a:spLocks noChangeArrowheads="1"/>
          </p:cNvSpPr>
          <p:nvPr/>
        </p:nvSpPr>
        <p:spPr bwMode="auto">
          <a:xfrm>
            <a:off x="4846638" y="23891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46" name="Rectangle 65"/>
          <p:cNvSpPr>
            <a:spLocks noChangeArrowheads="1"/>
          </p:cNvSpPr>
          <p:nvPr/>
        </p:nvSpPr>
        <p:spPr bwMode="auto">
          <a:xfrm>
            <a:off x="4140200" y="23891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47" name="Rectangle 66"/>
          <p:cNvSpPr>
            <a:spLocks noChangeArrowheads="1"/>
          </p:cNvSpPr>
          <p:nvPr/>
        </p:nvSpPr>
        <p:spPr bwMode="auto">
          <a:xfrm>
            <a:off x="3432176" y="23891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48" name="Rectangle 67"/>
          <p:cNvSpPr>
            <a:spLocks noChangeArrowheads="1"/>
          </p:cNvSpPr>
          <p:nvPr/>
        </p:nvSpPr>
        <p:spPr bwMode="auto">
          <a:xfrm>
            <a:off x="2725739" y="23891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174149" name="Rectangle 68"/>
          <p:cNvSpPr>
            <a:spLocks noChangeArrowheads="1"/>
          </p:cNvSpPr>
          <p:nvPr/>
        </p:nvSpPr>
        <p:spPr bwMode="auto">
          <a:xfrm>
            <a:off x="5545138" y="23891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74150" name="Rectangle 69"/>
          <p:cNvSpPr>
            <a:spLocks noChangeArrowheads="1"/>
          </p:cNvSpPr>
          <p:nvPr/>
        </p:nvSpPr>
        <p:spPr bwMode="auto">
          <a:xfrm>
            <a:off x="4846638" y="20653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51" name="Rectangle 70"/>
          <p:cNvSpPr>
            <a:spLocks noChangeArrowheads="1"/>
          </p:cNvSpPr>
          <p:nvPr/>
        </p:nvSpPr>
        <p:spPr bwMode="auto">
          <a:xfrm>
            <a:off x="4140200" y="20653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52" name="Rectangle 71"/>
          <p:cNvSpPr>
            <a:spLocks noChangeArrowheads="1"/>
          </p:cNvSpPr>
          <p:nvPr/>
        </p:nvSpPr>
        <p:spPr bwMode="auto">
          <a:xfrm>
            <a:off x="3432176" y="20653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53" name="Rectangle 72"/>
          <p:cNvSpPr>
            <a:spLocks noChangeArrowheads="1"/>
          </p:cNvSpPr>
          <p:nvPr/>
        </p:nvSpPr>
        <p:spPr bwMode="auto">
          <a:xfrm>
            <a:off x="2725739" y="20653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29</a:t>
            </a:r>
          </a:p>
        </p:txBody>
      </p:sp>
      <p:sp>
        <p:nvSpPr>
          <p:cNvPr id="174154" name="Rectangle 73"/>
          <p:cNvSpPr>
            <a:spLocks noChangeArrowheads="1"/>
          </p:cNvSpPr>
          <p:nvPr/>
        </p:nvSpPr>
        <p:spPr bwMode="auto">
          <a:xfrm>
            <a:off x="5545138" y="20653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74155" name="Rectangle 74"/>
          <p:cNvSpPr>
            <a:spLocks noChangeArrowheads="1"/>
          </p:cNvSpPr>
          <p:nvPr/>
        </p:nvSpPr>
        <p:spPr bwMode="auto">
          <a:xfrm>
            <a:off x="4846638" y="17414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56" name="Rectangle 75"/>
          <p:cNvSpPr>
            <a:spLocks noChangeArrowheads="1"/>
          </p:cNvSpPr>
          <p:nvPr/>
        </p:nvSpPr>
        <p:spPr bwMode="auto">
          <a:xfrm>
            <a:off x="4140200" y="17414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57" name="Rectangle 76"/>
          <p:cNvSpPr>
            <a:spLocks noChangeArrowheads="1"/>
          </p:cNvSpPr>
          <p:nvPr/>
        </p:nvSpPr>
        <p:spPr bwMode="auto">
          <a:xfrm>
            <a:off x="3432176" y="17414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81677" name="Rectangle 77"/>
          <p:cNvSpPr>
            <a:spLocks noChangeArrowheads="1"/>
          </p:cNvSpPr>
          <p:nvPr/>
        </p:nvSpPr>
        <p:spPr bwMode="auto">
          <a:xfrm>
            <a:off x="2725739" y="17414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74159" name="Rectangle 78"/>
          <p:cNvSpPr>
            <a:spLocks noChangeArrowheads="1"/>
          </p:cNvSpPr>
          <p:nvPr/>
        </p:nvSpPr>
        <p:spPr bwMode="auto">
          <a:xfrm>
            <a:off x="5545138" y="17414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74160" name="Rectangle 79"/>
          <p:cNvSpPr>
            <a:spLocks noChangeArrowheads="1"/>
          </p:cNvSpPr>
          <p:nvPr/>
        </p:nvSpPr>
        <p:spPr bwMode="auto">
          <a:xfrm>
            <a:off x="4846638" y="14176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61" name="Rectangle 80"/>
          <p:cNvSpPr>
            <a:spLocks noChangeArrowheads="1"/>
          </p:cNvSpPr>
          <p:nvPr/>
        </p:nvSpPr>
        <p:spPr bwMode="auto">
          <a:xfrm>
            <a:off x="4140200" y="14176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62" name="Rectangle 81"/>
          <p:cNvSpPr>
            <a:spLocks noChangeArrowheads="1"/>
          </p:cNvSpPr>
          <p:nvPr/>
        </p:nvSpPr>
        <p:spPr bwMode="auto">
          <a:xfrm>
            <a:off x="3432176" y="14176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63" name="Rectangle 82"/>
          <p:cNvSpPr>
            <a:spLocks noChangeArrowheads="1"/>
          </p:cNvSpPr>
          <p:nvPr/>
        </p:nvSpPr>
        <p:spPr bwMode="auto">
          <a:xfrm>
            <a:off x="2725739" y="14176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64" name="Rectangle 83"/>
          <p:cNvSpPr>
            <a:spLocks noChangeArrowheads="1"/>
          </p:cNvSpPr>
          <p:nvPr/>
        </p:nvSpPr>
        <p:spPr bwMode="auto">
          <a:xfrm>
            <a:off x="5545138" y="14176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4165" name="Rectangle 84"/>
          <p:cNvSpPr>
            <a:spLocks noChangeArrowheads="1"/>
          </p:cNvSpPr>
          <p:nvPr/>
        </p:nvSpPr>
        <p:spPr bwMode="auto">
          <a:xfrm>
            <a:off x="4846638" y="1052514"/>
            <a:ext cx="6969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rc</a:t>
            </a:r>
          </a:p>
        </p:txBody>
      </p:sp>
      <p:sp>
        <p:nvSpPr>
          <p:cNvPr id="174166" name="Rectangle 85"/>
          <p:cNvSpPr>
            <a:spLocks noChangeArrowheads="1"/>
          </p:cNvSpPr>
          <p:nvPr/>
        </p:nvSpPr>
        <p:spPr bwMode="auto">
          <a:xfrm>
            <a:off x="4140200" y="1052514"/>
            <a:ext cx="7064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lc</a:t>
            </a:r>
          </a:p>
        </p:txBody>
      </p:sp>
      <p:sp>
        <p:nvSpPr>
          <p:cNvPr id="174167" name="Rectangle 86"/>
          <p:cNvSpPr>
            <a:spLocks noChangeArrowheads="1"/>
          </p:cNvSpPr>
          <p:nvPr/>
        </p:nvSpPr>
        <p:spPr bwMode="auto">
          <a:xfrm>
            <a:off x="3432176" y="1052514"/>
            <a:ext cx="7080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</a:p>
        </p:txBody>
      </p:sp>
      <p:sp>
        <p:nvSpPr>
          <p:cNvPr id="174168" name="Rectangle 87"/>
          <p:cNvSpPr>
            <a:spLocks noChangeArrowheads="1"/>
          </p:cNvSpPr>
          <p:nvPr/>
        </p:nvSpPr>
        <p:spPr bwMode="auto">
          <a:xfrm>
            <a:off x="2465388" y="1012826"/>
            <a:ext cx="124460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weight</a:t>
            </a:r>
          </a:p>
        </p:txBody>
      </p:sp>
      <p:sp>
        <p:nvSpPr>
          <p:cNvPr id="174169" name="Rectangle 88"/>
          <p:cNvSpPr>
            <a:spLocks noChangeArrowheads="1"/>
          </p:cNvSpPr>
          <p:nvPr/>
        </p:nvSpPr>
        <p:spPr bwMode="auto">
          <a:xfrm>
            <a:off x="2038350" y="1460500"/>
            <a:ext cx="215900" cy="4318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70" name="Rectangle 89"/>
          <p:cNvSpPr>
            <a:spLocks noChangeArrowheads="1"/>
          </p:cNvSpPr>
          <p:nvPr/>
        </p:nvSpPr>
        <p:spPr bwMode="auto">
          <a:xfrm>
            <a:off x="1858963" y="1028700"/>
            <a:ext cx="539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HT</a:t>
            </a:r>
            <a:endParaRPr kumimoji="1" lang="en-US" altLang="zh-CN" b="0" baseline="-250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71" name="Line 90"/>
          <p:cNvSpPr>
            <a:spLocks noChangeShapeType="1"/>
          </p:cNvSpPr>
          <p:nvPr/>
        </p:nvSpPr>
        <p:spPr bwMode="auto">
          <a:xfrm flipV="1">
            <a:off x="2133601" y="1622426"/>
            <a:ext cx="517525" cy="79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</a:endParaRPr>
          </a:p>
        </p:txBody>
      </p:sp>
      <p:sp>
        <p:nvSpPr>
          <p:cNvPr id="174172" name="Text Box 91"/>
          <p:cNvSpPr txBox="1">
            <a:spLocks noChangeArrowheads="1"/>
          </p:cNvSpPr>
          <p:nvPr/>
        </p:nvSpPr>
        <p:spPr bwMode="auto">
          <a:xfrm>
            <a:off x="6240463" y="1268413"/>
            <a:ext cx="4176712" cy="245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36000" bIns="720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35000"/>
              </a:spcBef>
              <a:spcAft>
                <a:spcPct val="0"/>
              </a:spcAft>
            </a:pPr>
            <a:r>
              <a:rPr kumimoji="1" lang="en-US" altLang="zh-CN" dirty="0">
                <a:solidFill>
                  <a:srgbClr val="000000"/>
                </a:solidFill>
                <a:latin typeface="幼圆" panose="02010509060101010101" pitchFamily="49" charset="-122"/>
              </a:rPr>
              <a:t>⑴</a:t>
            </a:r>
            <a:r>
              <a:rPr kumimoji="1" lang="zh-CN" altLang="en-US" dirty="0">
                <a:solidFill>
                  <a:srgbClr val="000000"/>
                </a:solidFill>
                <a:latin typeface="幼圆" panose="02010509060101010101" pitchFamily="49" charset="-122"/>
              </a:rPr>
              <a:t>为赫夫曼树的存储开辟空间，含 </a:t>
            </a:r>
            <a:r>
              <a:rPr kumimoji="1" lang="en-US" altLang="zh-CN" dirty="0">
                <a:solidFill>
                  <a:srgbClr val="000000"/>
                </a:solidFill>
                <a:latin typeface="幼圆" panose="02010509060101010101" pitchFamily="49" charset="-122"/>
              </a:rPr>
              <a:t>n </a:t>
            </a:r>
            <a:r>
              <a:rPr kumimoji="1" lang="zh-CN" altLang="en-US" dirty="0">
                <a:solidFill>
                  <a:srgbClr val="000000"/>
                </a:solidFill>
                <a:latin typeface="幼圆" panose="02010509060101010101" pitchFamily="49" charset="-122"/>
              </a:rPr>
              <a:t>个叶子结点的赫夫曼树共</a:t>
            </a:r>
            <a:r>
              <a:rPr kumimoji="1" lang="en-US" altLang="zh-CN" dirty="0">
                <a:solidFill>
                  <a:srgbClr val="000000"/>
                </a:solidFill>
                <a:latin typeface="幼圆" panose="02010509060101010101" pitchFamily="49" charset="-122"/>
              </a:rPr>
              <a:t>2n-1 </a:t>
            </a:r>
            <a:r>
              <a:rPr kumimoji="1" lang="zh-CN" altLang="en-US" dirty="0">
                <a:solidFill>
                  <a:srgbClr val="000000"/>
                </a:solidFill>
                <a:latin typeface="幼圆" panose="02010509060101010101" pitchFamily="49" charset="-122"/>
              </a:rPr>
              <a:t>个结点；</a:t>
            </a:r>
          </a:p>
          <a:p>
            <a:pPr eaLnBrk="1" fontAlgn="base" hangingPunct="1">
              <a:spcBef>
                <a:spcPct val="35000"/>
              </a:spcBef>
              <a:spcAft>
                <a:spcPct val="0"/>
              </a:spcAft>
            </a:pPr>
            <a:r>
              <a:rPr kumimoji="1" lang="zh-CN" altLang="en-US" dirty="0">
                <a:solidFill>
                  <a:srgbClr val="000000"/>
                </a:solidFill>
                <a:latin typeface="幼圆" panose="02010509060101010101" pitchFamily="49" charset="-122"/>
              </a:rPr>
              <a:t>⑵生成 </a:t>
            </a:r>
            <a:r>
              <a:rPr kumimoji="1" lang="en-US" altLang="zh-CN" dirty="0">
                <a:solidFill>
                  <a:srgbClr val="000000"/>
                </a:solidFill>
                <a:latin typeface="幼圆" panose="02010509060101010101" pitchFamily="49" charset="-122"/>
              </a:rPr>
              <a:t>n </a:t>
            </a:r>
            <a:r>
              <a:rPr kumimoji="1" lang="zh-CN" altLang="en-US" dirty="0">
                <a:solidFill>
                  <a:srgbClr val="000000"/>
                </a:solidFill>
                <a:latin typeface="幼圆" panose="02010509060101010101" pitchFamily="49" charset="-122"/>
              </a:rPr>
              <a:t>个叶子结点，使它们的权值为给定的 </a:t>
            </a:r>
            <a:r>
              <a:rPr kumimoji="1" lang="en-US" altLang="zh-CN" dirty="0">
                <a:solidFill>
                  <a:srgbClr val="000000"/>
                </a:solidFill>
                <a:latin typeface="幼圆" panose="02010509060101010101" pitchFamily="49" charset="-122"/>
              </a:rPr>
              <a:t>n </a:t>
            </a:r>
            <a:r>
              <a:rPr kumimoji="1" lang="zh-CN" altLang="en-US" dirty="0">
                <a:solidFill>
                  <a:srgbClr val="000000"/>
                </a:solidFill>
                <a:latin typeface="幼圆" panose="02010509060101010101" pitchFamily="49" charset="-122"/>
              </a:rPr>
              <a:t>个权值，双亲和左右孩子均为</a:t>
            </a:r>
            <a:r>
              <a:rPr kumimoji="1" lang="en-US" altLang="zh-CN" dirty="0">
                <a:solidFill>
                  <a:srgbClr val="000000"/>
                </a:solidFill>
                <a:latin typeface="幼圆" panose="02010509060101010101" pitchFamily="49" charset="-122"/>
              </a:rPr>
              <a:t>0 </a:t>
            </a:r>
            <a:r>
              <a:rPr kumimoji="1" lang="zh-CN" altLang="en-US" dirty="0">
                <a:solidFill>
                  <a:srgbClr val="000000"/>
                </a:solidFill>
                <a:latin typeface="幼圆" panose="02010509060101010101" pitchFamily="49" charset="-122"/>
              </a:rPr>
              <a:t>；</a:t>
            </a:r>
          </a:p>
        </p:txBody>
      </p:sp>
    </p:spTree>
    <p:extLst>
      <p:ext uri="{BB962C8B-B14F-4D97-AF65-F5344CB8AC3E}">
        <p14:creationId xmlns:p14="http://schemas.microsoft.com/office/powerpoint/2010/main" val="17738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81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1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16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816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816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816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hangingPunct="1"/>
            <a:fld id="{4D9C1B16-732D-47FF-A60B-D555B71CB5B6}" type="slidenum">
              <a:rPr lang="en-US" altLang="zh-CN" sz="1400" b="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zh-CN" sz="1400" b="0">
              <a:solidFill>
                <a:srgbClr val="000000"/>
              </a:solidFill>
            </a:endParaRPr>
          </a:p>
        </p:txBody>
      </p:sp>
      <p:sp>
        <p:nvSpPr>
          <p:cNvPr id="17510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8"/>
            <a:ext cx="8229600" cy="792162"/>
          </a:xfrm>
        </p:spPr>
        <p:txBody>
          <a:bodyPr/>
          <a:lstStyle/>
          <a:p>
            <a:pPr eaLnBrk="1" hangingPunct="1"/>
            <a:r>
              <a:rPr lang="zh-CN" altLang="en-US" smtClean="0"/>
              <a:t>赫夫曼树的应用</a:t>
            </a:r>
            <a:r>
              <a:rPr lang="en-US" altLang="zh-CN" smtClean="0"/>
              <a:t>——</a:t>
            </a:r>
            <a:r>
              <a:rPr lang="zh-CN" altLang="en-US" smtClean="0"/>
              <a:t>赫夫曼编码</a:t>
            </a:r>
          </a:p>
        </p:txBody>
      </p:sp>
      <p:sp>
        <p:nvSpPr>
          <p:cNvPr id="175108" name="Freeform 3"/>
          <p:cNvSpPr>
            <a:spLocks/>
          </p:cNvSpPr>
          <p:nvPr/>
        </p:nvSpPr>
        <p:spPr bwMode="auto">
          <a:xfrm rot="-10780872">
            <a:off x="2908300" y="5248276"/>
            <a:ext cx="39688" cy="15875"/>
          </a:xfrm>
          <a:custGeom>
            <a:avLst/>
            <a:gdLst>
              <a:gd name="T0" fmla="*/ 0 w 51"/>
              <a:gd name="T1" fmla="*/ 2147483647 h 20"/>
              <a:gd name="T2" fmla="*/ 2147483647 w 51"/>
              <a:gd name="T3" fmla="*/ 0 h 20"/>
              <a:gd name="T4" fmla="*/ 2147483647 w 51"/>
              <a:gd name="T5" fmla="*/ 2147483647 h 20"/>
              <a:gd name="T6" fmla="*/ 0 w 51"/>
              <a:gd name="T7" fmla="*/ 2147483647 h 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1" h="20">
                <a:moveTo>
                  <a:pt x="0" y="20"/>
                </a:moveTo>
                <a:lnTo>
                  <a:pt x="48" y="0"/>
                </a:lnTo>
                <a:lnTo>
                  <a:pt x="51" y="13"/>
                </a:lnTo>
                <a:lnTo>
                  <a:pt x="0" y="20"/>
                </a:lnTo>
                <a:close/>
              </a:path>
            </a:pathLst>
          </a:custGeom>
          <a:solidFill>
            <a:srgbClr val="59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</a:endParaRPr>
          </a:p>
        </p:txBody>
      </p:sp>
      <p:sp>
        <p:nvSpPr>
          <p:cNvPr id="175109" name="Rectangle 4"/>
          <p:cNvSpPr>
            <a:spLocks noChangeArrowheads="1"/>
          </p:cNvSpPr>
          <p:nvPr/>
        </p:nvSpPr>
        <p:spPr bwMode="auto">
          <a:xfrm>
            <a:off x="4846638" y="62753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10" name="Rectangle 5"/>
          <p:cNvSpPr>
            <a:spLocks noChangeArrowheads="1"/>
          </p:cNvSpPr>
          <p:nvPr/>
        </p:nvSpPr>
        <p:spPr bwMode="auto">
          <a:xfrm>
            <a:off x="4140200" y="62753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11" name="Rectangle 6"/>
          <p:cNvSpPr>
            <a:spLocks noChangeArrowheads="1"/>
          </p:cNvSpPr>
          <p:nvPr/>
        </p:nvSpPr>
        <p:spPr bwMode="auto">
          <a:xfrm>
            <a:off x="3432176" y="62753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12" name="Rectangle 7"/>
          <p:cNvSpPr>
            <a:spLocks noChangeArrowheads="1"/>
          </p:cNvSpPr>
          <p:nvPr/>
        </p:nvSpPr>
        <p:spPr bwMode="auto">
          <a:xfrm>
            <a:off x="2725739" y="62753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13" name="Rectangle 8"/>
          <p:cNvSpPr>
            <a:spLocks noChangeArrowheads="1"/>
          </p:cNvSpPr>
          <p:nvPr/>
        </p:nvSpPr>
        <p:spPr bwMode="auto">
          <a:xfrm>
            <a:off x="5545138" y="62753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r>
          </a:p>
        </p:txBody>
      </p:sp>
      <p:sp>
        <p:nvSpPr>
          <p:cNvPr id="175114" name="Rectangle 9"/>
          <p:cNvSpPr>
            <a:spLocks noChangeArrowheads="1"/>
          </p:cNvSpPr>
          <p:nvPr/>
        </p:nvSpPr>
        <p:spPr bwMode="auto">
          <a:xfrm>
            <a:off x="4846638" y="59515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15" name="Rectangle 10"/>
          <p:cNvSpPr>
            <a:spLocks noChangeArrowheads="1"/>
          </p:cNvSpPr>
          <p:nvPr/>
        </p:nvSpPr>
        <p:spPr bwMode="auto">
          <a:xfrm>
            <a:off x="4140200" y="59515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16" name="Rectangle 11"/>
          <p:cNvSpPr>
            <a:spLocks noChangeArrowheads="1"/>
          </p:cNvSpPr>
          <p:nvPr/>
        </p:nvSpPr>
        <p:spPr bwMode="auto">
          <a:xfrm>
            <a:off x="3432176" y="59515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17" name="Rectangle 12"/>
          <p:cNvSpPr>
            <a:spLocks noChangeArrowheads="1"/>
          </p:cNvSpPr>
          <p:nvPr/>
        </p:nvSpPr>
        <p:spPr bwMode="auto">
          <a:xfrm>
            <a:off x="2725739" y="59515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18" name="Rectangle 13"/>
          <p:cNvSpPr>
            <a:spLocks noChangeArrowheads="1"/>
          </p:cNvSpPr>
          <p:nvPr/>
        </p:nvSpPr>
        <p:spPr bwMode="auto">
          <a:xfrm>
            <a:off x="5545138" y="59515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</a:p>
        </p:txBody>
      </p:sp>
      <p:sp>
        <p:nvSpPr>
          <p:cNvPr id="175119" name="Rectangle 14"/>
          <p:cNvSpPr>
            <a:spLocks noChangeArrowheads="1"/>
          </p:cNvSpPr>
          <p:nvPr/>
        </p:nvSpPr>
        <p:spPr bwMode="auto">
          <a:xfrm>
            <a:off x="4846638" y="56276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20" name="Rectangle 15"/>
          <p:cNvSpPr>
            <a:spLocks noChangeArrowheads="1"/>
          </p:cNvSpPr>
          <p:nvPr/>
        </p:nvSpPr>
        <p:spPr bwMode="auto">
          <a:xfrm>
            <a:off x="4140200" y="56276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21" name="Rectangle 16"/>
          <p:cNvSpPr>
            <a:spLocks noChangeArrowheads="1"/>
          </p:cNvSpPr>
          <p:nvPr/>
        </p:nvSpPr>
        <p:spPr bwMode="auto">
          <a:xfrm>
            <a:off x="3432176" y="56276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22" name="Rectangle 17"/>
          <p:cNvSpPr>
            <a:spLocks noChangeArrowheads="1"/>
          </p:cNvSpPr>
          <p:nvPr/>
        </p:nvSpPr>
        <p:spPr bwMode="auto">
          <a:xfrm>
            <a:off x="2725739" y="56276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23" name="Rectangle 18"/>
          <p:cNvSpPr>
            <a:spLocks noChangeArrowheads="1"/>
          </p:cNvSpPr>
          <p:nvPr/>
        </p:nvSpPr>
        <p:spPr bwMode="auto">
          <a:xfrm>
            <a:off x="5545138" y="56276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r>
          </a:p>
        </p:txBody>
      </p:sp>
      <p:sp>
        <p:nvSpPr>
          <p:cNvPr id="175124" name="Rectangle 19"/>
          <p:cNvSpPr>
            <a:spLocks noChangeArrowheads="1"/>
          </p:cNvSpPr>
          <p:nvPr/>
        </p:nvSpPr>
        <p:spPr bwMode="auto">
          <a:xfrm>
            <a:off x="4846638" y="53038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25" name="Rectangle 20"/>
          <p:cNvSpPr>
            <a:spLocks noChangeArrowheads="1"/>
          </p:cNvSpPr>
          <p:nvPr/>
        </p:nvSpPr>
        <p:spPr bwMode="auto">
          <a:xfrm>
            <a:off x="4140200" y="53038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26" name="Rectangle 21"/>
          <p:cNvSpPr>
            <a:spLocks noChangeArrowheads="1"/>
          </p:cNvSpPr>
          <p:nvPr/>
        </p:nvSpPr>
        <p:spPr bwMode="auto">
          <a:xfrm>
            <a:off x="3432176" y="53038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27" name="Rectangle 22"/>
          <p:cNvSpPr>
            <a:spLocks noChangeArrowheads="1"/>
          </p:cNvSpPr>
          <p:nvPr/>
        </p:nvSpPr>
        <p:spPr bwMode="auto">
          <a:xfrm>
            <a:off x="2725739" y="53038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28" name="Rectangle 23"/>
          <p:cNvSpPr>
            <a:spLocks noChangeArrowheads="1"/>
          </p:cNvSpPr>
          <p:nvPr/>
        </p:nvSpPr>
        <p:spPr bwMode="auto">
          <a:xfrm>
            <a:off x="5545138" y="53038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r>
          </a:p>
        </p:txBody>
      </p:sp>
      <p:sp>
        <p:nvSpPr>
          <p:cNvPr id="175129" name="Rectangle 24"/>
          <p:cNvSpPr>
            <a:spLocks noChangeArrowheads="1"/>
          </p:cNvSpPr>
          <p:nvPr/>
        </p:nvSpPr>
        <p:spPr bwMode="auto">
          <a:xfrm>
            <a:off x="4846638" y="49799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30" name="Rectangle 25"/>
          <p:cNvSpPr>
            <a:spLocks noChangeArrowheads="1"/>
          </p:cNvSpPr>
          <p:nvPr/>
        </p:nvSpPr>
        <p:spPr bwMode="auto">
          <a:xfrm>
            <a:off x="4140200" y="49799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31" name="Rectangle 26"/>
          <p:cNvSpPr>
            <a:spLocks noChangeArrowheads="1"/>
          </p:cNvSpPr>
          <p:nvPr/>
        </p:nvSpPr>
        <p:spPr bwMode="auto">
          <a:xfrm>
            <a:off x="3432176" y="49799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32" name="Rectangle 27"/>
          <p:cNvSpPr>
            <a:spLocks noChangeArrowheads="1"/>
          </p:cNvSpPr>
          <p:nvPr/>
        </p:nvSpPr>
        <p:spPr bwMode="auto">
          <a:xfrm>
            <a:off x="2725739" y="49799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33" name="Rectangle 28"/>
          <p:cNvSpPr>
            <a:spLocks noChangeArrowheads="1"/>
          </p:cNvSpPr>
          <p:nvPr/>
        </p:nvSpPr>
        <p:spPr bwMode="auto">
          <a:xfrm>
            <a:off x="5545138" y="49799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</a:p>
        </p:txBody>
      </p:sp>
      <p:sp>
        <p:nvSpPr>
          <p:cNvPr id="175134" name="Rectangle 29"/>
          <p:cNvSpPr>
            <a:spLocks noChangeArrowheads="1"/>
          </p:cNvSpPr>
          <p:nvPr/>
        </p:nvSpPr>
        <p:spPr bwMode="auto">
          <a:xfrm>
            <a:off x="4846638" y="46561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35" name="Rectangle 30"/>
          <p:cNvSpPr>
            <a:spLocks noChangeArrowheads="1"/>
          </p:cNvSpPr>
          <p:nvPr/>
        </p:nvSpPr>
        <p:spPr bwMode="auto">
          <a:xfrm>
            <a:off x="4140200" y="46561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36" name="Rectangle 31"/>
          <p:cNvSpPr>
            <a:spLocks noChangeArrowheads="1"/>
          </p:cNvSpPr>
          <p:nvPr/>
        </p:nvSpPr>
        <p:spPr bwMode="auto">
          <a:xfrm>
            <a:off x="3432176" y="46561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37" name="Rectangle 32"/>
          <p:cNvSpPr>
            <a:spLocks noChangeArrowheads="1"/>
          </p:cNvSpPr>
          <p:nvPr/>
        </p:nvSpPr>
        <p:spPr bwMode="auto">
          <a:xfrm>
            <a:off x="2725739" y="46561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38" name="Rectangle 33"/>
          <p:cNvSpPr>
            <a:spLocks noChangeArrowheads="1"/>
          </p:cNvSpPr>
          <p:nvPr/>
        </p:nvSpPr>
        <p:spPr bwMode="auto">
          <a:xfrm>
            <a:off x="5545138" y="46561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175139" name="Rectangle 34"/>
          <p:cNvSpPr>
            <a:spLocks noChangeArrowheads="1"/>
          </p:cNvSpPr>
          <p:nvPr/>
        </p:nvSpPr>
        <p:spPr bwMode="auto">
          <a:xfrm>
            <a:off x="4846638" y="43322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175140" name="Rectangle 35"/>
          <p:cNvSpPr>
            <a:spLocks noChangeArrowheads="1"/>
          </p:cNvSpPr>
          <p:nvPr/>
        </p:nvSpPr>
        <p:spPr bwMode="auto">
          <a:xfrm>
            <a:off x="4140200" y="43322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75141" name="Rectangle 36"/>
          <p:cNvSpPr>
            <a:spLocks noChangeArrowheads="1"/>
          </p:cNvSpPr>
          <p:nvPr/>
        </p:nvSpPr>
        <p:spPr bwMode="auto">
          <a:xfrm>
            <a:off x="3432176" y="43322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42" name="Rectangle 37"/>
          <p:cNvSpPr>
            <a:spLocks noChangeArrowheads="1"/>
          </p:cNvSpPr>
          <p:nvPr/>
        </p:nvSpPr>
        <p:spPr bwMode="auto">
          <a:xfrm>
            <a:off x="2725739" y="43322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75143" name="Rectangle 38"/>
          <p:cNvSpPr>
            <a:spLocks noChangeArrowheads="1"/>
          </p:cNvSpPr>
          <p:nvPr/>
        </p:nvSpPr>
        <p:spPr bwMode="auto">
          <a:xfrm>
            <a:off x="5545138" y="43322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175144" name="Rectangle 39"/>
          <p:cNvSpPr>
            <a:spLocks noChangeArrowheads="1"/>
          </p:cNvSpPr>
          <p:nvPr/>
        </p:nvSpPr>
        <p:spPr bwMode="auto">
          <a:xfrm>
            <a:off x="4846638" y="40084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45" name="Rectangle 40"/>
          <p:cNvSpPr>
            <a:spLocks noChangeArrowheads="1"/>
          </p:cNvSpPr>
          <p:nvPr/>
        </p:nvSpPr>
        <p:spPr bwMode="auto">
          <a:xfrm>
            <a:off x="4140200" y="40084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46" name="Rectangle 41"/>
          <p:cNvSpPr>
            <a:spLocks noChangeArrowheads="1"/>
          </p:cNvSpPr>
          <p:nvPr/>
        </p:nvSpPr>
        <p:spPr bwMode="auto">
          <a:xfrm>
            <a:off x="3432176" y="40084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47" name="Rectangle 42"/>
          <p:cNvSpPr>
            <a:spLocks noChangeArrowheads="1"/>
          </p:cNvSpPr>
          <p:nvPr/>
        </p:nvSpPr>
        <p:spPr bwMode="auto">
          <a:xfrm>
            <a:off x="2725739" y="40084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</a:p>
        </p:txBody>
      </p:sp>
      <p:sp>
        <p:nvSpPr>
          <p:cNvPr id="175148" name="Rectangle 43"/>
          <p:cNvSpPr>
            <a:spLocks noChangeArrowheads="1"/>
          </p:cNvSpPr>
          <p:nvPr/>
        </p:nvSpPr>
        <p:spPr bwMode="auto">
          <a:xfrm>
            <a:off x="5545138" y="40084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75149" name="Rectangle 44"/>
          <p:cNvSpPr>
            <a:spLocks noChangeArrowheads="1"/>
          </p:cNvSpPr>
          <p:nvPr/>
        </p:nvSpPr>
        <p:spPr bwMode="auto">
          <a:xfrm>
            <a:off x="4846638" y="36845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50" name="Rectangle 45"/>
          <p:cNvSpPr>
            <a:spLocks noChangeArrowheads="1"/>
          </p:cNvSpPr>
          <p:nvPr/>
        </p:nvSpPr>
        <p:spPr bwMode="auto">
          <a:xfrm>
            <a:off x="4140200" y="36845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51" name="Rectangle 46"/>
          <p:cNvSpPr>
            <a:spLocks noChangeArrowheads="1"/>
          </p:cNvSpPr>
          <p:nvPr/>
        </p:nvSpPr>
        <p:spPr bwMode="auto">
          <a:xfrm>
            <a:off x="3432176" y="36845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175152" name="Rectangle 47"/>
          <p:cNvSpPr>
            <a:spLocks noChangeArrowheads="1"/>
          </p:cNvSpPr>
          <p:nvPr/>
        </p:nvSpPr>
        <p:spPr bwMode="auto">
          <a:xfrm>
            <a:off x="2725739" y="3684588"/>
            <a:ext cx="706437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CC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75153" name="Rectangle 48"/>
          <p:cNvSpPr>
            <a:spLocks noChangeArrowheads="1"/>
          </p:cNvSpPr>
          <p:nvPr/>
        </p:nvSpPr>
        <p:spPr bwMode="auto">
          <a:xfrm>
            <a:off x="5545138" y="36845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175154" name="Rectangle 49"/>
          <p:cNvSpPr>
            <a:spLocks noChangeArrowheads="1"/>
          </p:cNvSpPr>
          <p:nvPr/>
        </p:nvSpPr>
        <p:spPr bwMode="auto">
          <a:xfrm>
            <a:off x="4846638" y="33607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55" name="Rectangle 50"/>
          <p:cNvSpPr>
            <a:spLocks noChangeArrowheads="1"/>
          </p:cNvSpPr>
          <p:nvPr/>
        </p:nvSpPr>
        <p:spPr bwMode="auto">
          <a:xfrm>
            <a:off x="4140200" y="33607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56" name="Rectangle 51"/>
          <p:cNvSpPr>
            <a:spLocks noChangeArrowheads="1"/>
          </p:cNvSpPr>
          <p:nvPr/>
        </p:nvSpPr>
        <p:spPr bwMode="auto">
          <a:xfrm>
            <a:off x="3432176" y="33607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57" name="Rectangle 52"/>
          <p:cNvSpPr>
            <a:spLocks noChangeArrowheads="1"/>
          </p:cNvSpPr>
          <p:nvPr/>
        </p:nvSpPr>
        <p:spPr bwMode="auto">
          <a:xfrm>
            <a:off x="2725739" y="33607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</a:p>
        </p:txBody>
      </p:sp>
      <p:sp>
        <p:nvSpPr>
          <p:cNvPr id="175158" name="Rectangle 53"/>
          <p:cNvSpPr>
            <a:spLocks noChangeArrowheads="1"/>
          </p:cNvSpPr>
          <p:nvPr/>
        </p:nvSpPr>
        <p:spPr bwMode="auto">
          <a:xfrm>
            <a:off x="5545138" y="33607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175159" name="Rectangle 54"/>
          <p:cNvSpPr>
            <a:spLocks noChangeArrowheads="1"/>
          </p:cNvSpPr>
          <p:nvPr/>
        </p:nvSpPr>
        <p:spPr bwMode="auto">
          <a:xfrm>
            <a:off x="4846638" y="30368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60" name="Rectangle 55"/>
          <p:cNvSpPr>
            <a:spLocks noChangeArrowheads="1"/>
          </p:cNvSpPr>
          <p:nvPr/>
        </p:nvSpPr>
        <p:spPr bwMode="auto">
          <a:xfrm>
            <a:off x="4140200" y="30368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61" name="Rectangle 56"/>
          <p:cNvSpPr>
            <a:spLocks noChangeArrowheads="1"/>
          </p:cNvSpPr>
          <p:nvPr/>
        </p:nvSpPr>
        <p:spPr bwMode="auto">
          <a:xfrm>
            <a:off x="3432176" y="30368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62" name="Rectangle 57"/>
          <p:cNvSpPr>
            <a:spLocks noChangeArrowheads="1"/>
          </p:cNvSpPr>
          <p:nvPr/>
        </p:nvSpPr>
        <p:spPr bwMode="auto">
          <a:xfrm>
            <a:off x="2725739" y="30368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</a:p>
        </p:txBody>
      </p:sp>
      <p:sp>
        <p:nvSpPr>
          <p:cNvPr id="175163" name="Rectangle 58"/>
          <p:cNvSpPr>
            <a:spLocks noChangeArrowheads="1"/>
          </p:cNvSpPr>
          <p:nvPr/>
        </p:nvSpPr>
        <p:spPr bwMode="auto">
          <a:xfrm>
            <a:off x="5545138" y="30368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75164" name="Rectangle 59"/>
          <p:cNvSpPr>
            <a:spLocks noChangeArrowheads="1"/>
          </p:cNvSpPr>
          <p:nvPr/>
        </p:nvSpPr>
        <p:spPr bwMode="auto">
          <a:xfrm>
            <a:off x="4846638" y="27130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65" name="Rectangle 60"/>
          <p:cNvSpPr>
            <a:spLocks noChangeArrowheads="1"/>
          </p:cNvSpPr>
          <p:nvPr/>
        </p:nvSpPr>
        <p:spPr bwMode="auto">
          <a:xfrm>
            <a:off x="4140200" y="27130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66" name="Rectangle 61"/>
          <p:cNvSpPr>
            <a:spLocks noChangeArrowheads="1"/>
          </p:cNvSpPr>
          <p:nvPr/>
        </p:nvSpPr>
        <p:spPr bwMode="auto">
          <a:xfrm>
            <a:off x="3432176" y="27130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82686" name="Rectangle 62"/>
          <p:cNvSpPr>
            <a:spLocks noChangeArrowheads="1"/>
          </p:cNvSpPr>
          <p:nvPr/>
        </p:nvSpPr>
        <p:spPr bwMode="auto">
          <a:xfrm>
            <a:off x="2725739" y="27130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75168" name="Rectangle 63"/>
          <p:cNvSpPr>
            <a:spLocks noChangeArrowheads="1"/>
          </p:cNvSpPr>
          <p:nvPr/>
        </p:nvSpPr>
        <p:spPr bwMode="auto">
          <a:xfrm>
            <a:off x="5545138" y="27130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75169" name="Rectangle 64"/>
          <p:cNvSpPr>
            <a:spLocks noChangeArrowheads="1"/>
          </p:cNvSpPr>
          <p:nvPr/>
        </p:nvSpPr>
        <p:spPr bwMode="auto">
          <a:xfrm>
            <a:off x="4846638" y="23891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70" name="Rectangle 65"/>
          <p:cNvSpPr>
            <a:spLocks noChangeArrowheads="1"/>
          </p:cNvSpPr>
          <p:nvPr/>
        </p:nvSpPr>
        <p:spPr bwMode="auto">
          <a:xfrm>
            <a:off x="4140200" y="23891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71" name="Rectangle 66"/>
          <p:cNvSpPr>
            <a:spLocks noChangeArrowheads="1"/>
          </p:cNvSpPr>
          <p:nvPr/>
        </p:nvSpPr>
        <p:spPr bwMode="auto">
          <a:xfrm>
            <a:off x="3432176" y="23891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82691" name="Rectangle 67"/>
          <p:cNvSpPr>
            <a:spLocks noChangeArrowheads="1"/>
          </p:cNvSpPr>
          <p:nvPr/>
        </p:nvSpPr>
        <p:spPr bwMode="auto">
          <a:xfrm>
            <a:off x="2725739" y="23891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175173" name="Rectangle 68"/>
          <p:cNvSpPr>
            <a:spLocks noChangeArrowheads="1"/>
          </p:cNvSpPr>
          <p:nvPr/>
        </p:nvSpPr>
        <p:spPr bwMode="auto">
          <a:xfrm>
            <a:off x="5545138" y="23891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75174" name="Rectangle 69"/>
          <p:cNvSpPr>
            <a:spLocks noChangeArrowheads="1"/>
          </p:cNvSpPr>
          <p:nvPr/>
        </p:nvSpPr>
        <p:spPr bwMode="auto">
          <a:xfrm>
            <a:off x="4846638" y="20653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75" name="Rectangle 70"/>
          <p:cNvSpPr>
            <a:spLocks noChangeArrowheads="1"/>
          </p:cNvSpPr>
          <p:nvPr/>
        </p:nvSpPr>
        <p:spPr bwMode="auto">
          <a:xfrm>
            <a:off x="4140200" y="20653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76" name="Rectangle 71"/>
          <p:cNvSpPr>
            <a:spLocks noChangeArrowheads="1"/>
          </p:cNvSpPr>
          <p:nvPr/>
        </p:nvSpPr>
        <p:spPr bwMode="auto">
          <a:xfrm>
            <a:off x="3432176" y="20653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77" name="Rectangle 72"/>
          <p:cNvSpPr>
            <a:spLocks noChangeArrowheads="1"/>
          </p:cNvSpPr>
          <p:nvPr/>
        </p:nvSpPr>
        <p:spPr bwMode="auto">
          <a:xfrm>
            <a:off x="2725739" y="20653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29</a:t>
            </a:r>
          </a:p>
        </p:txBody>
      </p:sp>
      <p:sp>
        <p:nvSpPr>
          <p:cNvPr id="175178" name="Rectangle 73"/>
          <p:cNvSpPr>
            <a:spLocks noChangeArrowheads="1"/>
          </p:cNvSpPr>
          <p:nvPr/>
        </p:nvSpPr>
        <p:spPr bwMode="auto">
          <a:xfrm>
            <a:off x="5545138" y="20653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75179" name="Rectangle 74"/>
          <p:cNvSpPr>
            <a:spLocks noChangeArrowheads="1"/>
          </p:cNvSpPr>
          <p:nvPr/>
        </p:nvSpPr>
        <p:spPr bwMode="auto">
          <a:xfrm>
            <a:off x="4846638" y="17414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80" name="Rectangle 75"/>
          <p:cNvSpPr>
            <a:spLocks noChangeArrowheads="1"/>
          </p:cNvSpPr>
          <p:nvPr/>
        </p:nvSpPr>
        <p:spPr bwMode="auto">
          <a:xfrm>
            <a:off x="4140200" y="17414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81" name="Rectangle 76"/>
          <p:cNvSpPr>
            <a:spLocks noChangeArrowheads="1"/>
          </p:cNvSpPr>
          <p:nvPr/>
        </p:nvSpPr>
        <p:spPr bwMode="auto">
          <a:xfrm>
            <a:off x="3432176" y="17414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175182" name="Rectangle 77"/>
          <p:cNvSpPr>
            <a:spLocks noChangeArrowheads="1"/>
          </p:cNvSpPr>
          <p:nvPr/>
        </p:nvSpPr>
        <p:spPr bwMode="auto">
          <a:xfrm>
            <a:off x="2725739" y="1741488"/>
            <a:ext cx="706437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CC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75183" name="Rectangle 78"/>
          <p:cNvSpPr>
            <a:spLocks noChangeArrowheads="1"/>
          </p:cNvSpPr>
          <p:nvPr/>
        </p:nvSpPr>
        <p:spPr bwMode="auto">
          <a:xfrm>
            <a:off x="5545138" y="17414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75184" name="Rectangle 79"/>
          <p:cNvSpPr>
            <a:spLocks noChangeArrowheads="1"/>
          </p:cNvSpPr>
          <p:nvPr/>
        </p:nvSpPr>
        <p:spPr bwMode="auto">
          <a:xfrm>
            <a:off x="4846638" y="14176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85" name="Rectangle 80"/>
          <p:cNvSpPr>
            <a:spLocks noChangeArrowheads="1"/>
          </p:cNvSpPr>
          <p:nvPr/>
        </p:nvSpPr>
        <p:spPr bwMode="auto">
          <a:xfrm>
            <a:off x="4140200" y="14176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86" name="Rectangle 81"/>
          <p:cNvSpPr>
            <a:spLocks noChangeArrowheads="1"/>
          </p:cNvSpPr>
          <p:nvPr/>
        </p:nvSpPr>
        <p:spPr bwMode="auto">
          <a:xfrm>
            <a:off x="3432176" y="14176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87" name="Rectangle 82"/>
          <p:cNvSpPr>
            <a:spLocks noChangeArrowheads="1"/>
          </p:cNvSpPr>
          <p:nvPr/>
        </p:nvSpPr>
        <p:spPr bwMode="auto">
          <a:xfrm>
            <a:off x="2725739" y="14176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88" name="Rectangle 83"/>
          <p:cNvSpPr>
            <a:spLocks noChangeArrowheads="1"/>
          </p:cNvSpPr>
          <p:nvPr/>
        </p:nvSpPr>
        <p:spPr bwMode="auto">
          <a:xfrm>
            <a:off x="5545138" y="14176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5189" name="Rectangle 84"/>
          <p:cNvSpPr>
            <a:spLocks noChangeArrowheads="1"/>
          </p:cNvSpPr>
          <p:nvPr/>
        </p:nvSpPr>
        <p:spPr bwMode="auto">
          <a:xfrm>
            <a:off x="4846638" y="1052514"/>
            <a:ext cx="6969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rc</a:t>
            </a:r>
          </a:p>
        </p:txBody>
      </p:sp>
      <p:sp>
        <p:nvSpPr>
          <p:cNvPr id="175190" name="Rectangle 85"/>
          <p:cNvSpPr>
            <a:spLocks noChangeArrowheads="1"/>
          </p:cNvSpPr>
          <p:nvPr/>
        </p:nvSpPr>
        <p:spPr bwMode="auto">
          <a:xfrm>
            <a:off x="4140200" y="1052514"/>
            <a:ext cx="7064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lc</a:t>
            </a:r>
          </a:p>
        </p:txBody>
      </p:sp>
      <p:sp>
        <p:nvSpPr>
          <p:cNvPr id="175191" name="Rectangle 86"/>
          <p:cNvSpPr>
            <a:spLocks noChangeArrowheads="1"/>
          </p:cNvSpPr>
          <p:nvPr/>
        </p:nvSpPr>
        <p:spPr bwMode="auto">
          <a:xfrm>
            <a:off x="3432176" y="1052514"/>
            <a:ext cx="7080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</a:p>
        </p:txBody>
      </p:sp>
      <p:sp>
        <p:nvSpPr>
          <p:cNvPr id="175192" name="Rectangle 87"/>
          <p:cNvSpPr>
            <a:spLocks noChangeArrowheads="1"/>
          </p:cNvSpPr>
          <p:nvPr/>
        </p:nvSpPr>
        <p:spPr bwMode="auto">
          <a:xfrm>
            <a:off x="2465388" y="1012826"/>
            <a:ext cx="124460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weight</a:t>
            </a:r>
          </a:p>
        </p:txBody>
      </p:sp>
      <p:sp>
        <p:nvSpPr>
          <p:cNvPr id="175193" name="Rectangle 88"/>
          <p:cNvSpPr>
            <a:spLocks noChangeArrowheads="1"/>
          </p:cNvSpPr>
          <p:nvPr/>
        </p:nvSpPr>
        <p:spPr bwMode="auto">
          <a:xfrm>
            <a:off x="2038350" y="1460500"/>
            <a:ext cx="215900" cy="4318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94" name="Rectangle 89"/>
          <p:cNvSpPr>
            <a:spLocks noChangeArrowheads="1"/>
          </p:cNvSpPr>
          <p:nvPr/>
        </p:nvSpPr>
        <p:spPr bwMode="auto">
          <a:xfrm>
            <a:off x="1858963" y="1028700"/>
            <a:ext cx="539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HT</a:t>
            </a:r>
            <a:endParaRPr kumimoji="1" lang="en-US" altLang="zh-CN" b="0" baseline="-250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5195" name="Line 90"/>
          <p:cNvSpPr>
            <a:spLocks noChangeShapeType="1"/>
          </p:cNvSpPr>
          <p:nvPr/>
        </p:nvSpPr>
        <p:spPr bwMode="auto">
          <a:xfrm flipV="1">
            <a:off x="2133601" y="1622426"/>
            <a:ext cx="517525" cy="79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</a:endParaRPr>
          </a:p>
        </p:txBody>
      </p:sp>
      <p:sp>
        <p:nvSpPr>
          <p:cNvPr id="175196" name="Text Box 91"/>
          <p:cNvSpPr txBox="1">
            <a:spLocks noChangeArrowheads="1"/>
          </p:cNvSpPr>
          <p:nvPr/>
        </p:nvSpPr>
        <p:spPr bwMode="auto">
          <a:xfrm>
            <a:off x="6240463" y="1268413"/>
            <a:ext cx="4176712" cy="2694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36000" bIns="720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00"/>
                </a:solidFill>
                <a:latin typeface="幼圆" panose="02010509060101010101" pitchFamily="49" charset="-122"/>
              </a:rPr>
              <a:t>⑶</a:t>
            </a:r>
            <a:r>
              <a:rPr kumimoji="1" lang="zh-CN" altLang="en-US">
                <a:solidFill>
                  <a:srgbClr val="000000"/>
                </a:solidFill>
                <a:latin typeface="幼圆" panose="02010509060101010101" pitchFamily="49" charset="-122"/>
              </a:rPr>
              <a:t>在双亲为０的结点中选两个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>
                <a:solidFill>
                  <a:srgbClr val="000000"/>
                </a:solidFill>
                <a:latin typeface="幼圆" panose="02010509060101010101" pitchFamily="49" charset="-122"/>
              </a:rPr>
              <a:t>　权值最小的，生成以这两个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>
                <a:solidFill>
                  <a:srgbClr val="000000"/>
                </a:solidFill>
                <a:latin typeface="幼圆" panose="02010509060101010101" pitchFamily="49" charset="-122"/>
              </a:rPr>
              <a:t>　结点为左、右孩子的分支结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>
                <a:solidFill>
                  <a:srgbClr val="000000"/>
                </a:solidFill>
                <a:latin typeface="幼圆" panose="02010509060101010101" pitchFamily="49" charset="-122"/>
              </a:rPr>
              <a:t>　点。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>
                <a:solidFill>
                  <a:srgbClr val="000000"/>
                </a:solidFill>
                <a:latin typeface="幼圆" panose="02010509060101010101" pitchFamily="49" charset="-122"/>
              </a:rPr>
              <a:t>⑷重复⑶，直至生成 </a:t>
            </a:r>
            <a:r>
              <a:rPr kumimoji="1" lang="en-US" altLang="zh-CN">
                <a:solidFill>
                  <a:srgbClr val="000000"/>
                </a:solidFill>
                <a:latin typeface="幼圆" panose="02010509060101010101" pitchFamily="49" charset="-122"/>
              </a:rPr>
              <a:t>n-1 </a:t>
            </a:r>
            <a:r>
              <a:rPr kumimoji="1" lang="zh-CN" altLang="en-US">
                <a:solidFill>
                  <a:srgbClr val="000000"/>
                </a:solidFill>
                <a:latin typeface="幼圆" panose="02010509060101010101" pitchFamily="49" charset="-122"/>
              </a:rPr>
              <a:t>个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>
                <a:solidFill>
                  <a:srgbClr val="000000"/>
                </a:solidFill>
                <a:latin typeface="幼圆" panose="02010509060101010101" pitchFamily="49" charset="-122"/>
              </a:rPr>
              <a:t>　分支结点。</a:t>
            </a:r>
          </a:p>
        </p:txBody>
      </p:sp>
    </p:spTree>
    <p:extLst>
      <p:ext uri="{BB962C8B-B14F-4D97-AF65-F5344CB8AC3E}">
        <p14:creationId xmlns:p14="http://schemas.microsoft.com/office/powerpoint/2010/main" val="309839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82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2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26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826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826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826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hangingPunct="1"/>
            <a:fld id="{CD5F8F6E-CC88-4369-BBE7-18649A78BE6B}" type="slidenum">
              <a:rPr lang="en-US" altLang="zh-CN" sz="1400" b="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zh-CN" sz="1400" b="0">
              <a:solidFill>
                <a:srgbClr val="000000"/>
              </a:solidFill>
            </a:endParaRPr>
          </a:p>
        </p:txBody>
      </p:sp>
      <p:sp>
        <p:nvSpPr>
          <p:cNvPr id="17613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8"/>
            <a:ext cx="8229600" cy="792162"/>
          </a:xfrm>
        </p:spPr>
        <p:txBody>
          <a:bodyPr/>
          <a:lstStyle/>
          <a:p>
            <a:pPr eaLnBrk="1" hangingPunct="1"/>
            <a:r>
              <a:rPr lang="zh-CN" altLang="en-US" smtClean="0"/>
              <a:t>赫夫曼树的应用</a:t>
            </a:r>
            <a:r>
              <a:rPr lang="en-US" altLang="zh-CN" smtClean="0"/>
              <a:t>——</a:t>
            </a:r>
            <a:r>
              <a:rPr lang="zh-CN" altLang="en-US" smtClean="0"/>
              <a:t>赫夫曼编码</a:t>
            </a:r>
          </a:p>
        </p:txBody>
      </p:sp>
      <p:sp>
        <p:nvSpPr>
          <p:cNvPr id="176132" name="Freeform 3"/>
          <p:cNvSpPr>
            <a:spLocks/>
          </p:cNvSpPr>
          <p:nvPr/>
        </p:nvSpPr>
        <p:spPr bwMode="auto">
          <a:xfrm rot="-10780872">
            <a:off x="2908300" y="5248276"/>
            <a:ext cx="39688" cy="15875"/>
          </a:xfrm>
          <a:custGeom>
            <a:avLst/>
            <a:gdLst>
              <a:gd name="T0" fmla="*/ 0 w 51"/>
              <a:gd name="T1" fmla="*/ 2147483647 h 20"/>
              <a:gd name="T2" fmla="*/ 2147483647 w 51"/>
              <a:gd name="T3" fmla="*/ 0 h 20"/>
              <a:gd name="T4" fmla="*/ 2147483647 w 51"/>
              <a:gd name="T5" fmla="*/ 2147483647 h 20"/>
              <a:gd name="T6" fmla="*/ 0 w 51"/>
              <a:gd name="T7" fmla="*/ 2147483647 h 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1" h="20">
                <a:moveTo>
                  <a:pt x="0" y="20"/>
                </a:moveTo>
                <a:lnTo>
                  <a:pt x="48" y="0"/>
                </a:lnTo>
                <a:lnTo>
                  <a:pt x="51" y="13"/>
                </a:lnTo>
                <a:lnTo>
                  <a:pt x="0" y="20"/>
                </a:lnTo>
                <a:close/>
              </a:path>
            </a:pathLst>
          </a:custGeom>
          <a:solidFill>
            <a:srgbClr val="59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</a:endParaRPr>
          </a:p>
        </p:txBody>
      </p:sp>
      <p:sp>
        <p:nvSpPr>
          <p:cNvPr id="176133" name="Rectangle 4"/>
          <p:cNvSpPr>
            <a:spLocks noChangeArrowheads="1"/>
          </p:cNvSpPr>
          <p:nvPr/>
        </p:nvSpPr>
        <p:spPr bwMode="auto">
          <a:xfrm>
            <a:off x="4846638" y="62753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34" name="Rectangle 5"/>
          <p:cNvSpPr>
            <a:spLocks noChangeArrowheads="1"/>
          </p:cNvSpPr>
          <p:nvPr/>
        </p:nvSpPr>
        <p:spPr bwMode="auto">
          <a:xfrm>
            <a:off x="4140200" y="62753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35" name="Rectangle 6"/>
          <p:cNvSpPr>
            <a:spLocks noChangeArrowheads="1"/>
          </p:cNvSpPr>
          <p:nvPr/>
        </p:nvSpPr>
        <p:spPr bwMode="auto">
          <a:xfrm>
            <a:off x="3432176" y="62753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36" name="Rectangle 7"/>
          <p:cNvSpPr>
            <a:spLocks noChangeArrowheads="1"/>
          </p:cNvSpPr>
          <p:nvPr/>
        </p:nvSpPr>
        <p:spPr bwMode="auto">
          <a:xfrm>
            <a:off x="2725739" y="62753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37" name="Rectangle 8"/>
          <p:cNvSpPr>
            <a:spLocks noChangeArrowheads="1"/>
          </p:cNvSpPr>
          <p:nvPr/>
        </p:nvSpPr>
        <p:spPr bwMode="auto">
          <a:xfrm>
            <a:off x="5545138" y="62753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r>
          </a:p>
        </p:txBody>
      </p:sp>
      <p:sp>
        <p:nvSpPr>
          <p:cNvPr id="176138" name="Rectangle 9"/>
          <p:cNvSpPr>
            <a:spLocks noChangeArrowheads="1"/>
          </p:cNvSpPr>
          <p:nvPr/>
        </p:nvSpPr>
        <p:spPr bwMode="auto">
          <a:xfrm>
            <a:off x="4846638" y="59515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39" name="Rectangle 10"/>
          <p:cNvSpPr>
            <a:spLocks noChangeArrowheads="1"/>
          </p:cNvSpPr>
          <p:nvPr/>
        </p:nvSpPr>
        <p:spPr bwMode="auto">
          <a:xfrm>
            <a:off x="4140200" y="59515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40" name="Rectangle 11"/>
          <p:cNvSpPr>
            <a:spLocks noChangeArrowheads="1"/>
          </p:cNvSpPr>
          <p:nvPr/>
        </p:nvSpPr>
        <p:spPr bwMode="auto">
          <a:xfrm>
            <a:off x="3432176" y="59515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41" name="Rectangle 12"/>
          <p:cNvSpPr>
            <a:spLocks noChangeArrowheads="1"/>
          </p:cNvSpPr>
          <p:nvPr/>
        </p:nvSpPr>
        <p:spPr bwMode="auto">
          <a:xfrm>
            <a:off x="2725739" y="59515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42" name="Rectangle 13"/>
          <p:cNvSpPr>
            <a:spLocks noChangeArrowheads="1"/>
          </p:cNvSpPr>
          <p:nvPr/>
        </p:nvSpPr>
        <p:spPr bwMode="auto">
          <a:xfrm>
            <a:off x="5545138" y="59515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</a:p>
        </p:txBody>
      </p:sp>
      <p:sp>
        <p:nvSpPr>
          <p:cNvPr id="176143" name="Rectangle 14"/>
          <p:cNvSpPr>
            <a:spLocks noChangeArrowheads="1"/>
          </p:cNvSpPr>
          <p:nvPr/>
        </p:nvSpPr>
        <p:spPr bwMode="auto">
          <a:xfrm>
            <a:off x="4846638" y="56276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44" name="Rectangle 15"/>
          <p:cNvSpPr>
            <a:spLocks noChangeArrowheads="1"/>
          </p:cNvSpPr>
          <p:nvPr/>
        </p:nvSpPr>
        <p:spPr bwMode="auto">
          <a:xfrm>
            <a:off x="4140200" y="56276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45" name="Rectangle 16"/>
          <p:cNvSpPr>
            <a:spLocks noChangeArrowheads="1"/>
          </p:cNvSpPr>
          <p:nvPr/>
        </p:nvSpPr>
        <p:spPr bwMode="auto">
          <a:xfrm>
            <a:off x="3432176" y="56276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46" name="Rectangle 17"/>
          <p:cNvSpPr>
            <a:spLocks noChangeArrowheads="1"/>
          </p:cNvSpPr>
          <p:nvPr/>
        </p:nvSpPr>
        <p:spPr bwMode="auto">
          <a:xfrm>
            <a:off x="2725739" y="56276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47" name="Rectangle 18"/>
          <p:cNvSpPr>
            <a:spLocks noChangeArrowheads="1"/>
          </p:cNvSpPr>
          <p:nvPr/>
        </p:nvSpPr>
        <p:spPr bwMode="auto">
          <a:xfrm>
            <a:off x="5545138" y="56276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r>
          </a:p>
        </p:txBody>
      </p:sp>
      <p:sp>
        <p:nvSpPr>
          <p:cNvPr id="176148" name="Rectangle 19"/>
          <p:cNvSpPr>
            <a:spLocks noChangeArrowheads="1"/>
          </p:cNvSpPr>
          <p:nvPr/>
        </p:nvSpPr>
        <p:spPr bwMode="auto">
          <a:xfrm>
            <a:off x="4846638" y="53038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49" name="Rectangle 20"/>
          <p:cNvSpPr>
            <a:spLocks noChangeArrowheads="1"/>
          </p:cNvSpPr>
          <p:nvPr/>
        </p:nvSpPr>
        <p:spPr bwMode="auto">
          <a:xfrm>
            <a:off x="4140200" y="53038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50" name="Rectangle 21"/>
          <p:cNvSpPr>
            <a:spLocks noChangeArrowheads="1"/>
          </p:cNvSpPr>
          <p:nvPr/>
        </p:nvSpPr>
        <p:spPr bwMode="auto">
          <a:xfrm>
            <a:off x="3432176" y="53038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51" name="Rectangle 22"/>
          <p:cNvSpPr>
            <a:spLocks noChangeArrowheads="1"/>
          </p:cNvSpPr>
          <p:nvPr/>
        </p:nvSpPr>
        <p:spPr bwMode="auto">
          <a:xfrm>
            <a:off x="2725739" y="53038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52" name="Rectangle 23"/>
          <p:cNvSpPr>
            <a:spLocks noChangeArrowheads="1"/>
          </p:cNvSpPr>
          <p:nvPr/>
        </p:nvSpPr>
        <p:spPr bwMode="auto">
          <a:xfrm>
            <a:off x="5545138" y="53038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r>
          </a:p>
        </p:txBody>
      </p:sp>
      <p:sp>
        <p:nvSpPr>
          <p:cNvPr id="176153" name="Rectangle 24"/>
          <p:cNvSpPr>
            <a:spLocks noChangeArrowheads="1"/>
          </p:cNvSpPr>
          <p:nvPr/>
        </p:nvSpPr>
        <p:spPr bwMode="auto">
          <a:xfrm>
            <a:off x="4846638" y="49799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54" name="Rectangle 25"/>
          <p:cNvSpPr>
            <a:spLocks noChangeArrowheads="1"/>
          </p:cNvSpPr>
          <p:nvPr/>
        </p:nvSpPr>
        <p:spPr bwMode="auto">
          <a:xfrm>
            <a:off x="4140200" y="49799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55" name="Rectangle 26"/>
          <p:cNvSpPr>
            <a:spLocks noChangeArrowheads="1"/>
          </p:cNvSpPr>
          <p:nvPr/>
        </p:nvSpPr>
        <p:spPr bwMode="auto">
          <a:xfrm>
            <a:off x="3432176" y="49799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56" name="Rectangle 27"/>
          <p:cNvSpPr>
            <a:spLocks noChangeArrowheads="1"/>
          </p:cNvSpPr>
          <p:nvPr/>
        </p:nvSpPr>
        <p:spPr bwMode="auto">
          <a:xfrm>
            <a:off x="2725739" y="49799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157" name="Rectangle 28"/>
          <p:cNvSpPr>
            <a:spLocks noChangeArrowheads="1"/>
          </p:cNvSpPr>
          <p:nvPr/>
        </p:nvSpPr>
        <p:spPr bwMode="auto">
          <a:xfrm>
            <a:off x="5545138" y="49799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</a:p>
        </p:txBody>
      </p:sp>
      <p:sp>
        <p:nvSpPr>
          <p:cNvPr id="176158" name="Rectangle 29"/>
          <p:cNvSpPr>
            <a:spLocks noChangeArrowheads="1"/>
          </p:cNvSpPr>
          <p:nvPr/>
        </p:nvSpPr>
        <p:spPr bwMode="auto">
          <a:xfrm>
            <a:off x="4846638" y="46561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76159" name="Rectangle 30"/>
          <p:cNvSpPr>
            <a:spLocks noChangeArrowheads="1"/>
          </p:cNvSpPr>
          <p:nvPr/>
        </p:nvSpPr>
        <p:spPr bwMode="auto">
          <a:xfrm>
            <a:off x="4140200" y="46561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76160" name="Rectangle 31"/>
          <p:cNvSpPr>
            <a:spLocks noChangeArrowheads="1"/>
          </p:cNvSpPr>
          <p:nvPr/>
        </p:nvSpPr>
        <p:spPr bwMode="auto">
          <a:xfrm>
            <a:off x="3432176" y="46561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61" name="Rectangle 32"/>
          <p:cNvSpPr>
            <a:spLocks noChangeArrowheads="1"/>
          </p:cNvSpPr>
          <p:nvPr/>
        </p:nvSpPr>
        <p:spPr bwMode="auto">
          <a:xfrm>
            <a:off x="2725739" y="46561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r>
          </a:p>
        </p:txBody>
      </p:sp>
      <p:sp>
        <p:nvSpPr>
          <p:cNvPr id="176162" name="Rectangle 33"/>
          <p:cNvSpPr>
            <a:spLocks noChangeArrowheads="1"/>
          </p:cNvSpPr>
          <p:nvPr/>
        </p:nvSpPr>
        <p:spPr bwMode="auto">
          <a:xfrm>
            <a:off x="5545138" y="46561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176163" name="Rectangle 34"/>
          <p:cNvSpPr>
            <a:spLocks noChangeArrowheads="1"/>
          </p:cNvSpPr>
          <p:nvPr/>
        </p:nvSpPr>
        <p:spPr bwMode="auto">
          <a:xfrm>
            <a:off x="4846638" y="43322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176164" name="Rectangle 35"/>
          <p:cNvSpPr>
            <a:spLocks noChangeArrowheads="1"/>
          </p:cNvSpPr>
          <p:nvPr/>
        </p:nvSpPr>
        <p:spPr bwMode="auto">
          <a:xfrm>
            <a:off x="4140200" y="43322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76165" name="Rectangle 36"/>
          <p:cNvSpPr>
            <a:spLocks noChangeArrowheads="1"/>
          </p:cNvSpPr>
          <p:nvPr/>
        </p:nvSpPr>
        <p:spPr bwMode="auto">
          <a:xfrm>
            <a:off x="3432176" y="43322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66" name="Rectangle 37"/>
          <p:cNvSpPr>
            <a:spLocks noChangeArrowheads="1"/>
          </p:cNvSpPr>
          <p:nvPr/>
        </p:nvSpPr>
        <p:spPr bwMode="auto">
          <a:xfrm>
            <a:off x="2725739" y="43322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76167" name="Rectangle 38"/>
          <p:cNvSpPr>
            <a:spLocks noChangeArrowheads="1"/>
          </p:cNvSpPr>
          <p:nvPr/>
        </p:nvSpPr>
        <p:spPr bwMode="auto">
          <a:xfrm>
            <a:off x="5545138" y="43322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176168" name="Rectangle 39"/>
          <p:cNvSpPr>
            <a:spLocks noChangeArrowheads="1"/>
          </p:cNvSpPr>
          <p:nvPr/>
        </p:nvSpPr>
        <p:spPr bwMode="auto">
          <a:xfrm>
            <a:off x="4846638" y="40084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69" name="Rectangle 40"/>
          <p:cNvSpPr>
            <a:spLocks noChangeArrowheads="1"/>
          </p:cNvSpPr>
          <p:nvPr/>
        </p:nvSpPr>
        <p:spPr bwMode="auto">
          <a:xfrm>
            <a:off x="4140200" y="40084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70" name="Rectangle 41"/>
          <p:cNvSpPr>
            <a:spLocks noChangeArrowheads="1"/>
          </p:cNvSpPr>
          <p:nvPr/>
        </p:nvSpPr>
        <p:spPr bwMode="auto">
          <a:xfrm>
            <a:off x="3432176" y="40084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71" name="Rectangle 42"/>
          <p:cNvSpPr>
            <a:spLocks noChangeArrowheads="1"/>
          </p:cNvSpPr>
          <p:nvPr/>
        </p:nvSpPr>
        <p:spPr bwMode="auto">
          <a:xfrm>
            <a:off x="2725739" y="40084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</a:p>
        </p:txBody>
      </p:sp>
      <p:sp>
        <p:nvSpPr>
          <p:cNvPr id="176172" name="Rectangle 43"/>
          <p:cNvSpPr>
            <a:spLocks noChangeArrowheads="1"/>
          </p:cNvSpPr>
          <p:nvPr/>
        </p:nvSpPr>
        <p:spPr bwMode="auto">
          <a:xfrm>
            <a:off x="5545138" y="40084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76173" name="Rectangle 44"/>
          <p:cNvSpPr>
            <a:spLocks noChangeArrowheads="1"/>
          </p:cNvSpPr>
          <p:nvPr/>
        </p:nvSpPr>
        <p:spPr bwMode="auto">
          <a:xfrm>
            <a:off x="4846638" y="36845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74" name="Rectangle 45"/>
          <p:cNvSpPr>
            <a:spLocks noChangeArrowheads="1"/>
          </p:cNvSpPr>
          <p:nvPr/>
        </p:nvSpPr>
        <p:spPr bwMode="auto">
          <a:xfrm>
            <a:off x="4140200" y="36845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75" name="Rectangle 46"/>
          <p:cNvSpPr>
            <a:spLocks noChangeArrowheads="1"/>
          </p:cNvSpPr>
          <p:nvPr/>
        </p:nvSpPr>
        <p:spPr bwMode="auto">
          <a:xfrm>
            <a:off x="3432176" y="36845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176176" name="Rectangle 47"/>
          <p:cNvSpPr>
            <a:spLocks noChangeArrowheads="1"/>
          </p:cNvSpPr>
          <p:nvPr/>
        </p:nvSpPr>
        <p:spPr bwMode="auto">
          <a:xfrm>
            <a:off x="2725739" y="3684588"/>
            <a:ext cx="706437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76177" name="Rectangle 48"/>
          <p:cNvSpPr>
            <a:spLocks noChangeArrowheads="1"/>
          </p:cNvSpPr>
          <p:nvPr/>
        </p:nvSpPr>
        <p:spPr bwMode="auto">
          <a:xfrm>
            <a:off x="5545138" y="36845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176178" name="Rectangle 49"/>
          <p:cNvSpPr>
            <a:spLocks noChangeArrowheads="1"/>
          </p:cNvSpPr>
          <p:nvPr/>
        </p:nvSpPr>
        <p:spPr bwMode="auto">
          <a:xfrm>
            <a:off x="4846638" y="33607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79" name="Rectangle 50"/>
          <p:cNvSpPr>
            <a:spLocks noChangeArrowheads="1"/>
          </p:cNvSpPr>
          <p:nvPr/>
        </p:nvSpPr>
        <p:spPr bwMode="auto">
          <a:xfrm>
            <a:off x="4140200" y="33607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80" name="Rectangle 51"/>
          <p:cNvSpPr>
            <a:spLocks noChangeArrowheads="1"/>
          </p:cNvSpPr>
          <p:nvPr/>
        </p:nvSpPr>
        <p:spPr bwMode="auto">
          <a:xfrm>
            <a:off x="3432176" y="33607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81" name="Rectangle 52"/>
          <p:cNvSpPr>
            <a:spLocks noChangeArrowheads="1"/>
          </p:cNvSpPr>
          <p:nvPr/>
        </p:nvSpPr>
        <p:spPr bwMode="auto">
          <a:xfrm>
            <a:off x="2725739" y="33607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</a:p>
        </p:txBody>
      </p:sp>
      <p:sp>
        <p:nvSpPr>
          <p:cNvPr id="176182" name="Rectangle 53"/>
          <p:cNvSpPr>
            <a:spLocks noChangeArrowheads="1"/>
          </p:cNvSpPr>
          <p:nvPr/>
        </p:nvSpPr>
        <p:spPr bwMode="auto">
          <a:xfrm>
            <a:off x="5545138" y="33607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176183" name="Rectangle 54"/>
          <p:cNvSpPr>
            <a:spLocks noChangeArrowheads="1"/>
          </p:cNvSpPr>
          <p:nvPr/>
        </p:nvSpPr>
        <p:spPr bwMode="auto">
          <a:xfrm>
            <a:off x="4846638" y="30368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84" name="Rectangle 55"/>
          <p:cNvSpPr>
            <a:spLocks noChangeArrowheads="1"/>
          </p:cNvSpPr>
          <p:nvPr/>
        </p:nvSpPr>
        <p:spPr bwMode="auto">
          <a:xfrm>
            <a:off x="4140200" y="30368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85" name="Rectangle 56"/>
          <p:cNvSpPr>
            <a:spLocks noChangeArrowheads="1"/>
          </p:cNvSpPr>
          <p:nvPr/>
        </p:nvSpPr>
        <p:spPr bwMode="auto">
          <a:xfrm>
            <a:off x="3432176" y="30368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86" name="Rectangle 57"/>
          <p:cNvSpPr>
            <a:spLocks noChangeArrowheads="1"/>
          </p:cNvSpPr>
          <p:nvPr/>
        </p:nvSpPr>
        <p:spPr bwMode="auto">
          <a:xfrm>
            <a:off x="2725739" y="303688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</a:p>
        </p:txBody>
      </p:sp>
      <p:sp>
        <p:nvSpPr>
          <p:cNvPr id="176187" name="Rectangle 58"/>
          <p:cNvSpPr>
            <a:spLocks noChangeArrowheads="1"/>
          </p:cNvSpPr>
          <p:nvPr/>
        </p:nvSpPr>
        <p:spPr bwMode="auto">
          <a:xfrm>
            <a:off x="5545138" y="30368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76188" name="Rectangle 59"/>
          <p:cNvSpPr>
            <a:spLocks noChangeArrowheads="1"/>
          </p:cNvSpPr>
          <p:nvPr/>
        </p:nvSpPr>
        <p:spPr bwMode="auto">
          <a:xfrm>
            <a:off x="4846638" y="27130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89" name="Rectangle 60"/>
          <p:cNvSpPr>
            <a:spLocks noChangeArrowheads="1"/>
          </p:cNvSpPr>
          <p:nvPr/>
        </p:nvSpPr>
        <p:spPr bwMode="auto">
          <a:xfrm>
            <a:off x="4140200" y="27130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90" name="Rectangle 61"/>
          <p:cNvSpPr>
            <a:spLocks noChangeArrowheads="1"/>
          </p:cNvSpPr>
          <p:nvPr/>
        </p:nvSpPr>
        <p:spPr bwMode="auto">
          <a:xfrm>
            <a:off x="3432176" y="27130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176191" name="Rectangle 62"/>
          <p:cNvSpPr>
            <a:spLocks noChangeArrowheads="1"/>
          </p:cNvSpPr>
          <p:nvPr/>
        </p:nvSpPr>
        <p:spPr bwMode="auto">
          <a:xfrm>
            <a:off x="2725739" y="2713038"/>
            <a:ext cx="706437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76192" name="Rectangle 63"/>
          <p:cNvSpPr>
            <a:spLocks noChangeArrowheads="1"/>
          </p:cNvSpPr>
          <p:nvPr/>
        </p:nvSpPr>
        <p:spPr bwMode="auto">
          <a:xfrm>
            <a:off x="5545138" y="27130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76193" name="Rectangle 64"/>
          <p:cNvSpPr>
            <a:spLocks noChangeArrowheads="1"/>
          </p:cNvSpPr>
          <p:nvPr/>
        </p:nvSpPr>
        <p:spPr bwMode="auto">
          <a:xfrm>
            <a:off x="4846638" y="23891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94" name="Rectangle 65"/>
          <p:cNvSpPr>
            <a:spLocks noChangeArrowheads="1"/>
          </p:cNvSpPr>
          <p:nvPr/>
        </p:nvSpPr>
        <p:spPr bwMode="auto">
          <a:xfrm>
            <a:off x="4140200" y="23891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95" name="Rectangle 66"/>
          <p:cNvSpPr>
            <a:spLocks noChangeArrowheads="1"/>
          </p:cNvSpPr>
          <p:nvPr/>
        </p:nvSpPr>
        <p:spPr bwMode="auto">
          <a:xfrm>
            <a:off x="3432176" y="23891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176196" name="Rectangle 67"/>
          <p:cNvSpPr>
            <a:spLocks noChangeArrowheads="1"/>
          </p:cNvSpPr>
          <p:nvPr/>
        </p:nvSpPr>
        <p:spPr bwMode="auto">
          <a:xfrm>
            <a:off x="2725739" y="2389188"/>
            <a:ext cx="706437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176197" name="Rectangle 68"/>
          <p:cNvSpPr>
            <a:spLocks noChangeArrowheads="1"/>
          </p:cNvSpPr>
          <p:nvPr/>
        </p:nvSpPr>
        <p:spPr bwMode="auto">
          <a:xfrm>
            <a:off x="5545138" y="23891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76198" name="Rectangle 69"/>
          <p:cNvSpPr>
            <a:spLocks noChangeArrowheads="1"/>
          </p:cNvSpPr>
          <p:nvPr/>
        </p:nvSpPr>
        <p:spPr bwMode="auto">
          <a:xfrm>
            <a:off x="4846638" y="20653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199" name="Rectangle 70"/>
          <p:cNvSpPr>
            <a:spLocks noChangeArrowheads="1"/>
          </p:cNvSpPr>
          <p:nvPr/>
        </p:nvSpPr>
        <p:spPr bwMode="auto">
          <a:xfrm>
            <a:off x="4140200" y="20653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200" name="Rectangle 71"/>
          <p:cNvSpPr>
            <a:spLocks noChangeArrowheads="1"/>
          </p:cNvSpPr>
          <p:nvPr/>
        </p:nvSpPr>
        <p:spPr bwMode="auto">
          <a:xfrm>
            <a:off x="3432176" y="20653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201" name="Rectangle 72"/>
          <p:cNvSpPr>
            <a:spLocks noChangeArrowheads="1"/>
          </p:cNvSpPr>
          <p:nvPr/>
        </p:nvSpPr>
        <p:spPr bwMode="auto">
          <a:xfrm>
            <a:off x="2725739" y="20653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29</a:t>
            </a:r>
          </a:p>
        </p:txBody>
      </p:sp>
      <p:sp>
        <p:nvSpPr>
          <p:cNvPr id="176202" name="Rectangle 73"/>
          <p:cNvSpPr>
            <a:spLocks noChangeArrowheads="1"/>
          </p:cNvSpPr>
          <p:nvPr/>
        </p:nvSpPr>
        <p:spPr bwMode="auto">
          <a:xfrm>
            <a:off x="5545138" y="20653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76203" name="Rectangle 74"/>
          <p:cNvSpPr>
            <a:spLocks noChangeArrowheads="1"/>
          </p:cNvSpPr>
          <p:nvPr/>
        </p:nvSpPr>
        <p:spPr bwMode="auto">
          <a:xfrm>
            <a:off x="4846638" y="174148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204" name="Rectangle 75"/>
          <p:cNvSpPr>
            <a:spLocks noChangeArrowheads="1"/>
          </p:cNvSpPr>
          <p:nvPr/>
        </p:nvSpPr>
        <p:spPr bwMode="auto">
          <a:xfrm>
            <a:off x="4140200" y="174148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205" name="Rectangle 76"/>
          <p:cNvSpPr>
            <a:spLocks noChangeArrowheads="1"/>
          </p:cNvSpPr>
          <p:nvPr/>
        </p:nvSpPr>
        <p:spPr bwMode="auto">
          <a:xfrm>
            <a:off x="3432176" y="174148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176206" name="Rectangle 77"/>
          <p:cNvSpPr>
            <a:spLocks noChangeArrowheads="1"/>
          </p:cNvSpPr>
          <p:nvPr/>
        </p:nvSpPr>
        <p:spPr bwMode="auto">
          <a:xfrm>
            <a:off x="2725739" y="1741488"/>
            <a:ext cx="706437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76207" name="Rectangle 78"/>
          <p:cNvSpPr>
            <a:spLocks noChangeArrowheads="1"/>
          </p:cNvSpPr>
          <p:nvPr/>
        </p:nvSpPr>
        <p:spPr bwMode="auto">
          <a:xfrm>
            <a:off x="5545138" y="174148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76208" name="Rectangle 79"/>
          <p:cNvSpPr>
            <a:spLocks noChangeArrowheads="1"/>
          </p:cNvSpPr>
          <p:nvPr/>
        </p:nvSpPr>
        <p:spPr bwMode="auto">
          <a:xfrm>
            <a:off x="4846638" y="1417638"/>
            <a:ext cx="6969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209" name="Rectangle 80"/>
          <p:cNvSpPr>
            <a:spLocks noChangeArrowheads="1"/>
          </p:cNvSpPr>
          <p:nvPr/>
        </p:nvSpPr>
        <p:spPr bwMode="auto">
          <a:xfrm>
            <a:off x="4140200" y="1417638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210" name="Rectangle 81"/>
          <p:cNvSpPr>
            <a:spLocks noChangeArrowheads="1"/>
          </p:cNvSpPr>
          <p:nvPr/>
        </p:nvSpPr>
        <p:spPr bwMode="auto">
          <a:xfrm>
            <a:off x="3432176" y="1417638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211" name="Rectangle 82"/>
          <p:cNvSpPr>
            <a:spLocks noChangeArrowheads="1"/>
          </p:cNvSpPr>
          <p:nvPr/>
        </p:nvSpPr>
        <p:spPr bwMode="auto">
          <a:xfrm>
            <a:off x="2725739" y="1417638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212" name="Rectangle 83"/>
          <p:cNvSpPr>
            <a:spLocks noChangeArrowheads="1"/>
          </p:cNvSpPr>
          <p:nvPr/>
        </p:nvSpPr>
        <p:spPr bwMode="auto">
          <a:xfrm>
            <a:off x="5545138" y="1417638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6213" name="Rectangle 84"/>
          <p:cNvSpPr>
            <a:spLocks noChangeArrowheads="1"/>
          </p:cNvSpPr>
          <p:nvPr/>
        </p:nvSpPr>
        <p:spPr bwMode="auto">
          <a:xfrm>
            <a:off x="4846638" y="1052514"/>
            <a:ext cx="6969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rc</a:t>
            </a:r>
          </a:p>
        </p:txBody>
      </p:sp>
      <p:sp>
        <p:nvSpPr>
          <p:cNvPr id="176214" name="Rectangle 85"/>
          <p:cNvSpPr>
            <a:spLocks noChangeArrowheads="1"/>
          </p:cNvSpPr>
          <p:nvPr/>
        </p:nvSpPr>
        <p:spPr bwMode="auto">
          <a:xfrm>
            <a:off x="4140200" y="1052514"/>
            <a:ext cx="7064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lc</a:t>
            </a:r>
          </a:p>
        </p:txBody>
      </p:sp>
      <p:sp>
        <p:nvSpPr>
          <p:cNvPr id="176215" name="Rectangle 86"/>
          <p:cNvSpPr>
            <a:spLocks noChangeArrowheads="1"/>
          </p:cNvSpPr>
          <p:nvPr/>
        </p:nvSpPr>
        <p:spPr bwMode="auto">
          <a:xfrm>
            <a:off x="3432176" y="1052514"/>
            <a:ext cx="7080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</a:p>
        </p:txBody>
      </p:sp>
      <p:sp>
        <p:nvSpPr>
          <p:cNvPr id="176216" name="Rectangle 87"/>
          <p:cNvSpPr>
            <a:spLocks noChangeArrowheads="1"/>
          </p:cNvSpPr>
          <p:nvPr/>
        </p:nvSpPr>
        <p:spPr bwMode="auto">
          <a:xfrm>
            <a:off x="2465388" y="1012826"/>
            <a:ext cx="124460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weight</a:t>
            </a:r>
          </a:p>
        </p:txBody>
      </p:sp>
      <p:sp>
        <p:nvSpPr>
          <p:cNvPr id="176217" name="Rectangle 88"/>
          <p:cNvSpPr>
            <a:spLocks noChangeArrowheads="1"/>
          </p:cNvSpPr>
          <p:nvPr/>
        </p:nvSpPr>
        <p:spPr bwMode="auto">
          <a:xfrm>
            <a:off x="2038350" y="1460500"/>
            <a:ext cx="215900" cy="4318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218" name="Rectangle 89"/>
          <p:cNvSpPr>
            <a:spLocks noChangeArrowheads="1"/>
          </p:cNvSpPr>
          <p:nvPr/>
        </p:nvSpPr>
        <p:spPr bwMode="auto">
          <a:xfrm>
            <a:off x="1858963" y="1028700"/>
            <a:ext cx="539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HT</a:t>
            </a:r>
            <a:endParaRPr kumimoji="1" lang="en-US" altLang="zh-CN" b="0" baseline="-250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6219" name="Line 90"/>
          <p:cNvSpPr>
            <a:spLocks noChangeShapeType="1"/>
          </p:cNvSpPr>
          <p:nvPr/>
        </p:nvSpPr>
        <p:spPr bwMode="auto">
          <a:xfrm flipV="1">
            <a:off x="2133601" y="1622426"/>
            <a:ext cx="517525" cy="79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</a:endParaRPr>
          </a:p>
        </p:txBody>
      </p:sp>
      <p:sp>
        <p:nvSpPr>
          <p:cNvPr id="176220" name="Text Box 91"/>
          <p:cNvSpPr txBox="1">
            <a:spLocks noChangeArrowheads="1"/>
          </p:cNvSpPr>
          <p:nvPr/>
        </p:nvSpPr>
        <p:spPr bwMode="auto">
          <a:xfrm>
            <a:off x="6240463" y="1268413"/>
            <a:ext cx="4176712" cy="2694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36000" bIns="720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00"/>
                </a:solidFill>
                <a:latin typeface="幼圆" panose="02010509060101010101" pitchFamily="49" charset="-122"/>
              </a:rPr>
              <a:t>⑶</a:t>
            </a:r>
            <a:r>
              <a:rPr kumimoji="1" lang="zh-CN" altLang="en-US">
                <a:solidFill>
                  <a:srgbClr val="000000"/>
                </a:solidFill>
                <a:latin typeface="幼圆" panose="02010509060101010101" pitchFamily="49" charset="-122"/>
              </a:rPr>
              <a:t>在双亲为０的结点中选两个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>
                <a:solidFill>
                  <a:srgbClr val="000000"/>
                </a:solidFill>
                <a:latin typeface="幼圆" panose="02010509060101010101" pitchFamily="49" charset="-122"/>
              </a:rPr>
              <a:t>　权值最小的，生成以这两个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>
                <a:solidFill>
                  <a:srgbClr val="000000"/>
                </a:solidFill>
                <a:latin typeface="幼圆" panose="02010509060101010101" pitchFamily="49" charset="-122"/>
              </a:rPr>
              <a:t>　结点为左、右孩子的分支结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>
                <a:solidFill>
                  <a:srgbClr val="000000"/>
                </a:solidFill>
                <a:latin typeface="幼圆" panose="02010509060101010101" pitchFamily="49" charset="-122"/>
              </a:rPr>
              <a:t>　点。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>
                <a:solidFill>
                  <a:srgbClr val="000000"/>
                </a:solidFill>
                <a:latin typeface="幼圆" panose="02010509060101010101" pitchFamily="49" charset="-122"/>
              </a:rPr>
              <a:t>⑷重复⑶，直至生成 </a:t>
            </a:r>
            <a:r>
              <a:rPr kumimoji="1" lang="en-US" altLang="zh-CN">
                <a:solidFill>
                  <a:srgbClr val="000000"/>
                </a:solidFill>
                <a:latin typeface="幼圆" panose="02010509060101010101" pitchFamily="49" charset="-122"/>
              </a:rPr>
              <a:t>n-1 </a:t>
            </a:r>
            <a:r>
              <a:rPr kumimoji="1" lang="zh-CN" altLang="en-US">
                <a:solidFill>
                  <a:srgbClr val="000000"/>
                </a:solidFill>
                <a:latin typeface="幼圆" panose="02010509060101010101" pitchFamily="49" charset="-122"/>
              </a:rPr>
              <a:t>个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>
                <a:solidFill>
                  <a:srgbClr val="000000"/>
                </a:solidFill>
                <a:latin typeface="幼圆" panose="02010509060101010101" pitchFamily="49" charset="-122"/>
              </a:rPr>
              <a:t>　分支结点。</a:t>
            </a:r>
          </a:p>
        </p:txBody>
      </p:sp>
    </p:spTree>
    <p:extLst>
      <p:ext uri="{BB962C8B-B14F-4D97-AF65-F5344CB8AC3E}">
        <p14:creationId xmlns:p14="http://schemas.microsoft.com/office/powerpoint/2010/main" val="17443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hangingPunct="1"/>
            <a:fld id="{BFDD9B12-A579-4E06-8F18-292A2636519C}" type="slidenum">
              <a:rPr lang="en-US" altLang="zh-CN" sz="1400" b="0">
                <a:solidFill>
                  <a:srgbClr val="000000"/>
                </a:solidFill>
              </a:rPr>
              <a:pPr eaLnBrk="1" hangingPunct="1"/>
              <a:t>5</a:t>
            </a:fld>
            <a:endParaRPr lang="en-US" altLang="zh-CN" sz="1400" b="0">
              <a:solidFill>
                <a:srgbClr val="000000"/>
              </a:solidFill>
            </a:endParaRPr>
          </a:p>
        </p:txBody>
      </p:sp>
      <p:sp>
        <p:nvSpPr>
          <p:cNvPr id="178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78180" name="Freeform 3"/>
          <p:cNvSpPr>
            <a:spLocks/>
          </p:cNvSpPr>
          <p:nvPr/>
        </p:nvSpPr>
        <p:spPr bwMode="auto">
          <a:xfrm rot="-10780872">
            <a:off x="3113089" y="5487989"/>
            <a:ext cx="39687" cy="15875"/>
          </a:xfrm>
          <a:custGeom>
            <a:avLst/>
            <a:gdLst>
              <a:gd name="T0" fmla="*/ 0 w 51"/>
              <a:gd name="T1" fmla="*/ 2147483647 h 20"/>
              <a:gd name="T2" fmla="*/ 2147483647 w 51"/>
              <a:gd name="T3" fmla="*/ 0 h 20"/>
              <a:gd name="T4" fmla="*/ 2147483647 w 51"/>
              <a:gd name="T5" fmla="*/ 2147483647 h 20"/>
              <a:gd name="T6" fmla="*/ 0 w 51"/>
              <a:gd name="T7" fmla="*/ 2147483647 h 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1" h="20">
                <a:moveTo>
                  <a:pt x="0" y="20"/>
                </a:moveTo>
                <a:lnTo>
                  <a:pt x="48" y="0"/>
                </a:lnTo>
                <a:lnTo>
                  <a:pt x="51" y="13"/>
                </a:lnTo>
                <a:lnTo>
                  <a:pt x="0" y="20"/>
                </a:lnTo>
                <a:close/>
              </a:path>
            </a:pathLst>
          </a:custGeom>
          <a:solidFill>
            <a:srgbClr val="59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</a:endParaRPr>
          </a:p>
        </p:txBody>
      </p:sp>
      <p:sp>
        <p:nvSpPr>
          <p:cNvPr id="178181" name="Rectangle 4"/>
          <p:cNvSpPr>
            <a:spLocks noChangeArrowheads="1"/>
          </p:cNvSpPr>
          <p:nvPr/>
        </p:nvSpPr>
        <p:spPr bwMode="auto">
          <a:xfrm>
            <a:off x="5051426" y="6191250"/>
            <a:ext cx="696913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r>
          </a:p>
        </p:txBody>
      </p:sp>
      <p:sp>
        <p:nvSpPr>
          <p:cNvPr id="178182" name="Rectangle 5"/>
          <p:cNvSpPr>
            <a:spLocks noChangeArrowheads="1"/>
          </p:cNvSpPr>
          <p:nvPr/>
        </p:nvSpPr>
        <p:spPr bwMode="auto">
          <a:xfrm>
            <a:off x="4344989" y="6191250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78183" name="Rectangle 6"/>
          <p:cNvSpPr>
            <a:spLocks noChangeArrowheads="1"/>
          </p:cNvSpPr>
          <p:nvPr/>
        </p:nvSpPr>
        <p:spPr bwMode="auto">
          <a:xfrm>
            <a:off x="3636964" y="6191250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r>
          </a:p>
        </p:txBody>
      </p:sp>
      <p:sp>
        <p:nvSpPr>
          <p:cNvPr id="178184" name="Rectangle 7"/>
          <p:cNvSpPr>
            <a:spLocks noChangeArrowheads="1"/>
          </p:cNvSpPr>
          <p:nvPr/>
        </p:nvSpPr>
        <p:spPr bwMode="auto">
          <a:xfrm>
            <a:off x="2930525" y="6191250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58</a:t>
            </a:r>
          </a:p>
        </p:txBody>
      </p:sp>
      <p:sp>
        <p:nvSpPr>
          <p:cNvPr id="178185" name="Rectangle 8"/>
          <p:cNvSpPr>
            <a:spLocks noChangeArrowheads="1"/>
          </p:cNvSpPr>
          <p:nvPr/>
        </p:nvSpPr>
        <p:spPr bwMode="auto">
          <a:xfrm>
            <a:off x="5749925" y="6191250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</a:p>
        </p:txBody>
      </p:sp>
      <p:sp>
        <p:nvSpPr>
          <p:cNvPr id="285705" name="Rectangle 9"/>
          <p:cNvSpPr>
            <a:spLocks noChangeArrowheads="1"/>
          </p:cNvSpPr>
          <p:nvPr/>
        </p:nvSpPr>
        <p:spPr bwMode="auto">
          <a:xfrm>
            <a:off x="5051426" y="5867400"/>
            <a:ext cx="696913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285706" name="Rectangle 10"/>
          <p:cNvSpPr>
            <a:spLocks noChangeArrowheads="1"/>
          </p:cNvSpPr>
          <p:nvPr/>
        </p:nvSpPr>
        <p:spPr bwMode="auto">
          <a:xfrm>
            <a:off x="4344989" y="5867400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</a:p>
        </p:txBody>
      </p:sp>
      <p:sp>
        <p:nvSpPr>
          <p:cNvPr id="285707" name="Rectangle 11"/>
          <p:cNvSpPr>
            <a:spLocks noChangeArrowheads="1"/>
          </p:cNvSpPr>
          <p:nvPr/>
        </p:nvSpPr>
        <p:spPr bwMode="auto">
          <a:xfrm>
            <a:off x="3636964" y="5867400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r>
          </a:p>
        </p:txBody>
      </p:sp>
      <p:sp>
        <p:nvSpPr>
          <p:cNvPr id="285708" name="Rectangle 12"/>
          <p:cNvSpPr>
            <a:spLocks noChangeArrowheads="1"/>
          </p:cNvSpPr>
          <p:nvPr/>
        </p:nvSpPr>
        <p:spPr bwMode="auto">
          <a:xfrm>
            <a:off x="2930525" y="5867400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42</a:t>
            </a:r>
          </a:p>
        </p:txBody>
      </p:sp>
      <p:sp>
        <p:nvSpPr>
          <p:cNvPr id="178190" name="Rectangle 13"/>
          <p:cNvSpPr>
            <a:spLocks noChangeArrowheads="1"/>
          </p:cNvSpPr>
          <p:nvPr/>
        </p:nvSpPr>
        <p:spPr bwMode="auto">
          <a:xfrm>
            <a:off x="5749925" y="5867400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r>
          </a:p>
        </p:txBody>
      </p:sp>
      <p:sp>
        <p:nvSpPr>
          <p:cNvPr id="178191" name="Rectangle 14"/>
          <p:cNvSpPr>
            <a:spLocks noChangeArrowheads="1"/>
          </p:cNvSpPr>
          <p:nvPr/>
        </p:nvSpPr>
        <p:spPr bwMode="auto">
          <a:xfrm>
            <a:off x="5051426" y="5543550"/>
            <a:ext cx="696913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178192" name="Rectangle 15"/>
          <p:cNvSpPr>
            <a:spLocks noChangeArrowheads="1"/>
          </p:cNvSpPr>
          <p:nvPr/>
        </p:nvSpPr>
        <p:spPr bwMode="auto">
          <a:xfrm>
            <a:off x="4344989" y="5543550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78193" name="Rectangle 16"/>
          <p:cNvSpPr>
            <a:spLocks noChangeArrowheads="1"/>
          </p:cNvSpPr>
          <p:nvPr/>
        </p:nvSpPr>
        <p:spPr bwMode="auto">
          <a:xfrm>
            <a:off x="3636964" y="5543550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</a:p>
        </p:txBody>
      </p:sp>
      <p:sp>
        <p:nvSpPr>
          <p:cNvPr id="178194" name="Rectangle 17"/>
          <p:cNvSpPr>
            <a:spLocks noChangeArrowheads="1"/>
          </p:cNvSpPr>
          <p:nvPr/>
        </p:nvSpPr>
        <p:spPr bwMode="auto">
          <a:xfrm>
            <a:off x="2930525" y="5543550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29</a:t>
            </a:r>
          </a:p>
        </p:txBody>
      </p:sp>
      <p:sp>
        <p:nvSpPr>
          <p:cNvPr id="178195" name="Rectangle 18"/>
          <p:cNvSpPr>
            <a:spLocks noChangeArrowheads="1"/>
          </p:cNvSpPr>
          <p:nvPr/>
        </p:nvSpPr>
        <p:spPr bwMode="auto">
          <a:xfrm>
            <a:off x="5749925" y="5543550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r>
          </a:p>
        </p:txBody>
      </p:sp>
      <p:sp>
        <p:nvSpPr>
          <p:cNvPr id="285715" name="Rectangle 19"/>
          <p:cNvSpPr>
            <a:spLocks noChangeArrowheads="1"/>
          </p:cNvSpPr>
          <p:nvPr/>
        </p:nvSpPr>
        <p:spPr bwMode="auto">
          <a:xfrm>
            <a:off x="5051426" y="5219700"/>
            <a:ext cx="696913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285716" name="Rectangle 20"/>
          <p:cNvSpPr>
            <a:spLocks noChangeArrowheads="1"/>
          </p:cNvSpPr>
          <p:nvPr/>
        </p:nvSpPr>
        <p:spPr bwMode="auto">
          <a:xfrm>
            <a:off x="4344989" y="5219700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285717" name="Rectangle 21"/>
          <p:cNvSpPr>
            <a:spLocks noChangeArrowheads="1"/>
          </p:cNvSpPr>
          <p:nvPr/>
        </p:nvSpPr>
        <p:spPr bwMode="auto">
          <a:xfrm>
            <a:off x="3636964" y="5219700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r>
          </a:p>
        </p:txBody>
      </p:sp>
      <p:sp>
        <p:nvSpPr>
          <p:cNvPr id="285718" name="Rectangle 22"/>
          <p:cNvSpPr>
            <a:spLocks noChangeArrowheads="1"/>
          </p:cNvSpPr>
          <p:nvPr/>
        </p:nvSpPr>
        <p:spPr bwMode="auto">
          <a:xfrm>
            <a:off x="2930525" y="5219700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19</a:t>
            </a:r>
          </a:p>
        </p:txBody>
      </p:sp>
      <p:sp>
        <p:nvSpPr>
          <p:cNvPr id="178200" name="Rectangle 23"/>
          <p:cNvSpPr>
            <a:spLocks noChangeArrowheads="1"/>
          </p:cNvSpPr>
          <p:nvPr/>
        </p:nvSpPr>
        <p:spPr bwMode="auto">
          <a:xfrm>
            <a:off x="5749925" y="5219700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</a:p>
        </p:txBody>
      </p:sp>
      <p:sp>
        <p:nvSpPr>
          <p:cNvPr id="178201" name="Rectangle 24"/>
          <p:cNvSpPr>
            <a:spLocks noChangeArrowheads="1"/>
          </p:cNvSpPr>
          <p:nvPr/>
        </p:nvSpPr>
        <p:spPr bwMode="auto">
          <a:xfrm>
            <a:off x="5051426" y="4895850"/>
            <a:ext cx="696913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78202" name="Rectangle 25"/>
          <p:cNvSpPr>
            <a:spLocks noChangeArrowheads="1"/>
          </p:cNvSpPr>
          <p:nvPr/>
        </p:nvSpPr>
        <p:spPr bwMode="auto">
          <a:xfrm>
            <a:off x="4344989" y="4895850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78203" name="Rectangle 26"/>
          <p:cNvSpPr>
            <a:spLocks noChangeArrowheads="1"/>
          </p:cNvSpPr>
          <p:nvPr/>
        </p:nvSpPr>
        <p:spPr bwMode="auto">
          <a:xfrm>
            <a:off x="3636964" y="4895850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r>
          </a:p>
        </p:txBody>
      </p:sp>
      <p:sp>
        <p:nvSpPr>
          <p:cNvPr id="178204" name="Rectangle 27"/>
          <p:cNvSpPr>
            <a:spLocks noChangeArrowheads="1"/>
          </p:cNvSpPr>
          <p:nvPr/>
        </p:nvSpPr>
        <p:spPr bwMode="auto">
          <a:xfrm>
            <a:off x="2930525" y="4895850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r>
          </a:p>
        </p:txBody>
      </p:sp>
      <p:sp>
        <p:nvSpPr>
          <p:cNvPr id="178205" name="Rectangle 28"/>
          <p:cNvSpPr>
            <a:spLocks noChangeArrowheads="1"/>
          </p:cNvSpPr>
          <p:nvPr/>
        </p:nvSpPr>
        <p:spPr bwMode="auto">
          <a:xfrm>
            <a:off x="5749925" y="4895850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285725" name="Rectangle 29"/>
          <p:cNvSpPr>
            <a:spLocks noChangeArrowheads="1"/>
          </p:cNvSpPr>
          <p:nvPr/>
        </p:nvSpPr>
        <p:spPr bwMode="auto">
          <a:xfrm>
            <a:off x="5051426" y="4572000"/>
            <a:ext cx="696913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85726" name="Rectangle 30"/>
          <p:cNvSpPr>
            <a:spLocks noChangeArrowheads="1"/>
          </p:cNvSpPr>
          <p:nvPr/>
        </p:nvSpPr>
        <p:spPr bwMode="auto">
          <a:xfrm>
            <a:off x="4344989" y="4572000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285727" name="Rectangle 31"/>
          <p:cNvSpPr>
            <a:spLocks noChangeArrowheads="1"/>
          </p:cNvSpPr>
          <p:nvPr/>
        </p:nvSpPr>
        <p:spPr bwMode="auto">
          <a:xfrm>
            <a:off x="3636964" y="4572000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</a:p>
        </p:txBody>
      </p:sp>
      <p:sp>
        <p:nvSpPr>
          <p:cNvPr id="285728" name="Rectangle 32"/>
          <p:cNvSpPr>
            <a:spLocks noChangeArrowheads="1"/>
          </p:cNvSpPr>
          <p:nvPr/>
        </p:nvSpPr>
        <p:spPr bwMode="auto">
          <a:xfrm>
            <a:off x="2930525" y="4572000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78210" name="Rectangle 33"/>
          <p:cNvSpPr>
            <a:spLocks noChangeArrowheads="1"/>
          </p:cNvSpPr>
          <p:nvPr/>
        </p:nvSpPr>
        <p:spPr bwMode="auto">
          <a:xfrm>
            <a:off x="5749925" y="4572000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178211" name="Rectangle 34"/>
          <p:cNvSpPr>
            <a:spLocks noChangeArrowheads="1"/>
          </p:cNvSpPr>
          <p:nvPr/>
        </p:nvSpPr>
        <p:spPr bwMode="auto">
          <a:xfrm>
            <a:off x="5051426" y="4248150"/>
            <a:ext cx="696913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8212" name="Rectangle 35"/>
          <p:cNvSpPr>
            <a:spLocks noChangeArrowheads="1"/>
          </p:cNvSpPr>
          <p:nvPr/>
        </p:nvSpPr>
        <p:spPr bwMode="auto">
          <a:xfrm>
            <a:off x="4344989" y="4248150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8213" name="Rectangle 36"/>
          <p:cNvSpPr>
            <a:spLocks noChangeArrowheads="1"/>
          </p:cNvSpPr>
          <p:nvPr/>
        </p:nvSpPr>
        <p:spPr bwMode="auto">
          <a:xfrm>
            <a:off x="3636964" y="4248150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</a:p>
        </p:txBody>
      </p:sp>
      <p:sp>
        <p:nvSpPr>
          <p:cNvPr id="178214" name="Rectangle 37"/>
          <p:cNvSpPr>
            <a:spLocks noChangeArrowheads="1"/>
          </p:cNvSpPr>
          <p:nvPr/>
        </p:nvSpPr>
        <p:spPr bwMode="auto">
          <a:xfrm>
            <a:off x="2930525" y="4248150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</a:p>
        </p:txBody>
      </p:sp>
      <p:sp>
        <p:nvSpPr>
          <p:cNvPr id="178215" name="Rectangle 38"/>
          <p:cNvSpPr>
            <a:spLocks noChangeArrowheads="1"/>
          </p:cNvSpPr>
          <p:nvPr/>
        </p:nvSpPr>
        <p:spPr bwMode="auto">
          <a:xfrm>
            <a:off x="5749925" y="4248150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78216" name="Rectangle 39"/>
          <p:cNvSpPr>
            <a:spLocks noChangeArrowheads="1"/>
          </p:cNvSpPr>
          <p:nvPr/>
        </p:nvSpPr>
        <p:spPr bwMode="auto">
          <a:xfrm>
            <a:off x="5051426" y="3924300"/>
            <a:ext cx="696913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8217" name="Rectangle 40"/>
          <p:cNvSpPr>
            <a:spLocks noChangeArrowheads="1"/>
          </p:cNvSpPr>
          <p:nvPr/>
        </p:nvSpPr>
        <p:spPr bwMode="auto">
          <a:xfrm>
            <a:off x="4344989" y="3924300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8218" name="Rectangle 41"/>
          <p:cNvSpPr>
            <a:spLocks noChangeArrowheads="1"/>
          </p:cNvSpPr>
          <p:nvPr/>
        </p:nvSpPr>
        <p:spPr bwMode="auto">
          <a:xfrm>
            <a:off x="3636964" y="3924300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178219" name="Rectangle 42"/>
          <p:cNvSpPr>
            <a:spLocks noChangeArrowheads="1"/>
          </p:cNvSpPr>
          <p:nvPr/>
        </p:nvSpPr>
        <p:spPr bwMode="auto">
          <a:xfrm>
            <a:off x="2930525" y="3924300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78220" name="Rectangle 43"/>
          <p:cNvSpPr>
            <a:spLocks noChangeArrowheads="1"/>
          </p:cNvSpPr>
          <p:nvPr/>
        </p:nvSpPr>
        <p:spPr bwMode="auto">
          <a:xfrm>
            <a:off x="5749925" y="3924300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178221" name="Rectangle 44"/>
          <p:cNvSpPr>
            <a:spLocks noChangeArrowheads="1"/>
          </p:cNvSpPr>
          <p:nvPr/>
        </p:nvSpPr>
        <p:spPr bwMode="auto">
          <a:xfrm>
            <a:off x="5051426" y="3600450"/>
            <a:ext cx="696913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8222" name="Rectangle 45"/>
          <p:cNvSpPr>
            <a:spLocks noChangeArrowheads="1"/>
          </p:cNvSpPr>
          <p:nvPr/>
        </p:nvSpPr>
        <p:spPr bwMode="auto">
          <a:xfrm>
            <a:off x="4344989" y="3600450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8223" name="Rectangle 46"/>
          <p:cNvSpPr>
            <a:spLocks noChangeArrowheads="1"/>
          </p:cNvSpPr>
          <p:nvPr/>
        </p:nvSpPr>
        <p:spPr bwMode="auto">
          <a:xfrm>
            <a:off x="3636964" y="3600450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r>
          </a:p>
        </p:txBody>
      </p:sp>
      <p:sp>
        <p:nvSpPr>
          <p:cNvPr id="178224" name="Rectangle 47"/>
          <p:cNvSpPr>
            <a:spLocks noChangeArrowheads="1"/>
          </p:cNvSpPr>
          <p:nvPr/>
        </p:nvSpPr>
        <p:spPr bwMode="auto">
          <a:xfrm>
            <a:off x="2930525" y="3600450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</a:p>
        </p:txBody>
      </p:sp>
      <p:sp>
        <p:nvSpPr>
          <p:cNvPr id="178225" name="Rectangle 48"/>
          <p:cNvSpPr>
            <a:spLocks noChangeArrowheads="1"/>
          </p:cNvSpPr>
          <p:nvPr/>
        </p:nvSpPr>
        <p:spPr bwMode="auto">
          <a:xfrm>
            <a:off x="5749925" y="3600450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178226" name="Rectangle 49"/>
          <p:cNvSpPr>
            <a:spLocks noChangeArrowheads="1"/>
          </p:cNvSpPr>
          <p:nvPr/>
        </p:nvSpPr>
        <p:spPr bwMode="auto">
          <a:xfrm>
            <a:off x="5051426" y="3276600"/>
            <a:ext cx="696913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8227" name="Rectangle 50"/>
          <p:cNvSpPr>
            <a:spLocks noChangeArrowheads="1"/>
          </p:cNvSpPr>
          <p:nvPr/>
        </p:nvSpPr>
        <p:spPr bwMode="auto">
          <a:xfrm>
            <a:off x="4344989" y="3276600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8228" name="Rectangle 51"/>
          <p:cNvSpPr>
            <a:spLocks noChangeArrowheads="1"/>
          </p:cNvSpPr>
          <p:nvPr/>
        </p:nvSpPr>
        <p:spPr bwMode="auto">
          <a:xfrm>
            <a:off x="3636964" y="3276600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r>
          </a:p>
        </p:txBody>
      </p:sp>
      <p:sp>
        <p:nvSpPr>
          <p:cNvPr id="178229" name="Rectangle 52"/>
          <p:cNvSpPr>
            <a:spLocks noChangeArrowheads="1"/>
          </p:cNvSpPr>
          <p:nvPr/>
        </p:nvSpPr>
        <p:spPr bwMode="auto">
          <a:xfrm>
            <a:off x="2930525" y="3276600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</a:p>
        </p:txBody>
      </p:sp>
      <p:sp>
        <p:nvSpPr>
          <p:cNvPr id="178230" name="Rectangle 53"/>
          <p:cNvSpPr>
            <a:spLocks noChangeArrowheads="1"/>
          </p:cNvSpPr>
          <p:nvPr/>
        </p:nvSpPr>
        <p:spPr bwMode="auto">
          <a:xfrm>
            <a:off x="5749925" y="3276600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78231" name="Rectangle 54"/>
          <p:cNvSpPr>
            <a:spLocks noChangeArrowheads="1"/>
          </p:cNvSpPr>
          <p:nvPr/>
        </p:nvSpPr>
        <p:spPr bwMode="auto">
          <a:xfrm>
            <a:off x="5051426" y="2952750"/>
            <a:ext cx="696913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8232" name="Rectangle 55"/>
          <p:cNvSpPr>
            <a:spLocks noChangeArrowheads="1"/>
          </p:cNvSpPr>
          <p:nvPr/>
        </p:nvSpPr>
        <p:spPr bwMode="auto">
          <a:xfrm>
            <a:off x="4344989" y="2952750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8233" name="Rectangle 56"/>
          <p:cNvSpPr>
            <a:spLocks noChangeArrowheads="1"/>
          </p:cNvSpPr>
          <p:nvPr/>
        </p:nvSpPr>
        <p:spPr bwMode="auto">
          <a:xfrm>
            <a:off x="3636964" y="2952750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178234" name="Rectangle 57"/>
          <p:cNvSpPr>
            <a:spLocks noChangeArrowheads="1"/>
          </p:cNvSpPr>
          <p:nvPr/>
        </p:nvSpPr>
        <p:spPr bwMode="auto">
          <a:xfrm>
            <a:off x="2930525" y="2952750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78235" name="Rectangle 58"/>
          <p:cNvSpPr>
            <a:spLocks noChangeArrowheads="1"/>
          </p:cNvSpPr>
          <p:nvPr/>
        </p:nvSpPr>
        <p:spPr bwMode="auto">
          <a:xfrm>
            <a:off x="5749925" y="2952750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78236" name="Rectangle 59"/>
          <p:cNvSpPr>
            <a:spLocks noChangeArrowheads="1"/>
          </p:cNvSpPr>
          <p:nvPr/>
        </p:nvSpPr>
        <p:spPr bwMode="auto">
          <a:xfrm>
            <a:off x="5051426" y="2628900"/>
            <a:ext cx="696913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8237" name="Rectangle 60"/>
          <p:cNvSpPr>
            <a:spLocks noChangeArrowheads="1"/>
          </p:cNvSpPr>
          <p:nvPr/>
        </p:nvSpPr>
        <p:spPr bwMode="auto">
          <a:xfrm>
            <a:off x="4344989" y="2628900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8238" name="Rectangle 61"/>
          <p:cNvSpPr>
            <a:spLocks noChangeArrowheads="1"/>
          </p:cNvSpPr>
          <p:nvPr/>
        </p:nvSpPr>
        <p:spPr bwMode="auto">
          <a:xfrm>
            <a:off x="3636964" y="2628900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178239" name="Rectangle 62"/>
          <p:cNvSpPr>
            <a:spLocks noChangeArrowheads="1"/>
          </p:cNvSpPr>
          <p:nvPr/>
        </p:nvSpPr>
        <p:spPr bwMode="auto">
          <a:xfrm>
            <a:off x="2930525" y="2628900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178240" name="Rectangle 63"/>
          <p:cNvSpPr>
            <a:spLocks noChangeArrowheads="1"/>
          </p:cNvSpPr>
          <p:nvPr/>
        </p:nvSpPr>
        <p:spPr bwMode="auto">
          <a:xfrm>
            <a:off x="5749925" y="2628900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78241" name="Rectangle 64"/>
          <p:cNvSpPr>
            <a:spLocks noChangeArrowheads="1"/>
          </p:cNvSpPr>
          <p:nvPr/>
        </p:nvSpPr>
        <p:spPr bwMode="auto">
          <a:xfrm>
            <a:off x="5051426" y="2305050"/>
            <a:ext cx="696913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8242" name="Rectangle 65"/>
          <p:cNvSpPr>
            <a:spLocks noChangeArrowheads="1"/>
          </p:cNvSpPr>
          <p:nvPr/>
        </p:nvSpPr>
        <p:spPr bwMode="auto">
          <a:xfrm>
            <a:off x="4344989" y="2305050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8243" name="Rectangle 66"/>
          <p:cNvSpPr>
            <a:spLocks noChangeArrowheads="1"/>
          </p:cNvSpPr>
          <p:nvPr/>
        </p:nvSpPr>
        <p:spPr bwMode="auto">
          <a:xfrm>
            <a:off x="3636964" y="2305050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</a:p>
        </p:txBody>
      </p:sp>
      <p:sp>
        <p:nvSpPr>
          <p:cNvPr id="178244" name="Rectangle 67"/>
          <p:cNvSpPr>
            <a:spLocks noChangeArrowheads="1"/>
          </p:cNvSpPr>
          <p:nvPr/>
        </p:nvSpPr>
        <p:spPr bwMode="auto">
          <a:xfrm>
            <a:off x="2930525" y="2305050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29</a:t>
            </a:r>
          </a:p>
        </p:txBody>
      </p:sp>
      <p:sp>
        <p:nvSpPr>
          <p:cNvPr id="178245" name="Rectangle 68"/>
          <p:cNvSpPr>
            <a:spLocks noChangeArrowheads="1"/>
          </p:cNvSpPr>
          <p:nvPr/>
        </p:nvSpPr>
        <p:spPr bwMode="auto">
          <a:xfrm>
            <a:off x="5749925" y="2305050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78246" name="Rectangle 69"/>
          <p:cNvSpPr>
            <a:spLocks noChangeArrowheads="1"/>
          </p:cNvSpPr>
          <p:nvPr/>
        </p:nvSpPr>
        <p:spPr bwMode="auto">
          <a:xfrm>
            <a:off x="5051426" y="1981200"/>
            <a:ext cx="696913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8247" name="Rectangle 70"/>
          <p:cNvSpPr>
            <a:spLocks noChangeArrowheads="1"/>
          </p:cNvSpPr>
          <p:nvPr/>
        </p:nvSpPr>
        <p:spPr bwMode="auto">
          <a:xfrm>
            <a:off x="4344989" y="1981200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8248" name="Rectangle 71"/>
          <p:cNvSpPr>
            <a:spLocks noChangeArrowheads="1"/>
          </p:cNvSpPr>
          <p:nvPr/>
        </p:nvSpPr>
        <p:spPr bwMode="auto">
          <a:xfrm>
            <a:off x="3636964" y="1981200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285768" name="Rectangle 72"/>
          <p:cNvSpPr>
            <a:spLocks noChangeArrowheads="1"/>
          </p:cNvSpPr>
          <p:nvPr/>
        </p:nvSpPr>
        <p:spPr bwMode="auto">
          <a:xfrm>
            <a:off x="2930525" y="1981200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78250" name="Rectangle 73"/>
          <p:cNvSpPr>
            <a:spLocks noChangeArrowheads="1"/>
          </p:cNvSpPr>
          <p:nvPr/>
        </p:nvSpPr>
        <p:spPr bwMode="auto">
          <a:xfrm>
            <a:off x="5749925" y="1981200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78251" name="Rectangle 74"/>
          <p:cNvSpPr>
            <a:spLocks noChangeArrowheads="1"/>
          </p:cNvSpPr>
          <p:nvPr/>
        </p:nvSpPr>
        <p:spPr bwMode="auto">
          <a:xfrm>
            <a:off x="5051426" y="1657350"/>
            <a:ext cx="696913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52" name="Rectangle 75"/>
          <p:cNvSpPr>
            <a:spLocks noChangeArrowheads="1"/>
          </p:cNvSpPr>
          <p:nvPr/>
        </p:nvSpPr>
        <p:spPr bwMode="auto">
          <a:xfrm>
            <a:off x="4344989" y="1657350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53" name="Rectangle 76"/>
          <p:cNvSpPr>
            <a:spLocks noChangeArrowheads="1"/>
          </p:cNvSpPr>
          <p:nvPr/>
        </p:nvSpPr>
        <p:spPr bwMode="auto">
          <a:xfrm>
            <a:off x="3636964" y="1657350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54" name="Rectangle 77"/>
          <p:cNvSpPr>
            <a:spLocks noChangeArrowheads="1"/>
          </p:cNvSpPr>
          <p:nvPr/>
        </p:nvSpPr>
        <p:spPr bwMode="auto">
          <a:xfrm>
            <a:off x="2930525" y="1657350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55" name="Rectangle 78"/>
          <p:cNvSpPr>
            <a:spLocks noChangeArrowheads="1"/>
          </p:cNvSpPr>
          <p:nvPr/>
        </p:nvSpPr>
        <p:spPr bwMode="auto">
          <a:xfrm>
            <a:off x="5749925" y="1657350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78256" name="Rectangle 79"/>
          <p:cNvSpPr>
            <a:spLocks noChangeArrowheads="1"/>
          </p:cNvSpPr>
          <p:nvPr/>
        </p:nvSpPr>
        <p:spPr bwMode="auto">
          <a:xfrm>
            <a:off x="5051426" y="1292226"/>
            <a:ext cx="6969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rc</a:t>
            </a:r>
          </a:p>
        </p:txBody>
      </p:sp>
      <p:sp>
        <p:nvSpPr>
          <p:cNvPr id="178257" name="Rectangle 80"/>
          <p:cNvSpPr>
            <a:spLocks noChangeArrowheads="1"/>
          </p:cNvSpPr>
          <p:nvPr/>
        </p:nvSpPr>
        <p:spPr bwMode="auto">
          <a:xfrm>
            <a:off x="4344989" y="1292226"/>
            <a:ext cx="7064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lc</a:t>
            </a:r>
          </a:p>
        </p:txBody>
      </p:sp>
      <p:sp>
        <p:nvSpPr>
          <p:cNvPr id="178258" name="Rectangle 81"/>
          <p:cNvSpPr>
            <a:spLocks noChangeArrowheads="1"/>
          </p:cNvSpPr>
          <p:nvPr/>
        </p:nvSpPr>
        <p:spPr bwMode="auto">
          <a:xfrm>
            <a:off x="3636964" y="1292226"/>
            <a:ext cx="7080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</a:p>
        </p:txBody>
      </p:sp>
      <p:sp>
        <p:nvSpPr>
          <p:cNvPr id="178259" name="Rectangle 82"/>
          <p:cNvSpPr>
            <a:spLocks noChangeArrowheads="1"/>
          </p:cNvSpPr>
          <p:nvPr/>
        </p:nvSpPr>
        <p:spPr bwMode="auto">
          <a:xfrm>
            <a:off x="2670175" y="1252538"/>
            <a:ext cx="1244600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weight</a:t>
            </a:r>
          </a:p>
        </p:txBody>
      </p:sp>
      <p:sp>
        <p:nvSpPr>
          <p:cNvPr id="178260" name="Rectangle 83"/>
          <p:cNvSpPr>
            <a:spLocks noChangeArrowheads="1"/>
          </p:cNvSpPr>
          <p:nvPr/>
        </p:nvSpPr>
        <p:spPr bwMode="auto">
          <a:xfrm>
            <a:off x="2243138" y="1700213"/>
            <a:ext cx="215900" cy="4318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61" name="Rectangle 84"/>
          <p:cNvSpPr>
            <a:spLocks noChangeArrowheads="1"/>
          </p:cNvSpPr>
          <p:nvPr/>
        </p:nvSpPr>
        <p:spPr bwMode="auto">
          <a:xfrm>
            <a:off x="2063750" y="1268413"/>
            <a:ext cx="539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HT</a:t>
            </a:r>
            <a:endParaRPr kumimoji="1" lang="en-US" altLang="zh-CN" b="0" baseline="-250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62" name="Line 85"/>
          <p:cNvSpPr>
            <a:spLocks noChangeShapeType="1"/>
          </p:cNvSpPr>
          <p:nvPr/>
        </p:nvSpPr>
        <p:spPr bwMode="auto">
          <a:xfrm flipV="1">
            <a:off x="2338389" y="1862139"/>
            <a:ext cx="517525" cy="79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</a:endParaRPr>
          </a:p>
        </p:txBody>
      </p:sp>
      <p:sp>
        <p:nvSpPr>
          <p:cNvPr id="178263" name="Rectangle 86"/>
          <p:cNvSpPr>
            <a:spLocks noChangeArrowheads="1"/>
          </p:cNvSpPr>
          <p:nvPr/>
        </p:nvSpPr>
        <p:spPr bwMode="auto">
          <a:xfrm>
            <a:off x="7680325" y="6034089"/>
            <a:ext cx="215900" cy="3651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64" name="Rectangle 87"/>
          <p:cNvSpPr>
            <a:spLocks noChangeArrowheads="1"/>
          </p:cNvSpPr>
          <p:nvPr/>
        </p:nvSpPr>
        <p:spPr bwMode="auto">
          <a:xfrm>
            <a:off x="7680325" y="5668964"/>
            <a:ext cx="215900" cy="3651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65" name="Rectangle 88"/>
          <p:cNvSpPr>
            <a:spLocks noChangeArrowheads="1"/>
          </p:cNvSpPr>
          <p:nvPr/>
        </p:nvSpPr>
        <p:spPr bwMode="auto">
          <a:xfrm>
            <a:off x="7680325" y="5303839"/>
            <a:ext cx="215900" cy="3651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66" name="Rectangle 89"/>
          <p:cNvSpPr>
            <a:spLocks noChangeArrowheads="1"/>
          </p:cNvSpPr>
          <p:nvPr/>
        </p:nvSpPr>
        <p:spPr bwMode="auto">
          <a:xfrm>
            <a:off x="7680325" y="4938714"/>
            <a:ext cx="215900" cy="3651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67" name="Rectangle 90"/>
          <p:cNvSpPr>
            <a:spLocks noChangeArrowheads="1"/>
          </p:cNvSpPr>
          <p:nvPr/>
        </p:nvSpPr>
        <p:spPr bwMode="auto">
          <a:xfrm>
            <a:off x="7680325" y="4573589"/>
            <a:ext cx="215900" cy="3651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68" name="Rectangle 91"/>
          <p:cNvSpPr>
            <a:spLocks noChangeArrowheads="1"/>
          </p:cNvSpPr>
          <p:nvPr/>
        </p:nvSpPr>
        <p:spPr bwMode="auto">
          <a:xfrm>
            <a:off x="7680325" y="4208464"/>
            <a:ext cx="215900" cy="3651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69" name="Rectangle 92"/>
          <p:cNvSpPr>
            <a:spLocks noChangeArrowheads="1"/>
          </p:cNvSpPr>
          <p:nvPr/>
        </p:nvSpPr>
        <p:spPr bwMode="auto">
          <a:xfrm>
            <a:off x="7680325" y="3843339"/>
            <a:ext cx="215900" cy="3651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70" name="Rectangle 93"/>
          <p:cNvSpPr>
            <a:spLocks noChangeArrowheads="1"/>
          </p:cNvSpPr>
          <p:nvPr/>
        </p:nvSpPr>
        <p:spPr bwMode="auto">
          <a:xfrm>
            <a:off x="7680325" y="3478214"/>
            <a:ext cx="215900" cy="3651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71" name="Rectangle 94"/>
          <p:cNvSpPr>
            <a:spLocks noChangeArrowheads="1"/>
          </p:cNvSpPr>
          <p:nvPr/>
        </p:nvSpPr>
        <p:spPr bwMode="auto">
          <a:xfrm>
            <a:off x="7032625" y="2924175"/>
            <a:ext cx="215900" cy="4318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72" name="Rectangle 95"/>
          <p:cNvSpPr>
            <a:spLocks noChangeArrowheads="1"/>
          </p:cNvSpPr>
          <p:nvPr/>
        </p:nvSpPr>
        <p:spPr bwMode="auto">
          <a:xfrm>
            <a:off x="6383338" y="2924175"/>
            <a:ext cx="539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HC</a:t>
            </a:r>
            <a:endParaRPr kumimoji="1" lang="en-US" altLang="zh-CN" b="0" baseline="-250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73" name="Line 96"/>
          <p:cNvSpPr>
            <a:spLocks noChangeShapeType="1"/>
          </p:cNvSpPr>
          <p:nvPr/>
        </p:nvSpPr>
        <p:spPr bwMode="auto">
          <a:xfrm>
            <a:off x="7127876" y="3165476"/>
            <a:ext cx="517525" cy="417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</a:endParaRPr>
          </a:p>
        </p:txBody>
      </p:sp>
      <p:sp>
        <p:nvSpPr>
          <p:cNvPr id="178274" name="Rectangle 97"/>
          <p:cNvSpPr>
            <a:spLocks noChangeArrowheads="1"/>
          </p:cNvSpPr>
          <p:nvPr/>
        </p:nvSpPr>
        <p:spPr bwMode="auto">
          <a:xfrm>
            <a:off x="7145338" y="6054726"/>
            <a:ext cx="5397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178275" name="Rectangle 98"/>
          <p:cNvSpPr>
            <a:spLocks noChangeArrowheads="1"/>
          </p:cNvSpPr>
          <p:nvPr/>
        </p:nvSpPr>
        <p:spPr bwMode="auto">
          <a:xfrm>
            <a:off x="7145338" y="5689601"/>
            <a:ext cx="5397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178276" name="Rectangle 99"/>
          <p:cNvSpPr>
            <a:spLocks noChangeArrowheads="1"/>
          </p:cNvSpPr>
          <p:nvPr/>
        </p:nvSpPr>
        <p:spPr bwMode="auto">
          <a:xfrm>
            <a:off x="7145338" y="5324476"/>
            <a:ext cx="5397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78277" name="Rectangle 100"/>
          <p:cNvSpPr>
            <a:spLocks noChangeArrowheads="1"/>
          </p:cNvSpPr>
          <p:nvPr/>
        </p:nvSpPr>
        <p:spPr bwMode="auto">
          <a:xfrm>
            <a:off x="7145338" y="4959351"/>
            <a:ext cx="5397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78278" name="Rectangle 101"/>
          <p:cNvSpPr>
            <a:spLocks noChangeArrowheads="1"/>
          </p:cNvSpPr>
          <p:nvPr/>
        </p:nvSpPr>
        <p:spPr bwMode="auto">
          <a:xfrm>
            <a:off x="7145338" y="4594226"/>
            <a:ext cx="5397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78279" name="Rectangle 102"/>
          <p:cNvSpPr>
            <a:spLocks noChangeArrowheads="1"/>
          </p:cNvSpPr>
          <p:nvPr/>
        </p:nvSpPr>
        <p:spPr bwMode="auto">
          <a:xfrm>
            <a:off x="7145338" y="4229101"/>
            <a:ext cx="5397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78280" name="Rectangle 103"/>
          <p:cNvSpPr>
            <a:spLocks noChangeArrowheads="1"/>
          </p:cNvSpPr>
          <p:nvPr/>
        </p:nvSpPr>
        <p:spPr bwMode="auto">
          <a:xfrm>
            <a:off x="7145338" y="3863976"/>
            <a:ext cx="5397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78281" name="Rectangle 104"/>
          <p:cNvSpPr>
            <a:spLocks noChangeArrowheads="1"/>
          </p:cNvSpPr>
          <p:nvPr/>
        </p:nvSpPr>
        <p:spPr bwMode="auto">
          <a:xfrm>
            <a:off x="7145338" y="3498851"/>
            <a:ext cx="5397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85801" name="Rectangle 105"/>
          <p:cNvSpPr>
            <a:spLocks noChangeArrowheads="1"/>
          </p:cNvSpPr>
          <p:nvPr/>
        </p:nvSpPr>
        <p:spPr bwMode="auto">
          <a:xfrm>
            <a:off x="8283575" y="3857626"/>
            <a:ext cx="431800" cy="3603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85802" name="Rectangle 106"/>
          <p:cNvSpPr>
            <a:spLocks noChangeArrowheads="1"/>
          </p:cNvSpPr>
          <p:nvPr/>
        </p:nvSpPr>
        <p:spPr bwMode="auto">
          <a:xfrm>
            <a:off x="8701088" y="3857626"/>
            <a:ext cx="431800" cy="3603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85803" name="Rectangle 107"/>
          <p:cNvSpPr>
            <a:spLocks noChangeArrowheads="1"/>
          </p:cNvSpPr>
          <p:nvPr/>
        </p:nvSpPr>
        <p:spPr bwMode="auto">
          <a:xfrm>
            <a:off x="9120188" y="3857626"/>
            <a:ext cx="431800" cy="3603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85804" name="Rectangle 108"/>
          <p:cNvSpPr>
            <a:spLocks noChangeArrowheads="1"/>
          </p:cNvSpPr>
          <p:nvPr/>
        </p:nvSpPr>
        <p:spPr bwMode="auto">
          <a:xfrm>
            <a:off x="9540875" y="3857626"/>
            <a:ext cx="431800" cy="3603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85805" name="Rectangle 109"/>
          <p:cNvSpPr>
            <a:spLocks noChangeArrowheads="1"/>
          </p:cNvSpPr>
          <p:nvPr/>
        </p:nvSpPr>
        <p:spPr bwMode="auto">
          <a:xfrm>
            <a:off x="9963150" y="3857626"/>
            <a:ext cx="431800" cy="3603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\0</a:t>
            </a:r>
          </a:p>
        </p:txBody>
      </p:sp>
      <p:sp>
        <p:nvSpPr>
          <p:cNvPr id="285806" name="Line 110"/>
          <p:cNvSpPr>
            <a:spLocks noChangeShapeType="1"/>
          </p:cNvSpPr>
          <p:nvPr/>
        </p:nvSpPr>
        <p:spPr bwMode="auto">
          <a:xfrm>
            <a:off x="7823201" y="4046538"/>
            <a:ext cx="41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</a:endParaRPr>
          </a:p>
        </p:txBody>
      </p:sp>
      <p:sp>
        <p:nvSpPr>
          <p:cNvPr id="178288" name="Rectangle 111"/>
          <p:cNvSpPr>
            <a:spLocks noChangeArrowheads="1"/>
          </p:cNvSpPr>
          <p:nvPr/>
        </p:nvSpPr>
        <p:spPr bwMode="auto">
          <a:xfrm>
            <a:off x="7013575" y="1968501"/>
            <a:ext cx="431800" cy="3603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89" name="Rectangle 112"/>
          <p:cNvSpPr>
            <a:spLocks noChangeArrowheads="1"/>
          </p:cNvSpPr>
          <p:nvPr/>
        </p:nvSpPr>
        <p:spPr bwMode="auto">
          <a:xfrm>
            <a:off x="7454900" y="1968501"/>
            <a:ext cx="431800" cy="3603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90" name="Rectangle 113"/>
          <p:cNvSpPr>
            <a:spLocks noChangeArrowheads="1"/>
          </p:cNvSpPr>
          <p:nvPr/>
        </p:nvSpPr>
        <p:spPr bwMode="auto">
          <a:xfrm>
            <a:off x="7896225" y="1968501"/>
            <a:ext cx="431800" cy="3603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5810" name="Rectangle 114"/>
          <p:cNvSpPr>
            <a:spLocks noChangeArrowheads="1"/>
          </p:cNvSpPr>
          <p:nvPr/>
        </p:nvSpPr>
        <p:spPr bwMode="auto">
          <a:xfrm>
            <a:off x="8334375" y="1968501"/>
            <a:ext cx="431800" cy="3603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85811" name="Rectangle 115"/>
          <p:cNvSpPr>
            <a:spLocks noChangeArrowheads="1"/>
          </p:cNvSpPr>
          <p:nvPr/>
        </p:nvSpPr>
        <p:spPr bwMode="auto">
          <a:xfrm>
            <a:off x="8772525" y="1968501"/>
            <a:ext cx="431800" cy="3603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85812" name="Rectangle 116"/>
          <p:cNvSpPr>
            <a:spLocks noChangeArrowheads="1"/>
          </p:cNvSpPr>
          <p:nvPr/>
        </p:nvSpPr>
        <p:spPr bwMode="auto">
          <a:xfrm>
            <a:off x="9191625" y="1968501"/>
            <a:ext cx="431800" cy="3603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85813" name="Rectangle 117"/>
          <p:cNvSpPr>
            <a:spLocks noChangeArrowheads="1"/>
          </p:cNvSpPr>
          <p:nvPr/>
        </p:nvSpPr>
        <p:spPr bwMode="auto">
          <a:xfrm>
            <a:off x="9612313" y="1968501"/>
            <a:ext cx="431800" cy="3603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85814" name="Rectangle 118"/>
          <p:cNvSpPr>
            <a:spLocks noChangeArrowheads="1"/>
          </p:cNvSpPr>
          <p:nvPr/>
        </p:nvSpPr>
        <p:spPr bwMode="auto">
          <a:xfrm>
            <a:off x="10034588" y="1968501"/>
            <a:ext cx="431800" cy="3603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\0</a:t>
            </a:r>
          </a:p>
        </p:txBody>
      </p:sp>
      <p:sp>
        <p:nvSpPr>
          <p:cNvPr id="178296" name="Rectangle 119"/>
          <p:cNvSpPr>
            <a:spLocks noChangeArrowheads="1"/>
          </p:cNvSpPr>
          <p:nvPr/>
        </p:nvSpPr>
        <p:spPr bwMode="auto">
          <a:xfrm>
            <a:off x="6815138" y="1341438"/>
            <a:ext cx="215900" cy="431800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97" name="Rectangle 120"/>
          <p:cNvSpPr>
            <a:spLocks noChangeArrowheads="1"/>
          </p:cNvSpPr>
          <p:nvPr/>
        </p:nvSpPr>
        <p:spPr bwMode="auto">
          <a:xfrm>
            <a:off x="6232525" y="1341438"/>
            <a:ext cx="539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cd</a:t>
            </a:r>
            <a:endParaRPr kumimoji="1" lang="en-US" altLang="zh-CN" b="0" baseline="-250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298" name="Line 121"/>
          <p:cNvSpPr>
            <a:spLocks noChangeShapeType="1"/>
          </p:cNvSpPr>
          <p:nvPr/>
        </p:nvSpPr>
        <p:spPr bwMode="auto">
          <a:xfrm>
            <a:off x="6919913" y="1574801"/>
            <a:ext cx="26035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</a:endParaRPr>
          </a:p>
        </p:txBody>
      </p:sp>
      <p:sp>
        <p:nvSpPr>
          <p:cNvPr id="178299" name="Rectangle 122"/>
          <p:cNvSpPr>
            <a:spLocks noChangeArrowheads="1"/>
          </p:cNvSpPr>
          <p:nvPr/>
        </p:nvSpPr>
        <p:spPr bwMode="auto">
          <a:xfrm>
            <a:off x="7813676" y="1341438"/>
            <a:ext cx="9001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start</a:t>
            </a:r>
            <a:endParaRPr kumimoji="1" lang="en-US" altLang="zh-CN" b="0" baseline="-250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8300" name="Rectangle 123"/>
          <p:cNvSpPr>
            <a:spLocks noChangeArrowheads="1"/>
          </p:cNvSpPr>
          <p:nvPr/>
        </p:nvSpPr>
        <p:spPr bwMode="auto">
          <a:xfrm>
            <a:off x="8543925" y="1341438"/>
            <a:ext cx="719138" cy="431800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285820" name="Rectangle 124"/>
          <p:cNvSpPr>
            <a:spLocks noChangeArrowheads="1"/>
          </p:cNvSpPr>
          <p:nvPr/>
        </p:nvSpPr>
        <p:spPr bwMode="auto">
          <a:xfrm>
            <a:off x="5048251" y="6534150"/>
            <a:ext cx="696913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</a:p>
        </p:txBody>
      </p:sp>
      <p:sp>
        <p:nvSpPr>
          <p:cNvPr id="285821" name="Rectangle 125"/>
          <p:cNvSpPr>
            <a:spLocks noChangeArrowheads="1"/>
          </p:cNvSpPr>
          <p:nvPr/>
        </p:nvSpPr>
        <p:spPr bwMode="auto">
          <a:xfrm>
            <a:off x="4341814" y="6534150"/>
            <a:ext cx="7064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r>
          </a:p>
        </p:txBody>
      </p:sp>
      <p:sp>
        <p:nvSpPr>
          <p:cNvPr id="285822" name="Rectangle 126"/>
          <p:cNvSpPr>
            <a:spLocks noChangeArrowheads="1"/>
          </p:cNvSpPr>
          <p:nvPr/>
        </p:nvSpPr>
        <p:spPr bwMode="auto">
          <a:xfrm>
            <a:off x="3633789" y="6534150"/>
            <a:ext cx="7080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85823" name="Rectangle 127"/>
          <p:cNvSpPr>
            <a:spLocks noChangeArrowheads="1"/>
          </p:cNvSpPr>
          <p:nvPr/>
        </p:nvSpPr>
        <p:spPr bwMode="auto">
          <a:xfrm>
            <a:off x="2927350" y="6534150"/>
            <a:ext cx="7064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0" rIns="762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100</a:t>
            </a:r>
          </a:p>
        </p:txBody>
      </p:sp>
      <p:sp>
        <p:nvSpPr>
          <p:cNvPr id="178305" name="Rectangle 128"/>
          <p:cNvSpPr>
            <a:spLocks noChangeArrowheads="1"/>
          </p:cNvSpPr>
          <p:nvPr/>
        </p:nvSpPr>
        <p:spPr bwMode="auto">
          <a:xfrm>
            <a:off x="5746750" y="6534150"/>
            <a:ext cx="431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/>
          <a:lstStyle>
            <a:lvl1pPr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幼圆" panose="02010509060101010101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r>
          </a:p>
        </p:txBody>
      </p:sp>
      <p:graphicFrame>
        <p:nvGraphicFramePr>
          <p:cNvPr id="285825" name="Group 129"/>
          <p:cNvGraphicFramePr>
            <a:graphicFrameLocks noGrp="1"/>
          </p:cNvGraphicFramePr>
          <p:nvPr>
            <p:ph idx="1"/>
          </p:nvPr>
        </p:nvGraphicFramePr>
        <p:xfrm>
          <a:off x="7032626" y="1989138"/>
          <a:ext cx="3457575" cy="365760"/>
        </p:xfrm>
        <a:graphic>
          <a:graphicData uri="http://schemas.openxmlformats.org/drawingml/2006/table">
            <a:tbl>
              <a:tblPr/>
              <a:tblGrid>
                <a:gridCol w="433388"/>
                <a:gridCol w="431800"/>
                <a:gridCol w="431800"/>
                <a:gridCol w="431800"/>
                <a:gridCol w="433387"/>
                <a:gridCol w="431800"/>
                <a:gridCol w="431800"/>
                <a:gridCol w="431800"/>
              </a:tblGrid>
              <a:tr h="365125">
                <a:tc>
                  <a:txBody>
                    <a:bodyPr/>
                    <a:lstStyle>
                      <a:lvl1pPr algn="l">
                        <a:defRPr sz="3200" b="1">
                          <a:solidFill>
                            <a:srgbClr val="FF0000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1pPr>
                      <a:lvl2pPr algn="l">
                        <a:defRPr sz="28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2pPr>
                      <a:lvl3pPr algn="l">
                        <a:defRPr sz="24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3pPr>
                      <a:lvl4pPr algn="l"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4pPr>
                      <a:lvl5pPr algn="l"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幼圆" pitchFamily="49" charset="-122"/>
                      </a:endParaRPr>
                    </a:p>
                  </a:txBody>
                  <a:tcPr marL="76200" marR="762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3200" b="1">
                          <a:solidFill>
                            <a:srgbClr val="FF0000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1pPr>
                      <a:lvl2pPr algn="l">
                        <a:defRPr sz="28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2pPr>
                      <a:lvl3pPr algn="l">
                        <a:defRPr sz="24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3pPr>
                      <a:lvl4pPr algn="l"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4pPr>
                      <a:lvl5pPr algn="l"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幼圆" pitchFamily="49" charset="-122"/>
                      </a:endParaRPr>
                    </a:p>
                  </a:txBody>
                  <a:tcPr marL="76200" marR="762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3200" b="1">
                          <a:solidFill>
                            <a:srgbClr val="FF0000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1pPr>
                      <a:lvl2pPr algn="l">
                        <a:defRPr sz="28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2pPr>
                      <a:lvl3pPr algn="l">
                        <a:defRPr sz="24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3pPr>
                      <a:lvl4pPr algn="l"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4pPr>
                      <a:lvl5pPr algn="l"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幼圆" pitchFamily="49" charset="-122"/>
                      </a:endParaRPr>
                    </a:p>
                  </a:txBody>
                  <a:tcPr marL="76200" marR="762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3200" b="1">
                          <a:solidFill>
                            <a:srgbClr val="FF0000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1pPr>
                      <a:lvl2pPr algn="l">
                        <a:defRPr sz="28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2pPr>
                      <a:lvl3pPr algn="l">
                        <a:defRPr sz="24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3pPr>
                      <a:lvl4pPr algn="l"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4pPr>
                      <a:lvl5pPr algn="l"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幼圆" pitchFamily="49" charset="-122"/>
                      </a:endParaRPr>
                    </a:p>
                  </a:txBody>
                  <a:tcPr marL="76200" marR="762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3200" b="1">
                          <a:solidFill>
                            <a:srgbClr val="FF0000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1pPr>
                      <a:lvl2pPr algn="l">
                        <a:defRPr sz="28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2pPr>
                      <a:lvl3pPr algn="l">
                        <a:defRPr sz="24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3pPr>
                      <a:lvl4pPr algn="l"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4pPr>
                      <a:lvl5pPr algn="l"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幼圆" pitchFamily="49" charset="-122"/>
                      </a:endParaRPr>
                    </a:p>
                  </a:txBody>
                  <a:tcPr marL="76200" marR="762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3200" b="1">
                          <a:solidFill>
                            <a:srgbClr val="FF0000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1pPr>
                      <a:lvl2pPr algn="l">
                        <a:defRPr sz="28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2pPr>
                      <a:lvl3pPr algn="l">
                        <a:defRPr sz="24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3pPr>
                      <a:lvl4pPr algn="l"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4pPr>
                      <a:lvl5pPr algn="l"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幼圆" pitchFamily="49" charset="-122"/>
                      </a:endParaRPr>
                    </a:p>
                  </a:txBody>
                  <a:tcPr marL="76200" marR="762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3200" b="1">
                          <a:solidFill>
                            <a:srgbClr val="FF0000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1pPr>
                      <a:lvl2pPr algn="l">
                        <a:defRPr sz="28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2pPr>
                      <a:lvl3pPr algn="l">
                        <a:defRPr sz="24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3pPr>
                      <a:lvl4pPr algn="l"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4pPr>
                      <a:lvl5pPr algn="l"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幼圆" pitchFamily="49" charset="-122"/>
                      </a:endParaRPr>
                    </a:p>
                  </a:txBody>
                  <a:tcPr marL="76200" marR="762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3200" b="1">
                          <a:solidFill>
                            <a:srgbClr val="FF0000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1pPr>
                      <a:lvl2pPr algn="l">
                        <a:defRPr sz="28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2pPr>
                      <a:lvl3pPr algn="l">
                        <a:defRPr sz="24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3pPr>
                      <a:lvl4pPr algn="l"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4pPr>
                      <a:lvl5pPr algn="l"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chemeClr val="tx1"/>
                          </a:solidFill>
                          <a:latin typeface="Courier New" pitchFamily="49" charset="0"/>
                          <a:ea typeface="幼圆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幼圆" pitchFamily="49" charset="-122"/>
                      </a:endParaRPr>
                    </a:p>
                  </a:txBody>
                  <a:tcPr marL="76200" marR="762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39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2857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857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857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2857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857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857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857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857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857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285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285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2858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85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85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858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2000" fill="hold"/>
                                        <p:tgtEl>
                                          <p:spTgt spid="2858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285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2858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2000" fill="hold"/>
                                        <p:tgtEl>
                                          <p:spTgt spid="285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85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2858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858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85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858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801" grpId="0" animBg="1"/>
      <p:bldP spid="285802" grpId="0" animBg="1"/>
      <p:bldP spid="285803" grpId="0" animBg="1"/>
      <p:bldP spid="285804" grpId="0" animBg="1"/>
      <p:bldP spid="285805" grpId="0" animBg="1"/>
      <p:bldP spid="285806" grpId="0" animBg="1"/>
      <p:bldP spid="285814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我的模板">
  <a:themeElements>
    <a:clrScheme name="我的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我的模板">
      <a:majorFont>
        <a:latin typeface="Courier New"/>
        <a:ea typeface="幼圆"/>
        <a:cs typeface=""/>
      </a:majorFont>
      <a:minorFont>
        <a:latin typeface="Courier New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36000" rIns="9144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36000" rIns="9144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ea typeface="幼圆" pitchFamily="49" charset="-122"/>
          </a:defRPr>
        </a:defPPr>
      </a:lstStyle>
    </a:lnDef>
  </a:objectDefaults>
  <a:extraClrSchemeLst>
    <a:extraClrScheme>
      <a:clrScheme name="我的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我的模板">
  <a:themeElements>
    <a:clrScheme name="我的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我的模板">
      <a:majorFont>
        <a:latin typeface="Courier New"/>
        <a:ea typeface="幼圆"/>
        <a:cs typeface=""/>
      </a:majorFont>
      <a:minorFont>
        <a:latin typeface="Courier New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36000" rIns="9144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36000" rIns="9144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ea typeface="幼圆" pitchFamily="49" charset="-122"/>
          </a:defRPr>
        </a:defPPr>
      </a:lstStyle>
    </a:lnDef>
  </a:objectDefaults>
  <a:extraClrSchemeLst>
    <a:extraClrScheme>
      <a:clrScheme name="我的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我的模板">
  <a:themeElements>
    <a:clrScheme name="我的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我的模板">
      <a:majorFont>
        <a:latin typeface="Courier New"/>
        <a:ea typeface="幼圆"/>
        <a:cs typeface=""/>
      </a:majorFont>
      <a:minorFont>
        <a:latin typeface="Courier New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36000" rIns="9144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36000" rIns="9144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ea typeface="幼圆" pitchFamily="49" charset="-122"/>
          </a:defRPr>
        </a:defPPr>
      </a:lstStyle>
    </a:lnDef>
  </a:objectDefaults>
  <a:extraClrSchemeLst>
    <a:extraClrScheme>
      <a:clrScheme name="我的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我的模板">
  <a:themeElements>
    <a:clrScheme name="我的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我的模板">
      <a:majorFont>
        <a:latin typeface="Courier New"/>
        <a:ea typeface="幼圆"/>
        <a:cs typeface=""/>
      </a:majorFont>
      <a:minorFont>
        <a:latin typeface="Courier New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36000" rIns="9144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36000" rIns="9144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ea typeface="幼圆" pitchFamily="49" charset="-122"/>
          </a:defRPr>
        </a:defPPr>
      </a:lstStyle>
    </a:lnDef>
  </a:objectDefaults>
  <a:extraClrSchemeLst>
    <a:extraClrScheme>
      <a:clrScheme name="我的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我的模板">
  <a:themeElements>
    <a:clrScheme name="我的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我的模板">
      <a:majorFont>
        <a:latin typeface="Courier New"/>
        <a:ea typeface="幼圆"/>
        <a:cs typeface=""/>
      </a:majorFont>
      <a:minorFont>
        <a:latin typeface="Courier New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36000" rIns="9144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36000" rIns="9144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ea typeface="幼圆" pitchFamily="49" charset="-122"/>
          </a:defRPr>
        </a:defPPr>
      </a:lstStyle>
    </a:lnDef>
  </a:objectDefaults>
  <a:extraClrSchemeLst>
    <a:extraClrScheme>
      <a:clrScheme name="我的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我的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我的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410</Words>
  <Application>Microsoft Office PowerPoint</Application>
  <PresentationFormat>宽屏</PresentationFormat>
  <Paragraphs>311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宋体</vt:lpstr>
      <vt:lpstr>幼圆</vt:lpstr>
      <vt:lpstr>Arial</vt:lpstr>
      <vt:lpstr>Calibri</vt:lpstr>
      <vt:lpstr>Calibri Light</vt:lpstr>
      <vt:lpstr>Courier New</vt:lpstr>
      <vt:lpstr>Times New Roman</vt:lpstr>
      <vt:lpstr>Office 主题</vt:lpstr>
      <vt:lpstr>我的模板</vt:lpstr>
      <vt:lpstr>1_我的模板</vt:lpstr>
      <vt:lpstr>2_我的模板</vt:lpstr>
      <vt:lpstr>3_我的模板</vt:lpstr>
      <vt:lpstr>4_我的模板</vt:lpstr>
      <vt:lpstr>赫夫曼树的应用——赫夫曼编码</vt:lpstr>
      <vt:lpstr>赫夫曼树的应用——赫夫曼编码</vt:lpstr>
      <vt:lpstr>赫夫曼树的应用——赫夫曼编码</vt:lpstr>
      <vt:lpstr>赫夫曼树的应用——赫夫曼编码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赫夫曼树的应用——赫夫曼编码</dc:title>
  <dc:creator>谢佳鑫</dc:creator>
  <cp:lastModifiedBy>谢佳鑫</cp:lastModifiedBy>
  <cp:revision>1</cp:revision>
  <dcterms:created xsi:type="dcterms:W3CDTF">2017-04-05T12:30:36Z</dcterms:created>
  <dcterms:modified xsi:type="dcterms:W3CDTF">2017-04-05T12:33:14Z</dcterms:modified>
</cp:coreProperties>
</file>