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43" r:id="rId4"/>
    <p:sldId id="308" r:id="rId5"/>
    <p:sldId id="345" r:id="rId6"/>
    <p:sldId id="346" r:id="rId7"/>
    <p:sldId id="347" r:id="rId8"/>
    <p:sldId id="348" r:id="rId9"/>
    <p:sldId id="355" r:id="rId10"/>
    <p:sldId id="324" r:id="rId11"/>
    <p:sldId id="327" r:id="rId12"/>
    <p:sldId id="328" r:id="rId13"/>
    <p:sldId id="329" r:id="rId14"/>
    <p:sldId id="331" r:id="rId15"/>
    <p:sldId id="356" r:id="rId16"/>
    <p:sldId id="330" r:id="rId17"/>
    <p:sldId id="349" r:id="rId18"/>
    <p:sldId id="350" r:id="rId19"/>
    <p:sldId id="351" r:id="rId20"/>
    <p:sldId id="352" r:id="rId21"/>
    <p:sldId id="353" r:id="rId22"/>
    <p:sldId id="354" r:id="rId23"/>
    <p:sldId id="341" r:id="rId24"/>
    <p:sldId id="342" r:id="rId25"/>
    <p:sldId id="299" r:id="rId26"/>
    <p:sldId id="344" r:id="rId27"/>
    <p:sldId id="300" r:id="rId28"/>
    <p:sldId id="304" r:id="rId29"/>
    <p:sldId id="309" r:id="rId30"/>
    <p:sldId id="332" r:id="rId31"/>
    <p:sldId id="333" r:id="rId32"/>
    <p:sldId id="334" r:id="rId33"/>
    <p:sldId id="335" r:id="rId34"/>
    <p:sldId id="336" r:id="rId35"/>
    <p:sldId id="321" r:id="rId36"/>
    <p:sldId id="337" r:id="rId37"/>
    <p:sldId id="338" r:id="rId38"/>
    <p:sldId id="339" r:id="rId39"/>
    <p:sldId id="305" r:id="rId40"/>
    <p:sldId id="289" r:id="rId41"/>
    <p:sldId id="340" r:id="rId42"/>
    <p:sldId id="306" r:id="rId43"/>
    <p:sldId id="323" r:id="rId44"/>
    <p:sldId id="322" r:id="rId45"/>
    <p:sldId id="307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DCDDDF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7" autoAdjust="0"/>
    <p:restoredTop sz="94585" autoAdjust="0"/>
  </p:normalViewPr>
  <p:slideViewPr>
    <p:cSldViewPr showGuides="1">
      <p:cViewPr varScale="1">
        <p:scale>
          <a:sx n="81" d="100"/>
          <a:sy n="81" d="100"/>
        </p:scale>
        <p:origin x="710" y="72"/>
      </p:cViewPr>
      <p:guideLst>
        <p:guide orient="horz" pos="2159"/>
        <p:guide pos="3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b="393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E88E0-21C9-43AB-AC3A-9660E6CA3B11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F9BC-67BD-4BD0-833C-67D97B0E4F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2391751"/>
            <a:ext cx="12192000" cy="25415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71633" y="2948133"/>
            <a:ext cx="6340197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系统设计报告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20005" y="4226560"/>
            <a:ext cx="224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葫芦娃队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模式选择界面</a:t>
            </a:r>
            <a:endParaRPr lang="zh-CN" altLang="en-US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052830"/>
            <a:ext cx="11057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玩家选择本地模式或联网模式进入游戏，人物外观若未设置则随机设置为已有外观。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本地模式支持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人对战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(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需要选择单人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(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和电脑对战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)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还是双人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(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玩家对战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))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，联网模式支持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2-4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人对战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(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一个客户端一个玩家</a:t>
            </a:r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)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游戏里有两类地图，普通关卡地图和特殊关卡地图，随机刷图。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4.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特殊关卡模式包括：绝地求生模式、惺惺相吸模式、定时炸弹模式。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外观选择界面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052830"/>
            <a:ext cx="11057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玩家进入外观选择界面，可选择自己的游戏人物造型。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玩家可穿戴或更换已获得的皮肤，皮肤类型如帽子、衣服、眼睛、鞋子等。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确定完人物造型后点击准备，所有玩家都准备即可开始游戏，进入游戏界面。</a:t>
            </a:r>
          </a:p>
        </p:txBody>
      </p:sp>
    </p:spTree>
    <p:extLst>
      <p:ext uri="{BB962C8B-B14F-4D97-AF65-F5344CB8AC3E}">
        <p14:creationId xmlns:p14="http://schemas.microsoft.com/office/powerpoint/2010/main" val="223704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商城界面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052830"/>
            <a:ext cx="11057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玩家可用小人币购买喜欢的皮肤。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小人币可通过游戏获取，或者直接充值获得。</a:t>
            </a:r>
          </a:p>
          <a:p>
            <a:r>
              <a:rPr lang="en-US" altLang="zh-CN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4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已获得的皮肤无法再次购买。</a:t>
            </a:r>
          </a:p>
        </p:txBody>
      </p:sp>
    </p:spTree>
    <p:extLst>
      <p:ext uri="{BB962C8B-B14F-4D97-AF65-F5344CB8AC3E}">
        <p14:creationId xmlns:p14="http://schemas.microsoft.com/office/powerpoint/2010/main" val="168493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游戏界面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052830"/>
            <a:ext cx="110572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1.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玩家在一局中，总共完成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8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次比赛，每次比赛随机选择关卡（跟上回不重复）</a:t>
            </a:r>
            <a:endParaRPr lang="en-US" altLang="zh-CN" sz="2600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  <a:p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每个玩家能上下左右移动，跳跃，踩中其他玩家对此玩家造成伤害并使其变矮，以及使用武器攻击玩家造成僵直（不能直接造成伤害），如果成功消灭其他玩家造成伤害将增加自己的得分，小人的头如若撞到障碍物也会变矮，自己也将收到伤害。小人如果掉出地图场景将视为死亡。</a:t>
            </a:r>
          </a:p>
          <a:p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获胜条件：踩到两次对方的头便可打死对方按死亡时间排单局排名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,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在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10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局中计算排名点总和，高者获胜。</a:t>
            </a:r>
          </a:p>
          <a:p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单次比赛排名点计算规则：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位 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+4 2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位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+2 3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位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+1 4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位 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+0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；人头分，一个</a:t>
            </a:r>
            <a:r>
              <a:rPr lang="en-US" altLang="zh-CN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+1</a:t>
            </a:r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。（假如玩家自己导致自己死亡（如掉落，玩家自己头撞到障碍物，算自杀，不算人头分））</a:t>
            </a:r>
          </a:p>
          <a:p>
            <a:r>
              <a:rPr lang="zh-CN" altLang="en-US" sz="2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每个玩家可拾取道具，也可以更换道具，可使用道具来攻击其他玩家，造成对应的效果。</a:t>
            </a:r>
          </a:p>
        </p:txBody>
      </p:sp>
    </p:spTree>
    <p:extLst>
      <p:ext uri="{BB962C8B-B14F-4D97-AF65-F5344CB8AC3E}">
        <p14:creationId xmlns:p14="http://schemas.microsoft.com/office/powerpoint/2010/main" val="204596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特殊关卡地图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052830"/>
            <a:ext cx="11057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1.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绝地求生：地图将被火圈包围，并且火圈将不断缩小，玩家碰到火圈将持续受到伤害，此模式只有道具水桶，</a:t>
            </a:r>
          </a:p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2.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惺惺相吸：地图只有磁铁枪一种道具，玩家可通过吸引其他玩家使其撞击障碍物造成伤害。</a:t>
            </a:r>
          </a:p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定时炸弹：地图将不时刷新定时炸弹，被炸弹炸到将会僵直，玩家可以捡起或投掷炸弹。</a:t>
            </a:r>
          </a:p>
          <a:p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游戏结算：</a:t>
            </a:r>
            <a:endParaRPr lang="en-US" altLang="zh-CN" sz="3200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+mn-ea"/>
            </a:endParaRPr>
          </a:p>
          <a:p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每个普通关卡地图都会对每个玩家进行计分，所有关卡完成后进行总分统计，分数高的奖励越丰厚（奖励小人币）。</a:t>
            </a:r>
          </a:p>
          <a:p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特殊关卡地图暂时作为娱乐地图，不进行奖励。 </a:t>
            </a:r>
          </a:p>
        </p:txBody>
      </p:sp>
    </p:spTree>
    <p:extLst>
      <p:ext uri="{BB962C8B-B14F-4D97-AF65-F5344CB8AC3E}">
        <p14:creationId xmlns:p14="http://schemas.microsoft.com/office/powerpoint/2010/main" val="199341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充值界面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63352" y="1434747"/>
            <a:ext cx="1105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可以用支付宝进行充值小人币。</a:t>
            </a:r>
          </a:p>
        </p:txBody>
      </p:sp>
    </p:spTree>
    <p:extLst>
      <p:ext uri="{BB962C8B-B14F-4D97-AF65-F5344CB8AC3E}">
        <p14:creationId xmlns:p14="http://schemas.microsoft.com/office/powerpoint/2010/main" val="293282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8EDD7C7-DA30-48BB-9BCD-4DBC938F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3" y="128125"/>
            <a:ext cx="11087554" cy="66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7688" y="4017131"/>
            <a:ext cx="5889483" cy="968578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10956" y="4046724"/>
            <a:ext cx="47525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72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4E3E646E-0306-45EB-8AB7-668A7F3F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648" y="1570420"/>
            <a:ext cx="7200800" cy="46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3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9822B19-3D83-4F22-A6CE-1E33A685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19" y="1063213"/>
            <a:ext cx="7461285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166370" y="1107440"/>
            <a:ext cx="5147310" cy="4641850"/>
            <a:chOff x="1820147" y="2289044"/>
            <a:chExt cx="2047376" cy="20473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1820147" y="2289044"/>
              <a:ext cx="2047376" cy="2047376"/>
            </a:xfrm>
            <a:prstGeom prst="donut">
              <a:avLst>
                <a:gd name="adj" fmla="val 48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64832" y="2333729"/>
              <a:ext cx="1958006" cy="19580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1920" y="2099310"/>
            <a:ext cx="2696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8225" y="3894455"/>
            <a:ext cx="3625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951220" y="271780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70850" y="470535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51220" y="1954530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1220" y="5254625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6140" y="3651885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70850" y="2101850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430260" y="2346643"/>
            <a:ext cx="3595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功能模块设计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070849" y="3798106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283560" y="4078069"/>
            <a:ext cx="359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类设计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8070850" y="5386070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178165" y="5632450"/>
            <a:ext cx="4249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界面设计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03FC13C-A8C7-4903-B49F-E8367E3BB34C}"/>
              </a:ext>
            </a:extLst>
          </p:cNvPr>
          <p:cNvSpPr txBox="1"/>
          <p:nvPr/>
        </p:nvSpPr>
        <p:spPr>
          <a:xfrm>
            <a:off x="8283560" y="622601"/>
            <a:ext cx="3595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体系结构设计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0985" y="3982085"/>
            <a:ext cx="6783070" cy="96837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67990" y="3982085"/>
            <a:ext cx="6423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68656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91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9B6E44E-96B4-40C2-8F53-65B8F28F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484784"/>
            <a:ext cx="8517200" cy="47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F20866B-6770-40F3-B11C-8FD7AD283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916832"/>
            <a:ext cx="9289032" cy="45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2391751"/>
            <a:ext cx="12192000" cy="25415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39616" y="2937396"/>
            <a:ext cx="7366119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数据库设计文档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20005" y="4226560"/>
            <a:ext cx="224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葫芦娃队</a:t>
            </a:r>
          </a:p>
        </p:txBody>
      </p:sp>
    </p:spTree>
    <p:extLst>
      <p:ext uri="{BB962C8B-B14F-4D97-AF65-F5344CB8AC3E}">
        <p14:creationId xmlns:p14="http://schemas.microsoft.com/office/powerpoint/2010/main" val="138024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166370" y="1107440"/>
            <a:ext cx="5147310" cy="4641850"/>
            <a:chOff x="1820147" y="2289044"/>
            <a:chExt cx="2047376" cy="20473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1820147" y="2289044"/>
              <a:ext cx="2047376" cy="2047376"/>
            </a:xfrm>
            <a:prstGeom prst="donut">
              <a:avLst>
                <a:gd name="adj" fmla="val 48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864832" y="2333729"/>
              <a:ext cx="1958006" cy="19580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1920" y="2099310"/>
            <a:ext cx="2696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8225" y="3894455"/>
            <a:ext cx="3625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951220" y="271780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70850" y="470535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2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51220" y="1954530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51220" y="5254625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6140" y="3651885"/>
            <a:ext cx="1515745" cy="1400810"/>
            <a:chOff x="5087888" y="1060759"/>
            <a:chExt cx="793648" cy="793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5087888" y="1060759"/>
              <a:ext cx="793626" cy="793626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140736" y="1113995"/>
              <a:ext cx="685549" cy="6855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12571" y="1160772"/>
              <a:ext cx="668965" cy="57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70850" y="2101850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04847" y="2283012"/>
            <a:ext cx="3595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结构设计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070849" y="3798106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250942" y="4058301"/>
            <a:ext cx="359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数据字典设计</a:t>
            </a:r>
            <a:endParaRPr lang="zh-CN" altLang="en-US" sz="3600" b="1" spc="12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070850" y="5386070"/>
            <a:ext cx="4063365" cy="110553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178165" y="5632450"/>
            <a:ext cx="4249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安全保密设计</a:t>
            </a:r>
            <a:endParaRPr lang="zh-CN" altLang="en-US" sz="3600" b="1" spc="12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03FC13C-A8C7-4903-B49F-E8367E3BB34C}"/>
              </a:ext>
            </a:extLst>
          </p:cNvPr>
          <p:cNvSpPr txBox="1"/>
          <p:nvPr/>
        </p:nvSpPr>
        <p:spPr>
          <a:xfrm>
            <a:off x="8283560" y="622601"/>
            <a:ext cx="3595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外部设计</a:t>
            </a:r>
          </a:p>
        </p:txBody>
      </p:sp>
    </p:spTree>
    <p:extLst>
      <p:ext uri="{BB962C8B-B14F-4D97-AF65-F5344CB8AC3E}">
        <p14:creationId xmlns:p14="http://schemas.microsoft.com/office/powerpoint/2010/main" val="155908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7310" y="4022090"/>
            <a:ext cx="4476115" cy="96837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21120" y="4131389"/>
            <a:ext cx="4281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外部设计</a:t>
            </a:r>
            <a:endParaRPr lang="zh-CN" altLang="en-US" sz="4400" b="1" spc="12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7779" y="106924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5400" y="298545"/>
            <a:ext cx="4830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类型划分</a:t>
            </a:r>
            <a:r>
              <a:rPr lang="en-US" altLang="zh-CN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按功能划分</a:t>
            </a:r>
            <a:r>
              <a:rPr lang="en-US" altLang="zh-CN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):</a:t>
            </a:r>
          </a:p>
        </p:txBody>
      </p:sp>
      <p:grpSp>
        <p:nvGrpSpPr>
          <p:cNvPr id="2" name="组合 5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7" name="矩形 6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5568" y="1333986"/>
            <a:ext cx="10995080" cy="37481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用于用户注册和登录的表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用户表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用于保存装饰物品的表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帽子表，衣服表，裤子表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用于保存角色信息的表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用户角色表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用于保存商城信息的表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游戏商城表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 </a:t>
            </a:r>
            <a:endParaRPr lang="zh-CN" altLang="en-US" sz="36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18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/>
          <p:cNvGrpSpPr/>
          <p:nvPr/>
        </p:nvGrpSpPr>
        <p:grpSpPr>
          <a:xfrm>
            <a:off x="8869156" y="2780928"/>
            <a:ext cx="3888432" cy="3906687"/>
            <a:chOff x="7659605" y="1304764"/>
            <a:chExt cx="2454599" cy="2466123"/>
          </a:xfrm>
        </p:grpSpPr>
        <p:sp>
          <p:nvSpPr>
            <p:cNvPr id="10" name="Freeform: Shape 65"/>
            <p:cNvSpPr/>
            <p:nvPr/>
          </p:nvSpPr>
          <p:spPr bwMode="auto">
            <a:xfrm>
              <a:off x="7659605" y="2994942"/>
              <a:ext cx="774024" cy="77594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66"/>
            <p:cNvSpPr/>
            <p:nvPr/>
          </p:nvSpPr>
          <p:spPr bwMode="auto">
            <a:xfrm>
              <a:off x="7888164" y="3037196"/>
              <a:ext cx="503212" cy="50129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67"/>
            <p:cNvSpPr/>
            <p:nvPr/>
          </p:nvSpPr>
          <p:spPr bwMode="auto">
            <a:xfrm>
              <a:off x="8410582" y="2727971"/>
              <a:ext cx="635738" cy="848930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68"/>
            <p:cNvSpPr/>
            <p:nvPr/>
          </p:nvSpPr>
          <p:spPr bwMode="auto">
            <a:xfrm>
              <a:off x="7842068" y="2366887"/>
              <a:ext cx="847009" cy="639579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69"/>
            <p:cNvSpPr/>
            <p:nvPr/>
          </p:nvSpPr>
          <p:spPr bwMode="auto">
            <a:xfrm>
              <a:off x="8654506" y="1685054"/>
              <a:ext cx="1081329" cy="108133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70"/>
            <p:cNvSpPr/>
            <p:nvPr/>
          </p:nvSpPr>
          <p:spPr bwMode="auto">
            <a:xfrm>
              <a:off x="9476547" y="1487227"/>
              <a:ext cx="457117" cy="457117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71"/>
            <p:cNvSpPr/>
            <p:nvPr/>
          </p:nvSpPr>
          <p:spPr bwMode="auto">
            <a:xfrm>
              <a:off x="8062943" y="2222838"/>
              <a:ext cx="1129346" cy="1137029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72"/>
            <p:cNvSpPr/>
            <p:nvPr/>
          </p:nvSpPr>
          <p:spPr bwMode="auto">
            <a:xfrm>
              <a:off x="9438133" y="1665848"/>
              <a:ext cx="316908" cy="3207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73"/>
            <p:cNvSpPr/>
            <p:nvPr/>
          </p:nvSpPr>
          <p:spPr bwMode="auto">
            <a:xfrm>
              <a:off x="8619933" y="2192108"/>
              <a:ext cx="608848" cy="60884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74"/>
            <p:cNvSpPr/>
            <p:nvPr/>
          </p:nvSpPr>
          <p:spPr bwMode="auto">
            <a:xfrm>
              <a:off x="8124404" y="2595445"/>
              <a:ext cx="693357" cy="695278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75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76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77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78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79"/>
            <p:cNvSpPr/>
            <p:nvPr/>
          </p:nvSpPr>
          <p:spPr bwMode="auto">
            <a:xfrm>
              <a:off x="9933662" y="1487227"/>
              <a:ext cx="0" cy="384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80"/>
            <p:cNvSpPr/>
            <p:nvPr/>
          </p:nvSpPr>
          <p:spPr bwMode="auto">
            <a:xfrm>
              <a:off x="8429788" y="2883544"/>
              <a:ext cx="689515" cy="48016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81"/>
            <p:cNvSpPr/>
            <p:nvPr/>
          </p:nvSpPr>
          <p:spPr bwMode="auto">
            <a:xfrm>
              <a:off x="8410582" y="3352184"/>
              <a:ext cx="19206" cy="768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2"/>
            <p:cNvSpPr/>
            <p:nvPr/>
          </p:nvSpPr>
          <p:spPr bwMode="auto">
            <a:xfrm>
              <a:off x="8604568" y="2956529"/>
              <a:ext cx="437909" cy="320750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83"/>
            <p:cNvSpPr/>
            <p:nvPr/>
          </p:nvSpPr>
          <p:spPr bwMode="auto">
            <a:xfrm>
              <a:off x="9057843" y="1944343"/>
              <a:ext cx="674150" cy="822041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84"/>
            <p:cNvSpPr/>
            <p:nvPr/>
          </p:nvSpPr>
          <p:spPr bwMode="auto">
            <a:xfrm>
              <a:off x="9674374" y="1583260"/>
              <a:ext cx="224717" cy="361084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85"/>
            <p:cNvSpPr/>
            <p:nvPr/>
          </p:nvSpPr>
          <p:spPr bwMode="auto">
            <a:xfrm>
              <a:off x="8299183" y="2712605"/>
              <a:ext cx="893105" cy="6472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86"/>
            <p:cNvSpPr/>
            <p:nvPr/>
          </p:nvSpPr>
          <p:spPr bwMode="auto">
            <a:xfrm>
              <a:off x="9649405" y="1905930"/>
              <a:ext cx="101794" cy="8066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87"/>
            <p:cNvSpPr/>
            <p:nvPr/>
          </p:nvSpPr>
          <p:spPr bwMode="auto">
            <a:xfrm>
              <a:off x="9027112" y="2678033"/>
              <a:ext cx="201669" cy="122922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88"/>
            <p:cNvSpPr/>
            <p:nvPr/>
          </p:nvSpPr>
          <p:spPr bwMode="auto">
            <a:xfrm>
              <a:off x="9874122" y="1494909"/>
              <a:ext cx="55699" cy="92191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89"/>
            <p:cNvSpPr/>
            <p:nvPr/>
          </p:nvSpPr>
          <p:spPr bwMode="auto">
            <a:xfrm>
              <a:off x="9401641" y="2218997"/>
              <a:ext cx="48016" cy="63382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908728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73348"/>
            <a:ext cx="304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spc="12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标识符和状态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8905" y="1052830"/>
            <a:ext cx="106844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a.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本数据库中的所有表均以”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GAME_”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为前缀。如用户表名称为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GAME_USER</a:t>
            </a:r>
          </a:p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b.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对于表示实体间对应关系的表取表的实体名组成。如用户表为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GAME_USER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，用户角色表为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GAME_ROLE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，则用户与用户角色对应的关系表名为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GAME_USER_ROLE</a:t>
            </a:r>
          </a:p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c.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本数据库中的表中的字段均增加表实体名缩写为前缀。如用户表为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GAME_USER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，则用户账号为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USE_AC</a:t>
            </a:r>
          </a:p>
          <a:p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d.	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本数据库以</a:t>
            </a:r>
            <a:r>
              <a:rPr lang="en-US" altLang="zh-CN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int</a:t>
            </a:r>
            <a:r>
              <a:rPr lang="zh-CN" altLang="en-US" sz="3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自增类型字段为主键</a:t>
            </a:r>
          </a:p>
          <a:p>
            <a:pPr algn="l"/>
            <a:r>
              <a:rPr lang="zh-CN" altLang="en-US" sz="3600" dirty="0">
                <a:latin typeface="+mn-ea"/>
                <a:cs typeface="+mn-ea"/>
              </a:rPr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7688" y="4017131"/>
            <a:ext cx="5889483" cy="968578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59034" y="4063689"/>
            <a:ext cx="426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A35B5CA-4E9E-45BE-8DAC-A19926B6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988840"/>
            <a:ext cx="10369155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7310" y="4022090"/>
            <a:ext cx="4476115" cy="96837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21120" y="4131389"/>
            <a:ext cx="4281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体系结构设计</a:t>
            </a:r>
            <a:endParaRPr lang="zh-CN" altLang="en-US" sz="4400" b="1" spc="12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27779" y="106924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09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C53DDC5-4545-4AB4-93E3-C6970D1F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59" y="1916832"/>
            <a:ext cx="11220456" cy="36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0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28C618DC-40DF-4DE5-BD9A-3F7EE29E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391842"/>
            <a:ext cx="10065517" cy="34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BD4F046-BCB1-4E69-89C2-FF912947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100151"/>
            <a:ext cx="11264330" cy="38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8CF2E69-79C0-444D-B1EE-864EBB86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475878"/>
            <a:ext cx="10594339" cy="31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5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38404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概念结构设计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0B4D7D2D-5717-44ED-8AC4-7FFAD2CA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492896"/>
            <a:ext cx="11075183" cy="33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8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逻辑结构设计</a:t>
            </a:r>
            <a:endParaRPr lang="zh-CN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5638C68-5816-4A90-8887-F942BDC30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37126"/>
              </p:ext>
            </p:extLst>
          </p:nvPr>
        </p:nvGraphicFramePr>
        <p:xfrm>
          <a:off x="1343472" y="1555050"/>
          <a:ext cx="7848872" cy="389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301">
                  <a:extLst>
                    <a:ext uri="{9D8B030D-6E8A-4147-A177-3AD203B41FA5}">
                      <a16:colId xmlns:a16="http://schemas.microsoft.com/office/drawing/2014/main" val="3206564888"/>
                    </a:ext>
                  </a:extLst>
                </a:gridCol>
                <a:gridCol w="4376169">
                  <a:extLst>
                    <a:ext uri="{9D8B030D-6E8A-4147-A177-3AD203B41FA5}">
                      <a16:colId xmlns:a16="http://schemas.microsoft.com/office/drawing/2014/main" val="2775403052"/>
                    </a:ext>
                  </a:extLst>
                </a:gridCol>
                <a:gridCol w="1863402">
                  <a:extLst>
                    <a:ext uri="{9D8B030D-6E8A-4147-A177-3AD203B41FA5}">
                      <a16:colId xmlns:a16="http://schemas.microsoft.com/office/drawing/2014/main" val="396553381"/>
                    </a:ext>
                  </a:extLst>
                </a:gridCol>
              </a:tblGrid>
              <a:tr h="800183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GAME_USER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1976543"/>
                  </a:ext>
                </a:extLst>
              </a:tr>
              <a:tr h="229332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表描述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记录用户的信息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380172"/>
                  </a:ext>
                </a:extLst>
              </a:tr>
              <a:tr h="100022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字段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类型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备注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7358805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USE_ID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uniqueidentifier not null primary key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主键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917534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USE_RID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foreign key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外键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9897609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USE_AC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varchar(128)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用户账号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4788092"/>
                  </a:ext>
                </a:extLst>
              </a:tr>
              <a:tr h="4651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USE_PWD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varchar(128)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用户密码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71859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逻辑结构设计</a:t>
            </a:r>
            <a:endParaRPr lang="zh-CN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B05B600-FD9F-48E7-83F9-E742ACAA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13479"/>
              </p:ext>
            </p:extLst>
          </p:nvPr>
        </p:nvGraphicFramePr>
        <p:xfrm>
          <a:off x="1559496" y="1988840"/>
          <a:ext cx="7632847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008">
                  <a:extLst>
                    <a:ext uri="{9D8B030D-6E8A-4147-A177-3AD203B41FA5}">
                      <a16:colId xmlns:a16="http://schemas.microsoft.com/office/drawing/2014/main" val="1201203345"/>
                    </a:ext>
                  </a:extLst>
                </a:gridCol>
                <a:gridCol w="4255724">
                  <a:extLst>
                    <a:ext uri="{9D8B030D-6E8A-4147-A177-3AD203B41FA5}">
                      <a16:colId xmlns:a16="http://schemas.microsoft.com/office/drawing/2014/main" val="733438190"/>
                    </a:ext>
                  </a:extLst>
                </a:gridCol>
                <a:gridCol w="1812115">
                  <a:extLst>
                    <a:ext uri="{9D8B030D-6E8A-4147-A177-3AD203B41FA5}">
                      <a16:colId xmlns:a16="http://schemas.microsoft.com/office/drawing/2014/main" val="4283403609"/>
                    </a:ext>
                  </a:extLst>
                </a:gridCol>
              </a:tblGrid>
              <a:tr h="79463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GAME_HAT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484387"/>
                  </a:ext>
                </a:extLst>
              </a:tr>
              <a:tr h="71517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表描述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记录帽子信息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2722209"/>
                  </a:ext>
                </a:extLst>
              </a:tr>
              <a:tr h="900590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字段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类型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备注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541914"/>
                  </a:ext>
                </a:extLst>
              </a:tr>
              <a:tr h="3695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HAT_ID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uniqueidentifier not null primary key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主键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7971701"/>
                  </a:ext>
                </a:extLst>
              </a:tr>
              <a:tr h="3695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HAT_SO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varchar(128)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帽子种类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13903"/>
                  </a:ext>
                </a:extLst>
              </a:tr>
              <a:tr h="3695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HAT_NA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varchar(128)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帽子名称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514072"/>
                  </a:ext>
                </a:extLst>
              </a:tr>
              <a:tr h="36950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HAT_MON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int(11)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价格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500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2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逻辑结构设计</a:t>
            </a:r>
            <a:endParaRPr lang="zh-CN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2258E64-1950-4BE1-832E-49E1A569C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16377"/>
              </p:ext>
            </p:extLst>
          </p:nvPr>
        </p:nvGraphicFramePr>
        <p:xfrm>
          <a:off x="1415480" y="2132856"/>
          <a:ext cx="8640960" cy="4104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707">
                  <a:extLst>
                    <a:ext uri="{9D8B030D-6E8A-4147-A177-3AD203B41FA5}">
                      <a16:colId xmlns:a16="http://schemas.microsoft.com/office/drawing/2014/main" val="3392362044"/>
                    </a:ext>
                  </a:extLst>
                </a:gridCol>
                <a:gridCol w="4817802">
                  <a:extLst>
                    <a:ext uri="{9D8B030D-6E8A-4147-A177-3AD203B41FA5}">
                      <a16:colId xmlns:a16="http://schemas.microsoft.com/office/drawing/2014/main" val="3733038614"/>
                    </a:ext>
                  </a:extLst>
                </a:gridCol>
                <a:gridCol w="2051451">
                  <a:extLst>
                    <a:ext uri="{9D8B030D-6E8A-4147-A177-3AD203B41FA5}">
                      <a16:colId xmlns:a16="http://schemas.microsoft.com/office/drawing/2014/main" val="3216675506"/>
                    </a:ext>
                  </a:extLst>
                </a:gridCol>
              </a:tblGrid>
              <a:tr h="356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857058"/>
                  </a:ext>
                </a:extLst>
              </a:tr>
              <a:tr h="664068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GAME_ROLE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466411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表描述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记录用户角色信息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9776058"/>
                  </a:ext>
                </a:extLst>
              </a:tr>
              <a:tr h="612987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字段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类型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备注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7076071"/>
                  </a:ext>
                </a:extLst>
              </a:tr>
              <a:tr h="35629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ROL_ID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uniqueidentifier not null primary key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主键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814616"/>
                  </a:ext>
                </a:extLst>
              </a:tr>
              <a:tr h="35629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ROL_MON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int(11) not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小人币数量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093513"/>
                  </a:ext>
                </a:extLst>
              </a:tr>
              <a:tr h="35629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ROL_HID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foreign key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外键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6395530"/>
                  </a:ext>
                </a:extLst>
              </a:tr>
              <a:tr h="35629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ROL_TID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foreign key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外键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168465"/>
                  </a:ext>
                </a:extLst>
              </a:tr>
              <a:tr h="35629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ROL_BID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foreign key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外键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1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4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985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逻辑结构设计</a:t>
            </a:r>
            <a:endParaRPr lang="zh-CN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6C71B8F-2D59-4851-B5B9-51C6AFBE3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1497"/>
              </p:ext>
            </p:extLst>
          </p:nvPr>
        </p:nvGraphicFramePr>
        <p:xfrm>
          <a:off x="695400" y="2132857"/>
          <a:ext cx="10081120" cy="381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992">
                  <a:extLst>
                    <a:ext uri="{9D8B030D-6E8A-4147-A177-3AD203B41FA5}">
                      <a16:colId xmlns:a16="http://schemas.microsoft.com/office/drawing/2014/main" val="1150288821"/>
                    </a:ext>
                  </a:extLst>
                </a:gridCol>
                <a:gridCol w="5620768">
                  <a:extLst>
                    <a:ext uri="{9D8B030D-6E8A-4147-A177-3AD203B41FA5}">
                      <a16:colId xmlns:a16="http://schemas.microsoft.com/office/drawing/2014/main" val="1117602472"/>
                    </a:ext>
                  </a:extLst>
                </a:gridCol>
                <a:gridCol w="2393360">
                  <a:extLst>
                    <a:ext uri="{9D8B030D-6E8A-4147-A177-3AD203B41FA5}">
                      <a16:colId xmlns:a16="http://schemas.microsoft.com/office/drawing/2014/main" val="618886710"/>
                    </a:ext>
                  </a:extLst>
                </a:gridCol>
              </a:tblGrid>
              <a:tr h="99645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GAME_BOTTOM_MALL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390511"/>
                  </a:ext>
                </a:extLst>
              </a:tr>
              <a:tr h="89680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表描述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记录用户角色信息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1728920"/>
                  </a:ext>
                </a:extLst>
              </a:tr>
              <a:tr h="99645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字段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类型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备注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0016394"/>
                  </a:ext>
                </a:extLst>
              </a:tr>
              <a:tr h="463352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BML_ID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uniqueidentifier not null primary key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主键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1436496"/>
                  </a:ext>
                </a:extLst>
              </a:tr>
              <a:tr h="463352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BML_TID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foreign key null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effectLst/>
                        </a:rPr>
                        <a:t>外键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4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6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7688" y="4017131"/>
            <a:ext cx="5889483" cy="968578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79776" y="4017131"/>
            <a:ext cx="47525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数据字典设计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5400" y="29854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系统分层</a:t>
            </a:r>
            <a:endParaRPr lang="en-US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7" name="矩形 6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4DE1D09-EBD9-463B-A9EF-FF973795F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406765"/>
            <a:ext cx="10585176" cy="503044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数据字典设计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6535" y="1052830"/>
            <a:ext cx="43672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dirty="0"/>
              <a:t>创建数据库</a:t>
            </a:r>
            <a:r>
              <a:rPr lang="en-US" altLang="zh-CN" dirty="0" err="1"/>
              <a:t>GAMEdatabase</a:t>
            </a:r>
            <a:br>
              <a:rPr lang="en-US" altLang="zh-CN" dirty="0"/>
            </a:br>
            <a:r>
              <a:rPr lang="en-US" altLang="zh-CN" dirty="0"/>
              <a:t>CREATE DATABASE </a:t>
            </a:r>
            <a:r>
              <a:rPr lang="en-US" altLang="zh-CN" dirty="0" err="1"/>
              <a:t>GAMEdatabase</a:t>
            </a:r>
            <a:r>
              <a:rPr lang="en-US" altLang="zh-CN" dirty="0"/>
              <a:t>;</a:t>
            </a:r>
            <a:endParaRPr lang="zh-CN" altLang="zh-CN" dirty="0"/>
          </a:p>
          <a:p>
            <a:pPr lvl="0"/>
            <a:r>
              <a:rPr lang="zh-CN" altLang="zh-CN" dirty="0"/>
              <a:t>创建用户表</a:t>
            </a:r>
          </a:p>
          <a:p>
            <a:r>
              <a:rPr lang="en-US" altLang="zh-CN" dirty="0"/>
              <a:t>CREATE TABLE GAME_USER(</a:t>
            </a:r>
            <a:endParaRPr lang="zh-CN" altLang="zh-CN" dirty="0"/>
          </a:p>
          <a:p>
            <a:r>
              <a:rPr lang="en-US" altLang="zh-CN" dirty="0"/>
              <a:t>USE_ID INTEGER NOT NULL</a:t>
            </a:r>
            <a:endParaRPr lang="zh-CN" altLang="zh-CN" dirty="0"/>
          </a:p>
          <a:p>
            <a:r>
              <a:rPr lang="en-US" altLang="zh-CN" dirty="0"/>
              <a:t>USE_RID INTEGER NOT NULL</a:t>
            </a:r>
            <a:endParaRPr lang="zh-CN" altLang="zh-CN" dirty="0"/>
          </a:p>
          <a:p>
            <a:r>
              <a:rPr lang="en-US" altLang="zh-CN" dirty="0"/>
              <a:t>USE_AC VARCHAR(128) NOT NULL</a:t>
            </a:r>
            <a:endParaRPr lang="zh-CN" altLang="zh-CN" dirty="0"/>
          </a:p>
          <a:p>
            <a:r>
              <a:rPr lang="en-US" altLang="zh-CN" dirty="0"/>
              <a:t>USE_PWD VARCHAR(128) NOT NULL</a:t>
            </a:r>
            <a:endParaRPr lang="zh-CN" altLang="zh-CN" dirty="0"/>
          </a:p>
          <a:p>
            <a:r>
              <a:rPr lang="en-US" altLang="zh-CN" dirty="0"/>
              <a:t>PRIMARY KEY(USE_ID)</a:t>
            </a:r>
            <a:endParaRPr lang="zh-CN" altLang="zh-CN" dirty="0"/>
          </a:p>
          <a:p>
            <a:r>
              <a:rPr lang="en-US" altLang="zh-CN" dirty="0"/>
              <a:t>FOREIGN KEY(USE_RID)REFERENCES(GAME_ROLE)</a:t>
            </a:r>
            <a:endParaRPr lang="zh-CN" altLang="zh-CN" dirty="0"/>
          </a:p>
          <a:p>
            <a:r>
              <a:rPr lang="en-US" altLang="zh-CN" dirty="0"/>
              <a:t>)</a:t>
            </a:r>
            <a:endParaRPr lang="zh-CN" altLang="zh-CN" dirty="0"/>
          </a:p>
          <a:p>
            <a:pPr lvl="0"/>
            <a:r>
              <a:rPr lang="zh-CN" altLang="zh-CN" dirty="0"/>
              <a:t>创建帽子表</a:t>
            </a:r>
          </a:p>
          <a:p>
            <a:r>
              <a:rPr lang="en-US" altLang="zh-CN" dirty="0"/>
              <a:t>CREATE TABLE GAME_HAT(</a:t>
            </a:r>
            <a:endParaRPr lang="zh-CN" altLang="zh-CN" dirty="0"/>
          </a:p>
          <a:p>
            <a:r>
              <a:rPr lang="en-US" altLang="zh-CN" dirty="0"/>
              <a:t>HAT_ID INTEGER NOT NULL</a:t>
            </a:r>
            <a:endParaRPr lang="zh-CN" altLang="zh-CN" dirty="0"/>
          </a:p>
          <a:p>
            <a:r>
              <a:rPr lang="en-US" altLang="zh-CN" dirty="0"/>
              <a:t>HAT_SO VARCHAR(128) NOT NULL</a:t>
            </a:r>
            <a:endParaRPr lang="zh-CN" altLang="zh-CN" dirty="0"/>
          </a:p>
          <a:p>
            <a:r>
              <a:rPr lang="en-US" altLang="zh-CN" dirty="0"/>
              <a:t>HAT_NA VARCHAR(128) NOT NULL</a:t>
            </a:r>
            <a:endParaRPr lang="zh-CN" altLang="zh-CN" dirty="0"/>
          </a:p>
          <a:p>
            <a:r>
              <a:rPr lang="en-US" altLang="zh-CN" dirty="0"/>
              <a:t>HAT_MON INTTEGER NOT NULL</a:t>
            </a:r>
            <a:endParaRPr lang="zh-CN" altLang="zh-CN" dirty="0"/>
          </a:p>
          <a:p>
            <a:r>
              <a:rPr lang="en-US" altLang="zh-CN" dirty="0"/>
              <a:t>PRIMARY KEY(HAT_ID)</a:t>
            </a:r>
            <a:endParaRPr lang="zh-CN" altLang="zh-CN" dirty="0"/>
          </a:p>
          <a:p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5AA25E-889D-4219-B1B8-0823C22F19A4}"/>
              </a:ext>
            </a:extLst>
          </p:cNvPr>
          <p:cNvSpPr txBox="1"/>
          <p:nvPr/>
        </p:nvSpPr>
        <p:spPr>
          <a:xfrm>
            <a:off x="5231904" y="1166842"/>
            <a:ext cx="4367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创建衣服表</a:t>
            </a:r>
          </a:p>
          <a:p>
            <a:r>
              <a:rPr lang="en-US" altLang="zh-CN" dirty="0"/>
              <a:t>CREATE TABLE GAME_TOP(</a:t>
            </a:r>
            <a:endParaRPr lang="zh-CN" altLang="zh-CN" dirty="0"/>
          </a:p>
          <a:p>
            <a:r>
              <a:rPr lang="en-US" altLang="zh-CN" dirty="0"/>
              <a:t>TOP_ID INTEGER NOT NULL</a:t>
            </a:r>
            <a:endParaRPr lang="zh-CN" altLang="zh-CN" dirty="0"/>
          </a:p>
          <a:p>
            <a:r>
              <a:rPr lang="en-US" altLang="zh-CN" dirty="0"/>
              <a:t>TOP_SO VARCHAR(128) NOT NULL</a:t>
            </a:r>
            <a:endParaRPr lang="zh-CN" altLang="zh-CN" dirty="0"/>
          </a:p>
          <a:p>
            <a:r>
              <a:rPr lang="en-US" altLang="zh-CN" dirty="0"/>
              <a:t>TOP_NA VARCHAR(128) NOT NULL</a:t>
            </a:r>
            <a:endParaRPr lang="zh-CN" altLang="zh-CN" dirty="0"/>
          </a:p>
          <a:p>
            <a:r>
              <a:rPr lang="en-US" altLang="zh-CN" dirty="0"/>
              <a:t>TOP_MON INTTEGER NOT NULL</a:t>
            </a:r>
            <a:endParaRPr lang="zh-CN" altLang="zh-CN" dirty="0"/>
          </a:p>
          <a:p>
            <a:r>
              <a:rPr lang="en-US" altLang="zh-CN" dirty="0"/>
              <a:t>PRIMARY KEY(TOP_ID)</a:t>
            </a:r>
            <a:endParaRPr lang="zh-CN" altLang="zh-CN" dirty="0"/>
          </a:p>
          <a:p>
            <a:r>
              <a:rPr lang="en-US" altLang="zh-CN" dirty="0"/>
              <a:t>)</a:t>
            </a:r>
            <a:endParaRPr lang="zh-CN" altLang="zh-CN" dirty="0"/>
          </a:p>
          <a:p>
            <a:r>
              <a:rPr lang="zh-CN" altLang="zh-CN" dirty="0"/>
              <a:t>创建裤子表</a:t>
            </a:r>
          </a:p>
          <a:p>
            <a:r>
              <a:rPr lang="en-US" altLang="zh-CN" dirty="0"/>
              <a:t>CREATE TABLE GAME_BOTTOM(</a:t>
            </a:r>
            <a:endParaRPr lang="zh-CN" altLang="zh-CN" dirty="0"/>
          </a:p>
          <a:p>
            <a:r>
              <a:rPr lang="en-US" altLang="zh-CN" dirty="0"/>
              <a:t>BOT_ID INTEGER NOT NULL</a:t>
            </a:r>
            <a:endParaRPr lang="zh-CN" altLang="zh-CN" dirty="0"/>
          </a:p>
          <a:p>
            <a:r>
              <a:rPr lang="en-US" altLang="zh-CN" dirty="0"/>
              <a:t>BOT_SO VARCHAR(128) NOT NULL</a:t>
            </a:r>
            <a:endParaRPr lang="zh-CN" altLang="zh-CN" dirty="0"/>
          </a:p>
          <a:p>
            <a:r>
              <a:rPr lang="en-US" altLang="zh-CN" dirty="0"/>
              <a:t>BOT_NA VARCHAR(128) NOT NULL</a:t>
            </a:r>
            <a:endParaRPr lang="zh-CN" altLang="zh-CN" dirty="0"/>
          </a:p>
          <a:p>
            <a:r>
              <a:rPr lang="en-US" altLang="zh-CN" dirty="0"/>
              <a:t>BOT_MON INTTEGER NOT NULL</a:t>
            </a:r>
            <a:endParaRPr lang="zh-CN" altLang="zh-CN" dirty="0"/>
          </a:p>
          <a:p>
            <a:r>
              <a:rPr lang="en-US" altLang="zh-CN" dirty="0"/>
              <a:t>PRIMARY KEY(BOT_ID)</a:t>
            </a:r>
            <a:endParaRPr lang="zh-CN" altLang="zh-CN" dirty="0"/>
          </a:p>
          <a:p>
            <a:r>
              <a:rPr lang="en-US" altLang="zh-CN" dirty="0"/>
              <a:t>)</a:t>
            </a:r>
            <a:endParaRPr lang="zh-CN" altLang="zh-C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数据字典设计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63352" y="1305341"/>
            <a:ext cx="4367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dirty="0"/>
              <a:t>创建用户角色信息表</a:t>
            </a:r>
          </a:p>
          <a:p>
            <a:r>
              <a:rPr lang="en-US" altLang="zh-CN" dirty="0"/>
              <a:t>CREATE TABLE GAME_ROLE(</a:t>
            </a:r>
            <a:endParaRPr lang="zh-CN" altLang="zh-CN" dirty="0"/>
          </a:p>
          <a:p>
            <a:r>
              <a:rPr lang="en-US" altLang="zh-CN" dirty="0"/>
              <a:t>ROL_ID INTEGER NOT NULL</a:t>
            </a:r>
            <a:endParaRPr lang="zh-CN" altLang="zh-CN" dirty="0"/>
          </a:p>
          <a:p>
            <a:r>
              <a:rPr lang="en-US" altLang="zh-CN" dirty="0"/>
              <a:t>ROL_MON INTEGER NULL</a:t>
            </a:r>
            <a:endParaRPr lang="zh-CN" altLang="zh-CN" dirty="0"/>
          </a:p>
          <a:p>
            <a:r>
              <a:rPr lang="en-US" altLang="zh-CN" dirty="0"/>
              <a:t>ROL_HID INTEGER NULL</a:t>
            </a:r>
            <a:endParaRPr lang="zh-CN" altLang="zh-CN" dirty="0"/>
          </a:p>
          <a:p>
            <a:r>
              <a:rPr lang="en-US" altLang="zh-CN" dirty="0"/>
              <a:t>ROL_TID INTEGER NULL</a:t>
            </a:r>
            <a:endParaRPr lang="zh-CN" altLang="zh-CN" dirty="0"/>
          </a:p>
          <a:p>
            <a:r>
              <a:rPr lang="en-US" altLang="zh-CN" dirty="0"/>
              <a:t>ROL_BID INTEGER NULL</a:t>
            </a:r>
            <a:endParaRPr lang="zh-CN" altLang="zh-CN" dirty="0"/>
          </a:p>
          <a:p>
            <a:r>
              <a:rPr lang="en-US" altLang="zh-CN" dirty="0"/>
              <a:t>PRIMARY KEY(ROL_ID)</a:t>
            </a:r>
            <a:endParaRPr lang="zh-CN" altLang="zh-CN" dirty="0"/>
          </a:p>
          <a:p>
            <a:r>
              <a:rPr lang="en-US" altLang="zh-CN" dirty="0"/>
              <a:t>FOREIGN KEY(ROL_HID)REFERENCE(GAME_HAT)</a:t>
            </a:r>
            <a:endParaRPr lang="zh-CN" altLang="zh-CN" dirty="0"/>
          </a:p>
          <a:p>
            <a:r>
              <a:rPr lang="en-US" altLang="zh-CN" dirty="0"/>
              <a:t>FOREIGN KEY(ROL_TID)REFERENCE(GAME_TOP)</a:t>
            </a:r>
            <a:endParaRPr lang="zh-CN" altLang="zh-CN" dirty="0"/>
          </a:p>
          <a:p>
            <a:r>
              <a:rPr lang="en-US" altLang="zh-CN" dirty="0"/>
              <a:t>FOREIGN KEY(ROL_BID)REFERENCE(GAME_BOTTOM)</a:t>
            </a:r>
            <a:endParaRPr lang="zh-CN" altLang="zh-CN" dirty="0"/>
          </a:p>
          <a:p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5AA25E-889D-4219-B1B8-0823C22F19A4}"/>
              </a:ext>
            </a:extLst>
          </p:cNvPr>
          <p:cNvSpPr txBox="1"/>
          <p:nvPr/>
        </p:nvSpPr>
        <p:spPr>
          <a:xfrm>
            <a:off x="5231904" y="1147966"/>
            <a:ext cx="4367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创建帽子商城表</a:t>
            </a:r>
          </a:p>
          <a:p>
            <a:r>
              <a:rPr lang="en-US" altLang="zh-CN" dirty="0"/>
              <a:t>CREATE TABLE GAME_HAT_MALL(</a:t>
            </a:r>
          </a:p>
          <a:p>
            <a:r>
              <a:rPr lang="en-US" altLang="zh-CN" dirty="0"/>
              <a:t>HML_ID INTEGER NOT NULL</a:t>
            </a:r>
          </a:p>
          <a:p>
            <a:r>
              <a:rPr lang="en-US" altLang="zh-CN" dirty="0"/>
              <a:t>HML_HID INTEGER NOT NULL</a:t>
            </a:r>
          </a:p>
          <a:p>
            <a:r>
              <a:rPr lang="en-US" altLang="zh-CN" dirty="0"/>
              <a:t>PRIMARY KEY(HML_ID)</a:t>
            </a:r>
          </a:p>
          <a:p>
            <a:r>
              <a:rPr lang="en-US" altLang="zh-CN" dirty="0"/>
              <a:t>FOREIGN KEY(HML_HID)REFERENCE(GAME_HAT)</a:t>
            </a:r>
          </a:p>
          <a:p>
            <a:r>
              <a:rPr lang="en-US" altLang="zh-CN" dirty="0"/>
              <a:t>)</a:t>
            </a:r>
          </a:p>
          <a:p>
            <a:r>
              <a:rPr lang="zh-CN" altLang="en-US" dirty="0"/>
              <a:t>创建衣服商城</a:t>
            </a:r>
          </a:p>
          <a:p>
            <a:r>
              <a:rPr lang="en-US" altLang="zh-CN" dirty="0"/>
              <a:t>CREATE TABLE GAME_TOP_MALL(</a:t>
            </a:r>
          </a:p>
          <a:p>
            <a:r>
              <a:rPr lang="en-US" altLang="zh-CN" dirty="0"/>
              <a:t>TML_ID INTEGER NOT NULL</a:t>
            </a:r>
          </a:p>
          <a:p>
            <a:r>
              <a:rPr lang="en-US" altLang="zh-CN" dirty="0"/>
              <a:t>TML_HID INTEGER NOT NULL</a:t>
            </a:r>
          </a:p>
          <a:p>
            <a:r>
              <a:rPr lang="en-US" altLang="zh-CN" dirty="0"/>
              <a:t>PRIMARY KEY(TML_ID)</a:t>
            </a:r>
          </a:p>
          <a:p>
            <a:r>
              <a:rPr lang="en-US" altLang="zh-CN" dirty="0"/>
              <a:t>FOREIGN KEY(TML_HID)REFERENCE(GAME_TOP)</a:t>
            </a:r>
          </a:p>
          <a:p>
            <a:r>
              <a:rPr lang="en-US" altLang="zh-CN" dirty="0"/>
              <a:t>)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6790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0985" y="3982085"/>
            <a:ext cx="6783070" cy="968375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67990" y="3982085"/>
            <a:ext cx="6423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安全保密设计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68656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安全保密设计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538605"/>
            <a:ext cx="11057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n/>
                <a:latin typeface="+mn-ea"/>
                <a:cs typeface="+mn-ea"/>
              </a:rPr>
              <a:t>本数据库系统采用安全的用户名加口令方式登录。玩家的权限限制为只能进行游戏，购买服饰等功能。。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7688" y="4017131"/>
            <a:ext cx="5889483" cy="968578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79776" y="4005064"/>
            <a:ext cx="442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68656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2391751"/>
            <a:ext cx="12192000" cy="25415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62045" y="2681625"/>
            <a:ext cx="5314275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388626-8C71-4464-BD77-4FBFACB67A1D}"/>
              </a:ext>
            </a:extLst>
          </p:cNvPr>
          <p:cNvSpPr txBox="1"/>
          <p:nvPr/>
        </p:nvSpPr>
        <p:spPr>
          <a:xfrm>
            <a:off x="505568" y="1333986"/>
            <a:ext cx="10995080" cy="54288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单向依赖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仅允许上层模块依赖下层，上层模块可以之间访问下层模块的属性，而下层模块不能直接访问上层模块，下层模块的变化通过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消息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事件通知上层模块，上层模块通过监听这些消息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事件 来及时获取下层的属性变化。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模块解耦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各个业务层模块之间，不直接访问彼此的代码，这样可以达到编译不依赖，实现静态解耦。业务模块之间的通信通过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事件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消息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的方式通讯。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模块独立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主要用于服务层模块的设计，核心思想就是将两个服务模块必须有的公共逻辑抽象出来，放在基础类库中。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 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949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388626-8C71-4464-BD77-4FBFACB67A1D}"/>
              </a:ext>
            </a:extLst>
          </p:cNvPr>
          <p:cNvSpPr txBox="1"/>
          <p:nvPr/>
        </p:nvSpPr>
        <p:spPr>
          <a:xfrm>
            <a:off x="505568" y="1333986"/>
            <a:ext cx="10995080" cy="5013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代码重用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将重复代码通过改变层级实现重用：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业务层公共逻辑 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–&gt; 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服务层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服务层公共逻辑 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–&gt; 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基础类库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视图层公共逻辑 </a:t>
            </a: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–&gt; UI 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控件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设计模式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单例模式：在服务层中采用单例模式为上层提供服务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MVC</a:t>
            </a: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模式：在视图层与业务层之间采用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工厂模式：用于创建类的实例的创建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 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773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87688" y="4017131"/>
            <a:ext cx="5889483" cy="968578"/>
            <a:chOff x="6125246" y="1133859"/>
            <a:chExt cx="3816424" cy="6276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6125246" y="1133859"/>
              <a:ext cx="3816424" cy="627645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6226142" y="1181276"/>
              <a:ext cx="3614632" cy="532811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79776" y="4039755"/>
            <a:ext cx="467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功能模块设计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28744" y="1052736"/>
            <a:ext cx="2736304" cy="2736304"/>
            <a:chOff x="4828744" y="1052736"/>
            <a:chExt cx="2736304" cy="273630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4828744" y="1052736"/>
              <a:ext cx="2736304" cy="2736304"/>
            </a:xfrm>
            <a:prstGeom prst="donut">
              <a:avLst>
                <a:gd name="adj" fmla="val 4879"/>
              </a:avLst>
            </a:prstGeom>
            <a:solidFill>
              <a:srgbClr val="1C467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010956" y="1236286"/>
              <a:ext cx="2363671" cy="2363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79107" y="1641806"/>
              <a:ext cx="17043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4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5400" y="29854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功能模块层次图</a:t>
            </a:r>
            <a:endParaRPr lang="en-US" altLang="zh-CN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7" name="矩形 6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40"/>
          <p:cNvGrpSpPr/>
          <p:nvPr/>
        </p:nvGrpSpPr>
        <p:grpSpPr>
          <a:xfrm>
            <a:off x="340360" y="1304925"/>
            <a:ext cx="11746865" cy="1894318"/>
            <a:chOff x="1330167" y="3306922"/>
            <a:chExt cx="10489920" cy="2415597"/>
          </a:xfrm>
        </p:grpSpPr>
        <p:sp>
          <p:nvSpPr>
            <p:cNvPr id="42" name="文本框 41"/>
            <p:cNvSpPr txBox="1"/>
            <p:nvPr/>
          </p:nvSpPr>
          <p:spPr>
            <a:xfrm>
              <a:off x="7274836" y="3306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30167" y="4659414"/>
              <a:ext cx="10489920" cy="106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7A279D6-17B1-44A6-9F30-9337CF32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934122"/>
            <a:ext cx="11161240" cy="58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400" y="28584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大厅等待界面</a:t>
            </a:r>
            <a:endParaRPr lang="zh-CN" altLang="en-US" sz="3600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9376" y="420794"/>
            <a:ext cx="216024" cy="391078"/>
            <a:chOff x="479376" y="204770"/>
            <a:chExt cx="216024" cy="391078"/>
          </a:xfrm>
          <a:solidFill>
            <a:srgbClr val="2E75B6"/>
          </a:solidFill>
        </p:grpSpPr>
        <p:sp>
          <p:nvSpPr>
            <p:cNvPr id="5" name="矩形 4"/>
            <p:cNvSpPr/>
            <p:nvPr/>
          </p:nvSpPr>
          <p:spPr>
            <a:xfrm>
              <a:off x="623392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9376" y="204770"/>
              <a:ext cx="72008" cy="391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79425" y="1538605"/>
            <a:ext cx="110572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n/>
                <a:latin typeface="+mn-ea"/>
                <a:cs typeface="+mn-ea"/>
              </a:rPr>
              <a:t>1.</a:t>
            </a:r>
            <a:r>
              <a:rPr lang="zh-CN" altLang="en-US" sz="4400" b="1" dirty="0">
                <a:ln/>
                <a:latin typeface="+mn-ea"/>
                <a:cs typeface="+mn-ea"/>
              </a:rPr>
              <a:t>进入游戏后的初始化界面。</a:t>
            </a:r>
          </a:p>
          <a:p>
            <a:r>
              <a:rPr lang="en-US" altLang="zh-CN" sz="4400" b="1" dirty="0">
                <a:ln/>
                <a:latin typeface="+mn-ea"/>
                <a:cs typeface="+mn-ea"/>
              </a:rPr>
              <a:t>2.</a:t>
            </a:r>
            <a:r>
              <a:rPr lang="zh-CN" altLang="en-US" sz="4400" b="1" dirty="0">
                <a:ln/>
                <a:latin typeface="+mn-ea"/>
                <a:cs typeface="+mn-ea"/>
              </a:rPr>
              <a:t>包含模式选择界面入口、外观选择界面入口、商城界面入口、开始游戏按钮（点击后变为灰色的已准备按钮，等待玩家都准备后就开始游戏，本地模式直接开始游戏）。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1461</Words>
  <Application>Microsoft Office PowerPoint</Application>
  <PresentationFormat>宽屏</PresentationFormat>
  <Paragraphs>269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翁 昊</cp:lastModifiedBy>
  <cp:revision>54</cp:revision>
  <dcterms:created xsi:type="dcterms:W3CDTF">2017-03-16T12:54:00Z</dcterms:created>
  <dcterms:modified xsi:type="dcterms:W3CDTF">2019-04-15T05:25:25Z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