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77" r:id="rId4"/>
    <p:sldId id="270" r:id="rId5"/>
    <p:sldId id="339" r:id="rId6"/>
    <p:sldId id="320" r:id="rId7"/>
    <p:sldId id="321" r:id="rId8"/>
    <p:sldId id="322" r:id="rId9"/>
    <p:sldId id="323" r:id="rId10"/>
    <p:sldId id="324" r:id="rId11"/>
    <p:sldId id="325" r:id="rId12"/>
    <p:sldId id="265" r:id="rId13"/>
    <p:sldId id="326" r:id="rId14"/>
    <p:sldId id="327" r:id="rId15"/>
    <p:sldId id="328" r:id="rId16"/>
    <p:sldId id="333" r:id="rId17"/>
    <p:sldId id="334" r:id="rId18"/>
    <p:sldId id="340" r:id="rId19"/>
    <p:sldId id="329" r:id="rId20"/>
    <p:sldId id="330" r:id="rId21"/>
    <p:sldId id="331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078"/>
    <a:srgbClr val="E6E7E9"/>
    <a:srgbClr val="03A1A4"/>
    <a:srgbClr val="D9D9D9"/>
    <a:srgbClr val="3B5998"/>
    <a:srgbClr val="EE9524"/>
    <a:srgbClr val="26A6D1"/>
    <a:srgbClr val="D42428"/>
    <a:srgbClr val="E6E6E6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553" y="631718"/>
            <a:ext cx="12410440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0" dirty="0">
                <a:solidFill>
                  <a:srgbClr val="EF3078"/>
                </a:solidFill>
                <a:latin typeface="Tw Cen MT" panose="020B0602020104020603" pitchFamily="34" charset="0"/>
              </a:rPr>
              <a:t>RATE-MAX</a:t>
            </a:r>
            <a:r>
              <a:rPr lang="zh-CN" altLang="en-US" sz="9700" dirty="0">
                <a:solidFill>
                  <a:srgbClr val="EF3078"/>
                </a:solidFill>
                <a:latin typeface="Tw Cen MT" panose="020B0602020104020603" pitchFamily="34" charset="0"/>
              </a:rPr>
              <a:t>小组</a:t>
            </a:r>
            <a:endParaRPr lang="zh-CN" altLang="en-US" sz="9700" dirty="0">
              <a:solidFill>
                <a:srgbClr val="EF3078"/>
              </a:solidFill>
              <a:latin typeface="Tw Cen MT" panose="020B0602020104020603" pitchFamily="34" charset="0"/>
            </a:endParaRPr>
          </a:p>
          <a:p>
            <a:pPr algn="ctr"/>
            <a:r>
              <a:rPr lang="zh-CN" altLang="en-US" sz="9700" dirty="0">
                <a:solidFill>
                  <a:srgbClr val="EF3078"/>
                </a:solidFill>
                <a:latin typeface="Tw Cen MT" panose="020B0602020104020603" pitchFamily="34" charset="0"/>
              </a:rPr>
              <a:t>需求分析报告</a:t>
            </a:r>
            <a:r>
              <a:rPr lang="en-US" altLang="zh-CN" sz="9700" dirty="0">
                <a:solidFill>
                  <a:srgbClr val="EF3078"/>
                </a:solidFill>
                <a:latin typeface="Tw Cen MT" panose="020B0602020104020603" pitchFamily="34" charset="0"/>
              </a:rPr>
              <a:t>PPT</a:t>
            </a:r>
            <a:endParaRPr lang="en-US" altLang="zh-CN" sz="9700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>
            <a:stCxn id="15" idx="6"/>
            <a:endCxn id="17" idx="2"/>
          </p:cNvCxnSpPr>
          <p:nvPr/>
        </p:nvCxnSpPr>
        <p:spPr>
          <a:xfrm flipV="1">
            <a:off x="6290804" y="3448430"/>
            <a:ext cx="2726328" cy="177414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7" idx="6"/>
          </p:cNvCxnSpPr>
          <p:nvPr/>
        </p:nvCxnSpPr>
        <p:spPr>
          <a:xfrm flipH="1" flipV="1">
            <a:off x="9605612" y="3448430"/>
            <a:ext cx="2586390" cy="605976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3" idx="6"/>
          </p:cNvCxnSpPr>
          <p:nvPr/>
        </p:nvCxnSpPr>
        <p:spPr>
          <a:xfrm flipH="1" flipV="1">
            <a:off x="2935143" y="4027088"/>
            <a:ext cx="2767181" cy="1195491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2"/>
          </p:cNvCxnSpPr>
          <p:nvPr/>
        </p:nvCxnSpPr>
        <p:spPr>
          <a:xfrm flipV="1">
            <a:off x="17527" y="4027088"/>
            <a:ext cx="2329136" cy="66830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62760" y="132080"/>
            <a:ext cx="79730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（五）功能特性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6663" y="3732848"/>
            <a:ext cx="588480" cy="588480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392" y="3703921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02324" y="4928339"/>
            <a:ext cx="588480" cy="588480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4912" y="4899413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017132" y="3154190"/>
            <a:ext cx="588480" cy="588480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19431" y="3125264"/>
            <a:ext cx="383303" cy="1200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65457" y="2948806"/>
            <a:ext cx="335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3A1A4"/>
                </a:solidFill>
                <a:latin typeface="Tw Cen MT" panose="020B0602020104020603" pitchFamily="34" charset="0"/>
              </a:rPr>
              <a:t>深夜食堂模块</a:t>
            </a:r>
            <a:endParaRPr lang="en-US" sz="4000" b="1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46947" y="5708701"/>
            <a:ext cx="3899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EE9524"/>
                </a:solidFill>
                <a:latin typeface="Tw Cen MT" panose="020B0602020104020603" pitchFamily="34" charset="0"/>
              </a:rPr>
              <a:t>低喃的角落模块</a:t>
            </a:r>
            <a:endParaRPr lang="en-US" sz="4000" b="1" dirty="0">
              <a:solidFill>
                <a:srgbClr val="EE9524"/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66499" y="2263438"/>
            <a:ext cx="3889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85723"/>
                </a:solidFill>
                <a:latin typeface="Tw Cen MT" panose="020B0602020104020603" pitchFamily="34" charset="0"/>
              </a:rPr>
              <a:t>相遇的朋友模块</a:t>
            </a:r>
            <a:endParaRPr lang="en-US" sz="4000" b="1" dirty="0">
              <a:solidFill>
                <a:srgbClr val="38572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>
            <a:endCxn id="19" idx="2"/>
          </p:cNvCxnSpPr>
          <p:nvPr/>
        </p:nvCxnSpPr>
        <p:spPr>
          <a:xfrm>
            <a:off x="0" y="3264263"/>
            <a:ext cx="3435531" cy="981166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" idx="2"/>
            <a:endCxn id="19" idx="6"/>
          </p:cNvCxnSpPr>
          <p:nvPr/>
        </p:nvCxnSpPr>
        <p:spPr>
          <a:xfrm flipH="1">
            <a:off x="4024011" y="3462957"/>
            <a:ext cx="3905037" cy="78247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" idx="6"/>
          </p:cNvCxnSpPr>
          <p:nvPr/>
        </p:nvCxnSpPr>
        <p:spPr>
          <a:xfrm flipH="1" flipV="1">
            <a:off x="9080550" y="3462957"/>
            <a:ext cx="3111450" cy="47745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929048" y="2899944"/>
            <a:ext cx="1151502" cy="1126025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13110" y="2705725"/>
            <a:ext cx="983378" cy="1446550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E3E3E3"/>
                </a:solidFill>
                <a:latin typeface="Tw Cen MT" panose="020B0602020104020603" pitchFamily="34" charset="0"/>
              </a:rPr>
              <a:t>5</a:t>
            </a:r>
            <a:endParaRPr lang="en-US" sz="88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35531" y="3951189"/>
            <a:ext cx="588480" cy="58848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19593" y="389333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1762760" y="132080"/>
            <a:ext cx="79730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（五）功能特性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Box 84"/>
          <p:cNvSpPr txBox="1"/>
          <p:nvPr/>
        </p:nvSpPr>
        <p:spPr>
          <a:xfrm>
            <a:off x="2054325" y="4673958"/>
            <a:ext cx="335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B0F0"/>
                </a:solidFill>
                <a:latin typeface="Tw Cen MT" panose="020B0602020104020603" pitchFamily="34" charset="0"/>
              </a:rPr>
              <a:t>个人主页模块</a:t>
            </a:r>
            <a:endParaRPr lang="en-US" sz="40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Box 84"/>
          <p:cNvSpPr txBox="1"/>
          <p:nvPr/>
        </p:nvSpPr>
        <p:spPr>
          <a:xfrm>
            <a:off x="6602892" y="2027570"/>
            <a:ext cx="380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EF3078"/>
                </a:solidFill>
                <a:latin typeface="Tw Cen MT" panose="020B0602020104020603" pitchFamily="34" charset="0"/>
              </a:rPr>
              <a:t>漂流的记忆模块</a:t>
            </a:r>
            <a:endParaRPr lang="en-US" sz="4000" b="1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14" idx="0"/>
          </p:cNvCxnSpPr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4" idx="2"/>
          </p:cNvCxnSpPr>
          <p:nvPr/>
        </p:nvCxnSpPr>
        <p:spPr>
          <a:xfrm flipV="1">
            <a:off x="652913" y="974238"/>
            <a:ext cx="4849" cy="588376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657225" y="0"/>
            <a:ext cx="11534775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4270" y="297180"/>
            <a:ext cx="3832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深夜食堂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22" y="356833"/>
            <a:ext cx="588480" cy="588480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6110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2913" y="974238"/>
            <a:ext cx="4849" cy="588376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1"/>
          <a:stretch>
            <a:fillRect/>
          </a:stretch>
        </p:blipFill>
        <p:spPr>
          <a:xfrm>
            <a:off x="657860" y="-635"/>
            <a:ext cx="11534140" cy="688848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TextBox 3"/>
          <p:cNvSpPr txBox="1"/>
          <p:nvPr/>
        </p:nvSpPr>
        <p:spPr>
          <a:xfrm>
            <a:off x="947152" y="238558"/>
            <a:ext cx="3222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低喃的角落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Oval 14"/>
          <p:cNvSpPr/>
          <p:nvPr/>
        </p:nvSpPr>
        <p:spPr>
          <a:xfrm>
            <a:off x="358673" y="356833"/>
            <a:ext cx="588480" cy="588480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5"/>
          <p:cNvSpPr txBox="1"/>
          <p:nvPr/>
        </p:nvSpPr>
        <p:spPr>
          <a:xfrm>
            <a:off x="461261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14" idx="0"/>
          </p:cNvCxnSpPr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4" idx="2"/>
          </p:cNvCxnSpPr>
          <p:nvPr/>
        </p:nvCxnSpPr>
        <p:spPr>
          <a:xfrm flipV="1">
            <a:off x="652913" y="974238"/>
            <a:ext cx="4849" cy="588376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110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1"/>
          <a:stretch>
            <a:fillRect/>
          </a:stretch>
        </p:blipFill>
        <p:spPr>
          <a:xfrm>
            <a:off x="657860" y="-635"/>
            <a:ext cx="11533505" cy="685927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TextBox 3"/>
          <p:cNvSpPr txBox="1"/>
          <p:nvPr/>
        </p:nvSpPr>
        <p:spPr>
          <a:xfrm>
            <a:off x="1062355" y="297180"/>
            <a:ext cx="433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相遇的朋友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Oval 16"/>
          <p:cNvSpPr/>
          <p:nvPr/>
        </p:nvSpPr>
        <p:spPr>
          <a:xfrm>
            <a:off x="358673" y="356832"/>
            <a:ext cx="588480" cy="588480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7"/>
          <p:cNvSpPr txBox="1"/>
          <p:nvPr/>
        </p:nvSpPr>
        <p:spPr>
          <a:xfrm>
            <a:off x="466110" y="31041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20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个人主页"/>
          <p:cNvPicPr/>
          <p:nvPr/>
        </p:nvPicPr>
        <p:blipFill>
          <a:blip r:embed="rId1"/>
          <a:stretch>
            <a:fillRect/>
          </a:stretch>
        </p:blipFill>
        <p:spPr>
          <a:xfrm>
            <a:off x="1133956" y="-1"/>
            <a:ext cx="9621837" cy="7210697"/>
          </a:xfrm>
          <a:prstGeom prst="rect">
            <a:avLst/>
          </a:prstGeom>
        </p:spPr>
      </p:pic>
      <p:cxnSp>
        <p:nvCxnSpPr>
          <p:cNvPr id="48" name="Straight Connector 47"/>
          <p:cNvCxnSpPr>
            <a:stCxn id="14" idx="0"/>
          </p:cNvCxnSpPr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5" idx="2"/>
          </p:cNvCxnSpPr>
          <p:nvPr/>
        </p:nvCxnSpPr>
        <p:spPr>
          <a:xfrm flipV="1">
            <a:off x="652913" y="943511"/>
            <a:ext cx="1" cy="591449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110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153" y="236756"/>
            <a:ext cx="433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个人中心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Oval 18"/>
          <p:cNvSpPr/>
          <p:nvPr/>
        </p:nvSpPr>
        <p:spPr>
          <a:xfrm>
            <a:off x="358673" y="319961"/>
            <a:ext cx="588480" cy="58848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9"/>
          <p:cNvSpPr txBox="1"/>
          <p:nvPr/>
        </p:nvSpPr>
        <p:spPr>
          <a:xfrm>
            <a:off x="461262" y="2971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20" grpId="0" bldLvl="0" animBg="1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漂流的记忆"/>
          <p:cNvPicPr/>
          <p:nvPr/>
        </p:nvPicPr>
        <p:blipFill>
          <a:blip r:embed="rId1"/>
          <a:stretch>
            <a:fillRect/>
          </a:stretch>
        </p:blipFill>
        <p:spPr>
          <a:xfrm>
            <a:off x="655759" y="0"/>
            <a:ext cx="11837074" cy="6858000"/>
          </a:xfrm>
          <a:prstGeom prst="rect">
            <a:avLst/>
          </a:prstGeom>
        </p:spPr>
      </p:pic>
      <p:cxnSp>
        <p:nvCxnSpPr>
          <p:cNvPr id="48" name="Straight Connector 47"/>
          <p:cNvCxnSpPr>
            <a:stCxn id="14" idx="0"/>
          </p:cNvCxnSpPr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4" idx="2"/>
          </p:cNvCxnSpPr>
          <p:nvPr/>
        </p:nvCxnSpPr>
        <p:spPr>
          <a:xfrm flipV="1">
            <a:off x="652913" y="974238"/>
            <a:ext cx="4849" cy="588376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110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149" y="280204"/>
            <a:ext cx="433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漂流的记忆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466110" y="31041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Oval 1"/>
          <p:cNvSpPr/>
          <p:nvPr/>
        </p:nvSpPr>
        <p:spPr>
          <a:xfrm>
            <a:off x="78585" y="113272"/>
            <a:ext cx="1151502" cy="1126025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/>
          <p:cNvSpPr txBox="1"/>
          <p:nvPr/>
        </p:nvSpPr>
        <p:spPr>
          <a:xfrm>
            <a:off x="162647" y="-80947"/>
            <a:ext cx="983378" cy="1446550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E3E3E3"/>
                </a:solidFill>
                <a:latin typeface="Tw Cen MT" panose="020B0602020104020603" pitchFamily="34" charset="0"/>
              </a:rPr>
              <a:t>5</a:t>
            </a:r>
            <a:endParaRPr lang="en-US" sz="88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20" grpId="0" bldLvl="0" animBg="1"/>
      <p:bldP spid="11" grpId="0" bldLvl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485" y="0"/>
            <a:ext cx="117970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（六）原型展示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3505" y="4037965"/>
            <a:ext cx="1883410" cy="11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E6E7E9"/>
                </a:solidFill>
                <a:latin typeface="Tw Cen MT" panose="020B0602020104020603" pitchFamily="34" charset="0"/>
              </a:rPr>
              <a:t>兼容性需求</a:t>
            </a:r>
            <a:endParaRPr lang="en-US" sz="4000" b="1" dirty="0">
              <a:solidFill>
                <a:srgbClr val="E6E7E9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620" y="1123950"/>
            <a:ext cx="2397125" cy="477139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45" y="1321753"/>
            <a:ext cx="2524760" cy="49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488" y="1782128"/>
            <a:ext cx="2586355" cy="507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220" y="1764348"/>
            <a:ext cx="2636520" cy="509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505" y="1412875"/>
            <a:ext cx="2583180" cy="503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745" y="985520"/>
            <a:ext cx="2588260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65" y="20320"/>
            <a:ext cx="117970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（七</a:t>
            </a:r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）全局说明及其他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产品需求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97015" y="3947032"/>
            <a:ext cx="1670274" cy="1737279"/>
            <a:chOff x="5764196" y="3234181"/>
            <a:chExt cx="2848086" cy="2848086"/>
          </a:xfrm>
        </p:grpSpPr>
        <p:sp>
          <p:nvSpPr>
            <p:cNvPr id="14" name="Oval 13"/>
            <p:cNvSpPr/>
            <p:nvPr/>
          </p:nvSpPr>
          <p:spPr>
            <a:xfrm>
              <a:off x="5764196" y="3234181"/>
              <a:ext cx="2848086" cy="284808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6055" y="3769456"/>
              <a:ext cx="2024365" cy="168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数据统计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62590" y="2514793"/>
            <a:ext cx="2223797" cy="2253030"/>
            <a:chOff x="3553140" y="4390306"/>
            <a:chExt cx="2030750" cy="2070270"/>
          </a:xfrm>
        </p:grpSpPr>
        <p:sp>
          <p:nvSpPr>
            <p:cNvPr id="15" name="Oval 14"/>
            <p:cNvSpPr/>
            <p:nvPr/>
          </p:nvSpPr>
          <p:spPr>
            <a:xfrm>
              <a:off x="3553140" y="4390306"/>
              <a:ext cx="2030750" cy="203075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17105" y="4521584"/>
              <a:ext cx="19667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状态的维护与恢复</a:t>
              </a:r>
              <a:endParaRPr lang="en-US" sz="4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49571" y="3653561"/>
            <a:ext cx="2030750" cy="2030750"/>
            <a:chOff x="1797889" y="4663366"/>
            <a:chExt cx="1484630" cy="1484630"/>
          </a:xfrm>
        </p:grpSpPr>
        <p:sp>
          <p:nvSpPr>
            <p:cNvPr id="16" name="Oval 15"/>
            <p:cNvSpPr/>
            <p:nvPr/>
          </p:nvSpPr>
          <p:spPr>
            <a:xfrm>
              <a:off x="1797889" y="4663366"/>
              <a:ext cx="1484630" cy="148463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51720" y="4944611"/>
              <a:ext cx="1376968" cy="85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兼容性需求</a:t>
              </a:r>
              <a:endParaRPr lang="en-US" sz="4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02046" y="2590914"/>
            <a:ext cx="1050394" cy="1050394"/>
            <a:chOff x="474668" y="4528400"/>
            <a:chExt cx="1050394" cy="1050394"/>
          </a:xfrm>
        </p:grpSpPr>
        <p:sp>
          <p:nvSpPr>
            <p:cNvPr id="17" name="Oval 16"/>
            <p:cNvSpPr/>
            <p:nvPr/>
          </p:nvSpPr>
          <p:spPr>
            <a:xfrm>
              <a:off x="474668" y="4528400"/>
              <a:ext cx="1050394" cy="10503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2120" y="4638098"/>
              <a:ext cx="873758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性能需求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>
            <a:off x="1869560" y="1640830"/>
            <a:ext cx="9482063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37120" y="2993070"/>
            <a:ext cx="456818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grpSp>
        <p:nvGrpSpPr>
          <p:cNvPr id="12" name="Group 42"/>
          <p:cNvGrpSpPr/>
          <p:nvPr/>
        </p:nvGrpSpPr>
        <p:grpSpPr>
          <a:xfrm>
            <a:off x="664269" y="576705"/>
            <a:ext cx="1135471" cy="1064704"/>
            <a:chOff x="474668" y="4528400"/>
            <a:chExt cx="1050394" cy="1050966"/>
          </a:xfrm>
        </p:grpSpPr>
        <p:sp>
          <p:nvSpPr>
            <p:cNvPr id="13" name="Oval 16"/>
            <p:cNvSpPr/>
            <p:nvPr/>
          </p:nvSpPr>
          <p:spPr>
            <a:xfrm>
              <a:off x="474668" y="4528400"/>
              <a:ext cx="1050394" cy="10503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474669" y="4625259"/>
              <a:ext cx="1050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性能需求</a:t>
              </a:r>
              <a:endParaRPr lang="en-US" sz="28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2010029" y="1903525"/>
            <a:ext cx="1563469" cy="1549632"/>
            <a:chOff x="1797889" y="4663366"/>
            <a:chExt cx="1484630" cy="1484630"/>
          </a:xfrm>
        </p:grpSpPr>
        <p:sp>
          <p:nvSpPr>
            <p:cNvPr id="18" name="Oval 15"/>
            <p:cNvSpPr/>
            <p:nvPr/>
          </p:nvSpPr>
          <p:spPr>
            <a:xfrm>
              <a:off x="1797889" y="4663366"/>
              <a:ext cx="1484630" cy="148463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31"/>
            <p:cNvSpPr txBox="1"/>
            <p:nvPr/>
          </p:nvSpPr>
          <p:spPr>
            <a:xfrm>
              <a:off x="1906948" y="4944860"/>
              <a:ext cx="1266513" cy="921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兼容性需求</a:t>
              </a:r>
              <a:endParaRPr lang="en-US" sz="28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3953375" y="2371795"/>
            <a:ext cx="455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兼容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android7.0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及以上机型。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91764" y="3827151"/>
            <a:ext cx="752723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[</a:t>
            </a:r>
            <a:r>
              <a:rPr lang="zh-CN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当用户退出产品时（误操作、</a:t>
            </a: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Home</a:t>
            </a:r>
            <a:r>
              <a:rPr lang="zh-CN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键、锁屏、自动关机），产品需要维持用户操作前的状态，当用户返回产品时仍可以恢复到之前状态，并继续使用。</a:t>
            </a: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]</a:t>
            </a:r>
            <a:endParaRPr lang="zh-CN" altLang="zh-CN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indent="355600">
              <a:spcAft>
                <a:spcPts val="600"/>
              </a:spcAft>
            </a:pP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[</a:t>
            </a:r>
            <a:r>
              <a:rPr lang="zh-CN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维持状态包括信息浏览、文本输入等。</a:t>
            </a: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]</a:t>
            </a:r>
            <a:endParaRPr lang="zh-CN" altLang="zh-CN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2" name="Group 40"/>
          <p:cNvGrpSpPr/>
          <p:nvPr/>
        </p:nvGrpSpPr>
        <p:grpSpPr>
          <a:xfrm>
            <a:off x="497921" y="3957324"/>
            <a:ext cx="2223797" cy="2253030"/>
            <a:chOff x="3553140" y="4390306"/>
            <a:chExt cx="2030750" cy="2070270"/>
          </a:xfrm>
        </p:grpSpPr>
        <p:sp>
          <p:nvSpPr>
            <p:cNvPr id="23" name="Oval 14"/>
            <p:cNvSpPr/>
            <p:nvPr/>
          </p:nvSpPr>
          <p:spPr>
            <a:xfrm>
              <a:off x="3553140" y="4390306"/>
              <a:ext cx="2030750" cy="203075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3617105" y="4521584"/>
              <a:ext cx="19667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状态的维护与恢复</a:t>
              </a:r>
              <a:endParaRPr lang="en-US" sz="4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cxnSp>
        <p:nvCxnSpPr>
          <p:cNvPr id="25" name="Straight Connector 47"/>
          <p:cNvCxnSpPr/>
          <p:nvPr/>
        </p:nvCxnSpPr>
        <p:spPr>
          <a:xfrm flipH="1">
            <a:off x="2791765" y="6376185"/>
            <a:ext cx="7359400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94593" y="594524"/>
            <a:ext cx="9761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、前端内容应保证用户在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WIFI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及移动网络下使用体验流畅；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、万级用户在线时后台信息处理稳定且快速。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6543" y="131812"/>
            <a:ext cx="7278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（一）简介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07280" y="2219960"/>
            <a:ext cx="61868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altLang="zh-CN" sz="2800" b="0" dirty="0">
                <a:ea typeface="宋体" panose="02010600030101010101" pitchFamily="2" charset="-122"/>
              </a:rPr>
              <a:t>      </a:t>
            </a:r>
            <a:r>
              <a:rPr lang="zh-CN" sz="36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七日记忆</a:t>
            </a:r>
            <a:endParaRPr lang="zh-CN" sz="36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indent="266700" algn="l"/>
            <a:r>
              <a:rPr lang="en-US" altLang="zh-CN" sz="2800" b="0" dirty="0">
                <a:ea typeface="宋体" panose="02010600030101010101" pitchFamily="2" charset="-122"/>
              </a:rPr>
              <a:t>	       </a:t>
            </a:r>
            <a:r>
              <a:rPr lang="zh-CN" sz="2800" b="0" dirty="0">
                <a:ea typeface="宋体" panose="02010600030101010101" pitchFamily="2" charset="-122"/>
              </a:rPr>
              <a:t>--基于自己内心真实想法的真</a:t>
            </a:r>
            <a:r>
              <a:rPr lang="en-US" altLang="zh-CN" sz="2800" b="0" dirty="0">
                <a:ea typeface="宋体" panose="02010600030101010101" pitchFamily="2" charset="-122"/>
              </a:rPr>
              <a:t>	</a:t>
            </a:r>
            <a:r>
              <a:rPr lang="zh-CN" sz="2800" b="0" dirty="0">
                <a:ea typeface="宋体" panose="02010600030101010101" pitchFamily="2" charset="-122"/>
              </a:rPr>
              <a:t>心话平台，分享不想被身边人了</a:t>
            </a:r>
            <a:r>
              <a:rPr lang="en-US" altLang="zh-CN" sz="2800" b="0" dirty="0">
                <a:ea typeface="宋体" panose="02010600030101010101" pitchFamily="2" charset="-122"/>
              </a:rPr>
              <a:t>	</a:t>
            </a:r>
            <a:r>
              <a:rPr lang="zh-CN" sz="2800" b="0" dirty="0">
                <a:ea typeface="宋体" panose="02010600030101010101" pitchFamily="2" charset="-122"/>
              </a:rPr>
              <a:t>解的开心事、烦心事。</a:t>
            </a:r>
            <a:endParaRPr lang="zh-CN" sz="2800" b="0" dirty="0">
              <a:ea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47" y="2157144"/>
            <a:ext cx="560070" cy="560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1957"/>
          <a:stretch>
            <a:fillRect/>
          </a:stretch>
        </p:blipFill>
        <p:spPr>
          <a:xfrm>
            <a:off x="779780" y="1828800"/>
            <a:ext cx="4446905" cy="42957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H="1">
            <a:off x="2897380" y="5067916"/>
            <a:ext cx="9096172" cy="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3140" y="1974755"/>
            <a:ext cx="929876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[</a:t>
            </a:r>
            <a:r>
              <a:rPr lang="zh-CN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全局置入数据统计代码</a:t>
            </a: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]</a:t>
            </a:r>
            <a:endParaRPr lang="zh-CN" altLang="zh-CN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indent="355600">
              <a:spcAft>
                <a:spcPts val="600"/>
              </a:spcAft>
            </a:pP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[</a:t>
            </a:r>
            <a:r>
              <a:rPr lang="zh-CN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统计事件：日活、使用时长、打开次数、用户概况、用户留存、使用行为等。</a:t>
            </a:r>
            <a:r>
              <a:rPr lang="en-US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]</a:t>
            </a:r>
            <a:endParaRPr lang="zh-CN" altLang="zh-CN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indent="355600">
              <a:spcAft>
                <a:spcPts val="600"/>
              </a:spcAft>
            </a:pPr>
            <a:r>
              <a:rPr lang="zh-CN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统一异常处理，缓冲界面，</a:t>
            </a:r>
            <a:endParaRPr lang="zh-CN" altLang="zh-CN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indent="355600">
              <a:spcAft>
                <a:spcPts val="600"/>
              </a:spcAft>
            </a:pPr>
            <a:r>
              <a:rPr lang="zh-CN" altLang="zh-CN" sz="2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宋体" panose="02010600030101010101" pitchFamily="2" charset="-122"/>
              </a:rPr>
              <a:t>列表默认排序方式。显示条数，超过多少翻页，缺省值展现形式。。。</a:t>
            </a:r>
            <a:endParaRPr lang="zh-CN" altLang="zh-CN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2" name="Group 39"/>
          <p:cNvGrpSpPr/>
          <p:nvPr/>
        </p:nvGrpSpPr>
        <p:grpSpPr>
          <a:xfrm>
            <a:off x="780740" y="2528820"/>
            <a:ext cx="1670274" cy="1618560"/>
            <a:chOff x="5764196" y="3443082"/>
            <a:chExt cx="2848086" cy="2848086"/>
          </a:xfrm>
        </p:grpSpPr>
        <p:sp>
          <p:nvSpPr>
            <p:cNvPr id="23" name="Oval 13"/>
            <p:cNvSpPr/>
            <p:nvPr/>
          </p:nvSpPr>
          <p:spPr>
            <a:xfrm>
              <a:off x="5764196" y="3443082"/>
              <a:ext cx="2848086" cy="284808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6055" y="3769456"/>
              <a:ext cx="2024365" cy="168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数据统计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30245"/>
            <a:ext cx="12108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  <a:cs typeface="+mj-lt"/>
              </a:rPr>
              <a:t>T H A N K S  F O R  W A T C H I N G</a:t>
            </a:r>
            <a:endParaRPr lang="en-US" sz="5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+mj-lt"/>
              <a:cs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35" y="1372870"/>
            <a:ext cx="1610995" cy="16109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460" y="132080"/>
            <a:ext cx="113055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（二）用户场景</a:t>
            </a:r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描述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9450" y="2261870"/>
            <a:ext cx="7425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B0F0"/>
                </a:solidFill>
                <a:latin typeface="Tw Cen MT" panose="020B0602020104020603" pitchFamily="34" charset="0"/>
              </a:rPr>
              <a:t>1</a:t>
            </a:r>
            <a:r>
              <a:rPr lang="zh-CN" altLang="en-US" sz="4000" b="1" dirty="0">
                <a:solidFill>
                  <a:srgbClr val="00B0F0"/>
                </a:solidFill>
                <a:latin typeface="Tw Cen MT" panose="020B0602020104020603" pitchFamily="34" charset="0"/>
                <a:ea typeface="宋体" panose="02010600030101010101" pitchFamily="2" charset="-122"/>
              </a:rPr>
              <a:t>、普通用户          </a:t>
            </a:r>
            <a:r>
              <a:rPr lang="en-US" altLang="zh-CN" sz="4000" b="1" dirty="0">
                <a:solidFill>
                  <a:srgbClr val="00B0F0"/>
                </a:solidFill>
                <a:latin typeface="Tw Cen MT" panose="020B0602020104020603" pitchFamily="34" charset="0"/>
                <a:ea typeface="宋体" panose="02010600030101010101" pitchFamily="2" charset="-122"/>
              </a:rPr>
              <a:t>*</a:t>
            </a:r>
            <a:r>
              <a:rPr lang="zh-CN" altLang="en-US" sz="4000" b="1" dirty="0">
                <a:solidFill>
                  <a:srgbClr val="00B0F0"/>
                </a:solidFill>
                <a:latin typeface="Tw Cen MT" panose="020B0602020104020603" pitchFamily="34" charset="0"/>
                <a:ea typeface="宋体" panose="02010600030101010101" pitchFamily="2" charset="-122"/>
              </a:rPr>
              <a:t>匿名聊天</a:t>
            </a:r>
            <a:endParaRPr lang="zh-CN" altLang="en-US" sz="4000" b="1" dirty="0">
              <a:solidFill>
                <a:srgbClr val="00B0F0"/>
              </a:solidFill>
              <a:latin typeface="Tw Cen MT" panose="020B0602020104020603" pitchFamily="34" charset="0"/>
              <a:ea typeface="宋体" panose="02010600030101010101" pitchFamily="2" charset="-12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607685" y="3202305"/>
            <a:ext cx="1647190" cy="1647190"/>
            <a:chOff x="8520429" y="3253462"/>
            <a:chExt cx="1146212" cy="1146212"/>
          </a:xfrm>
        </p:grpSpPr>
        <p:sp>
          <p:nvSpPr>
            <p:cNvPr id="20" name="Oval 19"/>
            <p:cNvSpPr/>
            <p:nvPr/>
          </p:nvSpPr>
          <p:spPr>
            <a:xfrm>
              <a:off x="8520429" y="3253462"/>
              <a:ext cx="1146212" cy="1146212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53" y="3476686"/>
              <a:ext cx="699764" cy="699764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083310" y="1908810"/>
            <a:ext cx="1529080" cy="1529080"/>
            <a:chOff x="7932233" y="1520592"/>
            <a:chExt cx="1146212" cy="1146212"/>
          </a:xfrm>
        </p:grpSpPr>
        <p:sp>
          <p:nvSpPr>
            <p:cNvPr id="17" name="Oval 16"/>
            <p:cNvSpPr/>
            <p:nvPr/>
          </p:nvSpPr>
          <p:spPr>
            <a:xfrm>
              <a:off x="7932233" y="1520592"/>
              <a:ext cx="1146212" cy="1146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711" y="1664946"/>
              <a:ext cx="771256" cy="771256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3219450" y="4507865"/>
            <a:ext cx="1658620" cy="1658620"/>
            <a:chOff x="7932233" y="4986332"/>
            <a:chExt cx="1146212" cy="1146212"/>
          </a:xfrm>
        </p:grpSpPr>
        <p:sp>
          <p:nvSpPr>
            <p:cNvPr id="21" name="Oval 20"/>
            <p:cNvSpPr/>
            <p:nvPr/>
          </p:nvSpPr>
          <p:spPr>
            <a:xfrm>
              <a:off x="7932233" y="4986332"/>
              <a:ext cx="1146212" cy="1146212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476" y="5206278"/>
              <a:ext cx="706320" cy="70632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7423785" y="2820035"/>
            <a:ext cx="33559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</a:t>
            </a:r>
            <a:r>
              <a:rPr lang="zh-CN" altLang="en-US" sz="40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倾述心声</a:t>
            </a:r>
            <a:endParaRPr lang="zh-CN" altLang="en-US" sz="4000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40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</a:t>
            </a:r>
            <a:r>
              <a:rPr lang="zh-CN" altLang="en-US" sz="40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注重隐私</a:t>
            </a:r>
            <a:endParaRPr lang="zh-CN" altLang="en-US" sz="4000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40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</a:t>
            </a:r>
            <a:r>
              <a:rPr lang="zh-CN" altLang="en-US" sz="40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闲聊吐槽</a:t>
            </a:r>
            <a:endParaRPr lang="zh-CN" altLang="en-US" sz="4000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4000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460" y="132080"/>
            <a:ext cx="113055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（二）用户场景</a:t>
            </a:r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描述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06170" y="2824480"/>
            <a:ext cx="1647190" cy="1647190"/>
            <a:chOff x="8520429" y="3253462"/>
            <a:chExt cx="1146212" cy="1146212"/>
          </a:xfrm>
        </p:grpSpPr>
        <p:sp>
          <p:nvSpPr>
            <p:cNvPr id="20" name="Oval 19"/>
            <p:cNvSpPr/>
            <p:nvPr/>
          </p:nvSpPr>
          <p:spPr>
            <a:xfrm>
              <a:off x="8520429" y="3253462"/>
              <a:ext cx="1146212" cy="1146212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53" y="3476686"/>
              <a:ext cx="699764" cy="699764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153795" y="1168400"/>
            <a:ext cx="1529080" cy="1529080"/>
            <a:chOff x="7932233" y="1520592"/>
            <a:chExt cx="1146212" cy="1146212"/>
          </a:xfrm>
        </p:grpSpPr>
        <p:sp>
          <p:nvSpPr>
            <p:cNvPr id="17" name="Oval 16"/>
            <p:cNvSpPr/>
            <p:nvPr/>
          </p:nvSpPr>
          <p:spPr>
            <a:xfrm>
              <a:off x="7932233" y="1520592"/>
              <a:ext cx="1146212" cy="1146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711" y="1664946"/>
              <a:ext cx="771256" cy="771256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059180" y="4606925"/>
            <a:ext cx="1658620" cy="1658620"/>
            <a:chOff x="7932233" y="4986332"/>
            <a:chExt cx="1146212" cy="1146212"/>
          </a:xfrm>
        </p:grpSpPr>
        <p:sp>
          <p:nvSpPr>
            <p:cNvPr id="21" name="Oval 20"/>
            <p:cNvSpPr/>
            <p:nvPr/>
          </p:nvSpPr>
          <p:spPr>
            <a:xfrm>
              <a:off x="7932233" y="4986332"/>
              <a:ext cx="1146212" cy="1146212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476" y="5206278"/>
              <a:ext cx="706320" cy="70632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731260" y="1854835"/>
            <a:ext cx="749935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类型 青少年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年龄 1</a:t>
            </a:r>
            <a:r>
              <a:rPr lang="en-US" altLang="zh-CN" sz="2000" b="1">
                <a:solidFill>
                  <a:schemeClr val="accent1"/>
                </a:solidFill>
              </a:rPr>
              <a:t>5</a:t>
            </a:r>
            <a:r>
              <a:rPr lang="zh-CN" altLang="en-US" sz="2000" b="1">
                <a:solidFill>
                  <a:schemeClr val="accent1"/>
                </a:solidFill>
              </a:rPr>
              <a:t>-</a:t>
            </a:r>
            <a:r>
              <a:rPr lang="en-US" altLang="zh-CN" sz="2000" b="1">
                <a:solidFill>
                  <a:schemeClr val="accent1"/>
                </a:solidFill>
              </a:rPr>
              <a:t>30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收入 各个收入阶层均有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知识层级和能力    各知识阶层及能力多样化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生活/工作情况 有一定的闲暇时间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动机</a:t>
            </a:r>
            <a:r>
              <a:rPr lang="en-US" altLang="zh-CN" sz="2000" b="1">
                <a:solidFill>
                  <a:schemeClr val="accent1"/>
                </a:solidFill>
              </a:rPr>
              <a:t>&amp;</a:t>
            </a:r>
            <a:r>
              <a:rPr lang="zh-CN" altLang="en-US" sz="2000" b="1">
                <a:solidFill>
                  <a:schemeClr val="accent1"/>
                </a:solidFill>
              </a:rPr>
              <a:t>困难   动机：分享不想被身边人了解的开心事、烦心事         困难：现实中有各种的身份束缚、隐私相关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用户偏好 找到一个不受现实身份舒服的平台随心闲聊和吐槽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用户比例 </a:t>
            </a:r>
            <a:r>
              <a:rPr lang="en-US" altLang="zh-CN" sz="2000" b="1">
                <a:solidFill>
                  <a:schemeClr val="accent1"/>
                </a:solidFill>
              </a:rPr>
              <a:t>70</a:t>
            </a:r>
            <a:r>
              <a:rPr lang="zh-CN" altLang="en-US" sz="2000" b="1">
                <a:solidFill>
                  <a:schemeClr val="accent1"/>
                </a:solidFill>
              </a:rPr>
              <a:t>%（估计）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典型场景 1.渴望抛开身份的交友，以一个相对现实平等的虚拟身份进行交流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2.充满好奇心，希望看到更广阔的、和平时不一样的世界</a:t>
            </a:r>
            <a:endParaRPr lang="zh-CN" altLang="en-US" sz="2000" b="1">
              <a:solidFill>
                <a:schemeClr val="accent1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</a:rPr>
              <a:t>3.碍于各方面因素、或生性腼腆，无法在现实生活中吐露心声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8985250" y="1687195"/>
            <a:ext cx="1805305" cy="2389505"/>
            <a:chOff x="8985148" y="2182683"/>
            <a:chExt cx="1805441" cy="1894017"/>
          </a:xfrm>
        </p:grpSpPr>
        <p:sp>
          <p:nvSpPr>
            <p:cNvPr id="23" name="Rectangle: Top Corners Rounded 22"/>
            <p:cNvSpPr/>
            <p:nvPr/>
          </p:nvSpPr>
          <p:spPr>
            <a:xfrm>
              <a:off x="909207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9703" y="2959692"/>
              <a:ext cx="894432" cy="80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4</a:t>
              </a:r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85148" y="2182683"/>
              <a:ext cx="1805441" cy="95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功能</a:t>
              </a:r>
              <a:endParaRPr lang="zh-CN" alt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概述</a:t>
              </a:r>
              <a:endParaRPr lang="zh-CN" alt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81115" y="1721485"/>
            <a:ext cx="1805305" cy="2355215"/>
            <a:chOff x="6381342" y="2182683"/>
            <a:chExt cx="1805441" cy="1894017"/>
          </a:xfrm>
        </p:grpSpPr>
        <p:sp>
          <p:nvSpPr>
            <p:cNvPr id="19" name="Rectangle: Top Corners Rounded 18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81342" y="2182683"/>
              <a:ext cx="1805441" cy="96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用户</a:t>
              </a:r>
              <a:endParaRPr lang="zh-CN" alt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定位</a:t>
              </a:r>
              <a:endParaRPr lang="zh-CN" alt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3196" y="2952216"/>
              <a:ext cx="894432" cy="816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84295" y="1755140"/>
            <a:ext cx="1805305" cy="2321560"/>
            <a:chOff x="3884465" y="2182683"/>
            <a:chExt cx="1805441" cy="1894017"/>
          </a:xfrm>
        </p:grpSpPr>
        <p:sp>
          <p:nvSpPr>
            <p:cNvPr id="15" name="Rectangle: Top Corners Rounded 14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4465" y="2182683"/>
              <a:ext cx="1805441" cy="52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背景</a:t>
              </a:r>
              <a:endParaRPr lang="zh-CN" alt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46955" y="2880983"/>
              <a:ext cx="894432" cy="82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87475" y="1754505"/>
            <a:ext cx="1805305" cy="2322195"/>
            <a:chOff x="1387588" y="2182683"/>
            <a:chExt cx="1805441" cy="1894017"/>
          </a:xfrm>
        </p:grpSpPr>
        <p:sp>
          <p:nvSpPr>
            <p:cNvPr id="12" name="Rectangle: Top Corners Rounded 11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7588" y="2182683"/>
              <a:ext cx="1805441" cy="526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目标</a:t>
              </a:r>
              <a:endParaRPr lang="zh-CN" alt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3727" y="2881361"/>
              <a:ext cx="894432" cy="82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" name="Freeform: Shape 10"/>
          <p:cNvSpPr/>
          <p:nvPr/>
        </p:nvSpPr>
        <p:spPr>
          <a:xfrm flipV="1">
            <a:off x="1494518" y="3143250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 flipV="1">
            <a:off x="3991395" y="3143250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/>
          <p:nvPr/>
        </p:nvSpPr>
        <p:spPr>
          <a:xfrm flipV="1">
            <a:off x="6488272" y="3143250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/>
          <p:cNvSpPr/>
          <p:nvPr/>
        </p:nvSpPr>
        <p:spPr>
          <a:xfrm flipV="1">
            <a:off x="9092078" y="3143250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489075" y="3837305"/>
            <a:ext cx="15913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F3078"/>
                </a:solidFill>
                <a:latin typeface="Tw Cen MT" panose="020B0602020104020603" pitchFamily="34" charset="0"/>
              </a:rPr>
              <a:t>提供一个摆脱现实身份束缚，放下生活负担来随心闲聊</a:t>
            </a:r>
            <a:r>
              <a:rPr lang="zh-CN" altLang="en-US" b="1" dirty="0">
                <a:solidFill>
                  <a:srgbClr val="EF3078"/>
                </a:solidFill>
                <a:latin typeface="Tw Cen MT" panose="020B0602020104020603" pitchFamily="34" charset="0"/>
              </a:rPr>
              <a:t>或</a:t>
            </a:r>
            <a:r>
              <a:rPr lang="en-US" b="1" dirty="0">
                <a:solidFill>
                  <a:srgbClr val="EF3078"/>
                </a:solidFill>
                <a:latin typeface="Tw Cen MT" panose="020B0602020104020603" pitchFamily="34" charset="0"/>
              </a:rPr>
              <a:t>吐槽的匿名场所</a:t>
            </a:r>
            <a:r>
              <a:rPr lang="zh-CN" altLang="en-US" b="1" dirty="0">
                <a:solidFill>
                  <a:srgbClr val="EF3078"/>
                </a:solidFill>
                <a:latin typeface="Tw Cen MT" panose="020B0602020104020603" pitchFamily="34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rgbClr val="EF3078"/>
              </a:solidFill>
              <a:latin typeface="Tw Cen MT" panose="020B0602020104020603" pitchFamily="34" charset="0"/>
              <a:ea typeface="宋体" panose="0201060003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97960" y="3837305"/>
            <a:ext cx="15913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A1A4"/>
                </a:solidFill>
                <a:latin typeface="Tw Cen MT" panose="020B0602020104020603" pitchFamily="34" charset="0"/>
              </a:rPr>
              <a:t>碍于各种因素而只好匿名发言</a:t>
            </a:r>
            <a:r>
              <a:rPr lang="zh-CN" altLang="en-US" b="1" dirty="0">
                <a:solidFill>
                  <a:srgbClr val="03A1A4"/>
                </a:solidFill>
                <a:latin typeface="Tw Cen MT" panose="020B0602020104020603" pitchFamily="34" charset="0"/>
                <a:ea typeface="宋体" panose="02010600030101010101" pitchFamily="2" charset="-122"/>
              </a:rPr>
              <a:t>；</a:t>
            </a:r>
            <a:r>
              <a:rPr lang="en-US" b="1" dirty="0">
                <a:solidFill>
                  <a:srgbClr val="03A1A4"/>
                </a:solidFill>
                <a:latin typeface="Tw Cen MT" panose="020B0602020104020603" pitchFamily="34" charset="0"/>
              </a:rPr>
              <a:t>秘密太多，无法向身边人述说。</a:t>
            </a:r>
            <a:r>
              <a:rPr lang="zh-CN" altLang="en-US" b="1" dirty="0">
                <a:solidFill>
                  <a:srgbClr val="03A1A4"/>
                </a:solidFill>
                <a:latin typeface="Tw Cen MT" panose="020B0602020104020603" pitchFamily="34" charset="0"/>
              </a:rPr>
              <a:t>因为怕</a:t>
            </a:r>
            <a:r>
              <a:rPr lang="en-US" b="1" dirty="0">
                <a:solidFill>
                  <a:srgbClr val="03A1A4"/>
                </a:solidFill>
                <a:latin typeface="Tw Cen MT" panose="020B0602020104020603" pitchFamily="34" charset="0"/>
              </a:rPr>
              <a:t>冒犯到一些人，只好</a:t>
            </a:r>
            <a:r>
              <a:rPr lang="zh-CN" altLang="en-US" b="1" dirty="0">
                <a:solidFill>
                  <a:srgbClr val="03A1A4"/>
                </a:solidFill>
                <a:latin typeface="Tw Cen MT" panose="020B0602020104020603" pitchFamily="34" charset="0"/>
              </a:rPr>
              <a:t>选择</a:t>
            </a:r>
            <a:r>
              <a:rPr lang="en-US" b="1" dirty="0">
                <a:solidFill>
                  <a:srgbClr val="03A1A4"/>
                </a:solidFill>
                <a:latin typeface="Tw Cen MT" panose="020B0602020104020603" pitchFamily="34" charset="0"/>
              </a:rPr>
              <a:t>沉默。</a:t>
            </a:r>
            <a:endParaRPr lang="en-US" b="1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88430" y="3837305"/>
            <a:ext cx="1591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E9524"/>
                </a:solidFill>
                <a:latin typeface="Tw Cen MT" panose="020B0602020104020603" pitchFamily="34" charset="0"/>
              </a:rPr>
              <a:t>碍于各方面的因素，无法在现实生活中吐露心声的人群。</a:t>
            </a:r>
            <a:endParaRPr lang="en-US" b="1" dirty="0">
              <a:solidFill>
                <a:srgbClr val="EE9524"/>
              </a:solidFill>
              <a:latin typeface="Tw Cen MT" panose="020B06020201040206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87485" y="3837305"/>
            <a:ext cx="15913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C7CBB"/>
                </a:solidFill>
                <a:latin typeface="Tw Cen MT" panose="020B0602020104020603" pitchFamily="34" charset="0"/>
              </a:rPr>
              <a:t>个人中心、广场、相遇的朋友、发现、帮助中心、深夜食堂、设置、广告页、漂流瓶</a:t>
            </a:r>
            <a:endParaRPr lang="zh-CN" altLang="en-US" b="1" dirty="0">
              <a:solidFill>
                <a:srgbClr val="1C7CBB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8510" y="132080"/>
            <a:ext cx="105397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（三）产品概述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6" grpId="0" bldLvl="0" animBg="1"/>
      <p:bldP spid="20" grpId="0" bldLvl="0" animBg="1"/>
      <p:bldP spid="24" grpId="0" bldLvl="0" animBg="1"/>
      <p:bldP spid="46" grpId="0"/>
      <p:bldP spid="48" grpId="0"/>
      <p:bldP spid="50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>
            <a:stCxn id="15" idx="6"/>
            <a:endCxn id="17" idx="2"/>
          </p:cNvCxnSpPr>
          <p:nvPr/>
        </p:nvCxnSpPr>
        <p:spPr>
          <a:xfrm flipV="1">
            <a:off x="6290804" y="3448430"/>
            <a:ext cx="2726328" cy="177414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7" idx="6"/>
          </p:cNvCxnSpPr>
          <p:nvPr/>
        </p:nvCxnSpPr>
        <p:spPr>
          <a:xfrm flipH="1" flipV="1">
            <a:off x="9605612" y="3448430"/>
            <a:ext cx="2586390" cy="605976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3" idx="6"/>
          </p:cNvCxnSpPr>
          <p:nvPr/>
        </p:nvCxnSpPr>
        <p:spPr>
          <a:xfrm flipH="1" flipV="1">
            <a:off x="2935143" y="4027088"/>
            <a:ext cx="2767181" cy="1195491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2"/>
          </p:cNvCxnSpPr>
          <p:nvPr/>
        </p:nvCxnSpPr>
        <p:spPr>
          <a:xfrm flipV="1">
            <a:off x="17527" y="4027088"/>
            <a:ext cx="2329136" cy="66830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56543" y="131812"/>
            <a:ext cx="7278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（四）结构图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6663" y="3732848"/>
            <a:ext cx="588480" cy="588480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392" y="3703921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02324" y="4928339"/>
            <a:ext cx="588480" cy="588480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4912" y="4899413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017132" y="3154190"/>
            <a:ext cx="588480" cy="588480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19431" y="3125264"/>
            <a:ext cx="383303" cy="1200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9294" y="2893884"/>
            <a:ext cx="298321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3A1A4"/>
                </a:solidFill>
                <a:latin typeface="Tw Cen MT" panose="020B0602020104020603" pitchFamily="34" charset="0"/>
              </a:rPr>
              <a:t>信息</a:t>
            </a:r>
            <a:r>
              <a:rPr lang="zh-CN" altLang="en-US" sz="4000" b="1" dirty="0">
                <a:solidFill>
                  <a:srgbClr val="03A1A4"/>
                </a:solidFill>
                <a:latin typeface="Tw Cen MT" panose="020B0602020104020603" pitchFamily="34" charset="0"/>
              </a:rPr>
              <a:t>结构图</a:t>
            </a:r>
            <a:endParaRPr lang="en-US" sz="4000" b="1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00185" y="5707600"/>
            <a:ext cx="2992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EE9524"/>
                </a:solidFill>
                <a:latin typeface="Tw Cen MT" panose="020B0602020104020603" pitchFamily="34" charset="0"/>
              </a:rPr>
              <a:t>产品结构图</a:t>
            </a:r>
            <a:endParaRPr lang="en-US" sz="4000" b="1" dirty="0">
              <a:solidFill>
                <a:srgbClr val="EE9524"/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66499" y="2263438"/>
            <a:ext cx="3889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85723"/>
                </a:solidFill>
                <a:latin typeface="Tw Cen MT" panose="020B0602020104020603" pitchFamily="34" charset="0"/>
              </a:rPr>
              <a:t>用户使用流程图</a:t>
            </a:r>
            <a:endParaRPr lang="en-US" sz="4000" b="1" dirty="0">
              <a:solidFill>
                <a:srgbClr val="38572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14" idx="0"/>
          </p:cNvCxnSpPr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4" idx="2"/>
          </p:cNvCxnSpPr>
          <p:nvPr/>
        </p:nvCxnSpPr>
        <p:spPr>
          <a:xfrm flipV="1">
            <a:off x="652913" y="974238"/>
            <a:ext cx="4849" cy="588376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pic>
        <p:nvPicPr>
          <p:cNvPr id="46" name="图片 45" descr="信息1.1"/>
          <p:cNvPicPr/>
          <p:nvPr/>
        </p:nvPicPr>
        <p:blipFill>
          <a:blip r:embed="rId1"/>
          <a:stretch>
            <a:fillRect/>
          </a:stretch>
        </p:blipFill>
        <p:spPr>
          <a:xfrm>
            <a:off x="723900" y="0"/>
            <a:ext cx="113157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430" y="297180"/>
            <a:ext cx="4960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信息</a:t>
            </a:r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结构图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22" y="356833"/>
            <a:ext cx="588480" cy="588480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6110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2913" y="974238"/>
            <a:ext cx="4849" cy="588376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图片 11" descr="结构1.1"/>
          <p:cNvPicPr/>
          <p:nvPr/>
        </p:nvPicPr>
        <p:blipFill>
          <a:blip r:embed="rId1"/>
          <a:stretch>
            <a:fillRect/>
          </a:stretch>
        </p:blipFill>
        <p:spPr>
          <a:xfrm>
            <a:off x="657860" y="946150"/>
            <a:ext cx="11538585" cy="5911850"/>
          </a:xfrm>
          <a:prstGeom prst="rect">
            <a:avLst/>
          </a:prstGeom>
        </p:spPr>
      </p:pic>
      <p:sp>
        <p:nvSpPr>
          <p:cNvPr id="10" name="Oval 14"/>
          <p:cNvSpPr/>
          <p:nvPr/>
        </p:nvSpPr>
        <p:spPr>
          <a:xfrm>
            <a:off x="358673" y="356833"/>
            <a:ext cx="588480" cy="588480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5"/>
          <p:cNvSpPr txBox="1"/>
          <p:nvPr/>
        </p:nvSpPr>
        <p:spPr>
          <a:xfrm>
            <a:off x="461261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725" y="297180"/>
            <a:ext cx="494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产品结构图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整体流程图"/>
          <p:cNvPicPr/>
          <p:nvPr/>
        </p:nvPicPr>
        <p:blipFill>
          <a:blip r:embed="rId1"/>
          <a:stretch>
            <a:fillRect/>
          </a:stretch>
        </p:blipFill>
        <p:spPr>
          <a:xfrm>
            <a:off x="2308325" y="159680"/>
            <a:ext cx="8394743" cy="6858000"/>
          </a:xfrm>
          <a:prstGeom prst="rect">
            <a:avLst/>
          </a:prstGeom>
        </p:spPr>
      </p:pic>
      <p:cxnSp>
        <p:nvCxnSpPr>
          <p:cNvPr id="48" name="Straight Connector 47"/>
          <p:cNvCxnSpPr>
            <a:stCxn id="14" idx="0"/>
          </p:cNvCxnSpPr>
          <p:nvPr/>
        </p:nvCxnSpPr>
        <p:spPr>
          <a:xfrm flipH="1" flipV="1">
            <a:off x="653762" y="-8547"/>
            <a:ext cx="4000" cy="33645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4" idx="2"/>
          </p:cNvCxnSpPr>
          <p:nvPr/>
        </p:nvCxnSpPr>
        <p:spPr>
          <a:xfrm flipV="1">
            <a:off x="652913" y="974238"/>
            <a:ext cx="4849" cy="588376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880655" y="297129"/>
            <a:ext cx="7278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用户使用流程图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110" y="32790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Oval 16"/>
          <p:cNvSpPr/>
          <p:nvPr/>
        </p:nvSpPr>
        <p:spPr>
          <a:xfrm>
            <a:off x="358673" y="356832"/>
            <a:ext cx="588480" cy="588480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7"/>
          <p:cNvSpPr txBox="1"/>
          <p:nvPr/>
        </p:nvSpPr>
        <p:spPr>
          <a:xfrm>
            <a:off x="466110" y="310417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  <a:endParaRPr lang="en-US" sz="3600" b="1" dirty="0">
              <a:solidFill>
                <a:srgbClr val="E3E3E3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20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REFSHAPE" val="1165668212"/>
  <p:tag name="KSO_WM_UNIT_PLACING_PICTURE_USER_VIEWPORT" val="{&quot;height&quot;:7260,&quot;width&quot;:374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WPS 演示</Application>
  <PresentationFormat>宽屏</PresentationFormat>
  <Paragraphs>215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Tw Cen MT</vt:lpstr>
      <vt:lpstr>Calibri</vt:lpstr>
      <vt:lpstr>微软雅黑</vt:lpstr>
      <vt:lpstr>Arial Unicode MS</vt:lpstr>
      <vt:lpstr>Century Gothic</vt:lpstr>
      <vt:lpstr>华文宋体</vt:lpstr>
      <vt:lpstr>仿宋</vt:lpstr>
      <vt:lpstr>华文仿宋</vt:lpstr>
      <vt:lpstr>华文新魏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  0.0</cp:lastModifiedBy>
  <cp:revision>140</cp:revision>
  <dcterms:created xsi:type="dcterms:W3CDTF">2017-10-30T13:02:00Z</dcterms:created>
  <dcterms:modified xsi:type="dcterms:W3CDTF">2020-03-27T16:22:28Z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