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60"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84577" autoAdjust="0"/>
  </p:normalViewPr>
  <p:slideViewPr>
    <p:cSldViewPr>
      <p:cViewPr varScale="1">
        <p:scale>
          <a:sx n="77" d="100"/>
          <a:sy n="77" d="100"/>
        </p:scale>
        <p:origin x="-13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otX val="30"/>
      <c:perspective val="30"/>
    </c:view3D>
    <c:plotArea>
      <c:layout/>
      <c:pie3DChart>
        <c:varyColors val="1"/>
        <c:ser>
          <c:idx val="0"/>
          <c:order val="0"/>
          <c:tx>
            <c:strRef>
              <c:f>Sheet1!$B$1</c:f>
              <c:strCache>
                <c:ptCount val="1"/>
                <c:pt idx="0">
                  <c:v>Resonse %</c:v>
                </c:pt>
              </c:strCache>
            </c:strRef>
          </c:tx>
          <c:dLbls>
            <c:showVal val="1"/>
            <c:showCatName val="1"/>
          </c:dLbls>
          <c:cat>
            <c:strRef>
              <c:f>Sheet1!$A$2:$A$11</c:f>
              <c:strCache>
                <c:ptCount val="10"/>
                <c:pt idx="0">
                  <c:v>ASP.NET AJAX</c:v>
                </c:pt>
                <c:pt idx="1">
                  <c:v>AJAX Control Toolkit</c:v>
                </c:pt>
                <c:pt idx="2">
                  <c:v>Ajax.NET</c:v>
                </c:pt>
                <c:pt idx="3">
                  <c:v>radControls</c:v>
                </c:pt>
                <c:pt idx="4">
                  <c:v>Prototype</c:v>
                </c:pt>
                <c:pt idx="5">
                  <c:v>Raw Ajax</c:v>
                </c:pt>
                <c:pt idx="6">
                  <c:v>Script.aculo.us</c:v>
                </c:pt>
                <c:pt idx="7">
                  <c:v>Ext JS</c:v>
                </c:pt>
                <c:pt idx="8">
                  <c:v>Yahoo! UI</c:v>
                </c:pt>
                <c:pt idx="9">
                  <c:v>Infragistics</c:v>
                </c:pt>
              </c:strCache>
            </c:strRef>
          </c:cat>
          <c:val>
            <c:numRef>
              <c:f>Sheet1!$B$2:$B$11</c:f>
              <c:numCache>
                <c:formatCode>General</c:formatCode>
                <c:ptCount val="10"/>
                <c:pt idx="0">
                  <c:v>73.7</c:v>
                </c:pt>
                <c:pt idx="1">
                  <c:v>49.6</c:v>
                </c:pt>
                <c:pt idx="2">
                  <c:v>13.3</c:v>
                </c:pt>
                <c:pt idx="3">
                  <c:v>11.7</c:v>
                </c:pt>
                <c:pt idx="4">
                  <c:v>11.5</c:v>
                </c:pt>
                <c:pt idx="5">
                  <c:v>11.3</c:v>
                </c:pt>
                <c:pt idx="6">
                  <c:v>9.7000000000000011</c:v>
                </c:pt>
                <c:pt idx="7">
                  <c:v>6.1</c:v>
                </c:pt>
                <c:pt idx="8">
                  <c:v>5.5</c:v>
                </c:pt>
                <c:pt idx="9">
                  <c:v>4.9000000000000004</c:v>
                </c:pt>
              </c:numCache>
            </c:numRef>
          </c:val>
        </c:ser>
        <c:dLbls>
          <c:showVal val="1"/>
          <c:showCatName val="1"/>
        </c:dLbls>
      </c:pie3DChart>
    </c:plotArea>
    <c:plotVisOnly val="1"/>
  </c:chart>
  <c:txPr>
    <a:bodyPr/>
    <a:lstStyle/>
    <a:p>
      <a:pPr>
        <a:defRPr sz="1800">
          <a:effectLst>
            <a:glow rad="101600">
              <a:schemeClr val="accent1">
                <a:satMod val="175000"/>
                <a:alpha val="40000"/>
              </a:schemeClr>
            </a:glow>
          </a:effectLst>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9BA7F-B749-467D-9BC3-F16B138914F4}" type="doc">
      <dgm:prSet loTypeId="urn:microsoft.com/office/officeart/2005/8/layout/equation2" loCatId="process" qsTypeId="urn:microsoft.com/office/officeart/2005/8/quickstyle/3d1" qsCatId="3D" csTypeId="urn:microsoft.com/office/officeart/2005/8/colors/accent1_2" csCatId="accent1" phldr="1"/>
      <dgm:spPr/>
    </dgm:pt>
    <dgm:pt modelId="{E575AD0B-C78B-446D-9A7B-529BE245C4C8}">
      <dgm:prSet phldrT="[文本]" custT="1"/>
      <dgm:spPr/>
      <dgm:t>
        <a:bodyPr/>
        <a:lstStyle/>
        <a:p>
          <a:r>
            <a:rPr lang="en-US" altLang="en-US" sz="2000" dirty="0" smtClean="0"/>
            <a:t>Cache</a:t>
          </a:r>
          <a:endParaRPr lang="zh-CN" altLang="en-US" sz="2000" dirty="0"/>
        </a:p>
      </dgm:t>
    </dgm:pt>
    <dgm:pt modelId="{9987717F-91DD-4D3A-87AF-897EC3DE4A91}" type="parTrans" cxnId="{0FB1EC64-4F68-4EE2-8753-DCD30806EA45}">
      <dgm:prSet/>
      <dgm:spPr/>
      <dgm:t>
        <a:bodyPr/>
        <a:lstStyle/>
        <a:p>
          <a:endParaRPr lang="zh-CN" altLang="en-US"/>
        </a:p>
      </dgm:t>
    </dgm:pt>
    <dgm:pt modelId="{9D9A6CBF-6D13-4E9E-B568-7C7E4BE633D0}" type="sibTrans" cxnId="{0FB1EC64-4F68-4EE2-8753-DCD30806EA45}">
      <dgm:prSet/>
      <dgm:spPr/>
      <dgm:t>
        <a:bodyPr/>
        <a:lstStyle/>
        <a:p>
          <a:endParaRPr lang="zh-CN" altLang="en-US"/>
        </a:p>
      </dgm:t>
    </dgm:pt>
    <dgm:pt modelId="{4C23580A-3FB4-4158-ADF8-9671D36F1336}">
      <dgm:prSet phldrT="[文本]" custT="1"/>
      <dgm:spPr/>
      <dgm:t>
        <a:bodyPr/>
        <a:lstStyle/>
        <a:p>
          <a:r>
            <a:rPr lang="en-US" altLang="en-US" sz="1800" dirty="0" smtClean="0"/>
            <a:t>Compress</a:t>
          </a:r>
          <a:endParaRPr lang="zh-CN" altLang="en-US" sz="1400" dirty="0"/>
        </a:p>
      </dgm:t>
    </dgm:pt>
    <dgm:pt modelId="{E274A277-6CD3-4C9E-8528-77A756A5E700}" type="parTrans" cxnId="{EC8C2D54-B0A5-43AB-B86E-14BB911BD346}">
      <dgm:prSet/>
      <dgm:spPr/>
      <dgm:t>
        <a:bodyPr/>
        <a:lstStyle/>
        <a:p>
          <a:endParaRPr lang="zh-CN" altLang="en-US"/>
        </a:p>
      </dgm:t>
    </dgm:pt>
    <dgm:pt modelId="{373F6E23-A38A-4C51-B0FF-9F7D425204A8}" type="sibTrans" cxnId="{EC8C2D54-B0A5-43AB-B86E-14BB911BD346}">
      <dgm:prSet/>
      <dgm:spPr/>
      <dgm:t>
        <a:bodyPr/>
        <a:lstStyle/>
        <a:p>
          <a:endParaRPr lang="zh-CN" altLang="en-US"/>
        </a:p>
      </dgm:t>
    </dgm:pt>
    <dgm:pt modelId="{06E1B61A-763C-4438-A88D-3687E7AB07EC}">
      <dgm:prSet phldrT="[文本]"/>
      <dgm:spPr/>
      <dgm:t>
        <a:bodyPr/>
        <a:lstStyle/>
        <a:p>
          <a:r>
            <a:rPr lang="en-US" dirty="0" smtClean="0"/>
            <a:t>Best Practice in Web.config</a:t>
          </a:r>
          <a:endParaRPr lang="zh-CN" altLang="en-US" dirty="0"/>
        </a:p>
      </dgm:t>
    </dgm:pt>
    <dgm:pt modelId="{27BADB0E-4555-41FC-9963-059229EB86AA}" type="parTrans" cxnId="{C0A5E0DB-1E9B-48F4-BD66-75FB6B2EE57F}">
      <dgm:prSet/>
      <dgm:spPr/>
      <dgm:t>
        <a:bodyPr/>
        <a:lstStyle/>
        <a:p>
          <a:endParaRPr lang="zh-CN" altLang="en-US"/>
        </a:p>
      </dgm:t>
    </dgm:pt>
    <dgm:pt modelId="{07CCD653-140E-4012-9977-A07D03537F27}" type="sibTrans" cxnId="{C0A5E0DB-1E9B-48F4-BD66-75FB6B2EE57F}">
      <dgm:prSet/>
      <dgm:spPr/>
      <dgm:t>
        <a:bodyPr/>
        <a:lstStyle/>
        <a:p>
          <a:endParaRPr lang="zh-CN" altLang="en-US"/>
        </a:p>
      </dgm:t>
    </dgm:pt>
    <dgm:pt modelId="{FDE9398B-A3E7-4D2D-8EFE-516902932D20}" type="pres">
      <dgm:prSet presAssocID="{D529BA7F-B749-467D-9BC3-F16B138914F4}" presName="Name0" presStyleCnt="0">
        <dgm:presLayoutVars>
          <dgm:dir/>
          <dgm:resizeHandles val="exact"/>
        </dgm:presLayoutVars>
      </dgm:prSet>
      <dgm:spPr/>
    </dgm:pt>
    <dgm:pt modelId="{8767D75C-978F-4724-A8A7-589395C63091}" type="pres">
      <dgm:prSet presAssocID="{D529BA7F-B749-467D-9BC3-F16B138914F4}" presName="vNodes" presStyleCnt="0"/>
      <dgm:spPr/>
    </dgm:pt>
    <dgm:pt modelId="{44FA139F-6847-4C71-B915-BFF789662D1D}" type="pres">
      <dgm:prSet presAssocID="{E575AD0B-C78B-446D-9A7B-529BE245C4C8}" presName="node" presStyleLbl="node1" presStyleIdx="0" presStyleCnt="3">
        <dgm:presLayoutVars>
          <dgm:bulletEnabled val="1"/>
        </dgm:presLayoutVars>
      </dgm:prSet>
      <dgm:spPr/>
      <dgm:t>
        <a:bodyPr/>
        <a:lstStyle/>
        <a:p>
          <a:endParaRPr lang="zh-CN" altLang="en-US"/>
        </a:p>
      </dgm:t>
    </dgm:pt>
    <dgm:pt modelId="{A6A6F999-67E4-4F73-9834-4BC14992C4A7}" type="pres">
      <dgm:prSet presAssocID="{9D9A6CBF-6D13-4E9E-B568-7C7E4BE633D0}" presName="spacerT" presStyleCnt="0"/>
      <dgm:spPr/>
    </dgm:pt>
    <dgm:pt modelId="{6842E342-813F-4739-B270-BB8600F2D59E}" type="pres">
      <dgm:prSet presAssocID="{9D9A6CBF-6D13-4E9E-B568-7C7E4BE633D0}" presName="sibTrans" presStyleLbl="sibTrans2D1" presStyleIdx="0" presStyleCnt="2"/>
      <dgm:spPr/>
      <dgm:t>
        <a:bodyPr/>
        <a:lstStyle/>
        <a:p>
          <a:endParaRPr lang="zh-CN" altLang="en-US"/>
        </a:p>
      </dgm:t>
    </dgm:pt>
    <dgm:pt modelId="{C95CB77E-EFA7-497E-963F-521E6A3FC83F}" type="pres">
      <dgm:prSet presAssocID="{9D9A6CBF-6D13-4E9E-B568-7C7E4BE633D0}" presName="spacerB" presStyleCnt="0"/>
      <dgm:spPr/>
    </dgm:pt>
    <dgm:pt modelId="{CD839EC1-F21A-40B1-8B15-099132678C1D}" type="pres">
      <dgm:prSet presAssocID="{4C23580A-3FB4-4158-ADF8-9671D36F1336}" presName="node" presStyleLbl="node1" presStyleIdx="1" presStyleCnt="3">
        <dgm:presLayoutVars>
          <dgm:bulletEnabled val="1"/>
        </dgm:presLayoutVars>
      </dgm:prSet>
      <dgm:spPr/>
      <dgm:t>
        <a:bodyPr/>
        <a:lstStyle/>
        <a:p>
          <a:endParaRPr lang="zh-CN" altLang="en-US"/>
        </a:p>
      </dgm:t>
    </dgm:pt>
    <dgm:pt modelId="{4BE76CF4-D12A-42C5-BD82-2AAF06395CA7}" type="pres">
      <dgm:prSet presAssocID="{D529BA7F-B749-467D-9BC3-F16B138914F4}" presName="sibTransLast" presStyleLbl="sibTrans2D1" presStyleIdx="1" presStyleCnt="2"/>
      <dgm:spPr/>
      <dgm:t>
        <a:bodyPr/>
        <a:lstStyle/>
        <a:p>
          <a:endParaRPr lang="zh-CN" altLang="en-US"/>
        </a:p>
      </dgm:t>
    </dgm:pt>
    <dgm:pt modelId="{4CBA65AD-EBF4-4836-84D3-30BD6792A8CD}" type="pres">
      <dgm:prSet presAssocID="{D529BA7F-B749-467D-9BC3-F16B138914F4}" presName="connectorText" presStyleLbl="sibTrans2D1" presStyleIdx="1" presStyleCnt="2"/>
      <dgm:spPr/>
      <dgm:t>
        <a:bodyPr/>
        <a:lstStyle/>
        <a:p>
          <a:endParaRPr lang="zh-CN" altLang="en-US"/>
        </a:p>
      </dgm:t>
    </dgm:pt>
    <dgm:pt modelId="{7E0033BE-835D-4D3F-904A-4144C50B2FCF}" type="pres">
      <dgm:prSet presAssocID="{D529BA7F-B749-467D-9BC3-F16B138914F4}" presName="lastNode" presStyleLbl="node1" presStyleIdx="2" presStyleCnt="3">
        <dgm:presLayoutVars>
          <dgm:bulletEnabled val="1"/>
        </dgm:presLayoutVars>
      </dgm:prSet>
      <dgm:spPr/>
      <dgm:t>
        <a:bodyPr/>
        <a:lstStyle/>
        <a:p>
          <a:endParaRPr lang="zh-CN" altLang="en-US"/>
        </a:p>
      </dgm:t>
    </dgm:pt>
  </dgm:ptLst>
  <dgm:cxnLst>
    <dgm:cxn modelId="{0FB1EC64-4F68-4EE2-8753-DCD30806EA45}" srcId="{D529BA7F-B749-467D-9BC3-F16B138914F4}" destId="{E575AD0B-C78B-446D-9A7B-529BE245C4C8}" srcOrd="0" destOrd="0" parTransId="{9987717F-91DD-4D3A-87AF-897EC3DE4A91}" sibTransId="{9D9A6CBF-6D13-4E9E-B568-7C7E4BE633D0}"/>
    <dgm:cxn modelId="{2D73F9CC-1451-401A-A7D0-E48A556A97D2}" type="presOf" srcId="{9D9A6CBF-6D13-4E9E-B568-7C7E4BE633D0}" destId="{6842E342-813F-4739-B270-BB8600F2D59E}" srcOrd="0" destOrd="0" presId="urn:microsoft.com/office/officeart/2005/8/layout/equation2"/>
    <dgm:cxn modelId="{C8A58D22-EB0A-49CB-8944-0F95743BC574}" type="presOf" srcId="{373F6E23-A38A-4C51-B0FF-9F7D425204A8}" destId="{4BE76CF4-D12A-42C5-BD82-2AAF06395CA7}" srcOrd="0" destOrd="0" presId="urn:microsoft.com/office/officeart/2005/8/layout/equation2"/>
    <dgm:cxn modelId="{B7C553C5-FB60-40DA-BAAC-AD176C15DCE5}" type="presOf" srcId="{E575AD0B-C78B-446D-9A7B-529BE245C4C8}" destId="{44FA139F-6847-4C71-B915-BFF789662D1D}" srcOrd="0" destOrd="0" presId="urn:microsoft.com/office/officeart/2005/8/layout/equation2"/>
    <dgm:cxn modelId="{EC8C2D54-B0A5-43AB-B86E-14BB911BD346}" srcId="{D529BA7F-B749-467D-9BC3-F16B138914F4}" destId="{4C23580A-3FB4-4158-ADF8-9671D36F1336}" srcOrd="1" destOrd="0" parTransId="{E274A277-6CD3-4C9E-8528-77A756A5E700}" sibTransId="{373F6E23-A38A-4C51-B0FF-9F7D425204A8}"/>
    <dgm:cxn modelId="{1290E6E5-6065-47BB-BE4A-64B4F2332EDA}" type="presOf" srcId="{4C23580A-3FB4-4158-ADF8-9671D36F1336}" destId="{CD839EC1-F21A-40B1-8B15-099132678C1D}" srcOrd="0" destOrd="0" presId="urn:microsoft.com/office/officeart/2005/8/layout/equation2"/>
    <dgm:cxn modelId="{770C334F-5E0B-4012-8E0E-9EE3F4A931EA}" type="presOf" srcId="{373F6E23-A38A-4C51-B0FF-9F7D425204A8}" destId="{4CBA65AD-EBF4-4836-84D3-30BD6792A8CD}" srcOrd="1" destOrd="0" presId="urn:microsoft.com/office/officeart/2005/8/layout/equation2"/>
    <dgm:cxn modelId="{C0A5E0DB-1E9B-48F4-BD66-75FB6B2EE57F}" srcId="{D529BA7F-B749-467D-9BC3-F16B138914F4}" destId="{06E1B61A-763C-4438-A88D-3687E7AB07EC}" srcOrd="2" destOrd="0" parTransId="{27BADB0E-4555-41FC-9963-059229EB86AA}" sibTransId="{07CCD653-140E-4012-9977-A07D03537F27}"/>
    <dgm:cxn modelId="{6506BAF7-A02A-4A74-825A-C9D3AF449025}" type="presOf" srcId="{D529BA7F-B749-467D-9BC3-F16B138914F4}" destId="{FDE9398B-A3E7-4D2D-8EFE-516902932D20}" srcOrd="0" destOrd="0" presId="urn:microsoft.com/office/officeart/2005/8/layout/equation2"/>
    <dgm:cxn modelId="{68A59A8F-B3A0-44CF-BA8E-48E6460EA4A2}" type="presOf" srcId="{06E1B61A-763C-4438-A88D-3687E7AB07EC}" destId="{7E0033BE-835D-4D3F-904A-4144C50B2FCF}" srcOrd="0" destOrd="0" presId="urn:microsoft.com/office/officeart/2005/8/layout/equation2"/>
    <dgm:cxn modelId="{4023EE49-D229-4936-9B73-0A8535625431}" type="presParOf" srcId="{FDE9398B-A3E7-4D2D-8EFE-516902932D20}" destId="{8767D75C-978F-4724-A8A7-589395C63091}" srcOrd="0" destOrd="0" presId="urn:microsoft.com/office/officeart/2005/8/layout/equation2"/>
    <dgm:cxn modelId="{9213A02D-9045-4321-951E-4DB21D4C3733}" type="presParOf" srcId="{8767D75C-978F-4724-A8A7-589395C63091}" destId="{44FA139F-6847-4C71-B915-BFF789662D1D}" srcOrd="0" destOrd="0" presId="urn:microsoft.com/office/officeart/2005/8/layout/equation2"/>
    <dgm:cxn modelId="{D270BD19-B0D4-4392-9092-8B3C78A0CFD4}" type="presParOf" srcId="{8767D75C-978F-4724-A8A7-589395C63091}" destId="{A6A6F999-67E4-4F73-9834-4BC14992C4A7}" srcOrd="1" destOrd="0" presId="urn:microsoft.com/office/officeart/2005/8/layout/equation2"/>
    <dgm:cxn modelId="{4AF0129E-8B01-44C9-802B-458AF48A9131}" type="presParOf" srcId="{8767D75C-978F-4724-A8A7-589395C63091}" destId="{6842E342-813F-4739-B270-BB8600F2D59E}" srcOrd="2" destOrd="0" presId="urn:microsoft.com/office/officeart/2005/8/layout/equation2"/>
    <dgm:cxn modelId="{D1759D27-33D9-4583-B5A5-664F1858C467}" type="presParOf" srcId="{8767D75C-978F-4724-A8A7-589395C63091}" destId="{C95CB77E-EFA7-497E-963F-521E6A3FC83F}" srcOrd="3" destOrd="0" presId="urn:microsoft.com/office/officeart/2005/8/layout/equation2"/>
    <dgm:cxn modelId="{F857AD13-E97C-4982-9CE1-49F059DFD93C}" type="presParOf" srcId="{8767D75C-978F-4724-A8A7-589395C63091}" destId="{CD839EC1-F21A-40B1-8B15-099132678C1D}" srcOrd="4" destOrd="0" presId="urn:microsoft.com/office/officeart/2005/8/layout/equation2"/>
    <dgm:cxn modelId="{39BFFC65-AD23-4B86-94B1-458CBC24D4D3}" type="presParOf" srcId="{FDE9398B-A3E7-4D2D-8EFE-516902932D20}" destId="{4BE76CF4-D12A-42C5-BD82-2AAF06395CA7}" srcOrd="1" destOrd="0" presId="urn:microsoft.com/office/officeart/2005/8/layout/equation2"/>
    <dgm:cxn modelId="{EA33BAD7-D6E1-4C3C-9DFC-FD3E8A4B7FA3}" type="presParOf" srcId="{4BE76CF4-D12A-42C5-BD82-2AAF06395CA7}" destId="{4CBA65AD-EBF4-4836-84D3-30BD6792A8CD}" srcOrd="0" destOrd="0" presId="urn:microsoft.com/office/officeart/2005/8/layout/equation2"/>
    <dgm:cxn modelId="{EF2DD0BA-3678-49AE-B492-E8AAB0FF736A}" type="presParOf" srcId="{FDE9398B-A3E7-4D2D-8EFE-516902932D20}" destId="{7E0033BE-835D-4D3F-904A-4144C50B2FCF}"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D529BA7F-B749-467D-9BC3-F16B138914F4}" type="doc">
      <dgm:prSet loTypeId="urn:microsoft.com/office/officeart/2005/8/layout/radial4" loCatId="relationship" qsTypeId="urn:microsoft.com/office/officeart/2005/8/quickstyle/3d1" qsCatId="3D" csTypeId="urn:microsoft.com/office/officeart/2005/8/colors/accent1_2" csCatId="accent1" phldr="1"/>
      <dgm:spPr/>
    </dgm:pt>
    <dgm:pt modelId="{E575AD0B-C78B-446D-9A7B-529BE245C4C8}">
      <dgm:prSet phldrT="[文本]" custT="1"/>
      <dgm:spPr/>
      <dgm:t>
        <a:bodyPr/>
        <a:lstStyle/>
        <a:p>
          <a:r>
            <a:rPr lang="en-US" sz="1800" dirty="0" smtClean="0"/>
            <a:t>Best Practice in ScriptManager</a:t>
          </a:r>
          <a:endParaRPr lang="zh-CN" altLang="en-US" sz="1800" dirty="0"/>
        </a:p>
      </dgm:t>
    </dgm:pt>
    <dgm:pt modelId="{9987717F-91DD-4D3A-87AF-897EC3DE4A91}" type="parTrans" cxnId="{0FB1EC64-4F68-4EE2-8753-DCD30806EA45}">
      <dgm:prSet/>
      <dgm:spPr/>
      <dgm:t>
        <a:bodyPr/>
        <a:lstStyle/>
        <a:p>
          <a:endParaRPr lang="zh-CN" altLang="en-US"/>
        </a:p>
      </dgm:t>
    </dgm:pt>
    <dgm:pt modelId="{9D9A6CBF-6D13-4E9E-B568-7C7E4BE633D0}" type="sibTrans" cxnId="{0FB1EC64-4F68-4EE2-8753-DCD30806EA45}">
      <dgm:prSet/>
      <dgm:spPr/>
      <dgm:t>
        <a:bodyPr/>
        <a:lstStyle/>
        <a:p>
          <a:endParaRPr lang="zh-CN" altLang="en-US"/>
        </a:p>
      </dgm:t>
    </dgm:pt>
    <dgm:pt modelId="{4C23580A-3FB4-4158-ADF8-9671D36F1336}">
      <dgm:prSet phldrT="[文本]" custT="1"/>
      <dgm:spPr/>
      <dgm:t>
        <a:bodyPr/>
        <a:lstStyle/>
        <a:p>
          <a:r>
            <a:rPr lang="en-US" altLang="en-US" sz="2000" dirty="0" smtClean="0"/>
            <a:t>EnablePartial</a:t>
          </a:r>
        </a:p>
        <a:p>
          <a:r>
            <a:rPr lang="en-US" altLang="en-US" sz="2000" dirty="0" smtClean="0"/>
            <a:t>Rendering</a:t>
          </a:r>
          <a:endParaRPr lang="zh-CN" altLang="en-US" sz="1600" dirty="0"/>
        </a:p>
      </dgm:t>
    </dgm:pt>
    <dgm:pt modelId="{E274A277-6CD3-4C9E-8528-77A756A5E700}" type="parTrans" cxnId="{EC8C2D54-B0A5-43AB-B86E-14BB911BD346}">
      <dgm:prSet/>
      <dgm:spPr/>
      <dgm:t>
        <a:bodyPr/>
        <a:lstStyle/>
        <a:p>
          <a:endParaRPr lang="zh-CN" altLang="en-US"/>
        </a:p>
      </dgm:t>
    </dgm:pt>
    <dgm:pt modelId="{373F6E23-A38A-4C51-B0FF-9F7D425204A8}" type="sibTrans" cxnId="{EC8C2D54-B0A5-43AB-B86E-14BB911BD346}">
      <dgm:prSet/>
      <dgm:spPr/>
      <dgm:t>
        <a:bodyPr/>
        <a:lstStyle/>
        <a:p>
          <a:endParaRPr lang="zh-CN" altLang="en-US"/>
        </a:p>
      </dgm:t>
    </dgm:pt>
    <dgm:pt modelId="{1C757CFF-54F7-4CC3-8C4C-AD0451752341}">
      <dgm:prSet phldrT="[文本]" custT="1"/>
      <dgm:spPr/>
      <dgm:t>
        <a:bodyPr/>
        <a:lstStyle/>
        <a:p>
          <a:r>
            <a:rPr lang="en-US" altLang="en-US" sz="2000" dirty="0" smtClean="0"/>
            <a:t>LoadScript</a:t>
          </a:r>
        </a:p>
        <a:p>
          <a:r>
            <a:rPr lang="en-US" altLang="en-US" sz="2000" dirty="0" smtClean="0"/>
            <a:t>BeforeUI</a:t>
          </a:r>
          <a:endParaRPr lang="zh-CN" altLang="en-US" sz="1200" dirty="0"/>
        </a:p>
      </dgm:t>
    </dgm:pt>
    <dgm:pt modelId="{64880694-9DAB-4133-82B7-F367A98D9953}" type="parTrans" cxnId="{1292E98E-7841-41FC-AA76-8902F21BC04F}">
      <dgm:prSet/>
      <dgm:spPr/>
      <dgm:t>
        <a:bodyPr/>
        <a:lstStyle/>
        <a:p>
          <a:endParaRPr lang="zh-CN" altLang="en-US"/>
        </a:p>
      </dgm:t>
    </dgm:pt>
    <dgm:pt modelId="{3318D695-6405-4390-A6EB-49287AB2B35E}" type="sibTrans" cxnId="{1292E98E-7841-41FC-AA76-8902F21BC04F}">
      <dgm:prSet/>
      <dgm:spPr/>
      <dgm:t>
        <a:bodyPr/>
        <a:lstStyle/>
        <a:p>
          <a:endParaRPr lang="zh-CN" altLang="en-US"/>
        </a:p>
      </dgm:t>
    </dgm:pt>
    <dgm:pt modelId="{4B198B85-CC6F-4169-8085-DC18E5B2A2BD}">
      <dgm:prSet phldrT="[文本]" custT="1"/>
      <dgm:spPr/>
      <dgm:t>
        <a:bodyPr/>
        <a:lstStyle/>
        <a:p>
          <a:r>
            <a:rPr lang="en-US" altLang="zh-CN" sz="2000" dirty="0" smtClean="0"/>
            <a:t>Script Mode</a:t>
          </a:r>
          <a:endParaRPr lang="zh-CN" altLang="en-US" sz="2000" dirty="0"/>
        </a:p>
      </dgm:t>
    </dgm:pt>
    <dgm:pt modelId="{EBE4F4B1-0AD9-47DA-B147-1F3DDBD1529C}" type="parTrans" cxnId="{D8046845-85DA-433A-915A-2581794DC90A}">
      <dgm:prSet/>
      <dgm:spPr/>
      <dgm:t>
        <a:bodyPr/>
        <a:lstStyle/>
        <a:p>
          <a:endParaRPr lang="zh-CN" altLang="en-US"/>
        </a:p>
      </dgm:t>
    </dgm:pt>
    <dgm:pt modelId="{A0855FC8-F7CA-474C-B966-6B694F5F8D47}" type="sibTrans" cxnId="{D8046845-85DA-433A-915A-2581794DC90A}">
      <dgm:prSet/>
      <dgm:spPr/>
      <dgm:t>
        <a:bodyPr/>
        <a:lstStyle/>
        <a:p>
          <a:endParaRPr lang="zh-CN" altLang="en-US"/>
        </a:p>
      </dgm:t>
    </dgm:pt>
    <dgm:pt modelId="{60F6CFED-D42C-431F-AFD8-DA06859CE6B2}" type="pres">
      <dgm:prSet presAssocID="{D529BA7F-B749-467D-9BC3-F16B138914F4}" presName="cycle" presStyleCnt="0">
        <dgm:presLayoutVars>
          <dgm:chMax val="1"/>
          <dgm:dir/>
          <dgm:animLvl val="ctr"/>
          <dgm:resizeHandles val="exact"/>
        </dgm:presLayoutVars>
      </dgm:prSet>
      <dgm:spPr/>
    </dgm:pt>
    <dgm:pt modelId="{EAAFE0CB-6772-41EC-A5E6-A40DE064448F}" type="pres">
      <dgm:prSet presAssocID="{E575AD0B-C78B-446D-9A7B-529BE245C4C8}" presName="centerShape" presStyleLbl="node0" presStyleIdx="0" presStyleCnt="1"/>
      <dgm:spPr/>
      <dgm:t>
        <a:bodyPr/>
        <a:lstStyle/>
        <a:p>
          <a:endParaRPr lang="zh-CN" altLang="en-US"/>
        </a:p>
      </dgm:t>
    </dgm:pt>
    <dgm:pt modelId="{F36C482E-B596-49F6-8895-DC4B4F84514D}" type="pres">
      <dgm:prSet presAssocID="{E274A277-6CD3-4C9E-8528-77A756A5E700}" presName="parTrans" presStyleLbl="bgSibTrans2D1" presStyleIdx="0" presStyleCnt="3"/>
      <dgm:spPr/>
      <dgm:t>
        <a:bodyPr/>
        <a:lstStyle/>
        <a:p>
          <a:endParaRPr lang="zh-CN" altLang="en-US"/>
        </a:p>
      </dgm:t>
    </dgm:pt>
    <dgm:pt modelId="{EF58C82D-ACE5-487D-9802-5EA24B9BC725}" type="pres">
      <dgm:prSet presAssocID="{4C23580A-3FB4-4158-ADF8-9671D36F1336}" presName="node" presStyleLbl="node1" presStyleIdx="0" presStyleCnt="3">
        <dgm:presLayoutVars>
          <dgm:bulletEnabled val="1"/>
        </dgm:presLayoutVars>
      </dgm:prSet>
      <dgm:spPr/>
      <dgm:t>
        <a:bodyPr/>
        <a:lstStyle/>
        <a:p>
          <a:endParaRPr lang="zh-CN" altLang="en-US"/>
        </a:p>
      </dgm:t>
    </dgm:pt>
    <dgm:pt modelId="{5B333579-7FAD-42A1-AFE1-DFB316FA4F27}" type="pres">
      <dgm:prSet presAssocID="{64880694-9DAB-4133-82B7-F367A98D9953}" presName="parTrans" presStyleLbl="bgSibTrans2D1" presStyleIdx="1" presStyleCnt="3"/>
      <dgm:spPr/>
      <dgm:t>
        <a:bodyPr/>
        <a:lstStyle/>
        <a:p>
          <a:endParaRPr lang="zh-CN" altLang="en-US"/>
        </a:p>
      </dgm:t>
    </dgm:pt>
    <dgm:pt modelId="{7FC90BC4-F1D8-4F9C-83FE-07D1AE90CEA7}" type="pres">
      <dgm:prSet presAssocID="{1C757CFF-54F7-4CC3-8C4C-AD0451752341}" presName="node" presStyleLbl="node1" presStyleIdx="1" presStyleCnt="3">
        <dgm:presLayoutVars>
          <dgm:bulletEnabled val="1"/>
        </dgm:presLayoutVars>
      </dgm:prSet>
      <dgm:spPr/>
      <dgm:t>
        <a:bodyPr/>
        <a:lstStyle/>
        <a:p>
          <a:endParaRPr lang="zh-CN" altLang="en-US"/>
        </a:p>
      </dgm:t>
    </dgm:pt>
    <dgm:pt modelId="{B4806EE8-0AAC-4256-B849-F3EDA50F67CB}" type="pres">
      <dgm:prSet presAssocID="{EBE4F4B1-0AD9-47DA-B147-1F3DDBD1529C}" presName="parTrans" presStyleLbl="bgSibTrans2D1" presStyleIdx="2" presStyleCnt="3"/>
      <dgm:spPr/>
      <dgm:t>
        <a:bodyPr/>
        <a:lstStyle/>
        <a:p>
          <a:endParaRPr lang="zh-CN" altLang="en-US"/>
        </a:p>
      </dgm:t>
    </dgm:pt>
    <dgm:pt modelId="{2D7B630C-F441-4693-ABAF-D1D26EB2BFF2}" type="pres">
      <dgm:prSet presAssocID="{4B198B85-CC6F-4169-8085-DC18E5B2A2BD}" presName="node" presStyleLbl="node1" presStyleIdx="2" presStyleCnt="3">
        <dgm:presLayoutVars>
          <dgm:bulletEnabled val="1"/>
        </dgm:presLayoutVars>
      </dgm:prSet>
      <dgm:spPr/>
      <dgm:t>
        <a:bodyPr/>
        <a:lstStyle/>
        <a:p>
          <a:endParaRPr lang="zh-CN" altLang="en-US"/>
        </a:p>
      </dgm:t>
    </dgm:pt>
  </dgm:ptLst>
  <dgm:cxnLst>
    <dgm:cxn modelId="{0FB1EC64-4F68-4EE2-8753-DCD30806EA45}" srcId="{D529BA7F-B749-467D-9BC3-F16B138914F4}" destId="{E575AD0B-C78B-446D-9A7B-529BE245C4C8}" srcOrd="0" destOrd="0" parTransId="{9987717F-91DD-4D3A-87AF-897EC3DE4A91}" sibTransId="{9D9A6CBF-6D13-4E9E-B568-7C7E4BE633D0}"/>
    <dgm:cxn modelId="{2E104570-2933-4142-A01D-30B87425C582}" type="presOf" srcId="{D529BA7F-B749-467D-9BC3-F16B138914F4}" destId="{60F6CFED-D42C-431F-AFD8-DA06859CE6B2}" srcOrd="0" destOrd="0" presId="urn:microsoft.com/office/officeart/2005/8/layout/radial4"/>
    <dgm:cxn modelId="{23FD75B7-1089-4E36-BD76-CAD2A077ED35}" type="presOf" srcId="{E575AD0B-C78B-446D-9A7B-529BE245C4C8}" destId="{EAAFE0CB-6772-41EC-A5E6-A40DE064448F}" srcOrd="0" destOrd="0" presId="urn:microsoft.com/office/officeart/2005/8/layout/radial4"/>
    <dgm:cxn modelId="{EC8C2D54-B0A5-43AB-B86E-14BB911BD346}" srcId="{E575AD0B-C78B-446D-9A7B-529BE245C4C8}" destId="{4C23580A-3FB4-4158-ADF8-9671D36F1336}" srcOrd="0" destOrd="0" parTransId="{E274A277-6CD3-4C9E-8528-77A756A5E700}" sibTransId="{373F6E23-A38A-4C51-B0FF-9F7D425204A8}"/>
    <dgm:cxn modelId="{D5E45C5E-5773-49C5-9B08-60F0953CC00E}" type="presOf" srcId="{64880694-9DAB-4133-82B7-F367A98D9953}" destId="{5B333579-7FAD-42A1-AFE1-DFB316FA4F27}" srcOrd="0" destOrd="0" presId="urn:microsoft.com/office/officeart/2005/8/layout/radial4"/>
    <dgm:cxn modelId="{CF0FF9D1-53E6-4052-B682-FB7C9ED47D0E}" type="presOf" srcId="{4B198B85-CC6F-4169-8085-DC18E5B2A2BD}" destId="{2D7B630C-F441-4693-ABAF-D1D26EB2BFF2}" srcOrd="0" destOrd="0" presId="urn:microsoft.com/office/officeart/2005/8/layout/radial4"/>
    <dgm:cxn modelId="{12E47C44-28D8-4F46-9A39-CE0CD6754933}" type="presOf" srcId="{1C757CFF-54F7-4CC3-8C4C-AD0451752341}" destId="{7FC90BC4-F1D8-4F9C-83FE-07D1AE90CEA7}" srcOrd="0" destOrd="0" presId="urn:microsoft.com/office/officeart/2005/8/layout/radial4"/>
    <dgm:cxn modelId="{1E844F7E-E9F1-4DE4-B337-BDCFE65F844D}" type="presOf" srcId="{E274A277-6CD3-4C9E-8528-77A756A5E700}" destId="{F36C482E-B596-49F6-8895-DC4B4F84514D}" srcOrd="0" destOrd="0" presId="urn:microsoft.com/office/officeart/2005/8/layout/radial4"/>
    <dgm:cxn modelId="{D8046845-85DA-433A-915A-2581794DC90A}" srcId="{E575AD0B-C78B-446D-9A7B-529BE245C4C8}" destId="{4B198B85-CC6F-4169-8085-DC18E5B2A2BD}" srcOrd="2" destOrd="0" parTransId="{EBE4F4B1-0AD9-47DA-B147-1F3DDBD1529C}" sibTransId="{A0855FC8-F7CA-474C-B966-6B694F5F8D47}"/>
    <dgm:cxn modelId="{1292E98E-7841-41FC-AA76-8902F21BC04F}" srcId="{E575AD0B-C78B-446D-9A7B-529BE245C4C8}" destId="{1C757CFF-54F7-4CC3-8C4C-AD0451752341}" srcOrd="1" destOrd="0" parTransId="{64880694-9DAB-4133-82B7-F367A98D9953}" sibTransId="{3318D695-6405-4390-A6EB-49287AB2B35E}"/>
    <dgm:cxn modelId="{54DAD65D-C85D-4DA8-A643-D31B18AD12E7}" type="presOf" srcId="{4C23580A-3FB4-4158-ADF8-9671D36F1336}" destId="{EF58C82D-ACE5-487D-9802-5EA24B9BC725}" srcOrd="0" destOrd="0" presId="urn:microsoft.com/office/officeart/2005/8/layout/radial4"/>
    <dgm:cxn modelId="{26428BEE-A78E-4D97-AB27-48E1BC22A938}" type="presOf" srcId="{EBE4F4B1-0AD9-47DA-B147-1F3DDBD1529C}" destId="{B4806EE8-0AAC-4256-B849-F3EDA50F67CB}" srcOrd="0" destOrd="0" presId="urn:microsoft.com/office/officeart/2005/8/layout/radial4"/>
    <dgm:cxn modelId="{EC826CE6-562B-4A40-8B1E-7D2BB96E67A7}" type="presParOf" srcId="{60F6CFED-D42C-431F-AFD8-DA06859CE6B2}" destId="{EAAFE0CB-6772-41EC-A5E6-A40DE064448F}" srcOrd="0" destOrd="0" presId="urn:microsoft.com/office/officeart/2005/8/layout/radial4"/>
    <dgm:cxn modelId="{CDDE864D-9F17-4F41-9CA7-A25549710964}" type="presParOf" srcId="{60F6CFED-D42C-431F-AFD8-DA06859CE6B2}" destId="{F36C482E-B596-49F6-8895-DC4B4F84514D}" srcOrd="1" destOrd="0" presId="urn:microsoft.com/office/officeart/2005/8/layout/radial4"/>
    <dgm:cxn modelId="{76FEB61B-6054-4686-A6CC-B49027A5C87A}" type="presParOf" srcId="{60F6CFED-D42C-431F-AFD8-DA06859CE6B2}" destId="{EF58C82D-ACE5-487D-9802-5EA24B9BC725}" srcOrd="2" destOrd="0" presId="urn:microsoft.com/office/officeart/2005/8/layout/radial4"/>
    <dgm:cxn modelId="{31F7C164-475C-4BA4-9C77-41D3217B8818}" type="presParOf" srcId="{60F6CFED-D42C-431F-AFD8-DA06859CE6B2}" destId="{5B333579-7FAD-42A1-AFE1-DFB316FA4F27}" srcOrd="3" destOrd="0" presId="urn:microsoft.com/office/officeart/2005/8/layout/radial4"/>
    <dgm:cxn modelId="{81437765-B0EC-4E4F-90CA-2704CC3FC644}" type="presParOf" srcId="{60F6CFED-D42C-431F-AFD8-DA06859CE6B2}" destId="{7FC90BC4-F1D8-4F9C-83FE-07D1AE90CEA7}" srcOrd="4" destOrd="0" presId="urn:microsoft.com/office/officeart/2005/8/layout/radial4"/>
    <dgm:cxn modelId="{7044B442-664F-4ADF-A9A4-F5F97209CDF6}" type="presParOf" srcId="{60F6CFED-D42C-431F-AFD8-DA06859CE6B2}" destId="{B4806EE8-0AAC-4256-B849-F3EDA50F67CB}" srcOrd="5" destOrd="0" presId="urn:microsoft.com/office/officeart/2005/8/layout/radial4"/>
    <dgm:cxn modelId="{B40F12F2-41CF-4F1F-8BDF-46D9FD2D57C7}" type="presParOf" srcId="{60F6CFED-D42C-431F-AFD8-DA06859CE6B2}" destId="{2D7B630C-F441-4693-ABAF-D1D26EB2BFF2}" srcOrd="6"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E7B350A4-E6E5-4A5B-AFF4-EEF1445EC360}"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zh-CN" altLang="en-US"/>
        </a:p>
      </dgm:t>
    </dgm:pt>
    <dgm:pt modelId="{1EC872D6-F4CB-404F-AB02-8F763309C9E0}">
      <dgm:prSet phldrT="[文本]"/>
      <dgm:spPr/>
      <dgm:t>
        <a:bodyPr/>
        <a:lstStyle/>
        <a:p>
          <a:r>
            <a:rPr lang="en-US" altLang="zh-CN" dirty="0" smtClean="0"/>
            <a:t>Script B</a:t>
          </a:r>
          <a:endParaRPr lang="zh-CN" altLang="en-US" dirty="0"/>
        </a:p>
      </dgm:t>
    </dgm:pt>
    <dgm:pt modelId="{8759A82D-12E5-4E0F-964A-25861C635387}" type="parTrans" cxnId="{B63B21D2-0EB9-42DA-B74A-5561BB11F28D}">
      <dgm:prSet/>
      <dgm:spPr/>
      <dgm:t>
        <a:bodyPr/>
        <a:lstStyle/>
        <a:p>
          <a:endParaRPr lang="zh-CN" altLang="en-US"/>
        </a:p>
      </dgm:t>
    </dgm:pt>
    <dgm:pt modelId="{5D3EE871-353F-416E-9634-4275BCF13204}" type="sibTrans" cxnId="{B63B21D2-0EB9-42DA-B74A-5561BB11F28D}">
      <dgm:prSet/>
      <dgm:spPr/>
      <dgm:t>
        <a:bodyPr/>
        <a:lstStyle/>
        <a:p>
          <a:endParaRPr lang="zh-CN" altLang="en-US"/>
        </a:p>
      </dgm:t>
    </dgm:pt>
    <dgm:pt modelId="{F070C482-075F-4460-A426-933DFC9CB1A1}">
      <dgm:prSet phldrT="[文本]"/>
      <dgm:spPr/>
      <dgm:t>
        <a:bodyPr/>
        <a:lstStyle/>
        <a:p>
          <a:r>
            <a:rPr lang="en-US" altLang="zh-CN" dirty="0" smtClean="0"/>
            <a:t>Script A</a:t>
          </a:r>
          <a:endParaRPr lang="zh-CN" altLang="en-US" dirty="0"/>
        </a:p>
      </dgm:t>
    </dgm:pt>
    <dgm:pt modelId="{BF75C79B-D778-400F-97D4-3B0142910A74}" type="parTrans" cxnId="{42045DC5-A8A7-4491-B187-2E50522971D3}">
      <dgm:prSet/>
      <dgm:spPr/>
      <dgm:t>
        <a:bodyPr/>
        <a:lstStyle/>
        <a:p>
          <a:endParaRPr lang="zh-CN" altLang="en-US"/>
        </a:p>
      </dgm:t>
    </dgm:pt>
    <dgm:pt modelId="{51869795-AFBE-4C5A-A73D-DFC3A8711D76}" type="sibTrans" cxnId="{42045DC5-A8A7-4491-B187-2E50522971D3}">
      <dgm:prSet/>
      <dgm:spPr/>
      <dgm:t>
        <a:bodyPr/>
        <a:lstStyle/>
        <a:p>
          <a:endParaRPr lang="zh-CN" altLang="en-US"/>
        </a:p>
      </dgm:t>
    </dgm:pt>
    <dgm:pt modelId="{CC65E477-9024-425F-91C4-415BEE232BC2}">
      <dgm:prSet phldrT="[文本]"/>
      <dgm:spPr/>
      <dgm:t>
        <a:bodyPr/>
        <a:lstStyle/>
        <a:p>
          <a:r>
            <a:rPr lang="en-US" altLang="zh-CN" dirty="0" smtClean="0"/>
            <a:t>Script C</a:t>
          </a:r>
          <a:endParaRPr lang="zh-CN" altLang="en-US" dirty="0"/>
        </a:p>
      </dgm:t>
    </dgm:pt>
    <dgm:pt modelId="{F9841C4D-072B-421F-87AE-E5893D47BE7D}" type="parTrans" cxnId="{A6EB61D2-EA8D-4DC0-ACE6-05A85E576783}">
      <dgm:prSet/>
      <dgm:spPr/>
      <dgm:t>
        <a:bodyPr/>
        <a:lstStyle/>
        <a:p>
          <a:endParaRPr lang="zh-CN" altLang="en-US"/>
        </a:p>
      </dgm:t>
    </dgm:pt>
    <dgm:pt modelId="{DE054AB6-04E1-46E2-B01D-38F998D268CF}" type="sibTrans" cxnId="{A6EB61D2-EA8D-4DC0-ACE6-05A85E576783}">
      <dgm:prSet/>
      <dgm:spPr/>
      <dgm:t>
        <a:bodyPr/>
        <a:lstStyle/>
        <a:p>
          <a:endParaRPr lang="zh-CN" altLang="en-US"/>
        </a:p>
      </dgm:t>
    </dgm:pt>
    <dgm:pt modelId="{E62F44BA-ACF8-4EE7-A7EC-E7E05861E2E5}">
      <dgm:prSet phldrT="[文本]"/>
      <dgm:spPr/>
      <dgm:t>
        <a:bodyPr/>
        <a:lstStyle/>
        <a:p>
          <a:r>
            <a:rPr lang="en-US" altLang="zh-CN" dirty="0" smtClean="0"/>
            <a:t>Build up into one</a:t>
          </a:r>
          <a:endParaRPr lang="zh-CN" altLang="en-US" dirty="0"/>
        </a:p>
      </dgm:t>
    </dgm:pt>
    <dgm:pt modelId="{63C172F5-0A9F-42B0-8B93-D68C118A052A}" type="parTrans" cxnId="{66FCB27B-EE66-438E-B6D0-610CBA95B552}">
      <dgm:prSet/>
      <dgm:spPr/>
      <dgm:t>
        <a:bodyPr/>
        <a:lstStyle/>
        <a:p>
          <a:endParaRPr lang="zh-CN" altLang="en-US"/>
        </a:p>
      </dgm:t>
    </dgm:pt>
    <dgm:pt modelId="{F39CBA88-B3A1-4831-8A0E-A2AC82391487}" type="sibTrans" cxnId="{66FCB27B-EE66-438E-B6D0-610CBA95B552}">
      <dgm:prSet/>
      <dgm:spPr/>
      <dgm:t>
        <a:bodyPr/>
        <a:lstStyle/>
        <a:p>
          <a:endParaRPr lang="zh-CN" altLang="en-US"/>
        </a:p>
      </dgm:t>
    </dgm:pt>
    <dgm:pt modelId="{9D774B1C-0FFE-4138-A394-4043AA73A0F7}" type="pres">
      <dgm:prSet presAssocID="{E7B350A4-E6E5-4A5B-AFF4-EEF1445EC360}" presName="Name0" presStyleCnt="0">
        <dgm:presLayoutVars>
          <dgm:chMax val="4"/>
          <dgm:resizeHandles val="exact"/>
        </dgm:presLayoutVars>
      </dgm:prSet>
      <dgm:spPr/>
      <dgm:t>
        <a:bodyPr/>
        <a:lstStyle/>
        <a:p>
          <a:endParaRPr lang="zh-CN" altLang="en-US"/>
        </a:p>
      </dgm:t>
    </dgm:pt>
    <dgm:pt modelId="{8A73125D-1A76-4589-BCA0-129BD8AA95B0}" type="pres">
      <dgm:prSet presAssocID="{E7B350A4-E6E5-4A5B-AFF4-EEF1445EC360}" presName="ellipse" presStyleLbl="trBgShp" presStyleIdx="0" presStyleCnt="1"/>
      <dgm:spPr/>
    </dgm:pt>
    <dgm:pt modelId="{A26F3DC4-C1AA-4D26-8A42-E6FC2840274A}" type="pres">
      <dgm:prSet presAssocID="{E7B350A4-E6E5-4A5B-AFF4-EEF1445EC360}" presName="arrow1" presStyleLbl="fgShp" presStyleIdx="0" presStyleCnt="1" custLinFactNeighborY="-30348"/>
      <dgm:spPr/>
    </dgm:pt>
    <dgm:pt modelId="{D275C202-DD64-49FF-9E1E-04D1E84C87E4}" type="pres">
      <dgm:prSet presAssocID="{E7B350A4-E6E5-4A5B-AFF4-EEF1445EC360}" presName="rectangle" presStyleLbl="revTx" presStyleIdx="0" presStyleCnt="1" custLinFactNeighborX="59996" custLinFactNeighborY="-83089">
        <dgm:presLayoutVars>
          <dgm:bulletEnabled val="1"/>
        </dgm:presLayoutVars>
      </dgm:prSet>
      <dgm:spPr/>
      <dgm:t>
        <a:bodyPr/>
        <a:lstStyle/>
        <a:p>
          <a:endParaRPr lang="zh-CN" altLang="en-US"/>
        </a:p>
      </dgm:t>
    </dgm:pt>
    <dgm:pt modelId="{E308C2B4-6270-49C5-8AB5-77DF1026B4A2}" type="pres">
      <dgm:prSet presAssocID="{F070C482-075F-4460-A426-933DFC9CB1A1}" presName="item1" presStyleLbl="node1" presStyleIdx="0" presStyleCnt="3">
        <dgm:presLayoutVars>
          <dgm:bulletEnabled val="1"/>
        </dgm:presLayoutVars>
      </dgm:prSet>
      <dgm:spPr/>
      <dgm:t>
        <a:bodyPr/>
        <a:lstStyle/>
        <a:p>
          <a:endParaRPr lang="zh-CN" altLang="en-US"/>
        </a:p>
      </dgm:t>
    </dgm:pt>
    <dgm:pt modelId="{F485AFB2-C0EB-4C9F-B8D2-1F4AA51429E1}" type="pres">
      <dgm:prSet presAssocID="{CC65E477-9024-425F-91C4-415BEE232BC2}" presName="item2" presStyleLbl="node1" presStyleIdx="1" presStyleCnt="3">
        <dgm:presLayoutVars>
          <dgm:bulletEnabled val="1"/>
        </dgm:presLayoutVars>
      </dgm:prSet>
      <dgm:spPr/>
      <dgm:t>
        <a:bodyPr/>
        <a:lstStyle/>
        <a:p>
          <a:endParaRPr lang="zh-CN" altLang="en-US"/>
        </a:p>
      </dgm:t>
    </dgm:pt>
    <dgm:pt modelId="{CAC60271-E1D9-4139-8D6A-B47EC13C5A8A}" type="pres">
      <dgm:prSet presAssocID="{E62F44BA-ACF8-4EE7-A7EC-E7E05861E2E5}" presName="item3" presStyleLbl="node1" presStyleIdx="2" presStyleCnt="3">
        <dgm:presLayoutVars>
          <dgm:bulletEnabled val="1"/>
        </dgm:presLayoutVars>
      </dgm:prSet>
      <dgm:spPr/>
      <dgm:t>
        <a:bodyPr/>
        <a:lstStyle/>
        <a:p>
          <a:endParaRPr lang="zh-CN" altLang="en-US"/>
        </a:p>
      </dgm:t>
    </dgm:pt>
    <dgm:pt modelId="{07CA889D-F3BC-4CD7-B8D0-8531F887BC9A}" type="pres">
      <dgm:prSet presAssocID="{E7B350A4-E6E5-4A5B-AFF4-EEF1445EC360}" presName="funnel" presStyleLbl="trAlignAcc1" presStyleIdx="0" presStyleCnt="1" custScaleY="87623"/>
      <dgm:spPr/>
    </dgm:pt>
  </dgm:ptLst>
  <dgm:cxnLst>
    <dgm:cxn modelId="{B63B21D2-0EB9-42DA-B74A-5561BB11F28D}" srcId="{E7B350A4-E6E5-4A5B-AFF4-EEF1445EC360}" destId="{1EC872D6-F4CB-404F-AB02-8F763309C9E0}" srcOrd="0" destOrd="0" parTransId="{8759A82D-12E5-4E0F-964A-25861C635387}" sibTransId="{5D3EE871-353F-416E-9634-4275BCF13204}"/>
    <dgm:cxn modelId="{91731619-71CC-4C11-9082-2052CF948A2B}" type="presOf" srcId="{E7B350A4-E6E5-4A5B-AFF4-EEF1445EC360}" destId="{9D774B1C-0FFE-4138-A394-4043AA73A0F7}" srcOrd="0" destOrd="0" presId="urn:microsoft.com/office/officeart/2005/8/layout/funnel1"/>
    <dgm:cxn modelId="{625AC9E7-A083-47D6-8A0E-8840D1041D3A}" type="presOf" srcId="{E62F44BA-ACF8-4EE7-A7EC-E7E05861E2E5}" destId="{D275C202-DD64-49FF-9E1E-04D1E84C87E4}" srcOrd="0" destOrd="0" presId="urn:microsoft.com/office/officeart/2005/8/layout/funnel1"/>
    <dgm:cxn modelId="{6858580D-2285-4032-98B0-3FE8A2EE3EAB}" type="presOf" srcId="{1EC872D6-F4CB-404F-AB02-8F763309C9E0}" destId="{CAC60271-E1D9-4139-8D6A-B47EC13C5A8A}" srcOrd="0" destOrd="0" presId="urn:microsoft.com/office/officeart/2005/8/layout/funnel1"/>
    <dgm:cxn modelId="{A6EB61D2-EA8D-4DC0-ACE6-05A85E576783}" srcId="{E7B350A4-E6E5-4A5B-AFF4-EEF1445EC360}" destId="{CC65E477-9024-425F-91C4-415BEE232BC2}" srcOrd="2" destOrd="0" parTransId="{F9841C4D-072B-421F-87AE-E5893D47BE7D}" sibTransId="{DE054AB6-04E1-46E2-B01D-38F998D268CF}"/>
    <dgm:cxn modelId="{71DE30FA-367A-46FA-A470-D585D38244DC}" type="presOf" srcId="{CC65E477-9024-425F-91C4-415BEE232BC2}" destId="{E308C2B4-6270-49C5-8AB5-77DF1026B4A2}" srcOrd="0" destOrd="0" presId="urn:microsoft.com/office/officeart/2005/8/layout/funnel1"/>
    <dgm:cxn modelId="{42045DC5-A8A7-4491-B187-2E50522971D3}" srcId="{E7B350A4-E6E5-4A5B-AFF4-EEF1445EC360}" destId="{F070C482-075F-4460-A426-933DFC9CB1A1}" srcOrd="1" destOrd="0" parTransId="{BF75C79B-D778-400F-97D4-3B0142910A74}" sibTransId="{51869795-AFBE-4C5A-A73D-DFC3A8711D76}"/>
    <dgm:cxn modelId="{66FCB27B-EE66-438E-B6D0-610CBA95B552}" srcId="{E7B350A4-E6E5-4A5B-AFF4-EEF1445EC360}" destId="{E62F44BA-ACF8-4EE7-A7EC-E7E05861E2E5}" srcOrd="3" destOrd="0" parTransId="{63C172F5-0A9F-42B0-8B93-D68C118A052A}" sibTransId="{F39CBA88-B3A1-4831-8A0E-A2AC82391487}"/>
    <dgm:cxn modelId="{535CC558-12DC-4BE6-B5EF-B4397B0FA4C0}" type="presOf" srcId="{F070C482-075F-4460-A426-933DFC9CB1A1}" destId="{F485AFB2-C0EB-4C9F-B8D2-1F4AA51429E1}" srcOrd="0" destOrd="0" presId="urn:microsoft.com/office/officeart/2005/8/layout/funnel1"/>
    <dgm:cxn modelId="{954898D8-9A2C-4412-966F-7CC08E1004D2}" type="presParOf" srcId="{9D774B1C-0FFE-4138-A394-4043AA73A0F7}" destId="{8A73125D-1A76-4589-BCA0-129BD8AA95B0}" srcOrd="0" destOrd="0" presId="urn:microsoft.com/office/officeart/2005/8/layout/funnel1"/>
    <dgm:cxn modelId="{6DFF07A4-6489-4BD8-9A3D-F80A814B15B5}" type="presParOf" srcId="{9D774B1C-0FFE-4138-A394-4043AA73A0F7}" destId="{A26F3DC4-C1AA-4D26-8A42-E6FC2840274A}" srcOrd="1" destOrd="0" presId="urn:microsoft.com/office/officeart/2005/8/layout/funnel1"/>
    <dgm:cxn modelId="{0FA60B1F-6EF6-4C6F-AD7B-13CED67C8B0A}" type="presParOf" srcId="{9D774B1C-0FFE-4138-A394-4043AA73A0F7}" destId="{D275C202-DD64-49FF-9E1E-04D1E84C87E4}" srcOrd="2" destOrd="0" presId="urn:microsoft.com/office/officeart/2005/8/layout/funnel1"/>
    <dgm:cxn modelId="{0223433C-4E1F-485A-818C-3D1F12CB6EC4}" type="presParOf" srcId="{9D774B1C-0FFE-4138-A394-4043AA73A0F7}" destId="{E308C2B4-6270-49C5-8AB5-77DF1026B4A2}" srcOrd="3" destOrd="0" presId="urn:microsoft.com/office/officeart/2005/8/layout/funnel1"/>
    <dgm:cxn modelId="{D5610779-4DD0-42E5-AF73-FB3C7152F96D}" type="presParOf" srcId="{9D774B1C-0FFE-4138-A394-4043AA73A0F7}" destId="{F485AFB2-C0EB-4C9F-B8D2-1F4AA51429E1}" srcOrd="4" destOrd="0" presId="urn:microsoft.com/office/officeart/2005/8/layout/funnel1"/>
    <dgm:cxn modelId="{57FC4E65-0F33-4424-BFF0-1545DA735305}" type="presParOf" srcId="{9D774B1C-0FFE-4138-A394-4043AA73A0F7}" destId="{CAC60271-E1D9-4139-8D6A-B47EC13C5A8A}" srcOrd="5" destOrd="0" presId="urn:microsoft.com/office/officeart/2005/8/layout/funnel1"/>
    <dgm:cxn modelId="{7260878E-755C-443F-BB2B-CDF2C2380FBC}" type="presParOf" srcId="{9D774B1C-0FFE-4138-A394-4043AA73A0F7}" destId="{07CA889D-F3BC-4CD7-B8D0-8531F887BC9A}" srcOrd="6" destOrd="0" presId="urn:microsoft.com/office/officeart/2005/8/layout/funnel1"/>
  </dgm:cxnLst>
  <dgm:bg/>
  <dgm:whole/>
</dgm:dataModel>
</file>

<file path=ppt/diagrams/data4.xml><?xml version="1.0" encoding="utf-8"?>
<dgm:dataModel xmlns:dgm="http://schemas.openxmlformats.org/drawingml/2006/diagram" xmlns:a="http://schemas.openxmlformats.org/drawingml/2006/main">
  <dgm:ptLst>
    <dgm:pt modelId="{68A9F5D8-9E91-457F-9A0B-15DF297B3255}" type="doc">
      <dgm:prSet loTypeId="urn:microsoft.com/office/officeart/2005/8/layout/gear1" loCatId="relationship" qsTypeId="urn:microsoft.com/office/officeart/2005/8/quickstyle/3d1" qsCatId="3D" csTypeId="urn:microsoft.com/office/officeart/2005/8/colors/accent1_2" csCatId="accent1" phldr="1"/>
      <dgm:spPr/>
    </dgm:pt>
    <dgm:pt modelId="{6C9484F6-1A42-498E-9090-EA64071B5C4F}">
      <dgm:prSet phldrT="[文本]" custT="1"/>
      <dgm:spPr/>
      <dgm:t>
        <a:bodyPr/>
        <a:lstStyle/>
        <a:p>
          <a:r>
            <a:rPr lang="en-US" altLang="zh-CN" sz="1400" dirty="0" smtClean="0">
              <a:effectLst/>
            </a:rPr>
            <a:t>Web.config</a:t>
          </a:r>
          <a:endParaRPr lang="zh-CN" altLang="en-US" sz="1400" dirty="0">
            <a:effectLst/>
          </a:endParaRPr>
        </a:p>
      </dgm:t>
    </dgm:pt>
    <dgm:pt modelId="{EA7F36C9-73E9-462E-9707-FD38666AAC92}" type="parTrans" cxnId="{B5AB4BBF-4E4A-413C-9DCF-CCA9E91F8D7A}">
      <dgm:prSet/>
      <dgm:spPr/>
      <dgm:t>
        <a:bodyPr/>
        <a:lstStyle/>
        <a:p>
          <a:endParaRPr lang="zh-CN" altLang="en-US" sz="1400">
            <a:effectLst/>
          </a:endParaRPr>
        </a:p>
      </dgm:t>
    </dgm:pt>
    <dgm:pt modelId="{235BAB6C-FED1-4E44-B07F-FB22CA1DE6E6}" type="sibTrans" cxnId="{B5AB4BBF-4E4A-413C-9DCF-CCA9E91F8D7A}">
      <dgm:prSet/>
      <dgm:spPr/>
      <dgm:t>
        <a:bodyPr/>
        <a:lstStyle/>
        <a:p>
          <a:endParaRPr lang="zh-CN" altLang="en-US" sz="1400">
            <a:effectLst/>
          </a:endParaRPr>
        </a:p>
      </dgm:t>
    </dgm:pt>
    <dgm:pt modelId="{F4A6C9B5-61AD-4DA9-A70F-78EE6B697F4D}">
      <dgm:prSet phldrT="[文本]" custT="1"/>
      <dgm:spPr/>
      <dgm:t>
        <a:bodyPr/>
        <a:lstStyle/>
        <a:p>
          <a:r>
            <a:rPr lang="en-US" altLang="zh-CN" sz="1400" dirty="0" smtClean="0">
              <a:effectLst/>
            </a:rPr>
            <a:t>ScriptManager</a:t>
          </a:r>
          <a:endParaRPr lang="zh-CN" altLang="en-US" sz="1400" dirty="0">
            <a:effectLst/>
          </a:endParaRPr>
        </a:p>
      </dgm:t>
    </dgm:pt>
    <dgm:pt modelId="{78772A33-F941-4D95-87C7-D642754B9F0C}" type="parTrans" cxnId="{BADD88D2-C2FE-4601-8D71-1B3400EB89B9}">
      <dgm:prSet/>
      <dgm:spPr/>
      <dgm:t>
        <a:bodyPr/>
        <a:lstStyle/>
        <a:p>
          <a:endParaRPr lang="zh-CN" altLang="en-US" sz="1400">
            <a:effectLst/>
          </a:endParaRPr>
        </a:p>
      </dgm:t>
    </dgm:pt>
    <dgm:pt modelId="{A3960892-22DB-43B8-9CD1-4D5CAB797DE3}" type="sibTrans" cxnId="{BADD88D2-C2FE-4601-8D71-1B3400EB89B9}">
      <dgm:prSet/>
      <dgm:spPr/>
      <dgm:t>
        <a:bodyPr/>
        <a:lstStyle/>
        <a:p>
          <a:endParaRPr lang="zh-CN" altLang="en-US" sz="1400">
            <a:effectLst/>
          </a:endParaRPr>
        </a:p>
      </dgm:t>
    </dgm:pt>
    <dgm:pt modelId="{2FCD65E4-A504-4F76-8FB5-F4801ACCE460}">
      <dgm:prSet phldrT="[文本]" custT="1"/>
      <dgm:spPr/>
      <dgm:t>
        <a:bodyPr/>
        <a:lstStyle/>
        <a:p>
          <a:r>
            <a:rPr lang="en-US" altLang="zh-CN" sz="1400" dirty="0" smtClean="0">
              <a:effectLst/>
            </a:rPr>
            <a:t>Script Combination</a:t>
          </a:r>
          <a:endParaRPr lang="zh-CN" altLang="en-US" sz="1400" dirty="0">
            <a:effectLst/>
          </a:endParaRPr>
        </a:p>
      </dgm:t>
    </dgm:pt>
    <dgm:pt modelId="{34946A6B-79AB-4E56-ACE7-A27E634C1AA9}" type="parTrans" cxnId="{48032676-19F2-48C9-949B-D80DDC94B746}">
      <dgm:prSet/>
      <dgm:spPr/>
      <dgm:t>
        <a:bodyPr/>
        <a:lstStyle/>
        <a:p>
          <a:endParaRPr lang="zh-CN" altLang="en-US" sz="1400">
            <a:effectLst/>
          </a:endParaRPr>
        </a:p>
      </dgm:t>
    </dgm:pt>
    <dgm:pt modelId="{D5DB0CAF-DFED-4B11-BBE7-3CB04F973079}" type="sibTrans" cxnId="{48032676-19F2-48C9-949B-D80DDC94B746}">
      <dgm:prSet/>
      <dgm:spPr/>
      <dgm:t>
        <a:bodyPr/>
        <a:lstStyle/>
        <a:p>
          <a:endParaRPr lang="zh-CN" altLang="en-US" sz="1400">
            <a:effectLst/>
          </a:endParaRPr>
        </a:p>
      </dgm:t>
    </dgm:pt>
    <dgm:pt modelId="{51DB57EA-DFEE-45A9-B970-C08F002FBC66}">
      <dgm:prSet phldrT="[文本]" custT="1"/>
      <dgm:spPr/>
      <dgm:t>
        <a:bodyPr/>
        <a:lstStyle/>
        <a:p>
          <a:r>
            <a:rPr lang="en-US" altLang="zh-CN" sz="1400" dirty="0" smtClean="0">
              <a:effectLst/>
            </a:rPr>
            <a:t>Cache</a:t>
          </a:r>
          <a:endParaRPr lang="zh-CN" altLang="en-US" sz="1400" dirty="0">
            <a:effectLst/>
          </a:endParaRPr>
        </a:p>
      </dgm:t>
    </dgm:pt>
    <dgm:pt modelId="{9E480987-32CB-4D2E-A0F2-92D5C8153E7C}" type="parTrans" cxnId="{A91B599B-D6EA-4184-BDBE-9B6A064FDD04}">
      <dgm:prSet/>
      <dgm:spPr/>
      <dgm:t>
        <a:bodyPr/>
        <a:lstStyle/>
        <a:p>
          <a:endParaRPr lang="zh-CN" altLang="en-US" sz="1400">
            <a:effectLst/>
          </a:endParaRPr>
        </a:p>
      </dgm:t>
    </dgm:pt>
    <dgm:pt modelId="{8E62FF2F-0F71-4465-B8FC-B272F02DDCCF}" type="sibTrans" cxnId="{A91B599B-D6EA-4184-BDBE-9B6A064FDD04}">
      <dgm:prSet/>
      <dgm:spPr/>
      <dgm:t>
        <a:bodyPr/>
        <a:lstStyle/>
        <a:p>
          <a:endParaRPr lang="zh-CN" altLang="en-US" sz="1400">
            <a:effectLst/>
          </a:endParaRPr>
        </a:p>
      </dgm:t>
    </dgm:pt>
    <dgm:pt modelId="{406C60DC-B375-406C-B50A-F61866E7EB87}">
      <dgm:prSet phldrT="[文本]" custT="1"/>
      <dgm:spPr/>
      <dgm:t>
        <a:bodyPr/>
        <a:lstStyle/>
        <a:p>
          <a:r>
            <a:rPr lang="en-US" altLang="zh-CN" sz="1400" dirty="0" smtClean="0">
              <a:effectLst/>
            </a:rPr>
            <a:t>Compress</a:t>
          </a:r>
          <a:endParaRPr lang="zh-CN" altLang="en-US" sz="1400" dirty="0">
            <a:effectLst/>
          </a:endParaRPr>
        </a:p>
      </dgm:t>
    </dgm:pt>
    <dgm:pt modelId="{213D6965-7066-482F-AD9D-251D347AB9B2}" type="parTrans" cxnId="{D4D809B1-7A3D-4F77-96E9-BA70D526D7E1}">
      <dgm:prSet/>
      <dgm:spPr/>
      <dgm:t>
        <a:bodyPr/>
        <a:lstStyle/>
        <a:p>
          <a:endParaRPr lang="zh-CN" altLang="en-US" sz="1400">
            <a:effectLst/>
          </a:endParaRPr>
        </a:p>
      </dgm:t>
    </dgm:pt>
    <dgm:pt modelId="{8726FE11-F646-4D27-84BF-B1A3C7978146}" type="sibTrans" cxnId="{D4D809B1-7A3D-4F77-96E9-BA70D526D7E1}">
      <dgm:prSet/>
      <dgm:spPr/>
      <dgm:t>
        <a:bodyPr/>
        <a:lstStyle/>
        <a:p>
          <a:endParaRPr lang="zh-CN" altLang="en-US" sz="1400">
            <a:effectLst/>
          </a:endParaRPr>
        </a:p>
      </dgm:t>
    </dgm:pt>
    <dgm:pt modelId="{781057AF-846A-4636-89FA-A01BB8D524A5}">
      <dgm:prSet phldrT="[文本]" custT="1"/>
      <dgm:spPr/>
      <dgm:t>
        <a:bodyPr/>
        <a:lstStyle/>
        <a:p>
          <a:r>
            <a:rPr lang="en-US" altLang="en-US" sz="1400" b="0" dirty="0" smtClean="0">
              <a:effectLst/>
            </a:rPr>
            <a:t>ScriptMode</a:t>
          </a:r>
          <a:endParaRPr lang="zh-CN" altLang="en-US" sz="1400" b="0" dirty="0">
            <a:effectLst/>
          </a:endParaRPr>
        </a:p>
      </dgm:t>
    </dgm:pt>
    <dgm:pt modelId="{59686C52-D3F0-40BF-8000-04A729184669}" type="parTrans" cxnId="{946D9685-9984-4F03-9245-D3845C0871A3}">
      <dgm:prSet/>
      <dgm:spPr/>
      <dgm:t>
        <a:bodyPr/>
        <a:lstStyle/>
        <a:p>
          <a:endParaRPr lang="zh-CN" altLang="en-US" sz="1400">
            <a:effectLst/>
          </a:endParaRPr>
        </a:p>
      </dgm:t>
    </dgm:pt>
    <dgm:pt modelId="{2ED2180C-6EE0-48CE-A793-74A3065A932C}" type="sibTrans" cxnId="{946D9685-9984-4F03-9245-D3845C0871A3}">
      <dgm:prSet/>
      <dgm:spPr/>
      <dgm:t>
        <a:bodyPr/>
        <a:lstStyle/>
        <a:p>
          <a:endParaRPr lang="zh-CN" altLang="en-US" sz="1400">
            <a:effectLst/>
          </a:endParaRPr>
        </a:p>
      </dgm:t>
    </dgm:pt>
    <dgm:pt modelId="{B36D3517-6D88-4D3B-8D94-E3DA632EF1CF}">
      <dgm:prSet phldrT="[文本]" custT="1"/>
      <dgm:spPr/>
      <dgm:t>
        <a:bodyPr/>
        <a:lstStyle/>
        <a:p>
          <a:r>
            <a:rPr lang="en-US" sz="1400" b="0" dirty="0" smtClean="0">
              <a:effectLst/>
            </a:rPr>
            <a:t>EnablePartialRendering </a:t>
          </a:r>
          <a:endParaRPr lang="zh-CN" altLang="en-US" sz="1400" b="0" dirty="0">
            <a:effectLst/>
          </a:endParaRPr>
        </a:p>
      </dgm:t>
    </dgm:pt>
    <dgm:pt modelId="{EE1334AC-5FB0-4FDB-AB6B-8C752DC977D3}" type="parTrans" cxnId="{64AD672A-98FF-4B55-97E1-1DA056E65F49}">
      <dgm:prSet/>
      <dgm:spPr/>
      <dgm:t>
        <a:bodyPr/>
        <a:lstStyle/>
        <a:p>
          <a:endParaRPr lang="zh-CN" altLang="en-US" sz="1400">
            <a:effectLst/>
          </a:endParaRPr>
        </a:p>
      </dgm:t>
    </dgm:pt>
    <dgm:pt modelId="{7550F85A-C4A8-448A-89B4-E9FF8966D55C}" type="sibTrans" cxnId="{64AD672A-98FF-4B55-97E1-1DA056E65F49}">
      <dgm:prSet/>
      <dgm:spPr/>
      <dgm:t>
        <a:bodyPr/>
        <a:lstStyle/>
        <a:p>
          <a:endParaRPr lang="zh-CN" altLang="en-US" sz="1400">
            <a:effectLst/>
          </a:endParaRPr>
        </a:p>
      </dgm:t>
    </dgm:pt>
    <dgm:pt modelId="{FBC9C519-E00B-4126-81CC-6DB5646C5B50}">
      <dgm:prSet phldrT="[文本]" custT="1"/>
      <dgm:spPr/>
      <dgm:t>
        <a:bodyPr/>
        <a:lstStyle/>
        <a:p>
          <a:r>
            <a:rPr lang="en-US" sz="1400" b="0" dirty="0" smtClean="0">
              <a:effectLst/>
            </a:rPr>
            <a:t>LoadScriptBeforeUI</a:t>
          </a:r>
          <a:endParaRPr lang="zh-CN" altLang="en-US" sz="1400" b="0" dirty="0">
            <a:effectLst/>
          </a:endParaRPr>
        </a:p>
      </dgm:t>
    </dgm:pt>
    <dgm:pt modelId="{8A22632B-D65F-42A0-8C9C-12D2DE9A48FB}" type="parTrans" cxnId="{54889753-FE51-4609-B0D1-0B2D98FFDDFC}">
      <dgm:prSet/>
      <dgm:spPr/>
      <dgm:t>
        <a:bodyPr/>
        <a:lstStyle/>
        <a:p>
          <a:endParaRPr lang="zh-CN" altLang="en-US" sz="1400">
            <a:effectLst/>
          </a:endParaRPr>
        </a:p>
      </dgm:t>
    </dgm:pt>
    <dgm:pt modelId="{F2D75CC4-C3BF-4C10-B2E7-6E8FBFB1FD65}" type="sibTrans" cxnId="{54889753-FE51-4609-B0D1-0B2D98FFDDFC}">
      <dgm:prSet/>
      <dgm:spPr/>
      <dgm:t>
        <a:bodyPr/>
        <a:lstStyle/>
        <a:p>
          <a:endParaRPr lang="zh-CN" altLang="en-US" sz="1400">
            <a:effectLst/>
          </a:endParaRPr>
        </a:p>
      </dgm:t>
    </dgm:pt>
    <dgm:pt modelId="{0EF5679D-FACD-49E4-8129-B648C01CCB88}">
      <dgm:prSet phldrT="[文本]" custT="1"/>
      <dgm:spPr/>
      <dgm:t>
        <a:bodyPr/>
        <a:lstStyle/>
        <a:p>
          <a:r>
            <a:rPr lang="en-US" sz="1400" b="0" dirty="0" smtClean="0">
              <a:effectLst/>
            </a:rPr>
            <a:t>ToolkitScriptManager</a:t>
          </a:r>
          <a:endParaRPr lang="zh-CN" altLang="en-US" sz="1400" b="0" dirty="0">
            <a:effectLst/>
          </a:endParaRPr>
        </a:p>
      </dgm:t>
    </dgm:pt>
    <dgm:pt modelId="{114BFE23-9C26-4992-8D5B-A58338DED261}" type="parTrans" cxnId="{A0CF8674-0DF6-45AA-B79D-7622B51CE30F}">
      <dgm:prSet/>
      <dgm:spPr/>
      <dgm:t>
        <a:bodyPr/>
        <a:lstStyle/>
        <a:p>
          <a:endParaRPr lang="zh-CN" altLang="en-US" sz="1400">
            <a:effectLst/>
          </a:endParaRPr>
        </a:p>
      </dgm:t>
    </dgm:pt>
    <dgm:pt modelId="{DEC55663-A3A8-4280-9D13-28AC6A9E64AC}" type="sibTrans" cxnId="{A0CF8674-0DF6-45AA-B79D-7622B51CE30F}">
      <dgm:prSet/>
      <dgm:spPr/>
      <dgm:t>
        <a:bodyPr/>
        <a:lstStyle/>
        <a:p>
          <a:endParaRPr lang="zh-CN" altLang="en-US" sz="1400">
            <a:effectLst/>
          </a:endParaRPr>
        </a:p>
      </dgm:t>
    </dgm:pt>
    <dgm:pt modelId="{26DFA017-FB93-48A2-8EEA-71AB90407CCA}">
      <dgm:prSet phldrT="[文本]" custT="1"/>
      <dgm:spPr/>
      <dgm:t>
        <a:bodyPr/>
        <a:lstStyle/>
        <a:p>
          <a:r>
            <a:rPr lang="en-US" sz="1400" b="0" dirty="0" smtClean="0">
              <a:effectLst/>
            </a:rPr>
            <a:t>CompositeScript</a:t>
          </a:r>
          <a:endParaRPr lang="zh-CN" altLang="en-US" sz="1400" b="0" dirty="0">
            <a:effectLst/>
          </a:endParaRPr>
        </a:p>
      </dgm:t>
    </dgm:pt>
    <dgm:pt modelId="{BA909105-5408-437F-A939-4344B840DD22}" type="parTrans" cxnId="{8784921F-5C6E-4DD0-937B-4A4928415D10}">
      <dgm:prSet/>
      <dgm:spPr/>
      <dgm:t>
        <a:bodyPr/>
        <a:lstStyle/>
        <a:p>
          <a:endParaRPr lang="zh-CN" altLang="en-US" sz="1400">
            <a:effectLst/>
          </a:endParaRPr>
        </a:p>
      </dgm:t>
    </dgm:pt>
    <dgm:pt modelId="{729458DD-DEA4-43F3-88E5-F627B5F4B2EB}" type="sibTrans" cxnId="{8784921F-5C6E-4DD0-937B-4A4928415D10}">
      <dgm:prSet/>
      <dgm:spPr/>
      <dgm:t>
        <a:bodyPr/>
        <a:lstStyle/>
        <a:p>
          <a:endParaRPr lang="zh-CN" altLang="en-US" sz="1400">
            <a:effectLst/>
          </a:endParaRPr>
        </a:p>
      </dgm:t>
    </dgm:pt>
    <dgm:pt modelId="{8334A2A0-3D67-49A8-A5BF-25D5BB90F825}" type="pres">
      <dgm:prSet presAssocID="{68A9F5D8-9E91-457F-9A0B-15DF297B3255}" presName="composite" presStyleCnt="0">
        <dgm:presLayoutVars>
          <dgm:chMax val="3"/>
          <dgm:animLvl val="lvl"/>
          <dgm:resizeHandles val="exact"/>
        </dgm:presLayoutVars>
      </dgm:prSet>
      <dgm:spPr/>
    </dgm:pt>
    <dgm:pt modelId="{24980C0F-377E-4477-98DB-D391BD346FF9}" type="pres">
      <dgm:prSet presAssocID="{6C9484F6-1A42-498E-9090-EA64071B5C4F}" presName="gear1" presStyleLbl="node1" presStyleIdx="0" presStyleCnt="3">
        <dgm:presLayoutVars>
          <dgm:chMax val="1"/>
          <dgm:bulletEnabled val="1"/>
        </dgm:presLayoutVars>
      </dgm:prSet>
      <dgm:spPr/>
      <dgm:t>
        <a:bodyPr/>
        <a:lstStyle/>
        <a:p>
          <a:endParaRPr lang="zh-CN" altLang="en-US"/>
        </a:p>
      </dgm:t>
    </dgm:pt>
    <dgm:pt modelId="{029F9710-ADB9-4FAE-8078-998062F5B5C3}" type="pres">
      <dgm:prSet presAssocID="{6C9484F6-1A42-498E-9090-EA64071B5C4F}" presName="gear1srcNode" presStyleLbl="node1" presStyleIdx="0" presStyleCnt="3"/>
      <dgm:spPr/>
      <dgm:t>
        <a:bodyPr/>
        <a:lstStyle/>
        <a:p>
          <a:endParaRPr lang="zh-CN" altLang="en-US"/>
        </a:p>
      </dgm:t>
    </dgm:pt>
    <dgm:pt modelId="{929163AC-ED47-4B91-A95B-9C960D0291F6}" type="pres">
      <dgm:prSet presAssocID="{6C9484F6-1A42-498E-9090-EA64071B5C4F}" presName="gear1dstNode" presStyleLbl="node1" presStyleIdx="0" presStyleCnt="3"/>
      <dgm:spPr/>
      <dgm:t>
        <a:bodyPr/>
        <a:lstStyle/>
        <a:p>
          <a:endParaRPr lang="zh-CN" altLang="en-US"/>
        </a:p>
      </dgm:t>
    </dgm:pt>
    <dgm:pt modelId="{B32DC9C2-CD87-4D41-A889-B29F7ACC715B}" type="pres">
      <dgm:prSet presAssocID="{6C9484F6-1A42-498E-9090-EA64071B5C4F}" presName="gear1ch" presStyleLbl="fgAcc1" presStyleIdx="0" presStyleCnt="3">
        <dgm:presLayoutVars>
          <dgm:chMax val="0"/>
          <dgm:bulletEnabled val="1"/>
        </dgm:presLayoutVars>
      </dgm:prSet>
      <dgm:spPr/>
      <dgm:t>
        <a:bodyPr/>
        <a:lstStyle/>
        <a:p>
          <a:endParaRPr lang="zh-CN" altLang="en-US"/>
        </a:p>
      </dgm:t>
    </dgm:pt>
    <dgm:pt modelId="{5807F2DE-4781-475F-B2A5-99D901C39B5A}" type="pres">
      <dgm:prSet presAssocID="{F4A6C9B5-61AD-4DA9-A70F-78EE6B697F4D}" presName="gear2" presStyleLbl="node1" presStyleIdx="1" presStyleCnt="3">
        <dgm:presLayoutVars>
          <dgm:chMax val="1"/>
          <dgm:bulletEnabled val="1"/>
        </dgm:presLayoutVars>
      </dgm:prSet>
      <dgm:spPr/>
      <dgm:t>
        <a:bodyPr/>
        <a:lstStyle/>
        <a:p>
          <a:endParaRPr lang="zh-CN" altLang="en-US"/>
        </a:p>
      </dgm:t>
    </dgm:pt>
    <dgm:pt modelId="{03B9B250-F8E8-4249-A061-992BE7A9A97C}" type="pres">
      <dgm:prSet presAssocID="{F4A6C9B5-61AD-4DA9-A70F-78EE6B697F4D}" presName="gear2srcNode" presStyleLbl="node1" presStyleIdx="1" presStyleCnt="3"/>
      <dgm:spPr/>
      <dgm:t>
        <a:bodyPr/>
        <a:lstStyle/>
        <a:p>
          <a:endParaRPr lang="zh-CN" altLang="en-US"/>
        </a:p>
      </dgm:t>
    </dgm:pt>
    <dgm:pt modelId="{4E5AE1FE-EEF5-4339-9896-7DC2DD979A5F}" type="pres">
      <dgm:prSet presAssocID="{F4A6C9B5-61AD-4DA9-A70F-78EE6B697F4D}" presName="gear2dstNode" presStyleLbl="node1" presStyleIdx="1" presStyleCnt="3"/>
      <dgm:spPr/>
      <dgm:t>
        <a:bodyPr/>
        <a:lstStyle/>
        <a:p>
          <a:endParaRPr lang="zh-CN" altLang="en-US"/>
        </a:p>
      </dgm:t>
    </dgm:pt>
    <dgm:pt modelId="{F319340B-E0B9-46AC-A4CA-D3A5A8C4FD04}" type="pres">
      <dgm:prSet presAssocID="{F4A6C9B5-61AD-4DA9-A70F-78EE6B697F4D}" presName="gear2ch" presStyleLbl="fgAcc1" presStyleIdx="1" presStyleCnt="3">
        <dgm:presLayoutVars>
          <dgm:chMax val="0"/>
          <dgm:bulletEnabled val="1"/>
        </dgm:presLayoutVars>
      </dgm:prSet>
      <dgm:spPr/>
      <dgm:t>
        <a:bodyPr/>
        <a:lstStyle/>
        <a:p>
          <a:endParaRPr lang="zh-CN" altLang="en-US"/>
        </a:p>
      </dgm:t>
    </dgm:pt>
    <dgm:pt modelId="{9440F026-812A-4D6A-94D2-CEE813DF223F}" type="pres">
      <dgm:prSet presAssocID="{2FCD65E4-A504-4F76-8FB5-F4801ACCE460}" presName="gear3" presStyleLbl="node1" presStyleIdx="2" presStyleCnt="3"/>
      <dgm:spPr/>
      <dgm:t>
        <a:bodyPr/>
        <a:lstStyle/>
        <a:p>
          <a:endParaRPr lang="zh-CN" altLang="en-US"/>
        </a:p>
      </dgm:t>
    </dgm:pt>
    <dgm:pt modelId="{3815FCDC-F803-4348-89A5-6C04366E9C83}" type="pres">
      <dgm:prSet presAssocID="{2FCD65E4-A504-4F76-8FB5-F4801ACCE460}" presName="gear3tx" presStyleLbl="node1" presStyleIdx="2" presStyleCnt="3">
        <dgm:presLayoutVars>
          <dgm:chMax val="1"/>
          <dgm:bulletEnabled val="1"/>
        </dgm:presLayoutVars>
      </dgm:prSet>
      <dgm:spPr/>
      <dgm:t>
        <a:bodyPr/>
        <a:lstStyle/>
        <a:p>
          <a:endParaRPr lang="zh-CN" altLang="en-US"/>
        </a:p>
      </dgm:t>
    </dgm:pt>
    <dgm:pt modelId="{C48EB5A2-1C45-4B5F-92DE-9AD52F46917B}" type="pres">
      <dgm:prSet presAssocID="{2FCD65E4-A504-4F76-8FB5-F4801ACCE460}" presName="gear3srcNode" presStyleLbl="node1" presStyleIdx="2" presStyleCnt="3"/>
      <dgm:spPr/>
      <dgm:t>
        <a:bodyPr/>
        <a:lstStyle/>
        <a:p>
          <a:endParaRPr lang="zh-CN" altLang="en-US"/>
        </a:p>
      </dgm:t>
    </dgm:pt>
    <dgm:pt modelId="{309AFA5F-B9B9-455B-A54D-5DBA837064ED}" type="pres">
      <dgm:prSet presAssocID="{2FCD65E4-A504-4F76-8FB5-F4801ACCE460}" presName="gear3dstNode" presStyleLbl="node1" presStyleIdx="2" presStyleCnt="3"/>
      <dgm:spPr/>
      <dgm:t>
        <a:bodyPr/>
        <a:lstStyle/>
        <a:p>
          <a:endParaRPr lang="zh-CN" altLang="en-US"/>
        </a:p>
      </dgm:t>
    </dgm:pt>
    <dgm:pt modelId="{C73B861D-38B5-4171-BF7A-7E5357FF4F4E}" type="pres">
      <dgm:prSet presAssocID="{2FCD65E4-A504-4F76-8FB5-F4801ACCE460}" presName="gear3ch" presStyleLbl="fgAcc1" presStyleIdx="2" presStyleCnt="3">
        <dgm:presLayoutVars>
          <dgm:chMax val="0"/>
          <dgm:bulletEnabled val="1"/>
        </dgm:presLayoutVars>
      </dgm:prSet>
      <dgm:spPr/>
      <dgm:t>
        <a:bodyPr/>
        <a:lstStyle/>
        <a:p>
          <a:endParaRPr lang="zh-CN" altLang="en-US"/>
        </a:p>
      </dgm:t>
    </dgm:pt>
    <dgm:pt modelId="{A58F07C9-97F7-4284-A4F1-2318EEF0CC35}" type="pres">
      <dgm:prSet presAssocID="{235BAB6C-FED1-4E44-B07F-FB22CA1DE6E6}" presName="connector1" presStyleLbl="sibTrans2D1" presStyleIdx="0" presStyleCnt="3"/>
      <dgm:spPr/>
      <dgm:t>
        <a:bodyPr/>
        <a:lstStyle/>
        <a:p>
          <a:endParaRPr lang="zh-CN" altLang="en-US"/>
        </a:p>
      </dgm:t>
    </dgm:pt>
    <dgm:pt modelId="{3E568EFF-3151-4445-9F18-A42A6B153F52}" type="pres">
      <dgm:prSet presAssocID="{A3960892-22DB-43B8-9CD1-4D5CAB797DE3}" presName="connector2" presStyleLbl="sibTrans2D1" presStyleIdx="1" presStyleCnt="3"/>
      <dgm:spPr/>
      <dgm:t>
        <a:bodyPr/>
        <a:lstStyle/>
        <a:p>
          <a:endParaRPr lang="zh-CN" altLang="en-US"/>
        </a:p>
      </dgm:t>
    </dgm:pt>
    <dgm:pt modelId="{F5A4B5EC-6F17-4983-ACE1-7218CB33946C}" type="pres">
      <dgm:prSet presAssocID="{D5DB0CAF-DFED-4B11-BBE7-3CB04F973079}" presName="connector3" presStyleLbl="sibTrans2D1" presStyleIdx="2" presStyleCnt="3"/>
      <dgm:spPr/>
      <dgm:t>
        <a:bodyPr/>
        <a:lstStyle/>
        <a:p>
          <a:endParaRPr lang="zh-CN" altLang="en-US"/>
        </a:p>
      </dgm:t>
    </dgm:pt>
  </dgm:ptLst>
  <dgm:cxnLst>
    <dgm:cxn modelId="{0754DFDE-9C46-499E-B3F2-75303B22D6D2}" type="presOf" srcId="{B36D3517-6D88-4D3B-8D94-E3DA632EF1CF}" destId="{F319340B-E0B9-46AC-A4CA-D3A5A8C4FD04}" srcOrd="0" destOrd="1" presId="urn:microsoft.com/office/officeart/2005/8/layout/gear1"/>
    <dgm:cxn modelId="{54C80C80-BDF1-45DE-9FFB-26DBBD469826}" type="presOf" srcId="{2FCD65E4-A504-4F76-8FB5-F4801ACCE460}" destId="{3815FCDC-F803-4348-89A5-6C04366E9C83}" srcOrd="1" destOrd="0" presId="urn:microsoft.com/office/officeart/2005/8/layout/gear1"/>
    <dgm:cxn modelId="{8784921F-5C6E-4DD0-937B-4A4928415D10}" srcId="{2FCD65E4-A504-4F76-8FB5-F4801ACCE460}" destId="{26DFA017-FB93-48A2-8EEA-71AB90407CCA}" srcOrd="1" destOrd="0" parTransId="{BA909105-5408-437F-A939-4344B840DD22}" sibTransId="{729458DD-DEA4-43F3-88E5-F627B5F4B2EB}"/>
    <dgm:cxn modelId="{6DFADF32-36BA-4EB4-9B5D-F44657558233}" type="presOf" srcId="{235BAB6C-FED1-4E44-B07F-FB22CA1DE6E6}" destId="{A58F07C9-97F7-4284-A4F1-2318EEF0CC35}" srcOrd="0" destOrd="0" presId="urn:microsoft.com/office/officeart/2005/8/layout/gear1"/>
    <dgm:cxn modelId="{DBDC6CED-3878-4946-B7E5-7F54921B7D5C}" type="presOf" srcId="{0EF5679D-FACD-49E4-8129-B648C01CCB88}" destId="{C73B861D-38B5-4171-BF7A-7E5357FF4F4E}" srcOrd="0" destOrd="0" presId="urn:microsoft.com/office/officeart/2005/8/layout/gear1"/>
    <dgm:cxn modelId="{82B7B05F-CCB2-4F0E-BDB0-1CF637B1F338}" type="presOf" srcId="{2FCD65E4-A504-4F76-8FB5-F4801ACCE460}" destId="{C48EB5A2-1C45-4B5F-92DE-9AD52F46917B}" srcOrd="2" destOrd="0" presId="urn:microsoft.com/office/officeart/2005/8/layout/gear1"/>
    <dgm:cxn modelId="{8035DDE8-1B46-4537-B248-E1119EE898BB}" type="presOf" srcId="{6C9484F6-1A42-498E-9090-EA64071B5C4F}" destId="{029F9710-ADB9-4FAE-8078-998062F5B5C3}" srcOrd="1" destOrd="0" presId="urn:microsoft.com/office/officeart/2005/8/layout/gear1"/>
    <dgm:cxn modelId="{A91B599B-D6EA-4184-BDBE-9B6A064FDD04}" srcId="{6C9484F6-1A42-498E-9090-EA64071B5C4F}" destId="{51DB57EA-DFEE-45A9-B970-C08F002FBC66}" srcOrd="0" destOrd="0" parTransId="{9E480987-32CB-4D2E-A0F2-92D5C8153E7C}" sibTransId="{8E62FF2F-0F71-4465-B8FC-B272F02DDCCF}"/>
    <dgm:cxn modelId="{D4D809B1-7A3D-4F77-96E9-BA70D526D7E1}" srcId="{6C9484F6-1A42-498E-9090-EA64071B5C4F}" destId="{406C60DC-B375-406C-B50A-F61866E7EB87}" srcOrd="1" destOrd="0" parTransId="{213D6965-7066-482F-AD9D-251D347AB9B2}" sibTransId="{8726FE11-F646-4D27-84BF-B1A3C7978146}"/>
    <dgm:cxn modelId="{5556CDC1-E2F8-49DD-9CF9-6BA6D06DF479}" type="presOf" srcId="{F4A6C9B5-61AD-4DA9-A70F-78EE6B697F4D}" destId="{03B9B250-F8E8-4249-A061-992BE7A9A97C}" srcOrd="1" destOrd="0" presId="urn:microsoft.com/office/officeart/2005/8/layout/gear1"/>
    <dgm:cxn modelId="{CEDAE890-0769-4C36-B5BA-CF1ACE264D2D}" type="presOf" srcId="{781057AF-846A-4636-89FA-A01BB8D524A5}" destId="{F319340B-E0B9-46AC-A4CA-D3A5A8C4FD04}" srcOrd="0" destOrd="0" presId="urn:microsoft.com/office/officeart/2005/8/layout/gear1"/>
    <dgm:cxn modelId="{BADD88D2-C2FE-4601-8D71-1B3400EB89B9}" srcId="{68A9F5D8-9E91-457F-9A0B-15DF297B3255}" destId="{F4A6C9B5-61AD-4DA9-A70F-78EE6B697F4D}" srcOrd="1" destOrd="0" parTransId="{78772A33-F941-4D95-87C7-D642754B9F0C}" sibTransId="{A3960892-22DB-43B8-9CD1-4D5CAB797DE3}"/>
    <dgm:cxn modelId="{2AF4E170-57C5-4E08-B8AF-8FF39B97065E}" type="presOf" srcId="{6C9484F6-1A42-498E-9090-EA64071B5C4F}" destId="{24980C0F-377E-4477-98DB-D391BD346FF9}" srcOrd="0" destOrd="0" presId="urn:microsoft.com/office/officeart/2005/8/layout/gear1"/>
    <dgm:cxn modelId="{B5AB4BBF-4E4A-413C-9DCF-CCA9E91F8D7A}" srcId="{68A9F5D8-9E91-457F-9A0B-15DF297B3255}" destId="{6C9484F6-1A42-498E-9090-EA64071B5C4F}" srcOrd="0" destOrd="0" parTransId="{EA7F36C9-73E9-462E-9707-FD38666AAC92}" sibTransId="{235BAB6C-FED1-4E44-B07F-FB22CA1DE6E6}"/>
    <dgm:cxn modelId="{54889753-FE51-4609-B0D1-0B2D98FFDDFC}" srcId="{F4A6C9B5-61AD-4DA9-A70F-78EE6B697F4D}" destId="{FBC9C519-E00B-4126-81CC-6DB5646C5B50}" srcOrd="2" destOrd="0" parTransId="{8A22632B-D65F-42A0-8C9C-12D2DE9A48FB}" sibTransId="{F2D75CC4-C3BF-4C10-B2E7-6E8FBFB1FD65}"/>
    <dgm:cxn modelId="{E991F9E1-0A72-416F-92A4-7879A46B793D}" type="presOf" srcId="{6C9484F6-1A42-498E-9090-EA64071B5C4F}" destId="{929163AC-ED47-4B91-A95B-9C960D0291F6}" srcOrd="2" destOrd="0" presId="urn:microsoft.com/office/officeart/2005/8/layout/gear1"/>
    <dgm:cxn modelId="{478E5F97-FE0D-492B-B11A-301946E27CF2}" type="presOf" srcId="{51DB57EA-DFEE-45A9-B970-C08F002FBC66}" destId="{B32DC9C2-CD87-4D41-A889-B29F7ACC715B}" srcOrd="0" destOrd="0" presId="urn:microsoft.com/office/officeart/2005/8/layout/gear1"/>
    <dgm:cxn modelId="{4B35ED56-909B-4515-8668-EB9BD8E2F9AB}" type="presOf" srcId="{FBC9C519-E00B-4126-81CC-6DB5646C5B50}" destId="{F319340B-E0B9-46AC-A4CA-D3A5A8C4FD04}" srcOrd="0" destOrd="2" presId="urn:microsoft.com/office/officeart/2005/8/layout/gear1"/>
    <dgm:cxn modelId="{7E2F6C60-E7BC-4C0B-8844-31429E9E1AD7}" type="presOf" srcId="{F4A6C9B5-61AD-4DA9-A70F-78EE6B697F4D}" destId="{5807F2DE-4781-475F-B2A5-99D901C39B5A}" srcOrd="0" destOrd="0" presId="urn:microsoft.com/office/officeart/2005/8/layout/gear1"/>
    <dgm:cxn modelId="{F5B6EDF0-D2BD-4E26-9069-CCBC0BE4D001}" type="presOf" srcId="{2FCD65E4-A504-4F76-8FB5-F4801ACCE460}" destId="{9440F026-812A-4D6A-94D2-CEE813DF223F}" srcOrd="0" destOrd="0" presId="urn:microsoft.com/office/officeart/2005/8/layout/gear1"/>
    <dgm:cxn modelId="{9938B14B-04A3-4C87-81DF-5B771EE3C3C1}" type="presOf" srcId="{26DFA017-FB93-48A2-8EEA-71AB90407CCA}" destId="{C73B861D-38B5-4171-BF7A-7E5357FF4F4E}" srcOrd="0" destOrd="1" presId="urn:microsoft.com/office/officeart/2005/8/layout/gear1"/>
    <dgm:cxn modelId="{A0CF8674-0DF6-45AA-B79D-7622B51CE30F}" srcId="{2FCD65E4-A504-4F76-8FB5-F4801ACCE460}" destId="{0EF5679D-FACD-49E4-8129-B648C01CCB88}" srcOrd="0" destOrd="0" parTransId="{114BFE23-9C26-4992-8D5B-A58338DED261}" sibTransId="{DEC55663-A3A8-4280-9D13-28AC6A9E64AC}"/>
    <dgm:cxn modelId="{9FAB9DE5-9EA8-49CB-B7D4-E63CA9B63A03}" type="presOf" srcId="{F4A6C9B5-61AD-4DA9-A70F-78EE6B697F4D}" destId="{4E5AE1FE-EEF5-4339-9896-7DC2DD979A5F}" srcOrd="2" destOrd="0" presId="urn:microsoft.com/office/officeart/2005/8/layout/gear1"/>
    <dgm:cxn modelId="{9D40C873-AD8C-41D0-A30F-7962C0E3A192}" type="presOf" srcId="{68A9F5D8-9E91-457F-9A0B-15DF297B3255}" destId="{8334A2A0-3D67-49A8-A5BF-25D5BB90F825}" srcOrd="0" destOrd="0" presId="urn:microsoft.com/office/officeart/2005/8/layout/gear1"/>
    <dgm:cxn modelId="{ADD36307-929F-454C-A0E6-9604684AA8D7}" type="presOf" srcId="{A3960892-22DB-43B8-9CD1-4D5CAB797DE3}" destId="{3E568EFF-3151-4445-9F18-A42A6B153F52}" srcOrd="0" destOrd="0" presId="urn:microsoft.com/office/officeart/2005/8/layout/gear1"/>
    <dgm:cxn modelId="{64AD672A-98FF-4B55-97E1-1DA056E65F49}" srcId="{F4A6C9B5-61AD-4DA9-A70F-78EE6B697F4D}" destId="{B36D3517-6D88-4D3B-8D94-E3DA632EF1CF}" srcOrd="1" destOrd="0" parTransId="{EE1334AC-5FB0-4FDB-AB6B-8C752DC977D3}" sibTransId="{7550F85A-C4A8-448A-89B4-E9FF8966D55C}"/>
    <dgm:cxn modelId="{946D9685-9984-4F03-9245-D3845C0871A3}" srcId="{F4A6C9B5-61AD-4DA9-A70F-78EE6B697F4D}" destId="{781057AF-846A-4636-89FA-A01BB8D524A5}" srcOrd="0" destOrd="0" parTransId="{59686C52-D3F0-40BF-8000-04A729184669}" sibTransId="{2ED2180C-6EE0-48CE-A793-74A3065A932C}"/>
    <dgm:cxn modelId="{902DCBD3-BC30-48D8-93B3-E98FD75C0663}" type="presOf" srcId="{D5DB0CAF-DFED-4B11-BBE7-3CB04F973079}" destId="{F5A4B5EC-6F17-4983-ACE1-7218CB33946C}" srcOrd="0" destOrd="0" presId="urn:microsoft.com/office/officeart/2005/8/layout/gear1"/>
    <dgm:cxn modelId="{413E7252-244D-4413-874F-9F436A4B887B}" type="presOf" srcId="{2FCD65E4-A504-4F76-8FB5-F4801ACCE460}" destId="{309AFA5F-B9B9-455B-A54D-5DBA837064ED}" srcOrd="3" destOrd="0" presId="urn:microsoft.com/office/officeart/2005/8/layout/gear1"/>
    <dgm:cxn modelId="{48032676-19F2-48C9-949B-D80DDC94B746}" srcId="{68A9F5D8-9E91-457F-9A0B-15DF297B3255}" destId="{2FCD65E4-A504-4F76-8FB5-F4801ACCE460}" srcOrd="2" destOrd="0" parTransId="{34946A6B-79AB-4E56-ACE7-A27E634C1AA9}" sibTransId="{D5DB0CAF-DFED-4B11-BBE7-3CB04F973079}"/>
    <dgm:cxn modelId="{5550F9A3-2BDC-479A-9215-A28776BED945}" type="presOf" srcId="{406C60DC-B375-406C-B50A-F61866E7EB87}" destId="{B32DC9C2-CD87-4D41-A889-B29F7ACC715B}" srcOrd="0" destOrd="1" presId="urn:microsoft.com/office/officeart/2005/8/layout/gear1"/>
    <dgm:cxn modelId="{E024C603-342C-4789-A201-1B434B347EB9}" type="presParOf" srcId="{8334A2A0-3D67-49A8-A5BF-25D5BB90F825}" destId="{24980C0F-377E-4477-98DB-D391BD346FF9}" srcOrd="0" destOrd="0" presId="urn:microsoft.com/office/officeart/2005/8/layout/gear1"/>
    <dgm:cxn modelId="{C04BBCFA-CBED-453B-9C2A-90F20A4E1213}" type="presParOf" srcId="{8334A2A0-3D67-49A8-A5BF-25D5BB90F825}" destId="{029F9710-ADB9-4FAE-8078-998062F5B5C3}" srcOrd="1" destOrd="0" presId="urn:microsoft.com/office/officeart/2005/8/layout/gear1"/>
    <dgm:cxn modelId="{77AE36CE-B190-430B-B75E-AE510A289376}" type="presParOf" srcId="{8334A2A0-3D67-49A8-A5BF-25D5BB90F825}" destId="{929163AC-ED47-4B91-A95B-9C960D0291F6}" srcOrd="2" destOrd="0" presId="urn:microsoft.com/office/officeart/2005/8/layout/gear1"/>
    <dgm:cxn modelId="{7AC799E4-E52B-4B9F-9962-6EE4889BD8AA}" type="presParOf" srcId="{8334A2A0-3D67-49A8-A5BF-25D5BB90F825}" destId="{B32DC9C2-CD87-4D41-A889-B29F7ACC715B}" srcOrd="3" destOrd="0" presId="urn:microsoft.com/office/officeart/2005/8/layout/gear1"/>
    <dgm:cxn modelId="{6420E961-0E3F-44CD-A743-0BD1A4DC56F7}" type="presParOf" srcId="{8334A2A0-3D67-49A8-A5BF-25D5BB90F825}" destId="{5807F2DE-4781-475F-B2A5-99D901C39B5A}" srcOrd="4" destOrd="0" presId="urn:microsoft.com/office/officeart/2005/8/layout/gear1"/>
    <dgm:cxn modelId="{FE68585D-5F42-4ABB-B613-A45F6D0DE144}" type="presParOf" srcId="{8334A2A0-3D67-49A8-A5BF-25D5BB90F825}" destId="{03B9B250-F8E8-4249-A061-992BE7A9A97C}" srcOrd="5" destOrd="0" presId="urn:microsoft.com/office/officeart/2005/8/layout/gear1"/>
    <dgm:cxn modelId="{D317CE7B-D512-4E69-8804-7DA8FF466278}" type="presParOf" srcId="{8334A2A0-3D67-49A8-A5BF-25D5BB90F825}" destId="{4E5AE1FE-EEF5-4339-9896-7DC2DD979A5F}" srcOrd="6" destOrd="0" presId="urn:microsoft.com/office/officeart/2005/8/layout/gear1"/>
    <dgm:cxn modelId="{A2F8F19E-BF26-4A62-A7C2-8DD04056D83C}" type="presParOf" srcId="{8334A2A0-3D67-49A8-A5BF-25D5BB90F825}" destId="{F319340B-E0B9-46AC-A4CA-D3A5A8C4FD04}" srcOrd="7" destOrd="0" presId="urn:microsoft.com/office/officeart/2005/8/layout/gear1"/>
    <dgm:cxn modelId="{67D15156-AF8B-47C5-A2FB-CA553DAD41D9}" type="presParOf" srcId="{8334A2A0-3D67-49A8-A5BF-25D5BB90F825}" destId="{9440F026-812A-4D6A-94D2-CEE813DF223F}" srcOrd="8" destOrd="0" presId="urn:microsoft.com/office/officeart/2005/8/layout/gear1"/>
    <dgm:cxn modelId="{FCDFA991-D862-45AE-8778-FAACBCDF05E2}" type="presParOf" srcId="{8334A2A0-3D67-49A8-A5BF-25D5BB90F825}" destId="{3815FCDC-F803-4348-89A5-6C04366E9C83}" srcOrd="9" destOrd="0" presId="urn:microsoft.com/office/officeart/2005/8/layout/gear1"/>
    <dgm:cxn modelId="{EE56B549-8D28-41AD-9CC5-5451B3A0CDD9}" type="presParOf" srcId="{8334A2A0-3D67-49A8-A5BF-25D5BB90F825}" destId="{C48EB5A2-1C45-4B5F-92DE-9AD52F46917B}" srcOrd="10" destOrd="0" presId="urn:microsoft.com/office/officeart/2005/8/layout/gear1"/>
    <dgm:cxn modelId="{A5799437-AC58-4206-BEB3-3BCA96E8BB05}" type="presParOf" srcId="{8334A2A0-3D67-49A8-A5BF-25D5BB90F825}" destId="{309AFA5F-B9B9-455B-A54D-5DBA837064ED}" srcOrd="11" destOrd="0" presId="urn:microsoft.com/office/officeart/2005/8/layout/gear1"/>
    <dgm:cxn modelId="{48DB455B-E29D-4017-B51F-EE32845B9512}" type="presParOf" srcId="{8334A2A0-3D67-49A8-A5BF-25D5BB90F825}" destId="{C73B861D-38B5-4171-BF7A-7E5357FF4F4E}" srcOrd="12" destOrd="0" presId="urn:microsoft.com/office/officeart/2005/8/layout/gear1"/>
    <dgm:cxn modelId="{83EEB603-1CC9-44BC-82A1-142FB19A0E6A}" type="presParOf" srcId="{8334A2A0-3D67-49A8-A5BF-25D5BB90F825}" destId="{A58F07C9-97F7-4284-A4F1-2318EEF0CC35}" srcOrd="13" destOrd="0" presId="urn:microsoft.com/office/officeart/2005/8/layout/gear1"/>
    <dgm:cxn modelId="{A01D174C-D828-4675-8F4F-00CE0543B109}" type="presParOf" srcId="{8334A2A0-3D67-49A8-A5BF-25D5BB90F825}" destId="{3E568EFF-3151-4445-9F18-A42A6B153F52}" srcOrd="14" destOrd="0" presId="urn:microsoft.com/office/officeart/2005/8/layout/gear1"/>
    <dgm:cxn modelId="{58760068-F563-487B-AC2C-CD238BAD673A}" type="presParOf" srcId="{8334A2A0-3D67-49A8-A5BF-25D5BB90F825}" destId="{F5A4B5EC-6F17-4983-ACE1-7218CB33946C}" srcOrd="15"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C72CFB0-FBD2-42B2-A5BB-61257CBE0EAA}" type="datetimeFigureOut">
              <a:rPr lang="zh-CN" altLang="en-US" smtClean="0"/>
              <a:pPr/>
              <a:t>2009/6/24</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4A95116-2484-4644-8C2F-80AEFF9CA20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eblogs.asp.net/scottgu/archive/2006/04/11/442448.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nblogs.com/blodfox777/archive/2008/10/21/1295232.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odeclimber.net.nz/archive/2007/12/21/.NET-Ajax-Survey-results.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To optimize the ASP.NET AJAX in our web application, first of all, we need to make sure the Compression and Caching is enabled in our web.config: </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We know, in the development of web application, enable the caching is a must operation. </a:t>
            </a:r>
          </a:p>
          <a:p>
            <a:r>
              <a:rPr lang="en-US" dirty="0" smtClean="0"/>
              <a:t>To enable the caching of ASP.NET AJAX, we need make sure the </a:t>
            </a:r>
            <a:r>
              <a:rPr lang="en-US" sz="1200" kern="1200" dirty="0" err="1" smtClean="0">
                <a:solidFill>
                  <a:schemeClr val="tx1"/>
                </a:solidFill>
                <a:latin typeface="+mn-lt"/>
                <a:ea typeface="+mn-ea"/>
                <a:cs typeface="+mn-cs"/>
              </a:rPr>
              <a:t>enableCaching</a:t>
            </a:r>
            <a:r>
              <a:rPr lang="en-US" sz="1200" kern="1200" dirty="0" smtClean="0">
                <a:solidFill>
                  <a:schemeClr val="tx1"/>
                </a:solidFill>
                <a:latin typeface="+mn-lt"/>
                <a:ea typeface="+mn-ea"/>
                <a:cs typeface="+mn-cs"/>
              </a:rPr>
              <a:t> </a:t>
            </a:r>
            <a:r>
              <a:rPr lang="en-US" dirty="0" smtClean="0"/>
              <a:t>property of </a:t>
            </a:r>
            <a:r>
              <a:rPr lang="en-US" dirty="0" err="1" smtClean="0"/>
              <a:t>scriptResourceHandler</a:t>
            </a:r>
            <a:r>
              <a:rPr lang="en-US" dirty="0" smtClean="0"/>
              <a:t> is set to </a:t>
            </a:r>
            <a:r>
              <a:rPr lang="en-US" sz="1200" kern="1200" dirty="0" smtClean="0">
                <a:solidFill>
                  <a:schemeClr val="tx1"/>
                </a:solidFill>
                <a:latin typeface="+mn-lt"/>
                <a:ea typeface="+mn-ea"/>
                <a:cs typeface="+mn-cs"/>
              </a:rPr>
              <a:t>true</a:t>
            </a:r>
            <a:r>
              <a:rPr lang="en-US" dirty="0" smtClean="0"/>
              <a:t>. </a:t>
            </a:r>
          </a:p>
          <a:p>
            <a:r>
              <a:rPr lang="en-US" dirty="0" smtClean="0"/>
              <a:t>As our expected, the page response more quickly in the second time, the expend time is coming from </a:t>
            </a:r>
            <a:r>
              <a:rPr lang="en-US" sz="1200" kern="1200" dirty="0" smtClean="0">
                <a:solidFill>
                  <a:schemeClr val="tx1"/>
                </a:solidFill>
                <a:latin typeface="+mn-lt"/>
                <a:ea typeface="+mn-ea"/>
                <a:cs typeface="+mn-cs"/>
              </a:rPr>
              <a:t>12.862 seconds </a:t>
            </a:r>
            <a:r>
              <a:rPr lang="en-US" dirty="0" smtClean="0"/>
              <a:t>down to </a:t>
            </a:r>
            <a:r>
              <a:rPr lang="en-US" sz="1200" kern="1200" dirty="0" smtClean="0">
                <a:solidFill>
                  <a:schemeClr val="tx1"/>
                </a:solidFill>
                <a:latin typeface="+mn-lt"/>
                <a:ea typeface="+mn-ea"/>
                <a:cs typeface="+mn-cs"/>
              </a:rPr>
              <a:t>0.409seconds</a:t>
            </a:r>
            <a:r>
              <a:rPr lang="en-US" dirty="0" smtClean="0"/>
              <a:t>; and the received size from server decrease from </a:t>
            </a:r>
            <a:r>
              <a:rPr lang="en-US" sz="1200" kern="1200" dirty="0" smtClean="0">
                <a:solidFill>
                  <a:schemeClr val="tx1"/>
                </a:solidFill>
                <a:latin typeface="+mn-lt"/>
                <a:ea typeface="+mn-ea"/>
                <a:cs typeface="+mn-cs"/>
              </a:rPr>
              <a:t>692K</a:t>
            </a:r>
            <a:r>
              <a:rPr lang="en-US" dirty="0" smtClean="0"/>
              <a:t> to </a:t>
            </a:r>
            <a:r>
              <a:rPr lang="en-US" sz="1200" kern="1200" dirty="0" smtClean="0">
                <a:solidFill>
                  <a:schemeClr val="tx1"/>
                </a:solidFill>
                <a:latin typeface="+mn-lt"/>
                <a:ea typeface="+mn-ea"/>
                <a:cs typeface="+mn-cs"/>
              </a:rPr>
              <a:t>14K</a:t>
            </a:r>
            <a:r>
              <a:rPr lang="en-US" dirty="0" smtClean="0"/>
              <a:t>.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Caching will saving almost 95% of the network traffic in the second time we request the page, however, the first page request still ask for a huge data from server. How to reduce the first request? don't worry, set </a:t>
            </a:r>
            <a:r>
              <a:rPr lang="en-US" sz="1200" kern="1200" dirty="0" err="1" smtClean="0">
                <a:solidFill>
                  <a:schemeClr val="tx1"/>
                </a:solidFill>
                <a:latin typeface="+mn-lt"/>
                <a:ea typeface="+mn-ea"/>
                <a:cs typeface="+mn-cs"/>
              </a:rPr>
              <a:t>enableCompression</a:t>
            </a:r>
            <a:r>
              <a:rPr lang="en-US" sz="1200" kern="1200" dirty="0" smtClean="0">
                <a:solidFill>
                  <a:schemeClr val="tx1"/>
                </a:solidFill>
                <a:latin typeface="+mn-lt"/>
                <a:ea typeface="+mn-ea"/>
                <a:cs typeface="+mn-cs"/>
              </a:rPr>
              <a:t> </a:t>
            </a:r>
            <a:r>
              <a:rPr lang="en-US" dirty="0" smtClean="0"/>
              <a:t>property of </a:t>
            </a:r>
            <a:r>
              <a:rPr lang="en-US" dirty="0" err="1" smtClean="0"/>
              <a:t>scriptResourceHandler</a:t>
            </a:r>
            <a:r>
              <a:rPr lang="en-US" dirty="0" smtClean="0"/>
              <a:t> to </a:t>
            </a:r>
            <a:r>
              <a:rPr lang="en-US" sz="1200" kern="1200" dirty="0" smtClean="0">
                <a:solidFill>
                  <a:schemeClr val="tx1"/>
                </a:solidFill>
                <a:latin typeface="+mn-lt"/>
                <a:ea typeface="+mn-ea"/>
                <a:cs typeface="+mn-cs"/>
              </a:rPr>
              <a:t>true </a:t>
            </a:r>
            <a:r>
              <a:rPr lang="en-US" dirty="0" smtClean="0"/>
              <a:t>will help: </a:t>
            </a:r>
          </a:p>
          <a:p>
            <a:endParaRPr lang="en-US" altLang="zh-CN" dirty="0" smtClean="0"/>
          </a:p>
          <a:p>
            <a:r>
              <a:rPr lang="en-US" dirty="0" smtClean="0"/>
              <a:t>As we can see in the screen shot, many script files are getting smaller. and the total size decrease form </a:t>
            </a:r>
            <a:r>
              <a:rPr lang="en-US" sz="1200" kern="1200" dirty="0" smtClean="0">
                <a:solidFill>
                  <a:schemeClr val="tx1"/>
                </a:solidFill>
                <a:latin typeface="+mn-lt"/>
                <a:ea typeface="+mn-ea"/>
                <a:cs typeface="+mn-cs"/>
              </a:rPr>
              <a:t>692K </a:t>
            </a:r>
            <a:r>
              <a:rPr lang="en-US" dirty="0" smtClean="0"/>
              <a:t>to </a:t>
            </a:r>
            <a:r>
              <a:rPr lang="en-US" sz="1200" kern="1200" dirty="0" smtClean="0">
                <a:solidFill>
                  <a:schemeClr val="tx1"/>
                </a:solidFill>
                <a:latin typeface="+mn-lt"/>
                <a:ea typeface="+mn-ea"/>
                <a:cs typeface="+mn-cs"/>
              </a:rPr>
              <a:t>183K</a:t>
            </a:r>
            <a:r>
              <a:rPr lang="en-US" dirty="0" smtClean="0"/>
              <a:t>, about </a:t>
            </a:r>
            <a:r>
              <a:rPr lang="en-US" sz="1200" kern="1200" dirty="0" smtClean="0">
                <a:solidFill>
                  <a:schemeClr val="tx1"/>
                </a:solidFill>
                <a:latin typeface="+mn-lt"/>
                <a:ea typeface="+mn-ea"/>
                <a:cs typeface="+mn-cs"/>
              </a:rPr>
              <a:t>1/4</a:t>
            </a:r>
            <a:r>
              <a:rPr lang="en-US" dirty="0" smtClean="0"/>
              <a:t> compare to before. </a:t>
            </a:r>
          </a:p>
          <a:p>
            <a:endParaRPr lang="en-US" dirty="0" smtClean="0"/>
          </a:p>
          <a:p>
            <a:r>
              <a:rPr lang="en-US" dirty="0" smtClean="0"/>
              <a:t>♣Note: The compression is not work in Internet Explorer 6.0, because there is an known bug in IE 6, that cause the mistake might be occur when receiving the </a:t>
            </a:r>
            <a:r>
              <a:rPr lang="en-US" dirty="0" err="1" smtClean="0"/>
              <a:t>Gzip</a:t>
            </a:r>
            <a:r>
              <a:rPr lang="en-US" dirty="0" smtClean="0"/>
              <a:t> header. So the develop team close all the compression ability in IE 6.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ScriptManager control manages client script for AJAX-enabled ASP.NET Web pages. By default, the ScriptManager control registers the script for the Microsoft AJAX Library with the page. This enables client script to use the type system extensions and to support features such as partial-page rendering and Web-service calls. </a:t>
            </a:r>
          </a:p>
          <a:p>
            <a:endParaRPr lang="en-US" dirty="0" smtClean="0"/>
          </a:p>
          <a:p>
            <a:r>
              <a:rPr lang="en-US" dirty="0" smtClean="0"/>
              <a:t>Following, we need to setting the property of ScriptManager to optimize the performance of ASP.NET AJAX.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In one of </a:t>
            </a:r>
            <a:r>
              <a:rPr lang="en-US" dirty="0" smtClean="0">
                <a:hlinkClick r:id="rId3"/>
              </a:rPr>
              <a:t>Scott Guthrie's post</a:t>
            </a:r>
            <a:r>
              <a:rPr lang="en-US" dirty="0" smtClean="0"/>
              <a:t>, he explain that we should avoid when deploying an ASP.NET application into production leave the &lt;compilation debug=”true”/&gt; switch on within the application’s web.config file.</a:t>
            </a:r>
          </a:p>
          <a:p>
            <a:endParaRPr lang="en-US" dirty="0" smtClean="0"/>
          </a:p>
          <a:p>
            <a:r>
              <a:rPr lang="en-US" dirty="0" smtClean="0"/>
              <a:t>1) The compilation of ASP.NET pages takes longer (since some batch optimizations are disabled) </a:t>
            </a:r>
          </a:p>
          <a:p>
            <a:r>
              <a:rPr lang="en-US" dirty="0" smtClean="0"/>
              <a:t>2) Code can execute slower (since some additional debug paths are enabled) </a:t>
            </a:r>
          </a:p>
          <a:p>
            <a:r>
              <a:rPr lang="en-US" dirty="0" smtClean="0"/>
              <a:t>3) Much more memory is used within the application at runtime </a:t>
            </a:r>
          </a:p>
          <a:p>
            <a:r>
              <a:rPr lang="en-US" dirty="0" smtClean="0"/>
              <a:t>4) Scripts and images downloaded from the WebResources.axd handler are not cached </a:t>
            </a:r>
          </a:p>
          <a:p>
            <a:endParaRPr lang="en-US" dirty="0" smtClean="0"/>
          </a:p>
          <a:p>
            <a:r>
              <a:rPr lang="en-US" dirty="0" smtClean="0"/>
              <a:t>In this scenario, we can set the ScriptManager on the page run into the release mode to like the following:  </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There is another property in ScriptManager named </a:t>
            </a:r>
            <a:r>
              <a:rPr lang="en-US" sz="1200" kern="1200" dirty="0" smtClean="0">
                <a:solidFill>
                  <a:schemeClr val="tx1"/>
                </a:solidFill>
                <a:latin typeface="+mn-lt"/>
                <a:ea typeface="+mn-ea"/>
                <a:cs typeface="+mn-cs"/>
              </a:rPr>
              <a:t>EnablePartialRendering</a:t>
            </a:r>
            <a:r>
              <a:rPr lang="en-US" dirty="0" smtClean="0"/>
              <a:t>, it gets or sets a value that enables partial rendering of a page, which in turn enables you to update regions of the page individually by using UpdatePanel controls. </a:t>
            </a:r>
          </a:p>
          <a:p>
            <a:r>
              <a:rPr lang="en-US" dirty="0" smtClean="0"/>
              <a:t>So, if we using the UpdatePanel in the page, we must set this property to true, conversely, if the UpdatePanel is not using in our page, it would be better that we set the EnablePartialRendering to false. </a:t>
            </a:r>
          </a:p>
          <a:p>
            <a:r>
              <a:rPr lang="en-US" dirty="0" smtClean="0"/>
              <a:t>That will cause the unnecessary file "MicrosoftAjaxWebForm.js", which is used to the partial rendering not import to our page.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ScriptManager control has </a:t>
            </a:r>
            <a:r>
              <a:rPr lang="en-US" sz="1200" kern="1200" dirty="0" err="1" smtClean="0">
                <a:solidFill>
                  <a:schemeClr val="tx1"/>
                </a:solidFill>
                <a:latin typeface="+mn-lt"/>
                <a:ea typeface="+mn-ea"/>
                <a:cs typeface="+mn-cs"/>
              </a:rPr>
              <a:t>LoadScriptsBeforeUI</a:t>
            </a:r>
            <a:r>
              <a:rPr lang="en-US" sz="1200" kern="1200" dirty="0" smtClean="0">
                <a:solidFill>
                  <a:schemeClr val="tx1"/>
                </a:solidFill>
                <a:latin typeface="+mn-lt"/>
                <a:ea typeface="+mn-ea"/>
                <a:cs typeface="+mn-cs"/>
              </a:rPr>
              <a:t> </a:t>
            </a:r>
            <a:r>
              <a:rPr lang="en-US" dirty="0" smtClean="0"/>
              <a:t>property which we can set to “</a:t>
            </a:r>
            <a:r>
              <a:rPr lang="en-US" sz="1200" kern="1200" dirty="0" smtClean="0">
                <a:solidFill>
                  <a:schemeClr val="tx1"/>
                </a:solidFill>
                <a:latin typeface="+mn-lt"/>
                <a:ea typeface="+mn-ea"/>
                <a:cs typeface="+mn-cs"/>
              </a:rPr>
              <a:t>False</a:t>
            </a:r>
            <a:r>
              <a:rPr lang="en-US" dirty="0" smtClean="0"/>
              <a:t>” in order to postpone several script downloads after the content is downloaded and shown. This adds the script references end of the &lt;body&gt; tag.</a:t>
            </a:r>
          </a:p>
          <a:p>
            <a:r>
              <a:rPr lang="en-US" dirty="0" smtClean="0"/>
              <a:t>As a result, we will see the content first and then the additional scripts, </a:t>
            </a:r>
            <a:r>
              <a:rPr lang="en-US" dirty="0" err="1" smtClean="0"/>
              <a:t>exteders</a:t>
            </a:r>
            <a:r>
              <a:rPr lang="en-US" dirty="0" smtClean="0"/>
              <a:t>, AJAX Control Toolkit scripts get downloaded and initialized. </a:t>
            </a:r>
          </a:p>
          <a:p>
            <a:r>
              <a:rPr lang="en-US" dirty="0" smtClean="0"/>
              <a:t>This will make the page show </a:t>
            </a:r>
            <a:r>
              <a:rPr lang="en-US" dirty="0" err="1" smtClean="0"/>
              <a:t>quikly</a:t>
            </a:r>
            <a:r>
              <a:rPr lang="en-US" dirty="0" smtClean="0"/>
              <a:t>, and provide a better User Experience. </a:t>
            </a:r>
          </a:p>
          <a:p>
            <a:r>
              <a:rPr lang="en-US" dirty="0" smtClean="0"/>
              <a:t> </a:t>
            </a:r>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Script Combination</a:t>
            </a:r>
            <a:r>
              <a:rPr lang="en-US" baseline="0" dirty="0" smtClean="0"/>
              <a:t> is to build multiple script files up into one</a:t>
            </a:r>
          </a:p>
          <a:p>
            <a:endParaRPr lang="en-US" baseline="0" dirty="0" smtClean="0"/>
          </a:p>
          <a:p>
            <a:r>
              <a:rPr lang="en-US" dirty="0" smtClean="0"/>
              <a:t>In the previous talk, we can see the download size is coming down, but we can see the number of requests is still more than 20 </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There is a ToolkitScriptManager control in the AJAX Control Toolkit, we can replace the default &lt;</a:t>
            </a:r>
            <a:r>
              <a:rPr lang="en-US" dirty="0" err="1" smtClean="0"/>
              <a:t>asp:scriptmanager</a:t>
            </a:r>
            <a:r>
              <a:rPr lang="en-US" dirty="0" smtClean="0"/>
              <a:t>&gt; control with this, it supports the ability to dynamically merge multiple client-side Javascript scripts into a single file that is downloaded to the client at runtime.</a:t>
            </a:r>
          </a:p>
          <a:p>
            <a:r>
              <a:rPr lang="en-US" dirty="0" smtClean="0"/>
              <a:t> </a:t>
            </a:r>
          </a:p>
          <a:p>
            <a:r>
              <a:rPr lang="en-US" dirty="0" smtClean="0"/>
              <a:t>Better yet, only the Javascript needed by the specific controls on the page are included within the combined download, to make it as small as possible. </a:t>
            </a:r>
          </a:p>
          <a:p>
            <a:endParaRPr lang="en-US" dirty="0" smtClean="0"/>
          </a:p>
          <a:p>
            <a:r>
              <a:rPr lang="en-US" dirty="0" smtClean="0"/>
              <a:t>As the screen shot shows, It is a big savings in requests - we now get one request for Toolkit scripts instead of 12. </a:t>
            </a:r>
          </a:p>
          <a:p>
            <a:r>
              <a:rPr lang="en-US" dirty="0" smtClean="0"/>
              <a:t>In this scenario, we also got about a 50% download speed improvement by only having one request. </a:t>
            </a:r>
          </a:p>
          <a:p>
            <a:endParaRPr lang="en-US" dirty="0" smtClean="0"/>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If you are using ASP.NET 3.5 with SP1, there is a more powerful tool to combining the Script file - CompositeScript. </a:t>
            </a:r>
          </a:p>
          <a:p>
            <a:endParaRPr lang="en-US" dirty="0" smtClean="0"/>
          </a:p>
          <a:p>
            <a:r>
              <a:rPr lang="en-US" dirty="0" smtClean="0"/>
              <a:t>First, We can use the ScriptReferenceProfiler to show the JavaScript references and then, we can add &lt;CompositeScript&gt; and &lt;Scripts&gt; elements as children of the ScriptManager control. </a:t>
            </a:r>
          </a:p>
          <a:p>
            <a:endParaRPr lang="en-US" dirty="0" smtClean="0"/>
          </a:p>
          <a:p>
            <a:r>
              <a:rPr lang="en-US" dirty="0" smtClean="0"/>
              <a:t>Then, Copy the script references from the page and paste them into the &lt;Scripts&gt; element inside the ScriptManager control, the result mark up is following: </a:t>
            </a:r>
          </a:p>
          <a:p>
            <a:endParaRPr lang="en-US" dirty="0" smtClean="0"/>
          </a:p>
          <a:p>
            <a:r>
              <a:rPr lang="en-US" dirty="0" smtClean="0"/>
              <a:t>Run the page and view the traffic. We will see just one script reference now instead of all the script inside the &lt;Scripts&gt; element.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Today,</a:t>
            </a:r>
            <a:r>
              <a:rPr lang="en-US" altLang="zh-CN" baseline="0" dirty="0" smtClean="0"/>
              <a:t> I would like to share some experience on how to improve the performance of ASP.NET AJAX</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 think everyone would agree that AJAX is one of the elements of “Web 2.0″,  every web developers should know this technology. </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 have been collected a list of the popular AJAX Frameworks on </a:t>
            </a:r>
            <a:r>
              <a:rPr lang="en-US" dirty="0" smtClean="0">
                <a:hlinkClick r:id="rId3"/>
              </a:rPr>
              <a:t>my </a:t>
            </a:r>
            <a:r>
              <a:rPr lang="en-US" dirty="0" err="1" smtClean="0">
                <a:hlinkClick r:id="rId3"/>
              </a:rPr>
              <a:t>chinese</a:t>
            </a:r>
            <a:r>
              <a:rPr lang="en-US" dirty="0" smtClean="0">
                <a:hlinkClick r:id="rId3"/>
              </a:rPr>
              <a:t> tech blog</a:t>
            </a:r>
            <a:r>
              <a:rPr lang="en-US" dirty="0" smtClean="0"/>
              <a:t>, we will amazedly found that, there are more than 128 AJAX Frameworks!</a:t>
            </a:r>
          </a:p>
          <a:p>
            <a:endParaRPr lang="en-US" altLang="zh-CN" dirty="0" smtClean="0"/>
          </a:p>
          <a:p>
            <a:r>
              <a:rPr lang="en-US" dirty="0" smtClean="0"/>
              <a:t>Refer to a </a:t>
            </a:r>
            <a:r>
              <a:rPr lang="en-US" dirty="0" smtClean="0">
                <a:hlinkClick r:id="rId4"/>
              </a:rPr>
              <a:t>voting result</a:t>
            </a:r>
            <a:r>
              <a:rPr lang="en-US" dirty="0" smtClean="0"/>
              <a:t>, the most used AJAX Framework is ASP.NET AJAX, with 73,7%, followed by the Ajax Control Toolkit which is used by almost half of the .NET developer that are using Ajax.</a:t>
            </a:r>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However, many beginners always complain that, using ASP.NET AJAX make their web application slow down, don’t perform as well as they had hoped. Today, I would like to share some experience on how to optimize the ASP.NET AJAX application.</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So I created a simple page with a bunch of extenders on it: CalendarExtender, </a:t>
            </a:r>
            <a:r>
              <a:rPr lang="en-US" dirty="0" err="1" smtClean="0"/>
              <a:t>SliderExtender</a:t>
            </a:r>
            <a:r>
              <a:rPr lang="en-US" dirty="0" smtClean="0"/>
              <a:t>, </a:t>
            </a:r>
            <a:r>
              <a:rPr lang="en-US" dirty="0" err="1" smtClean="0"/>
              <a:t>NumericUpDownExtender</a:t>
            </a:r>
            <a:r>
              <a:rPr lang="en-US" dirty="0" smtClean="0"/>
              <a:t>, </a:t>
            </a:r>
            <a:r>
              <a:rPr lang="en-US" dirty="0" err="1" smtClean="0"/>
              <a:t>RoundedCornersExtender</a:t>
            </a:r>
            <a:r>
              <a:rPr lang="en-US" dirty="0" smtClean="0"/>
              <a:t>, and TabContainer for our </a:t>
            </a:r>
            <a:r>
              <a:rPr lang="en-US" dirty="0" err="1" smtClean="0"/>
              <a:t>experimentss</a:t>
            </a:r>
            <a:r>
              <a:rPr lang="en-US" dirty="0" smtClean="0"/>
              <a:t>.</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I would like to introduce two useful tools for our Performance Analysis: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Here's how the network traffic looked before any optimization: And we can see there are totally 22 requests and spend 9 seconds to get the 654k result. It is a really terrible in performance. </a:t>
            </a:r>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ScriptReferenceProfiler is an open source tool on </a:t>
            </a:r>
            <a:r>
              <a:rPr lang="en-US" dirty="0" err="1" smtClean="0"/>
              <a:t>CodePlex</a:t>
            </a:r>
            <a:r>
              <a:rPr lang="en-US" dirty="0" smtClean="0"/>
              <a:t>, for analysis the JavaScript references of ASP.NET AJAX, we can simply add the following code to our page in order to show the JavaScript references imported by ScriptManager. </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see, before any optimization, there are 17 references found on this page, include the Microsoft Ajax Core runtime, asynchronous postback scripts, Ajax Control Toolkit Extender scripts and so on: </a:t>
            </a:r>
          </a:p>
          <a:p>
            <a:endParaRPr lang="zh-CN" altLang="en-US" dirty="0"/>
          </a:p>
        </p:txBody>
      </p:sp>
      <p:sp>
        <p:nvSpPr>
          <p:cNvPr id="4" name="灯片编号占位符 3"/>
          <p:cNvSpPr>
            <a:spLocks noGrp="1"/>
          </p:cNvSpPr>
          <p:nvPr>
            <p:ph type="sldNum" sz="quarter" idx="10"/>
          </p:nvPr>
        </p:nvSpPr>
        <p:spPr/>
        <p:txBody>
          <a:bodyPr/>
          <a:lstStyle/>
          <a:p>
            <a:fld id="{C4A95116-2484-4644-8C2F-80AEFF9CA20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7" name="任意多边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任意多边形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标题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E637BB6B-EE1B-48FB-8575-0D55C373DE88}" type="datetimeFigureOut">
              <a:rPr lang="en-US" smtClean="0"/>
              <a:pPr/>
              <a:t>6/24/2009</a:t>
            </a:fld>
            <a:endParaRPr lang="en-US"/>
          </a:p>
        </p:txBody>
      </p:sp>
      <p:sp>
        <p:nvSpPr>
          <p:cNvPr id="19" name="页脚占位符 18"/>
          <p:cNvSpPr>
            <a:spLocks noGrp="1"/>
          </p:cNvSpPr>
          <p:nvPr>
            <p:ph type="ftr" sz="quarter" idx="11"/>
          </p:nvPr>
        </p:nvSpPr>
        <p:spPr/>
        <p:txBody>
          <a:bodyPr/>
          <a:lstStyle/>
          <a:p>
            <a:endParaRPr kumimoji="0" lang="en-US"/>
          </a:p>
        </p:txBody>
      </p:sp>
      <p:sp>
        <p:nvSpPr>
          <p:cNvPr id="27" name="灯片编号占位符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637BB6B-EE1B-48FB-8575-0D55C373DE88}" type="datetimeFigureOut">
              <a:rPr lang="en-US" smtClean="0"/>
              <a:pPr/>
              <a:t>6/24/2009</a:t>
            </a:fld>
            <a:endParaRPr lang="en-US" dirty="0"/>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637BB6B-EE1B-48FB-8575-0D55C373DE88}" type="datetimeFigureOut">
              <a:rPr lang="en-US" smtClean="0"/>
              <a:pPr/>
              <a:t>6/24/2009</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637BB6B-EE1B-48FB-8575-0D55C373DE88}" type="datetimeFigureOut">
              <a:rPr lang="en-US" smtClean="0"/>
              <a:pPr/>
              <a:t>6/24/2009</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7" name="任意多边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任意多边形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标题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E637BB6B-EE1B-48FB-8575-0D55C373DE88}" type="datetimeFigureOut">
              <a:rPr lang="en-US" smtClean="0"/>
              <a:pPr/>
              <a:t>6/24/2009</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E637BB6B-EE1B-48FB-8575-0D55C373DE88}" type="datetimeFigureOut">
              <a:rPr lang="en-US" smtClean="0"/>
              <a:pPr/>
              <a:t>6/24/2009</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E637BB6B-EE1B-48FB-8575-0D55C373DE88}" type="datetimeFigureOut">
              <a:rPr lang="en-US" smtClean="0"/>
              <a:pPr/>
              <a:t>6/24/2009</a:t>
            </a:fld>
            <a:endParaRPr lang="en-US"/>
          </a:p>
        </p:txBody>
      </p:sp>
      <p:sp>
        <p:nvSpPr>
          <p:cNvPr id="8" name="页脚占位符 7"/>
          <p:cNvSpPr>
            <a:spLocks noGrp="1"/>
          </p:cNvSpPr>
          <p:nvPr>
            <p:ph type="ftr" sz="quarter" idx="11"/>
          </p:nvPr>
        </p:nvSpPr>
        <p:spPr/>
        <p:txBody>
          <a:bodyPr/>
          <a:lstStyle/>
          <a:p>
            <a:endParaRPr kumimoji="0" lang="en-US"/>
          </a:p>
        </p:txBody>
      </p:sp>
      <p:sp>
        <p:nvSpPr>
          <p:cNvPr id="9" name="灯片编号占位符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320"/>
            <a:ext cx="7470648" cy="1143000"/>
          </a:xfrm>
        </p:spPr>
        <p:txBody>
          <a:bodyPr anchor="ctr"/>
          <a:lstStyle>
            <a:lvl1pPr algn="l">
              <a:defRPr sz="4600"/>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E637BB6B-EE1B-48FB-8575-0D55C373DE88}" type="datetimeFigureOut">
              <a:rPr lang="en-US" smtClean="0"/>
              <a:pPr/>
              <a:t>6/24/2009</a:t>
            </a:fld>
            <a:endParaRPr lang="en-US"/>
          </a:p>
        </p:txBody>
      </p:sp>
      <p:sp>
        <p:nvSpPr>
          <p:cNvPr id="8" name="灯片编号占位符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页脚占位符 8"/>
          <p:cNvSpPr>
            <a:spLocks noGrp="1"/>
          </p:cNvSpPr>
          <p:nvPr>
            <p:ph type="ftr" sz="quarter" idx="12"/>
          </p:nvPr>
        </p:nvSpPr>
        <p:spPr/>
        <p:txBody>
          <a:bodyPr/>
          <a:lstStyle/>
          <a:p>
            <a:endParaRPr kumimoji="0"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37BB6B-EE1B-48FB-8575-0D55C373DE88}" type="datetimeFigureOut">
              <a:rPr lang="en-US" smtClean="0"/>
              <a:pPr/>
              <a:t>6/24/2009</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E637BB6B-EE1B-48FB-8575-0D55C373DE88}" type="datetimeFigureOut">
              <a:rPr lang="en-US" smtClean="0"/>
              <a:pPr/>
              <a:t>6/24/2009</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457200" y="6422064"/>
            <a:ext cx="2133600" cy="365125"/>
          </a:xfrm>
        </p:spPr>
        <p:txBody>
          <a:bodyPr/>
          <a:lstStyle/>
          <a:p>
            <a:fld id="{E637BB6B-EE1B-48FB-8575-0D55C373DE88}" type="datetimeFigureOut">
              <a:rPr lang="en-US" smtClean="0"/>
              <a:pPr/>
              <a:t>6/24/2009</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任意多边形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任意多边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标题占位符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6/24/2009</a:t>
            </a:fld>
            <a:endParaRPr lang="en-US" sz="1000">
              <a:solidFill>
                <a:schemeClr val="tx2">
                  <a:shade val="50000"/>
                </a:schemeClr>
              </a:solidFill>
            </a:endParaRPr>
          </a:p>
        </p:txBody>
      </p:sp>
      <p:sp>
        <p:nvSpPr>
          <p:cNvPr id="22" name="页脚占位符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灯片编号占位符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eblogs.asp.net/scottgu/archive/2006/04/11/442448.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overview"/><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deplex.com/aspnet/Release/ProjectReleases.aspx?ReleaseId=1335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0" y="2285992"/>
            <a:ext cx="8572092" cy="1234448"/>
          </a:xfrm>
        </p:spPr>
        <p:txBody>
          <a:bodyPr>
            <a:normAutofit fontScale="90000"/>
          </a:bodyPr>
          <a:lstStyle/>
          <a:p>
            <a:r>
              <a:rPr altLang="zh-CN" cap="none"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Microsoft GCR CSS </a:t>
            </a:r>
            <a:br>
              <a:rPr altLang="zh-CN" cap="none"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br>
            <a:r>
              <a:rPr altLang="zh-CN" cap="none"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Ready to show</a:t>
            </a:r>
            <a:r>
              <a:rPr altLang="zh-CN" cap="none"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 </a:t>
            </a:r>
            <a:r>
              <a:rPr altLang="zh-CN" cap="none" dirty="0"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P</a:t>
            </a:r>
            <a:r>
              <a:rPr cap="none" dirty="0" smtClean="0">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resentation</a:t>
            </a:r>
            <a:endParaRPr lang="zh-CN" altLang="en-US" cap="none" dirty="0"/>
          </a:p>
        </p:txBody>
      </p:sp>
      <p:sp>
        <p:nvSpPr>
          <p:cNvPr id="3" name="副标题 2"/>
          <p:cNvSpPr>
            <a:spLocks noGrp="1"/>
          </p:cNvSpPr>
          <p:nvPr>
            <p:ph type="subTitle" idx="1"/>
          </p:nvPr>
        </p:nvSpPr>
        <p:spPr>
          <a:xfrm>
            <a:off x="5929322" y="3500438"/>
            <a:ext cx="2786082" cy="598304"/>
          </a:xfrm>
        </p:spPr>
        <p:txBody>
          <a:bodyPr>
            <a:normAutofit/>
          </a:bodyPr>
          <a:lstStyle/>
          <a:p>
            <a:pPr algn="ctr" fontAlgn="base">
              <a:lnSpc>
                <a:spcPct val="90000"/>
              </a:lnSpc>
              <a:spcBef>
                <a:spcPct val="30000"/>
              </a:spcBef>
              <a:spcAft>
                <a:spcPct val="0"/>
              </a:spcAft>
              <a:buClr>
                <a:schemeClr val="tx2"/>
              </a:buClr>
              <a:buSzPct val="75000"/>
            </a:pPr>
            <a:r>
              <a:rPr lang="en-US" altLang="zh-CN" sz="2400" b="1" dirty="0" smtClean="0">
                <a:effectLst>
                  <a:outerShdw blurRad="38100" dist="38100" dir="2700000" algn="tl">
                    <a:srgbClr val="000000"/>
                  </a:outerShdw>
                </a:effectLst>
              </a:rPr>
              <a:t>-- Lance Zhang</a:t>
            </a:r>
            <a:endParaRPr lang="zh-CN" altLang="en-US" sz="2400" b="1" dirty="0" smtClean="0">
              <a:effectLst>
                <a:outerShdw blurRad="38100" dist="38100" dir="2700000" algn="tl">
                  <a:srgbClr val="000000"/>
                </a:outerShdw>
              </a:effectLst>
            </a:endParaRPr>
          </a:p>
        </p:txBody>
      </p:sp>
      <p:pic>
        <p:nvPicPr>
          <p:cNvPr id="4" name="图片 3" descr="image_3.png"/>
          <p:cNvPicPr>
            <a:picLocks noChangeAspect="1"/>
          </p:cNvPicPr>
          <p:nvPr/>
        </p:nvPicPr>
        <p:blipFill>
          <a:blip r:embed="rId3"/>
          <a:stretch>
            <a:fillRect/>
          </a:stretch>
        </p:blipFill>
        <p:spPr>
          <a:xfrm>
            <a:off x="285720" y="5500702"/>
            <a:ext cx="2286000" cy="704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图片 6" descr="ajax_logo.png"/>
          <p:cNvPicPr>
            <a:picLocks noChangeAspect="1"/>
          </p:cNvPicPr>
          <p:nvPr/>
        </p:nvPicPr>
        <p:blipFill>
          <a:blip r:embed="rId4"/>
          <a:stretch>
            <a:fillRect/>
          </a:stretch>
        </p:blipFill>
        <p:spPr>
          <a:xfrm>
            <a:off x="3000364" y="5500702"/>
            <a:ext cx="1916444" cy="705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Optimization in Web.config</a:t>
            </a:r>
            <a:endParaRPr lang="zh-CN" altLang="en-US" dirty="0"/>
          </a:p>
        </p:txBody>
      </p:sp>
      <p:graphicFrame>
        <p:nvGraphicFramePr>
          <p:cNvPr id="4" name="内容占位符 3"/>
          <p:cNvGraphicFramePr>
            <a:graphicFrameLocks noGrp="1"/>
          </p:cNvGraphicFramePr>
          <p:nvPr>
            <p:ph idx="1"/>
          </p:nvPr>
        </p:nvGraphicFramePr>
        <p:xfrm>
          <a:off x="1071538" y="1714488"/>
          <a:ext cx="6900882" cy="4257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Enable The Caching</a:t>
            </a:r>
            <a:endParaRPr lang="zh-CN" altLang="en-US" dirty="0"/>
          </a:p>
        </p:txBody>
      </p:sp>
      <p:pic>
        <p:nvPicPr>
          <p:cNvPr id="4" name="内容占位符 3" descr="cache.png"/>
          <p:cNvPicPr>
            <a:picLocks noGrp="1" noChangeAspect="1"/>
          </p:cNvPicPr>
          <p:nvPr>
            <p:ph idx="1"/>
          </p:nvPr>
        </p:nvPicPr>
        <p:blipFill>
          <a:blip r:embed="rId3"/>
          <a:stretch>
            <a:fillRect/>
          </a:stretch>
        </p:blipFill>
        <p:spPr>
          <a:xfrm>
            <a:off x="1428728" y="1510897"/>
            <a:ext cx="5533863" cy="4989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descr="withoutcaching.png"/>
          <p:cNvPicPr>
            <a:picLocks noChangeAspect="1"/>
          </p:cNvPicPr>
          <p:nvPr/>
        </p:nvPicPr>
        <p:blipFill>
          <a:blip r:embed="rId4"/>
          <a:stretch>
            <a:fillRect/>
          </a:stretch>
        </p:blipFill>
        <p:spPr>
          <a:xfrm>
            <a:off x="2601080" y="2177024"/>
            <a:ext cx="5828572" cy="4323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descr="withcaching.png"/>
          <p:cNvPicPr>
            <a:picLocks noChangeAspect="1"/>
          </p:cNvPicPr>
          <p:nvPr/>
        </p:nvPicPr>
        <p:blipFill>
          <a:blip r:embed="rId5"/>
          <a:stretch>
            <a:fillRect/>
          </a:stretch>
        </p:blipFill>
        <p:spPr>
          <a:xfrm>
            <a:off x="285720" y="1428736"/>
            <a:ext cx="5790477" cy="4276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nodeType="clickEffect">
                                  <p:stCondLst>
                                    <p:cond delay="0"/>
                                  </p:stCondLst>
                                  <p:childTnLst>
                                    <p:animEffect transition="out" filter="fade">
                                      <p:cBhvr>
                                        <p:cTn id="14" dur="1000"/>
                                        <p:tgtEl>
                                          <p:spTgt spid="4"/>
                                        </p:tgtEl>
                                      </p:cBhvr>
                                    </p:animEffect>
                                    <p:anim calcmode="lin" valueType="num">
                                      <p:cBhvr>
                                        <p:cTn id="15" dur="1000"/>
                                        <p:tgtEl>
                                          <p:spTgt spid="4"/>
                                        </p:tgtEl>
                                        <p:attrNameLst>
                                          <p:attrName>ppt_x</p:attrName>
                                        </p:attrNameLst>
                                      </p:cBhvr>
                                      <p:tavLst>
                                        <p:tav tm="0">
                                          <p:val>
                                            <p:strVal val="ppt_x"/>
                                          </p:val>
                                        </p:tav>
                                        <p:tav tm="100000">
                                          <p:val>
                                            <p:strVal val="ppt_x"/>
                                          </p:val>
                                        </p:tav>
                                      </p:tavLst>
                                    </p:anim>
                                    <p:anim calcmode="lin" valueType="num">
                                      <p:cBhvr>
                                        <p:cTn id="16" dur="100" decel="100000"/>
                                        <p:tgtEl>
                                          <p:spTgt spid="4"/>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childTnLst>
                          </p:cTn>
                        </p:par>
                        <p:par>
                          <p:cTn id="19" fill="hold">
                            <p:stCondLst>
                              <p:cond delay="1000"/>
                            </p:stCondLst>
                            <p:childTnLst>
                              <p:par>
                                <p:cTn id="20" presetID="3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Enable The Compression</a:t>
            </a:r>
            <a:endParaRPr lang="zh-CN" altLang="en-US" dirty="0"/>
          </a:p>
        </p:txBody>
      </p:sp>
      <p:pic>
        <p:nvPicPr>
          <p:cNvPr id="4" name="内容占位符 3" descr="gzip.jpg"/>
          <p:cNvPicPr>
            <a:picLocks noGrp="1" noChangeAspect="1"/>
          </p:cNvPicPr>
          <p:nvPr>
            <p:ph idx="1"/>
          </p:nvPr>
        </p:nvPicPr>
        <p:blipFill>
          <a:blip r:embed="rId3"/>
          <a:stretch>
            <a:fillRect/>
          </a:stretch>
        </p:blipFill>
        <p:spPr>
          <a:xfrm>
            <a:off x="1142976" y="1571612"/>
            <a:ext cx="1930400" cy="193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图片 5" descr="gzipcompression.png"/>
          <p:cNvPicPr>
            <a:picLocks noChangeAspect="1"/>
          </p:cNvPicPr>
          <p:nvPr/>
        </p:nvPicPr>
        <p:blipFill>
          <a:blip r:embed="rId4"/>
          <a:stretch>
            <a:fillRect/>
          </a:stretch>
        </p:blipFill>
        <p:spPr>
          <a:xfrm>
            <a:off x="3571868" y="3071810"/>
            <a:ext cx="3810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withoutcompression.png"/>
          <p:cNvPicPr>
            <a:picLocks noChangeAspect="1"/>
          </p:cNvPicPr>
          <p:nvPr/>
        </p:nvPicPr>
        <p:blipFill>
          <a:blip r:embed="rId5"/>
          <a:stretch>
            <a:fillRect/>
          </a:stretch>
        </p:blipFill>
        <p:spPr>
          <a:xfrm>
            <a:off x="4214810" y="2786058"/>
            <a:ext cx="4142857" cy="3561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descr="withcompression.png"/>
          <p:cNvPicPr>
            <a:picLocks noChangeAspect="1"/>
          </p:cNvPicPr>
          <p:nvPr/>
        </p:nvPicPr>
        <p:blipFill>
          <a:blip r:embed="rId6"/>
          <a:stretch>
            <a:fillRect/>
          </a:stretch>
        </p:blipFill>
        <p:spPr>
          <a:xfrm>
            <a:off x="714348" y="1500174"/>
            <a:ext cx="4171429" cy="3590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 decel="100000"/>
                                        <p:tgtEl>
                                          <p:spTgt spid="4"/>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37" presetClass="exit" presetSubtype="0" fill="hold" nodeType="withEffect">
                                  <p:stCondLst>
                                    <p:cond delay="0"/>
                                  </p:stCondLst>
                                  <p:childTnLst>
                                    <p:animEffect transition="out" filter="fade">
                                      <p:cBhvr>
                                        <p:cTn id="26" dur="1000"/>
                                        <p:tgtEl>
                                          <p:spTgt spid="6"/>
                                        </p:tgtEl>
                                      </p:cBhvr>
                                    </p:animEffect>
                                    <p:anim calcmode="lin" valueType="num">
                                      <p:cBhvr>
                                        <p:cTn id="27" dur="1000"/>
                                        <p:tgtEl>
                                          <p:spTgt spid="6"/>
                                        </p:tgtEl>
                                        <p:attrNameLst>
                                          <p:attrName>ppt_x</p:attrName>
                                        </p:attrNameLst>
                                      </p:cBhvr>
                                      <p:tavLst>
                                        <p:tav tm="0">
                                          <p:val>
                                            <p:strVal val="ppt_x"/>
                                          </p:val>
                                        </p:tav>
                                        <p:tav tm="100000">
                                          <p:val>
                                            <p:strVal val="ppt_x"/>
                                          </p:val>
                                        </p:tav>
                                      </p:tavLst>
                                    </p:anim>
                                    <p:anim calcmode="lin" valueType="num">
                                      <p:cBhvr>
                                        <p:cTn id="28" dur="100" decel="100000"/>
                                        <p:tgtEl>
                                          <p:spTgt spid="6"/>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par>
                          <p:cTn id="31" fill="hold">
                            <p:stCondLst>
                              <p:cond delay="1000"/>
                            </p:stCondLst>
                            <p:childTnLst>
                              <p:par>
                                <p:cTn id="32" presetID="37"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2000"/>
                            </p:stCondLst>
                            <p:childTnLst>
                              <p:par>
                                <p:cTn id="39" presetID="37" presetClass="entr" presetSubtype="0" fill="hold" nodeType="afterEffect">
                                  <p:stCondLst>
                                    <p:cond delay="1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29642" cy="1143000"/>
          </a:xfrm>
        </p:spPr>
        <p:txBody>
          <a:bodyPr>
            <a:normAutofit fontScale="90000"/>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Optimization in ScriptManager</a:t>
            </a:r>
            <a:endParaRPr lang="zh-CN" altLang="en-US" dirty="0"/>
          </a:p>
        </p:txBody>
      </p:sp>
      <p:graphicFrame>
        <p:nvGraphicFramePr>
          <p:cNvPr id="4" name="内容占位符 3"/>
          <p:cNvGraphicFramePr>
            <a:graphicFrameLocks noGrp="1"/>
          </p:cNvGraphicFramePr>
          <p:nvPr>
            <p:ph idx="1"/>
          </p:nvPr>
        </p:nvGraphicFramePr>
        <p:xfrm>
          <a:off x="1000100" y="1714488"/>
          <a:ext cx="7472386"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ScriptMode</a:t>
            </a:r>
            <a:endParaRPr lang="zh-CN" altLang="en-US" dirty="0"/>
          </a:p>
        </p:txBody>
      </p:sp>
      <p:sp>
        <p:nvSpPr>
          <p:cNvPr id="3" name="内容占位符 2"/>
          <p:cNvSpPr>
            <a:spLocks noGrp="1"/>
          </p:cNvSpPr>
          <p:nvPr>
            <p:ph idx="1"/>
          </p:nvPr>
        </p:nvSpPr>
        <p:spPr>
          <a:xfrm>
            <a:off x="457200" y="1600200"/>
            <a:ext cx="8401080" cy="4525963"/>
          </a:xfrm>
        </p:spPr>
        <p:txBody>
          <a:bodyPr>
            <a:normAutofit fontScale="92500"/>
          </a:bodyPr>
          <a:lstStyle/>
          <a:p>
            <a:r>
              <a:rPr lang="en-US" dirty="0" smtClean="0">
                <a:hlinkClick r:id="rId3"/>
              </a:rPr>
              <a:t>Scott Guthrie‘s post</a:t>
            </a:r>
            <a:r>
              <a:rPr lang="zh-CN" altLang="en-US" dirty="0" smtClean="0"/>
              <a:t>：</a:t>
            </a:r>
            <a:endParaRPr lang="en-US" altLang="zh-CN" dirty="0" smtClean="0"/>
          </a:p>
          <a:p>
            <a:pPr>
              <a:buNone/>
            </a:pPr>
            <a:r>
              <a:rPr lang="en-US" altLang="zh-CN" dirty="0" smtClean="0"/>
              <a:t>Don’t leave the &lt;compilation debug=”true”/&gt;</a:t>
            </a:r>
          </a:p>
          <a:p>
            <a:pPr>
              <a:buNone/>
            </a:pPr>
            <a:r>
              <a:rPr lang="en-US" altLang="zh-CN" dirty="0" smtClean="0"/>
              <a:t>It will cause:</a:t>
            </a:r>
          </a:p>
          <a:p>
            <a:pPr>
              <a:buFont typeface="黑体" pitchFamily="2" charset="-122"/>
              <a:buChar char="囧"/>
            </a:pPr>
            <a:r>
              <a:rPr lang="en-US" altLang="zh-CN" dirty="0" smtClean="0"/>
              <a:t>The compilation of ASP.NET pages takes longer</a:t>
            </a:r>
          </a:p>
          <a:p>
            <a:pPr>
              <a:buFont typeface="黑体" pitchFamily="2" charset="-122"/>
              <a:buChar char="囧"/>
            </a:pPr>
            <a:r>
              <a:rPr lang="en-US" altLang="zh-CN" dirty="0" smtClean="0"/>
              <a:t>Code can execute slower</a:t>
            </a:r>
          </a:p>
          <a:p>
            <a:pPr>
              <a:buFont typeface="黑体" pitchFamily="2" charset="-122"/>
              <a:buChar char="囧"/>
            </a:pPr>
            <a:r>
              <a:rPr lang="en-US" altLang="zh-CN" dirty="0" smtClean="0"/>
              <a:t>Much more memory is used within the application at runtime </a:t>
            </a:r>
          </a:p>
          <a:p>
            <a:pPr>
              <a:buFont typeface="黑体" pitchFamily="2" charset="-122"/>
              <a:buChar char="囧"/>
            </a:pPr>
            <a:r>
              <a:rPr lang="en-US" altLang="zh-CN" dirty="0" smtClean="0"/>
              <a:t>Scripts and images downloaded from the WebResources.axd handler are not cached </a:t>
            </a:r>
            <a:endParaRPr lang="zh-CN" altLang="en-US" dirty="0"/>
          </a:p>
        </p:txBody>
      </p:sp>
      <p:pic>
        <p:nvPicPr>
          <p:cNvPr id="4" name="图片 3" descr="releasemode.png"/>
          <p:cNvPicPr>
            <a:picLocks noChangeAspect="1"/>
          </p:cNvPicPr>
          <p:nvPr/>
        </p:nvPicPr>
        <p:blipFill>
          <a:blip r:embed="rId4"/>
          <a:stretch>
            <a:fillRect/>
          </a:stretch>
        </p:blipFill>
        <p:spPr>
          <a:xfrm>
            <a:off x="857224" y="2928934"/>
            <a:ext cx="7247620" cy="1609524"/>
          </a:xfrm>
          <a:prstGeom prst="rect">
            <a:avLst/>
          </a:prstGeom>
        </p:spPr>
      </p:pic>
      <p:cxnSp>
        <p:nvCxnSpPr>
          <p:cNvPr id="6" name="直接连接符 5"/>
          <p:cNvCxnSpPr/>
          <p:nvPr/>
        </p:nvCxnSpPr>
        <p:spPr>
          <a:xfrm>
            <a:off x="3214678" y="3929066"/>
            <a:ext cx="3143272"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39" presetClass="entr" presetSubtype="0" accel="10000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EnablePartialRendering</a:t>
            </a:r>
            <a:endParaRPr lang="zh-CN" altLang="en-US" dirty="0"/>
          </a:p>
        </p:txBody>
      </p:sp>
      <p:sp>
        <p:nvSpPr>
          <p:cNvPr id="3" name="内容占位符 2"/>
          <p:cNvSpPr>
            <a:spLocks noGrp="1"/>
          </p:cNvSpPr>
          <p:nvPr>
            <p:ph idx="1"/>
          </p:nvPr>
        </p:nvSpPr>
        <p:spPr/>
        <p:txBody>
          <a:bodyPr/>
          <a:lstStyle/>
          <a:p>
            <a:r>
              <a:rPr lang="en-US" sz="3200" dirty="0" smtClean="0"/>
              <a:t>EnablePartialRendering</a:t>
            </a:r>
            <a:r>
              <a:rPr lang="en-US" dirty="0" smtClean="0"/>
              <a:t>: </a:t>
            </a:r>
          </a:p>
          <a:p>
            <a:r>
              <a:rPr lang="en-US" dirty="0" smtClean="0"/>
              <a:t>It gets or sets a value that enables partial rendering of a page, which in turn enables you to update regions of the page individually by using UpdatePanel controls. </a:t>
            </a:r>
            <a:endParaRPr lang="zh-CN" altLang="en-US" dirty="0"/>
          </a:p>
        </p:txBody>
      </p:sp>
      <p:pic>
        <p:nvPicPr>
          <p:cNvPr id="4" name="图片 3" descr="enablepartialrendering.png"/>
          <p:cNvPicPr>
            <a:picLocks noChangeAspect="1"/>
          </p:cNvPicPr>
          <p:nvPr/>
        </p:nvPicPr>
        <p:blipFill>
          <a:blip r:embed="rId3"/>
          <a:stretch>
            <a:fillRect/>
          </a:stretch>
        </p:blipFill>
        <p:spPr>
          <a:xfrm>
            <a:off x="785786" y="2771970"/>
            <a:ext cx="7438096" cy="1514286"/>
          </a:xfrm>
          <a:prstGeom prst="rect">
            <a:avLst/>
          </a:prstGeom>
        </p:spPr>
      </p:pic>
      <p:cxnSp>
        <p:nvCxnSpPr>
          <p:cNvPr id="5" name="直接连接符 4"/>
          <p:cNvCxnSpPr/>
          <p:nvPr/>
        </p:nvCxnSpPr>
        <p:spPr>
          <a:xfrm>
            <a:off x="3214678" y="3714752"/>
            <a:ext cx="4429156"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图片 10" descr="disablepartialrendering.png"/>
          <p:cNvPicPr>
            <a:picLocks noChangeAspect="1"/>
          </p:cNvPicPr>
          <p:nvPr/>
        </p:nvPicPr>
        <p:blipFill>
          <a:blip r:embed="rId4"/>
          <a:srcRect r="-515" b="11999"/>
          <a:stretch>
            <a:fillRect/>
          </a:stretch>
        </p:blipFill>
        <p:spPr>
          <a:xfrm>
            <a:off x="500033" y="1571612"/>
            <a:ext cx="7779573"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椭圆形标注 12"/>
          <p:cNvSpPr/>
          <p:nvPr/>
        </p:nvSpPr>
        <p:spPr>
          <a:xfrm>
            <a:off x="785786" y="928670"/>
            <a:ext cx="1714512" cy="857256"/>
          </a:xfrm>
          <a:prstGeom prst="wedgeEllipseCallout">
            <a:avLst>
              <a:gd name="adj1" fmla="val -49676"/>
              <a:gd name="adj2" fmla="val 736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effectLst>
                  <a:glow rad="101600">
                    <a:schemeClr val="accent1">
                      <a:satMod val="175000"/>
                      <a:alpha val="40000"/>
                    </a:schemeClr>
                  </a:glow>
                </a:effectLst>
              </a:rPr>
              <a:t>will be16</a:t>
            </a:r>
            <a:endParaRPr lang="zh-CN" altLang="en-US" dirty="0">
              <a:effectLst>
                <a:glow rad="101600">
                  <a:schemeClr val="accent1">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1" nodeType="clickEffect">
                                  <p:stCondLst>
                                    <p:cond delay="0"/>
                                  </p:stCondLst>
                                  <p:iterate type="lt">
                                    <p:tmPct val="0"/>
                                  </p:iterate>
                                  <p:childTnLst>
                                    <p:set>
                                      <p:cBhvr>
                                        <p:cTn id="37" dur="1" fill="hold">
                                          <p:stCondLst>
                                            <p:cond delay="0"/>
                                          </p:stCondLst>
                                        </p:cTn>
                                        <p:tgtEl>
                                          <p:spTgt spid="13"/>
                                        </p:tgtEl>
                                        <p:attrNameLst>
                                          <p:attrName>style.visibility</p:attrName>
                                        </p:attrNameLst>
                                      </p:cBhvr>
                                      <p:to>
                                        <p:strVal val="visible"/>
                                      </p:to>
                                    </p:set>
                                    <p:animScale>
                                      <p:cBhvr>
                                        <p:cTn id="38"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13"/>
                                        </p:tgtEl>
                                        <p:attrNameLst>
                                          <p:attrName>ppt_x</p:attrName>
                                          <p:attrName>ppt_y</p:attrName>
                                        </p:attrNameLst>
                                      </p:cBhvr>
                                    </p:animMotion>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LoadScriptBeforeUI</a:t>
            </a:r>
            <a:endParaRPr lang="zh-CN" altLang="en-US" dirty="0"/>
          </a:p>
        </p:txBody>
      </p:sp>
      <p:sp>
        <p:nvSpPr>
          <p:cNvPr id="3" name="内容占位符 2"/>
          <p:cNvSpPr>
            <a:spLocks noGrp="1"/>
          </p:cNvSpPr>
          <p:nvPr>
            <p:ph idx="1"/>
          </p:nvPr>
        </p:nvSpPr>
        <p:spPr/>
        <p:txBody>
          <a:bodyPr/>
          <a:lstStyle/>
          <a:p>
            <a:r>
              <a:rPr lang="en-US" altLang="zh-CN" dirty="0" smtClean="0"/>
              <a:t>Moving ASP.NET AJAX scripts after visible content</a:t>
            </a:r>
            <a:endParaRPr lang="zh-CN" altLang="en-US" dirty="0"/>
          </a:p>
        </p:txBody>
      </p:sp>
      <p:pic>
        <p:nvPicPr>
          <p:cNvPr id="4" name="Picture 3" descr="loadscriptbeforeui.png"/>
          <p:cNvPicPr>
            <a:picLocks noChangeAspect="1"/>
          </p:cNvPicPr>
          <p:nvPr/>
        </p:nvPicPr>
        <p:blipFill>
          <a:blip r:embed="rId3"/>
          <a:srcRect r="3145" b="5982"/>
          <a:stretch>
            <a:fillRect/>
          </a:stretch>
        </p:blipFill>
        <p:spPr>
          <a:xfrm>
            <a:off x="357158" y="1357298"/>
            <a:ext cx="5572164"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loadscriptafterui.png"/>
          <p:cNvPicPr>
            <a:picLocks noChangeAspect="1"/>
          </p:cNvPicPr>
          <p:nvPr/>
        </p:nvPicPr>
        <p:blipFill>
          <a:blip r:embed="rId4"/>
          <a:srcRect r="1968" b="2901"/>
          <a:stretch>
            <a:fillRect/>
          </a:stretch>
        </p:blipFill>
        <p:spPr>
          <a:xfrm>
            <a:off x="2714612" y="3714752"/>
            <a:ext cx="5929354"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3" descr="releasemode.png"/>
          <p:cNvPicPr>
            <a:picLocks noChangeAspect="1"/>
          </p:cNvPicPr>
          <p:nvPr/>
        </p:nvPicPr>
        <p:blipFill>
          <a:blip r:embed="rId5"/>
          <a:stretch>
            <a:fillRect/>
          </a:stretch>
        </p:blipFill>
        <p:spPr>
          <a:xfrm>
            <a:off x="857224" y="2958172"/>
            <a:ext cx="7247620" cy="1551047"/>
          </a:xfrm>
          <a:prstGeom prst="rect">
            <a:avLst/>
          </a:prstGeom>
        </p:spPr>
      </p:pic>
      <p:cxnSp>
        <p:nvCxnSpPr>
          <p:cNvPr id="7" name="直接连接符 5"/>
          <p:cNvCxnSpPr/>
          <p:nvPr/>
        </p:nvCxnSpPr>
        <p:spPr>
          <a:xfrm>
            <a:off x="3571868" y="3929066"/>
            <a:ext cx="4000528"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xit" presetSubtype="0" fill="hold" nodeType="clickEffect">
                                  <p:stCondLst>
                                    <p:cond delay="0"/>
                                  </p:stCondLst>
                                  <p:childTnLst>
                                    <p:animEffect transition="out" filter="fade">
                                      <p:cBhvr>
                                        <p:cTn id="22" dur="500"/>
                                        <p:tgtEl>
                                          <p:spTgt spid="4"/>
                                        </p:tgtEl>
                                      </p:cBhvr>
                                    </p:animEffect>
                                    <p:anim calcmode="lin" valueType="num">
                                      <p:cBhvr>
                                        <p:cTn id="23" dur="500"/>
                                        <p:tgtEl>
                                          <p:spTgt spid="4"/>
                                        </p:tgtEl>
                                        <p:attrNameLst>
                                          <p:attrName>ppt_x</p:attrName>
                                        </p:attrNameLst>
                                      </p:cBhvr>
                                      <p:tavLst>
                                        <p:tav tm="0">
                                          <p:val>
                                            <p:strVal val="ppt_x"/>
                                          </p:val>
                                        </p:tav>
                                        <p:tav tm="100000">
                                          <p:val>
                                            <p:strVal val="ppt_x"/>
                                          </p:val>
                                        </p:tav>
                                      </p:tavLst>
                                    </p:anim>
                                    <p:anim calcmode="lin" valueType="num">
                                      <p:cBhvr>
                                        <p:cTn id="24" dur="500"/>
                                        <p:tgtEl>
                                          <p:spTgt spid="4"/>
                                        </p:tgtEl>
                                        <p:attrNameLst>
                                          <p:attrName>ppt_y</p:attrName>
                                        </p:attrNameLst>
                                      </p:cBhvr>
                                      <p:tavLst>
                                        <p:tav tm="0">
                                          <p:val>
                                            <p:strVal val="ppt_y"/>
                                          </p:val>
                                        </p:tav>
                                        <p:tav tm="100000">
                                          <p:val>
                                            <p:strVal val="ppt_y-.1"/>
                                          </p:val>
                                        </p:tav>
                                      </p:tavLst>
                                    </p:anim>
                                    <p:set>
                                      <p:cBhvr>
                                        <p:cTn id="25" dur="1" fill="hold">
                                          <p:stCondLst>
                                            <p:cond delay="499"/>
                                          </p:stCondLst>
                                        </p:cTn>
                                        <p:tgtEl>
                                          <p:spTgt spid="4"/>
                                        </p:tgtEl>
                                        <p:attrNameLst>
                                          <p:attrName>style.visibility</p:attrName>
                                        </p:attrNameLst>
                                      </p:cBhvr>
                                      <p:to>
                                        <p:strVal val="hidden"/>
                                      </p:to>
                                    </p:set>
                                  </p:childTnLst>
                                </p:cTn>
                              </p:par>
                              <p:par>
                                <p:cTn id="26" presetID="47" presetClass="exit" presetSubtype="0" fill="hold" nodeType="withEffect">
                                  <p:stCondLst>
                                    <p:cond delay="0"/>
                                  </p:stCondLst>
                                  <p:childTnLst>
                                    <p:animEffect transition="out" filter="fade">
                                      <p:cBhvr>
                                        <p:cTn id="27" dur="500"/>
                                        <p:tgtEl>
                                          <p:spTgt spid="5"/>
                                        </p:tgtEl>
                                      </p:cBhvr>
                                    </p:animEffect>
                                    <p:anim calcmode="lin" valueType="num">
                                      <p:cBhvr>
                                        <p:cTn id="28" dur="500"/>
                                        <p:tgtEl>
                                          <p:spTgt spid="5"/>
                                        </p:tgtEl>
                                        <p:attrNameLst>
                                          <p:attrName>ppt_x</p:attrName>
                                        </p:attrNameLst>
                                      </p:cBhvr>
                                      <p:tavLst>
                                        <p:tav tm="0">
                                          <p:val>
                                            <p:strVal val="ppt_x"/>
                                          </p:val>
                                        </p:tav>
                                        <p:tav tm="100000">
                                          <p:val>
                                            <p:strVal val="ppt_x"/>
                                          </p:val>
                                        </p:tav>
                                      </p:tavLst>
                                    </p:anim>
                                    <p:anim calcmode="lin" valueType="num">
                                      <p:cBhvr>
                                        <p:cTn id="29" dur="500"/>
                                        <p:tgtEl>
                                          <p:spTgt spid="5"/>
                                        </p:tgtEl>
                                        <p:attrNameLst>
                                          <p:attrName>ppt_y</p:attrName>
                                        </p:attrNameLst>
                                      </p:cBhvr>
                                      <p:tavLst>
                                        <p:tav tm="0">
                                          <p:val>
                                            <p:strVal val="ppt_y"/>
                                          </p:val>
                                        </p:tav>
                                        <p:tav tm="100000">
                                          <p:val>
                                            <p:strVal val="ppt_y-.1"/>
                                          </p:val>
                                        </p:tav>
                                      </p:tavLst>
                                    </p:anim>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39" presetClass="entr" presetSubtype="0" accel="10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39" presetClass="entr" presetSubtype="0" accel="10000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43306" y="5072074"/>
            <a:ext cx="1643074" cy="1643074"/>
            <a:chOff x="3620650" y="286267"/>
            <a:chExt cx="1272927" cy="1272927"/>
          </a:xfrm>
          <a:scene3d>
            <a:camera prst="orthographicFront"/>
            <a:lightRig rig="flat" dir="t"/>
          </a:scene3d>
        </p:grpSpPr>
        <p:sp>
          <p:nvSpPr>
            <p:cNvPr id="6" name="椭圆 5"/>
            <p:cNvSpPr/>
            <p:nvPr/>
          </p:nvSpPr>
          <p:spPr>
            <a:xfrm>
              <a:off x="3620650" y="286267"/>
              <a:ext cx="1272927" cy="1272927"/>
            </a:xfrm>
            <a:prstGeom prst="ellipse">
              <a:avLst/>
            </a:prstGeom>
          </p:spPr>
          <p:style>
            <a:lnRef idx="0">
              <a:schemeClr val="accent3"/>
            </a:lnRef>
            <a:fillRef idx="3">
              <a:schemeClr val="accent3"/>
            </a:fillRef>
            <a:effectRef idx="3">
              <a:schemeClr val="accent3"/>
            </a:effectRef>
            <a:fontRef idx="minor">
              <a:schemeClr val="lt1"/>
            </a:fontRef>
          </p:style>
        </p:sp>
        <p:sp>
          <p:nvSpPr>
            <p:cNvPr id="7" name="椭圆 4"/>
            <p:cNvSpPr/>
            <p:nvPr/>
          </p:nvSpPr>
          <p:spPr>
            <a:xfrm>
              <a:off x="3807066" y="472683"/>
              <a:ext cx="900095" cy="9000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kern="1200" dirty="0" smtClean="0"/>
                <a:t>Script D</a:t>
              </a:r>
              <a:endParaRPr lang="zh-CN" altLang="en-US" sz="2500" kern="1200" dirty="0"/>
            </a:p>
          </p:txBody>
        </p:sp>
      </p:grpSp>
      <p:sp>
        <p:nvSpPr>
          <p:cNvPr id="2" name="标题 1"/>
          <p:cNvSpPr>
            <a:spLocks noGrp="1"/>
          </p:cNvSpPr>
          <p:nvPr>
            <p:ph type="title"/>
          </p:nvPr>
        </p:nvSpPr>
        <p:spPr/>
        <p:txBody>
          <a:bodyPr>
            <a:normAutofit/>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Script Combination </a:t>
            </a:r>
            <a:endParaRPr lang="zh-CN" altLang="en-US" dirty="0"/>
          </a:p>
        </p:txBody>
      </p:sp>
      <p:graphicFrame>
        <p:nvGraphicFramePr>
          <p:cNvPr id="4" name="内容占位符 3"/>
          <p:cNvGraphicFramePr>
            <a:graphicFrameLocks noGrp="1"/>
          </p:cNvGraphicFramePr>
          <p:nvPr>
            <p:ph idx="1"/>
          </p:nvPr>
        </p:nvGraphicFramePr>
        <p:xfrm>
          <a:off x="714348" y="1428736"/>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ToolkitScriptManager</a:t>
            </a:r>
            <a:endParaRPr lang="zh-CN" altLang="en-US"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endParaRPr>
          </a:p>
        </p:txBody>
      </p:sp>
      <p:pic>
        <p:nvPicPr>
          <p:cNvPr id="5" name="图片 3" descr="releasemode.png"/>
          <p:cNvPicPr>
            <a:picLocks noChangeAspect="1"/>
          </p:cNvPicPr>
          <p:nvPr/>
        </p:nvPicPr>
        <p:blipFill>
          <a:blip r:embed="rId3"/>
          <a:stretch>
            <a:fillRect/>
          </a:stretch>
        </p:blipFill>
        <p:spPr>
          <a:xfrm>
            <a:off x="642910" y="2214554"/>
            <a:ext cx="7247620" cy="1494760"/>
          </a:xfrm>
          <a:prstGeom prst="rect">
            <a:avLst/>
          </a:prstGeom>
        </p:spPr>
      </p:pic>
      <p:cxnSp>
        <p:nvCxnSpPr>
          <p:cNvPr id="6" name="直接连接符 5"/>
          <p:cNvCxnSpPr/>
          <p:nvPr/>
        </p:nvCxnSpPr>
        <p:spPr>
          <a:xfrm>
            <a:off x="857224" y="2615039"/>
            <a:ext cx="585791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5"/>
          <p:cNvCxnSpPr/>
          <p:nvPr/>
        </p:nvCxnSpPr>
        <p:spPr>
          <a:xfrm>
            <a:off x="1000100" y="3615171"/>
            <a:ext cx="5857916"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descr="scriptmanager.png"/>
          <p:cNvPicPr>
            <a:picLocks noChangeAspect="1"/>
          </p:cNvPicPr>
          <p:nvPr/>
        </p:nvPicPr>
        <p:blipFill>
          <a:blip r:embed="rId4"/>
          <a:stretch>
            <a:fillRect/>
          </a:stretch>
        </p:blipFill>
        <p:spPr>
          <a:xfrm>
            <a:off x="3929058" y="2428868"/>
            <a:ext cx="4828572" cy="3571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toolkitscriptmanager.png"/>
          <p:cNvPicPr>
            <a:picLocks noChangeAspect="1"/>
          </p:cNvPicPr>
          <p:nvPr/>
        </p:nvPicPr>
        <p:blipFill>
          <a:blip r:embed="rId5"/>
          <a:stretch>
            <a:fillRect/>
          </a:stretch>
        </p:blipFill>
        <p:spPr>
          <a:xfrm>
            <a:off x="357158" y="1428736"/>
            <a:ext cx="4819048" cy="205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9"/>
                                        </p:tgtEl>
                                        <p:attrNameLst>
                                          <p:attrName>ppt_x</p:attrName>
                                        </p:attrNameLst>
                                      </p:cBhvr>
                                      <p:tavLst>
                                        <p:tav tm="0">
                                          <p:val>
                                            <p:strVal val="ppt_x"/>
                                          </p:val>
                                        </p:tav>
                                        <p:tav tm="100000">
                                          <p:val>
                                            <p:strVal val="ppt_x"/>
                                          </p:val>
                                        </p:tav>
                                      </p:tavLst>
                                    </p:anim>
                                    <p:anim calcmode="lin" valueType="num">
                                      <p:cBhvr additive="base">
                                        <p:cTn id="36" dur="500"/>
                                        <p:tgtEl>
                                          <p:spTgt spid="9"/>
                                        </p:tgtEl>
                                        <p:attrNameLst>
                                          <p:attrName>ppt_y</p:attrName>
                                        </p:attrNameLst>
                                      </p:cBhvr>
                                      <p:tavLst>
                                        <p:tav tm="0">
                                          <p:val>
                                            <p:strVal val="ppt_y"/>
                                          </p:val>
                                        </p:tav>
                                        <p:tav tm="100000">
                                          <p:val>
                                            <p:strVal val="1+ppt_h/2"/>
                                          </p:val>
                                        </p:tav>
                                      </p:tavLst>
                                    </p:anim>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37"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5" fill="hold">
                            <p:stCondLst>
                              <p:cond delay="1500"/>
                            </p:stCondLst>
                            <p:childTnLst>
                              <p:par>
                                <p:cTn id="46" presetID="37"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CompositeScript</a:t>
            </a:r>
            <a:endParaRPr lang="zh-CN" altLang="en-US"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endParaRPr>
          </a:p>
        </p:txBody>
      </p:sp>
      <p:sp>
        <p:nvSpPr>
          <p:cNvPr id="3" name="内容占位符 2"/>
          <p:cNvSpPr>
            <a:spLocks noGrp="1"/>
          </p:cNvSpPr>
          <p:nvPr>
            <p:ph idx="1"/>
          </p:nvPr>
        </p:nvSpPr>
        <p:spPr/>
        <p:txBody>
          <a:bodyPr/>
          <a:lstStyle/>
          <a:p>
            <a:r>
              <a:rPr lang="en-US" altLang="zh-CN" dirty="0" smtClean="0"/>
              <a:t>ASP.NET 3.5 with SP1</a:t>
            </a:r>
            <a:endParaRPr lang="zh-CN" altLang="en-US" dirty="0"/>
          </a:p>
        </p:txBody>
      </p:sp>
      <p:pic>
        <p:nvPicPr>
          <p:cNvPr id="4" name="图片 4" descr="referenceswithoutanyoptimizations1.png"/>
          <p:cNvPicPr>
            <a:picLocks noChangeAspect="1"/>
          </p:cNvPicPr>
          <p:nvPr/>
        </p:nvPicPr>
        <p:blipFill>
          <a:blip r:embed="rId3"/>
          <a:stretch>
            <a:fillRect/>
          </a:stretch>
        </p:blipFill>
        <p:spPr>
          <a:xfrm>
            <a:off x="571472" y="1643050"/>
            <a:ext cx="7962900" cy="369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ompositeScripts.png"/>
          <p:cNvPicPr>
            <a:picLocks noChangeAspect="1"/>
          </p:cNvPicPr>
          <p:nvPr/>
        </p:nvPicPr>
        <p:blipFill>
          <a:blip r:embed="rId4"/>
          <a:stretch>
            <a:fillRect/>
          </a:stretch>
        </p:blipFill>
        <p:spPr>
          <a:xfrm>
            <a:off x="571472" y="2000240"/>
            <a:ext cx="7876191" cy="2742857"/>
          </a:xfrm>
          <a:prstGeom prst="rect">
            <a:avLst/>
          </a:prstGeom>
        </p:spPr>
      </p:pic>
      <p:pic>
        <p:nvPicPr>
          <p:cNvPr id="7" name="Picture 6" descr="combining.png"/>
          <p:cNvPicPr>
            <a:picLocks noChangeAspect="1"/>
          </p:cNvPicPr>
          <p:nvPr/>
        </p:nvPicPr>
        <p:blipFill>
          <a:blip r:embed="rId5"/>
          <a:stretch>
            <a:fillRect/>
          </a:stretch>
        </p:blipFill>
        <p:spPr>
          <a:xfrm>
            <a:off x="1714480" y="2571744"/>
            <a:ext cx="6180953" cy="1685714"/>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iterate type="lt">
                                    <p:tmPct val="0"/>
                                  </p:iterate>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53"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Tech topic</a:t>
            </a:r>
            <a:endParaRPr lang="zh-CN" altLang="en-US" dirty="0"/>
          </a:p>
        </p:txBody>
      </p:sp>
      <p:sp>
        <p:nvSpPr>
          <p:cNvPr id="6" name="矩形 5"/>
          <p:cNvSpPr/>
          <p:nvPr/>
        </p:nvSpPr>
        <p:spPr>
          <a:xfrm>
            <a:off x="571472" y="1643050"/>
            <a:ext cx="7500990" cy="1323439"/>
          </a:xfrm>
          <a:prstGeom prst="rect">
            <a:avLst/>
          </a:prstGeom>
        </p:spPr>
        <p:txBody>
          <a:bodyPr wrap="square">
            <a:spAutoFit/>
          </a:bodyPr>
          <a:lstStyle/>
          <a:p>
            <a:r>
              <a:rPr lang="en-US" altLang="zh-CN" sz="4000" dirty="0" smtClean="0"/>
              <a:t>ASP.NET AJAX Performance Improvement</a:t>
            </a:r>
            <a:endParaRPr lang="zh-CN" altLang="en-US" sz="4000" dirty="0"/>
          </a:p>
        </p:txBody>
      </p:sp>
      <p:pic>
        <p:nvPicPr>
          <p:cNvPr id="7" name="内容占位符 3" descr="Logo.png"/>
          <p:cNvPicPr>
            <a:picLocks noGrp="1" noChangeAspect="1"/>
          </p:cNvPicPr>
          <p:nvPr>
            <p:ph idx="1"/>
          </p:nvPr>
        </p:nvPicPr>
        <p:blipFill>
          <a:blip r:embed="rId3"/>
          <a:stretch>
            <a:fillRect/>
          </a:stretch>
        </p:blipFill>
        <p:spPr>
          <a:xfrm>
            <a:off x="2000232" y="3309953"/>
            <a:ext cx="4657725" cy="2333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Summary</a:t>
            </a:r>
            <a:endParaRPr lang="zh-CN" altLang="en-US"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endParaRPr>
          </a:p>
        </p:txBody>
      </p:sp>
      <p:graphicFrame>
        <p:nvGraphicFramePr>
          <p:cNvPr id="4" name="内容占位符 3"/>
          <p:cNvGraphicFramePr>
            <a:graphicFrameLocks noGrp="1"/>
          </p:cNvGraphicFramePr>
          <p:nvPr>
            <p:ph idx="1"/>
          </p:nvPr>
        </p:nvGraphicFramePr>
        <p:xfrm>
          <a:off x="357158" y="1428736"/>
          <a:ext cx="7715304"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852" y="1714488"/>
            <a:ext cx="6429420" cy="3416320"/>
          </a:xfrm>
          <a:prstGeom prst="rect">
            <a:avLst/>
          </a:prstGeom>
          <a:noFill/>
        </p:spPr>
        <p:txBody>
          <a:bodyPr wrap="square" lIns="91440" tIns="45720" rIns="91440" bIns="45720">
            <a:spAutoFit/>
          </a:bodyPr>
          <a:lstStyle/>
          <a:p>
            <a:pPr algn="ctr"/>
            <a:r>
              <a:rPr lang="en-US" altLang="zh-CN" sz="72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Thank you!</a:t>
            </a:r>
          </a:p>
          <a:p>
            <a:pPr algn="ctr"/>
            <a:r>
              <a:rPr lang="en-US" altLang="zh-CN" sz="72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&amp;</a:t>
            </a:r>
          </a:p>
          <a:p>
            <a:pPr algn="ctr"/>
            <a:r>
              <a:rPr lang="en-US" altLang="zh-CN" sz="72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Questions?</a:t>
            </a:r>
            <a:endParaRPr lang="zh-CN" altLang="en-US" sz="72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AJAX Overview</a:t>
            </a:r>
            <a:endParaRPr lang="zh-CN" altLang="en-US" dirty="0"/>
          </a:p>
        </p:txBody>
      </p:sp>
      <p:sp>
        <p:nvSpPr>
          <p:cNvPr id="8" name="内容占位符 7"/>
          <p:cNvSpPr>
            <a:spLocks noGrp="1"/>
          </p:cNvSpPr>
          <p:nvPr>
            <p:ph idx="1"/>
          </p:nvPr>
        </p:nvSpPr>
        <p:spPr/>
        <p:txBody>
          <a:bodyPr/>
          <a:lstStyle/>
          <a:p>
            <a:r>
              <a:rPr lang="en-US" altLang="zh-CN" dirty="0" smtClean="0"/>
              <a:t>AJAX (asynchronous JavaScript and XML), is a group of interrelated web development techniques used for creating interactive web applications or rich Internet applications. </a:t>
            </a:r>
            <a:endParaRPr lang="zh-CN" altLang="en-US" dirty="0"/>
          </a:p>
        </p:txBody>
      </p:sp>
      <p:pic>
        <p:nvPicPr>
          <p:cNvPr id="9" name="图片 8" descr="web20.png"/>
          <p:cNvPicPr>
            <a:picLocks noChangeAspect="1"/>
          </p:cNvPicPr>
          <p:nvPr/>
        </p:nvPicPr>
        <p:blipFill>
          <a:blip r:embed="rId3"/>
          <a:srcRect r="2007" b="2083"/>
          <a:stretch>
            <a:fillRect/>
          </a:stretch>
        </p:blipFill>
        <p:spPr>
          <a:xfrm>
            <a:off x="714348" y="1285860"/>
            <a:ext cx="6897380" cy="5205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8">
                                            <p:txEl>
                                              <p:pRg st="0" end="0"/>
                                            </p:txEl>
                                          </p:spTgt>
                                        </p:tgtEl>
                                        <p:attrNameLst>
                                          <p:attrName>ppt_w</p:attrName>
                                        </p:attrNameLst>
                                      </p:cBhvr>
                                      <p:tavLst>
                                        <p:tav tm="0">
                                          <p:val>
                                            <p:strVal val="ppt_w"/>
                                          </p:val>
                                        </p:tav>
                                        <p:tav tm="100000">
                                          <p:val>
                                            <p:fltVal val="0"/>
                                          </p:val>
                                        </p:tav>
                                      </p:tavLst>
                                    </p:anim>
                                    <p:anim calcmode="lin" valueType="num">
                                      <p:cBhvr>
                                        <p:cTn id="7"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8">
                                            <p:txEl>
                                              <p:pRg st="0" end="0"/>
                                            </p:txEl>
                                          </p:spTgt>
                                        </p:tgtEl>
                                      </p:cBhvr>
                                    </p:animEffect>
                                    <p:set>
                                      <p:cBhvr>
                                        <p:cTn id="9" dur="1" fill="hold">
                                          <p:stCondLst>
                                            <p:cond delay="499"/>
                                          </p:stCondLst>
                                        </p:cTn>
                                        <p:tgtEl>
                                          <p:spTgt spid="8">
                                            <p:txEl>
                                              <p:pRg st="0" end="0"/>
                                            </p:txEl>
                                          </p:spTgt>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AJAX frameworks</a:t>
            </a:r>
            <a:endParaRPr lang="zh-CN" altLang="en-US" dirty="0"/>
          </a:p>
        </p:txBody>
      </p:sp>
      <p:sp>
        <p:nvSpPr>
          <p:cNvPr id="3" name="内容占位符 2"/>
          <p:cNvSpPr>
            <a:spLocks noGrp="1"/>
          </p:cNvSpPr>
          <p:nvPr>
            <p:ph idx="1"/>
          </p:nvPr>
        </p:nvSpPr>
        <p:spPr/>
        <p:txBody>
          <a:bodyPr/>
          <a:lstStyle/>
          <a:p>
            <a:r>
              <a:rPr lang="en-US" altLang="zh-CN" dirty="0" smtClean="0"/>
              <a:t>There are more than 100 popular AJAX Frameworks</a:t>
            </a:r>
            <a:endParaRPr lang="zh-CN" altLang="en-US" dirty="0"/>
          </a:p>
        </p:txBody>
      </p:sp>
      <p:graphicFrame>
        <p:nvGraphicFramePr>
          <p:cNvPr id="5" name="内容占位符 3"/>
          <p:cNvGraphicFramePr>
            <a:graphicFrameLocks/>
          </p:cNvGraphicFramePr>
          <p:nvPr/>
        </p:nvGraphicFramePr>
        <p:xfrm>
          <a:off x="428596" y="1285860"/>
          <a:ext cx="7929620" cy="5212080"/>
        </p:xfrm>
        <a:graphic>
          <a:graphicData uri="http://schemas.openxmlformats.org/drawingml/2006/table">
            <a:tbl>
              <a:tblPr firstRow="1" bandRow="1">
                <a:tableStyleId>{D113A9D2-9D6B-4929-AA2D-F23B5EE8CBE7}</a:tableStyleId>
              </a:tblPr>
              <a:tblGrid>
                <a:gridCol w="1585924"/>
                <a:gridCol w="1585924"/>
                <a:gridCol w="1585924"/>
                <a:gridCol w="1585924"/>
                <a:gridCol w="1585924"/>
              </a:tblGrid>
              <a:tr h="5143536">
                <a:tc>
                  <a:txBody>
                    <a:bodyPr/>
                    <a:lstStyle/>
                    <a:p>
                      <a:pPr latinLnBrk="1"/>
                      <a:r>
                        <a:rPr kumimoji="0" lang="en-US" sz="1050" dirty="0" smtClean="0">
                          <a:effectLst/>
                          <a:latin typeface="Calibri" pitchFamily="34" charset="0"/>
                        </a:rPr>
                        <a:t>1.</a:t>
                      </a:r>
                      <a:r>
                        <a:rPr kumimoji="0" lang="en-US" sz="1050" dirty="0" smtClean="0">
                          <a:effectLst/>
                          <a:latin typeface="Calibri" pitchFamily="34" charset="0"/>
                          <a:hlinkClick r:id=""/>
                        </a:rPr>
                        <a:t>dojo</a:t>
                      </a:r>
                      <a:r>
                        <a:rPr kumimoji="0" lang="en-US" sz="1050" dirty="0" smtClean="0">
                          <a:effectLst/>
                          <a:latin typeface="Calibri" pitchFamily="34" charset="0"/>
                        </a:rPr>
                        <a:t> </a:t>
                      </a:r>
                    </a:p>
                    <a:p>
                      <a:pPr latinLnBrk="1"/>
                      <a:r>
                        <a:rPr kumimoji="0" lang="en-US" sz="1050" dirty="0" smtClean="0">
                          <a:effectLst/>
                          <a:latin typeface="Calibri" pitchFamily="34" charset="0"/>
                        </a:rPr>
                        <a:t>2.</a:t>
                      </a:r>
                      <a:r>
                        <a:rPr kumimoji="0" lang="en-US" sz="1050" dirty="0" smtClean="0">
                          <a:effectLst/>
                          <a:latin typeface="Calibri" pitchFamily="34" charset="0"/>
                          <a:hlinkClick r:id=""/>
                        </a:rPr>
                        <a:t>Rico</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a:t>
                      </a:r>
                      <a:r>
                        <a:rPr kumimoji="0" lang="en-US" sz="1050" dirty="0" smtClean="0">
                          <a:effectLst/>
                          <a:latin typeface="Calibri" pitchFamily="34" charset="0"/>
                          <a:hlinkClick r:id=""/>
                        </a:rPr>
                        <a:t>qooxdoo</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a:t>
                      </a:r>
                      <a:r>
                        <a:rPr kumimoji="0" lang="en-US" sz="1050" dirty="0" smtClean="0">
                          <a:effectLst/>
                          <a:latin typeface="Calibri" pitchFamily="34" charset="0"/>
                          <a:hlinkClick r:id=""/>
                        </a:rPr>
                        <a:t>tibet</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a:t>
                      </a:r>
                      <a:r>
                        <a:rPr kumimoji="0" lang="en-US" sz="1050" dirty="0" smtClean="0">
                          <a:effectLst/>
                          <a:latin typeface="Calibri" pitchFamily="34" charset="0"/>
                          <a:hlinkClick r:id=""/>
                        </a:rPr>
                        <a:t>Flash/JavaScript Integration kit</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a:t>
                      </a:r>
                      <a:r>
                        <a:rPr kumimoji="0" lang="en-US" sz="1050" dirty="0" smtClean="0">
                          <a:effectLst/>
                          <a:latin typeface="Calibri" pitchFamily="34" charset="0"/>
                          <a:hlinkClick r:id=""/>
                        </a:rPr>
                        <a:t>Google AJAXSLT</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a:t>
                      </a:r>
                      <a:r>
                        <a:rPr kumimoji="0" lang="en-US" sz="1050" dirty="0" smtClean="0">
                          <a:effectLst/>
                          <a:latin typeface="Calibri" pitchFamily="34" charset="0"/>
                          <a:hlinkClick r:id=""/>
                        </a:rPr>
                        <a:t>libXmlRequest</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a:t>
                      </a:r>
                      <a:r>
                        <a:rPr kumimoji="0" lang="en-US" sz="1050" dirty="0" smtClean="0">
                          <a:effectLst/>
                          <a:latin typeface="Calibri" pitchFamily="34" charset="0"/>
                          <a:hlinkClick r:id=""/>
                        </a:rPr>
                        <a:t>RSLite</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a:t>
                      </a:r>
                      <a:r>
                        <a:rPr kumimoji="0" lang="en-US" sz="1050" dirty="0" smtClean="0">
                          <a:effectLst/>
                          <a:latin typeface="Calibri" pitchFamily="34" charset="0"/>
                          <a:hlinkClick r:id=""/>
                        </a:rPr>
                        <a:t>SACK</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a:t>
                      </a:r>
                      <a:r>
                        <a:rPr kumimoji="0" lang="en-US" sz="1050" dirty="0" smtClean="0">
                          <a:effectLst/>
                          <a:latin typeface="Calibri" pitchFamily="34" charset="0"/>
                          <a:hlinkClick r:id=""/>
                        </a:rPr>
                        <a:t>sarrisa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a:t>
                      </a:r>
                      <a:r>
                        <a:rPr kumimoji="0" lang="en-US" sz="1050" dirty="0" smtClean="0">
                          <a:effectLst/>
                          <a:latin typeface="Calibri" pitchFamily="34" charset="0"/>
                          <a:hlinkClick r:id=""/>
                        </a:rPr>
                        <a:t>XHConn</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a:t>
                      </a:r>
                      <a:r>
                        <a:rPr kumimoji="0" lang="en-US" sz="1050" dirty="0" smtClean="0">
                          <a:effectLst/>
                          <a:latin typeface="Calibri" pitchFamily="34" charset="0"/>
                          <a:hlinkClick r:id=""/>
                        </a:rPr>
                        <a:t>CPAINT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13.</a:t>
                      </a:r>
                      <a:r>
                        <a:rPr kumimoji="0" lang="en-US" sz="1050" dirty="0" smtClean="0">
                          <a:effectLst/>
                          <a:latin typeface="Calibri" pitchFamily="34" charset="0"/>
                          <a:hlinkClick r:id=""/>
                        </a:rPr>
                        <a:t>Sajax</a:t>
                      </a:r>
                      <a:endParaRPr kumimoji="0" lang="en-US" sz="1050" dirty="0" smtClean="0">
                        <a:effectLst/>
                        <a:latin typeface="Calibri" pitchFamily="34" charset="0"/>
                      </a:endParaRPr>
                    </a:p>
                    <a:p>
                      <a:pPr latinLnBrk="1"/>
                      <a:r>
                        <a:rPr kumimoji="0" lang="en-US" sz="1050" dirty="0" smtClean="0">
                          <a:effectLst/>
                          <a:latin typeface="Calibri" pitchFamily="34" charset="0"/>
                        </a:rPr>
                        <a:t>14.</a:t>
                      </a:r>
                      <a:r>
                        <a:rPr kumimoji="0" lang="en-US" sz="1050" dirty="0" smtClean="0">
                          <a:effectLst/>
                          <a:latin typeface="Calibri" pitchFamily="34" charset="0"/>
                          <a:hlinkClick r:id=""/>
                        </a:rPr>
                        <a:t>JSON/JSON-RPC</a:t>
                      </a:r>
                      <a:endParaRPr kumimoji="0" lang="en-US" sz="1050" dirty="0" smtClean="0">
                        <a:effectLst/>
                        <a:latin typeface="Calibri" pitchFamily="34" charset="0"/>
                      </a:endParaRPr>
                    </a:p>
                    <a:p>
                      <a:pPr latinLnBrk="1"/>
                      <a:r>
                        <a:rPr kumimoji="0" lang="en-US" sz="1050" dirty="0" smtClean="0">
                          <a:effectLst/>
                          <a:latin typeface="Calibri" pitchFamily="34" charset="0"/>
                        </a:rPr>
                        <a:t>15.</a:t>
                      </a:r>
                      <a:r>
                        <a:rPr kumimoji="0" lang="en-US" sz="1050" dirty="0" smtClean="0">
                          <a:effectLst/>
                          <a:latin typeface="Calibri" pitchFamily="34" charset="0"/>
                          <a:hlinkClick r:id=""/>
                        </a:rPr>
                        <a:t>Direct Web </a:t>
                      </a:r>
                      <a:r>
                        <a:rPr kumimoji="0" lang="en-US" sz="1050" dirty="0" err="1" smtClean="0">
                          <a:effectLst/>
                          <a:latin typeface="Calibri" pitchFamily="34" charset="0"/>
                          <a:hlinkClick r:id=""/>
                        </a:rPr>
                        <a:t>Remoting</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16.</a:t>
                      </a:r>
                      <a:r>
                        <a:rPr kumimoji="0" lang="en-US" sz="1050" dirty="0" smtClean="0">
                          <a:effectLst/>
                          <a:latin typeface="Calibri" pitchFamily="34" charset="0"/>
                          <a:hlinkClick r:id=""/>
                        </a:rPr>
                        <a:t>SWATO</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17.</a:t>
                      </a:r>
                      <a:r>
                        <a:rPr kumimoji="0" lang="en-US" sz="1050" dirty="0" smtClean="0">
                          <a:effectLst/>
                          <a:latin typeface="Calibri" pitchFamily="34" charset="0"/>
                          <a:hlinkClick r:id=""/>
                        </a:rPr>
                        <a:t>Java </a:t>
                      </a:r>
                      <a:r>
                        <a:rPr kumimoji="0" lang="en-US" sz="1050" dirty="0" err="1" smtClean="0">
                          <a:effectLst/>
                          <a:latin typeface="Calibri" pitchFamily="34" charset="0"/>
                          <a:hlinkClick r:id=""/>
                        </a:rPr>
                        <a:t>BluePrints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18.</a:t>
                      </a:r>
                      <a:r>
                        <a:rPr kumimoji="0" lang="en-US" sz="1050" dirty="0" smtClean="0">
                          <a:effectLst/>
                          <a:latin typeface="Calibri" pitchFamily="34" charset="0"/>
                          <a:hlinkClick r:id=""/>
                        </a:rPr>
                        <a:t>Ajax.Net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19.</a:t>
                      </a:r>
                      <a:r>
                        <a:rPr kumimoji="0" lang="en-US" sz="1050" dirty="0" smtClean="0">
                          <a:effectLst/>
                          <a:latin typeface="Calibri" pitchFamily="34" charset="0"/>
                          <a:hlinkClick r:id=""/>
                        </a:rPr>
                        <a:t>Atlas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20.</a:t>
                      </a:r>
                      <a:r>
                        <a:rPr kumimoji="0" lang="en-US" sz="1050" dirty="0" smtClean="0">
                          <a:effectLst/>
                          <a:latin typeface="Calibri" pitchFamily="34" charset="0"/>
                          <a:hlinkClick r:id=""/>
                        </a:rPr>
                        <a:t>Ruby on Rails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21.</a:t>
                      </a:r>
                      <a:r>
                        <a:rPr kumimoji="0" lang="en-US" sz="1050" dirty="0" smtClean="0">
                          <a:effectLst/>
                          <a:latin typeface="Calibri" pitchFamily="34" charset="0"/>
                          <a:hlinkClick r:id=""/>
                        </a:rPr>
                        <a:t>AFLAX</a:t>
                      </a:r>
                      <a:r>
                        <a:rPr kumimoji="0" lang="en-US" sz="1050" dirty="0" smtClean="0">
                          <a:effectLst/>
                          <a:latin typeface="Calibri" pitchFamily="34" charset="0"/>
                        </a:rPr>
                        <a:t>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22.</a:t>
                      </a:r>
                      <a:r>
                        <a:rPr kumimoji="0" lang="en-US" sz="1050" dirty="0" smtClean="0">
                          <a:effectLst/>
                          <a:latin typeface="Calibri" pitchFamily="34" charset="0"/>
                          <a:hlinkClick r:id=""/>
                        </a:rPr>
                        <a:t>AjaxAC</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23.</a:t>
                      </a:r>
                      <a:r>
                        <a:rPr kumimoji="0" lang="en-US" sz="1050" dirty="0" smtClean="0">
                          <a:effectLst/>
                          <a:latin typeface="Calibri" pitchFamily="34" charset="0"/>
                          <a:hlinkClick r:id=""/>
                        </a:rPr>
                        <a:t>AJAXExtended</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24.</a:t>
                      </a:r>
                      <a:r>
                        <a:rPr kumimoji="0" lang="en-US" sz="1050" dirty="0" smtClean="0">
                          <a:effectLst/>
                          <a:latin typeface="Calibri" pitchFamily="34" charset="0"/>
                          <a:hlinkClick r:id=""/>
                        </a:rPr>
                        <a:t>Ajax.NET Professional</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25.</a:t>
                      </a:r>
                      <a:r>
                        <a:rPr kumimoji="0" lang="en-US" sz="1050" dirty="0" smtClean="0">
                          <a:effectLst/>
                          <a:latin typeface="Calibri" pitchFamily="34" charset="0"/>
                          <a:hlinkClick r:id=""/>
                        </a:rPr>
                        <a:t>AjaxRequest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26.</a:t>
                      </a:r>
                      <a:r>
                        <a:rPr kumimoji="0" lang="en-US" sz="1050" dirty="0" smtClean="0">
                          <a:effectLst/>
                          <a:latin typeface="Calibri" pitchFamily="34" charset="0"/>
                          <a:hlinkClick r:id=""/>
                        </a:rPr>
                        <a:t>AHAH: </a:t>
                      </a:r>
                      <a:r>
                        <a:rPr kumimoji="0" lang="en-US" sz="1050" dirty="0" err="1" smtClean="0">
                          <a:effectLst/>
                          <a:latin typeface="Calibri" pitchFamily="34" charset="0"/>
                          <a:hlinkClick r:id=""/>
                        </a:rPr>
                        <a:t>Asychronous</a:t>
                      </a:r>
                      <a:r>
                        <a:rPr kumimoji="0" lang="en-US" sz="1050" dirty="0" smtClean="0">
                          <a:effectLst/>
                          <a:latin typeface="Calibri" pitchFamily="34" charset="0"/>
                          <a:hlinkClick r:id=""/>
                        </a:rPr>
                        <a:t> HTML and HTTP</a:t>
                      </a:r>
                      <a:endParaRPr kumimoji="0" lang="en-US" sz="1050" dirty="0" smtClean="0">
                        <a:effectLst/>
                        <a:latin typeface="Calibri" pitchFamily="34" charset="0"/>
                      </a:endParaRPr>
                    </a:p>
                    <a:p>
                      <a:pPr latinLnBrk="1"/>
                      <a:r>
                        <a:rPr kumimoji="0" lang="en-US" sz="1050" dirty="0" smtClean="0">
                          <a:effectLst/>
                          <a:latin typeface="Calibri" pitchFamily="34" charset="0"/>
                        </a:rPr>
                        <a:t>27.</a:t>
                      </a:r>
                      <a:r>
                        <a:rPr kumimoji="0" lang="en-US" sz="1050" dirty="0" smtClean="0">
                          <a:effectLst/>
                          <a:latin typeface="Calibri" pitchFamily="34" charset="0"/>
                          <a:hlinkClick r:id=""/>
                        </a:rPr>
                        <a:t>Bajax</a:t>
                      </a:r>
                      <a:endParaRPr kumimoji="0" lang="en-US" sz="1050" dirty="0" smtClean="0">
                        <a:effectLst/>
                        <a:latin typeface="Calibri" pitchFamily="34" charset="0"/>
                      </a:endParaRPr>
                    </a:p>
                    <a:p>
                      <a:pPr latinLnBrk="1"/>
                      <a:r>
                        <a:rPr kumimoji="0" lang="en-US" sz="1050" dirty="0" smtClean="0">
                          <a:effectLst/>
                          <a:latin typeface="Calibri" pitchFamily="34" charset="0"/>
                        </a:rPr>
                        <a:t>28.</a:t>
                      </a:r>
                      <a:r>
                        <a:rPr kumimoji="0" lang="en-US" sz="1050" dirty="0" smtClean="0">
                          <a:effectLst/>
                          <a:latin typeface="Calibri" pitchFamily="34" charset="0"/>
                          <a:hlinkClick r:id=""/>
                        </a:rPr>
                        <a:t>Code Snippets</a:t>
                      </a:r>
                      <a:endParaRPr kumimoji="0" lang="zh-CN" altLang="en-US" sz="1050" dirty="0" smtClean="0">
                        <a:effectLst/>
                        <a:latin typeface="Calibri" pitchFamily="34" charset="0"/>
                      </a:endParaRPr>
                    </a:p>
                  </a:txBody>
                  <a:tcPr/>
                </a:tc>
                <a:tc>
                  <a:txBody>
                    <a:bodyPr/>
                    <a:lstStyle/>
                    <a:p>
                      <a:pPr latinLnBrk="1"/>
                      <a:r>
                        <a:rPr kumimoji="0" lang="en-US" sz="1050" dirty="0" smtClean="0">
                          <a:effectLst/>
                          <a:latin typeface="Calibri" pitchFamily="34" charset="0"/>
                        </a:rPr>
                        <a:t>29.</a:t>
                      </a:r>
                      <a:r>
                        <a:rPr kumimoji="0" lang="en-US" sz="1050" dirty="0" smtClean="0">
                          <a:effectLst/>
                          <a:latin typeface="Calibri" pitchFamily="34" charset="0"/>
                          <a:hlinkClick r:id=""/>
                        </a:rPr>
                        <a:t>Cross-Browser.com</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30.</a:t>
                      </a:r>
                      <a:r>
                        <a:rPr kumimoji="0" lang="en-US" sz="1050" dirty="0" smtClean="0">
                          <a:effectLst/>
                          <a:latin typeface="Calibri" pitchFamily="34" charset="0"/>
                          <a:hlinkClick r:id=""/>
                        </a:rPr>
                        <a:t>DHTML API, Drag &amp; Drop for Images and Layers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31.</a:t>
                      </a:r>
                      <a:r>
                        <a:rPr kumimoji="0" lang="en-US" sz="1050" dirty="0" smtClean="0">
                          <a:effectLst/>
                          <a:latin typeface="Calibri" pitchFamily="34" charset="0"/>
                          <a:hlinkClick r:id=""/>
                        </a:rPr>
                        <a:t>DHTMLgoodies.com</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32.</a:t>
                      </a:r>
                      <a:r>
                        <a:rPr kumimoji="0" lang="en-US" sz="1050" dirty="0" smtClean="0">
                          <a:effectLst/>
                          <a:latin typeface="Calibri" pitchFamily="34" charset="0"/>
                          <a:hlinkClick r:id=""/>
                        </a:rPr>
                        <a:t>DHTML Kitchen</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33.</a:t>
                      </a:r>
                      <a:r>
                        <a:rPr kumimoji="0" lang="en-US" sz="1050" dirty="0" smtClean="0">
                          <a:effectLst/>
                          <a:latin typeface="Calibri" pitchFamily="34" charset="0"/>
                          <a:hlinkClick r:id=""/>
                        </a:rPr>
                        <a:t>dp.SyntaxHighlighter</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34.</a:t>
                      </a:r>
                      <a:r>
                        <a:rPr kumimoji="0" lang="en-US" sz="1050" dirty="0" smtClean="0">
                          <a:effectLst/>
                          <a:latin typeface="Calibri" pitchFamily="34" charset="0"/>
                          <a:hlinkClick r:id=""/>
                        </a:rPr>
                        <a:t>Dynamic Drive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35.</a:t>
                      </a:r>
                      <a:r>
                        <a:rPr kumimoji="0" lang="en-US" sz="1050" dirty="0" smtClean="0">
                          <a:effectLst/>
                          <a:latin typeface="Calibri" pitchFamily="34" charset="0"/>
                          <a:hlinkClick r:id=""/>
                        </a:rPr>
                        <a:t>DynAPI</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36.</a:t>
                      </a:r>
                      <a:r>
                        <a:rPr kumimoji="0" lang="en-US" sz="1050" dirty="0" smtClean="0">
                          <a:effectLst/>
                          <a:latin typeface="Calibri" pitchFamily="34" charset="0"/>
                          <a:hlinkClick r:id=""/>
                        </a:rPr>
                        <a:t>Ext JS (javascript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37.</a:t>
                      </a:r>
                      <a:r>
                        <a:rPr kumimoji="0" lang="en-US" sz="1050" dirty="0" smtClean="0">
                          <a:effectLst/>
                          <a:latin typeface="Calibri" pitchFamily="34" charset="0"/>
                          <a:hlinkClick r:id=""/>
                        </a:rPr>
                        <a:t>Engine for Web Applications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38.</a:t>
                      </a:r>
                      <a:r>
                        <a:rPr kumimoji="0" lang="en-US" sz="1050" dirty="0" smtClean="0">
                          <a:effectLst/>
                          <a:latin typeface="Calibri" pitchFamily="34" charset="0"/>
                          <a:hlinkClick r:id=""/>
                        </a:rPr>
                        <a:t>FACE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39.</a:t>
                      </a:r>
                      <a:r>
                        <a:rPr kumimoji="0" lang="en-US" sz="1050" dirty="0" smtClean="0">
                          <a:effectLst/>
                          <a:latin typeface="Calibri" pitchFamily="34" charset="0"/>
                          <a:hlinkClick r:id=""/>
                        </a:rPr>
                        <a:t>JSL : JavaScript Standard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40.</a:t>
                      </a:r>
                      <a:r>
                        <a:rPr kumimoji="0" lang="en-US" sz="1050" dirty="0" smtClean="0">
                          <a:effectLst/>
                          <a:latin typeface="Calibri" pitchFamily="34" charset="0"/>
                          <a:hlinkClick r:id=""/>
                        </a:rPr>
                        <a:t>Javascript Toolbox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41.</a:t>
                      </a:r>
                      <a:r>
                        <a:rPr kumimoji="0" lang="en-US" sz="1050" dirty="0" smtClean="0">
                          <a:effectLst/>
                          <a:latin typeface="Calibri" pitchFamily="34" charset="0"/>
                          <a:hlinkClick r:id=""/>
                        </a:rPr>
                        <a:t>jQuery - New Wave Javascript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42.</a:t>
                      </a:r>
                      <a:r>
                        <a:rPr kumimoji="0" lang="en-US" sz="1050" dirty="0" smtClean="0">
                          <a:effectLst/>
                          <a:latin typeface="Calibri" pitchFamily="34" charset="0"/>
                          <a:hlinkClick r:id=""/>
                        </a:rPr>
                        <a:t>JSAN - JavaScript Archive Network</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43.</a:t>
                      </a:r>
                      <a:r>
                        <a:rPr kumimoji="0" lang="en-US" sz="1050" dirty="0" smtClean="0">
                          <a:effectLst/>
                          <a:latin typeface="Calibri" pitchFamily="34" charset="0"/>
                          <a:hlinkClick r:id=""/>
                        </a:rPr>
                        <a:t>JSFBGL - Javascript </a:t>
                      </a:r>
                      <a:r>
                        <a:rPr kumimoji="0" lang="en-US" sz="1050" dirty="0" err="1" smtClean="0">
                          <a:effectLst/>
                          <a:latin typeface="Calibri" pitchFamily="34" charset="0"/>
                          <a:hlinkClick r:id=""/>
                        </a:rPr>
                        <a:t>framebuffer</a:t>
                      </a:r>
                      <a:r>
                        <a:rPr kumimoji="0" lang="en-US" sz="1050" dirty="0" smtClean="0">
                          <a:effectLst/>
                          <a:latin typeface="Calibri" pitchFamily="34" charset="0"/>
                          <a:hlinkClick r:id=""/>
                        </a:rPr>
                        <a:t> graphics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44.</a:t>
                      </a:r>
                      <a:r>
                        <a:rPr kumimoji="0" lang="en-US" sz="1050" dirty="0" smtClean="0">
                          <a:effectLst/>
                          <a:latin typeface="Calibri" pitchFamily="34" charset="0"/>
                          <a:hlinkClick r:id=""/>
                        </a:rPr>
                        <a:t>Kabuki AJAX Toolkit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45.</a:t>
                      </a:r>
                      <a:r>
                        <a:rPr kumimoji="0" lang="en-US" sz="1050" dirty="0" smtClean="0">
                          <a:effectLst/>
                          <a:latin typeface="Calibri" pitchFamily="34" charset="0"/>
                          <a:hlinkClick r:id=""/>
                        </a:rPr>
                        <a:t>LINB(Lazy </a:t>
                      </a:r>
                      <a:r>
                        <a:rPr kumimoji="0" lang="en-US" sz="1050" dirty="0" err="1" smtClean="0">
                          <a:effectLst/>
                          <a:latin typeface="Calibri" pitchFamily="34" charset="0"/>
                          <a:hlinkClick r:id=""/>
                        </a:rPr>
                        <a:t>INternet</a:t>
                      </a:r>
                      <a:r>
                        <a:rPr kumimoji="0" lang="en-US" sz="1050" dirty="0" smtClean="0">
                          <a:effectLst/>
                          <a:latin typeface="Calibri" pitchFamily="34" charset="0"/>
                          <a:hlinkClick r:id=""/>
                        </a:rPr>
                        <a:t> and Browser)</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46.</a:t>
                      </a:r>
                      <a:r>
                        <a:rPr kumimoji="0" lang="en-US" sz="1050" dirty="0" smtClean="0">
                          <a:effectLst/>
                          <a:latin typeface="Calibri" pitchFamily="34" charset="0"/>
                          <a:hlinkClick r:id=""/>
                        </a:rPr>
                        <a:t>liberty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47.</a:t>
                      </a:r>
                      <a:r>
                        <a:rPr kumimoji="0" lang="en-US" sz="1050" dirty="0" smtClean="0">
                          <a:effectLst/>
                          <a:latin typeface="Calibri" pitchFamily="34" charset="0"/>
                          <a:hlinkClick r:id=""/>
                        </a:rPr>
                        <a:t>MochiKit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48.</a:t>
                      </a:r>
                      <a:r>
                        <a:rPr kumimoji="0" lang="en-US" sz="1050" dirty="0" smtClean="0">
                          <a:effectLst/>
                          <a:latin typeface="Calibri" pitchFamily="34" charset="0"/>
                          <a:hlinkClick r:id=""/>
                        </a:rPr>
                        <a:t>moo.ajax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49.</a:t>
                      </a:r>
                      <a:r>
                        <a:rPr kumimoji="0" lang="en-US" sz="1050" dirty="0" smtClean="0">
                          <a:effectLst/>
                          <a:latin typeface="Calibri" pitchFamily="34" charset="0"/>
                          <a:hlinkClick r:id=""/>
                        </a:rPr>
                        <a:t>moo.fx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50.</a:t>
                      </a:r>
                      <a:r>
                        <a:rPr kumimoji="0" lang="en-US" sz="1050" dirty="0" smtClean="0">
                          <a:effectLst/>
                          <a:latin typeface="Calibri" pitchFamily="34" charset="0"/>
                          <a:hlinkClick r:id=""/>
                        </a:rPr>
                        <a:t>overLIB</a:t>
                      </a:r>
                      <a:endParaRPr kumimoji="0" lang="zh-CN" altLang="en-US" sz="1050" dirty="0" smtClean="0">
                        <a:effectLst/>
                        <a:latin typeface="Calibri" pitchFamily="34" charset="0"/>
                      </a:endParaRPr>
                    </a:p>
                  </a:txBody>
                  <a:tcPr/>
                </a:tc>
                <a:tc>
                  <a:txBody>
                    <a:bodyPr/>
                    <a:lstStyle/>
                    <a:p>
                      <a:pPr latinLnBrk="1"/>
                      <a:r>
                        <a:rPr kumimoji="0" lang="en-US" sz="1050" dirty="0" smtClean="0">
                          <a:effectLst/>
                          <a:latin typeface="Calibri" pitchFamily="34" charset="0"/>
                        </a:rPr>
                        <a:t>51.</a:t>
                      </a:r>
                      <a:r>
                        <a:rPr kumimoji="0" lang="en-US" sz="1050" dirty="0" smtClean="0">
                          <a:effectLst/>
                          <a:latin typeface="Calibri" pitchFamily="34" charset="0"/>
                          <a:hlinkClick r:id=""/>
                        </a:rPr>
                        <a:t>overLIB</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52.</a:t>
                      </a:r>
                      <a:r>
                        <a:rPr kumimoji="0" lang="en-US" sz="1050" dirty="0" smtClean="0">
                          <a:effectLst/>
                          <a:latin typeface="Calibri" pitchFamily="34" charset="0"/>
                          <a:hlinkClick r:id=""/>
                        </a:rPr>
                        <a:t>overlibmws DHTML Popup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53.</a:t>
                      </a:r>
                      <a:r>
                        <a:rPr kumimoji="0" lang="en-US" sz="1050" dirty="0" smtClean="0">
                          <a:effectLst/>
                          <a:latin typeface="Calibri" pitchFamily="34" charset="0"/>
                          <a:hlinkClick r:id=""/>
                        </a:rPr>
                        <a:t>Plex Toolkit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54.</a:t>
                      </a:r>
                      <a:r>
                        <a:rPr kumimoji="0" lang="en-US" sz="1050" dirty="0" smtClean="0">
                          <a:effectLst/>
                          <a:latin typeface="Calibri" pitchFamily="34" charset="0"/>
                          <a:hlinkClick r:id=""/>
                        </a:rPr>
                        <a:t>PlotKit - Javascript Chart Plotting</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55.</a:t>
                      </a:r>
                      <a:r>
                        <a:rPr kumimoji="0" lang="en-US" sz="1050" dirty="0" smtClean="0">
                          <a:effectLst/>
                          <a:latin typeface="Calibri" pitchFamily="34" charset="0"/>
                          <a:hlinkClick r:id=""/>
                        </a:rPr>
                        <a:t>Prototype</a:t>
                      </a:r>
                      <a:endParaRPr kumimoji="0" lang="en-US" sz="1050" dirty="0" smtClean="0">
                        <a:effectLst/>
                        <a:latin typeface="Calibri" pitchFamily="34" charset="0"/>
                      </a:endParaRPr>
                    </a:p>
                    <a:p>
                      <a:pPr latinLnBrk="1"/>
                      <a:r>
                        <a:rPr kumimoji="0" lang="en-US" sz="1050" dirty="0" smtClean="0">
                          <a:effectLst/>
                          <a:latin typeface="Calibri" pitchFamily="34" charset="0"/>
                        </a:rPr>
                        <a:t>56.</a:t>
                      </a:r>
                      <a:r>
                        <a:rPr kumimoji="0" lang="en-US" sz="1050" dirty="0" smtClean="0">
                          <a:effectLst/>
                          <a:latin typeface="Calibri" pitchFamily="34" charset="0"/>
                          <a:hlinkClick r:id=""/>
                        </a:rPr>
                        <a:t>qForms JavaScript API</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57.</a:t>
                      </a:r>
                      <a:r>
                        <a:rPr kumimoji="0" lang="en-US" sz="1050" dirty="0" smtClean="0">
                          <a:effectLst/>
                          <a:latin typeface="Calibri" pitchFamily="34" charset="0"/>
                          <a:hlinkClick r:id=""/>
                        </a:rPr>
                        <a:t>sardalya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58.</a:t>
                      </a:r>
                      <a:r>
                        <a:rPr kumimoji="0" lang="en-US" sz="1050" dirty="0" smtClean="0">
                          <a:effectLst/>
                          <a:latin typeface="Calibri" pitchFamily="34" charset="0"/>
                          <a:hlinkClick r:id=""/>
                        </a:rPr>
                        <a:t>script.aculo.us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59.</a:t>
                      </a:r>
                      <a:r>
                        <a:rPr kumimoji="0" lang="en-US" sz="1050" dirty="0" smtClean="0">
                          <a:effectLst/>
                          <a:latin typeface="Calibri" pitchFamily="34" charset="0"/>
                          <a:hlinkClick r:id=""/>
                        </a:rPr>
                        <a:t>JonDesign’s Smooth </a:t>
                      </a:r>
                      <a:r>
                        <a:rPr kumimoji="0" lang="en-US" sz="1050" dirty="0" err="1" smtClean="0">
                          <a:effectLst/>
                          <a:latin typeface="Calibri" pitchFamily="34" charset="0"/>
                          <a:hlinkClick r:id=""/>
                        </a:rPr>
                        <a:t>SlideShow</a:t>
                      </a:r>
                      <a:r>
                        <a:rPr kumimoji="0" lang="en-US" sz="1050" dirty="0" smtClean="0">
                          <a:effectLst/>
                          <a:latin typeface="Calibri" pitchFamily="34" charset="0"/>
                          <a:hlinkClick r:id=""/>
                        </a:rPr>
                        <a:t>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60.</a:t>
                      </a:r>
                      <a:r>
                        <a:rPr kumimoji="0" lang="en-US" sz="1050" dirty="0" smtClean="0">
                          <a:effectLst/>
                          <a:latin typeface="Calibri" pitchFamily="34" charset="0"/>
                          <a:hlinkClick r:id=""/>
                        </a:rPr>
                        <a:t>Spry Framework for 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61.</a:t>
                      </a:r>
                      <a:r>
                        <a:rPr kumimoji="0" lang="en-US" sz="1050" dirty="0" smtClean="0">
                          <a:effectLst/>
                          <a:latin typeface="Calibri" pitchFamily="34" charset="0"/>
                          <a:hlinkClick r:id="rId3"/>
                        </a:rPr>
                        <a:t>Tabtastic</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62.</a:t>
                      </a:r>
                      <a:r>
                        <a:rPr kumimoji="0" lang="en-US" sz="1050" dirty="0" smtClean="0">
                          <a:effectLst/>
                          <a:latin typeface="Calibri" pitchFamily="34" charset="0"/>
                          <a:hlinkClick r:id=""/>
                        </a:rPr>
                        <a:t>Taconite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63.</a:t>
                      </a:r>
                      <a:r>
                        <a:rPr kumimoji="0" lang="en-US" sz="1050" dirty="0" smtClean="0">
                          <a:effectLst/>
                          <a:latin typeface="Calibri" pitchFamily="34" charset="0"/>
                          <a:hlinkClick r:id=""/>
                        </a:rPr>
                        <a:t>Tacos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64.</a:t>
                      </a:r>
                      <a:r>
                        <a:rPr kumimoji="0" lang="en-US" sz="1050" dirty="0" smtClean="0">
                          <a:effectLst/>
                          <a:latin typeface="Calibri" pitchFamily="34" charset="0"/>
                          <a:hlinkClick r:id=""/>
                        </a:rPr>
                        <a:t>The Solvent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65.</a:t>
                      </a:r>
                      <a:r>
                        <a:rPr kumimoji="0" lang="en-US" sz="1050" dirty="0" smtClean="0">
                          <a:effectLst/>
                          <a:latin typeface="Calibri" pitchFamily="34" charset="0"/>
                          <a:hlinkClick r:id=""/>
                        </a:rPr>
                        <a:t>ThyApi</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66.</a:t>
                      </a:r>
                      <a:r>
                        <a:rPr kumimoji="0" lang="en-US" sz="1050" dirty="0" smtClean="0">
                          <a:effectLst/>
                          <a:latin typeface="Calibri" pitchFamily="34" charset="0"/>
                          <a:hlinkClick r:id=""/>
                        </a:rPr>
                        <a:t>TwinHelix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67.</a:t>
                      </a:r>
                      <a:r>
                        <a:rPr kumimoji="0" lang="en-US" sz="1050" dirty="0" smtClean="0">
                          <a:effectLst/>
                          <a:latin typeface="Calibri" pitchFamily="34" charset="0"/>
                          <a:hlinkClick r:id=""/>
                        </a:rPr>
                        <a:t>TurboWidgets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68.</a:t>
                      </a:r>
                      <a:r>
                        <a:rPr kumimoji="0" lang="en-US" sz="1050" dirty="0" smtClean="0">
                          <a:effectLst/>
                          <a:latin typeface="Calibri" pitchFamily="34" charset="0"/>
                          <a:hlinkClick r:id=""/>
                        </a:rPr>
                        <a:t>UIZE JavaScript API</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69.</a:t>
                      </a:r>
                      <a:r>
                        <a:rPr kumimoji="0" lang="en-US" sz="1050" dirty="0" smtClean="0">
                          <a:effectLst/>
                          <a:latin typeface="Calibri" pitchFamily="34" charset="0"/>
                          <a:hlinkClick r:id=""/>
                        </a:rPr>
                        <a:t>High Performance JavaScript Vector Graphics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71.</a:t>
                      </a:r>
                      <a:r>
                        <a:rPr kumimoji="0" lang="en-US" sz="1050" dirty="0" smtClean="0">
                          <a:effectLst/>
                          <a:latin typeface="Calibri" pitchFamily="34" charset="0"/>
                          <a:hlinkClick r:id=""/>
                        </a:rPr>
                        <a:t>WMS Javascript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72.</a:t>
                      </a:r>
                      <a:r>
                        <a:rPr kumimoji="0" lang="en-US" sz="1050" dirty="0" smtClean="0">
                          <a:effectLst/>
                          <a:latin typeface="Calibri" pitchFamily="34" charset="0"/>
                          <a:hlinkClick r:id=""/>
                        </a:rPr>
                        <a:t>Yahoo Design Pattern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73.</a:t>
                      </a:r>
                      <a:r>
                        <a:rPr kumimoji="0" lang="en-US" sz="1050" dirty="0" smtClean="0">
                          <a:effectLst/>
                          <a:latin typeface="Calibri" pitchFamily="34" charset="0"/>
                          <a:hlinkClick r:id=""/>
                        </a:rPr>
                        <a:t>Yahoo! User Interface Library</a:t>
                      </a:r>
                      <a:endParaRPr kumimoji="0" lang="zh-CN" altLang="en-US" sz="1050" dirty="0" smtClean="0">
                        <a:effectLst/>
                        <a:latin typeface="Calibri" pitchFamily="34"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1050" dirty="0" smtClean="0">
                          <a:effectLst/>
                          <a:latin typeface="Calibri" pitchFamily="34" charset="0"/>
                        </a:rPr>
                        <a:t>74.</a:t>
                      </a:r>
                      <a:r>
                        <a:rPr kumimoji="0" lang="en-US" sz="1050" dirty="0" smtClean="0">
                          <a:effectLst/>
                          <a:latin typeface="Calibri" pitchFamily="34" charset="0"/>
                          <a:hlinkClick r:id=""/>
                        </a:rPr>
                        <a:t>Yahoo! UI Library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75.</a:t>
                      </a:r>
                      <a:r>
                        <a:rPr kumimoji="0" lang="en-US" sz="1050" dirty="0" smtClean="0">
                          <a:effectLst/>
                          <a:latin typeface="Calibri" pitchFamily="34" charset="0"/>
                          <a:hlinkClick r:id=""/>
                        </a:rPr>
                        <a:t>Zapatec AJAX Suite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76.</a:t>
                      </a:r>
                      <a:r>
                        <a:rPr kumimoji="0" lang="en-US" sz="1050" dirty="0" smtClean="0">
                          <a:effectLst/>
                          <a:latin typeface="Calibri" pitchFamily="34" charset="0"/>
                          <a:hlinkClick r:id=""/>
                        </a:rPr>
                        <a:t>Zebda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77.</a:t>
                      </a:r>
                      <a:r>
                        <a:rPr kumimoji="0" lang="en-US" sz="1050" dirty="0" smtClean="0">
                          <a:effectLst/>
                          <a:latin typeface="Calibri" pitchFamily="34" charset="0"/>
                          <a:hlinkClick r:id=""/>
                        </a:rPr>
                        <a:t>Zephyr</a:t>
                      </a:r>
                      <a:endParaRPr kumimoji="0" lang="zh-CN" altLang="en-US" sz="1050" dirty="0" smtClean="0">
                        <a:effectLst/>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50" dirty="0" smtClean="0">
                          <a:effectLst/>
                          <a:latin typeface="Calibri" pitchFamily="34" charset="0"/>
                        </a:rPr>
                        <a:t>78.</a:t>
                      </a:r>
                      <a:r>
                        <a:rPr kumimoji="0" lang="en-US" sz="1050" dirty="0" smtClean="0">
                          <a:effectLst/>
                          <a:latin typeface="Calibri" pitchFamily="34" charset="0"/>
                          <a:hlinkClick r:id=""/>
                        </a:rPr>
                        <a:t>ZK</a:t>
                      </a:r>
                      <a:endParaRPr kumimoji="0" lang="en-US" sz="1050" dirty="0" smtClean="0">
                        <a:effectLst/>
                        <a:latin typeface="Calibri" pitchFamily="34" charset="0"/>
                      </a:endParaRPr>
                    </a:p>
                    <a:p>
                      <a:pPr latinLnBrk="1"/>
                      <a:r>
                        <a:rPr kumimoji="0" lang="en-US" sz="1050" dirty="0" smtClean="0">
                          <a:effectLst/>
                          <a:latin typeface="Calibri" pitchFamily="34" charset="0"/>
                        </a:rPr>
                        <a:t>79.</a:t>
                      </a:r>
                      <a:r>
                        <a:rPr kumimoji="0" lang="en-US" sz="1050" dirty="0" smtClean="0">
                          <a:effectLst/>
                          <a:latin typeface="Calibri" pitchFamily="34" charset="0"/>
                          <a:hlinkClick r:id=""/>
                        </a:rPr>
                        <a:t>Backbase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80.</a:t>
                      </a:r>
                      <a:r>
                        <a:rPr kumimoji="0" lang="en-US" sz="1050" dirty="0" smtClean="0">
                          <a:effectLst/>
                          <a:latin typeface="Calibri" pitchFamily="34" charset="0"/>
                          <a:hlinkClick r:id=""/>
                        </a:rPr>
                        <a:t>Mootools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81.</a:t>
                      </a:r>
                      <a:r>
                        <a:rPr kumimoji="0" lang="en-US" sz="1050" dirty="0" smtClean="0">
                          <a:effectLst/>
                          <a:latin typeface="Calibri" pitchFamily="34" charset="0"/>
                          <a:hlinkClick r:id=""/>
                        </a:rPr>
                        <a:t>Clean 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82.</a:t>
                      </a:r>
                      <a:r>
                        <a:rPr kumimoji="0" lang="en-US" sz="1050" dirty="0" smtClean="0">
                          <a:effectLst/>
                          <a:latin typeface="Calibri" pitchFamily="34" charset="0"/>
                          <a:hlinkClick r:id=""/>
                        </a:rPr>
                        <a:t>Wt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83.</a:t>
                      </a:r>
                      <a:r>
                        <a:rPr kumimoji="0" lang="en-US" sz="1050" dirty="0" smtClean="0">
                          <a:effectLst/>
                          <a:latin typeface="Calibri" pitchFamily="34" charset="0"/>
                          <a:hlinkClick r:id=""/>
                        </a:rPr>
                        <a:t>Echo</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84.</a:t>
                      </a:r>
                      <a:r>
                        <a:rPr kumimoji="0" lang="en-US" sz="1050" dirty="0" smtClean="0">
                          <a:effectLst/>
                          <a:latin typeface="Calibri" pitchFamily="34" charset="0"/>
                          <a:hlinkClick r:id=""/>
                        </a:rPr>
                        <a:t>Google Web Toolkit</a:t>
                      </a:r>
                      <a:endParaRPr kumimoji="0" lang="en-US" sz="1050" dirty="0" smtClean="0">
                        <a:effectLst/>
                        <a:latin typeface="Calibri" pitchFamily="34" charset="0"/>
                      </a:endParaRPr>
                    </a:p>
                    <a:p>
                      <a:pPr latinLnBrk="1"/>
                      <a:r>
                        <a:rPr kumimoji="0" lang="en-US" sz="1050" dirty="0" smtClean="0">
                          <a:effectLst/>
                          <a:latin typeface="Calibri" pitchFamily="34" charset="0"/>
                        </a:rPr>
                        <a:t>85.</a:t>
                      </a:r>
                      <a:r>
                        <a:rPr kumimoji="0" lang="en-US" sz="1050" dirty="0" smtClean="0">
                          <a:effectLst/>
                          <a:latin typeface="Calibri" pitchFamily="34" charset="0"/>
                          <a:hlinkClick r:id=""/>
                        </a:rPr>
                        <a:t>ThinWire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86.</a:t>
                      </a:r>
                      <a:r>
                        <a:rPr kumimoji="0" lang="en-US" sz="1050" dirty="0" smtClean="0">
                          <a:effectLst/>
                          <a:latin typeface="Calibri" pitchFamily="34" charset="0"/>
                          <a:hlinkClick r:id=""/>
                        </a:rPr>
                        <a:t>Symfony</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87.</a:t>
                      </a:r>
                      <a:r>
                        <a:rPr kumimoji="0" lang="en-US" sz="1050" dirty="0" smtClean="0">
                          <a:effectLst/>
                          <a:latin typeface="Calibri" pitchFamily="34" charset="0"/>
                          <a:hlinkClick r:id=""/>
                        </a:rPr>
                        <a:t>Tigermouse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88.</a:t>
                      </a:r>
                      <a:r>
                        <a:rPr kumimoji="0" lang="en-US" sz="1050" dirty="0" smtClean="0">
                          <a:effectLst/>
                          <a:latin typeface="Calibri" pitchFamily="34" charset="0"/>
                          <a:hlinkClick r:id=""/>
                        </a:rPr>
                        <a:t>Xajax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89.</a:t>
                      </a:r>
                      <a:r>
                        <a:rPr kumimoji="0" lang="en-US" sz="1050" dirty="0" smtClean="0">
                          <a:effectLst/>
                          <a:latin typeface="Calibri" pitchFamily="34" charset="0"/>
                          <a:hlinkClick r:id=""/>
                        </a:rPr>
                        <a:t>AjaxAnywhere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90. </a:t>
                      </a:r>
                      <a:r>
                        <a:rPr kumimoji="0" lang="en-US" sz="1050" dirty="0" err="1" smtClean="0">
                          <a:effectLst/>
                          <a:latin typeface="Calibri" pitchFamily="34" charset="0"/>
                          <a:hlinkClick r:id=""/>
                        </a:rPr>
                        <a:t>ajaxCFC</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91.</a:t>
                      </a:r>
                      <a:r>
                        <a:rPr kumimoji="0" lang="en-US" sz="1050" dirty="0" smtClean="0">
                          <a:effectLst/>
                          <a:latin typeface="Calibri" pitchFamily="34" charset="0"/>
                          <a:hlinkClick r:id=""/>
                        </a:rPr>
                        <a:t>AjaxTags component of Java Web Parts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92.</a:t>
                      </a:r>
                      <a:r>
                        <a:rPr kumimoji="0" lang="en-US" sz="1050" dirty="0" smtClean="0">
                          <a:effectLst/>
                          <a:latin typeface="Calibri" pitchFamily="34" charset="0"/>
                          <a:hlinkClick r:id=""/>
                        </a:rPr>
                        <a:t>AJS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93.</a:t>
                      </a:r>
                      <a:r>
                        <a:rPr kumimoji="0" lang="en-US" sz="1050" dirty="0" smtClean="0">
                          <a:effectLst/>
                          <a:latin typeface="Calibri" pitchFamily="34" charset="0"/>
                          <a:hlinkClick r:id=""/>
                        </a:rPr>
                        <a:t>Anaa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94.</a:t>
                      </a:r>
                      <a:r>
                        <a:rPr kumimoji="0" lang="en-US" sz="1050" dirty="0" smtClean="0">
                          <a:effectLst/>
                          <a:latin typeface="Calibri" pitchFamily="34" charset="0"/>
                          <a:hlinkClick r:id=""/>
                        </a:rPr>
                        <a:t>DotNetRemoting Rich Web Client SDK for ASP.NET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95.</a:t>
                      </a:r>
                      <a:r>
                        <a:rPr kumimoji="0" lang="en-US" sz="1050" dirty="0" smtClean="0">
                          <a:effectLst/>
                          <a:latin typeface="Calibri" pitchFamily="34" charset="0"/>
                          <a:hlinkClick r:id=""/>
                        </a:rPr>
                        <a:t>Fleegix.js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96.</a:t>
                      </a:r>
                      <a:r>
                        <a:rPr kumimoji="0" lang="en-US" sz="1050" dirty="0" smtClean="0">
                          <a:effectLst/>
                          <a:latin typeface="Calibri" pitchFamily="34" charset="0"/>
                          <a:hlinkClick r:id=""/>
                        </a:rPr>
                        <a:t>JsHttpRequest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97.</a:t>
                      </a:r>
                      <a:r>
                        <a:rPr kumimoji="0" lang="en-US" sz="1050" dirty="0" smtClean="0">
                          <a:effectLst/>
                          <a:latin typeface="Calibri" pitchFamily="34" charset="0"/>
                          <a:hlinkClick r:id=""/>
                        </a:rPr>
                        <a:t>JSON-RPC-JAVA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98.</a:t>
                      </a:r>
                      <a:r>
                        <a:rPr kumimoji="0" lang="en-US" sz="1050" dirty="0" smtClean="0">
                          <a:effectLst/>
                          <a:latin typeface="Calibri" pitchFamily="34" charset="0"/>
                          <a:hlinkClick r:id=""/>
                        </a:rPr>
                        <a:t>Rialto</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99.</a:t>
                      </a:r>
                      <a:r>
                        <a:rPr kumimoji="0" lang="en-US" sz="1050" dirty="0" smtClean="0">
                          <a:effectLst/>
                          <a:latin typeface="Calibri" pitchFamily="34" charset="0"/>
                          <a:hlinkClick r:id=""/>
                        </a:rPr>
                        <a:t>Scriptaculous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100.</a:t>
                      </a:r>
                      <a:r>
                        <a:rPr kumimoji="0" lang="en-US" sz="1050" dirty="0" smtClean="0">
                          <a:effectLst/>
                          <a:latin typeface="Calibri" pitchFamily="34" charset="0"/>
                          <a:hlinkClick r:id=""/>
                        </a:rPr>
                        <a:t>SmartClient from Isomorphic Software</a:t>
                      </a:r>
                      <a:endParaRPr kumimoji="0" lang="zh-CN" altLang="en-US" sz="1050" dirty="0" smtClean="0">
                        <a:effectLst/>
                        <a:latin typeface="Calibri" pitchFamily="34"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1050" dirty="0" smtClean="0">
                          <a:effectLst/>
                          <a:latin typeface="Calibri" pitchFamily="34" charset="0"/>
                        </a:rPr>
                        <a:t>101.</a:t>
                      </a:r>
                      <a:r>
                        <a:rPr kumimoji="0" lang="en-US" sz="1050" dirty="0" smtClean="0">
                          <a:effectLst/>
                          <a:latin typeface="Calibri" pitchFamily="34" charset="0"/>
                          <a:hlinkClick r:id=""/>
                        </a:rPr>
                        <a:t>TIBCO General Interface </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102.</a:t>
                      </a:r>
                      <a:r>
                        <a:rPr kumimoji="0" lang="en-US" sz="1050" dirty="0" smtClean="0">
                          <a:effectLst/>
                          <a:latin typeface="Calibri" pitchFamily="34" charset="0"/>
                          <a:hlinkClick r:id=""/>
                        </a:rPr>
                        <a:t>Visual </a:t>
                      </a:r>
                      <a:r>
                        <a:rPr kumimoji="0" lang="en-US" sz="1050" dirty="0" err="1" smtClean="0">
                          <a:effectLst/>
                          <a:latin typeface="Calibri" pitchFamily="34" charset="0"/>
                          <a:hlinkClick r:id=""/>
                        </a:rPr>
                        <a:t>WebGui</a:t>
                      </a:r>
                      <a:endParaRPr kumimoji="0" lang="en-US" sz="1050" dirty="0" smtClean="0">
                        <a:effectLst/>
                        <a:latin typeface="Calibri" pitchFamily="34" charset="0"/>
                      </a:endParaRPr>
                    </a:p>
                    <a:p>
                      <a:pPr latinLnBrk="1"/>
                      <a:r>
                        <a:rPr kumimoji="0" lang="en-US" sz="1050" dirty="0" smtClean="0">
                          <a:effectLst/>
                          <a:latin typeface="Calibri" pitchFamily="34" charset="0"/>
                        </a:rPr>
                        <a:t>103.</a:t>
                      </a:r>
                      <a:r>
                        <a:rPr kumimoji="0" lang="en-US" sz="1050" dirty="0" smtClean="0">
                          <a:effectLst/>
                          <a:latin typeface="Calibri" pitchFamily="34" charset="0"/>
                          <a:hlinkClick r:id=""/>
                        </a:rPr>
                        <a:t>xWire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104.</a:t>
                      </a:r>
                      <a:r>
                        <a:rPr kumimoji="0" lang="en-US" sz="1050" dirty="0" smtClean="0">
                          <a:effectLst/>
                          <a:latin typeface="Calibri" pitchFamily="34" charset="0"/>
                          <a:hlinkClick r:id=""/>
                        </a:rPr>
                        <a:t>WebORB</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105.</a:t>
                      </a:r>
                      <a:r>
                        <a:rPr kumimoji="0" lang="en-US" sz="1050" dirty="0" smtClean="0">
                          <a:effectLst/>
                          <a:latin typeface="Calibri" pitchFamily="34" charset="0"/>
                          <a:hlinkClick r:id=""/>
                        </a:rPr>
                        <a:t>Zimbra</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106.</a:t>
                      </a:r>
                      <a:r>
                        <a:rPr kumimoji="0" lang="en-US" sz="1050" dirty="0" smtClean="0">
                          <a:effectLst/>
                          <a:latin typeface="Calibri" pitchFamily="34" charset="0"/>
                          <a:hlinkClick r:id=""/>
                        </a:rPr>
                        <a:t>Bling!</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107.</a:t>
                      </a:r>
                      <a:r>
                        <a:rPr kumimoji="0" lang="en-US" sz="1050" dirty="0" smtClean="0">
                          <a:effectLst/>
                          <a:latin typeface="Calibri" pitchFamily="34" charset="0"/>
                          <a:hlinkClick r:id=""/>
                        </a:rPr>
                        <a:t>Behaviour</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108.</a:t>
                      </a:r>
                      <a:r>
                        <a:rPr kumimoji="0" lang="en-US" sz="1050" dirty="0" smtClean="0">
                          <a:effectLst/>
                          <a:latin typeface="Calibri" pitchFamily="34" charset="0"/>
                          <a:hlinkClick r:id=""/>
                        </a:rPr>
                        <a:t>WZ_DradDrop</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109.</a:t>
                      </a:r>
                      <a:r>
                        <a:rPr kumimoji="0" lang="en-US" sz="1050" dirty="0" smtClean="0">
                          <a:effectLst/>
                          <a:latin typeface="Calibri" pitchFamily="34" charset="0"/>
                          <a:hlinkClick r:id=""/>
                        </a:rPr>
                        <a:t>WZ_jsGraphics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110.</a:t>
                      </a:r>
                      <a:r>
                        <a:rPr kumimoji="0" lang="en-US" sz="1050" dirty="0" smtClean="0">
                          <a:effectLst/>
                          <a:latin typeface="Calibri" pitchFamily="34" charset="0"/>
                          <a:hlinkClick r:id=""/>
                        </a:rPr>
                        <a:t>Nifty Corners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111.</a:t>
                      </a:r>
                      <a:r>
                        <a:rPr kumimoji="0" lang="en-US" sz="1050" dirty="0" smtClean="0">
                          <a:effectLst/>
                          <a:latin typeface="Calibri" pitchFamily="34" charset="0"/>
                          <a:hlinkClick r:id=""/>
                        </a:rPr>
                        <a:t>TOXIC</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112.</a:t>
                      </a:r>
                      <a:r>
                        <a:rPr kumimoji="0" lang="en-US" sz="1050" dirty="0" smtClean="0">
                          <a:effectLst/>
                          <a:latin typeface="Calibri" pitchFamily="34" charset="0"/>
                          <a:hlinkClick r:id=""/>
                        </a:rPr>
                        <a:t>DOM-Drag</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113.</a:t>
                      </a:r>
                      <a:r>
                        <a:rPr kumimoji="0" lang="en-US" sz="1050" dirty="0" smtClean="0">
                          <a:effectLst/>
                          <a:latin typeface="Calibri" pitchFamily="34" charset="0"/>
                          <a:hlinkClick r:id=""/>
                        </a:rPr>
                        <a:t>AJFORM</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114.</a:t>
                      </a:r>
                      <a:r>
                        <a:rPr kumimoji="0" lang="en-US" sz="1050" dirty="0" smtClean="0">
                          <a:effectLst/>
                          <a:latin typeface="Calibri" pitchFamily="34" charset="0"/>
                          <a:hlinkClick r:id=""/>
                        </a:rPr>
                        <a:t>AJAXGear Toolkit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115.</a:t>
                      </a:r>
                      <a:r>
                        <a:rPr kumimoji="0" lang="en-US" sz="1050" dirty="0" smtClean="0">
                          <a:effectLst/>
                          <a:latin typeface="Calibri" pitchFamily="34" charset="0"/>
                          <a:hlinkClick r:id=""/>
                        </a:rPr>
                        <a:t>Interactive Website Framework</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116.</a:t>
                      </a:r>
                      <a:r>
                        <a:rPr kumimoji="0" lang="en-US" sz="1050" dirty="0" smtClean="0">
                          <a:effectLst/>
                          <a:latin typeface="Calibri" pitchFamily="34" charset="0"/>
                          <a:hlinkClick r:id=""/>
                        </a:rPr>
                        <a:t>JSPkg</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117.</a:t>
                      </a:r>
                      <a:r>
                        <a:rPr kumimoji="0" lang="en-US" sz="1050" dirty="0" smtClean="0">
                          <a:effectLst/>
                          <a:latin typeface="Calibri" pitchFamily="34" charset="0"/>
                          <a:hlinkClick r:id=""/>
                        </a:rPr>
                        <a:t>Ajaxcaller</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118.</a:t>
                      </a:r>
                      <a:r>
                        <a:rPr kumimoji="0" lang="en-US" sz="1050" dirty="0" smtClean="0">
                          <a:effectLst/>
                          <a:latin typeface="Calibri" pitchFamily="34" charset="0"/>
                          <a:hlinkClick r:id=""/>
                        </a:rPr>
                        <a:t>XOAD</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119.</a:t>
                      </a:r>
                      <a:r>
                        <a:rPr kumimoji="0" lang="en-US" sz="1050" dirty="0" smtClean="0">
                          <a:effectLst/>
                          <a:latin typeface="Calibri" pitchFamily="34" charset="0"/>
                          <a:hlinkClick r:id=""/>
                        </a:rPr>
                        <a:t>PAJAJ</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120.</a:t>
                      </a:r>
                      <a:r>
                        <a:rPr kumimoji="0" lang="en-US" sz="1050" dirty="0" smtClean="0">
                          <a:effectLst/>
                          <a:latin typeface="Calibri" pitchFamily="34" charset="0"/>
                          <a:hlinkClick r:id=""/>
                        </a:rPr>
                        <a:t>PEAR: HTML_AJAX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121.</a:t>
                      </a:r>
                      <a:r>
                        <a:rPr kumimoji="0" lang="en-US" sz="1050" dirty="0" smtClean="0">
                          <a:effectLst/>
                          <a:latin typeface="Calibri" pitchFamily="34" charset="0"/>
                          <a:hlinkClick r:id=""/>
                        </a:rPr>
                        <a:t>Flexible AJAX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122.</a:t>
                      </a:r>
                      <a:r>
                        <a:rPr kumimoji="0" lang="en-US" sz="1050" dirty="0" smtClean="0">
                          <a:effectLst/>
                          <a:latin typeface="Calibri" pitchFamily="34" charset="0"/>
                          <a:hlinkClick r:id=""/>
                        </a:rPr>
                        <a:t>FlashObject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123.</a:t>
                      </a:r>
                      <a:r>
                        <a:rPr kumimoji="0" lang="en-US" sz="1050" dirty="0" smtClean="0">
                          <a:effectLst/>
                          <a:latin typeface="Calibri" pitchFamily="34" charset="0"/>
                          <a:hlinkClick r:id=""/>
                        </a:rPr>
                        <a:t>OSFlash - </a:t>
                      </a:r>
                      <a:r>
                        <a:rPr kumimoji="0" lang="en-US" sz="1050" dirty="0" err="1" smtClean="0">
                          <a:effectLst/>
                          <a:latin typeface="Calibri" pitchFamily="34" charset="0"/>
                          <a:hlinkClick r:id=""/>
                        </a:rPr>
                        <a:t>Flashjs</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124.</a:t>
                      </a:r>
                      <a:r>
                        <a:rPr kumimoji="0" lang="en-US" sz="1050" dirty="0" smtClean="0">
                          <a:effectLst/>
                          <a:latin typeface="Calibri" pitchFamily="34" charset="0"/>
                          <a:hlinkClick r:id=""/>
                        </a:rPr>
                        <a:t>jWic</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125.</a:t>
                      </a:r>
                      <a:r>
                        <a:rPr kumimoji="0" lang="en-US" sz="1050" dirty="0" smtClean="0">
                          <a:effectLst/>
                          <a:latin typeface="Calibri" pitchFamily="34" charset="0"/>
                          <a:hlinkClick r:id=""/>
                        </a:rPr>
                        <a:t>JSMX</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126.</a:t>
                      </a:r>
                      <a:r>
                        <a:rPr kumimoji="0" lang="en-US" sz="1050" dirty="0" smtClean="0">
                          <a:effectLst/>
                          <a:latin typeface="Calibri" pitchFamily="34" charset="0"/>
                          <a:hlinkClick r:id=""/>
                        </a:rPr>
                        <a:t>DreamFace Interactive</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127. </a:t>
                      </a:r>
                      <a:r>
                        <a:rPr kumimoji="0" lang="en-US" sz="1050" dirty="0" err="1" smtClean="0">
                          <a:effectLst/>
                          <a:latin typeface="Calibri" pitchFamily="34" charset="0"/>
                          <a:hlinkClick r:id=""/>
                        </a:rPr>
                        <a:t>DOMAssistant</a:t>
                      </a:r>
                      <a:endParaRPr kumimoji="0" lang="zh-CN" altLang="en-US" sz="1050" dirty="0" smtClean="0">
                        <a:effectLst/>
                        <a:latin typeface="Calibri" pitchFamily="34" charset="0"/>
                      </a:endParaRPr>
                    </a:p>
                    <a:p>
                      <a:pPr latinLnBrk="1"/>
                      <a:r>
                        <a:rPr kumimoji="0" lang="en-US" sz="1050" dirty="0" smtClean="0">
                          <a:effectLst/>
                          <a:latin typeface="Calibri" pitchFamily="34" charset="0"/>
                        </a:rPr>
                        <a:t>128.</a:t>
                      </a:r>
                      <a:r>
                        <a:rPr kumimoji="0" lang="en-US" sz="1050" dirty="0" smtClean="0">
                          <a:effectLst/>
                          <a:latin typeface="Calibri" pitchFamily="34" charset="0"/>
                          <a:hlinkClick r:id=""/>
                        </a:rPr>
                        <a:t>JavaScriptMVC</a:t>
                      </a:r>
                      <a:endParaRPr kumimoji="0" lang="zh-CN" altLang="en-US" sz="1050" dirty="0" smtClean="0">
                        <a:effectLst/>
                        <a:latin typeface="Calibri" pitchFamily="34" charset="0"/>
                      </a:endParaRPr>
                    </a:p>
                    <a:p>
                      <a:endParaRPr lang="zh-CN" altLang="en-US" sz="1050" dirty="0">
                        <a:effectLst/>
                        <a:latin typeface="Calibri" pitchFamily="34" charset="0"/>
                      </a:endParaRPr>
                    </a:p>
                  </a:txBody>
                  <a:tcPr/>
                </a:tc>
              </a:tr>
            </a:tbl>
          </a:graphicData>
        </a:graphic>
      </p:graphicFrame>
      <p:graphicFrame>
        <p:nvGraphicFramePr>
          <p:cNvPr id="8" name="内容占位符 3"/>
          <p:cNvGraphicFramePr>
            <a:graphicFrameLocks/>
          </p:cNvGraphicFramePr>
          <p:nvPr/>
        </p:nvGraphicFramePr>
        <p:xfrm>
          <a:off x="714348" y="1500174"/>
          <a:ext cx="7467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0" fill="hold" nodeType="click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Performance Issues ? </a:t>
            </a:r>
            <a:endParaRPr lang="zh-CN" altLang="en-US" dirty="0"/>
          </a:p>
        </p:txBody>
      </p:sp>
      <p:grpSp>
        <p:nvGrpSpPr>
          <p:cNvPr id="1029" name="Group 5"/>
          <p:cNvGrpSpPr>
            <a:grpSpLocks noChangeAspect="1"/>
          </p:cNvGrpSpPr>
          <p:nvPr/>
        </p:nvGrpSpPr>
        <p:grpSpPr bwMode="auto">
          <a:xfrm>
            <a:off x="2571736" y="1500174"/>
            <a:ext cx="3643338" cy="4550005"/>
            <a:chOff x="1766" y="1342"/>
            <a:chExt cx="1748" cy="2183"/>
          </a:xfrm>
        </p:grpSpPr>
        <p:sp>
          <p:nvSpPr>
            <p:cNvPr id="1028" name="AutoShape 4"/>
            <p:cNvSpPr>
              <a:spLocks noChangeAspect="1" noChangeArrowheads="1" noTextEdit="1"/>
            </p:cNvSpPr>
            <p:nvPr/>
          </p:nvSpPr>
          <p:spPr bwMode="auto">
            <a:xfrm>
              <a:off x="1766" y="1342"/>
              <a:ext cx="1748" cy="2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0" name="Freeform 6"/>
            <p:cNvSpPr>
              <a:spLocks/>
            </p:cNvSpPr>
            <p:nvPr/>
          </p:nvSpPr>
          <p:spPr bwMode="auto">
            <a:xfrm>
              <a:off x="1770" y="1367"/>
              <a:ext cx="1710" cy="1099"/>
            </a:xfrm>
            <a:custGeom>
              <a:avLst/>
              <a:gdLst/>
              <a:ahLst/>
              <a:cxnLst>
                <a:cxn ang="0">
                  <a:pos x="36" y="6"/>
                </a:cxn>
                <a:cxn ang="0">
                  <a:pos x="327" y="0"/>
                </a:cxn>
                <a:cxn ang="0">
                  <a:pos x="859" y="10"/>
                </a:cxn>
                <a:cxn ang="0">
                  <a:pos x="1097" y="6"/>
                </a:cxn>
                <a:cxn ang="0">
                  <a:pos x="1445" y="10"/>
                </a:cxn>
                <a:cxn ang="0">
                  <a:pos x="1915" y="33"/>
                </a:cxn>
                <a:cxn ang="0">
                  <a:pos x="2236" y="21"/>
                </a:cxn>
                <a:cxn ang="0">
                  <a:pos x="2545" y="31"/>
                </a:cxn>
                <a:cxn ang="0">
                  <a:pos x="2809" y="37"/>
                </a:cxn>
                <a:cxn ang="0">
                  <a:pos x="3102" y="57"/>
                </a:cxn>
                <a:cxn ang="0">
                  <a:pos x="3410" y="67"/>
                </a:cxn>
                <a:cxn ang="0">
                  <a:pos x="3408" y="523"/>
                </a:cxn>
                <a:cxn ang="0">
                  <a:pos x="3420" y="871"/>
                </a:cxn>
                <a:cxn ang="0">
                  <a:pos x="3381" y="1269"/>
                </a:cxn>
                <a:cxn ang="0">
                  <a:pos x="3401" y="1853"/>
                </a:cxn>
                <a:cxn ang="0">
                  <a:pos x="3393" y="2182"/>
                </a:cxn>
                <a:cxn ang="0">
                  <a:pos x="2617" y="2163"/>
                </a:cxn>
                <a:cxn ang="0">
                  <a:pos x="1793" y="2193"/>
                </a:cxn>
                <a:cxn ang="0">
                  <a:pos x="1316" y="2159"/>
                </a:cxn>
                <a:cxn ang="0">
                  <a:pos x="873" y="2155"/>
                </a:cxn>
                <a:cxn ang="0">
                  <a:pos x="148" y="2199"/>
                </a:cxn>
                <a:cxn ang="0">
                  <a:pos x="0" y="2170"/>
                </a:cxn>
                <a:cxn ang="0">
                  <a:pos x="30" y="1657"/>
                </a:cxn>
                <a:cxn ang="0">
                  <a:pos x="32" y="1016"/>
                </a:cxn>
                <a:cxn ang="0">
                  <a:pos x="13" y="466"/>
                </a:cxn>
                <a:cxn ang="0">
                  <a:pos x="21" y="175"/>
                </a:cxn>
                <a:cxn ang="0">
                  <a:pos x="36" y="6"/>
                </a:cxn>
                <a:cxn ang="0">
                  <a:pos x="36" y="6"/>
                </a:cxn>
              </a:cxnLst>
              <a:rect l="0" t="0" r="r" b="b"/>
              <a:pathLst>
                <a:path w="3420" h="2199">
                  <a:moveTo>
                    <a:pt x="36" y="6"/>
                  </a:moveTo>
                  <a:lnTo>
                    <a:pt x="327" y="0"/>
                  </a:lnTo>
                  <a:lnTo>
                    <a:pt x="859" y="10"/>
                  </a:lnTo>
                  <a:lnTo>
                    <a:pt x="1097" y="6"/>
                  </a:lnTo>
                  <a:lnTo>
                    <a:pt x="1445" y="10"/>
                  </a:lnTo>
                  <a:lnTo>
                    <a:pt x="1915" y="33"/>
                  </a:lnTo>
                  <a:lnTo>
                    <a:pt x="2236" y="21"/>
                  </a:lnTo>
                  <a:lnTo>
                    <a:pt x="2545" y="31"/>
                  </a:lnTo>
                  <a:lnTo>
                    <a:pt x="2809" y="37"/>
                  </a:lnTo>
                  <a:lnTo>
                    <a:pt x="3102" y="57"/>
                  </a:lnTo>
                  <a:lnTo>
                    <a:pt x="3410" y="67"/>
                  </a:lnTo>
                  <a:lnTo>
                    <a:pt x="3408" y="523"/>
                  </a:lnTo>
                  <a:lnTo>
                    <a:pt x="3420" y="871"/>
                  </a:lnTo>
                  <a:lnTo>
                    <a:pt x="3381" y="1269"/>
                  </a:lnTo>
                  <a:lnTo>
                    <a:pt x="3401" y="1853"/>
                  </a:lnTo>
                  <a:lnTo>
                    <a:pt x="3393" y="2182"/>
                  </a:lnTo>
                  <a:lnTo>
                    <a:pt x="2617" y="2163"/>
                  </a:lnTo>
                  <a:lnTo>
                    <a:pt x="1793" y="2193"/>
                  </a:lnTo>
                  <a:lnTo>
                    <a:pt x="1316" y="2159"/>
                  </a:lnTo>
                  <a:lnTo>
                    <a:pt x="873" y="2155"/>
                  </a:lnTo>
                  <a:lnTo>
                    <a:pt x="148" y="2199"/>
                  </a:lnTo>
                  <a:lnTo>
                    <a:pt x="0" y="2170"/>
                  </a:lnTo>
                  <a:lnTo>
                    <a:pt x="30" y="1657"/>
                  </a:lnTo>
                  <a:lnTo>
                    <a:pt x="32" y="1016"/>
                  </a:lnTo>
                  <a:lnTo>
                    <a:pt x="13" y="466"/>
                  </a:lnTo>
                  <a:lnTo>
                    <a:pt x="21" y="175"/>
                  </a:lnTo>
                  <a:lnTo>
                    <a:pt x="36" y="6"/>
                  </a:lnTo>
                  <a:lnTo>
                    <a:pt x="36" y="6"/>
                  </a:lnTo>
                  <a:close/>
                </a:path>
              </a:pathLst>
            </a:custGeom>
            <a:solidFill>
              <a:srgbClr val="00337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1" name="Freeform 7"/>
            <p:cNvSpPr>
              <a:spLocks/>
            </p:cNvSpPr>
            <p:nvPr/>
          </p:nvSpPr>
          <p:spPr bwMode="auto">
            <a:xfrm>
              <a:off x="1767" y="2412"/>
              <a:ext cx="1698" cy="1083"/>
            </a:xfrm>
            <a:custGeom>
              <a:avLst/>
              <a:gdLst/>
              <a:ahLst/>
              <a:cxnLst>
                <a:cxn ang="0">
                  <a:pos x="6" y="80"/>
                </a:cxn>
                <a:cxn ang="0">
                  <a:pos x="127" y="84"/>
                </a:cxn>
                <a:cxn ang="0">
                  <a:pos x="319" y="80"/>
                </a:cxn>
                <a:cxn ang="0">
                  <a:pos x="416" y="65"/>
                </a:cxn>
                <a:cxn ang="0">
                  <a:pos x="525" y="54"/>
                </a:cxn>
                <a:cxn ang="0">
                  <a:pos x="637" y="33"/>
                </a:cxn>
                <a:cxn ang="0">
                  <a:pos x="823" y="27"/>
                </a:cxn>
                <a:cxn ang="0">
                  <a:pos x="995" y="31"/>
                </a:cxn>
                <a:cxn ang="0">
                  <a:pos x="1134" y="23"/>
                </a:cxn>
                <a:cxn ang="0">
                  <a:pos x="1280" y="23"/>
                </a:cxn>
                <a:cxn ang="0">
                  <a:pos x="1375" y="33"/>
                </a:cxn>
                <a:cxn ang="0">
                  <a:pos x="1491" y="40"/>
                </a:cxn>
                <a:cxn ang="0">
                  <a:pos x="1617" y="57"/>
                </a:cxn>
                <a:cxn ang="0">
                  <a:pos x="1742" y="59"/>
                </a:cxn>
                <a:cxn ang="0">
                  <a:pos x="1835" y="57"/>
                </a:cxn>
                <a:cxn ang="0">
                  <a:pos x="1974" y="57"/>
                </a:cxn>
                <a:cxn ang="0">
                  <a:pos x="2100" y="59"/>
                </a:cxn>
                <a:cxn ang="0">
                  <a:pos x="2147" y="59"/>
                </a:cxn>
                <a:cxn ang="0">
                  <a:pos x="2225" y="63"/>
                </a:cxn>
                <a:cxn ang="0">
                  <a:pos x="2294" y="50"/>
                </a:cxn>
                <a:cxn ang="0">
                  <a:pos x="2336" y="31"/>
                </a:cxn>
                <a:cxn ang="0">
                  <a:pos x="2400" y="14"/>
                </a:cxn>
                <a:cxn ang="0">
                  <a:pos x="2476" y="0"/>
                </a:cxn>
                <a:cxn ang="0">
                  <a:pos x="2560" y="0"/>
                </a:cxn>
                <a:cxn ang="0">
                  <a:pos x="2708" y="36"/>
                </a:cxn>
                <a:cxn ang="0">
                  <a:pos x="2857" y="40"/>
                </a:cxn>
                <a:cxn ang="0">
                  <a:pos x="3028" y="42"/>
                </a:cxn>
                <a:cxn ang="0">
                  <a:pos x="3070" y="46"/>
                </a:cxn>
                <a:cxn ang="0">
                  <a:pos x="3188" y="63"/>
                </a:cxn>
                <a:cxn ang="0">
                  <a:pos x="3264" y="73"/>
                </a:cxn>
                <a:cxn ang="0">
                  <a:pos x="3372" y="84"/>
                </a:cxn>
                <a:cxn ang="0">
                  <a:pos x="3376" y="381"/>
                </a:cxn>
                <a:cxn ang="0">
                  <a:pos x="3397" y="708"/>
                </a:cxn>
                <a:cxn ang="0">
                  <a:pos x="3397" y="1033"/>
                </a:cxn>
                <a:cxn ang="0">
                  <a:pos x="3384" y="1430"/>
                </a:cxn>
                <a:cxn ang="0">
                  <a:pos x="3384" y="1837"/>
                </a:cxn>
                <a:cxn ang="0">
                  <a:pos x="3376" y="2143"/>
                </a:cxn>
                <a:cxn ang="0">
                  <a:pos x="3066" y="2166"/>
                </a:cxn>
                <a:cxn ang="0">
                  <a:pos x="2543" y="2149"/>
                </a:cxn>
                <a:cxn ang="0">
                  <a:pos x="2305" y="2153"/>
                </a:cxn>
                <a:cxn ang="0">
                  <a:pos x="1929" y="2143"/>
                </a:cxn>
                <a:cxn ang="0">
                  <a:pos x="1326" y="2128"/>
                </a:cxn>
                <a:cxn ang="0">
                  <a:pos x="740" y="2143"/>
                </a:cxn>
                <a:cxn ang="0">
                  <a:pos x="224" y="2143"/>
                </a:cxn>
                <a:cxn ang="0">
                  <a:pos x="51" y="2122"/>
                </a:cxn>
                <a:cxn ang="0">
                  <a:pos x="36" y="1972"/>
                </a:cxn>
                <a:cxn ang="0">
                  <a:pos x="23" y="1801"/>
                </a:cxn>
                <a:cxn ang="0">
                  <a:pos x="11" y="1533"/>
                </a:cxn>
                <a:cxn ang="0">
                  <a:pos x="6" y="1411"/>
                </a:cxn>
                <a:cxn ang="0">
                  <a:pos x="0" y="1029"/>
                </a:cxn>
                <a:cxn ang="0">
                  <a:pos x="2" y="563"/>
                </a:cxn>
                <a:cxn ang="0">
                  <a:pos x="6" y="80"/>
                </a:cxn>
                <a:cxn ang="0">
                  <a:pos x="6" y="80"/>
                </a:cxn>
              </a:cxnLst>
              <a:rect l="0" t="0" r="r" b="b"/>
              <a:pathLst>
                <a:path w="3397" h="2166">
                  <a:moveTo>
                    <a:pt x="6" y="80"/>
                  </a:moveTo>
                  <a:lnTo>
                    <a:pt x="127" y="84"/>
                  </a:lnTo>
                  <a:lnTo>
                    <a:pt x="319" y="80"/>
                  </a:lnTo>
                  <a:lnTo>
                    <a:pt x="416" y="65"/>
                  </a:lnTo>
                  <a:lnTo>
                    <a:pt x="525" y="54"/>
                  </a:lnTo>
                  <a:lnTo>
                    <a:pt x="637" y="33"/>
                  </a:lnTo>
                  <a:lnTo>
                    <a:pt x="823" y="27"/>
                  </a:lnTo>
                  <a:lnTo>
                    <a:pt x="995" y="31"/>
                  </a:lnTo>
                  <a:lnTo>
                    <a:pt x="1134" y="23"/>
                  </a:lnTo>
                  <a:lnTo>
                    <a:pt x="1280" y="23"/>
                  </a:lnTo>
                  <a:lnTo>
                    <a:pt x="1375" y="33"/>
                  </a:lnTo>
                  <a:lnTo>
                    <a:pt x="1491" y="40"/>
                  </a:lnTo>
                  <a:lnTo>
                    <a:pt x="1617" y="57"/>
                  </a:lnTo>
                  <a:lnTo>
                    <a:pt x="1742" y="59"/>
                  </a:lnTo>
                  <a:lnTo>
                    <a:pt x="1835" y="57"/>
                  </a:lnTo>
                  <a:lnTo>
                    <a:pt x="1974" y="57"/>
                  </a:lnTo>
                  <a:lnTo>
                    <a:pt x="2100" y="59"/>
                  </a:lnTo>
                  <a:lnTo>
                    <a:pt x="2147" y="59"/>
                  </a:lnTo>
                  <a:lnTo>
                    <a:pt x="2225" y="63"/>
                  </a:lnTo>
                  <a:lnTo>
                    <a:pt x="2294" y="50"/>
                  </a:lnTo>
                  <a:lnTo>
                    <a:pt x="2336" y="31"/>
                  </a:lnTo>
                  <a:lnTo>
                    <a:pt x="2400" y="14"/>
                  </a:lnTo>
                  <a:lnTo>
                    <a:pt x="2476" y="0"/>
                  </a:lnTo>
                  <a:lnTo>
                    <a:pt x="2560" y="0"/>
                  </a:lnTo>
                  <a:lnTo>
                    <a:pt x="2708" y="36"/>
                  </a:lnTo>
                  <a:lnTo>
                    <a:pt x="2857" y="40"/>
                  </a:lnTo>
                  <a:lnTo>
                    <a:pt x="3028" y="42"/>
                  </a:lnTo>
                  <a:lnTo>
                    <a:pt x="3070" y="46"/>
                  </a:lnTo>
                  <a:lnTo>
                    <a:pt x="3188" y="63"/>
                  </a:lnTo>
                  <a:lnTo>
                    <a:pt x="3264" y="73"/>
                  </a:lnTo>
                  <a:lnTo>
                    <a:pt x="3372" y="84"/>
                  </a:lnTo>
                  <a:lnTo>
                    <a:pt x="3376" y="381"/>
                  </a:lnTo>
                  <a:lnTo>
                    <a:pt x="3397" y="708"/>
                  </a:lnTo>
                  <a:lnTo>
                    <a:pt x="3397" y="1033"/>
                  </a:lnTo>
                  <a:lnTo>
                    <a:pt x="3384" y="1430"/>
                  </a:lnTo>
                  <a:lnTo>
                    <a:pt x="3384" y="1837"/>
                  </a:lnTo>
                  <a:lnTo>
                    <a:pt x="3376" y="2143"/>
                  </a:lnTo>
                  <a:lnTo>
                    <a:pt x="3066" y="2166"/>
                  </a:lnTo>
                  <a:lnTo>
                    <a:pt x="2543" y="2149"/>
                  </a:lnTo>
                  <a:lnTo>
                    <a:pt x="2305" y="2153"/>
                  </a:lnTo>
                  <a:lnTo>
                    <a:pt x="1929" y="2143"/>
                  </a:lnTo>
                  <a:lnTo>
                    <a:pt x="1326" y="2128"/>
                  </a:lnTo>
                  <a:lnTo>
                    <a:pt x="740" y="2143"/>
                  </a:lnTo>
                  <a:lnTo>
                    <a:pt x="224" y="2143"/>
                  </a:lnTo>
                  <a:lnTo>
                    <a:pt x="51" y="2122"/>
                  </a:lnTo>
                  <a:lnTo>
                    <a:pt x="36" y="1972"/>
                  </a:lnTo>
                  <a:lnTo>
                    <a:pt x="23" y="1801"/>
                  </a:lnTo>
                  <a:lnTo>
                    <a:pt x="11" y="1533"/>
                  </a:lnTo>
                  <a:lnTo>
                    <a:pt x="6" y="1411"/>
                  </a:lnTo>
                  <a:lnTo>
                    <a:pt x="0" y="1029"/>
                  </a:lnTo>
                  <a:lnTo>
                    <a:pt x="2" y="563"/>
                  </a:lnTo>
                  <a:lnTo>
                    <a:pt x="6" y="80"/>
                  </a:lnTo>
                  <a:lnTo>
                    <a:pt x="6" y="80"/>
                  </a:lnTo>
                  <a:close/>
                </a:path>
              </a:pathLst>
            </a:custGeom>
            <a:solidFill>
              <a:srgbClr val="00662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2" name="Freeform 8"/>
            <p:cNvSpPr>
              <a:spLocks/>
            </p:cNvSpPr>
            <p:nvPr/>
          </p:nvSpPr>
          <p:spPr bwMode="auto">
            <a:xfrm>
              <a:off x="1965" y="2427"/>
              <a:ext cx="802" cy="506"/>
            </a:xfrm>
            <a:custGeom>
              <a:avLst/>
              <a:gdLst/>
              <a:ahLst/>
              <a:cxnLst>
                <a:cxn ang="0">
                  <a:pos x="827" y="886"/>
                </a:cxn>
                <a:cxn ang="0">
                  <a:pos x="827" y="796"/>
                </a:cxn>
                <a:cxn ang="0">
                  <a:pos x="722" y="741"/>
                </a:cxn>
                <a:cxn ang="0">
                  <a:pos x="559" y="680"/>
                </a:cxn>
                <a:cxn ang="0">
                  <a:pos x="367" y="641"/>
                </a:cxn>
                <a:cxn ang="0">
                  <a:pos x="268" y="604"/>
                </a:cxn>
                <a:cxn ang="0">
                  <a:pos x="70" y="515"/>
                </a:cxn>
                <a:cxn ang="0">
                  <a:pos x="0" y="439"/>
                </a:cxn>
                <a:cxn ang="0">
                  <a:pos x="26" y="344"/>
                </a:cxn>
                <a:cxn ang="0">
                  <a:pos x="152" y="260"/>
                </a:cxn>
                <a:cxn ang="0">
                  <a:pos x="254" y="230"/>
                </a:cxn>
                <a:cxn ang="0">
                  <a:pos x="365" y="190"/>
                </a:cxn>
                <a:cxn ang="0">
                  <a:pos x="443" y="114"/>
                </a:cxn>
                <a:cxn ang="0">
                  <a:pos x="513" y="2"/>
                </a:cxn>
                <a:cxn ang="0">
                  <a:pos x="602" y="81"/>
                </a:cxn>
                <a:cxn ang="0">
                  <a:pos x="523" y="237"/>
                </a:cxn>
                <a:cxn ang="0">
                  <a:pos x="464" y="363"/>
                </a:cxn>
                <a:cxn ang="0">
                  <a:pos x="483" y="443"/>
                </a:cxn>
                <a:cxn ang="0">
                  <a:pos x="563" y="479"/>
                </a:cxn>
                <a:cxn ang="0">
                  <a:pos x="646" y="515"/>
                </a:cxn>
                <a:cxn ang="0">
                  <a:pos x="751" y="532"/>
                </a:cxn>
                <a:cxn ang="0">
                  <a:pos x="850" y="595"/>
                </a:cxn>
                <a:cxn ang="0">
                  <a:pos x="933" y="650"/>
                </a:cxn>
                <a:cxn ang="0">
                  <a:pos x="998" y="751"/>
                </a:cxn>
                <a:cxn ang="0">
                  <a:pos x="1019" y="840"/>
                </a:cxn>
                <a:cxn ang="0">
                  <a:pos x="1086" y="770"/>
                </a:cxn>
                <a:cxn ang="0">
                  <a:pos x="1185" y="671"/>
                </a:cxn>
                <a:cxn ang="0">
                  <a:pos x="1224" y="551"/>
                </a:cxn>
                <a:cxn ang="0">
                  <a:pos x="1188" y="481"/>
                </a:cxn>
                <a:cxn ang="0">
                  <a:pos x="1074" y="447"/>
                </a:cxn>
                <a:cxn ang="0">
                  <a:pos x="952" y="393"/>
                </a:cxn>
                <a:cxn ang="0">
                  <a:pos x="911" y="283"/>
                </a:cxn>
                <a:cxn ang="0">
                  <a:pos x="933" y="121"/>
                </a:cxn>
                <a:cxn ang="0">
                  <a:pos x="979" y="42"/>
                </a:cxn>
                <a:cxn ang="0">
                  <a:pos x="1040" y="0"/>
                </a:cxn>
                <a:cxn ang="0">
                  <a:pos x="1089" y="28"/>
                </a:cxn>
                <a:cxn ang="0">
                  <a:pos x="1059" y="158"/>
                </a:cxn>
                <a:cxn ang="0">
                  <a:pos x="1082" y="228"/>
                </a:cxn>
                <a:cxn ang="0">
                  <a:pos x="1154" y="300"/>
                </a:cxn>
                <a:cxn ang="0">
                  <a:pos x="1255" y="331"/>
                </a:cxn>
                <a:cxn ang="0">
                  <a:pos x="1418" y="380"/>
                </a:cxn>
                <a:cxn ang="0">
                  <a:pos x="1565" y="475"/>
                </a:cxn>
                <a:cxn ang="0">
                  <a:pos x="1605" y="587"/>
                </a:cxn>
                <a:cxn ang="0">
                  <a:pos x="1584" y="677"/>
                </a:cxn>
                <a:cxn ang="0">
                  <a:pos x="1519" y="734"/>
                </a:cxn>
                <a:cxn ang="0">
                  <a:pos x="1422" y="833"/>
                </a:cxn>
                <a:cxn ang="0">
                  <a:pos x="1314" y="912"/>
                </a:cxn>
                <a:cxn ang="0">
                  <a:pos x="1032" y="1011"/>
                </a:cxn>
                <a:cxn ang="0">
                  <a:pos x="791" y="939"/>
                </a:cxn>
              </a:cxnLst>
              <a:rect l="0" t="0" r="r" b="b"/>
              <a:pathLst>
                <a:path w="1605" h="1011">
                  <a:moveTo>
                    <a:pt x="791" y="939"/>
                  </a:moveTo>
                  <a:lnTo>
                    <a:pt x="827" y="886"/>
                  </a:lnTo>
                  <a:lnTo>
                    <a:pt x="833" y="833"/>
                  </a:lnTo>
                  <a:lnTo>
                    <a:pt x="827" y="796"/>
                  </a:lnTo>
                  <a:lnTo>
                    <a:pt x="781" y="764"/>
                  </a:lnTo>
                  <a:lnTo>
                    <a:pt x="722" y="741"/>
                  </a:lnTo>
                  <a:lnTo>
                    <a:pt x="658" y="718"/>
                  </a:lnTo>
                  <a:lnTo>
                    <a:pt x="559" y="680"/>
                  </a:lnTo>
                  <a:lnTo>
                    <a:pt x="464" y="654"/>
                  </a:lnTo>
                  <a:lnTo>
                    <a:pt x="367" y="641"/>
                  </a:lnTo>
                  <a:lnTo>
                    <a:pt x="311" y="627"/>
                  </a:lnTo>
                  <a:lnTo>
                    <a:pt x="268" y="604"/>
                  </a:lnTo>
                  <a:lnTo>
                    <a:pt x="156" y="559"/>
                  </a:lnTo>
                  <a:lnTo>
                    <a:pt x="70" y="515"/>
                  </a:lnTo>
                  <a:lnTo>
                    <a:pt x="13" y="479"/>
                  </a:lnTo>
                  <a:lnTo>
                    <a:pt x="0" y="439"/>
                  </a:lnTo>
                  <a:lnTo>
                    <a:pt x="7" y="382"/>
                  </a:lnTo>
                  <a:lnTo>
                    <a:pt x="26" y="344"/>
                  </a:lnTo>
                  <a:lnTo>
                    <a:pt x="72" y="310"/>
                  </a:lnTo>
                  <a:lnTo>
                    <a:pt x="152" y="260"/>
                  </a:lnTo>
                  <a:lnTo>
                    <a:pt x="201" y="247"/>
                  </a:lnTo>
                  <a:lnTo>
                    <a:pt x="254" y="230"/>
                  </a:lnTo>
                  <a:lnTo>
                    <a:pt x="311" y="215"/>
                  </a:lnTo>
                  <a:lnTo>
                    <a:pt x="365" y="190"/>
                  </a:lnTo>
                  <a:lnTo>
                    <a:pt x="414" y="152"/>
                  </a:lnTo>
                  <a:lnTo>
                    <a:pt x="443" y="114"/>
                  </a:lnTo>
                  <a:lnTo>
                    <a:pt x="466" y="68"/>
                  </a:lnTo>
                  <a:lnTo>
                    <a:pt x="513" y="2"/>
                  </a:lnTo>
                  <a:lnTo>
                    <a:pt x="639" y="2"/>
                  </a:lnTo>
                  <a:lnTo>
                    <a:pt x="602" y="81"/>
                  </a:lnTo>
                  <a:lnTo>
                    <a:pt x="568" y="167"/>
                  </a:lnTo>
                  <a:lnTo>
                    <a:pt x="523" y="237"/>
                  </a:lnTo>
                  <a:lnTo>
                    <a:pt x="473" y="300"/>
                  </a:lnTo>
                  <a:lnTo>
                    <a:pt x="464" y="363"/>
                  </a:lnTo>
                  <a:lnTo>
                    <a:pt x="464" y="420"/>
                  </a:lnTo>
                  <a:lnTo>
                    <a:pt x="483" y="443"/>
                  </a:lnTo>
                  <a:lnTo>
                    <a:pt x="515" y="458"/>
                  </a:lnTo>
                  <a:lnTo>
                    <a:pt x="563" y="479"/>
                  </a:lnTo>
                  <a:lnTo>
                    <a:pt x="602" y="500"/>
                  </a:lnTo>
                  <a:lnTo>
                    <a:pt x="646" y="515"/>
                  </a:lnTo>
                  <a:lnTo>
                    <a:pt x="701" y="528"/>
                  </a:lnTo>
                  <a:lnTo>
                    <a:pt x="751" y="532"/>
                  </a:lnTo>
                  <a:lnTo>
                    <a:pt x="791" y="551"/>
                  </a:lnTo>
                  <a:lnTo>
                    <a:pt x="850" y="595"/>
                  </a:lnTo>
                  <a:lnTo>
                    <a:pt x="890" y="618"/>
                  </a:lnTo>
                  <a:lnTo>
                    <a:pt x="933" y="650"/>
                  </a:lnTo>
                  <a:lnTo>
                    <a:pt x="970" y="701"/>
                  </a:lnTo>
                  <a:lnTo>
                    <a:pt x="998" y="751"/>
                  </a:lnTo>
                  <a:lnTo>
                    <a:pt x="1017" y="796"/>
                  </a:lnTo>
                  <a:lnTo>
                    <a:pt x="1019" y="840"/>
                  </a:lnTo>
                  <a:lnTo>
                    <a:pt x="1046" y="810"/>
                  </a:lnTo>
                  <a:lnTo>
                    <a:pt x="1086" y="770"/>
                  </a:lnTo>
                  <a:lnTo>
                    <a:pt x="1139" y="718"/>
                  </a:lnTo>
                  <a:lnTo>
                    <a:pt x="1185" y="671"/>
                  </a:lnTo>
                  <a:lnTo>
                    <a:pt x="1221" y="608"/>
                  </a:lnTo>
                  <a:lnTo>
                    <a:pt x="1224" y="551"/>
                  </a:lnTo>
                  <a:lnTo>
                    <a:pt x="1217" y="511"/>
                  </a:lnTo>
                  <a:lnTo>
                    <a:pt x="1188" y="481"/>
                  </a:lnTo>
                  <a:lnTo>
                    <a:pt x="1135" y="462"/>
                  </a:lnTo>
                  <a:lnTo>
                    <a:pt x="1074" y="447"/>
                  </a:lnTo>
                  <a:lnTo>
                    <a:pt x="1025" y="426"/>
                  </a:lnTo>
                  <a:lnTo>
                    <a:pt x="952" y="393"/>
                  </a:lnTo>
                  <a:lnTo>
                    <a:pt x="913" y="348"/>
                  </a:lnTo>
                  <a:lnTo>
                    <a:pt x="911" y="283"/>
                  </a:lnTo>
                  <a:lnTo>
                    <a:pt x="916" y="180"/>
                  </a:lnTo>
                  <a:lnTo>
                    <a:pt x="933" y="121"/>
                  </a:lnTo>
                  <a:lnTo>
                    <a:pt x="960" y="72"/>
                  </a:lnTo>
                  <a:lnTo>
                    <a:pt x="979" y="42"/>
                  </a:lnTo>
                  <a:lnTo>
                    <a:pt x="991" y="5"/>
                  </a:lnTo>
                  <a:lnTo>
                    <a:pt x="1040" y="0"/>
                  </a:lnTo>
                  <a:lnTo>
                    <a:pt x="1095" y="9"/>
                  </a:lnTo>
                  <a:lnTo>
                    <a:pt x="1089" y="28"/>
                  </a:lnTo>
                  <a:lnTo>
                    <a:pt x="1067" y="76"/>
                  </a:lnTo>
                  <a:lnTo>
                    <a:pt x="1059" y="158"/>
                  </a:lnTo>
                  <a:lnTo>
                    <a:pt x="1059" y="194"/>
                  </a:lnTo>
                  <a:lnTo>
                    <a:pt x="1082" y="228"/>
                  </a:lnTo>
                  <a:lnTo>
                    <a:pt x="1112" y="274"/>
                  </a:lnTo>
                  <a:lnTo>
                    <a:pt x="1154" y="300"/>
                  </a:lnTo>
                  <a:lnTo>
                    <a:pt x="1202" y="313"/>
                  </a:lnTo>
                  <a:lnTo>
                    <a:pt x="1255" y="331"/>
                  </a:lnTo>
                  <a:lnTo>
                    <a:pt x="1293" y="336"/>
                  </a:lnTo>
                  <a:lnTo>
                    <a:pt x="1418" y="380"/>
                  </a:lnTo>
                  <a:lnTo>
                    <a:pt x="1489" y="412"/>
                  </a:lnTo>
                  <a:lnTo>
                    <a:pt x="1565" y="475"/>
                  </a:lnTo>
                  <a:lnTo>
                    <a:pt x="1595" y="511"/>
                  </a:lnTo>
                  <a:lnTo>
                    <a:pt x="1605" y="587"/>
                  </a:lnTo>
                  <a:lnTo>
                    <a:pt x="1601" y="612"/>
                  </a:lnTo>
                  <a:lnTo>
                    <a:pt x="1584" y="677"/>
                  </a:lnTo>
                  <a:lnTo>
                    <a:pt x="1555" y="724"/>
                  </a:lnTo>
                  <a:lnTo>
                    <a:pt x="1519" y="734"/>
                  </a:lnTo>
                  <a:lnTo>
                    <a:pt x="1479" y="787"/>
                  </a:lnTo>
                  <a:lnTo>
                    <a:pt x="1422" y="833"/>
                  </a:lnTo>
                  <a:lnTo>
                    <a:pt x="1369" y="873"/>
                  </a:lnTo>
                  <a:lnTo>
                    <a:pt x="1314" y="912"/>
                  </a:lnTo>
                  <a:lnTo>
                    <a:pt x="1266" y="947"/>
                  </a:lnTo>
                  <a:lnTo>
                    <a:pt x="1032" y="1011"/>
                  </a:lnTo>
                  <a:lnTo>
                    <a:pt x="791" y="939"/>
                  </a:lnTo>
                  <a:lnTo>
                    <a:pt x="791" y="939"/>
                  </a:lnTo>
                  <a:close/>
                </a:path>
              </a:pathLst>
            </a:custGeom>
            <a:solidFill>
              <a:srgbClr val="7D857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3" name="Freeform 9"/>
            <p:cNvSpPr>
              <a:spLocks/>
            </p:cNvSpPr>
            <p:nvPr/>
          </p:nvSpPr>
          <p:spPr bwMode="auto">
            <a:xfrm>
              <a:off x="1942" y="2434"/>
              <a:ext cx="1396" cy="1054"/>
            </a:xfrm>
            <a:custGeom>
              <a:avLst/>
              <a:gdLst/>
              <a:ahLst/>
              <a:cxnLst>
                <a:cxn ang="0">
                  <a:pos x="236" y="2103"/>
                </a:cxn>
                <a:cxn ang="0">
                  <a:pos x="561" y="2094"/>
                </a:cxn>
                <a:cxn ang="0">
                  <a:pos x="983" y="2090"/>
                </a:cxn>
                <a:cxn ang="0">
                  <a:pos x="953" y="1997"/>
                </a:cxn>
                <a:cxn ang="0">
                  <a:pos x="894" y="1774"/>
                </a:cxn>
                <a:cxn ang="0">
                  <a:pos x="909" y="1571"/>
                </a:cxn>
                <a:cxn ang="0">
                  <a:pos x="1059" y="1354"/>
                </a:cxn>
                <a:cxn ang="0">
                  <a:pos x="1124" y="1302"/>
                </a:cxn>
                <a:cxn ang="0">
                  <a:pos x="1276" y="1259"/>
                </a:cxn>
                <a:cxn ang="0">
                  <a:pos x="1432" y="1251"/>
                </a:cxn>
                <a:cxn ang="0">
                  <a:pos x="1575" y="1295"/>
                </a:cxn>
                <a:cxn ang="0">
                  <a:pos x="1733" y="1299"/>
                </a:cxn>
                <a:cxn ang="0">
                  <a:pos x="1925" y="1282"/>
                </a:cxn>
                <a:cxn ang="0">
                  <a:pos x="2077" y="1223"/>
                </a:cxn>
                <a:cxn ang="0">
                  <a:pos x="2176" y="1133"/>
                </a:cxn>
                <a:cxn ang="0">
                  <a:pos x="2220" y="987"/>
                </a:cxn>
                <a:cxn ang="0">
                  <a:pos x="2193" y="795"/>
                </a:cxn>
                <a:cxn ang="0">
                  <a:pos x="2163" y="633"/>
                </a:cxn>
                <a:cxn ang="0">
                  <a:pos x="2237" y="572"/>
                </a:cxn>
                <a:cxn ang="0">
                  <a:pos x="2440" y="540"/>
                </a:cxn>
                <a:cxn ang="0">
                  <a:pos x="2590" y="473"/>
                </a:cxn>
                <a:cxn ang="0">
                  <a:pos x="2663" y="394"/>
                </a:cxn>
                <a:cxn ang="0">
                  <a:pos x="2731" y="255"/>
                </a:cxn>
                <a:cxn ang="0">
                  <a:pos x="2771" y="116"/>
                </a:cxn>
                <a:cxn ang="0">
                  <a:pos x="2792" y="13"/>
                </a:cxn>
                <a:cxn ang="0">
                  <a:pos x="2724" y="44"/>
                </a:cxn>
                <a:cxn ang="0">
                  <a:pos x="2644" y="192"/>
                </a:cxn>
                <a:cxn ang="0">
                  <a:pos x="2571" y="302"/>
                </a:cxn>
                <a:cxn ang="0">
                  <a:pos x="2421" y="397"/>
                </a:cxn>
                <a:cxn ang="0">
                  <a:pos x="2187" y="405"/>
                </a:cxn>
                <a:cxn ang="0">
                  <a:pos x="2073" y="443"/>
                </a:cxn>
                <a:cxn ang="0">
                  <a:pos x="1989" y="517"/>
                </a:cxn>
                <a:cxn ang="0">
                  <a:pos x="1955" y="730"/>
                </a:cxn>
                <a:cxn ang="0">
                  <a:pos x="1813" y="831"/>
                </a:cxn>
                <a:cxn ang="0">
                  <a:pos x="1601" y="894"/>
                </a:cxn>
                <a:cxn ang="0">
                  <a:pos x="1396" y="928"/>
                </a:cxn>
                <a:cxn ang="0">
                  <a:pos x="1312" y="932"/>
                </a:cxn>
                <a:cxn ang="0">
                  <a:pos x="780" y="964"/>
                </a:cxn>
                <a:cxn ang="0">
                  <a:pos x="595" y="1116"/>
                </a:cxn>
                <a:cxn ang="0">
                  <a:pos x="291" y="1245"/>
                </a:cxn>
                <a:cxn ang="0">
                  <a:pos x="148" y="1379"/>
                </a:cxn>
                <a:cxn ang="0">
                  <a:pos x="80" y="1533"/>
                </a:cxn>
                <a:cxn ang="0">
                  <a:pos x="13" y="1685"/>
                </a:cxn>
                <a:cxn ang="0">
                  <a:pos x="13" y="1900"/>
                </a:cxn>
                <a:cxn ang="0">
                  <a:pos x="80" y="2107"/>
                </a:cxn>
              </a:cxnLst>
              <a:rect l="0" t="0" r="r" b="b"/>
              <a:pathLst>
                <a:path w="2792" h="2107">
                  <a:moveTo>
                    <a:pt x="80" y="2107"/>
                  </a:moveTo>
                  <a:lnTo>
                    <a:pt x="236" y="2103"/>
                  </a:lnTo>
                  <a:lnTo>
                    <a:pt x="386" y="2103"/>
                  </a:lnTo>
                  <a:lnTo>
                    <a:pt x="561" y="2094"/>
                  </a:lnTo>
                  <a:lnTo>
                    <a:pt x="776" y="2094"/>
                  </a:lnTo>
                  <a:lnTo>
                    <a:pt x="983" y="2090"/>
                  </a:lnTo>
                  <a:lnTo>
                    <a:pt x="993" y="2055"/>
                  </a:lnTo>
                  <a:lnTo>
                    <a:pt x="953" y="1997"/>
                  </a:lnTo>
                  <a:lnTo>
                    <a:pt x="922" y="1875"/>
                  </a:lnTo>
                  <a:lnTo>
                    <a:pt x="894" y="1774"/>
                  </a:lnTo>
                  <a:lnTo>
                    <a:pt x="896" y="1683"/>
                  </a:lnTo>
                  <a:lnTo>
                    <a:pt x="909" y="1571"/>
                  </a:lnTo>
                  <a:lnTo>
                    <a:pt x="959" y="1474"/>
                  </a:lnTo>
                  <a:lnTo>
                    <a:pt x="1059" y="1354"/>
                  </a:lnTo>
                  <a:lnTo>
                    <a:pt x="1078" y="1325"/>
                  </a:lnTo>
                  <a:lnTo>
                    <a:pt x="1124" y="1302"/>
                  </a:lnTo>
                  <a:lnTo>
                    <a:pt x="1211" y="1278"/>
                  </a:lnTo>
                  <a:lnTo>
                    <a:pt x="1276" y="1259"/>
                  </a:lnTo>
                  <a:lnTo>
                    <a:pt x="1343" y="1251"/>
                  </a:lnTo>
                  <a:lnTo>
                    <a:pt x="1432" y="1251"/>
                  </a:lnTo>
                  <a:lnTo>
                    <a:pt x="1499" y="1276"/>
                  </a:lnTo>
                  <a:lnTo>
                    <a:pt x="1575" y="1295"/>
                  </a:lnTo>
                  <a:lnTo>
                    <a:pt x="1634" y="1295"/>
                  </a:lnTo>
                  <a:lnTo>
                    <a:pt x="1733" y="1299"/>
                  </a:lnTo>
                  <a:lnTo>
                    <a:pt x="1830" y="1299"/>
                  </a:lnTo>
                  <a:lnTo>
                    <a:pt x="1925" y="1282"/>
                  </a:lnTo>
                  <a:lnTo>
                    <a:pt x="2001" y="1259"/>
                  </a:lnTo>
                  <a:lnTo>
                    <a:pt x="2077" y="1223"/>
                  </a:lnTo>
                  <a:lnTo>
                    <a:pt x="2138" y="1183"/>
                  </a:lnTo>
                  <a:lnTo>
                    <a:pt x="2176" y="1133"/>
                  </a:lnTo>
                  <a:lnTo>
                    <a:pt x="2216" y="1063"/>
                  </a:lnTo>
                  <a:lnTo>
                    <a:pt x="2220" y="987"/>
                  </a:lnTo>
                  <a:lnTo>
                    <a:pt x="2216" y="905"/>
                  </a:lnTo>
                  <a:lnTo>
                    <a:pt x="2193" y="795"/>
                  </a:lnTo>
                  <a:lnTo>
                    <a:pt x="2163" y="715"/>
                  </a:lnTo>
                  <a:lnTo>
                    <a:pt x="2163" y="633"/>
                  </a:lnTo>
                  <a:lnTo>
                    <a:pt x="2189" y="597"/>
                  </a:lnTo>
                  <a:lnTo>
                    <a:pt x="2237" y="572"/>
                  </a:lnTo>
                  <a:lnTo>
                    <a:pt x="2309" y="544"/>
                  </a:lnTo>
                  <a:lnTo>
                    <a:pt x="2440" y="540"/>
                  </a:lnTo>
                  <a:lnTo>
                    <a:pt x="2505" y="523"/>
                  </a:lnTo>
                  <a:lnTo>
                    <a:pt x="2590" y="473"/>
                  </a:lnTo>
                  <a:lnTo>
                    <a:pt x="2627" y="437"/>
                  </a:lnTo>
                  <a:lnTo>
                    <a:pt x="2663" y="394"/>
                  </a:lnTo>
                  <a:lnTo>
                    <a:pt x="2705" y="321"/>
                  </a:lnTo>
                  <a:lnTo>
                    <a:pt x="2731" y="255"/>
                  </a:lnTo>
                  <a:lnTo>
                    <a:pt x="2762" y="192"/>
                  </a:lnTo>
                  <a:lnTo>
                    <a:pt x="2771" y="116"/>
                  </a:lnTo>
                  <a:lnTo>
                    <a:pt x="2785" y="44"/>
                  </a:lnTo>
                  <a:lnTo>
                    <a:pt x="2792" y="13"/>
                  </a:lnTo>
                  <a:lnTo>
                    <a:pt x="2726" y="0"/>
                  </a:lnTo>
                  <a:lnTo>
                    <a:pt x="2724" y="44"/>
                  </a:lnTo>
                  <a:lnTo>
                    <a:pt x="2678" y="129"/>
                  </a:lnTo>
                  <a:lnTo>
                    <a:pt x="2644" y="192"/>
                  </a:lnTo>
                  <a:lnTo>
                    <a:pt x="2617" y="255"/>
                  </a:lnTo>
                  <a:lnTo>
                    <a:pt x="2571" y="302"/>
                  </a:lnTo>
                  <a:lnTo>
                    <a:pt x="2484" y="367"/>
                  </a:lnTo>
                  <a:lnTo>
                    <a:pt x="2421" y="397"/>
                  </a:lnTo>
                  <a:lnTo>
                    <a:pt x="2338" y="401"/>
                  </a:lnTo>
                  <a:lnTo>
                    <a:pt x="2187" y="405"/>
                  </a:lnTo>
                  <a:lnTo>
                    <a:pt x="2138" y="414"/>
                  </a:lnTo>
                  <a:lnTo>
                    <a:pt x="2073" y="443"/>
                  </a:lnTo>
                  <a:lnTo>
                    <a:pt x="2012" y="487"/>
                  </a:lnTo>
                  <a:lnTo>
                    <a:pt x="1989" y="517"/>
                  </a:lnTo>
                  <a:lnTo>
                    <a:pt x="1982" y="620"/>
                  </a:lnTo>
                  <a:lnTo>
                    <a:pt x="1955" y="730"/>
                  </a:lnTo>
                  <a:lnTo>
                    <a:pt x="1898" y="791"/>
                  </a:lnTo>
                  <a:lnTo>
                    <a:pt x="1813" y="831"/>
                  </a:lnTo>
                  <a:lnTo>
                    <a:pt x="1754" y="863"/>
                  </a:lnTo>
                  <a:lnTo>
                    <a:pt x="1601" y="894"/>
                  </a:lnTo>
                  <a:lnTo>
                    <a:pt x="1464" y="920"/>
                  </a:lnTo>
                  <a:lnTo>
                    <a:pt x="1396" y="928"/>
                  </a:lnTo>
                  <a:lnTo>
                    <a:pt x="1310" y="941"/>
                  </a:lnTo>
                  <a:lnTo>
                    <a:pt x="1312" y="932"/>
                  </a:lnTo>
                  <a:lnTo>
                    <a:pt x="860" y="915"/>
                  </a:lnTo>
                  <a:lnTo>
                    <a:pt x="780" y="964"/>
                  </a:lnTo>
                  <a:lnTo>
                    <a:pt x="751" y="1010"/>
                  </a:lnTo>
                  <a:lnTo>
                    <a:pt x="595" y="1116"/>
                  </a:lnTo>
                  <a:lnTo>
                    <a:pt x="363" y="1207"/>
                  </a:lnTo>
                  <a:lnTo>
                    <a:pt x="291" y="1245"/>
                  </a:lnTo>
                  <a:lnTo>
                    <a:pt x="215" y="1327"/>
                  </a:lnTo>
                  <a:lnTo>
                    <a:pt x="148" y="1379"/>
                  </a:lnTo>
                  <a:lnTo>
                    <a:pt x="95" y="1460"/>
                  </a:lnTo>
                  <a:lnTo>
                    <a:pt x="80" y="1533"/>
                  </a:lnTo>
                  <a:lnTo>
                    <a:pt x="40" y="1582"/>
                  </a:lnTo>
                  <a:lnTo>
                    <a:pt x="13" y="1685"/>
                  </a:lnTo>
                  <a:lnTo>
                    <a:pt x="0" y="1812"/>
                  </a:lnTo>
                  <a:lnTo>
                    <a:pt x="13" y="1900"/>
                  </a:lnTo>
                  <a:lnTo>
                    <a:pt x="49" y="2046"/>
                  </a:lnTo>
                  <a:lnTo>
                    <a:pt x="80" y="2107"/>
                  </a:lnTo>
                  <a:lnTo>
                    <a:pt x="80" y="2107"/>
                  </a:lnTo>
                  <a:close/>
                </a:path>
              </a:pathLst>
            </a:custGeom>
            <a:solidFill>
              <a:srgbClr val="7D857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4" name="Freeform 10"/>
            <p:cNvSpPr>
              <a:spLocks/>
            </p:cNvSpPr>
            <p:nvPr/>
          </p:nvSpPr>
          <p:spPr bwMode="auto">
            <a:xfrm>
              <a:off x="2144" y="2666"/>
              <a:ext cx="61" cy="80"/>
            </a:xfrm>
            <a:custGeom>
              <a:avLst/>
              <a:gdLst/>
              <a:ahLst/>
              <a:cxnLst>
                <a:cxn ang="0">
                  <a:pos x="40" y="160"/>
                </a:cxn>
                <a:cxn ang="0">
                  <a:pos x="32" y="133"/>
                </a:cxn>
                <a:cxn ang="0">
                  <a:pos x="25" y="108"/>
                </a:cxn>
                <a:cxn ang="0">
                  <a:pos x="10" y="97"/>
                </a:cxn>
                <a:cxn ang="0">
                  <a:pos x="0" y="76"/>
                </a:cxn>
                <a:cxn ang="0">
                  <a:pos x="0" y="49"/>
                </a:cxn>
                <a:cxn ang="0">
                  <a:pos x="17" y="17"/>
                </a:cxn>
                <a:cxn ang="0">
                  <a:pos x="32" y="0"/>
                </a:cxn>
                <a:cxn ang="0">
                  <a:pos x="70" y="2"/>
                </a:cxn>
                <a:cxn ang="0">
                  <a:pos x="93" y="9"/>
                </a:cxn>
                <a:cxn ang="0">
                  <a:pos x="109" y="27"/>
                </a:cxn>
                <a:cxn ang="0">
                  <a:pos x="124" y="46"/>
                </a:cxn>
                <a:cxn ang="0">
                  <a:pos x="124" y="70"/>
                </a:cxn>
                <a:cxn ang="0">
                  <a:pos x="112" y="85"/>
                </a:cxn>
                <a:cxn ang="0">
                  <a:pos x="103" y="108"/>
                </a:cxn>
                <a:cxn ang="0">
                  <a:pos x="101" y="129"/>
                </a:cxn>
                <a:cxn ang="0">
                  <a:pos x="97" y="148"/>
                </a:cxn>
                <a:cxn ang="0">
                  <a:pos x="63" y="156"/>
                </a:cxn>
                <a:cxn ang="0">
                  <a:pos x="40" y="160"/>
                </a:cxn>
                <a:cxn ang="0">
                  <a:pos x="40" y="160"/>
                </a:cxn>
              </a:cxnLst>
              <a:rect l="0" t="0" r="r" b="b"/>
              <a:pathLst>
                <a:path w="124" h="160">
                  <a:moveTo>
                    <a:pt x="40" y="160"/>
                  </a:moveTo>
                  <a:lnTo>
                    <a:pt x="32" y="133"/>
                  </a:lnTo>
                  <a:lnTo>
                    <a:pt x="25" y="108"/>
                  </a:lnTo>
                  <a:lnTo>
                    <a:pt x="10" y="97"/>
                  </a:lnTo>
                  <a:lnTo>
                    <a:pt x="0" y="76"/>
                  </a:lnTo>
                  <a:lnTo>
                    <a:pt x="0" y="49"/>
                  </a:lnTo>
                  <a:lnTo>
                    <a:pt x="17" y="17"/>
                  </a:lnTo>
                  <a:lnTo>
                    <a:pt x="32" y="0"/>
                  </a:lnTo>
                  <a:lnTo>
                    <a:pt x="70" y="2"/>
                  </a:lnTo>
                  <a:lnTo>
                    <a:pt x="93" y="9"/>
                  </a:lnTo>
                  <a:lnTo>
                    <a:pt x="109" y="27"/>
                  </a:lnTo>
                  <a:lnTo>
                    <a:pt x="124" y="46"/>
                  </a:lnTo>
                  <a:lnTo>
                    <a:pt x="124" y="70"/>
                  </a:lnTo>
                  <a:lnTo>
                    <a:pt x="112" y="85"/>
                  </a:lnTo>
                  <a:lnTo>
                    <a:pt x="103" y="108"/>
                  </a:lnTo>
                  <a:lnTo>
                    <a:pt x="101" y="129"/>
                  </a:lnTo>
                  <a:lnTo>
                    <a:pt x="97" y="148"/>
                  </a:lnTo>
                  <a:lnTo>
                    <a:pt x="63" y="156"/>
                  </a:lnTo>
                  <a:lnTo>
                    <a:pt x="40" y="160"/>
                  </a:lnTo>
                  <a:lnTo>
                    <a:pt x="40" y="160"/>
                  </a:lnTo>
                  <a:close/>
                </a:path>
              </a:pathLst>
            </a:custGeom>
            <a:solidFill>
              <a:srgbClr val="6B472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5" name="Freeform 11"/>
            <p:cNvSpPr>
              <a:spLocks/>
            </p:cNvSpPr>
            <p:nvPr/>
          </p:nvSpPr>
          <p:spPr bwMode="auto">
            <a:xfrm>
              <a:off x="2083" y="2656"/>
              <a:ext cx="65" cy="50"/>
            </a:xfrm>
            <a:custGeom>
              <a:avLst/>
              <a:gdLst/>
              <a:ahLst/>
              <a:cxnLst>
                <a:cxn ang="0">
                  <a:pos x="0" y="67"/>
                </a:cxn>
                <a:cxn ang="0">
                  <a:pos x="27" y="61"/>
                </a:cxn>
                <a:cxn ang="0">
                  <a:pos x="46" y="38"/>
                </a:cxn>
                <a:cxn ang="0">
                  <a:pos x="63" y="21"/>
                </a:cxn>
                <a:cxn ang="0">
                  <a:pos x="86" y="4"/>
                </a:cxn>
                <a:cxn ang="0">
                  <a:pos x="116" y="0"/>
                </a:cxn>
                <a:cxn ang="0">
                  <a:pos x="132" y="21"/>
                </a:cxn>
                <a:cxn ang="0">
                  <a:pos x="109" y="38"/>
                </a:cxn>
                <a:cxn ang="0">
                  <a:pos x="95" y="53"/>
                </a:cxn>
                <a:cxn ang="0">
                  <a:pos x="99" y="65"/>
                </a:cxn>
                <a:cxn ang="0">
                  <a:pos x="109" y="65"/>
                </a:cxn>
                <a:cxn ang="0">
                  <a:pos x="126" y="65"/>
                </a:cxn>
                <a:cxn ang="0">
                  <a:pos x="116" y="74"/>
                </a:cxn>
                <a:cxn ang="0">
                  <a:pos x="95" y="74"/>
                </a:cxn>
                <a:cxn ang="0">
                  <a:pos x="76" y="84"/>
                </a:cxn>
                <a:cxn ang="0">
                  <a:pos x="54" y="93"/>
                </a:cxn>
                <a:cxn ang="0">
                  <a:pos x="27" y="101"/>
                </a:cxn>
                <a:cxn ang="0">
                  <a:pos x="0" y="67"/>
                </a:cxn>
                <a:cxn ang="0">
                  <a:pos x="0" y="67"/>
                </a:cxn>
              </a:cxnLst>
              <a:rect l="0" t="0" r="r" b="b"/>
              <a:pathLst>
                <a:path w="132" h="101">
                  <a:moveTo>
                    <a:pt x="0" y="67"/>
                  </a:moveTo>
                  <a:lnTo>
                    <a:pt x="27" y="61"/>
                  </a:lnTo>
                  <a:lnTo>
                    <a:pt x="46" y="38"/>
                  </a:lnTo>
                  <a:lnTo>
                    <a:pt x="63" y="21"/>
                  </a:lnTo>
                  <a:lnTo>
                    <a:pt x="86" y="4"/>
                  </a:lnTo>
                  <a:lnTo>
                    <a:pt x="116" y="0"/>
                  </a:lnTo>
                  <a:lnTo>
                    <a:pt x="132" y="21"/>
                  </a:lnTo>
                  <a:lnTo>
                    <a:pt x="109" y="38"/>
                  </a:lnTo>
                  <a:lnTo>
                    <a:pt x="95" y="53"/>
                  </a:lnTo>
                  <a:lnTo>
                    <a:pt x="99" y="65"/>
                  </a:lnTo>
                  <a:lnTo>
                    <a:pt x="109" y="65"/>
                  </a:lnTo>
                  <a:lnTo>
                    <a:pt x="126" y="65"/>
                  </a:lnTo>
                  <a:lnTo>
                    <a:pt x="116" y="74"/>
                  </a:lnTo>
                  <a:lnTo>
                    <a:pt x="95" y="74"/>
                  </a:lnTo>
                  <a:lnTo>
                    <a:pt x="76" y="84"/>
                  </a:lnTo>
                  <a:lnTo>
                    <a:pt x="54" y="93"/>
                  </a:lnTo>
                  <a:lnTo>
                    <a:pt x="27" y="101"/>
                  </a:lnTo>
                  <a:lnTo>
                    <a:pt x="0" y="67"/>
                  </a:lnTo>
                  <a:lnTo>
                    <a:pt x="0" y="67"/>
                  </a:lnTo>
                  <a:close/>
                </a:path>
              </a:pathLst>
            </a:custGeom>
            <a:solidFill>
              <a:srgbClr val="FFC4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6" name="Freeform 12"/>
            <p:cNvSpPr>
              <a:spLocks/>
            </p:cNvSpPr>
            <p:nvPr/>
          </p:nvSpPr>
          <p:spPr bwMode="auto">
            <a:xfrm>
              <a:off x="2233" y="2933"/>
              <a:ext cx="35" cy="48"/>
            </a:xfrm>
            <a:custGeom>
              <a:avLst/>
              <a:gdLst/>
              <a:ahLst/>
              <a:cxnLst>
                <a:cxn ang="0">
                  <a:pos x="40" y="0"/>
                </a:cxn>
                <a:cxn ang="0">
                  <a:pos x="30" y="17"/>
                </a:cxn>
                <a:cxn ang="0">
                  <a:pos x="13" y="27"/>
                </a:cxn>
                <a:cxn ang="0">
                  <a:pos x="0" y="44"/>
                </a:cxn>
                <a:cxn ang="0">
                  <a:pos x="6" y="54"/>
                </a:cxn>
                <a:cxn ang="0">
                  <a:pos x="27" y="40"/>
                </a:cxn>
                <a:cxn ang="0">
                  <a:pos x="23" y="54"/>
                </a:cxn>
                <a:cxn ang="0">
                  <a:pos x="13" y="63"/>
                </a:cxn>
                <a:cxn ang="0">
                  <a:pos x="13" y="74"/>
                </a:cxn>
                <a:cxn ang="0">
                  <a:pos x="23" y="97"/>
                </a:cxn>
                <a:cxn ang="0">
                  <a:pos x="44" y="86"/>
                </a:cxn>
                <a:cxn ang="0">
                  <a:pos x="59" y="63"/>
                </a:cxn>
                <a:cxn ang="0">
                  <a:pos x="70" y="31"/>
                </a:cxn>
                <a:cxn ang="0">
                  <a:pos x="70" y="14"/>
                </a:cxn>
                <a:cxn ang="0">
                  <a:pos x="40" y="0"/>
                </a:cxn>
                <a:cxn ang="0">
                  <a:pos x="40" y="0"/>
                </a:cxn>
              </a:cxnLst>
              <a:rect l="0" t="0" r="r" b="b"/>
              <a:pathLst>
                <a:path w="70" h="97">
                  <a:moveTo>
                    <a:pt x="40" y="0"/>
                  </a:moveTo>
                  <a:lnTo>
                    <a:pt x="30" y="17"/>
                  </a:lnTo>
                  <a:lnTo>
                    <a:pt x="13" y="27"/>
                  </a:lnTo>
                  <a:lnTo>
                    <a:pt x="0" y="44"/>
                  </a:lnTo>
                  <a:lnTo>
                    <a:pt x="6" y="54"/>
                  </a:lnTo>
                  <a:lnTo>
                    <a:pt x="27" y="40"/>
                  </a:lnTo>
                  <a:lnTo>
                    <a:pt x="23" y="54"/>
                  </a:lnTo>
                  <a:lnTo>
                    <a:pt x="13" y="63"/>
                  </a:lnTo>
                  <a:lnTo>
                    <a:pt x="13" y="74"/>
                  </a:lnTo>
                  <a:lnTo>
                    <a:pt x="23" y="97"/>
                  </a:lnTo>
                  <a:lnTo>
                    <a:pt x="44" y="86"/>
                  </a:lnTo>
                  <a:lnTo>
                    <a:pt x="59" y="63"/>
                  </a:lnTo>
                  <a:lnTo>
                    <a:pt x="70" y="31"/>
                  </a:lnTo>
                  <a:lnTo>
                    <a:pt x="70" y="14"/>
                  </a:lnTo>
                  <a:lnTo>
                    <a:pt x="40" y="0"/>
                  </a:lnTo>
                  <a:lnTo>
                    <a:pt x="40" y="0"/>
                  </a:lnTo>
                  <a:close/>
                </a:path>
              </a:pathLst>
            </a:custGeom>
            <a:solidFill>
              <a:srgbClr val="FFC4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7" name="Freeform 13"/>
            <p:cNvSpPr>
              <a:spLocks/>
            </p:cNvSpPr>
            <p:nvPr/>
          </p:nvSpPr>
          <p:spPr bwMode="auto">
            <a:xfrm>
              <a:off x="2226" y="3183"/>
              <a:ext cx="56" cy="40"/>
            </a:xfrm>
            <a:custGeom>
              <a:avLst/>
              <a:gdLst/>
              <a:ahLst/>
              <a:cxnLst>
                <a:cxn ang="0">
                  <a:pos x="3" y="8"/>
                </a:cxn>
                <a:cxn ang="0">
                  <a:pos x="0" y="44"/>
                </a:cxn>
                <a:cxn ang="0">
                  <a:pos x="0" y="76"/>
                </a:cxn>
                <a:cxn ang="0">
                  <a:pos x="40" y="80"/>
                </a:cxn>
                <a:cxn ang="0">
                  <a:pos x="97" y="71"/>
                </a:cxn>
                <a:cxn ang="0">
                  <a:pos x="112" y="54"/>
                </a:cxn>
                <a:cxn ang="0">
                  <a:pos x="112" y="33"/>
                </a:cxn>
                <a:cxn ang="0">
                  <a:pos x="89" y="33"/>
                </a:cxn>
                <a:cxn ang="0">
                  <a:pos x="76" y="31"/>
                </a:cxn>
                <a:cxn ang="0">
                  <a:pos x="57" y="31"/>
                </a:cxn>
                <a:cxn ang="0">
                  <a:pos x="45" y="21"/>
                </a:cxn>
                <a:cxn ang="0">
                  <a:pos x="43" y="0"/>
                </a:cxn>
                <a:cxn ang="0">
                  <a:pos x="3" y="8"/>
                </a:cxn>
                <a:cxn ang="0">
                  <a:pos x="3" y="8"/>
                </a:cxn>
              </a:cxnLst>
              <a:rect l="0" t="0" r="r" b="b"/>
              <a:pathLst>
                <a:path w="112" h="80">
                  <a:moveTo>
                    <a:pt x="3" y="8"/>
                  </a:moveTo>
                  <a:lnTo>
                    <a:pt x="0" y="44"/>
                  </a:lnTo>
                  <a:lnTo>
                    <a:pt x="0" y="76"/>
                  </a:lnTo>
                  <a:lnTo>
                    <a:pt x="40" y="80"/>
                  </a:lnTo>
                  <a:lnTo>
                    <a:pt x="97" y="71"/>
                  </a:lnTo>
                  <a:lnTo>
                    <a:pt x="112" y="54"/>
                  </a:lnTo>
                  <a:lnTo>
                    <a:pt x="112" y="33"/>
                  </a:lnTo>
                  <a:lnTo>
                    <a:pt x="89" y="33"/>
                  </a:lnTo>
                  <a:lnTo>
                    <a:pt x="76" y="31"/>
                  </a:lnTo>
                  <a:lnTo>
                    <a:pt x="57" y="31"/>
                  </a:lnTo>
                  <a:lnTo>
                    <a:pt x="45" y="21"/>
                  </a:lnTo>
                  <a:lnTo>
                    <a:pt x="43" y="0"/>
                  </a:lnTo>
                  <a:lnTo>
                    <a:pt x="3" y="8"/>
                  </a:lnTo>
                  <a:lnTo>
                    <a:pt x="3" y="8"/>
                  </a:lnTo>
                  <a:close/>
                </a:path>
              </a:pathLst>
            </a:custGeom>
            <a:solidFill>
              <a:srgbClr val="38384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8" name="Freeform 14"/>
            <p:cNvSpPr>
              <a:spLocks/>
            </p:cNvSpPr>
            <p:nvPr/>
          </p:nvSpPr>
          <p:spPr bwMode="auto">
            <a:xfrm>
              <a:off x="2144" y="3209"/>
              <a:ext cx="58" cy="38"/>
            </a:xfrm>
            <a:custGeom>
              <a:avLst/>
              <a:gdLst/>
              <a:ahLst/>
              <a:cxnLst>
                <a:cxn ang="0">
                  <a:pos x="0" y="9"/>
                </a:cxn>
                <a:cxn ang="0">
                  <a:pos x="0" y="47"/>
                </a:cxn>
                <a:cxn ang="0">
                  <a:pos x="0" y="76"/>
                </a:cxn>
                <a:cxn ang="0">
                  <a:pos x="25" y="74"/>
                </a:cxn>
                <a:cxn ang="0">
                  <a:pos x="48" y="70"/>
                </a:cxn>
                <a:cxn ang="0">
                  <a:pos x="70" y="59"/>
                </a:cxn>
                <a:cxn ang="0">
                  <a:pos x="93" y="47"/>
                </a:cxn>
                <a:cxn ang="0">
                  <a:pos x="109" y="40"/>
                </a:cxn>
                <a:cxn ang="0">
                  <a:pos x="116" y="22"/>
                </a:cxn>
                <a:cxn ang="0">
                  <a:pos x="109" y="9"/>
                </a:cxn>
                <a:cxn ang="0">
                  <a:pos x="80" y="9"/>
                </a:cxn>
                <a:cxn ang="0">
                  <a:pos x="57" y="17"/>
                </a:cxn>
                <a:cxn ang="0">
                  <a:pos x="36" y="0"/>
                </a:cxn>
                <a:cxn ang="0">
                  <a:pos x="0" y="9"/>
                </a:cxn>
                <a:cxn ang="0">
                  <a:pos x="0" y="9"/>
                </a:cxn>
              </a:cxnLst>
              <a:rect l="0" t="0" r="r" b="b"/>
              <a:pathLst>
                <a:path w="116" h="76">
                  <a:moveTo>
                    <a:pt x="0" y="9"/>
                  </a:moveTo>
                  <a:lnTo>
                    <a:pt x="0" y="47"/>
                  </a:lnTo>
                  <a:lnTo>
                    <a:pt x="0" y="76"/>
                  </a:lnTo>
                  <a:lnTo>
                    <a:pt x="25" y="74"/>
                  </a:lnTo>
                  <a:lnTo>
                    <a:pt x="48" y="70"/>
                  </a:lnTo>
                  <a:lnTo>
                    <a:pt x="70" y="59"/>
                  </a:lnTo>
                  <a:lnTo>
                    <a:pt x="93" y="47"/>
                  </a:lnTo>
                  <a:lnTo>
                    <a:pt x="109" y="40"/>
                  </a:lnTo>
                  <a:lnTo>
                    <a:pt x="116" y="22"/>
                  </a:lnTo>
                  <a:lnTo>
                    <a:pt x="109" y="9"/>
                  </a:lnTo>
                  <a:lnTo>
                    <a:pt x="80" y="9"/>
                  </a:lnTo>
                  <a:lnTo>
                    <a:pt x="57" y="17"/>
                  </a:lnTo>
                  <a:lnTo>
                    <a:pt x="36" y="0"/>
                  </a:lnTo>
                  <a:lnTo>
                    <a:pt x="0" y="9"/>
                  </a:lnTo>
                  <a:lnTo>
                    <a:pt x="0" y="9"/>
                  </a:lnTo>
                  <a:close/>
                </a:path>
              </a:pathLst>
            </a:custGeom>
            <a:solidFill>
              <a:srgbClr val="38384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9" name="Freeform 15"/>
            <p:cNvSpPr>
              <a:spLocks/>
            </p:cNvSpPr>
            <p:nvPr/>
          </p:nvSpPr>
          <p:spPr bwMode="auto">
            <a:xfrm>
              <a:off x="2125" y="2928"/>
              <a:ext cx="150" cy="288"/>
            </a:xfrm>
            <a:custGeom>
              <a:avLst/>
              <a:gdLst/>
              <a:ahLst/>
              <a:cxnLst>
                <a:cxn ang="0">
                  <a:pos x="8" y="9"/>
                </a:cxn>
                <a:cxn ang="0">
                  <a:pos x="61" y="4"/>
                </a:cxn>
                <a:cxn ang="0">
                  <a:pos x="110" y="0"/>
                </a:cxn>
                <a:cxn ang="0">
                  <a:pos x="165" y="0"/>
                </a:cxn>
                <a:cxn ang="0">
                  <a:pos x="192" y="7"/>
                </a:cxn>
                <a:cxn ang="0">
                  <a:pos x="192" y="53"/>
                </a:cxn>
                <a:cxn ang="0">
                  <a:pos x="205" y="99"/>
                </a:cxn>
                <a:cxn ang="0">
                  <a:pos x="228" y="129"/>
                </a:cxn>
                <a:cxn ang="0">
                  <a:pos x="259" y="169"/>
                </a:cxn>
                <a:cxn ang="0">
                  <a:pos x="274" y="213"/>
                </a:cxn>
                <a:cxn ang="0">
                  <a:pos x="291" y="251"/>
                </a:cxn>
                <a:cxn ang="0">
                  <a:pos x="299" y="291"/>
                </a:cxn>
                <a:cxn ang="0">
                  <a:pos x="291" y="340"/>
                </a:cxn>
                <a:cxn ang="0">
                  <a:pos x="281" y="407"/>
                </a:cxn>
                <a:cxn ang="0">
                  <a:pos x="268" y="460"/>
                </a:cxn>
                <a:cxn ang="0">
                  <a:pos x="264" y="504"/>
                </a:cxn>
                <a:cxn ang="0">
                  <a:pos x="228" y="513"/>
                </a:cxn>
                <a:cxn ang="0">
                  <a:pos x="192" y="517"/>
                </a:cxn>
                <a:cxn ang="0">
                  <a:pos x="198" y="490"/>
                </a:cxn>
                <a:cxn ang="0">
                  <a:pos x="202" y="466"/>
                </a:cxn>
                <a:cxn ang="0">
                  <a:pos x="209" y="431"/>
                </a:cxn>
                <a:cxn ang="0">
                  <a:pos x="211" y="393"/>
                </a:cxn>
                <a:cxn ang="0">
                  <a:pos x="219" y="361"/>
                </a:cxn>
                <a:cxn ang="0">
                  <a:pos x="224" y="321"/>
                </a:cxn>
                <a:cxn ang="0">
                  <a:pos x="221" y="298"/>
                </a:cxn>
                <a:cxn ang="0">
                  <a:pos x="194" y="264"/>
                </a:cxn>
                <a:cxn ang="0">
                  <a:pos x="169" y="236"/>
                </a:cxn>
                <a:cxn ang="0">
                  <a:pos x="156" y="215"/>
                </a:cxn>
                <a:cxn ang="0">
                  <a:pos x="133" y="190"/>
                </a:cxn>
                <a:cxn ang="0">
                  <a:pos x="126" y="224"/>
                </a:cxn>
                <a:cxn ang="0">
                  <a:pos x="129" y="268"/>
                </a:cxn>
                <a:cxn ang="0">
                  <a:pos x="116" y="308"/>
                </a:cxn>
                <a:cxn ang="0">
                  <a:pos x="106" y="367"/>
                </a:cxn>
                <a:cxn ang="0">
                  <a:pos x="103" y="416"/>
                </a:cxn>
                <a:cxn ang="0">
                  <a:pos x="99" y="450"/>
                </a:cxn>
                <a:cxn ang="0">
                  <a:pos x="87" y="485"/>
                </a:cxn>
                <a:cxn ang="0">
                  <a:pos x="93" y="519"/>
                </a:cxn>
                <a:cxn ang="0">
                  <a:pos x="95" y="557"/>
                </a:cxn>
                <a:cxn ang="0">
                  <a:pos x="44" y="572"/>
                </a:cxn>
                <a:cxn ang="0">
                  <a:pos x="4" y="576"/>
                </a:cxn>
                <a:cxn ang="0">
                  <a:pos x="13" y="500"/>
                </a:cxn>
                <a:cxn ang="0">
                  <a:pos x="30" y="397"/>
                </a:cxn>
                <a:cxn ang="0">
                  <a:pos x="23" y="285"/>
                </a:cxn>
                <a:cxn ang="0">
                  <a:pos x="36" y="213"/>
                </a:cxn>
                <a:cxn ang="0">
                  <a:pos x="4" y="125"/>
                </a:cxn>
                <a:cxn ang="0">
                  <a:pos x="0" y="44"/>
                </a:cxn>
                <a:cxn ang="0">
                  <a:pos x="8" y="9"/>
                </a:cxn>
                <a:cxn ang="0">
                  <a:pos x="8" y="9"/>
                </a:cxn>
              </a:cxnLst>
              <a:rect l="0" t="0" r="r" b="b"/>
              <a:pathLst>
                <a:path w="299" h="576">
                  <a:moveTo>
                    <a:pt x="8" y="9"/>
                  </a:moveTo>
                  <a:lnTo>
                    <a:pt x="61" y="4"/>
                  </a:lnTo>
                  <a:lnTo>
                    <a:pt x="110" y="0"/>
                  </a:lnTo>
                  <a:lnTo>
                    <a:pt x="165" y="0"/>
                  </a:lnTo>
                  <a:lnTo>
                    <a:pt x="192" y="7"/>
                  </a:lnTo>
                  <a:lnTo>
                    <a:pt x="192" y="53"/>
                  </a:lnTo>
                  <a:lnTo>
                    <a:pt x="205" y="99"/>
                  </a:lnTo>
                  <a:lnTo>
                    <a:pt x="228" y="129"/>
                  </a:lnTo>
                  <a:lnTo>
                    <a:pt x="259" y="169"/>
                  </a:lnTo>
                  <a:lnTo>
                    <a:pt x="274" y="213"/>
                  </a:lnTo>
                  <a:lnTo>
                    <a:pt x="291" y="251"/>
                  </a:lnTo>
                  <a:lnTo>
                    <a:pt x="299" y="291"/>
                  </a:lnTo>
                  <a:lnTo>
                    <a:pt x="291" y="340"/>
                  </a:lnTo>
                  <a:lnTo>
                    <a:pt x="281" y="407"/>
                  </a:lnTo>
                  <a:lnTo>
                    <a:pt x="268" y="460"/>
                  </a:lnTo>
                  <a:lnTo>
                    <a:pt x="264" y="504"/>
                  </a:lnTo>
                  <a:lnTo>
                    <a:pt x="228" y="513"/>
                  </a:lnTo>
                  <a:lnTo>
                    <a:pt x="192" y="517"/>
                  </a:lnTo>
                  <a:lnTo>
                    <a:pt x="198" y="490"/>
                  </a:lnTo>
                  <a:lnTo>
                    <a:pt x="202" y="466"/>
                  </a:lnTo>
                  <a:lnTo>
                    <a:pt x="209" y="431"/>
                  </a:lnTo>
                  <a:lnTo>
                    <a:pt x="211" y="393"/>
                  </a:lnTo>
                  <a:lnTo>
                    <a:pt x="219" y="361"/>
                  </a:lnTo>
                  <a:lnTo>
                    <a:pt x="224" y="321"/>
                  </a:lnTo>
                  <a:lnTo>
                    <a:pt x="221" y="298"/>
                  </a:lnTo>
                  <a:lnTo>
                    <a:pt x="194" y="264"/>
                  </a:lnTo>
                  <a:lnTo>
                    <a:pt x="169" y="236"/>
                  </a:lnTo>
                  <a:lnTo>
                    <a:pt x="156" y="215"/>
                  </a:lnTo>
                  <a:lnTo>
                    <a:pt x="133" y="190"/>
                  </a:lnTo>
                  <a:lnTo>
                    <a:pt x="126" y="224"/>
                  </a:lnTo>
                  <a:lnTo>
                    <a:pt x="129" y="268"/>
                  </a:lnTo>
                  <a:lnTo>
                    <a:pt x="116" y="308"/>
                  </a:lnTo>
                  <a:lnTo>
                    <a:pt x="106" y="367"/>
                  </a:lnTo>
                  <a:lnTo>
                    <a:pt x="103" y="416"/>
                  </a:lnTo>
                  <a:lnTo>
                    <a:pt x="99" y="450"/>
                  </a:lnTo>
                  <a:lnTo>
                    <a:pt x="87" y="485"/>
                  </a:lnTo>
                  <a:lnTo>
                    <a:pt x="93" y="519"/>
                  </a:lnTo>
                  <a:lnTo>
                    <a:pt x="95" y="557"/>
                  </a:lnTo>
                  <a:lnTo>
                    <a:pt x="44" y="572"/>
                  </a:lnTo>
                  <a:lnTo>
                    <a:pt x="4" y="576"/>
                  </a:lnTo>
                  <a:lnTo>
                    <a:pt x="13" y="500"/>
                  </a:lnTo>
                  <a:lnTo>
                    <a:pt x="30" y="397"/>
                  </a:lnTo>
                  <a:lnTo>
                    <a:pt x="23" y="285"/>
                  </a:lnTo>
                  <a:lnTo>
                    <a:pt x="36" y="213"/>
                  </a:lnTo>
                  <a:lnTo>
                    <a:pt x="4" y="125"/>
                  </a:lnTo>
                  <a:lnTo>
                    <a:pt x="0" y="44"/>
                  </a:lnTo>
                  <a:lnTo>
                    <a:pt x="8" y="9"/>
                  </a:lnTo>
                  <a:lnTo>
                    <a:pt x="8" y="9"/>
                  </a:lnTo>
                  <a:close/>
                </a:path>
              </a:pathLst>
            </a:custGeom>
            <a:solidFill>
              <a:srgbClr val="00337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0" name="Freeform 16"/>
            <p:cNvSpPr>
              <a:spLocks/>
            </p:cNvSpPr>
            <p:nvPr/>
          </p:nvSpPr>
          <p:spPr bwMode="auto">
            <a:xfrm>
              <a:off x="2043" y="2689"/>
              <a:ext cx="257" cy="256"/>
            </a:xfrm>
            <a:custGeom>
              <a:avLst/>
              <a:gdLst/>
              <a:ahLst/>
              <a:cxnLst>
                <a:cxn ang="0">
                  <a:pos x="72" y="0"/>
                </a:cxn>
                <a:cxn ang="0">
                  <a:pos x="93" y="20"/>
                </a:cxn>
                <a:cxn ang="0">
                  <a:pos x="125" y="43"/>
                </a:cxn>
                <a:cxn ang="0">
                  <a:pos x="110" y="70"/>
                </a:cxn>
                <a:cxn ang="0">
                  <a:pos x="98" y="89"/>
                </a:cxn>
                <a:cxn ang="0">
                  <a:pos x="79" y="100"/>
                </a:cxn>
                <a:cxn ang="0">
                  <a:pos x="79" y="116"/>
                </a:cxn>
                <a:cxn ang="0">
                  <a:pos x="102" y="129"/>
                </a:cxn>
                <a:cxn ang="0">
                  <a:pos x="138" y="133"/>
                </a:cxn>
                <a:cxn ang="0">
                  <a:pos x="169" y="140"/>
                </a:cxn>
                <a:cxn ang="0">
                  <a:pos x="218" y="142"/>
                </a:cxn>
                <a:cxn ang="0">
                  <a:pos x="245" y="119"/>
                </a:cxn>
                <a:cxn ang="0">
                  <a:pos x="268" y="114"/>
                </a:cxn>
                <a:cxn ang="0">
                  <a:pos x="298" y="102"/>
                </a:cxn>
                <a:cxn ang="0">
                  <a:pos x="304" y="146"/>
                </a:cxn>
                <a:cxn ang="0">
                  <a:pos x="330" y="167"/>
                </a:cxn>
                <a:cxn ang="0">
                  <a:pos x="380" y="195"/>
                </a:cxn>
                <a:cxn ang="0">
                  <a:pos x="420" y="222"/>
                </a:cxn>
                <a:cxn ang="0">
                  <a:pos x="452" y="258"/>
                </a:cxn>
                <a:cxn ang="0">
                  <a:pos x="473" y="304"/>
                </a:cxn>
                <a:cxn ang="0">
                  <a:pos x="505" y="334"/>
                </a:cxn>
                <a:cxn ang="0">
                  <a:pos x="513" y="378"/>
                </a:cxn>
                <a:cxn ang="0">
                  <a:pos x="500" y="410"/>
                </a:cxn>
                <a:cxn ang="0">
                  <a:pos x="486" y="460"/>
                </a:cxn>
                <a:cxn ang="0">
                  <a:pos x="469" y="484"/>
                </a:cxn>
                <a:cxn ang="0">
                  <a:pos x="466" y="511"/>
                </a:cxn>
                <a:cxn ang="0">
                  <a:pos x="437" y="494"/>
                </a:cxn>
                <a:cxn ang="0">
                  <a:pos x="407" y="481"/>
                </a:cxn>
                <a:cxn ang="0">
                  <a:pos x="427" y="454"/>
                </a:cxn>
                <a:cxn ang="0">
                  <a:pos x="446" y="418"/>
                </a:cxn>
                <a:cxn ang="0">
                  <a:pos x="450" y="391"/>
                </a:cxn>
                <a:cxn ang="0">
                  <a:pos x="433" y="370"/>
                </a:cxn>
                <a:cxn ang="0">
                  <a:pos x="410" y="357"/>
                </a:cxn>
                <a:cxn ang="0">
                  <a:pos x="384" y="334"/>
                </a:cxn>
                <a:cxn ang="0">
                  <a:pos x="384" y="357"/>
                </a:cxn>
                <a:cxn ang="0">
                  <a:pos x="376" y="406"/>
                </a:cxn>
                <a:cxn ang="0">
                  <a:pos x="363" y="454"/>
                </a:cxn>
                <a:cxn ang="0">
                  <a:pos x="353" y="481"/>
                </a:cxn>
                <a:cxn ang="0">
                  <a:pos x="287" y="477"/>
                </a:cxn>
                <a:cxn ang="0">
                  <a:pos x="237" y="481"/>
                </a:cxn>
                <a:cxn ang="0">
                  <a:pos x="173" y="484"/>
                </a:cxn>
                <a:cxn ang="0">
                  <a:pos x="174" y="446"/>
                </a:cxn>
                <a:cxn ang="0">
                  <a:pos x="159" y="401"/>
                </a:cxn>
                <a:cxn ang="0">
                  <a:pos x="142" y="365"/>
                </a:cxn>
                <a:cxn ang="0">
                  <a:pos x="125" y="298"/>
                </a:cxn>
                <a:cxn ang="0">
                  <a:pos x="85" y="258"/>
                </a:cxn>
                <a:cxn ang="0">
                  <a:pos x="22" y="235"/>
                </a:cxn>
                <a:cxn ang="0">
                  <a:pos x="0" y="173"/>
                </a:cxn>
                <a:cxn ang="0">
                  <a:pos x="7" y="116"/>
                </a:cxn>
                <a:cxn ang="0">
                  <a:pos x="7" y="66"/>
                </a:cxn>
                <a:cxn ang="0">
                  <a:pos x="19" y="34"/>
                </a:cxn>
                <a:cxn ang="0">
                  <a:pos x="57" y="3"/>
                </a:cxn>
                <a:cxn ang="0">
                  <a:pos x="72" y="0"/>
                </a:cxn>
                <a:cxn ang="0">
                  <a:pos x="72" y="0"/>
                </a:cxn>
              </a:cxnLst>
              <a:rect l="0" t="0" r="r" b="b"/>
              <a:pathLst>
                <a:path w="513" h="511">
                  <a:moveTo>
                    <a:pt x="72" y="0"/>
                  </a:moveTo>
                  <a:lnTo>
                    <a:pt x="93" y="20"/>
                  </a:lnTo>
                  <a:lnTo>
                    <a:pt x="125" y="43"/>
                  </a:lnTo>
                  <a:lnTo>
                    <a:pt x="110" y="70"/>
                  </a:lnTo>
                  <a:lnTo>
                    <a:pt x="98" y="89"/>
                  </a:lnTo>
                  <a:lnTo>
                    <a:pt x="79" y="100"/>
                  </a:lnTo>
                  <a:lnTo>
                    <a:pt x="79" y="116"/>
                  </a:lnTo>
                  <a:lnTo>
                    <a:pt x="102" y="129"/>
                  </a:lnTo>
                  <a:lnTo>
                    <a:pt x="138" y="133"/>
                  </a:lnTo>
                  <a:lnTo>
                    <a:pt x="169" y="140"/>
                  </a:lnTo>
                  <a:lnTo>
                    <a:pt x="218" y="142"/>
                  </a:lnTo>
                  <a:lnTo>
                    <a:pt x="245" y="119"/>
                  </a:lnTo>
                  <a:lnTo>
                    <a:pt x="268" y="114"/>
                  </a:lnTo>
                  <a:lnTo>
                    <a:pt x="298" y="102"/>
                  </a:lnTo>
                  <a:lnTo>
                    <a:pt x="304" y="146"/>
                  </a:lnTo>
                  <a:lnTo>
                    <a:pt x="330" y="167"/>
                  </a:lnTo>
                  <a:lnTo>
                    <a:pt x="380" y="195"/>
                  </a:lnTo>
                  <a:lnTo>
                    <a:pt x="420" y="222"/>
                  </a:lnTo>
                  <a:lnTo>
                    <a:pt x="452" y="258"/>
                  </a:lnTo>
                  <a:lnTo>
                    <a:pt x="473" y="304"/>
                  </a:lnTo>
                  <a:lnTo>
                    <a:pt x="505" y="334"/>
                  </a:lnTo>
                  <a:lnTo>
                    <a:pt x="513" y="378"/>
                  </a:lnTo>
                  <a:lnTo>
                    <a:pt x="500" y="410"/>
                  </a:lnTo>
                  <a:lnTo>
                    <a:pt x="486" y="460"/>
                  </a:lnTo>
                  <a:lnTo>
                    <a:pt x="469" y="484"/>
                  </a:lnTo>
                  <a:lnTo>
                    <a:pt x="466" y="511"/>
                  </a:lnTo>
                  <a:lnTo>
                    <a:pt x="437" y="494"/>
                  </a:lnTo>
                  <a:lnTo>
                    <a:pt x="407" y="481"/>
                  </a:lnTo>
                  <a:lnTo>
                    <a:pt x="427" y="454"/>
                  </a:lnTo>
                  <a:lnTo>
                    <a:pt x="446" y="418"/>
                  </a:lnTo>
                  <a:lnTo>
                    <a:pt x="450" y="391"/>
                  </a:lnTo>
                  <a:lnTo>
                    <a:pt x="433" y="370"/>
                  </a:lnTo>
                  <a:lnTo>
                    <a:pt x="410" y="357"/>
                  </a:lnTo>
                  <a:lnTo>
                    <a:pt x="384" y="334"/>
                  </a:lnTo>
                  <a:lnTo>
                    <a:pt x="384" y="357"/>
                  </a:lnTo>
                  <a:lnTo>
                    <a:pt x="376" y="406"/>
                  </a:lnTo>
                  <a:lnTo>
                    <a:pt x="363" y="454"/>
                  </a:lnTo>
                  <a:lnTo>
                    <a:pt x="353" y="481"/>
                  </a:lnTo>
                  <a:lnTo>
                    <a:pt x="287" y="477"/>
                  </a:lnTo>
                  <a:lnTo>
                    <a:pt x="237" y="481"/>
                  </a:lnTo>
                  <a:lnTo>
                    <a:pt x="173" y="484"/>
                  </a:lnTo>
                  <a:lnTo>
                    <a:pt x="174" y="446"/>
                  </a:lnTo>
                  <a:lnTo>
                    <a:pt x="159" y="401"/>
                  </a:lnTo>
                  <a:lnTo>
                    <a:pt x="142" y="365"/>
                  </a:lnTo>
                  <a:lnTo>
                    <a:pt x="125" y="298"/>
                  </a:lnTo>
                  <a:lnTo>
                    <a:pt x="85" y="258"/>
                  </a:lnTo>
                  <a:lnTo>
                    <a:pt x="22" y="235"/>
                  </a:lnTo>
                  <a:lnTo>
                    <a:pt x="0" y="173"/>
                  </a:lnTo>
                  <a:lnTo>
                    <a:pt x="7" y="116"/>
                  </a:lnTo>
                  <a:lnTo>
                    <a:pt x="7" y="66"/>
                  </a:lnTo>
                  <a:lnTo>
                    <a:pt x="19" y="34"/>
                  </a:lnTo>
                  <a:lnTo>
                    <a:pt x="57" y="3"/>
                  </a:lnTo>
                  <a:lnTo>
                    <a:pt x="72" y="0"/>
                  </a:lnTo>
                  <a:lnTo>
                    <a:pt x="72" y="0"/>
                  </a:lnTo>
                  <a:close/>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1" name="Freeform 17"/>
            <p:cNvSpPr>
              <a:spLocks/>
            </p:cNvSpPr>
            <p:nvPr/>
          </p:nvSpPr>
          <p:spPr bwMode="auto">
            <a:xfrm>
              <a:off x="2036" y="2680"/>
              <a:ext cx="101" cy="253"/>
            </a:xfrm>
            <a:custGeom>
              <a:avLst/>
              <a:gdLst/>
              <a:ahLst/>
              <a:cxnLst>
                <a:cxn ang="0">
                  <a:pos x="82" y="0"/>
                </a:cxn>
                <a:cxn ang="0">
                  <a:pos x="59" y="22"/>
                </a:cxn>
                <a:cxn ang="0">
                  <a:pos x="44" y="36"/>
                </a:cxn>
                <a:cxn ang="0">
                  <a:pos x="27" y="58"/>
                </a:cxn>
                <a:cxn ang="0">
                  <a:pos x="17" y="81"/>
                </a:cxn>
                <a:cxn ang="0">
                  <a:pos x="6" y="102"/>
                </a:cxn>
                <a:cxn ang="0">
                  <a:pos x="4" y="121"/>
                </a:cxn>
                <a:cxn ang="0">
                  <a:pos x="4" y="152"/>
                </a:cxn>
                <a:cxn ang="0">
                  <a:pos x="0" y="178"/>
                </a:cxn>
                <a:cxn ang="0">
                  <a:pos x="6" y="212"/>
                </a:cxn>
                <a:cxn ang="0">
                  <a:pos x="27" y="241"/>
                </a:cxn>
                <a:cxn ang="0">
                  <a:pos x="31" y="258"/>
                </a:cxn>
                <a:cxn ang="0">
                  <a:pos x="67" y="270"/>
                </a:cxn>
                <a:cxn ang="0">
                  <a:pos x="90" y="285"/>
                </a:cxn>
                <a:cxn ang="0">
                  <a:pos x="107" y="296"/>
                </a:cxn>
                <a:cxn ang="0">
                  <a:pos x="116" y="311"/>
                </a:cxn>
                <a:cxn ang="0">
                  <a:pos x="133" y="323"/>
                </a:cxn>
                <a:cxn ang="0">
                  <a:pos x="135" y="338"/>
                </a:cxn>
                <a:cxn ang="0">
                  <a:pos x="143" y="361"/>
                </a:cxn>
                <a:cxn ang="0">
                  <a:pos x="147" y="380"/>
                </a:cxn>
                <a:cxn ang="0">
                  <a:pos x="152" y="399"/>
                </a:cxn>
                <a:cxn ang="0">
                  <a:pos x="162" y="424"/>
                </a:cxn>
                <a:cxn ang="0">
                  <a:pos x="173" y="441"/>
                </a:cxn>
                <a:cxn ang="0">
                  <a:pos x="179" y="456"/>
                </a:cxn>
                <a:cxn ang="0">
                  <a:pos x="179" y="473"/>
                </a:cxn>
                <a:cxn ang="0">
                  <a:pos x="173" y="500"/>
                </a:cxn>
                <a:cxn ang="0">
                  <a:pos x="198" y="505"/>
                </a:cxn>
                <a:cxn ang="0">
                  <a:pos x="202" y="486"/>
                </a:cxn>
                <a:cxn ang="0">
                  <a:pos x="198" y="463"/>
                </a:cxn>
                <a:cxn ang="0">
                  <a:pos x="192" y="446"/>
                </a:cxn>
                <a:cxn ang="0">
                  <a:pos x="187" y="425"/>
                </a:cxn>
                <a:cxn ang="0">
                  <a:pos x="175" y="414"/>
                </a:cxn>
                <a:cxn ang="0">
                  <a:pos x="169" y="397"/>
                </a:cxn>
                <a:cxn ang="0">
                  <a:pos x="162" y="387"/>
                </a:cxn>
                <a:cxn ang="0">
                  <a:pos x="160" y="372"/>
                </a:cxn>
                <a:cxn ang="0">
                  <a:pos x="160" y="365"/>
                </a:cxn>
                <a:cxn ang="0">
                  <a:pos x="152" y="346"/>
                </a:cxn>
                <a:cxn ang="0">
                  <a:pos x="149" y="330"/>
                </a:cxn>
                <a:cxn ang="0">
                  <a:pos x="152" y="317"/>
                </a:cxn>
                <a:cxn ang="0">
                  <a:pos x="147" y="304"/>
                </a:cxn>
                <a:cxn ang="0">
                  <a:pos x="130" y="294"/>
                </a:cxn>
                <a:cxn ang="0">
                  <a:pos x="124" y="290"/>
                </a:cxn>
                <a:cxn ang="0">
                  <a:pos x="116" y="285"/>
                </a:cxn>
                <a:cxn ang="0">
                  <a:pos x="99" y="268"/>
                </a:cxn>
                <a:cxn ang="0">
                  <a:pos x="80" y="258"/>
                </a:cxn>
                <a:cxn ang="0">
                  <a:pos x="50" y="251"/>
                </a:cxn>
                <a:cxn ang="0">
                  <a:pos x="40" y="239"/>
                </a:cxn>
                <a:cxn ang="0">
                  <a:pos x="31" y="220"/>
                </a:cxn>
                <a:cxn ang="0">
                  <a:pos x="23" y="205"/>
                </a:cxn>
                <a:cxn ang="0">
                  <a:pos x="23" y="174"/>
                </a:cxn>
                <a:cxn ang="0">
                  <a:pos x="23" y="142"/>
                </a:cxn>
                <a:cxn ang="0">
                  <a:pos x="23" y="119"/>
                </a:cxn>
                <a:cxn ang="0">
                  <a:pos x="33" y="95"/>
                </a:cxn>
                <a:cxn ang="0">
                  <a:pos x="36" y="76"/>
                </a:cxn>
                <a:cxn ang="0">
                  <a:pos x="50" y="55"/>
                </a:cxn>
                <a:cxn ang="0">
                  <a:pos x="63" y="45"/>
                </a:cxn>
                <a:cxn ang="0">
                  <a:pos x="72" y="32"/>
                </a:cxn>
                <a:cxn ang="0">
                  <a:pos x="90" y="26"/>
                </a:cxn>
                <a:cxn ang="0">
                  <a:pos x="82" y="0"/>
                </a:cxn>
                <a:cxn ang="0">
                  <a:pos x="82" y="0"/>
                </a:cxn>
              </a:cxnLst>
              <a:rect l="0" t="0" r="r" b="b"/>
              <a:pathLst>
                <a:path w="202" h="505">
                  <a:moveTo>
                    <a:pt x="82" y="0"/>
                  </a:moveTo>
                  <a:lnTo>
                    <a:pt x="59" y="22"/>
                  </a:lnTo>
                  <a:lnTo>
                    <a:pt x="44" y="36"/>
                  </a:lnTo>
                  <a:lnTo>
                    <a:pt x="27" y="58"/>
                  </a:lnTo>
                  <a:lnTo>
                    <a:pt x="17" y="81"/>
                  </a:lnTo>
                  <a:lnTo>
                    <a:pt x="6" y="102"/>
                  </a:lnTo>
                  <a:lnTo>
                    <a:pt x="4" y="121"/>
                  </a:lnTo>
                  <a:lnTo>
                    <a:pt x="4" y="152"/>
                  </a:lnTo>
                  <a:lnTo>
                    <a:pt x="0" y="178"/>
                  </a:lnTo>
                  <a:lnTo>
                    <a:pt x="6" y="212"/>
                  </a:lnTo>
                  <a:lnTo>
                    <a:pt x="27" y="241"/>
                  </a:lnTo>
                  <a:lnTo>
                    <a:pt x="31" y="258"/>
                  </a:lnTo>
                  <a:lnTo>
                    <a:pt x="67" y="270"/>
                  </a:lnTo>
                  <a:lnTo>
                    <a:pt x="90" y="285"/>
                  </a:lnTo>
                  <a:lnTo>
                    <a:pt x="107" y="296"/>
                  </a:lnTo>
                  <a:lnTo>
                    <a:pt x="116" y="311"/>
                  </a:lnTo>
                  <a:lnTo>
                    <a:pt x="133" y="323"/>
                  </a:lnTo>
                  <a:lnTo>
                    <a:pt x="135" y="338"/>
                  </a:lnTo>
                  <a:lnTo>
                    <a:pt x="143" y="361"/>
                  </a:lnTo>
                  <a:lnTo>
                    <a:pt x="147" y="380"/>
                  </a:lnTo>
                  <a:lnTo>
                    <a:pt x="152" y="399"/>
                  </a:lnTo>
                  <a:lnTo>
                    <a:pt x="162" y="424"/>
                  </a:lnTo>
                  <a:lnTo>
                    <a:pt x="173" y="441"/>
                  </a:lnTo>
                  <a:lnTo>
                    <a:pt x="179" y="456"/>
                  </a:lnTo>
                  <a:lnTo>
                    <a:pt x="179" y="473"/>
                  </a:lnTo>
                  <a:lnTo>
                    <a:pt x="173" y="500"/>
                  </a:lnTo>
                  <a:lnTo>
                    <a:pt x="198" y="505"/>
                  </a:lnTo>
                  <a:lnTo>
                    <a:pt x="202" y="486"/>
                  </a:lnTo>
                  <a:lnTo>
                    <a:pt x="198" y="463"/>
                  </a:lnTo>
                  <a:lnTo>
                    <a:pt x="192" y="446"/>
                  </a:lnTo>
                  <a:lnTo>
                    <a:pt x="187" y="425"/>
                  </a:lnTo>
                  <a:lnTo>
                    <a:pt x="175" y="414"/>
                  </a:lnTo>
                  <a:lnTo>
                    <a:pt x="169" y="397"/>
                  </a:lnTo>
                  <a:lnTo>
                    <a:pt x="162" y="387"/>
                  </a:lnTo>
                  <a:lnTo>
                    <a:pt x="160" y="372"/>
                  </a:lnTo>
                  <a:lnTo>
                    <a:pt x="160" y="365"/>
                  </a:lnTo>
                  <a:lnTo>
                    <a:pt x="152" y="346"/>
                  </a:lnTo>
                  <a:lnTo>
                    <a:pt x="149" y="330"/>
                  </a:lnTo>
                  <a:lnTo>
                    <a:pt x="152" y="317"/>
                  </a:lnTo>
                  <a:lnTo>
                    <a:pt x="147" y="304"/>
                  </a:lnTo>
                  <a:lnTo>
                    <a:pt x="130" y="294"/>
                  </a:lnTo>
                  <a:lnTo>
                    <a:pt x="124" y="290"/>
                  </a:lnTo>
                  <a:lnTo>
                    <a:pt x="116" y="285"/>
                  </a:lnTo>
                  <a:lnTo>
                    <a:pt x="99" y="268"/>
                  </a:lnTo>
                  <a:lnTo>
                    <a:pt x="80" y="258"/>
                  </a:lnTo>
                  <a:lnTo>
                    <a:pt x="50" y="251"/>
                  </a:lnTo>
                  <a:lnTo>
                    <a:pt x="40" y="239"/>
                  </a:lnTo>
                  <a:lnTo>
                    <a:pt x="31" y="220"/>
                  </a:lnTo>
                  <a:lnTo>
                    <a:pt x="23" y="205"/>
                  </a:lnTo>
                  <a:lnTo>
                    <a:pt x="23" y="174"/>
                  </a:lnTo>
                  <a:lnTo>
                    <a:pt x="23" y="142"/>
                  </a:lnTo>
                  <a:lnTo>
                    <a:pt x="23" y="119"/>
                  </a:lnTo>
                  <a:lnTo>
                    <a:pt x="33" y="95"/>
                  </a:lnTo>
                  <a:lnTo>
                    <a:pt x="36" y="76"/>
                  </a:lnTo>
                  <a:lnTo>
                    <a:pt x="50" y="55"/>
                  </a:lnTo>
                  <a:lnTo>
                    <a:pt x="63" y="45"/>
                  </a:lnTo>
                  <a:lnTo>
                    <a:pt x="72" y="32"/>
                  </a:lnTo>
                  <a:lnTo>
                    <a:pt x="90" y="26"/>
                  </a:lnTo>
                  <a:lnTo>
                    <a:pt x="82" y="0"/>
                  </a:lnTo>
                  <a:lnTo>
                    <a:pt x="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2" name="Freeform 18"/>
            <p:cNvSpPr>
              <a:spLocks/>
            </p:cNvSpPr>
            <p:nvPr/>
          </p:nvSpPr>
          <p:spPr bwMode="auto">
            <a:xfrm>
              <a:off x="2064" y="2680"/>
              <a:ext cx="46" cy="99"/>
            </a:xfrm>
            <a:custGeom>
              <a:avLst/>
              <a:gdLst/>
              <a:ahLst/>
              <a:cxnLst>
                <a:cxn ang="0">
                  <a:pos x="27" y="0"/>
                </a:cxn>
                <a:cxn ang="0">
                  <a:pos x="44" y="13"/>
                </a:cxn>
                <a:cxn ang="0">
                  <a:pos x="57" y="28"/>
                </a:cxn>
                <a:cxn ang="0">
                  <a:pos x="61" y="39"/>
                </a:cxn>
                <a:cxn ang="0">
                  <a:pos x="71" y="43"/>
                </a:cxn>
                <a:cxn ang="0">
                  <a:pos x="78" y="53"/>
                </a:cxn>
                <a:cxn ang="0">
                  <a:pos x="92" y="53"/>
                </a:cxn>
                <a:cxn ang="0">
                  <a:pos x="94" y="55"/>
                </a:cxn>
                <a:cxn ang="0">
                  <a:pos x="92" y="70"/>
                </a:cxn>
                <a:cxn ang="0">
                  <a:pos x="84" y="79"/>
                </a:cxn>
                <a:cxn ang="0">
                  <a:pos x="80" y="89"/>
                </a:cxn>
                <a:cxn ang="0">
                  <a:pos x="75" y="98"/>
                </a:cxn>
                <a:cxn ang="0">
                  <a:pos x="71" y="108"/>
                </a:cxn>
                <a:cxn ang="0">
                  <a:pos x="61" y="116"/>
                </a:cxn>
                <a:cxn ang="0">
                  <a:pos x="44" y="125"/>
                </a:cxn>
                <a:cxn ang="0">
                  <a:pos x="44" y="144"/>
                </a:cxn>
                <a:cxn ang="0">
                  <a:pos x="42" y="165"/>
                </a:cxn>
                <a:cxn ang="0">
                  <a:pos x="17" y="174"/>
                </a:cxn>
                <a:cxn ang="0">
                  <a:pos x="0" y="197"/>
                </a:cxn>
                <a:cxn ang="0">
                  <a:pos x="8" y="159"/>
                </a:cxn>
                <a:cxn ang="0">
                  <a:pos x="27" y="148"/>
                </a:cxn>
                <a:cxn ang="0">
                  <a:pos x="27" y="129"/>
                </a:cxn>
                <a:cxn ang="0">
                  <a:pos x="25" y="112"/>
                </a:cxn>
                <a:cxn ang="0">
                  <a:pos x="42" y="108"/>
                </a:cxn>
                <a:cxn ang="0">
                  <a:pos x="54" y="95"/>
                </a:cxn>
                <a:cxn ang="0">
                  <a:pos x="69" y="79"/>
                </a:cxn>
                <a:cxn ang="0">
                  <a:pos x="78" y="62"/>
                </a:cxn>
                <a:cxn ang="0">
                  <a:pos x="65" y="58"/>
                </a:cxn>
                <a:cxn ang="0">
                  <a:pos x="52" y="53"/>
                </a:cxn>
                <a:cxn ang="0">
                  <a:pos x="42" y="39"/>
                </a:cxn>
                <a:cxn ang="0">
                  <a:pos x="27" y="28"/>
                </a:cxn>
                <a:cxn ang="0">
                  <a:pos x="25" y="13"/>
                </a:cxn>
                <a:cxn ang="0">
                  <a:pos x="27" y="0"/>
                </a:cxn>
                <a:cxn ang="0">
                  <a:pos x="27" y="0"/>
                </a:cxn>
              </a:cxnLst>
              <a:rect l="0" t="0" r="r" b="b"/>
              <a:pathLst>
                <a:path w="94" h="197">
                  <a:moveTo>
                    <a:pt x="27" y="0"/>
                  </a:moveTo>
                  <a:lnTo>
                    <a:pt x="44" y="13"/>
                  </a:lnTo>
                  <a:lnTo>
                    <a:pt x="57" y="28"/>
                  </a:lnTo>
                  <a:lnTo>
                    <a:pt x="61" y="39"/>
                  </a:lnTo>
                  <a:lnTo>
                    <a:pt x="71" y="43"/>
                  </a:lnTo>
                  <a:lnTo>
                    <a:pt x="78" y="53"/>
                  </a:lnTo>
                  <a:lnTo>
                    <a:pt x="92" y="53"/>
                  </a:lnTo>
                  <a:lnTo>
                    <a:pt x="94" y="55"/>
                  </a:lnTo>
                  <a:lnTo>
                    <a:pt x="92" y="70"/>
                  </a:lnTo>
                  <a:lnTo>
                    <a:pt x="84" y="79"/>
                  </a:lnTo>
                  <a:lnTo>
                    <a:pt x="80" y="89"/>
                  </a:lnTo>
                  <a:lnTo>
                    <a:pt x="75" y="98"/>
                  </a:lnTo>
                  <a:lnTo>
                    <a:pt x="71" y="108"/>
                  </a:lnTo>
                  <a:lnTo>
                    <a:pt x="61" y="116"/>
                  </a:lnTo>
                  <a:lnTo>
                    <a:pt x="44" y="125"/>
                  </a:lnTo>
                  <a:lnTo>
                    <a:pt x="44" y="144"/>
                  </a:lnTo>
                  <a:lnTo>
                    <a:pt x="42" y="165"/>
                  </a:lnTo>
                  <a:lnTo>
                    <a:pt x="17" y="174"/>
                  </a:lnTo>
                  <a:lnTo>
                    <a:pt x="0" y="197"/>
                  </a:lnTo>
                  <a:lnTo>
                    <a:pt x="8" y="159"/>
                  </a:lnTo>
                  <a:lnTo>
                    <a:pt x="27" y="148"/>
                  </a:lnTo>
                  <a:lnTo>
                    <a:pt x="27" y="129"/>
                  </a:lnTo>
                  <a:lnTo>
                    <a:pt x="25" y="112"/>
                  </a:lnTo>
                  <a:lnTo>
                    <a:pt x="42" y="108"/>
                  </a:lnTo>
                  <a:lnTo>
                    <a:pt x="54" y="95"/>
                  </a:lnTo>
                  <a:lnTo>
                    <a:pt x="69" y="79"/>
                  </a:lnTo>
                  <a:lnTo>
                    <a:pt x="78" y="62"/>
                  </a:lnTo>
                  <a:lnTo>
                    <a:pt x="65" y="58"/>
                  </a:lnTo>
                  <a:lnTo>
                    <a:pt x="52" y="53"/>
                  </a:lnTo>
                  <a:lnTo>
                    <a:pt x="42" y="39"/>
                  </a:lnTo>
                  <a:lnTo>
                    <a:pt x="27" y="28"/>
                  </a:lnTo>
                  <a:lnTo>
                    <a:pt x="25" y="13"/>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3" name="Freeform 19"/>
            <p:cNvSpPr>
              <a:spLocks/>
            </p:cNvSpPr>
            <p:nvPr/>
          </p:nvSpPr>
          <p:spPr bwMode="auto">
            <a:xfrm>
              <a:off x="2085" y="2746"/>
              <a:ext cx="84" cy="19"/>
            </a:xfrm>
            <a:custGeom>
              <a:avLst/>
              <a:gdLst/>
              <a:ahLst/>
              <a:cxnLst>
                <a:cxn ang="0">
                  <a:pos x="2" y="0"/>
                </a:cxn>
                <a:cxn ang="0">
                  <a:pos x="19" y="11"/>
                </a:cxn>
                <a:cxn ang="0">
                  <a:pos x="42" y="11"/>
                </a:cxn>
                <a:cxn ang="0">
                  <a:pos x="63" y="11"/>
                </a:cxn>
                <a:cxn ang="0">
                  <a:pos x="76" y="15"/>
                </a:cxn>
                <a:cxn ang="0">
                  <a:pos x="91" y="22"/>
                </a:cxn>
                <a:cxn ang="0">
                  <a:pos x="122" y="22"/>
                </a:cxn>
                <a:cxn ang="0">
                  <a:pos x="143" y="19"/>
                </a:cxn>
                <a:cxn ang="0">
                  <a:pos x="149" y="5"/>
                </a:cxn>
                <a:cxn ang="0">
                  <a:pos x="169" y="5"/>
                </a:cxn>
                <a:cxn ang="0">
                  <a:pos x="162" y="26"/>
                </a:cxn>
                <a:cxn ang="0">
                  <a:pos x="149" y="36"/>
                </a:cxn>
                <a:cxn ang="0">
                  <a:pos x="135" y="38"/>
                </a:cxn>
                <a:cxn ang="0">
                  <a:pos x="112" y="36"/>
                </a:cxn>
                <a:cxn ang="0">
                  <a:pos x="86" y="36"/>
                </a:cxn>
                <a:cxn ang="0">
                  <a:pos x="72" y="32"/>
                </a:cxn>
                <a:cxn ang="0">
                  <a:pos x="55" y="26"/>
                </a:cxn>
                <a:cxn ang="0">
                  <a:pos x="42" y="26"/>
                </a:cxn>
                <a:cxn ang="0">
                  <a:pos x="29" y="22"/>
                </a:cxn>
                <a:cxn ang="0">
                  <a:pos x="12" y="19"/>
                </a:cxn>
                <a:cxn ang="0">
                  <a:pos x="0" y="15"/>
                </a:cxn>
                <a:cxn ang="0">
                  <a:pos x="0" y="9"/>
                </a:cxn>
                <a:cxn ang="0">
                  <a:pos x="2" y="0"/>
                </a:cxn>
                <a:cxn ang="0">
                  <a:pos x="2" y="0"/>
                </a:cxn>
              </a:cxnLst>
              <a:rect l="0" t="0" r="r" b="b"/>
              <a:pathLst>
                <a:path w="169" h="38">
                  <a:moveTo>
                    <a:pt x="2" y="0"/>
                  </a:moveTo>
                  <a:lnTo>
                    <a:pt x="19" y="11"/>
                  </a:lnTo>
                  <a:lnTo>
                    <a:pt x="42" y="11"/>
                  </a:lnTo>
                  <a:lnTo>
                    <a:pt x="63" y="11"/>
                  </a:lnTo>
                  <a:lnTo>
                    <a:pt x="76" y="15"/>
                  </a:lnTo>
                  <a:lnTo>
                    <a:pt x="91" y="22"/>
                  </a:lnTo>
                  <a:lnTo>
                    <a:pt x="122" y="22"/>
                  </a:lnTo>
                  <a:lnTo>
                    <a:pt x="143" y="19"/>
                  </a:lnTo>
                  <a:lnTo>
                    <a:pt x="149" y="5"/>
                  </a:lnTo>
                  <a:lnTo>
                    <a:pt x="169" y="5"/>
                  </a:lnTo>
                  <a:lnTo>
                    <a:pt x="162" y="26"/>
                  </a:lnTo>
                  <a:lnTo>
                    <a:pt x="149" y="36"/>
                  </a:lnTo>
                  <a:lnTo>
                    <a:pt x="135" y="38"/>
                  </a:lnTo>
                  <a:lnTo>
                    <a:pt x="112" y="36"/>
                  </a:lnTo>
                  <a:lnTo>
                    <a:pt x="86" y="36"/>
                  </a:lnTo>
                  <a:lnTo>
                    <a:pt x="72" y="32"/>
                  </a:lnTo>
                  <a:lnTo>
                    <a:pt x="55" y="26"/>
                  </a:lnTo>
                  <a:lnTo>
                    <a:pt x="42" y="26"/>
                  </a:lnTo>
                  <a:lnTo>
                    <a:pt x="29" y="22"/>
                  </a:lnTo>
                  <a:lnTo>
                    <a:pt x="12" y="19"/>
                  </a:lnTo>
                  <a:lnTo>
                    <a:pt x="0" y="15"/>
                  </a:lnTo>
                  <a:lnTo>
                    <a:pt x="0" y="9"/>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4" name="Freeform 20"/>
            <p:cNvSpPr>
              <a:spLocks/>
            </p:cNvSpPr>
            <p:nvPr/>
          </p:nvSpPr>
          <p:spPr bwMode="auto">
            <a:xfrm>
              <a:off x="2159" y="2738"/>
              <a:ext cx="146" cy="212"/>
            </a:xfrm>
            <a:custGeom>
              <a:avLst/>
              <a:gdLst/>
              <a:ahLst/>
              <a:cxnLst>
                <a:cxn ang="0">
                  <a:pos x="0" y="13"/>
                </a:cxn>
                <a:cxn ang="0">
                  <a:pos x="20" y="9"/>
                </a:cxn>
                <a:cxn ang="0">
                  <a:pos x="49" y="5"/>
                </a:cxn>
                <a:cxn ang="0">
                  <a:pos x="72" y="3"/>
                </a:cxn>
                <a:cxn ang="0">
                  <a:pos x="76" y="32"/>
                </a:cxn>
                <a:cxn ang="0">
                  <a:pos x="85" y="53"/>
                </a:cxn>
                <a:cxn ang="0">
                  <a:pos x="104" y="62"/>
                </a:cxn>
                <a:cxn ang="0">
                  <a:pos x="135" y="85"/>
                </a:cxn>
                <a:cxn ang="0">
                  <a:pos x="165" y="98"/>
                </a:cxn>
                <a:cxn ang="0">
                  <a:pos x="195" y="125"/>
                </a:cxn>
                <a:cxn ang="0">
                  <a:pos x="224" y="146"/>
                </a:cxn>
                <a:cxn ang="0">
                  <a:pos x="245" y="192"/>
                </a:cxn>
                <a:cxn ang="0">
                  <a:pos x="277" y="230"/>
                </a:cxn>
                <a:cxn ang="0">
                  <a:pos x="292" y="281"/>
                </a:cxn>
                <a:cxn ang="0">
                  <a:pos x="268" y="340"/>
                </a:cxn>
                <a:cxn ang="0">
                  <a:pos x="245" y="389"/>
                </a:cxn>
                <a:cxn ang="0">
                  <a:pos x="224" y="414"/>
                </a:cxn>
                <a:cxn ang="0">
                  <a:pos x="184" y="393"/>
                </a:cxn>
                <a:cxn ang="0">
                  <a:pos x="180" y="367"/>
                </a:cxn>
                <a:cxn ang="0">
                  <a:pos x="207" y="325"/>
                </a:cxn>
                <a:cxn ang="0">
                  <a:pos x="195" y="281"/>
                </a:cxn>
                <a:cxn ang="0">
                  <a:pos x="144" y="245"/>
                </a:cxn>
                <a:cxn ang="0">
                  <a:pos x="121" y="195"/>
                </a:cxn>
                <a:cxn ang="0">
                  <a:pos x="169" y="237"/>
                </a:cxn>
                <a:cxn ang="0">
                  <a:pos x="197" y="268"/>
                </a:cxn>
                <a:cxn ang="0">
                  <a:pos x="228" y="298"/>
                </a:cxn>
                <a:cxn ang="0">
                  <a:pos x="207" y="344"/>
                </a:cxn>
                <a:cxn ang="0">
                  <a:pos x="188" y="384"/>
                </a:cxn>
                <a:cxn ang="0">
                  <a:pos x="220" y="393"/>
                </a:cxn>
                <a:cxn ang="0">
                  <a:pos x="237" y="380"/>
                </a:cxn>
                <a:cxn ang="0">
                  <a:pos x="258" y="344"/>
                </a:cxn>
                <a:cxn ang="0">
                  <a:pos x="273" y="294"/>
                </a:cxn>
                <a:cxn ang="0">
                  <a:pos x="264" y="245"/>
                </a:cxn>
                <a:cxn ang="0">
                  <a:pos x="234" y="214"/>
                </a:cxn>
                <a:cxn ang="0">
                  <a:pos x="211" y="165"/>
                </a:cxn>
                <a:cxn ang="0">
                  <a:pos x="169" y="125"/>
                </a:cxn>
                <a:cxn ang="0">
                  <a:pos x="138" y="98"/>
                </a:cxn>
                <a:cxn ang="0">
                  <a:pos x="95" y="79"/>
                </a:cxn>
                <a:cxn ang="0">
                  <a:pos x="70" y="53"/>
                </a:cxn>
                <a:cxn ang="0">
                  <a:pos x="62" y="13"/>
                </a:cxn>
                <a:cxn ang="0">
                  <a:pos x="26" y="26"/>
                </a:cxn>
                <a:cxn ang="0">
                  <a:pos x="5" y="28"/>
                </a:cxn>
                <a:cxn ang="0">
                  <a:pos x="0" y="22"/>
                </a:cxn>
              </a:cxnLst>
              <a:rect l="0" t="0" r="r" b="b"/>
              <a:pathLst>
                <a:path w="292" h="424">
                  <a:moveTo>
                    <a:pt x="0" y="22"/>
                  </a:moveTo>
                  <a:lnTo>
                    <a:pt x="0" y="13"/>
                  </a:lnTo>
                  <a:lnTo>
                    <a:pt x="9" y="9"/>
                  </a:lnTo>
                  <a:lnTo>
                    <a:pt x="20" y="9"/>
                  </a:lnTo>
                  <a:lnTo>
                    <a:pt x="36" y="5"/>
                  </a:lnTo>
                  <a:lnTo>
                    <a:pt x="49" y="5"/>
                  </a:lnTo>
                  <a:lnTo>
                    <a:pt x="66" y="0"/>
                  </a:lnTo>
                  <a:lnTo>
                    <a:pt x="72" y="3"/>
                  </a:lnTo>
                  <a:lnTo>
                    <a:pt x="72" y="19"/>
                  </a:lnTo>
                  <a:lnTo>
                    <a:pt x="76" y="32"/>
                  </a:lnTo>
                  <a:lnTo>
                    <a:pt x="78" y="45"/>
                  </a:lnTo>
                  <a:lnTo>
                    <a:pt x="85" y="53"/>
                  </a:lnTo>
                  <a:lnTo>
                    <a:pt x="95" y="55"/>
                  </a:lnTo>
                  <a:lnTo>
                    <a:pt x="104" y="62"/>
                  </a:lnTo>
                  <a:lnTo>
                    <a:pt x="119" y="72"/>
                  </a:lnTo>
                  <a:lnTo>
                    <a:pt x="135" y="85"/>
                  </a:lnTo>
                  <a:lnTo>
                    <a:pt x="144" y="89"/>
                  </a:lnTo>
                  <a:lnTo>
                    <a:pt x="165" y="98"/>
                  </a:lnTo>
                  <a:lnTo>
                    <a:pt x="178" y="115"/>
                  </a:lnTo>
                  <a:lnTo>
                    <a:pt x="195" y="125"/>
                  </a:lnTo>
                  <a:lnTo>
                    <a:pt x="205" y="135"/>
                  </a:lnTo>
                  <a:lnTo>
                    <a:pt x="224" y="146"/>
                  </a:lnTo>
                  <a:lnTo>
                    <a:pt x="237" y="178"/>
                  </a:lnTo>
                  <a:lnTo>
                    <a:pt x="245" y="192"/>
                  </a:lnTo>
                  <a:lnTo>
                    <a:pt x="258" y="207"/>
                  </a:lnTo>
                  <a:lnTo>
                    <a:pt x="277" y="230"/>
                  </a:lnTo>
                  <a:lnTo>
                    <a:pt x="287" y="251"/>
                  </a:lnTo>
                  <a:lnTo>
                    <a:pt x="292" y="281"/>
                  </a:lnTo>
                  <a:lnTo>
                    <a:pt x="281" y="308"/>
                  </a:lnTo>
                  <a:lnTo>
                    <a:pt x="268" y="340"/>
                  </a:lnTo>
                  <a:lnTo>
                    <a:pt x="260" y="370"/>
                  </a:lnTo>
                  <a:lnTo>
                    <a:pt x="245" y="389"/>
                  </a:lnTo>
                  <a:lnTo>
                    <a:pt x="241" y="424"/>
                  </a:lnTo>
                  <a:lnTo>
                    <a:pt x="224" y="414"/>
                  </a:lnTo>
                  <a:lnTo>
                    <a:pt x="195" y="399"/>
                  </a:lnTo>
                  <a:lnTo>
                    <a:pt x="184" y="393"/>
                  </a:lnTo>
                  <a:lnTo>
                    <a:pt x="165" y="387"/>
                  </a:lnTo>
                  <a:lnTo>
                    <a:pt x="180" y="367"/>
                  </a:lnTo>
                  <a:lnTo>
                    <a:pt x="188" y="347"/>
                  </a:lnTo>
                  <a:lnTo>
                    <a:pt x="207" y="325"/>
                  </a:lnTo>
                  <a:lnTo>
                    <a:pt x="211" y="294"/>
                  </a:lnTo>
                  <a:lnTo>
                    <a:pt x="195" y="281"/>
                  </a:lnTo>
                  <a:lnTo>
                    <a:pt x="165" y="260"/>
                  </a:lnTo>
                  <a:lnTo>
                    <a:pt x="144" y="245"/>
                  </a:lnTo>
                  <a:lnTo>
                    <a:pt x="138" y="230"/>
                  </a:lnTo>
                  <a:lnTo>
                    <a:pt x="121" y="195"/>
                  </a:lnTo>
                  <a:lnTo>
                    <a:pt x="152" y="222"/>
                  </a:lnTo>
                  <a:lnTo>
                    <a:pt x="169" y="237"/>
                  </a:lnTo>
                  <a:lnTo>
                    <a:pt x="180" y="254"/>
                  </a:lnTo>
                  <a:lnTo>
                    <a:pt x="197" y="268"/>
                  </a:lnTo>
                  <a:lnTo>
                    <a:pt x="218" y="277"/>
                  </a:lnTo>
                  <a:lnTo>
                    <a:pt x="228" y="298"/>
                  </a:lnTo>
                  <a:lnTo>
                    <a:pt x="218" y="325"/>
                  </a:lnTo>
                  <a:lnTo>
                    <a:pt x="207" y="344"/>
                  </a:lnTo>
                  <a:lnTo>
                    <a:pt x="201" y="367"/>
                  </a:lnTo>
                  <a:lnTo>
                    <a:pt x="188" y="384"/>
                  </a:lnTo>
                  <a:lnTo>
                    <a:pt x="201" y="389"/>
                  </a:lnTo>
                  <a:lnTo>
                    <a:pt x="220" y="393"/>
                  </a:lnTo>
                  <a:lnTo>
                    <a:pt x="232" y="403"/>
                  </a:lnTo>
                  <a:lnTo>
                    <a:pt x="237" y="380"/>
                  </a:lnTo>
                  <a:lnTo>
                    <a:pt x="247" y="367"/>
                  </a:lnTo>
                  <a:lnTo>
                    <a:pt x="258" y="344"/>
                  </a:lnTo>
                  <a:lnTo>
                    <a:pt x="264" y="317"/>
                  </a:lnTo>
                  <a:lnTo>
                    <a:pt x="273" y="294"/>
                  </a:lnTo>
                  <a:lnTo>
                    <a:pt x="273" y="268"/>
                  </a:lnTo>
                  <a:lnTo>
                    <a:pt x="264" y="245"/>
                  </a:lnTo>
                  <a:lnTo>
                    <a:pt x="258" y="233"/>
                  </a:lnTo>
                  <a:lnTo>
                    <a:pt x="234" y="214"/>
                  </a:lnTo>
                  <a:lnTo>
                    <a:pt x="224" y="188"/>
                  </a:lnTo>
                  <a:lnTo>
                    <a:pt x="211" y="165"/>
                  </a:lnTo>
                  <a:lnTo>
                    <a:pt x="188" y="142"/>
                  </a:lnTo>
                  <a:lnTo>
                    <a:pt x="169" y="125"/>
                  </a:lnTo>
                  <a:lnTo>
                    <a:pt x="157" y="112"/>
                  </a:lnTo>
                  <a:lnTo>
                    <a:pt x="138" y="98"/>
                  </a:lnTo>
                  <a:lnTo>
                    <a:pt x="119" y="85"/>
                  </a:lnTo>
                  <a:lnTo>
                    <a:pt x="95" y="79"/>
                  </a:lnTo>
                  <a:lnTo>
                    <a:pt x="78" y="66"/>
                  </a:lnTo>
                  <a:lnTo>
                    <a:pt x="70" y="53"/>
                  </a:lnTo>
                  <a:lnTo>
                    <a:pt x="62" y="36"/>
                  </a:lnTo>
                  <a:lnTo>
                    <a:pt x="62" y="13"/>
                  </a:lnTo>
                  <a:lnTo>
                    <a:pt x="49" y="19"/>
                  </a:lnTo>
                  <a:lnTo>
                    <a:pt x="26" y="26"/>
                  </a:lnTo>
                  <a:lnTo>
                    <a:pt x="17" y="26"/>
                  </a:lnTo>
                  <a:lnTo>
                    <a:pt x="5" y="28"/>
                  </a:lnTo>
                  <a:lnTo>
                    <a:pt x="0" y="32"/>
                  </a:lnTo>
                  <a:lnTo>
                    <a:pt x="0" y="22"/>
                  </a:lnTo>
                  <a:lnTo>
                    <a:pt x="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5" name="Freeform 21"/>
            <p:cNvSpPr>
              <a:spLocks/>
            </p:cNvSpPr>
            <p:nvPr/>
          </p:nvSpPr>
          <p:spPr bwMode="auto">
            <a:xfrm>
              <a:off x="2220" y="2852"/>
              <a:ext cx="18" cy="80"/>
            </a:xfrm>
            <a:custGeom>
              <a:avLst/>
              <a:gdLst/>
              <a:ahLst/>
              <a:cxnLst>
                <a:cxn ang="0">
                  <a:pos x="17" y="0"/>
                </a:cxn>
                <a:cxn ang="0">
                  <a:pos x="21" y="28"/>
                </a:cxn>
                <a:cxn ang="0">
                  <a:pos x="23" y="45"/>
                </a:cxn>
                <a:cxn ang="0">
                  <a:pos x="17" y="55"/>
                </a:cxn>
                <a:cxn ang="0">
                  <a:pos x="17" y="72"/>
                </a:cxn>
                <a:cxn ang="0">
                  <a:pos x="14" y="85"/>
                </a:cxn>
                <a:cxn ang="0">
                  <a:pos x="14" y="106"/>
                </a:cxn>
                <a:cxn ang="0">
                  <a:pos x="6" y="125"/>
                </a:cxn>
                <a:cxn ang="0">
                  <a:pos x="0" y="135"/>
                </a:cxn>
                <a:cxn ang="0">
                  <a:pos x="0" y="159"/>
                </a:cxn>
                <a:cxn ang="0">
                  <a:pos x="10" y="159"/>
                </a:cxn>
                <a:cxn ang="0">
                  <a:pos x="14" y="146"/>
                </a:cxn>
                <a:cxn ang="0">
                  <a:pos x="21" y="135"/>
                </a:cxn>
                <a:cxn ang="0">
                  <a:pos x="27" y="121"/>
                </a:cxn>
                <a:cxn ang="0">
                  <a:pos x="27" y="106"/>
                </a:cxn>
                <a:cxn ang="0">
                  <a:pos x="33" y="89"/>
                </a:cxn>
                <a:cxn ang="0">
                  <a:pos x="33" y="66"/>
                </a:cxn>
                <a:cxn ang="0">
                  <a:pos x="36" y="49"/>
                </a:cxn>
                <a:cxn ang="0">
                  <a:pos x="36" y="36"/>
                </a:cxn>
                <a:cxn ang="0">
                  <a:pos x="33" y="26"/>
                </a:cxn>
                <a:cxn ang="0">
                  <a:pos x="33" y="17"/>
                </a:cxn>
                <a:cxn ang="0">
                  <a:pos x="17" y="0"/>
                </a:cxn>
                <a:cxn ang="0">
                  <a:pos x="17" y="0"/>
                </a:cxn>
              </a:cxnLst>
              <a:rect l="0" t="0" r="r" b="b"/>
              <a:pathLst>
                <a:path w="36" h="159">
                  <a:moveTo>
                    <a:pt x="17" y="0"/>
                  </a:moveTo>
                  <a:lnTo>
                    <a:pt x="21" y="28"/>
                  </a:lnTo>
                  <a:lnTo>
                    <a:pt x="23" y="45"/>
                  </a:lnTo>
                  <a:lnTo>
                    <a:pt x="17" y="55"/>
                  </a:lnTo>
                  <a:lnTo>
                    <a:pt x="17" y="72"/>
                  </a:lnTo>
                  <a:lnTo>
                    <a:pt x="14" y="85"/>
                  </a:lnTo>
                  <a:lnTo>
                    <a:pt x="14" y="106"/>
                  </a:lnTo>
                  <a:lnTo>
                    <a:pt x="6" y="125"/>
                  </a:lnTo>
                  <a:lnTo>
                    <a:pt x="0" y="135"/>
                  </a:lnTo>
                  <a:lnTo>
                    <a:pt x="0" y="159"/>
                  </a:lnTo>
                  <a:lnTo>
                    <a:pt x="10" y="159"/>
                  </a:lnTo>
                  <a:lnTo>
                    <a:pt x="14" y="146"/>
                  </a:lnTo>
                  <a:lnTo>
                    <a:pt x="21" y="135"/>
                  </a:lnTo>
                  <a:lnTo>
                    <a:pt x="27" y="121"/>
                  </a:lnTo>
                  <a:lnTo>
                    <a:pt x="27" y="106"/>
                  </a:lnTo>
                  <a:lnTo>
                    <a:pt x="33" y="89"/>
                  </a:lnTo>
                  <a:lnTo>
                    <a:pt x="33" y="66"/>
                  </a:lnTo>
                  <a:lnTo>
                    <a:pt x="36" y="49"/>
                  </a:lnTo>
                  <a:lnTo>
                    <a:pt x="36" y="36"/>
                  </a:lnTo>
                  <a:lnTo>
                    <a:pt x="33" y="26"/>
                  </a:lnTo>
                  <a:lnTo>
                    <a:pt x="33" y="17"/>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6" name="Freeform 22"/>
            <p:cNvSpPr>
              <a:spLocks/>
            </p:cNvSpPr>
            <p:nvPr/>
          </p:nvSpPr>
          <p:spPr bwMode="auto">
            <a:xfrm>
              <a:off x="2130" y="2921"/>
              <a:ext cx="92" cy="16"/>
            </a:xfrm>
            <a:custGeom>
              <a:avLst/>
              <a:gdLst/>
              <a:ahLst/>
              <a:cxnLst>
                <a:cxn ang="0">
                  <a:pos x="0" y="32"/>
                </a:cxn>
                <a:cxn ang="0">
                  <a:pos x="25" y="30"/>
                </a:cxn>
                <a:cxn ang="0">
                  <a:pos x="44" y="30"/>
                </a:cxn>
                <a:cxn ang="0">
                  <a:pos x="63" y="26"/>
                </a:cxn>
                <a:cxn ang="0">
                  <a:pos x="78" y="22"/>
                </a:cxn>
                <a:cxn ang="0">
                  <a:pos x="101" y="26"/>
                </a:cxn>
                <a:cxn ang="0">
                  <a:pos x="128" y="22"/>
                </a:cxn>
                <a:cxn ang="0">
                  <a:pos x="147" y="22"/>
                </a:cxn>
                <a:cxn ang="0">
                  <a:pos x="162" y="22"/>
                </a:cxn>
                <a:cxn ang="0">
                  <a:pos x="183" y="32"/>
                </a:cxn>
                <a:cxn ang="0">
                  <a:pos x="185" y="9"/>
                </a:cxn>
                <a:cxn ang="0">
                  <a:pos x="177" y="7"/>
                </a:cxn>
                <a:cxn ang="0">
                  <a:pos x="162" y="3"/>
                </a:cxn>
                <a:cxn ang="0">
                  <a:pos x="143" y="3"/>
                </a:cxn>
                <a:cxn ang="0">
                  <a:pos x="130" y="3"/>
                </a:cxn>
                <a:cxn ang="0">
                  <a:pos x="107" y="3"/>
                </a:cxn>
                <a:cxn ang="0">
                  <a:pos x="84" y="3"/>
                </a:cxn>
                <a:cxn ang="0">
                  <a:pos x="63" y="0"/>
                </a:cxn>
                <a:cxn ang="0">
                  <a:pos x="40" y="7"/>
                </a:cxn>
                <a:cxn ang="0">
                  <a:pos x="31" y="3"/>
                </a:cxn>
                <a:cxn ang="0">
                  <a:pos x="8" y="9"/>
                </a:cxn>
                <a:cxn ang="0">
                  <a:pos x="0" y="32"/>
                </a:cxn>
                <a:cxn ang="0">
                  <a:pos x="0" y="32"/>
                </a:cxn>
              </a:cxnLst>
              <a:rect l="0" t="0" r="r" b="b"/>
              <a:pathLst>
                <a:path w="185" h="32">
                  <a:moveTo>
                    <a:pt x="0" y="32"/>
                  </a:moveTo>
                  <a:lnTo>
                    <a:pt x="25" y="30"/>
                  </a:lnTo>
                  <a:lnTo>
                    <a:pt x="44" y="30"/>
                  </a:lnTo>
                  <a:lnTo>
                    <a:pt x="63" y="26"/>
                  </a:lnTo>
                  <a:lnTo>
                    <a:pt x="78" y="22"/>
                  </a:lnTo>
                  <a:lnTo>
                    <a:pt x="101" y="26"/>
                  </a:lnTo>
                  <a:lnTo>
                    <a:pt x="128" y="22"/>
                  </a:lnTo>
                  <a:lnTo>
                    <a:pt x="147" y="22"/>
                  </a:lnTo>
                  <a:lnTo>
                    <a:pt x="162" y="22"/>
                  </a:lnTo>
                  <a:lnTo>
                    <a:pt x="183" y="32"/>
                  </a:lnTo>
                  <a:lnTo>
                    <a:pt x="185" y="9"/>
                  </a:lnTo>
                  <a:lnTo>
                    <a:pt x="177" y="7"/>
                  </a:lnTo>
                  <a:lnTo>
                    <a:pt x="162" y="3"/>
                  </a:lnTo>
                  <a:lnTo>
                    <a:pt x="143" y="3"/>
                  </a:lnTo>
                  <a:lnTo>
                    <a:pt x="130" y="3"/>
                  </a:lnTo>
                  <a:lnTo>
                    <a:pt x="107" y="3"/>
                  </a:lnTo>
                  <a:lnTo>
                    <a:pt x="84" y="3"/>
                  </a:lnTo>
                  <a:lnTo>
                    <a:pt x="63" y="0"/>
                  </a:lnTo>
                  <a:lnTo>
                    <a:pt x="40" y="7"/>
                  </a:lnTo>
                  <a:lnTo>
                    <a:pt x="31" y="3"/>
                  </a:lnTo>
                  <a:lnTo>
                    <a:pt x="8" y="9"/>
                  </a:lnTo>
                  <a:lnTo>
                    <a:pt x="0" y="32"/>
                  </a:lnTo>
                  <a:lnTo>
                    <a:pt x="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7" name="Freeform 23"/>
            <p:cNvSpPr>
              <a:spLocks/>
            </p:cNvSpPr>
            <p:nvPr/>
          </p:nvSpPr>
          <p:spPr bwMode="auto">
            <a:xfrm>
              <a:off x="2119" y="2930"/>
              <a:ext cx="75" cy="288"/>
            </a:xfrm>
            <a:custGeom>
              <a:avLst/>
              <a:gdLst/>
              <a:ahLst/>
              <a:cxnLst>
                <a:cxn ang="0">
                  <a:pos x="9" y="15"/>
                </a:cxn>
                <a:cxn ang="0">
                  <a:pos x="0" y="59"/>
                </a:cxn>
                <a:cxn ang="0">
                  <a:pos x="7" y="102"/>
                </a:cxn>
                <a:cxn ang="0">
                  <a:pos x="17" y="144"/>
                </a:cxn>
                <a:cxn ang="0">
                  <a:pos x="30" y="188"/>
                </a:cxn>
                <a:cxn ang="0">
                  <a:pos x="30" y="237"/>
                </a:cxn>
                <a:cxn ang="0">
                  <a:pos x="30" y="296"/>
                </a:cxn>
                <a:cxn ang="0">
                  <a:pos x="30" y="350"/>
                </a:cxn>
                <a:cxn ang="0">
                  <a:pos x="26" y="403"/>
                </a:cxn>
                <a:cxn ang="0">
                  <a:pos x="17" y="473"/>
                </a:cxn>
                <a:cxn ang="0">
                  <a:pos x="13" y="519"/>
                </a:cxn>
                <a:cxn ang="0">
                  <a:pos x="9" y="559"/>
                </a:cxn>
                <a:cxn ang="0">
                  <a:pos x="49" y="576"/>
                </a:cxn>
                <a:cxn ang="0">
                  <a:pos x="97" y="564"/>
                </a:cxn>
                <a:cxn ang="0">
                  <a:pos x="119" y="538"/>
                </a:cxn>
                <a:cxn ang="0">
                  <a:pos x="108" y="481"/>
                </a:cxn>
                <a:cxn ang="0">
                  <a:pos x="119" y="443"/>
                </a:cxn>
                <a:cxn ang="0">
                  <a:pos x="123" y="401"/>
                </a:cxn>
                <a:cxn ang="0">
                  <a:pos x="129" y="353"/>
                </a:cxn>
                <a:cxn ang="0">
                  <a:pos x="135" y="317"/>
                </a:cxn>
                <a:cxn ang="0">
                  <a:pos x="146" y="268"/>
                </a:cxn>
                <a:cxn ang="0">
                  <a:pos x="150" y="224"/>
                </a:cxn>
                <a:cxn ang="0">
                  <a:pos x="150" y="192"/>
                </a:cxn>
                <a:cxn ang="0">
                  <a:pos x="139" y="197"/>
                </a:cxn>
                <a:cxn ang="0">
                  <a:pos x="139" y="254"/>
                </a:cxn>
                <a:cxn ang="0">
                  <a:pos x="123" y="308"/>
                </a:cxn>
                <a:cxn ang="0">
                  <a:pos x="116" y="361"/>
                </a:cxn>
                <a:cxn ang="0">
                  <a:pos x="106" y="424"/>
                </a:cxn>
                <a:cxn ang="0">
                  <a:pos x="93" y="473"/>
                </a:cxn>
                <a:cxn ang="0">
                  <a:pos x="100" y="526"/>
                </a:cxn>
                <a:cxn ang="0">
                  <a:pos x="85" y="553"/>
                </a:cxn>
                <a:cxn ang="0">
                  <a:pos x="59" y="559"/>
                </a:cxn>
                <a:cxn ang="0">
                  <a:pos x="26" y="564"/>
                </a:cxn>
                <a:cxn ang="0">
                  <a:pos x="30" y="538"/>
                </a:cxn>
                <a:cxn ang="0">
                  <a:pos x="36" y="496"/>
                </a:cxn>
                <a:cxn ang="0">
                  <a:pos x="43" y="433"/>
                </a:cxn>
                <a:cxn ang="0">
                  <a:pos x="49" y="344"/>
                </a:cxn>
                <a:cxn ang="0">
                  <a:pos x="49" y="285"/>
                </a:cxn>
                <a:cxn ang="0">
                  <a:pos x="49" y="235"/>
                </a:cxn>
                <a:cxn ang="0">
                  <a:pos x="47" y="167"/>
                </a:cxn>
                <a:cxn ang="0">
                  <a:pos x="32" y="135"/>
                </a:cxn>
                <a:cxn ang="0">
                  <a:pos x="26" y="89"/>
                </a:cxn>
                <a:cxn ang="0">
                  <a:pos x="26" y="36"/>
                </a:cxn>
                <a:cxn ang="0">
                  <a:pos x="30" y="3"/>
                </a:cxn>
                <a:cxn ang="0">
                  <a:pos x="7" y="0"/>
                </a:cxn>
              </a:cxnLst>
              <a:rect l="0" t="0" r="r" b="b"/>
              <a:pathLst>
                <a:path w="150" h="576">
                  <a:moveTo>
                    <a:pt x="7" y="0"/>
                  </a:moveTo>
                  <a:lnTo>
                    <a:pt x="9" y="15"/>
                  </a:lnTo>
                  <a:lnTo>
                    <a:pt x="3" y="40"/>
                  </a:lnTo>
                  <a:lnTo>
                    <a:pt x="0" y="59"/>
                  </a:lnTo>
                  <a:lnTo>
                    <a:pt x="7" y="76"/>
                  </a:lnTo>
                  <a:lnTo>
                    <a:pt x="7" y="102"/>
                  </a:lnTo>
                  <a:lnTo>
                    <a:pt x="9" y="129"/>
                  </a:lnTo>
                  <a:lnTo>
                    <a:pt x="17" y="144"/>
                  </a:lnTo>
                  <a:lnTo>
                    <a:pt x="21" y="165"/>
                  </a:lnTo>
                  <a:lnTo>
                    <a:pt x="30" y="188"/>
                  </a:lnTo>
                  <a:lnTo>
                    <a:pt x="26" y="211"/>
                  </a:lnTo>
                  <a:lnTo>
                    <a:pt x="30" y="237"/>
                  </a:lnTo>
                  <a:lnTo>
                    <a:pt x="26" y="260"/>
                  </a:lnTo>
                  <a:lnTo>
                    <a:pt x="30" y="296"/>
                  </a:lnTo>
                  <a:lnTo>
                    <a:pt x="26" y="323"/>
                  </a:lnTo>
                  <a:lnTo>
                    <a:pt x="30" y="350"/>
                  </a:lnTo>
                  <a:lnTo>
                    <a:pt x="30" y="376"/>
                  </a:lnTo>
                  <a:lnTo>
                    <a:pt x="26" y="403"/>
                  </a:lnTo>
                  <a:lnTo>
                    <a:pt x="22" y="437"/>
                  </a:lnTo>
                  <a:lnTo>
                    <a:pt x="17" y="473"/>
                  </a:lnTo>
                  <a:lnTo>
                    <a:pt x="17" y="500"/>
                  </a:lnTo>
                  <a:lnTo>
                    <a:pt x="13" y="519"/>
                  </a:lnTo>
                  <a:lnTo>
                    <a:pt x="9" y="538"/>
                  </a:lnTo>
                  <a:lnTo>
                    <a:pt x="9" y="559"/>
                  </a:lnTo>
                  <a:lnTo>
                    <a:pt x="7" y="576"/>
                  </a:lnTo>
                  <a:lnTo>
                    <a:pt x="49" y="576"/>
                  </a:lnTo>
                  <a:lnTo>
                    <a:pt x="66" y="572"/>
                  </a:lnTo>
                  <a:lnTo>
                    <a:pt x="97" y="564"/>
                  </a:lnTo>
                  <a:lnTo>
                    <a:pt x="119" y="562"/>
                  </a:lnTo>
                  <a:lnTo>
                    <a:pt x="119" y="538"/>
                  </a:lnTo>
                  <a:lnTo>
                    <a:pt x="119" y="513"/>
                  </a:lnTo>
                  <a:lnTo>
                    <a:pt x="108" y="481"/>
                  </a:lnTo>
                  <a:lnTo>
                    <a:pt x="112" y="473"/>
                  </a:lnTo>
                  <a:lnTo>
                    <a:pt x="119" y="443"/>
                  </a:lnTo>
                  <a:lnTo>
                    <a:pt x="119" y="424"/>
                  </a:lnTo>
                  <a:lnTo>
                    <a:pt x="123" y="401"/>
                  </a:lnTo>
                  <a:lnTo>
                    <a:pt x="125" y="376"/>
                  </a:lnTo>
                  <a:lnTo>
                    <a:pt x="129" y="353"/>
                  </a:lnTo>
                  <a:lnTo>
                    <a:pt x="129" y="334"/>
                  </a:lnTo>
                  <a:lnTo>
                    <a:pt x="135" y="317"/>
                  </a:lnTo>
                  <a:lnTo>
                    <a:pt x="135" y="291"/>
                  </a:lnTo>
                  <a:lnTo>
                    <a:pt x="146" y="268"/>
                  </a:lnTo>
                  <a:lnTo>
                    <a:pt x="146" y="247"/>
                  </a:lnTo>
                  <a:lnTo>
                    <a:pt x="150" y="224"/>
                  </a:lnTo>
                  <a:lnTo>
                    <a:pt x="150" y="211"/>
                  </a:lnTo>
                  <a:lnTo>
                    <a:pt x="150" y="192"/>
                  </a:lnTo>
                  <a:lnTo>
                    <a:pt x="139" y="171"/>
                  </a:lnTo>
                  <a:lnTo>
                    <a:pt x="139" y="197"/>
                  </a:lnTo>
                  <a:lnTo>
                    <a:pt x="131" y="224"/>
                  </a:lnTo>
                  <a:lnTo>
                    <a:pt x="139" y="254"/>
                  </a:lnTo>
                  <a:lnTo>
                    <a:pt x="129" y="281"/>
                  </a:lnTo>
                  <a:lnTo>
                    <a:pt x="123" y="308"/>
                  </a:lnTo>
                  <a:lnTo>
                    <a:pt x="116" y="336"/>
                  </a:lnTo>
                  <a:lnTo>
                    <a:pt x="116" y="361"/>
                  </a:lnTo>
                  <a:lnTo>
                    <a:pt x="116" y="393"/>
                  </a:lnTo>
                  <a:lnTo>
                    <a:pt x="106" y="424"/>
                  </a:lnTo>
                  <a:lnTo>
                    <a:pt x="106" y="450"/>
                  </a:lnTo>
                  <a:lnTo>
                    <a:pt x="93" y="473"/>
                  </a:lnTo>
                  <a:lnTo>
                    <a:pt x="100" y="504"/>
                  </a:lnTo>
                  <a:lnTo>
                    <a:pt x="100" y="526"/>
                  </a:lnTo>
                  <a:lnTo>
                    <a:pt x="100" y="549"/>
                  </a:lnTo>
                  <a:lnTo>
                    <a:pt x="85" y="553"/>
                  </a:lnTo>
                  <a:lnTo>
                    <a:pt x="76" y="557"/>
                  </a:lnTo>
                  <a:lnTo>
                    <a:pt x="59" y="559"/>
                  </a:lnTo>
                  <a:lnTo>
                    <a:pt x="40" y="562"/>
                  </a:lnTo>
                  <a:lnTo>
                    <a:pt x="26" y="564"/>
                  </a:lnTo>
                  <a:lnTo>
                    <a:pt x="26" y="553"/>
                  </a:lnTo>
                  <a:lnTo>
                    <a:pt x="30" y="538"/>
                  </a:lnTo>
                  <a:lnTo>
                    <a:pt x="32" y="519"/>
                  </a:lnTo>
                  <a:lnTo>
                    <a:pt x="36" y="496"/>
                  </a:lnTo>
                  <a:lnTo>
                    <a:pt x="40" y="466"/>
                  </a:lnTo>
                  <a:lnTo>
                    <a:pt x="43" y="433"/>
                  </a:lnTo>
                  <a:lnTo>
                    <a:pt x="47" y="401"/>
                  </a:lnTo>
                  <a:lnTo>
                    <a:pt x="49" y="344"/>
                  </a:lnTo>
                  <a:lnTo>
                    <a:pt x="49" y="317"/>
                  </a:lnTo>
                  <a:lnTo>
                    <a:pt x="49" y="285"/>
                  </a:lnTo>
                  <a:lnTo>
                    <a:pt x="49" y="254"/>
                  </a:lnTo>
                  <a:lnTo>
                    <a:pt x="49" y="235"/>
                  </a:lnTo>
                  <a:lnTo>
                    <a:pt x="49" y="188"/>
                  </a:lnTo>
                  <a:lnTo>
                    <a:pt x="47" y="167"/>
                  </a:lnTo>
                  <a:lnTo>
                    <a:pt x="36" y="156"/>
                  </a:lnTo>
                  <a:lnTo>
                    <a:pt x="32" y="135"/>
                  </a:lnTo>
                  <a:lnTo>
                    <a:pt x="26" y="110"/>
                  </a:lnTo>
                  <a:lnTo>
                    <a:pt x="26" y="89"/>
                  </a:lnTo>
                  <a:lnTo>
                    <a:pt x="26" y="68"/>
                  </a:lnTo>
                  <a:lnTo>
                    <a:pt x="26" y="36"/>
                  </a:lnTo>
                  <a:lnTo>
                    <a:pt x="26" y="19"/>
                  </a:lnTo>
                  <a:lnTo>
                    <a:pt x="30" y="3"/>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8" name="Freeform 24"/>
            <p:cNvSpPr>
              <a:spLocks/>
            </p:cNvSpPr>
            <p:nvPr/>
          </p:nvSpPr>
          <p:spPr bwMode="auto">
            <a:xfrm>
              <a:off x="2188" y="2928"/>
              <a:ext cx="90" cy="263"/>
            </a:xfrm>
            <a:custGeom>
              <a:avLst/>
              <a:gdLst/>
              <a:ahLst/>
              <a:cxnLst>
                <a:cxn ang="0">
                  <a:pos x="72" y="26"/>
                </a:cxn>
                <a:cxn ang="0">
                  <a:pos x="72" y="70"/>
                </a:cxn>
                <a:cxn ang="0">
                  <a:pos x="93" y="103"/>
                </a:cxn>
                <a:cxn ang="0">
                  <a:pos x="116" y="133"/>
                </a:cxn>
                <a:cxn ang="0">
                  <a:pos x="133" y="156"/>
                </a:cxn>
                <a:cxn ang="0">
                  <a:pos x="146" y="196"/>
                </a:cxn>
                <a:cxn ang="0">
                  <a:pos x="159" y="213"/>
                </a:cxn>
                <a:cxn ang="0">
                  <a:pos x="169" y="239"/>
                </a:cxn>
                <a:cxn ang="0">
                  <a:pos x="178" y="274"/>
                </a:cxn>
                <a:cxn ang="0">
                  <a:pos x="173" y="312"/>
                </a:cxn>
                <a:cxn ang="0">
                  <a:pos x="165" y="367"/>
                </a:cxn>
                <a:cxn ang="0">
                  <a:pos x="159" y="414"/>
                </a:cxn>
                <a:cxn ang="0">
                  <a:pos x="152" y="447"/>
                </a:cxn>
                <a:cxn ang="0">
                  <a:pos x="148" y="481"/>
                </a:cxn>
                <a:cxn ang="0">
                  <a:pos x="146" y="508"/>
                </a:cxn>
                <a:cxn ang="0">
                  <a:pos x="129" y="513"/>
                </a:cxn>
                <a:cxn ang="0">
                  <a:pos x="79" y="519"/>
                </a:cxn>
                <a:cxn ang="0">
                  <a:pos x="62" y="508"/>
                </a:cxn>
                <a:cxn ang="0">
                  <a:pos x="76" y="460"/>
                </a:cxn>
                <a:cxn ang="0">
                  <a:pos x="85" y="392"/>
                </a:cxn>
                <a:cxn ang="0">
                  <a:pos x="89" y="352"/>
                </a:cxn>
                <a:cxn ang="0">
                  <a:pos x="95" y="304"/>
                </a:cxn>
                <a:cxn ang="0">
                  <a:pos x="57" y="262"/>
                </a:cxn>
                <a:cxn ang="0">
                  <a:pos x="34" y="220"/>
                </a:cxn>
                <a:cxn ang="0">
                  <a:pos x="11" y="196"/>
                </a:cxn>
                <a:cxn ang="0">
                  <a:pos x="0" y="175"/>
                </a:cxn>
                <a:cxn ang="0">
                  <a:pos x="19" y="196"/>
                </a:cxn>
                <a:cxn ang="0">
                  <a:pos x="39" y="215"/>
                </a:cxn>
                <a:cxn ang="0">
                  <a:pos x="68" y="255"/>
                </a:cxn>
                <a:cxn ang="0">
                  <a:pos x="102" y="298"/>
                </a:cxn>
                <a:cxn ang="0">
                  <a:pos x="102" y="340"/>
                </a:cxn>
                <a:cxn ang="0">
                  <a:pos x="93" y="393"/>
                </a:cxn>
                <a:cxn ang="0">
                  <a:pos x="85" y="443"/>
                </a:cxn>
                <a:cxn ang="0">
                  <a:pos x="76" y="496"/>
                </a:cxn>
                <a:cxn ang="0">
                  <a:pos x="93" y="504"/>
                </a:cxn>
                <a:cxn ang="0">
                  <a:pos x="129" y="500"/>
                </a:cxn>
                <a:cxn ang="0">
                  <a:pos x="138" y="450"/>
                </a:cxn>
                <a:cxn ang="0">
                  <a:pos x="148" y="388"/>
                </a:cxn>
                <a:cxn ang="0">
                  <a:pos x="161" y="327"/>
                </a:cxn>
                <a:cxn ang="0">
                  <a:pos x="165" y="277"/>
                </a:cxn>
                <a:cxn ang="0">
                  <a:pos x="152" y="239"/>
                </a:cxn>
                <a:cxn ang="0">
                  <a:pos x="142" y="205"/>
                </a:cxn>
                <a:cxn ang="0">
                  <a:pos x="121" y="171"/>
                </a:cxn>
                <a:cxn ang="0">
                  <a:pos x="102" y="139"/>
                </a:cxn>
                <a:cxn ang="0">
                  <a:pos x="83" y="110"/>
                </a:cxn>
                <a:cxn ang="0">
                  <a:pos x="60" y="66"/>
                </a:cxn>
                <a:cxn ang="0">
                  <a:pos x="60" y="30"/>
                </a:cxn>
                <a:cxn ang="0">
                  <a:pos x="62" y="0"/>
                </a:cxn>
                <a:cxn ang="0">
                  <a:pos x="72" y="7"/>
                </a:cxn>
              </a:cxnLst>
              <a:rect l="0" t="0" r="r" b="b"/>
              <a:pathLst>
                <a:path w="178" h="527">
                  <a:moveTo>
                    <a:pt x="72" y="7"/>
                  </a:moveTo>
                  <a:lnTo>
                    <a:pt x="72" y="26"/>
                  </a:lnTo>
                  <a:lnTo>
                    <a:pt x="72" y="49"/>
                  </a:lnTo>
                  <a:lnTo>
                    <a:pt x="72" y="70"/>
                  </a:lnTo>
                  <a:lnTo>
                    <a:pt x="79" y="83"/>
                  </a:lnTo>
                  <a:lnTo>
                    <a:pt x="93" y="103"/>
                  </a:lnTo>
                  <a:lnTo>
                    <a:pt x="106" y="116"/>
                  </a:lnTo>
                  <a:lnTo>
                    <a:pt x="116" y="133"/>
                  </a:lnTo>
                  <a:lnTo>
                    <a:pt x="121" y="146"/>
                  </a:lnTo>
                  <a:lnTo>
                    <a:pt x="133" y="156"/>
                  </a:lnTo>
                  <a:lnTo>
                    <a:pt x="142" y="175"/>
                  </a:lnTo>
                  <a:lnTo>
                    <a:pt x="146" y="196"/>
                  </a:lnTo>
                  <a:lnTo>
                    <a:pt x="155" y="205"/>
                  </a:lnTo>
                  <a:lnTo>
                    <a:pt x="159" y="213"/>
                  </a:lnTo>
                  <a:lnTo>
                    <a:pt x="161" y="228"/>
                  </a:lnTo>
                  <a:lnTo>
                    <a:pt x="169" y="239"/>
                  </a:lnTo>
                  <a:lnTo>
                    <a:pt x="178" y="258"/>
                  </a:lnTo>
                  <a:lnTo>
                    <a:pt x="178" y="274"/>
                  </a:lnTo>
                  <a:lnTo>
                    <a:pt x="178" y="291"/>
                  </a:lnTo>
                  <a:lnTo>
                    <a:pt x="173" y="312"/>
                  </a:lnTo>
                  <a:lnTo>
                    <a:pt x="173" y="340"/>
                  </a:lnTo>
                  <a:lnTo>
                    <a:pt x="165" y="367"/>
                  </a:lnTo>
                  <a:lnTo>
                    <a:pt x="165" y="392"/>
                  </a:lnTo>
                  <a:lnTo>
                    <a:pt x="159" y="414"/>
                  </a:lnTo>
                  <a:lnTo>
                    <a:pt x="155" y="433"/>
                  </a:lnTo>
                  <a:lnTo>
                    <a:pt x="152" y="447"/>
                  </a:lnTo>
                  <a:lnTo>
                    <a:pt x="152" y="464"/>
                  </a:lnTo>
                  <a:lnTo>
                    <a:pt x="148" y="481"/>
                  </a:lnTo>
                  <a:lnTo>
                    <a:pt x="148" y="492"/>
                  </a:lnTo>
                  <a:lnTo>
                    <a:pt x="146" y="508"/>
                  </a:lnTo>
                  <a:lnTo>
                    <a:pt x="146" y="513"/>
                  </a:lnTo>
                  <a:lnTo>
                    <a:pt x="129" y="513"/>
                  </a:lnTo>
                  <a:lnTo>
                    <a:pt x="106" y="517"/>
                  </a:lnTo>
                  <a:lnTo>
                    <a:pt x="79" y="519"/>
                  </a:lnTo>
                  <a:lnTo>
                    <a:pt x="62" y="527"/>
                  </a:lnTo>
                  <a:lnTo>
                    <a:pt x="62" y="508"/>
                  </a:lnTo>
                  <a:lnTo>
                    <a:pt x="66" y="485"/>
                  </a:lnTo>
                  <a:lnTo>
                    <a:pt x="76" y="460"/>
                  </a:lnTo>
                  <a:lnTo>
                    <a:pt x="76" y="428"/>
                  </a:lnTo>
                  <a:lnTo>
                    <a:pt x="85" y="392"/>
                  </a:lnTo>
                  <a:lnTo>
                    <a:pt x="85" y="371"/>
                  </a:lnTo>
                  <a:lnTo>
                    <a:pt x="89" y="352"/>
                  </a:lnTo>
                  <a:lnTo>
                    <a:pt x="93" y="327"/>
                  </a:lnTo>
                  <a:lnTo>
                    <a:pt x="95" y="304"/>
                  </a:lnTo>
                  <a:lnTo>
                    <a:pt x="79" y="285"/>
                  </a:lnTo>
                  <a:lnTo>
                    <a:pt x="57" y="262"/>
                  </a:lnTo>
                  <a:lnTo>
                    <a:pt x="39" y="245"/>
                  </a:lnTo>
                  <a:lnTo>
                    <a:pt x="34" y="220"/>
                  </a:lnTo>
                  <a:lnTo>
                    <a:pt x="19" y="213"/>
                  </a:lnTo>
                  <a:lnTo>
                    <a:pt x="11" y="196"/>
                  </a:lnTo>
                  <a:lnTo>
                    <a:pt x="3" y="190"/>
                  </a:lnTo>
                  <a:lnTo>
                    <a:pt x="0" y="175"/>
                  </a:lnTo>
                  <a:lnTo>
                    <a:pt x="11" y="186"/>
                  </a:lnTo>
                  <a:lnTo>
                    <a:pt x="19" y="196"/>
                  </a:lnTo>
                  <a:lnTo>
                    <a:pt x="26" y="209"/>
                  </a:lnTo>
                  <a:lnTo>
                    <a:pt x="39" y="215"/>
                  </a:lnTo>
                  <a:lnTo>
                    <a:pt x="53" y="241"/>
                  </a:lnTo>
                  <a:lnTo>
                    <a:pt x="68" y="255"/>
                  </a:lnTo>
                  <a:lnTo>
                    <a:pt x="85" y="277"/>
                  </a:lnTo>
                  <a:lnTo>
                    <a:pt x="102" y="298"/>
                  </a:lnTo>
                  <a:lnTo>
                    <a:pt x="110" y="321"/>
                  </a:lnTo>
                  <a:lnTo>
                    <a:pt x="102" y="340"/>
                  </a:lnTo>
                  <a:lnTo>
                    <a:pt x="102" y="371"/>
                  </a:lnTo>
                  <a:lnTo>
                    <a:pt x="93" y="393"/>
                  </a:lnTo>
                  <a:lnTo>
                    <a:pt x="95" y="420"/>
                  </a:lnTo>
                  <a:lnTo>
                    <a:pt x="85" y="443"/>
                  </a:lnTo>
                  <a:lnTo>
                    <a:pt x="85" y="473"/>
                  </a:lnTo>
                  <a:lnTo>
                    <a:pt x="76" y="496"/>
                  </a:lnTo>
                  <a:lnTo>
                    <a:pt x="76" y="508"/>
                  </a:lnTo>
                  <a:lnTo>
                    <a:pt x="93" y="504"/>
                  </a:lnTo>
                  <a:lnTo>
                    <a:pt x="116" y="504"/>
                  </a:lnTo>
                  <a:lnTo>
                    <a:pt x="129" y="500"/>
                  </a:lnTo>
                  <a:lnTo>
                    <a:pt x="133" y="481"/>
                  </a:lnTo>
                  <a:lnTo>
                    <a:pt x="138" y="450"/>
                  </a:lnTo>
                  <a:lnTo>
                    <a:pt x="146" y="411"/>
                  </a:lnTo>
                  <a:lnTo>
                    <a:pt x="148" y="388"/>
                  </a:lnTo>
                  <a:lnTo>
                    <a:pt x="155" y="361"/>
                  </a:lnTo>
                  <a:lnTo>
                    <a:pt x="161" y="327"/>
                  </a:lnTo>
                  <a:lnTo>
                    <a:pt x="161" y="300"/>
                  </a:lnTo>
                  <a:lnTo>
                    <a:pt x="165" y="277"/>
                  </a:lnTo>
                  <a:lnTo>
                    <a:pt x="161" y="258"/>
                  </a:lnTo>
                  <a:lnTo>
                    <a:pt x="152" y="239"/>
                  </a:lnTo>
                  <a:lnTo>
                    <a:pt x="148" y="220"/>
                  </a:lnTo>
                  <a:lnTo>
                    <a:pt x="142" y="205"/>
                  </a:lnTo>
                  <a:lnTo>
                    <a:pt x="129" y="190"/>
                  </a:lnTo>
                  <a:lnTo>
                    <a:pt x="121" y="171"/>
                  </a:lnTo>
                  <a:lnTo>
                    <a:pt x="110" y="152"/>
                  </a:lnTo>
                  <a:lnTo>
                    <a:pt x="102" y="139"/>
                  </a:lnTo>
                  <a:lnTo>
                    <a:pt x="93" y="125"/>
                  </a:lnTo>
                  <a:lnTo>
                    <a:pt x="83" y="110"/>
                  </a:lnTo>
                  <a:lnTo>
                    <a:pt x="66" y="87"/>
                  </a:lnTo>
                  <a:lnTo>
                    <a:pt x="60" y="66"/>
                  </a:lnTo>
                  <a:lnTo>
                    <a:pt x="60" y="45"/>
                  </a:lnTo>
                  <a:lnTo>
                    <a:pt x="60" y="30"/>
                  </a:lnTo>
                  <a:lnTo>
                    <a:pt x="60" y="9"/>
                  </a:lnTo>
                  <a:lnTo>
                    <a:pt x="62" y="0"/>
                  </a:lnTo>
                  <a:lnTo>
                    <a:pt x="72" y="7"/>
                  </a:lnTo>
                  <a:lnTo>
                    <a:pt x="7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9" name="Freeform 25"/>
            <p:cNvSpPr>
              <a:spLocks/>
            </p:cNvSpPr>
            <p:nvPr/>
          </p:nvSpPr>
          <p:spPr bwMode="auto">
            <a:xfrm>
              <a:off x="2228" y="2933"/>
              <a:ext cx="43" cy="52"/>
            </a:xfrm>
            <a:custGeom>
              <a:avLst/>
              <a:gdLst/>
              <a:ahLst/>
              <a:cxnLst>
                <a:cxn ang="0">
                  <a:pos x="50" y="0"/>
                </a:cxn>
                <a:cxn ang="0">
                  <a:pos x="33" y="10"/>
                </a:cxn>
                <a:cxn ang="0">
                  <a:pos x="27" y="17"/>
                </a:cxn>
                <a:cxn ang="0">
                  <a:pos x="14" y="25"/>
                </a:cxn>
                <a:cxn ang="0">
                  <a:pos x="4" y="36"/>
                </a:cxn>
                <a:cxn ang="0">
                  <a:pos x="0" y="48"/>
                </a:cxn>
                <a:cxn ang="0">
                  <a:pos x="6" y="57"/>
                </a:cxn>
                <a:cxn ang="0">
                  <a:pos x="16" y="57"/>
                </a:cxn>
                <a:cxn ang="0">
                  <a:pos x="27" y="52"/>
                </a:cxn>
                <a:cxn ang="0">
                  <a:pos x="33" y="48"/>
                </a:cxn>
                <a:cxn ang="0">
                  <a:pos x="27" y="54"/>
                </a:cxn>
                <a:cxn ang="0">
                  <a:pos x="23" y="57"/>
                </a:cxn>
                <a:cxn ang="0">
                  <a:pos x="14" y="63"/>
                </a:cxn>
                <a:cxn ang="0">
                  <a:pos x="10" y="74"/>
                </a:cxn>
                <a:cxn ang="0">
                  <a:pos x="14" y="80"/>
                </a:cxn>
                <a:cxn ang="0">
                  <a:pos x="16" y="86"/>
                </a:cxn>
                <a:cxn ang="0">
                  <a:pos x="23" y="97"/>
                </a:cxn>
                <a:cxn ang="0">
                  <a:pos x="40" y="105"/>
                </a:cxn>
                <a:cxn ang="0">
                  <a:pos x="50" y="105"/>
                </a:cxn>
                <a:cxn ang="0">
                  <a:pos x="59" y="90"/>
                </a:cxn>
                <a:cxn ang="0">
                  <a:pos x="69" y="78"/>
                </a:cxn>
                <a:cxn ang="0">
                  <a:pos x="76" y="63"/>
                </a:cxn>
                <a:cxn ang="0">
                  <a:pos x="80" y="52"/>
                </a:cxn>
                <a:cxn ang="0">
                  <a:pos x="82" y="40"/>
                </a:cxn>
                <a:cxn ang="0">
                  <a:pos x="82" y="31"/>
                </a:cxn>
                <a:cxn ang="0">
                  <a:pos x="86" y="25"/>
                </a:cxn>
                <a:cxn ang="0">
                  <a:pos x="73" y="17"/>
                </a:cxn>
                <a:cxn ang="0">
                  <a:pos x="69" y="35"/>
                </a:cxn>
                <a:cxn ang="0">
                  <a:pos x="69" y="52"/>
                </a:cxn>
                <a:cxn ang="0">
                  <a:pos x="67" y="61"/>
                </a:cxn>
                <a:cxn ang="0">
                  <a:pos x="57" y="74"/>
                </a:cxn>
                <a:cxn ang="0">
                  <a:pos x="50" y="86"/>
                </a:cxn>
                <a:cxn ang="0">
                  <a:pos x="42" y="90"/>
                </a:cxn>
                <a:cxn ang="0">
                  <a:pos x="31" y="84"/>
                </a:cxn>
                <a:cxn ang="0">
                  <a:pos x="27" y="78"/>
                </a:cxn>
                <a:cxn ang="0">
                  <a:pos x="27" y="67"/>
                </a:cxn>
                <a:cxn ang="0">
                  <a:pos x="37" y="61"/>
                </a:cxn>
                <a:cxn ang="0">
                  <a:pos x="40" y="52"/>
                </a:cxn>
                <a:cxn ang="0">
                  <a:pos x="46" y="35"/>
                </a:cxn>
                <a:cxn ang="0">
                  <a:pos x="31" y="40"/>
                </a:cxn>
                <a:cxn ang="0">
                  <a:pos x="19" y="48"/>
                </a:cxn>
                <a:cxn ang="0">
                  <a:pos x="14" y="48"/>
                </a:cxn>
                <a:cxn ang="0">
                  <a:pos x="16" y="40"/>
                </a:cxn>
                <a:cxn ang="0">
                  <a:pos x="23" y="35"/>
                </a:cxn>
                <a:cxn ang="0">
                  <a:pos x="31" y="27"/>
                </a:cxn>
                <a:cxn ang="0">
                  <a:pos x="42" y="25"/>
                </a:cxn>
                <a:cxn ang="0">
                  <a:pos x="50" y="17"/>
                </a:cxn>
                <a:cxn ang="0">
                  <a:pos x="57" y="10"/>
                </a:cxn>
                <a:cxn ang="0">
                  <a:pos x="50" y="0"/>
                </a:cxn>
                <a:cxn ang="0">
                  <a:pos x="50" y="0"/>
                </a:cxn>
              </a:cxnLst>
              <a:rect l="0" t="0" r="r" b="b"/>
              <a:pathLst>
                <a:path w="86" h="105">
                  <a:moveTo>
                    <a:pt x="50" y="0"/>
                  </a:moveTo>
                  <a:lnTo>
                    <a:pt x="33" y="10"/>
                  </a:lnTo>
                  <a:lnTo>
                    <a:pt x="27" y="17"/>
                  </a:lnTo>
                  <a:lnTo>
                    <a:pt x="14" y="25"/>
                  </a:lnTo>
                  <a:lnTo>
                    <a:pt x="4" y="36"/>
                  </a:lnTo>
                  <a:lnTo>
                    <a:pt x="0" y="48"/>
                  </a:lnTo>
                  <a:lnTo>
                    <a:pt x="6" y="57"/>
                  </a:lnTo>
                  <a:lnTo>
                    <a:pt x="16" y="57"/>
                  </a:lnTo>
                  <a:lnTo>
                    <a:pt x="27" y="52"/>
                  </a:lnTo>
                  <a:lnTo>
                    <a:pt x="33" y="48"/>
                  </a:lnTo>
                  <a:lnTo>
                    <a:pt x="27" y="54"/>
                  </a:lnTo>
                  <a:lnTo>
                    <a:pt x="23" y="57"/>
                  </a:lnTo>
                  <a:lnTo>
                    <a:pt x="14" y="63"/>
                  </a:lnTo>
                  <a:lnTo>
                    <a:pt x="10" y="74"/>
                  </a:lnTo>
                  <a:lnTo>
                    <a:pt x="14" y="80"/>
                  </a:lnTo>
                  <a:lnTo>
                    <a:pt x="16" y="86"/>
                  </a:lnTo>
                  <a:lnTo>
                    <a:pt x="23" y="97"/>
                  </a:lnTo>
                  <a:lnTo>
                    <a:pt x="40" y="105"/>
                  </a:lnTo>
                  <a:lnTo>
                    <a:pt x="50" y="105"/>
                  </a:lnTo>
                  <a:lnTo>
                    <a:pt x="59" y="90"/>
                  </a:lnTo>
                  <a:lnTo>
                    <a:pt x="69" y="78"/>
                  </a:lnTo>
                  <a:lnTo>
                    <a:pt x="76" y="63"/>
                  </a:lnTo>
                  <a:lnTo>
                    <a:pt x="80" y="52"/>
                  </a:lnTo>
                  <a:lnTo>
                    <a:pt x="82" y="40"/>
                  </a:lnTo>
                  <a:lnTo>
                    <a:pt x="82" y="31"/>
                  </a:lnTo>
                  <a:lnTo>
                    <a:pt x="86" y="25"/>
                  </a:lnTo>
                  <a:lnTo>
                    <a:pt x="73" y="17"/>
                  </a:lnTo>
                  <a:lnTo>
                    <a:pt x="69" y="35"/>
                  </a:lnTo>
                  <a:lnTo>
                    <a:pt x="69" y="52"/>
                  </a:lnTo>
                  <a:lnTo>
                    <a:pt x="67" y="61"/>
                  </a:lnTo>
                  <a:lnTo>
                    <a:pt x="57" y="74"/>
                  </a:lnTo>
                  <a:lnTo>
                    <a:pt x="50" y="86"/>
                  </a:lnTo>
                  <a:lnTo>
                    <a:pt x="42" y="90"/>
                  </a:lnTo>
                  <a:lnTo>
                    <a:pt x="31" y="84"/>
                  </a:lnTo>
                  <a:lnTo>
                    <a:pt x="27" y="78"/>
                  </a:lnTo>
                  <a:lnTo>
                    <a:pt x="27" y="67"/>
                  </a:lnTo>
                  <a:lnTo>
                    <a:pt x="37" y="61"/>
                  </a:lnTo>
                  <a:lnTo>
                    <a:pt x="40" y="52"/>
                  </a:lnTo>
                  <a:lnTo>
                    <a:pt x="46" y="35"/>
                  </a:lnTo>
                  <a:lnTo>
                    <a:pt x="31" y="40"/>
                  </a:lnTo>
                  <a:lnTo>
                    <a:pt x="19" y="48"/>
                  </a:lnTo>
                  <a:lnTo>
                    <a:pt x="14" y="48"/>
                  </a:lnTo>
                  <a:lnTo>
                    <a:pt x="16" y="40"/>
                  </a:lnTo>
                  <a:lnTo>
                    <a:pt x="23" y="35"/>
                  </a:lnTo>
                  <a:lnTo>
                    <a:pt x="31" y="27"/>
                  </a:lnTo>
                  <a:lnTo>
                    <a:pt x="42" y="25"/>
                  </a:lnTo>
                  <a:lnTo>
                    <a:pt x="50" y="17"/>
                  </a:lnTo>
                  <a:lnTo>
                    <a:pt x="57" y="10"/>
                  </a:lnTo>
                  <a:lnTo>
                    <a:pt x="50" y="0"/>
                  </a:lnTo>
                  <a:lnTo>
                    <a:pt x="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0" name="Freeform 26"/>
            <p:cNvSpPr>
              <a:spLocks/>
            </p:cNvSpPr>
            <p:nvPr/>
          </p:nvSpPr>
          <p:spPr bwMode="auto">
            <a:xfrm>
              <a:off x="2083" y="2655"/>
              <a:ext cx="73" cy="51"/>
            </a:xfrm>
            <a:custGeom>
              <a:avLst/>
              <a:gdLst/>
              <a:ahLst/>
              <a:cxnLst>
                <a:cxn ang="0">
                  <a:pos x="0" y="67"/>
                </a:cxn>
                <a:cxn ang="0">
                  <a:pos x="23" y="51"/>
                </a:cxn>
                <a:cxn ang="0">
                  <a:pos x="37" y="40"/>
                </a:cxn>
                <a:cxn ang="0">
                  <a:pos x="50" y="23"/>
                </a:cxn>
                <a:cxn ang="0">
                  <a:pos x="67" y="13"/>
                </a:cxn>
                <a:cxn ang="0">
                  <a:pos x="82" y="2"/>
                </a:cxn>
                <a:cxn ang="0">
                  <a:pos x="103" y="0"/>
                </a:cxn>
                <a:cxn ang="0">
                  <a:pos x="120" y="0"/>
                </a:cxn>
                <a:cxn ang="0">
                  <a:pos x="135" y="13"/>
                </a:cxn>
                <a:cxn ang="0">
                  <a:pos x="147" y="25"/>
                </a:cxn>
                <a:cxn ang="0">
                  <a:pos x="122" y="40"/>
                </a:cxn>
                <a:cxn ang="0">
                  <a:pos x="103" y="51"/>
                </a:cxn>
                <a:cxn ang="0">
                  <a:pos x="105" y="63"/>
                </a:cxn>
                <a:cxn ang="0">
                  <a:pos x="122" y="55"/>
                </a:cxn>
                <a:cxn ang="0">
                  <a:pos x="135" y="51"/>
                </a:cxn>
                <a:cxn ang="0">
                  <a:pos x="143" y="63"/>
                </a:cxn>
                <a:cxn ang="0">
                  <a:pos x="143" y="69"/>
                </a:cxn>
                <a:cxn ang="0">
                  <a:pos x="132" y="76"/>
                </a:cxn>
                <a:cxn ang="0">
                  <a:pos x="113" y="78"/>
                </a:cxn>
                <a:cxn ang="0">
                  <a:pos x="103" y="82"/>
                </a:cxn>
                <a:cxn ang="0">
                  <a:pos x="90" y="89"/>
                </a:cxn>
                <a:cxn ang="0">
                  <a:pos x="63" y="93"/>
                </a:cxn>
                <a:cxn ang="0">
                  <a:pos x="40" y="103"/>
                </a:cxn>
                <a:cxn ang="0">
                  <a:pos x="31" y="95"/>
                </a:cxn>
                <a:cxn ang="0">
                  <a:pos x="46" y="89"/>
                </a:cxn>
                <a:cxn ang="0">
                  <a:pos x="67" y="82"/>
                </a:cxn>
                <a:cxn ang="0">
                  <a:pos x="82" y="76"/>
                </a:cxn>
                <a:cxn ang="0">
                  <a:pos x="95" y="76"/>
                </a:cxn>
                <a:cxn ang="0">
                  <a:pos x="109" y="69"/>
                </a:cxn>
                <a:cxn ang="0">
                  <a:pos x="94" y="69"/>
                </a:cxn>
                <a:cxn ang="0">
                  <a:pos x="90" y="51"/>
                </a:cxn>
                <a:cxn ang="0">
                  <a:pos x="105" y="36"/>
                </a:cxn>
                <a:cxn ang="0">
                  <a:pos x="116" y="29"/>
                </a:cxn>
                <a:cxn ang="0">
                  <a:pos x="126" y="19"/>
                </a:cxn>
                <a:cxn ang="0">
                  <a:pos x="120" y="13"/>
                </a:cxn>
                <a:cxn ang="0">
                  <a:pos x="109" y="10"/>
                </a:cxn>
                <a:cxn ang="0">
                  <a:pos x="80" y="19"/>
                </a:cxn>
                <a:cxn ang="0">
                  <a:pos x="56" y="32"/>
                </a:cxn>
                <a:cxn ang="0">
                  <a:pos x="42" y="50"/>
                </a:cxn>
                <a:cxn ang="0">
                  <a:pos x="33" y="67"/>
                </a:cxn>
                <a:cxn ang="0">
                  <a:pos x="14" y="76"/>
                </a:cxn>
                <a:cxn ang="0">
                  <a:pos x="0" y="67"/>
                </a:cxn>
                <a:cxn ang="0">
                  <a:pos x="0" y="67"/>
                </a:cxn>
              </a:cxnLst>
              <a:rect l="0" t="0" r="r" b="b"/>
              <a:pathLst>
                <a:path w="147" h="103">
                  <a:moveTo>
                    <a:pt x="0" y="67"/>
                  </a:moveTo>
                  <a:lnTo>
                    <a:pt x="23" y="51"/>
                  </a:lnTo>
                  <a:lnTo>
                    <a:pt x="37" y="40"/>
                  </a:lnTo>
                  <a:lnTo>
                    <a:pt x="50" y="23"/>
                  </a:lnTo>
                  <a:lnTo>
                    <a:pt x="67" y="13"/>
                  </a:lnTo>
                  <a:lnTo>
                    <a:pt x="82" y="2"/>
                  </a:lnTo>
                  <a:lnTo>
                    <a:pt x="103" y="0"/>
                  </a:lnTo>
                  <a:lnTo>
                    <a:pt x="120" y="0"/>
                  </a:lnTo>
                  <a:lnTo>
                    <a:pt x="135" y="13"/>
                  </a:lnTo>
                  <a:lnTo>
                    <a:pt x="147" y="25"/>
                  </a:lnTo>
                  <a:lnTo>
                    <a:pt x="122" y="40"/>
                  </a:lnTo>
                  <a:lnTo>
                    <a:pt x="103" y="51"/>
                  </a:lnTo>
                  <a:lnTo>
                    <a:pt x="105" y="63"/>
                  </a:lnTo>
                  <a:lnTo>
                    <a:pt x="122" y="55"/>
                  </a:lnTo>
                  <a:lnTo>
                    <a:pt x="135" y="51"/>
                  </a:lnTo>
                  <a:lnTo>
                    <a:pt x="143" y="63"/>
                  </a:lnTo>
                  <a:lnTo>
                    <a:pt x="143" y="69"/>
                  </a:lnTo>
                  <a:lnTo>
                    <a:pt x="132" y="76"/>
                  </a:lnTo>
                  <a:lnTo>
                    <a:pt x="113" y="78"/>
                  </a:lnTo>
                  <a:lnTo>
                    <a:pt x="103" y="82"/>
                  </a:lnTo>
                  <a:lnTo>
                    <a:pt x="90" y="89"/>
                  </a:lnTo>
                  <a:lnTo>
                    <a:pt x="63" y="93"/>
                  </a:lnTo>
                  <a:lnTo>
                    <a:pt x="40" y="103"/>
                  </a:lnTo>
                  <a:lnTo>
                    <a:pt x="31" y="95"/>
                  </a:lnTo>
                  <a:lnTo>
                    <a:pt x="46" y="89"/>
                  </a:lnTo>
                  <a:lnTo>
                    <a:pt x="67" y="82"/>
                  </a:lnTo>
                  <a:lnTo>
                    <a:pt x="82" y="76"/>
                  </a:lnTo>
                  <a:lnTo>
                    <a:pt x="95" y="76"/>
                  </a:lnTo>
                  <a:lnTo>
                    <a:pt x="109" y="69"/>
                  </a:lnTo>
                  <a:lnTo>
                    <a:pt x="94" y="69"/>
                  </a:lnTo>
                  <a:lnTo>
                    <a:pt x="90" y="51"/>
                  </a:lnTo>
                  <a:lnTo>
                    <a:pt x="105" y="36"/>
                  </a:lnTo>
                  <a:lnTo>
                    <a:pt x="116" y="29"/>
                  </a:lnTo>
                  <a:lnTo>
                    <a:pt x="126" y="19"/>
                  </a:lnTo>
                  <a:lnTo>
                    <a:pt x="120" y="13"/>
                  </a:lnTo>
                  <a:lnTo>
                    <a:pt x="109" y="10"/>
                  </a:lnTo>
                  <a:lnTo>
                    <a:pt x="80" y="19"/>
                  </a:lnTo>
                  <a:lnTo>
                    <a:pt x="56" y="32"/>
                  </a:lnTo>
                  <a:lnTo>
                    <a:pt x="42" y="50"/>
                  </a:lnTo>
                  <a:lnTo>
                    <a:pt x="33" y="67"/>
                  </a:lnTo>
                  <a:lnTo>
                    <a:pt x="14" y="76"/>
                  </a:lnTo>
                  <a:lnTo>
                    <a:pt x="0" y="67"/>
                  </a:lnTo>
                  <a:lnTo>
                    <a:pt x="0"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1" name="Freeform 27"/>
            <p:cNvSpPr>
              <a:spLocks/>
            </p:cNvSpPr>
            <p:nvPr/>
          </p:nvSpPr>
          <p:spPr bwMode="auto">
            <a:xfrm>
              <a:off x="2143" y="2665"/>
              <a:ext cx="65" cy="78"/>
            </a:xfrm>
            <a:custGeom>
              <a:avLst/>
              <a:gdLst/>
              <a:ahLst/>
              <a:cxnLst>
                <a:cxn ang="0">
                  <a:pos x="103" y="156"/>
                </a:cxn>
                <a:cxn ang="0">
                  <a:pos x="105" y="147"/>
                </a:cxn>
                <a:cxn ang="0">
                  <a:pos x="109" y="137"/>
                </a:cxn>
                <a:cxn ang="0">
                  <a:pos x="109" y="124"/>
                </a:cxn>
                <a:cxn ang="0">
                  <a:pos x="114" y="107"/>
                </a:cxn>
                <a:cxn ang="0">
                  <a:pos x="126" y="89"/>
                </a:cxn>
                <a:cxn ang="0">
                  <a:pos x="131" y="67"/>
                </a:cxn>
                <a:cxn ang="0">
                  <a:pos x="131" y="44"/>
                </a:cxn>
                <a:cxn ang="0">
                  <a:pos x="122" y="31"/>
                </a:cxn>
                <a:cxn ang="0">
                  <a:pos x="103" y="13"/>
                </a:cxn>
                <a:cxn ang="0">
                  <a:pos x="84" y="6"/>
                </a:cxn>
                <a:cxn ang="0">
                  <a:pos x="65" y="0"/>
                </a:cxn>
                <a:cxn ang="0">
                  <a:pos x="38" y="0"/>
                </a:cxn>
                <a:cxn ang="0">
                  <a:pos x="27" y="6"/>
                </a:cxn>
                <a:cxn ang="0">
                  <a:pos x="12" y="17"/>
                </a:cxn>
                <a:cxn ang="0">
                  <a:pos x="2" y="32"/>
                </a:cxn>
                <a:cxn ang="0">
                  <a:pos x="0" y="44"/>
                </a:cxn>
                <a:cxn ang="0">
                  <a:pos x="12" y="40"/>
                </a:cxn>
                <a:cxn ang="0">
                  <a:pos x="19" y="27"/>
                </a:cxn>
                <a:cxn ang="0">
                  <a:pos x="33" y="17"/>
                </a:cxn>
                <a:cxn ang="0">
                  <a:pos x="50" y="13"/>
                </a:cxn>
                <a:cxn ang="0">
                  <a:pos x="65" y="13"/>
                </a:cxn>
                <a:cxn ang="0">
                  <a:pos x="88" y="21"/>
                </a:cxn>
                <a:cxn ang="0">
                  <a:pos x="103" y="27"/>
                </a:cxn>
                <a:cxn ang="0">
                  <a:pos x="111" y="36"/>
                </a:cxn>
                <a:cxn ang="0">
                  <a:pos x="118" y="50"/>
                </a:cxn>
                <a:cxn ang="0">
                  <a:pos x="122" y="67"/>
                </a:cxn>
                <a:cxn ang="0">
                  <a:pos x="114" y="76"/>
                </a:cxn>
                <a:cxn ang="0">
                  <a:pos x="109" y="89"/>
                </a:cxn>
                <a:cxn ang="0">
                  <a:pos x="103" y="107"/>
                </a:cxn>
                <a:cxn ang="0">
                  <a:pos x="95" y="126"/>
                </a:cxn>
                <a:cxn ang="0">
                  <a:pos x="95" y="139"/>
                </a:cxn>
                <a:cxn ang="0">
                  <a:pos x="95" y="156"/>
                </a:cxn>
                <a:cxn ang="0">
                  <a:pos x="103" y="156"/>
                </a:cxn>
                <a:cxn ang="0">
                  <a:pos x="103" y="156"/>
                </a:cxn>
              </a:cxnLst>
              <a:rect l="0" t="0" r="r" b="b"/>
              <a:pathLst>
                <a:path w="131" h="156">
                  <a:moveTo>
                    <a:pt x="103" y="156"/>
                  </a:moveTo>
                  <a:lnTo>
                    <a:pt x="105" y="147"/>
                  </a:lnTo>
                  <a:lnTo>
                    <a:pt x="109" y="137"/>
                  </a:lnTo>
                  <a:lnTo>
                    <a:pt x="109" y="124"/>
                  </a:lnTo>
                  <a:lnTo>
                    <a:pt x="114" y="107"/>
                  </a:lnTo>
                  <a:lnTo>
                    <a:pt x="126" y="89"/>
                  </a:lnTo>
                  <a:lnTo>
                    <a:pt x="131" y="67"/>
                  </a:lnTo>
                  <a:lnTo>
                    <a:pt x="131" y="44"/>
                  </a:lnTo>
                  <a:lnTo>
                    <a:pt x="122" y="31"/>
                  </a:lnTo>
                  <a:lnTo>
                    <a:pt x="103" y="13"/>
                  </a:lnTo>
                  <a:lnTo>
                    <a:pt x="84" y="6"/>
                  </a:lnTo>
                  <a:lnTo>
                    <a:pt x="65" y="0"/>
                  </a:lnTo>
                  <a:lnTo>
                    <a:pt x="38" y="0"/>
                  </a:lnTo>
                  <a:lnTo>
                    <a:pt x="27" y="6"/>
                  </a:lnTo>
                  <a:lnTo>
                    <a:pt x="12" y="17"/>
                  </a:lnTo>
                  <a:lnTo>
                    <a:pt x="2" y="32"/>
                  </a:lnTo>
                  <a:lnTo>
                    <a:pt x="0" y="44"/>
                  </a:lnTo>
                  <a:lnTo>
                    <a:pt x="12" y="40"/>
                  </a:lnTo>
                  <a:lnTo>
                    <a:pt x="19" y="27"/>
                  </a:lnTo>
                  <a:lnTo>
                    <a:pt x="33" y="17"/>
                  </a:lnTo>
                  <a:lnTo>
                    <a:pt x="50" y="13"/>
                  </a:lnTo>
                  <a:lnTo>
                    <a:pt x="65" y="13"/>
                  </a:lnTo>
                  <a:lnTo>
                    <a:pt x="88" y="21"/>
                  </a:lnTo>
                  <a:lnTo>
                    <a:pt x="103" y="27"/>
                  </a:lnTo>
                  <a:lnTo>
                    <a:pt x="111" y="36"/>
                  </a:lnTo>
                  <a:lnTo>
                    <a:pt x="118" y="50"/>
                  </a:lnTo>
                  <a:lnTo>
                    <a:pt x="122" y="67"/>
                  </a:lnTo>
                  <a:lnTo>
                    <a:pt x="114" y="76"/>
                  </a:lnTo>
                  <a:lnTo>
                    <a:pt x="109" y="89"/>
                  </a:lnTo>
                  <a:lnTo>
                    <a:pt x="103" y="107"/>
                  </a:lnTo>
                  <a:lnTo>
                    <a:pt x="95" y="126"/>
                  </a:lnTo>
                  <a:lnTo>
                    <a:pt x="95" y="139"/>
                  </a:lnTo>
                  <a:lnTo>
                    <a:pt x="95" y="156"/>
                  </a:lnTo>
                  <a:lnTo>
                    <a:pt x="103" y="156"/>
                  </a:lnTo>
                  <a:lnTo>
                    <a:pt x="103" y="1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2" name="Freeform 28"/>
            <p:cNvSpPr>
              <a:spLocks/>
            </p:cNvSpPr>
            <p:nvPr/>
          </p:nvSpPr>
          <p:spPr bwMode="auto">
            <a:xfrm>
              <a:off x="2143" y="2689"/>
              <a:ext cx="24" cy="58"/>
            </a:xfrm>
            <a:custGeom>
              <a:avLst/>
              <a:gdLst/>
              <a:ahLst/>
              <a:cxnLst>
                <a:cxn ang="0">
                  <a:pos x="33" y="110"/>
                </a:cxn>
                <a:cxn ang="0">
                  <a:pos x="33" y="102"/>
                </a:cxn>
                <a:cxn ang="0">
                  <a:pos x="33" y="93"/>
                </a:cxn>
                <a:cxn ang="0">
                  <a:pos x="29" y="87"/>
                </a:cxn>
                <a:cxn ang="0">
                  <a:pos x="29" y="79"/>
                </a:cxn>
                <a:cxn ang="0">
                  <a:pos x="23" y="70"/>
                </a:cxn>
                <a:cxn ang="0">
                  <a:pos x="15" y="57"/>
                </a:cxn>
                <a:cxn ang="0">
                  <a:pos x="12" y="51"/>
                </a:cxn>
                <a:cxn ang="0">
                  <a:pos x="2" y="30"/>
                </a:cxn>
                <a:cxn ang="0">
                  <a:pos x="0" y="17"/>
                </a:cxn>
                <a:cxn ang="0">
                  <a:pos x="0" y="0"/>
                </a:cxn>
                <a:cxn ang="0">
                  <a:pos x="12" y="0"/>
                </a:cxn>
                <a:cxn ang="0">
                  <a:pos x="10" y="9"/>
                </a:cxn>
                <a:cxn ang="0">
                  <a:pos x="10" y="24"/>
                </a:cxn>
                <a:cxn ang="0">
                  <a:pos x="12" y="39"/>
                </a:cxn>
                <a:cxn ang="0">
                  <a:pos x="19" y="47"/>
                </a:cxn>
                <a:cxn ang="0">
                  <a:pos x="27" y="53"/>
                </a:cxn>
                <a:cxn ang="0">
                  <a:pos x="33" y="62"/>
                </a:cxn>
                <a:cxn ang="0">
                  <a:pos x="34" y="76"/>
                </a:cxn>
                <a:cxn ang="0">
                  <a:pos x="38" y="83"/>
                </a:cxn>
                <a:cxn ang="0">
                  <a:pos x="42" y="100"/>
                </a:cxn>
                <a:cxn ang="0">
                  <a:pos x="50" y="116"/>
                </a:cxn>
                <a:cxn ang="0">
                  <a:pos x="33" y="110"/>
                </a:cxn>
                <a:cxn ang="0">
                  <a:pos x="33" y="110"/>
                </a:cxn>
              </a:cxnLst>
              <a:rect l="0" t="0" r="r" b="b"/>
              <a:pathLst>
                <a:path w="50" h="116">
                  <a:moveTo>
                    <a:pt x="33" y="110"/>
                  </a:moveTo>
                  <a:lnTo>
                    <a:pt x="33" y="102"/>
                  </a:lnTo>
                  <a:lnTo>
                    <a:pt x="33" y="93"/>
                  </a:lnTo>
                  <a:lnTo>
                    <a:pt x="29" y="87"/>
                  </a:lnTo>
                  <a:lnTo>
                    <a:pt x="29" y="79"/>
                  </a:lnTo>
                  <a:lnTo>
                    <a:pt x="23" y="70"/>
                  </a:lnTo>
                  <a:lnTo>
                    <a:pt x="15" y="57"/>
                  </a:lnTo>
                  <a:lnTo>
                    <a:pt x="12" y="51"/>
                  </a:lnTo>
                  <a:lnTo>
                    <a:pt x="2" y="30"/>
                  </a:lnTo>
                  <a:lnTo>
                    <a:pt x="0" y="17"/>
                  </a:lnTo>
                  <a:lnTo>
                    <a:pt x="0" y="0"/>
                  </a:lnTo>
                  <a:lnTo>
                    <a:pt x="12" y="0"/>
                  </a:lnTo>
                  <a:lnTo>
                    <a:pt x="10" y="9"/>
                  </a:lnTo>
                  <a:lnTo>
                    <a:pt x="10" y="24"/>
                  </a:lnTo>
                  <a:lnTo>
                    <a:pt x="12" y="39"/>
                  </a:lnTo>
                  <a:lnTo>
                    <a:pt x="19" y="47"/>
                  </a:lnTo>
                  <a:lnTo>
                    <a:pt x="27" y="53"/>
                  </a:lnTo>
                  <a:lnTo>
                    <a:pt x="33" y="62"/>
                  </a:lnTo>
                  <a:lnTo>
                    <a:pt x="34" y="76"/>
                  </a:lnTo>
                  <a:lnTo>
                    <a:pt x="38" y="83"/>
                  </a:lnTo>
                  <a:lnTo>
                    <a:pt x="42" y="100"/>
                  </a:lnTo>
                  <a:lnTo>
                    <a:pt x="50" y="116"/>
                  </a:lnTo>
                  <a:lnTo>
                    <a:pt x="33" y="110"/>
                  </a:lnTo>
                  <a:lnTo>
                    <a:pt x="33"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3" name="Freeform 29"/>
            <p:cNvSpPr>
              <a:spLocks/>
            </p:cNvSpPr>
            <p:nvPr/>
          </p:nvSpPr>
          <p:spPr bwMode="auto">
            <a:xfrm>
              <a:off x="2139" y="3209"/>
              <a:ext cx="66" cy="41"/>
            </a:xfrm>
            <a:custGeom>
              <a:avLst/>
              <a:gdLst/>
              <a:ahLst/>
              <a:cxnLst>
                <a:cxn ang="0">
                  <a:pos x="3" y="13"/>
                </a:cxn>
                <a:cxn ang="0">
                  <a:pos x="3" y="32"/>
                </a:cxn>
                <a:cxn ang="0">
                  <a:pos x="3" y="49"/>
                </a:cxn>
                <a:cxn ang="0">
                  <a:pos x="3" y="59"/>
                </a:cxn>
                <a:cxn ang="0">
                  <a:pos x="0" y="80"/>
                </a:cxn>
                <a:cxn ang="0">
                  <a:pos x="3" y="81"/>
                </a:cxn>
                <a:cxn ang="0">
                  <a:pos x="17" y="81"/>
                </a:cxn>
                <a:cxn ang="0">
                  <a:pos x="34" y="80"/>
                </a:cxn>
                <a:cxn ang="0">
                  <a:pos x="40" y="76"/>
                </a:cxn>
                <a:cxn ang="0">
                  <a:pos x="60" y="74"/>
                </a:cxn>
                <a:cxn ang="0">
                  <a:pos x="85" y="66"/>
                </a:cxn>
                <a:cxn ang="0">
                  <a:pos x="95" y="55"/>
                </a:cxn>
                <a:cxn ang="0">
                  <a:pos x="110" y="49"/>
                </a:cxn>
                <a:cxn ang="0">
                  <a:pos x="129" y="40"/>
                </a:cxn>
                <a:cxn ang="0">
                  <a:pos x="133" y="26"/>
                </a:cxn>
                <a:cxn ang="0">
                  <a:pos x="133" y="13"/>
                </a:cxn>
                <a:cxn ang="0">
                  <a:pos x="125" y="5"/>
                </a:cxn>
                <a:cxn ang="0">
                  <a:pos x="106" y="3"/>
                </a:cxn>
                <a:cxn ang="0">
                  <a:pos x="99" y="3"/>
                </a:cxn>
                <a:cxn ang="0">
                  <a:pos x="85" y="5"/>
                </a:cxn>
                <a:cxn ang="0">
                  <a:pos x="66" y="9"/>
                </a:cxn>
                <a:cxn ang="0">
                  <a:pos x="57" y="0"/>
                </a:cxn>
                <a:cxn ang="0">
                  <a:pos x="45" y="5"/>
                </a:cxn>
                <a:cxn ang="0">
                  <a:pos x="57" y="17"/>
                </a:cxn>
                <a:cxn ang="0">
                  <a:pos x="60" y="22"/>
                </a:cxn>
                <a:cxn ang="0">
                  <a:pos x="66" y="22"/>
                </a:cxn>
                <a:cxn ang="0">
                  <a:pos x="79" y="21"/>
                </a:cxn>
                <a:cxn ang="0">
                  <a:pos x="95" y="17"/>
                </a:cxn>
                <a:cxn ang="0">
                  <a:pos x="110" y="13"/>
                </a:cxn>
                <a:cxn ang="0">
                  <a:pos x="116" y="17"/>
                </a:cxn>
                <a:cxn ang="0">
                  <a:pos x="121" y="21"/>
                </a:cxn>
                <a:cxn ang="0">
                  <a:pos x="121" y="26"/>
                </a:cxn>
                <a:cxn ang="0">
                  <a:pos x="116" y="36"/>
                </a:cxn>
                <a:cxn ang="0">
                  <a:pos x="112" y="40"/>
                </a:cxn>
                <a:cxn ang="0">
                  <a:pos x="95" y="43"/>
                </a:cxn>
                <a:cxn ang="0">
                  <a:pos x="83" y="53"/>
                </a:cxn>
                <a:cxn ang="0">
                  <a:pos x="66" y="59"/>
                </a:cxn>
                <a:cxn ang="0">
                  <a:pos x="45" y="66"/>
                </a:cxn>
                <a:cxn ang="0">
                  <a:pos x="26" y="66"/>
                </a:cxn>
                <a:cxn ang="0">
                  <a:pos x="13" y="74"/>
                </a:cxn>
                <a:cxn ang="0">
                  <a:pos x="13" y="55"/>
                </a:cxn>
                <a:cxn ang="0">
                  <a:pos x="13" y="47"/>
                </a:cxn>
                <a:cxn ang="0">
                  <a:pos x="13" y="30"/>
                </a:cxn>
                <a:cxn ang="0">
                  <a:pos x="17" y="9"/>
                </a:cxn>
                <a:cxn ang="0">
                  <a:pos x="3" y="13"/>
                </a:cxn>
                <a:cxn ang="0">
                  <a:pos x="3" y="13"/>
                </a:cxn>
              </a:cxnLst>
              <a:rect l="0" t="0" r="r" b="b"/>
              <a:pathLst>
                <a:path w="133" h="81">
                  <a:moveTo>
                    <a:pt x="3" y="13"/>
                  </a:moveTo>
                  <a:lnTo>
                    <a:pt x="3" y="32"/>
                  </a:lnTo>
                  <a:lnTo>
                    <a:pt x="3" y="49"/>
                  </a:lnTo>
                  <a:lnTo>
                    <a:pt x="3" y="59"/>
                  </a:lnTo>
                  <a:lnTo>
                    <a:pt x="0" y="80"/>
                  </a:lnTo>
                  <a:lnTo>
                    <a:pt x="3" y="81"/>
                  </a:lnTo>
                  <a:lnTo>
                    <a:pt x="17" y="81"/>
                  </a:lnTo>
                  <a:lnTo>
                    <a:pt x="34" y="80"/>
                  </a:lnTo>
                  <a:lnTo>
                    <a:pt x="40" y="76"/>
                  </a:lnTo>
                  <a:lnTo>
                    <a:pt x="60" y="74"/>
                  </a:lnTo>
                  <a:lnTo>
                    <a:pt x="85" y="66"/>
                  </a:lnTo>
                  <a:lnTo>
                    <a:pt x="95" y="55"/>
                  </a:lnTo>
                  <a:lnTo>
                    <a:pt x="110" y="49"/>
                  </a:lnTo>
                  <a:lnTo>
                    <a:pt x="129" y="40"/>
                  </a:lnTo>
                  <a:lnTo>
                    <a:pt x="133" y="26"/>
                  </a:lnTo>
                  <a:lnTo>
                    <a:pt x="133" y="13"/>
                  </a:lnTo>
                  <a:lnTo>
                    <a:pt x="125" y="5"/>
                  </a:lnTo>
                  <a:lnTo>
                    <a:pt x="106" y="3"/>
                  </a:lnTo>
                  <a:lnTo>
                    <a:pt x="99" y="3"/>
                  </a:lnTo>
                  <a:lnTo>
                    <a:pt x="85" y="5"/>
                  </a:lnTo>
                  <a:lnTo>
                    <a:pt x="66" y="9"/>
                  </a:lnTo>
                  <a:lnTo>
                    <a:pt x="57" y="0"/>
                  </a:lnTo>
                  <a:lnTo>
                    <a:pt x="45" y="5"/>
                  </a:lnTo>
                  <a:lnTo>
                    <a:pt x="57" y="17"/>
                  </a:lnTo>
                  <a:lnTo>
                    <a:pt x="60" y="22"/>
                  </a:lnTo>
                  <a:lnTo>
                    <a:pt x="66" y="22"/>
                  </a:lnTo>
                  <a:lnTo>
                    <a:pt x="79" y="21"/>
                  </a:lnTo>
                  <a:lnTo>
                    <a:pt x="95" y="17"/>
                  </a:lnTo>
                  <a:lnTo>
                    <a:pt x="110" y="13"/>
                  </a:lnTo>
                  <a:lnTo>
                    <a:pt x="116" y="17"/>
                  </a:lnTo>
                  <a:lnTo>
                    <a:pt x="121" y="21"/>
                  </a:lnTo>
                  <a:lnTo>
                    <a:pt x="121" y="26"/>
                  </a:lnTo>
                  <a:lnTo>
                    <a:pt x="116" y="36"/>
                  </a:lnTo>
                  <a:lnTo>
                    <a:pt x="112" y="40"/>
                  </a:lnTo>
                  <a:lnTo>
                    <a:pt x="95" y="43"/>
                  </a:lnTo>
                  <a:lnTo>
                    <a:pt x="83" y="53"/>
                  </a:lnTo>
                  <a:lnTo>
                    <a:pt x="66" y="59"/>
                  </a:lnTo>
                  <a:lnTo>
                    <a:pt x="45" y="66"/>
                  </a:lnTo>
                  <a:lnTo>
                    <a:pt x="26" y="66"/>
                  </a:lnTo>
                  <a:lnTo>
                    <a:pt x="13" y="74"/>
                  </a:lnTo>
                  <a:lnTo>
                    <a:pt x="13" y="55"/>
                  </a:lnTo>
                  <a:lnTo>
                    <a:pt x="13" y="47"/>
                  </a:lnTo>
                  <a:lnTo>
                    <a:pt x="13" y="30"/>
                  </a:lnTo>
                  <a:lnTo>
                    <a:pt x="17" y="9"/>
                  </a:lnTo>
                  <a:lnTo>
                    <a:pt x="3" y="13"/>
                  </a:lnTo>
                  <a:lnTo>
                    <a:pt x="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4" name="Freeform 30"/>
            <p:cNvSpPr>
              <a:spLocks/>
            </p:cNvSpPr>
            <p:nvPr/>
          </p:nvSpPr>
          <p:spPr bwMode="auto">
            <a:xfrm>
              <a:off x="2222" y="3183"/>
              <a:ext cx="66" cy="42"/>
            </a:xfrm>
            <a:custGeom>
              <a:avLst/>
              <a:gdLst/>
              <a:ahLst/>
              <a:cxnLst>
                <a:cxn ang="0">
                  <a:pos x="6" y="14"/>
                </a:cxn>
                <a:cxn ang="0">
                  <a:pos x="2" y="31"/>
                </a:cxn>
                <a:cxn ang="0">
                  <a:pos x="2" y="44"/>
                </a:cxn>
                <a:cxn ang="0">
                  <a:pos x="0" y="57"/>
                </a:cxn>
                <a:cxn ang="0">
                  <a:pos x="0" y="71"/>
                </a:cxn>
                <a:cxn ang="0">
                  <a:pos x="0" y="84"/>
                </a:cxn>
                <a:cxn ang="0">
                  <a:pos x="13" y="84"/>
                </a:cxn>
                <a:cxn ang="0">
                  <a:pos x="36" y="84"/>
                </a:cxn>
                <a:cxn ang="0">
                  <a:pos x="55" y="84"/>
                </a:cxn>
                <a:cxn ang="0">
                  <a:pos x="80" y="84"/>
                </a:cxn>
                <a:cxn ang="0">
                  <a:pos x="93" y="80"/>
                </a:cxn>
                <a:cxn ang="0">
                  <a:pos x="109" y="76"/>
                </a:cxn>
                <a:cxn ang="0">
                  <a:pos x="120" y="67"/>
                </a:cxn>
                <a:cxn ang="0">
                  <a:pos x="133" y="54"/>
                </a:cxn>
                <a:cxn ang="0">
                  <a:pos x="133" y="44"/>
                </a:cxn>
                <a:cxn ang="0">
                  <a:pos x="126" y="31"/>
                </a:cxn>
                <a:cxn ang="0">
                  <a:pos x="112" y="27"/>
                </a:cxn>
                <a:cxn ang="0">
                  <a:pos x="93" y="25"/>
                </a:cxn>
                <a:cxn ang="0">
                  <a:pos x="70" y="27"/>
                </a:cxn>
                <a:cxn ang="0">
                  <a:pos x="59" y="14"/>
                </a:cxn>
                <a:cxn ang="0">
                  <a:pos x="59" y="0"/>
                </a:cxn>
                <a:cxn ang="0">
                  <a:pos x="46" y="0"/>
                </a:cxn>
                <a:cxn ang="0">
                  <a:pos x="50" y="10"/>
                </a:cxn>
                <a:cxn ang="0">
                  <a:pos x="50" y="14"/>
                </a:cxn>
                <a:cxn ang="0">
                  <a:pos x="59" y="31"/>
                </a:cxn>
                <a:cxn ang="0">
                  <a:pos x="76" y="37"/>
                </a:cxn>
                <a:cxn ang="0">
                  <a:pos x="95" y="37"/>
                </a:cxn>
                <a:cxn ang="0">
                  <a:pos x="112" y="37"/>
                </a:cxn>
                <a:cxn ang="0">
                  <a:pos x="120" y="40"/>
                </a:cxn>
                <a:cxn ang="0">
                  <a:pos x="120" y="48"/>
                </a:cxn>
                <a:cxn ang="0">
                  <a:pos x="120" y="54"/>
                </a:cxn>
                <a:cxn ang="0">
                  <a:pos x="107" y="63"/>
                </a:cxn>
                <a:cxn ang="0">
                  <a:pos x="99" y="67"/>
                </a:cxn>
                <a:cxn ang="0">
                  <a:pos x="82" y="71"/>
                </a:cxn>
                <a:cxn ang="0">
                  <a:pos x="59" y="71"/>
                </a:cxn>
                <a:cxn ang="0">
                  <a:pos x="36" y="75"/>
                </a:cxn>
                <a:cxn ang="0">
                  <a:pos x="13" y="75"/>
                </a:cxn>
                <a:cxn ang="0">
                  <a:pos x="17" y="67"/>
                </a:cxn>
                <a:cxn ang="0">
                  <a:pos x="17" y="52"/>
                </a:cxn>
                <a:cxn ang="0">
                  <a:pos x="17" y="37"/>
                </a:cxn>
                <a:cxn ang="0">
                  <a:pos x="17" y="27"/>
                </a:cxn>
                <a:cxn ang="0">
                  <a:pos x="17" y="8"/>
                </a:cxn>
                <a:cxn ang="0">
                  <a:pos x="6" y="14"/>
                </a:cxn>
                <a:cxn ang="0">
                  <a:pos x="6" y="14"/>
                </a:cxn>
              </a:cxnLst>
              <a:rect l="0" t="0" r="r" b="b"/>
              <a:pathLst>
                <a:path w="133" h="84">
                  <a:moveTo>
                    <a:pt x="6" y="14"/>
                  </a:moveTo>
                  <a:lnTo>
                    <a:pt x="2" y="31"/>
                  </a:lnTo>
                  <a:lnTo>
                    <a:pt x="2" y="44"/>
                  </a:lnTo>
                  <a:lnTo>
                    <a:pt x="0" y="57"/>
                  </a:lnTo>
                  <a:lnTo>
                    <a:pt x="0" y="71"/>
                  </a:lnTo>
                  <a:lnTo>
                    <a:pt x="0" y="84"/>
                  </a:lnTo>
                  <a:lnTo>
                    <a:pt x="13" y="84"/>
                  </a:lnTo>
                  <a:lnTo>
                    <a:pt x="36" y="84"/>
                  </a:lnTo>
                  <a:lnTo>
                    <a:pt x="55" y="84"/>
                  </a:lnTo>
                  <a:lnTo>
                    <a:pt x="80" y="84"/>
                  </a:lnTo>
                  <a:lnTo>
                    <a:pt x="93" y="80"/>
                  </a:lnTo>
                  <a:lnTo>
                    <a:pt x="109" y="76"/>
                  </a:lnTo>
                  <a:lnTo>
                    <a:pt x="120" y="67"/>
                  </a:lnTo>
                  <a:lnTo>
                    <a:pt x="133" y="54"/>
                  </a:lnTo>
                  <a:lnTo>
                    <a:pt x="133" y="44"/>
                  </a:lnTo>
                  <a:lnTo>
                    <a:pt x="126" y="31"/>
                  </a:lnTo>
                  <a:lnTo>
                    <a:pt x="112" y="27"/>
                  </a:lnTo>
                  <a:lnTo>
                    <a:pt x="93" y="25"/>
                  </a:lnTo>
                  <a:lnTo>
                    <a:pt x="70" y="27"/>
                  </a:lnTo>
                  <a:lnTo>
                    <a:pt x="59" y="14"/>
                  </a:lnTo>
                  <a:lnTo>
                    <a:pt x="59" y="0"/>
                  </a:lnTo>
                  <a:lnTo>
                    <a:pt x="46" y="0"/>
                  </a:lnTo>
                  <a:lnTo>
                    <a:pt x="50" y="10"/>
                  </a:lnTo>
                  <a:lnTo>
                    <a:pt x="50" y="14"/>
                  </a:lnTo>
                  <a:lnTo>
                    <a:pt x="59" y="31"/>
                  </a:lnTo>
                  <a:lnTo>
                    <a:pt x="76" y="37"/>
                  </a:lnTo>
                  <a:lnTo>
                    <a:pt x="95" y="37"/>
                  </a:lnTo>
                  <a:lnTo>
                    <a:pt x="112" y="37"/>
                  </a:lnTo>
                  <a:lnTo>
                    <a:pt x="120" y="40"/>
                  </a:lnTo>
                  <a:lnTo>
                    <a:pt x="120" y="48"/>
                  </a:lnTo>
                  <a:lnTo>
                    <a:pt x="120" y="54"/>
                  </a:lnTo>
                  <a:lnTo>
                    <a:pt x="107" y="63"/>
                  </a:lnTo>
                  <a:lnTo>
                    <a:pt x="99" y="67"/>
                  </a:lnTo>
                  <a:lnTo>
                    <a:pt x="82" y="71"/>
                  </a:lnTo>
                  <a:lnTo>
                    <a:pt x="59" y="71"/>
                  </a:lnTo>
                  <a:lnTo>
                    <a:pt x="36" y="75"/>
                  </a:lnTo>
                  <a:lnTo>
                    <a:pt x="13" y="75"/>
                  </a:lnTo>
                  <a:lnTo>
                    <a:pt x="17" y="67"/>
                  </a:lnTo>
                  <a:lnTo>
                    <a:pt x="17" y="52"/>
                  </a:lnTo>
                  <a:lnTo>
                    <a:pt x="17" y="37"/>
                  </a:lnTo>
                  <a:lnTo>
                    <a:pt x="17" y="27"/>
                  </a:lnTo>
                  <a:lnTo>
                    <a:pt x="17" y="8"/>
                  </a:lnTo>
                  <a:lnTo>
                    <a:pt x="6" y="14"/>
                  </a:lnTo>
                  <a:lnTo>
                    <a:pt x="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5" name="Freeform 31"/>
            <p:cNvSpPr>
              <a:spLocks/>
            </p:cNvSpPr>
            <p:nvPr/>
          </p:nvSpPr>
          <p:spPr bwMode="auto">
            <a:xfrm>
              <a:off x="1773" y="1356"/>
              <a:ext cx="1722" cy="2150"/>
            </a:xfrm>
            <a:custGeom>
              <a:avLst/>
              <a:gdLst/>
              <a:ahLst/>
              <a:cxnLst>
                <a:cxn ang="0">
                  <a:pos x="215" y="4278"/>
                </a:cxn>
                <a:cxn ang="0">
                  <a:pos x="674" y="4282"/>
                </a:cxn>
                <a:cxn ang="0">
                  <a:pos x="1191" y="4272"/>
                </a:cxn>
                <a:cxn ang="0">
                  <a:pos x="1627" y="4269"/>
                </a:cxn>
                <a:cxn ang="0">
                  <a:pos x="1986" y="4282"/>
                </a:cxn>
                <a:cxn ang="0">
                  <a:pos x="2515" y="4289"/>
                </a:cxn>
                <a:cxn ang="0">
                  <a:pos x="2831" y="4299"/>
                </a:cxn>
                <a:cxn ang="0">
                  <a:pos x="3036" y="4299"/>
                </a:cxn>
                <a:cxn ang="0">
                  <a:pos x="3266" y="4299"/>
                </a:cxn>
                <a:cxn ang="0">
                  <a:pos x="3405" y="4067"/>
                </a:cxn>
                <a:cxn ang="0">
                  <a:pos x="3396" y="3727"/>
                </a:cxn>
                <a:cxn ang="0">
                  <a:pos x="3415" y="3219"/>
                </a:cxn>
                <a:cxn ang="0">
                  <a:pos x="3415" y="2833"/>
                </a:cxn>
                <a:cxn ang="0">
                  <a:pos x="3399" y="2348"/>
                </a:cxn>
                <a:cxn ang="0">
                  <a:pos x="3415" y="1753"/>
                </a:cxn>
                <a:cxn ang="0">
                  <a:pos x="3405" y="1323"/>
                </a:cxn>
                <a:cxn ang="0">
                  <a:pos x="3435" y="861"/>
                </a:cxn>
                <a:cxn ang="0">
                  <a:pos x="3435" y="555"/>
                </a:cxn>
                <a:cxn ang="0">
                  <a:pos x="3445" y="159"/>
                </a:cxn>
                <a:cxn ang="0">
                  <a:pos x="3042" y="51"/>
                </a:cxn>
                <a:cxn ang="0">
                  <a:pos x="2572" y="38"/>
                </a:cxn>
                <a:cxn ang="0">
                  <a:pos x="2075" y="17"/>
                </a:cxn>
                <a:cxn ang="0">
                  <a:pos x="1480" y="11"/>
                </a:cxn>
                <a:cxn ang="0">
                  <a:pos x="835" y="11"/>
                </a:cxn>
                <a:cxn ang="0">
                  <a:pos x="487" y="11"/>
                </a:cxn>
                <a:cxn ang="0">
                  <a:pos x="12" y="53"/>
                </a:cxn>
                <a:cxn ang="0">
                  <a:pos x="577" y="47"/>
                </a:cxn>
                <a:cxn ang="0">
                  <a:pos x="968" y="51"/>
                </a:cxn>
                <a:cxn ang="0">
                  <a:pos x="1408" y="47"/>
                </a:cxn>
                <a:cxn ang="0">
                  <a:pos x="1847" y="66"/>
                </a:cxn>
                <a:cxn ang="0">
                  <a:pos x="2186" y="51"/>
                </a:cxn>
                <a:cxn ang="0">
                  <a:pos x="2585" y="70"/>
                </a:cxn>
                <a:cxn ang="0">
                  <a:pos x="2987" y="106"/>
                </a:cxn>
                <a:cxn ang="0">
                  <a:pos x="3350" y="110"/>
                </a:cxn>
                <a:cxn ang="0">
                  <a:pos x="3382" y="464"/>
                </a:cxn>
                <a:cxn ang="0">
                  <a:pos x="3386" y="914"/>
                </a:cxn>
                <a:cxn ang="0">
                  <a:pos x="3346" y="1490"/>
                </a:cxn>
                <a:cxn ang="0">
                  <a:pos x="3350" y="1941"/>
                </a:cxn>
                <a:cxn ang="0">
                  <a:pos x="3346" y="2418"/>
                </a:cxn>
                <a:cxn ang="0">
                  <a:pos x="3350" y="3000"/>
                </a:cxn>
                <a:cxn ang="0">
                  <a:pos x="3356" y="3491"/>
                </a:cxn>
                <a:cxn ang="0">
                  <a:pos x="3335" y="3960"/>
                </a:cxn>
                <a:cxn ang="0">
                  <a:pos x="3257" y="4253"/>
                </a:cxn>
                <a:cxn ang="0">
                  <a:pos x="2831" y="4238"/>
                </a:cxn>
                <a:cxn ang="0">
                  <a:pos x="2275" y="4238"/>
                </a:cxn>
                <a:cxn ang="0">
                  <a:pos x="1689" y="4223"/>
                </a:cxn>
                <a:cxn ang="0">
                  <a:pos x="1081" y="4223"/>
                </a:cxn>
                <a:cxn ang="0">
                  <a:pos x="527" y="4229"/>
                </a:cxn>
                <a:cxn ang="0">
                  <a:pos x="27" y="4206"/>
                </a:cxn>
              </a:cxnLst>
              <a:rect l="0" t="0" r="r" b="b"/>
              <a:pathLst>
                <a:path w="3445" h="4299">
                  <a:moveTo>
                    <a:pt x="48" y="4269"/>
                  </a:moveTo>
                  <a:lnTo>
                    <a:pt x="170" y="4278"/>
                  </a:lnTo>
                  <a:lnTo>
                    <a:pt x="215" y="4278"/>
                  </a:lnTo>
                  <a:lnTo>
                    <a:pt x="369" y="4282"/>
                  </a:lnTo>
                  <a:lnTo>
                    <a:pt x="464" y="4282"/>
                  </a:lnTo>
                  <a:lnTo>
                    <a:pt x="674" y="4282"/>
                  </a:lnTo>
                  <a:lnTo>
                    <a:pt x="816" y="4278"/>
                  </a:lnTo>
                  <a:lnTo>
                    <a:pt x="1050" y="4278"/>
                  </a:lnTo>
                  <a:lnTo>
                    <a:pt x="1191" y="4272"/>
                  </a:lnTo>
                  <a:lnTo>
                    <a:pt x="1372" y="4272"/>
                  </a:lnTo>
                  <a:lnTo>
                    <a:pt x="1427" y="4269"/>
                  </a:lnTo>
                  <a:lnTo>
                    <a:pt x="1627" y="4269"/>
                  </a:lnTo>
                  <a:lnTo>
                    <a:pt x="1674" y="4269"/>
                  </a:lnTo>
                  <a:lnTo>
                    <a:pt x="1798" y="4269"/>
                  </a:lnTo>
                  <a:lnTo>
                    <a:pt x="1986" y="4282"/>
                  </a:lnTo>
                  <a:lnTo>
                    <a:pt x="2152" y="4269"/>
                  </a:lnTo>
                  <a:lnTo>
                    <a:pt x="2363" y="4278"/>
                  </a:lnTo>
                  <a:lnTo>
                    <a:pt x="2515" y="4289"/>
                  </a:lnTo>
                  <a:lnTo>
                    <a:pt x="2652" y="4299"/>
                  </a:lnTo>
                  <a:lnTo>
                    <a:pt x="2747" y="4299"/>
                  </a:lnTo>
                  <a:lnTo>
                    <a:pt x="2831" y="4299"/>
                  </a:lnTo>
                  <a:lnTo>
                    <a:pt x="2918" y="4299"/>
                  </a:lnTo>
                  <a:lnTo>
                    <a:pt x="2979" y="4299"/>
                  </a:lnTo>
                  <a:lnTo>
                    <a:pt x="3036" y="4299"/>
                  </a:lnTo>
                  <a:lnTo>
                    <a:pt x="3068" y="4299"/>
                  </a:lnTo>
                  <a:lnTo>
                    <a:pt x="3154" y="4299"/>
                  </a:lnTo>
                  <a:lnTo>
                    <a:pt x="3266" y="4299"/>
                  </a:lnTo>
                  <a:lnTo>
                    <a:pt x="3342" y="4291"/>
                  </a:lnTo>
                  <a:lnTo>
                    <a:pt x="3386" y="4282"/>
                  </a:lnTo>
                  <a:lnTo>
                    <a:pt x="3405" y="4067"/>
                  </a:lnTo>
                  <a:lnTo>
                    <a:pt x="3405" y="3974"/>
                  </a:lnTo>
                  <a:lnTo>
                    <a:pt x="3399" y="3934"/>
                  </a:lnTo>
                  <a:lnTo>
                    <a:pt x="3396" y="3727"/>
                  </a:lnTo>
                  <a:lnTo>
                    <a:pt x="3392" y="3607"/>
                  </a:lnTo>
                  <a:lnTo>
                    <a:pt x="3413" y="3398"/>
                  </a:lnTo>
                  <a:lnTo>
                    <a:pt x="3415" y="3219"/>
                  </a:lnTo>
                  <a:lnTo>
                    <a:pt x="3415" y="3080"/>
                  </a:lnTo>
                  <a:lnTo>
                    <a:pt x="3415" y="2968"/>
                  </a:lnTo>
                  <a:lnTo>
                    <a:pt x="3415" y="2833"/>
                  </a:lnTo>
                  <a:lnTo>
                    <a:pt x="3413" y="2652"/>
                  </a:lnTo>
                  <a:lnTo>
                    <a:pt x="3399" y="2485"/>
                  </a:lnTo>
                  <a:lnTo>
                    <a:pt x="3399" y="2348"/>
                  </a:lnTo>
                  <a:lnTo>
                    <a:pt x="3415" y="2027"/>
                  </a:lnTo>
                  <a:lnTo>
                    <a:pt x="3415" y="1857"/>
                  </a:lnTo>
                  <a:lnTo>
                    <a:pt x="3415" y="1753"/>
                  </a:lnTo>
                  <a:lnTo>
                    <a:pt x="3413" y="1601"/>
                  </a:lnTo>
                  <a:lnTo>
                    <a:pt x="3405" y="1441"/>
                  </a:lnTo>
                  <a:lnTo>
                    <a:pt x="3405" y="1323"/>
                  </a:lnTo>
                  <a:lnTo>
                    <a:pt x="3405" y="1169"/>
                  </a:lnTo>
                  <a:lnTo>
                    <a:pt x="3413" y="1034"/>
                  </a:lnTo>
                  <a:lnTo>
                    <a:pt x="3435" y="861"/>
                  </a:lnTo>
                  <a:lnTo>
                    <a:pt x="3441" y="707"/>
                  </a:lnTo>
                  <a:lnTo>
                    <a:pt x="3435" y="614"/>
                  </a:lnTo>
                  <a:lnTo>
                    <a:pt x="3435" y="555"/>
                  </a:lnTo>
                  <a:lnTo>
                    <a:pt x="3445" y="448"/>
                  </a:lnTo>
                  <a:lnTo>
                    <a:pt x="3445" y="336"/>
                  </a:lnTo>
                  <a:lnTo>
                    <a:pt x="3445" y="159"/>
                  </a:lnTo>
                  <a:lnTo>
                    <a:pt x="3413" y="57"/>
                  </a:lnTo>
                  <a:lnTo>
                    <a:pt x="3236" y="60"/>
                  </a:lnTo>
                  <a:lnTo>
                    <a:pt x="3042" y="51"/>
                  </a:lnTo>
                  <a:lnTo>
                    <a:pt x="2907" y="51"/>
                  </a:lnTo>
                  <a:lnTo>
                    <a:pt x="2703" y="38"/>
                  </a:lnTo>
                  <a:lnTo>
                    <a:pt x="2572" y="38"/>
                  </a:lnTo>
                  <a:lnTo>
                    <a:pt x="2420" y="26"/>
                  </a:lnTo>
                  <a:lnTo>
                    <a:pt x="2222" y="17"/>
                  </a:lnTo>
                  <a:lnTo>
                    <a:pt x="2075" y="17"/>
                  </a:lnTo>
                  <a:lnTo>
                    <a:pt x="1897" y="30"/>
                  </a:lnTo>
                  <a:lnTo>
                    <a:pt x="1720" y="17"/>
                  </a:lnTo>
                  <a:lnTo>
                    <a:pt x="1480" y="11"/>
                  </a:lnTo>
                  <a:lnTo>
                    <a:pt x="1318" y="11"/>
                  </a:lnTo>
                  <a:lnTo>
                    <a:pt x="1113" y="11"/>
                  </a:lnTo>
                  <a:lnTo>
                    <a:pt x="835" y="11"/>
                  </a:lnTo>
                  <a:lnTo>
                    <a:pt x="689" y="11"/>
                  </a:lnTo>
                  <a:lnTo>
                    <a:pt x="577" y="11"/>
                  </a:lnTo>
                  <a:lnTo>
                    <a:pt x="487" y="11"/>
                  </a:lnTo>
                  <a:lnTo>
                    <a:pt x="259" y="11"/>
                  </a:lnTo>
                  <a:lnTo>
                    <a:pt x="0" y="0"/>
                  </a:lnTo>
                  <a:lnTo>
                    <a:pt x="12" y="53"/>
                  </a:lnTo>
                  <a:lnTo>
                    <a:pt x="230" y="51"/>
                  </a:lnTo>
                  <a:lnTo>
                    <a:pt x="398" y="41"/>
                  </a:lnTo>
                  <a:lnTo>
                    <a:pt x="577" y="47"/>
                  </a:lnTo>
                  <a:lnTo>
                    <a:pt x="676" y="47"/>
                  </a:lnTo>
                  <a:lnTo>
                    <a:pt x="832" y="47"/>
                  </a:lnTo>
                  <a:lnTo>
                    <a:pt x="968" y="51"/>
                  </a:lnTo>
                  <a:lnTo>
                    <a:pt x="1119" y="57"/>
                  </a:lnTo>
                  <a:lnTo>
                    <a:pt x="1206" y="57"/>
                  </a:lnTo>
                  <a:lnTo>
                    <a:pt x="1408" y="47"/>
                  </a:lnTo>
                  <a:lnTo>
                    <a:pt x="1562" y="60"/>
                  </a:lnTo>
                  <a:lnTo>
                    <a:pt x="1705" y="66"/>
                  </a:lnTo>
                  <a:lnTo>
                    <a:pt x="1847" y="66"/>
                  </a:lnTo>
                  <a:lnTo>
                    <a:pt x="1977" y="70"/>
                  </a:lnTo>
                  <a:lnTo>
                    <a:pt x="2102" y="60"/>
                  </a:lnTo>
                  <a:lnTo>
                    <a:pt x="2186" y="51"/>
                  </a:lnTo>
                  <a:lnTo>
                    <a:pt x="2340" y="70"/>
                  </a:lnTo>
                  <a:lnTo>
                    <a:pt x="2473" y="70"/>
                  </a:lnTo>
                  <a:lnTo>
                    <a:pt x="2585" y="70"/>
                  </a:lnTo>
                  <a:lnTo>
                    <a:pt x="2720" y="77"/>
                  </a:lnTo>
                  <a:lnTo>
                    <a:pt x="2869" y="79"/>
                  </a:lnTo>
                  <a:lnTo>
                    <a:pt x="2987" y="106"/>
                  </a:lnTo>
                  <a:lnTo>
                    <a:pt x="3118" y="100"/>
                  </a:lnTo>
                  <a:lnTo>
                    <a:pt x="3247" y="110"/>
                  </a:lnTo>
                  <a:lnTo>
                    <a:pt x="3350" y="110"/>
                  </a:lnTo>
                  <a:lnTo>
                    <a:pt x="3382" y="218"/>
                  </a:lnTo>
                  <a:lnTo>
                    <a:pt x="3382" y="359"/>
                  </a:lnTo>
                  <a:lnTo>
                    <a:pt x="3382" y="464"/>
                  </a:lnTo>
                  <a:lnTo>
                    <a:pt x="3376" y="614"/>
                  </a:lnTo>
                  <a:lnTo>
                    <a:pt x="3392" y="741"/>
                  </a:lnTo>
                  <a:lnTo>
                    <a:pt x="3386" y="914"/>
                  </a:lnTo>
                  <a:lnTo>
                    <a:pt x="3356" y="1133"/>
                  </a:lnTo>
                  <a:lnTo>
                    <a:pt x="3346" y="1281"/>
                  </a:lnTo>
                  <a:lnTo>
                    <a:pt x="3346" y="1490"/>
                  </a:lnTo>
                  <a:lnTo>
                    <a:pt x="3346" y="1669"/>
                  </a:lnTo>
                  <a:lnTo>
                    <a:pt x="3346" y="1823"/>
                  </a:lnTo>
                  <a:lnTo>
                    <a:pt x="3350" y="1941"/>
                  </a:lnTo>
                  <a:lnTo>
                    <a:pt x="3350" y="2125"/>
                  </a:lnTo>
                  <a:lnTo>
                    <a:pt x="3342" y="2262"/>
                  </a:lnTo>
                  <a:lnTo>
                    <a:pt x="3346" y="2418"/>
                  </a:lnTo>
                  <a:lnTo>
                    <a:pt x="3361" y="2584"/>
                  </a:lnTo>
                  <a:lnTo>
                    <a:pt x="3356" y="2782"/>
                  </a:lnTo>
                  <a:lnTo>
                    <a:pt x="3350" y="3000"/>
                  </a:lnTo>
                  <a:lnTo>
                    <a:pt x="3346" y="3112"/>
                  </a:lnTo>
                  <a:lnTo>
                    <a:pt x="3350" y="3308"/>
                  </a:lnTo>
                  <a:lnTo>
                    <a:pt x="3356" y="3491"/>
                  </a:lnTo>
                  <a:lnTo>
                    <a:pt x="3335" y="3635"/>
                  </a:lnTo>
                  <a:lnTo>
                    <a:pt x="3335" y="3795"/>
                  </a:lnTo>
                  <a:lnTo>
                    <a:pt x="3335" y="3960"/>
                  </a:lnTo>
                  <a:lnTo>
                    <a:pt x="3342" y="4094"/>
                  </a:lnTo>
                  <a:lnTo>
                    <a:pt x="3342" y="4206"/>
                  </a:lnTo>
                  <a:lnTo>
                    <a:pt x="3257" y="4253"/>
                  </a:lnTo>
                  <a:lnTo>
                    <a:pt x="3118" y="4242"/>
                  </a:lnTo>
                  <a:lnTo>
                    <a:pt x="2987" y="4242"/>
                  </a:lnTo>
                  <a:lnTo>
                    <a:pt x="2831" y="4238"/>
                  </a:lnTo>
                  <a:lnTo>
                    <a:pt x="2627" y="4229"/>
                  </a:lnTo>
                  <a:lnTo>
                    <a:pt x="2462" y="4238"/>
                  </a:lnTo>
                  <a:lnTo>
                    <a:pt x="2275" y="4238"/>
                  </a:lnTo>
                  <a:lnTo>
                    <a:pt x="2083" y="4232"/>
                  </a:lnTo>
                  <a:lnTo>
                    <a:pt x="1868" y="4229"/>
                  </a:lnTo>
                  <a:lnTo>
                    <a:pt x="1689" y="4223"/>
                  </a:lnTo>
                  <a:lnTo>
                    <a:pt x="1440" y="4211"/>
                  </a:lnTo>
                  <a:lnTo>
                    <a:pt x="1269" y="4219"/>
                  </a:lnTo>
                  <a:lnTo>
                    <a:pt x="1081" y="4223"/>
                  </a:lnTo>
                  <a:lnTo>
                    <a:pt x="871" y="4238"/>
                  </a:lnTo>
                  <a:lnTo>
                    <a:pt x="696" y="4229"/>
                  </a:lnTo>
                  <a:lnTo>
                    <a:pt x="527" y="4229"/>
                  </a:lnTo>
                  <a:lnTo>
                    <a:pt x="339" y="4229"/>
                  </a:lnTo>
                  <a:lnTo>
                    <a:pt x="181" y="4229"/>
                  </a:lnTo>
                  <a:lnTo>
                    <a:pt x="27" y="4206"/>
                  </a:lnTo>
                  <a:lnTo>
                    <a:pt x="48" y="4269"/>
                  </a:lnTo>
                  <a:lnTo>
                    <a:pt x="48" y="42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6" name="Freeform 32"/>
            <p:cNvSpPr>
              <a:spLocks/>
            </p:cNvSpPr>
            <p:nvPr/>
          </p:nvSpPr>
          <p:spPr bwMode="auto">
            <a:xfrm>
              <a:off x="1937" y="3026"/>
              <a:ext cx="202" cy="449"/>
            </a:xfrm>
            <a:custGeom>
              <a:avLst/>
              <a:gdLst/>
              <a:ahLst/>
              <a:cxnLst>
                <a:cxn ang="0">
                  <a:pos x="42" y="850"/>
                </a:cxn>
                <a:cxn ang="0">
                  <a:pos x="23" y="768"/>
                </a:cxn>
                <a:cxn ang="0">
                  <a:pos x="0" y="642"/>
                </a:cxn>
                <a:cxn ang="0">
                  <a:pos x="14" y="523"/>
                </a:cxn>
                <a:cxn ang="0">
                  <a:pos x="37" y="420"/>
                </a:cxn>
                <a:cxn ang="0">
                  <a:pos x="78" y="344"/>
                </a:cxn>
                <a:cxn ang="0">
                  <a:pos x="105" y="247"/>
                </a:cxn>
                <a:cxn ang="0">
                  <a:pos x="162" y="175"/>
                </a:cxn>
                <a:cxn ang="0">
                  <a:pos x="231" y="116"/>
                </a:cxn>
                <a:cxn ang="0">
                  <a:pos x="284" y="68"/>
                </a:cxn>
                <a:cxn ang="0">
                  <a:pos x="333" y="28"/>
                </a:cxn>
                <a:cxn ang="0">
                  <a:pos x="404" y="0"/>
                </a:cxn>
                <a:cxn ang="0">
                  <a:pos x="385" y="32"/>
                </a:cxn>
                <a:cxn ang="0">
                  <a:pos x="310" y="68"/>
                </a:cxn>
                <a:cxn ang="0">
                  <a:pos x="251" y="131"/>
                </a:cxn>
                <a:cxn ang="0">
                  <a:pos x="198" y="182"/>
                </a:cxn>
                <a:cxn ang="0">
                  <a:pos x="153" y="237"/>
                </a:cxn>
                <a:cxn ang="0">
                  <a:pos x="120" y="294"/>
                </a:cxn>
                <a:cxn ang="0">
                  <a:pos x="99" y="365"/>
                </a:cxn>
                <a:cxn ang="0">
                  <a:pos x="88" y="372"/>
                </a:cxn>
                <a:cxn ang="0">
                  <a:pos x="76" y="389"/>
                </a:cxn>
                <a:cxn ang="0">
                  <a:pos x="71" y="399"/>
                </a:cxn>
                <a:cxn ang="0">
                  <a:pos x="61" y="412"/>
                </a:cxn>
                <a:cxn ang="0">
                  <a:pos x="56" y="426"/>
                </a:cxn>
                <a:cxn ang="0">
                  <a:pos x="54" y="433"/>
                </a:cxn>
                <a:cxn ang="0">
                  <a:pos x="50" y="441"/>
                </a:cxn>
                <a:cxn ang="0">
                  <a:pos x="50" y="454"/>
                </a:cxn>
                <a:cxn ang="0">
                  <a:pos x="48" y="467"/>
                </a:cxn>
                <a:cxn ang="0">
                  <a:pos x="46" y="475"/>
                </a:cxn>
                <a:cxn ang="0">
                  <a:pos x="44" y="486"/>
                </a:cxn>
                <a:cxn ang="0">
                  <a:pos x="42" y="504"/>
                </a:cxn>
                <a:cxn ang="0">
                  <a:pos x="38" y="519"/>
                </a:cxn>
                <a:cxn ang="0">
                  <a:pos x="37" y="526"/>
                </a:cxn>
                <a:cxn ang="0">
                  <a:pos x="27" y="606"/>
                </a:cxn>
                <a:cxn ang="0">
                  <a:pos x="33" y="715"/>
                </a:cxn>
                <a:cxn ang="0">
                  <a:pos x="46" y="800"/>
                </a:cxn>
                <a:cxn ang="0">
                  <a:pos x="82" y="861"/>
                </a:cxn>
                <a:cxn ang="0">
                  <a:pos x="67" y="893"/>
                </a:cxn>
              </a:cxnLst>
              <a:rect l="0" t="0" r="r" b="b"/>
              <a:pathLst>
                <a:path w="404" h="897">
                  <a:moveTo>
                    <a:pt x="67" y="893"/>
                  </a:moveTo>
                  <a:lnTo>
                    <a:pt x="42" y="850"/>
                  </a:lnTo>
                  <a:lnTo>
                    <a:pt x="29" y="814"/>
                  </a:lnTo>
                  <a:lnTo>
                    <a:pt x="23" y="768"/>
                  </a:lnTo>
                  <a:lnTo>
                    <a:pt x="16" y="724"/>
                  </a:lnTo>
                  <a:lnTo>
                    <a:pt x="0" y="642"/>
                  </a:lnTo>
                  <a:lnTo>
                    <a:pt x="4" y="576"/>
                  </a:lnTo>
                  <a:lnTo>
                    <a:pt x="14" y="523"/>
                  </a:lnTo>
                  <a:lnTo>
                    <a:pt x="16" y="464"/>
                  </a:lnTo>
                  <a:lnTo>
                    <a:pt x="37" y="420"/>
                  </a:lnTo>
                  <a:lnTo>
                    <a:pt x="42" y="380"/>
                  </a:lnTo>
                  <a:lnTo>
                    <a:pt x="78" y="344"/>
                  </a:lnTo>
                  <a:lnTo>
                    <a:pt x="78" y="304"/>
                  </a:lnTo>
                  <a:lnTo>
                    <a:pt x="105" y="247"/>
                  </a:lnTo>
                  <a:lnTo>
                    <a:pt x="147" y="211"/>
                  </a:lnTo>
                  <a:lnTo>
                    <a:pt x="162" y="175"/>
                  </a:lnTo>
                  <a:lnTo>
                    <a:pt x="202" y="144"/>
                  </a:lnTo>
                  <a:lnTo>
                    <a:pt x="231" y="116"/>
                  </a:lnTo>
                  <a:lnTo>
                    <a:pt x="257" y="93"/>
                  </a:lnTo>
                  <a:lnTo>
                    <a:pt x="284" y="68"/>
                  </a:lnTo>
                  <a:lnTo>
                    <a:pt x="314" y="43"/>
                  </a:lnTo>
                  <a:lnTo>
                    <a:pt x="333" y="28"/>
                  </a:lnTo>
                  <a:lnTo>
                    <a:pt x="371" y="5"/>
                  </a:lnTo>
                  <a:lnTo>
                    <a:pt x="404" y="0"/>
                  </a:lnTo>
                  <a:lnTo>
                    <a:pt x="396" y="24"/>
                  </a:lnTo>
                  <a:lnTo>
                    <a:pt x="385" y="32"/>
                  </a:lnTo>
                  <a:lnTo>
                    <a:pt x="350" y="43"/>
                  </a:lnTo>
                  <a:lnTo>
                    <a:pt x="310" y="68"/>
                  </a:lnTo>
                  <a:lnTo>
                    <a:pt x="278" y="104"/>
                  </a:lnTo>
                  <a:lnTo>
                    <a:pt x="251" y="131"/>
                  </a:lnTo>
                  <a:lnTo>
                    <a:pt x="231" y="158"/>
                  </a:lnTo>
                  <a:lnTo>
                    <a:pt x="198" y="182"/>
                  </a:lnTo>
                  <a:lnTo>
                    <a:pt x="173" y="209"/>
                  </a:lnTo>
                  <a:lnTo>
                    <a:pt x="153" y="237"/>
                  </a:lnTo>
                  <a:lnTo>
                    <a:pt x="128" y="270"/>
                  </a:lnTo>
                  <a:lnTo>
                    <a:pt x="120" y="294"/>
                  </a:lnTo>
                  <a:lnTo>
                    <a:pt x="105" y="338"/>
                  </a:lnTo>
                  <a:lnTo>
                    <a:pt x="99" y="365"/>
                  </a:lnTo>
                  <a:lnTo>
                    <a:pt x="95" y="367"/>
                  </a:lnTo>
                  <a:lnTo>
                    <a:pt x="88" y="372"/>
                  </a:lnTo>
                  <a:lnTo>
                    <a:pt x="80" y="382"/>
                  </a:lnTo>
                  <a:lnTo>
                    <a:pt x="76" y="389"/>
                  </a:lnTo>
                  <a:lnTo>
                    <a:pt x="73" y="393"/>
                  </a:lnTo>
                  <a:lnTo>
                    <a:pt x="71" y="399"/>
                  </a:lnTo>
                  <a:lnTo>
                    <a:pt x="65" y="405"/>
                  </a:lnTo>
                  <a:lnTo>
                    <a:pt x="61" y="412"/>
                  </a:lnTo>
                  <a:lnTo>
                    <a:pt x="59" y="418"/>
                  </a:lnTo>
                  <a:lnTo>
                    <a:pt x="56" y="426"/>
                  </a:lnTo>
                  <a:lnTo>
                    <a:pt x="54" y="429"/>
                  </a:lnTo>
                  <a:lnTo>
                    <a:pt x="54" y="433"/>
                  </a:lnTo>
                  <a:lnTo>
                    <a:pt x="50" y="435"/>
                  </a:lnTo>
                  <a:lnTo>
                    <a:pt x="50" y="441"/>
                  </a:lnTo>
                  <a:lnTo>
                    <a:pt x="50" y="447"/>
                  </a:lnTo>
                  <a:lnTo>
                    <a:pt x="50" y="454"/>
                  </a:lnTo>
                  <a:lnTo>
                    <a:pt x="48" y="460"/>
                  </a:lnTo>
                  <a:lnTo>
                    <a:pt x="48" y="467"/>
                  </a:lnTo>
                  <a:lnTo>
                    <a:pt x="46" y="471"/>
                  </a:lnTo>
                  <a:lnTo>
                    <a:pt x="46" y="475"/>
                  </a:lnTo>
                  <a:lnTo>
                    <a:pt x="44" y="479"/>
                  </a:lnTo>
                  <a:lnTo>
                    <a:pt x="44" y="486"/>
                  </a:lnTo>
                  <a:lnTo>
                    <a:pt x="42" y="496"/>
                  </a:lnTo>
                  <a:lnTo>
                    <a:pt x="42" y="504"/>
                  </a:lnTo>
                  <a:lnTo>
                    <a:pt x="38" y="511"/>
                  </a:lnTo>
                  <a:lnTo>
                    <a:pt x="38" y="519"/>
                  </a:lnTo>
                  <a:lnTo>
                    <a:pt x="37" y="525"/>
                  </a:lnTo>
                  <a:lnTo>
                    <a:pt x="37" y="526"/>
                  </a:lnTo>
                  <a:lnTo>
                    <a:pt x="27" y="555"/>
                  </a:lnTo>
                  <a:lnTo>
                    <a:pt x="27" y="606"/>
                  </a:lnTo>
                  <a:lnTo>
                    <a:pt x="27" y="660"/>
                  </a:lnTo>
                  <a:lnTo>
                    <a:pt x="33" y="715"/>
                  </a:lnTo>
                  <a:lnTo>
                    <a:pt x="40" y="762"/>
                  </a:lnTo>
                  <a:lnTo>
                    <a:pt x="46" y="800"/>
                  </a:lnTo>
                  <a:lnTo>
                    <a:pt x="67" y="834"/>
                  </a:lnTo>
                  <a:lnTo>
                    <a:pt x="82" y="861"/>
                  </a:lnTo>
                  <a:lnTo>
                    <a:pt x="90" y="897"/>
                  </a:lnTo>
                  <a:lnTo>
                    <a:pt x="67" y="893"/>
                  </a:lnTo>
                  <a:lnTo>
                    <a:pt x="67" y="8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7" name="Freeform 33"/>
            <p:cNvSpPr>
              <a:spLocks/>
            </p:cNvSpPr>
            <p:nvPr/>
          </p:nvSpPr>
          <p:spPr bwMode="auto">
            <a:xfrm>
              <a:off x="2383" y="2436"/>
              <a:ext cx="958" cy="1037"/>
            </a:xfrm>
            <a:custGeom>
              <a:avLst/>
              <a:gdLst/>
              <a:ahLst/>
              <a:cxnLst>
                <a:cxn ang="0">
                  <a:pos x="48" y="1970"/>
                </a:cxn>
                <a:cxn ang="0">
                  <a:pos x="27" y="1850"/>
                </a:cxn>
                <a:cxn ang="0">
                  <a:pos x="8" y="1671"/>
                </a:cxn>
                <a:cxn ang="0">
                  <a:pos x="67" y="1473"/>
                </a:cxn>
                <a:cxn ang="0">
                  <a:pos x="174" y="1323"/>
                </a:cxn>
                <a:cxn ang="0">
                  <a:pos x="303" y="1272"/>
                </a:cxn>
                <a:cxn ang="0">
                  <a:pos x="474" y="1241"/>
                </a:cxn>
                <a:cxn ang="0">
                  <a:pos x="683" y="1283"/>
                </a:cxn>
                <a:cxn ang="0">
                  <a:pos x="944" y="1287"/>
                </a:cxn>
                <a:cxn ang="0">
                  <a:pos x="1153" y="1230"/>
                </a:cxn>
                <a:cxn ang="0">
                  <a:pos x="1298" y="1108"/>
                </a:cxn>
                <a:cxn ang="0">
                  <a:pos x="1324" y="916"/>
                </a:cxn>
                <a:cxn ang="0">
                  <a:pos x="1301" y="777"/>
                </a:cxn>
                <a:cxn ang="0">
                  <a:pos x="1271" y="631"/>
                </a:cxn>
                <a:cxn ang="0">
                  <a:pos x="1328" y="572"/>
                </a:cxn>
                <a:cxn ang="0">
                  <a:pos x="1431" y="532"/>
                </a:cxn>
                <a:cxn ang="0">
                  <a:pos x="1570" y="526"/>
                </a:cxn>
                <a:cxn ang="0">
                  <a:pos x="1724" y="439"/>
                </a:cxn>
                <a:cxn ang="0">
                  <a:pos x="1842" y="249"/>
                </a:cxn>
                <a:cxn ang="0">
                  <a:pos x="1876" y="125"/>
                </a:cxn>
                <a:cxn ang="0">
                  <a:pos x="1903" y="0"/>
                </a:cxn>
                <a:cxn ang="0">
                  <a:pos x="1903" y="95"/>
                </a:cxn>
                <a:cxn ang="0">
                  <a:pos x="1861" y="264"/>
                </a:cxn>
                <a:cxn ang="0">
                  <a:pos x="1811" y="355"/>
                </a:cxn>
                <a:cxn ang="0">
                  <a:pos x="1651" y="519"/>
                </a:cxn>
                <a:cxn ang="0">
                  <a:pos x="1516" y="545"/>
                </a:cxn>
                <a:cxn ang="0">
                  <a:pos x="1391" y="563"/>
                </a:cxn>
                <a:cxn ang="0">
                  <a:pos x="1294" y="629"/>
                </a:cxn>
                <a:cxn ang="0">
                  <a:pos x="1311" y="755"/>
                </a:cxn>
                <a:cxn ang="0">
                  <a:pos x="1341" y="884"/>
                </a:cxn>
                <a:cxn ang="0">
                  <a:pos x="1338" y="1070"/>
                </a:cxn>
                <a:cxn ang="0">
                  <a:pos x="1265" y="1181"/>
                </a:cxn>
                <a:cxn ang="0">
                  <a:pos x="1155" y="1255"/>
                </a:cxn>
                <a:cxn ang="0">
                  <a:pos x="990" y="1298"/>
                </a:cxn>
                <a:cxn ang="0">
                  <a:pos x="805" y="1310"/>
                </a:cxn>
                <a:cxn ang="0">
                  <a:pos x="672" y="1300"/>
                </a:cxn>
                <a:cxn ang="0">
                  <a:pos x="510" y="1257"/>
                </a:cxn>
                <a:cxn ang="0">
                  <a:pos x="341" y="1283"/>
                </a:cxn>
                <a:cxn ang="0">
                  <a:pos x="204" y="1331"/>
                </a:cxn>
                <a:cxn ang="0">
                  <a:pos x="101" y="1449"/>
                </a:cxn>
                <a:cxn ang="0">
                  <a:pos x="27" y="1635"/>
                </a:cxn>
                <a:cxn ang="0">
                  <a:pos x="27" y="1795"/>
                </a:cxn>
                <a:cxn ang="0">
                  <a:pos x="61" y="1947"/>
                </a:cxn>
                <a:cxn ang="0">
                  <a:pos x="130" y="2063"/>
                </a:cxn>
              </a:cxnLst>
              <a:rect l="0" t="0" r="r" b="b"/>
              <a:pathLst>
                <a:path w="1916" h="2072">
                  <a:moveTo>
                    <a:pt x="113" y="2072"/>
                  </a:moveTo>
                  <a:lnTo>
                    <a:pt x="63" y="2025"/>
                  </a:lnTo>
                  <a:lnTo>
                    <a:pt x="48" y="1970"/>
                  </a:lnTo>
                  <a:lnTo>
                    <a:pt x="35" y="1934"/>
                  </a:lnTo>
                  <a:lnTo>
                    <a:pt x="27" y="1888"/>
                  </a:lnTo>
                  <a:lnTo>
                    <a:pt x="27" y="1850"/>
                  </a:lnTo>
                  <a:lnTo>
                    <a:pt x="0" y="1785"/>
                  </a:lnTo>
                  <a:lnTo>
                    <a:pt x="0" y="1728"/>
                  </a:lnTo>
                  <a:lnTo>
                    <a:pt x="8" y="1671"/>
                  </a:lnTo>
                  <a:lnTo>
                    <a:pt x="14" y="1605"/>
                  </a:lnTo>
                  <a:lnTo>
                    <a:pt x="27" y="1551"/>
                  </a:lnTo>
                  <a:lnTo>
                    <a:pt x="67" y="1473"/>
                  </a:lnTo>
                  <a:lnTo>
                    <a:pt x="111" y="1416"/>
                  </a:lnTo>
                  <a:lnTo>
                    <a:pt x="151" y="1361"/>
                  </a:lnTo>
                  <a:lnTo>
                    <a:pt x="174" y="1323"/>
                  </a:lnTo>
                  <a:lnTo>
                    <a:pt x="215" y="1304"/>
                  </a:lnTo>
                  <a:lnTo>
                    <a:pt x="269" y="1287"/>
                  </a:lnTo>
                  <a:lnTo>
                    <a:pt x="303" y="1272"/>
                  </a:lnTo>
                  <a:lnTo>
                    <a:pt x="349" y="1255"/>
                  </a:lnTo>
                  <a:lnTo>
                    <a:pt x="406" y="1245"/>
                  </a:lnTo>
                  <a:lnTo>
                    <a:pt x="474" y="1241"/>
                  </a:lnTo>
                  <a:lnTo>
                    <a:pt x="554" y="1241"/>
                  </a:lnTo>
                  <a:lnTo>
                    <a:pt x="622" y="1260"/>
                  </a:lnTo>
                  <a:lnTo>
                    <a:pt x="683" y="1283"/>
                  </a:lnTo>
                  <a:lnTo>
                    <a:pt x="765" y="1287"/>
                  </a:lnTo>
                  <a:lnTo>
                    <a:pt x="845" y="1287"/>
                  </a:lnTo>
                  <a:lnTo>
                    <a:pt x="944" y="1287"/>
                  </a:lnTo>
                  <a:lnTo>
                    <a:pt x="1016" y="1274"/>
                  </a:lnTo>
                  <a:lnTo>
                    <a:pt x="1081" y="1260"/>
                  </a:lnTo>
                  <a:lnTo>
                    <a:pt x="1153" y="1230"/>
                  </a:lnTo>
                  <a:lnTo>
                    <a:pt x="1214" y="1201"/>
                  </a:lnTo>
                  <a:lnTo>
                    <a:pt x="1256" y="1154"/>
                  </a:lnTo>
                  <a:lnTo>
                    <a:pt x="1298" y="1108"/>
                  </a:lnTo>
                  <a:lnTo>
                    <a:pt x="1320" y="1066"/>
                  </a:lnTo>
                  <a:lnTo>
                    <a:pt x="1324" y="992"/>
                  </a:lnTo>
                  <a:lnTo>
                    <a:pt x="1324" y="916"/>
                  </a:lnTo>
                  <a:lnTo>
                    <a:pt x="1324" y="863"/>
                  </a:lnTo>
                  <a:lnTo>
                    <a:pt x="1307" y="814"/>
                  </a:lnTo>
                  <a:lnTo>
                    <a:pt x="1301" y="777"/>
                  </a:lnTo>
                  <a:lnTo>
                    <a:pt x="1281" y="732"/>
                  </a:lnTo>
                  <a:lnTo>
                    <a:pt x="1275" y="688"/>
                  </a:lnTo>
                  <a:lnTo>
                    <a:pt x="1271" y="631"/>
                  </a:lnTo>
                  <a:lnTo>
                    <a:pt x="1284" y="603"/>
                  </a:lnTo>
                  <a:lnTo>
                    <a:pt x="1301" y="585"/>
                  </a:lnTo>
                  <a:lnTo>
                    <a:pt x="1328" y="572"/>
                  </a:lnTo>
                  <a:lnTo>
                    <a:pt x="1360" y="557"/>
                  </a:lnTo>
                  <a:lnTo>
                    <a:pt x="1391" y="540"/>
                  </a:lnTo>
                  <a:lnTo>
                    <a:pt x="1431" y="532"/>
                  </a:lnTo>
                  <a:lnTo>
                    <a:pt x="1476" y="530"/>
                  </a:lnTo>
                  <a:lnTo>
                    <a:pt x="1532" y="530"/>
                  </a:lnTo>
                  <a:lnTo>
                    <a:pt x="1570" y="526"/>
                  </a:lnTo>
                  <a:lnTo>
                    <a:pt x="1615" y="515"/>
                  </a:lnTo>
                  <a:lnTo>
                    <a:pt x="1674" y="487"/>
                  </a:lnTo>
                  <a:lnTo>
                    <a:pt x="1724" y="439"/>
                  </a:lnTo>
                  <a:lnTo>
                    <a:pt x="1771" y="380"/>
                  </a:lnTo>
                  <a:lnTo>
                    <a:pt x="1817" y="308"/>
                  </a:lnTo>
                  <a:lnTo>
                    <a:pt x="1842" y="249"/>
                  </a:lnTo>
                  <a:lnTo>
                    <a:pt x="1870" y="196"/>
                  </a:lnTo>
                  <a:lnTo>
                    <a:pt x="1874" y="156"/>
                  </a:lnTo>
                  <a:lnTo>
                    <a:pt x="1876" y="125"/>
                  </a:lnTo>
                  <a:lnTo>
                    <a:pt x="1883" y="89"/>
                  </a:lnTo>
                  <a:lnTo>
                    <a:pt x="1889" y="49"/>
                  </a:lnTo>
                  <a:lnTo>
                    <a:pt x="1903" y="0"/>
                  </a:lnTo>
                  <a:lnTo>
                    <a:pt x="1916" y="0"/>
                  </a:lnTo>
                  <a:lnTo>
                    <a:pt x="1906" y="45"/>
                  </a:lnTo>
                  <a:lnTo>
                    <a:pt x="1903" y="95"/>
                  </a:lnTo>
                  <a:lnTo>
                    <a:pt x="1897" y="156"/>
                  </a:lnTo>
                  <a:lnTo>
                    <a:pt x="1883" y="209"/>
                  </a:lnTo>
                  <a:lnTo>
                    <a:pt x="1861" y="264"/>
                  </a:lnTo>
                  <a:lnTo>
                    <a:pt x="1844" y="298"/>
                  </a:lnTo>
                  <a:lnTo>
                    <a:pt x="1834" y="321"/>
                  </a:lnTo>
                  <a:lnTo>
                    <a:pt x="1811" y="355"/>
                  </a:lnTo>
                  <a:lnTo>
                    <a:pt x="1758" y="429"/>
                  </a:lnTo>
                  <a:lnTo>
                    <a:pt x="1701" y="487"/>
                  </a:lnTo>
                  <a:lnTo>
                    <a:pt x="1651" y="519"/>
                  </a:lnTo>
                  <a:lnTo>
                    <a:pt x="1611" y="536"/>
                  </a:lnTo>
                  <a:lnTo>
                    <a:pt x="1579" y="540"/>
                  </a:lnTo>
                  <a:lnTo>
                    <a:pt x="1516" y="545"/>
                  </a:lnTo>
                  <a:lnTo>
                    <a:pt x="1480" y="545"/>
                  </a:lnTo>
                  <a:lnTo>
                    <a:pt x="1433" y="549"/>
                  </a:lnTo>
                  <a:lnTo>
                    <a:pt x="1391" y="563"/>
                  </a:lnTo>
                  <a:lnTo>
                    <a:pt x="1345" y="580"/>
                  </a:lnTo>
                  <a:lnTo>
                    <a:pt x="1311" y="599"/>
                  </a:lnTo>
                  <a:lnTo>
                    <a:pt x="1294" y="629"/>
                  </a:lnTo>
                  <a:lnTo>
                    <a:pt x="1294" y="669"/>
                  </a:lnTo>
                  <a:lnTo>
                    <a:pt x="1298" y="722"/>
                  </a:lnTo>
                  <a:lnTo>
                    <a:pt x="1311" y="755"/>
                  </a:lnTo>
                  <a:lnTo>
                    <a:pt x="1319" y="787"/>
                  </a:lnTo>
                  <a:lnTo>
                    <a:pt x="1324" y="827"/>
                  </a:lnTo>
                  <a:lnTo>
                    <a:pt x="1341" y="884"/>
                  </a:lnTo>
                  <a:lnTo>
                    <a:pt x="1345" y="947"/>
                  </a:lnTo>
                  <a:lnTo>
                    <a:pt x="1341" y="1019"/>
                  </a:lnTo>
                  <a:lnTo>
                    <a:pt x="1338" y="1070"/>
                  </a:lnTo>
                  <a:lnTo>
                    <a:pt x="1320" y="1108"/>
                  </a:lnTo>
                  <a:lnTo>
                    <a:pt x="1298" y="1143"/>
                  </a:lnTo>
                  <a:lnTo>
                    <a:pt x="1265" y="1181"/>
                  </a:lnTo>
                  <a:lnTo>
                    <a:pt x="1233" y="1222"/>
                  </a:lnTo>
                  <a:lnTo>
                    <a:pt x="1199" y="1234"/>
                  </a:lnTo>
                  <a:lnTo>
                    <a:pt x="1155" y="1255"/>
                  </a:lnTo>
                  <a:lnTo>
                    <a:pt x="1109" y="1268"/>
                  </a:lnTo>
                  <a:lnTo>
                    <a:pt x="1062" y="1281"/>
                  </a:lnTo>
                  <a:lnTo>
                    <a:pt x="990" y="1298"/>
                  </a:lnTo>
                  <a:lnTo>
                    <a:pt x="921" y="1304"/>
                  </a:lnTo>
                  <a:lnTo>
                    <a:pt x="845" y="1304"/>
                  </a:lnTo>
                  <a:lnTo>
                    <a:pt x="805" y="1310"/>
                  </a:lnTo>
                  <a:lnTo>
                    <a:pt x="763" y="1308"/>
                  </a:lnTo>
                  <a:lnTo>
                    <a:pt x="721" y="1308"/>
                  </a:lnTo>
                  <a:lnTo>
                    <a:pt x="672" y="1300"/>
                  </a:lnTo>
                  <a:lnTo>
                    <a:pt x="626" y="1283"/>
                  </a:lnTo>
                  <a:lnTo>
                    <a:pt x="573" y="1268"/>
                  </a:lnTo>
                  <a:lnTo>
                    <a:pt x="510" y="1257"/>
                  </a:lnTo>
                  <a:lnTo>
                    <a:pt x="447" y="1257"/>
                  </a:lnTo>
                  <a:lnTo>
                    <a:pt x="381" y="1268"/>
                  </a:lnTo>
                  <a:lnTo>
                    <a:pt x="341" y="1283"/>
                  </a:lnTo>
                  <a:lnTo>
                    <a:pt x="303" y="1298"/>
                  </a:lnTo>
                  <a:lnTo>
                    <a:pt x="263" y="1310"/>
                  </a:lnTo>
                  <a:lnTo>
                    <a:pt x="204" y="1331"/>
                  </a:lnTo>
                  <a:lnTo>
                    <a:pt x="170" y="1371"/>
                  </a:lnTo>
                  <a:lnTo>
                    <a:pt x="147" y="1394"/>
                  </a:lnTo>
                  <a:lnTo>
                    <a:pt x="101" y="1449"/>
                  </a:lnTo>
                  <a:lnTo>
                    <a:pt x="67" y="1510"/>
                  </a:lnTo>
                  <a:lnTo>
                    <a:pt x="35" y="1589"/>
                  </a:lnTo>
                  <a:lnTo>
                    <a:pt x="27" y="1635"/>
                  </a:lnTo>
                  <a:lnTo>
                    <a:pt x="23" y="1694"/>
                  </a:lnTo>
                  <a:lnTo>
                    <a:pt x="18" y="1751"/>
                  </a:lnTo>
                  <a:lnTo>
                    <a:pt x="27" y="1795"/>
                  </a:lnTo>
                  <a:lnTo>
                    <a:pt x="44" y="1848"/>
                  </a:lnTo>
                  <a:lnTo>
                    <a:pt x="54" y="1903"/>
                  </a:lnTo>
                  <a:lnTo>
                    <a:pt x="61" y="1947"/>
                  </a:lnTo>
                  <a:lnTo>
                    <a:pt x="71" y="1993"/>
                  </a:lnTo>
                  <a:lnTo>
                    <a:pt x="97" y="2023"/>
                  </a:lnTo>
                  <a:lnTo>
                    <a:pt x="130" y="2063"/>
                  </a:lnTo>
                  <a:lnTo>
                    <a:pt x="113" y="2072"/>
                  </a:lnTo>
                  <a:lnTo>
                    <a:pt x="113" y="20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8" name="Freeform 34"/>
            <p:cNvSpPr>
              <a:spLocks/>
            </p:cNvSpPr>
            <p:nvPr/>
          </p:nvSpPr>
          <p:spPr bwMode="auto">
            <a:xfrm>
              <a:off x="2592" y="2433"/>
              <a:ext cx="718" cy="477"/>
            </a:xfrm>
            <a:custGeom>
              <a:avLst/>
              <a:gdLst/>
              <a:ahLst/>
              <a:cxnLst>
                <a:cxn ang="0">
                  <a:pos x="1415" y="34"/>
                </a:cxn>
                <a:cxn ang="0">
                  <a:pos x="1388" y="99"/>
                </a:cxn>
                <a:cxn ang="0">
                  <a:pos x="1343" y="177"/>
                </a:cxn>
                <a:cxn ang="0">
                  <a:pos x="1297" y="259"/>
                </a:cxn>
                <a:cxn ang="0">
                  <a:pos x="1240" y="321"/>
                </a:cxn>
                <a:cxn ang="0">
                  <a:pos x="1154" y="379"/>
                </a:cxn>
                <a:cxn ang="0">
                  <a:pos x="1080" y="398"/>
                </a:cxn>
                <a:cxn ang="0">
                  <a:pos x="981" y="398"/>
                </a:cxn>
                <a:cxn ang="0">
                  <a:pos x="892" y="398"/>
                </a:cxn>
                <a:cxn ang="0">
                  <a:pos x="825" y="415"/>
                </a:cxn>
                <a:cxn ang="0">
                  <a:pos x="761" y="441"/>
                </a:cxn>
                <a:cxn ang="0">
                  <a:pos x="696" y="495"/>
                </a:cxn>
                <a:cxn ang="0">
                  <a:pos x="681" y="553"/>
                </a:cxn>
                <a:cxn ang="0">
                  <a:pos x="673" y="616"/>
                </a:cxn>
                <a:cxn ang="0">
                  <a:pos x="662" y="681"/>
                </a:cxn>
                <a:cxn ang="0">
                  <a:pos x="635" y="746"/>
                </a:cxn>
                <a:cxn ang="0">
                  <a:pos x="578" y="803"/>
                </a:cxn>
                <a:cxn ang="0">
                  <a:pos x="485" y="848"/>
                </a:cxn>
                <a:cxn ang="0">
                  <a:pos x="373" y="871"/>
                </a:cxn>
                <a:cxn ang="0">
                  <a:pos x="270" y="894"/>
                </a:cxn>
                <a:cxn ang="0">
                  <a:pos x="175" y="911"/>
                </a:cxn>
                <a:cxn ang="0">
                  <a:pos x="91" y="920"/>
                </a:cxn>
                <a:cxn ang="0">
                  <a:pos x="19" y="936"/>
                </a:cxn>
                <a:cxn ang="0">
                  <a:pos x="2" y="955"/>
                </a:cxn>
                <a:cxn ang="0">
                  <a:pos x="80" y="941"/>
                </a:cxn>
                <a:cxn ang="0">
                  <a:pos x="154" y="938"/>
                </a:cxn>
                <a:cxn ang="0">
                  <a:pos x="251" y="915"/>
                </a:cxn>
                <a:cxn ang="0">
                  <a:pos x="359" y="898"/>
                </a:cxn>
                <a:cxn ang="0">
                  <a:pos x="445" y="879"/>
                </a:cxn>
                <a:cxn ang="0">
                  <a:pos x="546" y="825"/>
                </a:cxn>
                <a:cxn ang="0">
                  <a:pos x="614" y="791"/>
                </a:cxn>
                <a:cxn ang="0">
                  <a:pos x="662" y="746"/>
                </a:cxn>
                <a:cxn ang="0">
                  <a:pos x="685" y="673"/>
                </a:cxn>
                <a:cxn ang="0">
                  <a:pos x="694" y="593"/>
                </a:cxn>
                <a:cxn ang="0">
                  <a:pos x="700" y="521"/>
                </a:cxn>
                <a:cxn ang="0">
                  <a:pos x="763" y="462"/>
                </a:cxn>
                <a:cxn ang="0">
                  <a:pos x="822" y="436"/>
                </a:cxn>
                <a:cxn ang="0">
                  <a:pos x="875" y="415"/>
                </a:cxn>
                <a:cxn ang="0">
                  <a:pos x="991" y="413"/>
                </a:cxn>
                <a:cxn ang="0">
                  <a:pos x="1078" y="413"/>
                </a:cxn>
                <a:cxn ang="0">
                  <a:pos x="1154" y="394"/>
                </a:cxn>
                <a:cxn ang="0">
                  <a:pos x="1244" y="337"/>
                </a:cxn>
                <a:cxn ang="0">
                  <a:pos x="1309" y="280"/>
                </a:cxn>
                <a:cxn ang="0">
                  <a:pos x="1339" y="219"/>
                </a:cxn>
                <a:cxn ang="0">
                  <a:pos x="1381" y="150"/>
                </a:cxn>
                <a:cxn ang="0">
                  <a:pos x="1415" y="88"/>
                </a:cxn>
                <a:cxn ang="0">
                  <a:pos x="1428" y="27"/>
                </a:cxn>
                <a:cxn ang="0">
                  <a:pos x="1419" y="4"/>
                </a:cxn>
              </a:cxnLst>
              <a:rect l="0" t="0" r="r" b="b"/>
              <a:pathLst>
                <a:path w="1434" h="955">
                  <a:moveTo>
                    <a:pt x="1419" y="4"/>
                  </a:moveTo>
                  <a:lnTo>
                    <a:pt x="1415" y="34"/>
                  </a:lnTo>
                  <a:lnTo>
                    <a:pt x="1411" y="57"/>
                  </a:lnTo>
                  <a:lnTo>
                    <a:pt x="1388" y="99"/>
                  </a:lnTo>
                  <a:lnTo>
                    <a:pt x="1366" y="152"/>
                  </a:lnTo>
                  <a:lnTo>
                    <a:pt x="1343" y="177"/>
                  </a:lnTo>
                  <a:lnTo>
                    <a:pt x="1322" y="226"/>
                  </a:lnTo>
                  <a:lnTo>
                    <a:pt x="1297" y="259"/>
                  </a:lnTo>
                  <a:lnTo>
                    <a:pt x="1276" y="293"/>
                  </a:lnTo>
                  <a:lnTo>
                    <a:pt x="1240" y="321"/>
                  </a:lnTo>
                  <a:lnTo>
                    <a:pt x="1206" y="348"/>
                  </a:lnTo>
                  <a:lnTo>
                    <a:pt x="1154" y="379"/>
                  </a:lnTo>
                  <a:lnTo>
                    <a:pt x="1113" y="394"/>
                  </a:lnTo>
                  <a:lnTo>
                    <a:pt x="1080" y="398"/>
                  </a:lnTo>
                  <a:lnTo>
                    <a:pt x="1029" y="394"/>
                  </a:lnTo>
                  <a:lnTo>
                    <a:pt x="981" y="398"/>
                  </a:lnTo>
                  <a:lnTo>
                    <a:pt x="949" y="394"/>
                  </a:lnTo>
                  <a:lnTo>
                    <a:pt x="892" y="398"/>
                  </a:lnTo>
                  <a:lnTo>
                    <a:pt x="848" y="401"/>
                  </a:lnTo>
                  <a:lnTo>
                    <a:pt x="825" y="415"/>
                  </a:lnTo>
                  <a:lnTo>
                    <a:pt x="799" y="428"/>
                  </a:lnTo>
                  <a:lnTo>
                    <a:pt x="761" y="441"/>
                  </a:lnTo>
                  <a:lnTo>
                    <a:pt x="723" y="470"/>
                  </a:lnTo>
                  <a:lnTo>
                    <a:pt x="696" y="495"/>
                  </a:lnTo>
                  <a:lnTo>
                    <a:pt x="688" y="514"/>
                  </a:lnTo>
                  <a:lnTo>
                    <a:pt x="681" y="553"/>
                  </a:lnTo>
                  <a:lnTo>
                    <a:pt x="677" y="584"/>
                  </a:lnTo>
                  <a:lnTo>
                    <a:pt x="673" y="616"/>
                  </a:lnTo>
                  <a:lnTo>
                    <a:pt x="669" y="654"/>
                  </a:lnTo>
                  <a:lnTo>
                    <a:pt x="662" y="681"/>
                  </a:lnTo>
                  <a:lnTo>
                    <a:pt x="647" y="709"/>
                  </a:lnTo>
                  <a:lnTo>
                    <a:pt x="635" y="746"/>
                  </a:lnTo>
                  <a:lnTo>
                    <a:pt x="618" y="772"/>
                  </a:lnTo>
                  <a:lnTo>
                    <a:pt x="578" y="803"/>
                  </a:lnTo>
                  <a:lnTo>
                    <a:pt x="515" y="825"/>
                  </a:lnTo>
                  <a:lnTo>
                    <a:pt x="485" y="848"/>
                  </a:lnTo>
                  <a:lnTo>
                    <a:pt x="426" y="862"/>
                  </a:lnTo>
                  <a:lnTo>
                    <a:pt x="373" y="871"/>
                  </a:lnTo>
                  <a:lnTo>
                    <a:pt x="314" y="888"/>
                  </a:lnTo>
                  <a:lnTo>
                    <a:pt x="270" y="894"/>
                  </a:lnTo>
                  <a:lnTo>
                    <a:pt x="221" y="905"/>
                  </a:lnTo>
                  <a:lnTo>
                    <a:pt x="175" y="911"/>
                  </a:lnTo>
                  <a:lnTo>
                    <a:pt x="127" y="920"/>
                  </a:lnTo>
                  <a:lnTo>
                    <a:pt x="91" y="920"/>
                  </a:lnTo>
                  <a:lnTo>
                    <a:pt x="65" y="924"/>
                  </a:lnTo>
                  <a:lnTo>
                    <a:pt x="19" y="936"/>
                  </a:lnTo>
                  <a:lnTo>
                    <a:pt x="0" y="938"/>
                  </a:lnTo>
                  <a:lnTo>
                    <a:pt x="2" y="955"/>
                  </a:lnTo>
                  <a:lnTo>
                    <a:pt x="46" y="945"/>
                  </a:lnTo>
                  <a:lnTo>
                    <a:pt x="80" y="941"/>
                  </a:lnTo>
                  <a:lnTo>
                    <a:pt x="108" y="941"/>
                  </a:lnTo>
                  <a:lnTo>
                    <a:pt x="154" y="938"/>
                  </a:lnTo>
                  <a:lnTo>
                    <a:pt x="190" y="924"/>
                  </a:lnTo>
                  <a:lnTo>
                    <a:pt x="251" y="915"/>
                  </a:lnTo>
                  <a:lnTo>
                    <a:pt x="310" y="911"/>
                  </a:lnTo>
                  <a:lnTo>
                    <a:pt x="359" y="898"/>
                  </a:lnTo>
                  <a:lnTo>
                    <a:pt x="399" y="884"/>
                  </a:lnTo>
                  <a:lnTo>
                    <a:pt x="445" y="879"/>
                  </a:lnTo>
                  <a:lnTo>
                    <a:pt x="504" y="856"/>
                  </a:lnTo>
                  <a:lnTo>
                    <a:pt x="546" y="825"/>
                  </a:lnTo>
                  <a:lnTo>
                    <a:pt x="595" y="816"/>
                  </a:lnTo>
                  <a:lnTo>
                    <a:pt x="614" y="791"/>
                  </a:lnTo>
                  <a:lnTo>
                    <a:pt x="637" y="776"/>
                  </a:lnTo>
                  <a:lnTo>
                    <a:pt x="662" y="746"/>
                  </a:lnTo>
                  <a:lnTo>
                    <a:pt x="668" y="713"/>
                  </a:lnTo>
                  <a:lnTo>
                    <a:pt x="685" y="673"/>
                  </a:lnTo>
                  <a:lnTo>
                    <a:pt x="694" y="630"/>
                  </a:lnTo>
                  <a:lnTo>
                    <a:pt x="694" y="593"/>
                  </a:lnTo>
                  <a:lnTo>
                    <a:pt x="696" y="550"/>
                  </a:lnTo>
                  <a:lnTo>
                    <a:pt x="700" y="521"/>
                  </a:lnTo>
                  <a:lnTo>
                    <a:pt x="723" y="491"/>
                  </a:lnTo>
                  <a:lnTo>
                    <a:pt x="763" y="462"/>
                  </a:lnTo>
                  <a:lnTo>
                    <a:pt x="793" y="445"/>
                  </a:lnTo>
                  <a:lnTo>
                    <a:pt x="822" y="436"/>
                  </a:lnTo>
                  <a:lnTo>
                    <a:pt x="843" y="420"/>
                  </a:lnTo>
                  <a:lnTo>
                    <a:pt x="875" y="415"/>
                  </a:lnTo>
                  <a:lnTo>
                    <a:pt x="928" y="413"/>
                  </a:lnTo>
                  <a:lnTo>
                    <a:pt x="991" y="413"/>
                  </a:lnTo>
                  <a:lnTo>
                    <a:pt x="1040" y="413"/>
                  </a:lnTo>
                  <a:lnTo>
                    <a:pt x="1078" y="413"/>
                  </a:lnTo>
                  <a:lnTo>
                    <a:pt x="1128" y="409"/>
                  </a:lnTo>
                  <a:lnTo>
                    <a:pt x="1154" y="394"/>
                  </a:lnTo>
                  <a:lnTo>
                    <a:pt x="1187" y="379"/>
                  </a:lnTo>
                  <a:lnTo>
                    <a:pt x="1244" y="337"/>
                  </a:lnTo>
                  <a:lnTo>
                    <a:pt x="1276" y="312"/>
                  </a:lnTo>
                  <a:lnTo>
                    <a:pt x="1309" y="280"/>
                  </a:lnTo>
                  <a:lnTo>
                    <a:pt x="1329" y="253"/>
                  </a:lnTo>
                  <a:lnTo>
                    <a:pt x="1339" y="219"/>
                  </a:lnTo>
                  <a:lnTo>
                    <a:pt x="1362" y="183"/>
                  </a:lnTo>
                  <a:lnTo>
                    <a:pt x="1381" y="150"/>
                  </a:lnTo>
                  <a:lnTo>
                    <a:pt x="1392" y="120"/>
                  </a:lnTo>
                  <a:lnTo>
                    <a:pt x="1415" y="88"/>
                  </a:lnTo>
                  <a:lnTo>
                    <a:pt x="1430" y="53"/>
                  </a:lnTo>
                  <a:lnTo>
                    <a:pt x="1428" y="27"/>
                  </a:lnTo>
                  <a:lnTo>
                    <a:pt x="1434" y="0"/>
                  </a:lnTo>
                  <a:lnTo>
                    <a:pt x="1419" y="4"/>
                  </a:lnTo>
                  <a:lnTo>
                    <a:pt x="141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9" name="Freeform 35"/>
            <p:cNvSpPr>
              <a:spLocks/>
            </p:cNvSpPr>
            <p:nvPr/>
          </p:nvSpPr>
          <p:spPr bwMode="auto">
            <a:xfrm>
              <a:off x="2592" y="2602"/>
              <a:ext cx="180" cy="299"/>
            </a:xfrm>
            <a:custGeom>
              <a:avLst/>
              <a:gdLst/>
              <a:ahLst/>
              <a:cxnLst>
                <a:cxn ang="0">
                  <a:pos x="46" y="581"/>
                </a:cxn>
                <a:cxn ang="0">
                  <a:pos x="108" y="540"/>
                </a:cxn>
                <a:cxn ang="0">
                  <a:pos x="158" y="502"/>
                </a:cxn>
                <a:cxn ang="0">
                  <a:pos x="213" y="467"/>
                </a:cxn>
                <a:cxn ang="0">
                  <a:pos x="257" y="420"/>
                </a:cxn>
                <a:cxn ang="0">
                  <a:pos x="297" y="384"/>
                </a:cxn>
                <a:cxn ang="0">
                  <a:pos x="327" y="348"/>
                </a:cxn>
                <a:cxn ang="0">
                  <a:pos x="346" y="294"/>
                </a:cxn>
                <a:cxn ang="0">
                  <a:pos x="359" y="237"/>
                </a:cxn>
                <a:cxn ang="0">
                  <a:pos x="350" y="175"/>
                </a:cxn>
                <a:cxn ang="0">
                  <a:pos x="318" y="116"/>
                </a:cxn>
                <a:cxn ang="0">
                  <a:pos x="278" y="76"/>
                </a:cxn>
                <a:cxn ang="0">
                  <a:pos x="184" y="26"/>
                </a:cxn>
                <a:cxn ang="0">
                  <a:pos x="144" y="13"/>
                </a:cxn>
                <a:cxn ang="0">
                  <a:pos x="118" y="24"/>
                </a:cxn>
                <a:cxn ang="0">
                  <a:pos x="167" y="36"/>
                </a:cxn>
                <a:cxn ang="0">
                  <a:pos x="203" y="53"/>
                </a:cxn>
                <a:cxn ang="0">
                  <a:pos x="251" y="79"/>
                </a:cxn>
                <a:cxn ang="0">
                  <a:pos x="293" y="119"/>
                </a:cxn>
                <a:cxn ang="0">
                  <a:pos x="327" y="156"/>
                </a:cxn>
                <a:cxn ang="0">
                  <a:pos x="337" y="205"/>
                </a:cxn>
                <a:cxn ang="0">
                  <a:pos x="340" y="254"/>
                </a:cxn>
                <a:cxn ang="0">
                  <a:pos x="327" y="311"/>
                </a:cxn>
                <a:cxn ang="0">
                  <a:pos x="297" y="361"/>
                </a:cxn>
                <a:cxn ang="0">
                  <a:pos x="260" y="380"/>
                </a:cxn>
                <a:cxn ang="0">
                  <a:pos x="230" y="414"/>
                </a:cxn>
                <a:cxn ang="0">
                  <a:pos x="202" y="446"/>
                </a:cxn>
                <a:cxn ang="0">
                  <a:pos x="160" y="477"/>
                </a:cxn>
                <a:cxn ang="0">
                  <a:pos x="114" y="502"/>
                </a:cxn>
                <a:cxn ang="0">
                  <a:pos x="68" y="540"/>
                </a:cxn>
                <a:cxn ang="0">
                  <a:pos x="27" y="572"/>
                </a:cxn>
                <a:cxn ang="0">
                  <a:pos x="19" y="597"/>
                </a:cxn>
              </a:cxnLst>
              <a:rect l="0" t="0" r="r" b="b"/>
              <a:pathLst>
                <a:path w="359" h="599">
                  <a:moveTo>
                    <a:pt x="19" y="597"/>
                  </a:moveTo>
                  <a:lnTo>
                    <a:pt x="46" y="581"/>
                  </a:lnTo>
                  <a:lnTo>
                    <a:pt x="76" y="566"/>
                  </a:lnTo>
                  <a:lnTo>
                    <a:pt x="108" y="540"/>
                  </a:lnTo>
                  <a:lnTo>
                    <a:pt x="131" y="517"/>
                  </a:lnTo>
                  <a:lnTo>
                    <a:pt x="158" y="502"/>
                  </a:lnTo>
                  <a:lnTo>
                    <a:pt x="184" y="490"/>
                  </a:lnTo>
                  <a:lnTo>
                    <a:pt x="213" y="467"/>
                  </a:lnTo>
                  <a:lnTo>
                    <a:pt x="238" y="446"/>
                  </a:lnTo>
                  <a:lnTo>
                    <a:pt x="257" y="420"/>
                  </a:lnTo>
                  <a:lnTo>
                    <a:pt x="266" y="397"/>
                  </a:lnTo>
                  <a:lnTo>
                    <a:pt x="297" y="384"/>
                  </a:lnTo>
                  <a:lnTo>
                    <a:pt x="310" y="370"/>
                  </a:lnTo>
                  <a:lnTo>
                    <a:pt x="327" y="348"/>
                  </a:lnTo>
                  <a:lnTo>
                    <a:pt x="340" y="327"/>
                  </a:lnTo>
                  <a:lnTo>
                    <a:pt x="346" y="294"/>
                  </a:lnTo>
                  <a:lnTo>
                    <a:pt x="359" y="262"/>
                  </a:lnTo>
                  <a:lnTo>
                    <a:pt x="359" y="237"/>
                  </a:lnTo>
                  <a:lnTo>
                    <a:pt x="356" y="201"/>
                  </a:lnTo>
                  <a:lnTo>
                    <a:pt x="350" y="175"/>
                  </a:lnTo>
                  <a:lnTo>
                    <a:pt x="344" y="142"/>
                  </a:lnTo>
                  <a:lnTo>
                    <a:pt x="318" y="116"/>
                  </a:lnTo>
                  <a:lnTo>
                    <a:pt x="297" y="93"/>
                  </a:lnTo>
                  <a:lnTo>
                    <a:pt x="278" y="76"/>
                  </a:lnTo>
                  <a:lnTo>
                    <a:pt x="221" y="40"/>
                  </a:lnTo>
                  <a:lnTo>
                    <a:pt x="184" y="26"/>
                  </a:lnTo>
                  <a:lnTo>
                    <a:pt x="167" y="20"/>
                  </a:lnTo>
                  <a:lnTo>
                    <a:pt x="144" y="13"/>
                  </a:lnTo>
                  <a:lnTo>
                    <a:pt x="122" y="0"/>
                  </a:lnTo>
                  <a:lnTo>
                    <a:pt x="118" y="24"/>
                  </a:lnTo>
                  <a:lnTo>
                    <a:pt x="144" y="32"/>
                  </a:lnTo>
                  <a:lnTo>
                    <a:pt x="167" y="36"/>
                  </a:lnTo>
                  <a:lnTo>
                    <a:pt x="184" y="47"/>
                  </a:lnTo>
                  <a:lnTo>
                    <a:pt x="203" y="53"/>
                  </a:lnTo>
                  <a:lnTo>
                    <a:pt x="224" y="66"/>
                  </a:lnTo>
                  <a:lnTo>
                    <a:pt x="251" y="79"/>
                  </a:lnTo>
                  <a:lnTo>
                    <a:pt x="274" y="102"/>
                  </a:lnTo>
                  <a:lnTo>
                    <a:pt x="293" y="119"/>
                  </a:lnTo>
                  <a:lnTo>
                    <a:pt x="310" y="142"/>
                  </a:lnTo>
                  <a:lnTo>
                    <a:pt x="327" y="156"/>
                  </a:lnTo>
                  <a:lnTo>
                    <a:pt x="337" y="178"/>
                  </a:lnTo>
                  <a:lnTo>
                    <a:pt x="337" y="205"/>
                  </a:lnTo>
                  <a:lnTo>
                    <a:pt x="340" y="232"/>
                  </a:lnTo>
                  <a:lnTo>
                    <a:pt x="340" y="254"/>
                  </a:lnTo>
                  <a:lnTo>
                    <a:pt x="337" y="285"/>
                  </a:lnTo>
                  <a:lnTo>
                    <a:pt x="327" y="311"/>
                  </a:lnTo>
                  <a:lnTo>
                    <a:pt x="314" y="334"/>
                  </a:lnTo>
                  <a:lnTo>
                    <a:pt x="297" y="361"/>
                  </a:lnTo>
                  <a:lnTo>
                    <a:pt x="283" y="370"/>
                  </a:lnTo>
                  <a:lnTo>
                    <a:pt x="260" y="380"/>
                  </a:lnTo>
                  <a:lnTo>
                    <a:pt x="247" y="397"/>
                  </a:lnTo>
                  <a:lnTo>
                    <a:pt x="230" y="414"/>
                  </a:lnTo>
                  <a:lnTo>
                    <a:pt x="221" y="429"/>
                  </a:lnTo>
                  <a:lnTo>
                    <a:pt x="202" y="446"/>
                  </a:lnTo>
                  <a:lnTo>
                    <a:pt x="184" y="460"/>
                  </a:lnTo>
                  <a:lnTo>
                    <a:pt x="160" y="477"/>
                  </a:lnTo>
                  <a:lnTo>
                    <a:pt x="135" y="494"/>
                  </a:lnTo>
                  <a:lnTo>
                    <a:pt x="114" y="502"/>
                  </a:lnTo>
                  <a:lnTo>
                    <a:pt x="95" y="521"/>
                  </a:lnTo>
                  <a:lnTo>
                    <a:pt x="68" y="540"/>
                  </a:lnTo>
                  <a:lnTo>
                    <a:pt x="46" y="562"/>
                  </a:lnTo>
                  <a:lnTo>
                    <a:pt x="27" y="572"/>
                  </a:lnTo>
                  <a:lnTo>
                    <a:pt x="0" y="599"/>
                  </a:lnTo>
                  <a:lnTo>
                    <a:pt x="19" y="597"/>
                  </a:lnTo>
                  <a:lnTo>
                    <a:pt x="19" y="5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0" name="Freeform 36"/>
            <p:cNvSpPr>
              <a:spLocks/>
            </p:cNvSpPr>
            <p:nvPr/>
          </p:nvSpPr>
          <p:spPr bwMode="auto">
            <a:xfrm>
              <a:off x="2489" y="2428"/>
              <a:ext cx="130" cy="174"/>
            </a:xfrm>
            <a:custGeom>
              <a:avLst/>
              <a:gdLst/>
              <a:ahLst/>
              <a:cxnLst>
                <a:cxn ang="0">
                  <a:pos x="260" y="325"/>
                </a:cxn>
                <a:cxn ang="0">
                  <a:pos x="226" y="319"/>
                </a:cxn>
                <a:cxn ang="0">
                  <a:pos x="195" y="319"/>
                </a:cxn>
                <a:cxn ang="0">
                  <a:pos x="159" y="304"/>
                </a:cxn>
                <a:cxn ang="0">
                  <a:pos x="137" y="298"/>
                </a:cxn>
                <a:cxn ang="0">
                  <a:pos x="110" y="281"/>
                </a:cxn>
                <a:cxn ang="0">
                  <a:pos x="79" y="268"/>
                </a:cxn>
                <a:cxn ang="0">
                  <a:pos x="64" y="245"/>
                </a:cxn>
                <a:cxn ang="0">
                  <a:pos x="38" y="226"/>
                </a:cxn>
                <a:cxn ang="0">
                  <a:pos x="24" y="199"/>
                </a:cxn>
                <a:cxn ang="0">
                  <a:pos x="20" y="182"/>
                </a:cxn>
                <a:cxn ang="0">
                  <a:pos x="19" y="150"/>
                </a:cxn>
                <a:cxn ang="0">
                  <a:pos x="19" y="116"/>
                </a:cxn>
                <a:cxn ang="0">
                  <a:pos x="26" y="89"/>
                </a:cxn>
                <a:cxn ang="0">
                  <a:pos x="30" y="62"/>
                </a:cxn>
                <a:cxn ang="0">
                  <a:pos x="43" y="36"/>
                </a:cxn>
                <a:cxn ang="0">
                  <a:pos x="76" y="7"/>
                </a:cxn>
                <a:cxn ang="0">
                  <a:pos x="57" y="0"/>
                </a:cxn>
                <a:cxn ang="0">
                  <a:pos x="30" y="21"/>
                </a:cxn>
                <a:cxn ang="0">
                  <a:pos x="15" y="43"/>
                </a:cxn>
                <a:cxn ang="0">
                  <a:pos x="3" y="76"/>
                </a:cxn>
                <a:cxn ang="0">
                  <a:pos x="3" y="102"/>
                </a:cxn>
                <a:cxn ang="0">
                  <a:pos x="0" y="138"/>
                </a:cxn>
                <a:cxn ang="0">
                  <a:pos x="3" y="173"/>
                </a:cxn>
                <a:cxn ang="0">
                  <a:pos x="7" y="209"/>
                </a:cxn>
                <a:cxn ang="0">
                  <a:pos x="20" y="241"/>
                </a:cxn>
                <a:cxn ang="0">
                  <a:pos x="47" y="262"/>
                </a:cxn>
                <a:cxn ang="0">
                  <a:pos x="68" y="289"/>
                </a:cxn>
                <a:cxn ang="0">
                  <a:pos x="97" y="304"/>
                </a:cxn>
                <a:cxn ang="0">
                  <a:pos x="127" y="311"/>
                </a:cxn>
                <a:cxn ang="0">
                  <a:pos x="154" y="321"/>
                </a:cxn>
                <a:cxn ang="0">
                  <a:pos x="180" y="334"/>
                </a:cxn>
                <a:cxn ang="0">
                  <a:pos x="213" y="334"/>
                </a:cxn>
                <a:cxn ang="0">
                  <a:pos x="249" y="348"/>
                </a:cxn>
                <a:cxn ang="0">
                  <a:pos x="260" y="325"/>
                </a:cxn>
                <a:cxn ang="0">
                  <a:pos x="260" y="325"/>
                </a:cxn>
              </a:cxnLst>
              <a:rect l="0" t="0" r="r" b="b"/>
              <a:pathLst>
                <a:path w="260" h="348">
                  <a:moveTo>
                    <a:pt x="260" y="325"/>
                  </a:moveTo>
                  <a:lnTo>
                    <a:pt x="226" y="319"/>
                  </a:lnTo>
                  <a:lnTo>
                    <a:pt x="195" y="319"/>
                  </a:lnTo>
                  <a:lnTo>
                    <a:pt x="159" y="304"/>
                  </a:lnTo>
                  <a:lnTo>
                    <a:pt x="137" y="298"/>
                  </a:lnTo>
                  <a:lnTo>
                    <a:pt x="110" y="281"/>
                  </a:lnTo>
                  <a:lnTo>
                    <a:pt x="79" y="268"/>
                  </a:lnTo>
                  <a:lnTo>
                    <a:pt x="64" y="245"/>
                  </a:lnTo>
                  <a:lnTo>
                    <a:pt x="38" y="226"/>
                  </a:lnTo>
                  <a:lnTo>
                    <a:pt x="24" y="199"/>
                  </a:lnTo>
                  <a:lnTo>
                    <a:pt x="20" y="182"/>
                  </a:lnTo>
                  <a:lnTo>
                    <a:pt x="19" y="150"/>
                  </a:lnTo>
                  <a:lnTo>
                    <a:pt x="19" y="116"/>
                  </a:lnTo>
                  <a:lnTo>
                    <a:pt x="26" y="89"/>
                  </a:lnTo>
                  <a:lnTo>
                    <a:pt x="30" y="62"/>
                  </a:lnTo>
                  <a:lnTo>
                    <a:pt x="43" y="36"/>
                  </a:lnTo>
                  <a:lnTo>
                    <a:pt x="76" y="7"/>
                  </a:lnTo>
                  <a:lnTo>
                    <a:pt x="57" y="0"/>
                  </a:lnTo>
                  <a:lnTo>
                    <a:pt x="30" y="21"/>
                  </a:lnTo>
                  <a:lnTo>
                    <a:pt x="15" y="43"/>
                  </a:lnTo>
                  <a:lnTo>
                    <a:pt x="3" y="76"/>
                  </a:lnTo>
                  <a:lnTo>
                    <a:pt x="3" y="102"/>
                  </a:lnTo>
                  <a:lnTo>
                    <a:pt x="0" y="138"/>
                  </a:lnTo>
                  <a:lnTo>
                    <a:pt x="3" y="173"/>
                  </a:lnTo>
                  <a:lnTo>
                    <a:pt x="7" y="209"/>
                  </a:lnTo>
                  <a:lnTo>
                    <a:pt x="20" y="241"/>
                  </a:lnTo>
                  <a:lnTo>
                    <a:pt x="47" y="262"/>
                  </a:lnTo>
                  <a:lnTo>
                    <a:pt x="68" y="289"/>
                  </a:lnTo>
                  <a:lnTo>
                    <a:pt x="97" y="304"/>
                  </a:lnTo>
                  <a:lnTo>
                    <a:pt x="127" y="311"/>
                  </a:lnTo>
                  <a:lnTo>
                    <a:pt x="154" y="321"/>
                  </a:lnTo>
                  <a:lnTo>
                    <a:pt x="180" y="334"/>
                  </a:lnTo>
                  <a:lnTo>
                    <a:pt x="213" y="334"/>
                  </a:lnTo>
                  <a:lnTo>
                    <a:pt x="249" y="348"/>
                  </a:lnTo>
                  <a:lnTo>
                    <a:pt x="260" y="325"/>
                  </a:lnTo>
                  <a:lnTo>
                    <a:pt x="260" y="3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1" name="Freeform 37"/>
            <p:cNvSpPr>
              <a:spLocks/>
            </p:cNvSpPr>
            <p:nvPr/>
          </p:nvSpPr>
          <p:spPr bwMode="auto">
            <a:xfrm>
              <a:off x="2723" y="2516"/>
              <a:ext cx="155" cy="119"/>
            </a:xfrm>
            <a:custGeom>
              <a:avLst/>
              <a:gdLst/>
              <a:ahLst/>
              <a:cxnLst>
                <a:cxn ang="0">
                  <a:pos x="6" y="52"/>
                </a:cxn>
                <a:cxn ang="0">
                  <a:pos x="166" y="82"/>
                </a:cxn>
                <a:cxn ang="0">
                  <a:pos x="175" y="0"/>
                </a:cxn>
                <a:cxn ang="0">
                  <a:pos x="221" y="29"/>
                </a:cxn>
                <a:cxn ang="0">
                  <a:pos x="301" y="118"/>
                </a:cxn>
                <a:cxn ang="0">
                  <a:pos x="311" y="154"/>
                </a:cxn>
                <a:cxn ang="0">
                  <a:pos x="221" y="208"/>
                </a:cxn>
                <a:cxn ang="0">
                  <a:pos x="175" y="238"/>
                </a:cxn>
                <a:cxn ang="0">
                  <a:pos x="162" y="154"/>
                </a:cxn>
                <a:cxn ang="0">
                  <a:pos x="99" y="177"/>
                </a:cxn>
                <a:cxn ang="0">
                  <a:pos x="6" y="198"/>
                </a:cxn>
                <a:cxn ang="0">
                  <a:pos x="0" y="139"/>
                </a:cxn>
                <a:cxn ang="0">
                  <a:pos x="0" y="73"/>
                </a:cxn>
                <a:cxn ang="0">
                  <a:pos x="6" y="52"/>
                </a:cxn>
                <a:cxn ang="0">
                  <a:pos x="6" y="52"/>
                </a:cxn>
              </a:cxnLst>
              <a:rect l="0" t="0" r="r" b="b"/>
              <a:pathLst>
                <a:path w="311" h="238">
                  <a:moveTo>
                    <a:pt x="6" y="52"/>
                  </a:moveTo>
                  <a:lnTo>
                    <a:pt x="166" y="82"/>
                  </a:lnTo>
                  <a:lnTo>
                    <a:pt x="175" y="0"/>
                  </a:lnTo>
                  <a:lnTo>
                    <a:pt x="221" y="29"/>
                  </a:lnTo>
                  <a:lnTo>
                    <a:pt x="301" y="118"/>
                  </a:lnTo>
                  <a:lnTo>
                    <a:pt x="311" y="154"/>
                  </a:lnTo>
                  <a:lnTo>
                    <a:pt x="221" y="208"/>
                  </a:lnTo>
                  <a:lnTo>
                    <a:pt x="175" y="238"/>
                  </a:lnTo>
                  <a:lnTo>
                    <a:pt x="162" y="154"/>
                  </a:lnTo>
                  <a:lnTo>
                    <a:pt x="99" y="177"/>
                  </a:lnTo>
                  <a:lnTo>
                    <a:pt x="6" y="198"/>
                  </a:lnTo>
                  <a:lnTo>
                    <a:pt x="0" y="139"/>
                  </a:lnTo>
                  <a:lnTo>
                    <a:pt x="0" y="73"/>
                  </a:lnTo>
                  <a:lnTo>
                    <a:pt x="6" y="52"/>
                  </a:lnTo>
                  <a:lnTo>
                    <a:pt x="6" y="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2" name="Freeform 38"/>
            <p:cNvSpPr>
              <a:spLocks/>
            </p:cNvSpPr>
            <p:nvPr/>
          </p:nvSpPr>
          <p:spPr bwMode="auto">
            <a:xfrm>
              <a:off x="2661" y="2380"/>
              <a:ext cx="164" cy="115"/>
            </a:xfrm>
            <a:custGeom>
              <a:avLst/>
              <a:gdLst/>
              <a:ahLst/>
              <a:cxnLst>
                <a:cxn ang="0">
                  <a:pos x="317" y="58"/>
                </a:cxn>
                <a:cxn ang="0">
                  <a:pos x="213" y="70"/>
                </a:cxn>
                <a:cxn ang="0">
                  <a:pos x="146" y="70"/>
                </a:cxn>
                <a:cxn ang="0">
                  <a:pos x="137" y="0"/>
                </a:cxn>
                <a:cxn ang="0">
                  <a:pos x="0" y="104"/>
                </a:cxn>
                <a:cxn ang="0">
                  <a:pos x="150" y="230"/>
                </a:cxn>
                <a:cxn ang="0">
                  <a:pos x="146" y="161"/>
                </a:cxn>
                <a:cxn ang="0">
                  <a:pos x="329" y="174"/>
                </a:cxn>
                <a:cxn ang="0">
                  <a:pos x="329" y="104"/>
                </a:cxn>
                <a:cxn ang="0">
                  <a:pos x="317" y="58"/>
                </a:cxn>
                <a:cxn ang="0">
                  <a:pos x="317" y="58"/>
                </a:cxn>
              </a:cxnLst>
              <a:rect l="0" t="0" r="r" b="b"/>
              <a:pathLst>
                <a:path w="329" h="230">
                  <a:moveTo>
                    <a:pt x="317" y="58"/>
                  </a:moveTo>
                  <a:lnTo>
                    <a:pt x="213" y="70"/>
                  </a:lnTo>
                  <a:lnTo>
                    <a:pt x="146" y="70"/>
                  </a:lnTo>
                  <a:lnTo>
                    <a:pt x="137" y="0"/>
                  </a:lnTo>
                  <a:lnTo>
                    <a:pt x="0" y="104"/>
                  </a:lnTo>
                  <a:lnTo>
                    <a:pt x="150" y="230"/>
                  </a:lnTo>
                  <a:lnTo>
                    <a:pt x="146" y="161"/>
                  </a:lnTo>
                  <a:lnTo>
                    <a:pt x="329" y="174"/>
                  </a:lnTo>
                  <a:lnTo>
                    <a:pt x="329" y="104"/>
                  </a:lnTo>
                  <a:lnTo>
                    <a:pt x="317" y="58"/>
                  </a:lnTo>
                  <a:lnTo>
                    <a:pt x="317" y="58"/>
                  </a:lnTo>
                  <a:close/>
                </a:path>
              </a:pathLst>
            </a:custGeom>
            <a:solidFill>
              <a:srgbClr val="33526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3" name="Freeform 39"/>
            <p:cNvSpPr>
              <a:spLocks/>
            </p:cNvSpPr>
            <p:nvPr/>
          </p:nvSpPr>
          <p:spPr bwMode="auto">
            <a:xfrm>
              <a:off x="2709" y="2234"/>
              <a:ext cx="215" cy="124"/>
            </a:xfrm>
            <a:custGeom>
              <a:avLst/>
              <a:gdLst/>
              <a:ahLst/>
              <a:cxnLst>
                <a:cxn ang="0">
                  <a:pos x="66" y="0"/>
                </a:cxn>
                <a:cxn ang="0">
                  <a:pos x="26" y="47"/>
                </a:cxn>
                <a:cxn ang="0">
                  <a:pos x="0" y="125"/>
                </a:cxn>
                <a:cxn ang="0">
                  <a:pos x="49" y="125"/>
                </a:cxn>
                <a:cxn ang="0">
                  <a:pos x="205" y="137"/>
                </a:cxn>
                <a:cxn ang="0">
                  <a:pos x="215" y="150"/>
                </a:cxn>
                <a:cxn ang="0">
                  <a:pos x="215" y="199"/>
                </a:cxn>
                <a:cxn ang="0">
                  <a:pos x="211" y="249"/>
                </a:cxn>
                <a:cxn ang="0">
                  <a:pos x="291" y="216"/>
                </a:cxn>
                <a:cxn ang="0">
                  <a:pos x="357" y="186"/>
                </a:cxn>
                <a:cxn ang="0">
                  <a:pos x="430" y="156"/>
                </a:cxn>
                <a:cxn ang="0">
                  <a:pos x="344" y="114"/>
                </a:cxn>
                <a:cxn ang="0">
                  <a:pos x="287" y="61"/>
                </a:cxn>
                <a:cxn ang="0">
                  <a:pos x="255" y="21"/>
                </a:cxn>
                <a:cxn ang="0">
                  <a:pos x="201" y="47"/>
                </a:cxn>
                <a:cxn ang="0">
                  <a:pos x="148" y="34"/>
                </a:cxn>
                <a:cxn ang="0">
                  <a:pos x="66" y="0"/>
                </a:cxn>
                <a:cxn ang="0">
                  <a:pos x="66" y="0"/>
                </a:cxn>
              </a:cxnLst>
              <a:rect l="0" t="0" r="r" b="b"/>
              <a:pathLst>
                <a:path w="430" h="249">
                  <a:moveTo>
                    <a:pt x="66" y="0"/>
                  </a:moveTo>
                  <a:lnTo>
                    <a:pt x="26" y="47"/>
                  </a:lnTo>
                  <a:lnTo>
                    <a:pt x="0" y="125"/>
                  </a:lnTo>
                  <a:lnTo>
                    <a:pt x="49" y="125"/>
                  </a:lnTo>
                  <a:lnTo>
                    <a:pt x="205" y="137"/>
                  </a:lnTo>
                  <a:lnTo>
                    <a:pt x="215" y="150"/>
                  </a:lnTo>
                  <a:lnTo>
                    <a:pt x="215" y="199"/>
                  </a:lnTo>
                  <a:lnTo>
                    <a:pt x="211" y="249"/>
                  </a:lnTo>
                  <a:lnTo>
                    <a:pt x="291" y="216"/>
                  </a:lnTo>
                  <a:lnTo>
                    <a:pt x="357" y="186"/>
                  </a:lnTo>
                  <a:lnTo>
                    <a:pt x="430" y="156"/>
                  </a:lnTo>
                  <a:lnTo>
                    <a:pt x="344" y="114"/>
                  </a:lnTo>
                  <a:lnTo>
                    <a:pt x="287" y="61"/>
                  </a:lnTo>
                  <a:lnTo>
                    <a:pt x="255" y="21"/>
                  </a:lnTo>
                  <a:lnTo>
                    <a:pt x="201" y="47"/>
                  </a:lnTo>
                  <a:lnTo>
                    <a:pt x="148" y="34"/>
                  </a:lnTo>
                  <a:lnTo>
                    <a:pt x="66" y="0"/>
                  </a:lnTo>
                  <a:lnTo>
                    <a:pt x="66" y="0"/>
                  </a:lnTo>
                  <a:close/>
                </a:path>
              </a:pathLst>
            </a:custGeom>
            <a:solidFill>
              <a:srgbClr val="47701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4" name="Freeform 40"/>
            <p:cNvSpPr>
              <a:spLocks/>
            </p:cNvSpPr>
            <p:nvPr/>
          </p:nvSpPr>
          <p:spPr bwMode="auto">
            <a:xfrm>
              <a:off x="2557" y="2047"/>
              <a:ext cx="287" cy="173"/>
            </a:xfrm>
            <a:custGeom>
              <a:avLst/>
              <a:gdLst/>
              <a:ahLst/>
              <a:cxnLst>
                <a:cxn ang="0">
                  <a:pos x="0" y="145"/>
                </a:cxn>
                <a:cxn ang="0">
                  <a:pos x="49" y="107"/>
                </a:cxn>
                <a:cxn ang="0">
                  <a:pos x="104" y="70"/>
                </a:cxn>
                <a:cxn ang="0">
                  <a:pos x="150" y="42"/>
                </a:cxn>
                <a:cxn ang="0">
                  <a:pos x="224" y="0"/>
                </a:cxn>
                <a:cxn ang="0">
                  <a:pos x="228" y="110"/>
                </a:cxn>
                <a:cxn ang="0">
                  <a:pos x="441" y="124"/>
                </a:cxn>
                <a:cxn ang="0">
                  <a:pos x="572" y="133"/>
                </a:cxn>
                <a:cxn ang="0">
                  <a:pos x="574" y="207"/>
                </a:cxn>
                <a:cxn ang="0">
                  <a:pos x="568" y="257"/>
                </a:cxn>
                <a:cxn ang="0">
                  <a:pos x="298" y="261"/>
                </a:cxn>
                <a:cxn ang="0">
                  <a:pos x="224" y="262"/>
                </a:cxn>
                <a:cxn ang="0">
                  <a:pos x="207" y="346"/>
                </a:cxn>
                <a:cxn ang="0">
                  <a:pos x="150" y="299"/>
                </a:cxn>
                <a:cxn ang="0">
                  <a:pos x="119" y="257"/>
                </a:cxn>
                <a:cxn ang="0">
                  <a:pos x="62" y="198"/>
                </a:cxn>
                <a:cxn ang="0">
                  <a:pos x="0" y="145"/>
                </a:cxn>
                <a:cxn ang="0">
                  <a:pos x="0" y="145"/>
                </a:cxn>
              </a:cxnLst>
              <a:rect l="0" t="0" r="r" b="b"/>
              <a:pathLst>
                <a:path w="574" h="346">
                  <a:moveTo>
                    <a:pt x="0" y="145"/>
                  </a:moveTo>
                  <a:lnTo>
                    <a:pt x="49" y="107"/>
                  </a:lnTo>
                  <a:lnTo>
                    <a:pt x="104" y="70"/>
                  </a:lnTo>
                  <a:lnTo>
                    <a:pt x="150" y="42"/>
                  </a:lnTo>
                  <a:lnTo>
                    <a:pt x="224" y="0"/>
                  </a:lnTo>
                  <a:lnTo>
                    <a:pt x="228" y="110"/>
                  </a:lnTo>
                  <a:lnTo>
                    <a:pt x="441" y="124"/>
                  </a:lnTo>
                  <a:lnTo>
                    <a:pt x="572" y="133"/>
                  </a:lnTo>
                  <a:lnTo>
                    <a:pt x="574" y="207"/>
                  </a:lnTo>
                  <a:lnTo>
                    <a:pt x="568" y="257"/>
                  </a:lnTo>
                  <a:lnTo>
                    <a:pt x="298" y="261"/>
                  </a:lnTo>
                  <a:lnTo>
                    <a:pt x="224" y="262"/>
                  </a:lnTo>
                  <a:lnTo>
                    <a:pt x="207" y="346"/>
                  </a:lnTo>
                  <a:lnTo>
                    <a:pt x="150" y="299"/>
                  </a:lnTo>
                  <a:lnTo>
                    <a:pt x="119" y="257"/>
                  </a:lnTo>
                  <a:lnTo>
                    <a:pt x="62" y="198"/>
                  </a:lnTo>
                  <a:lnTo>
                    <a:pt x="0" y="145"/>
                  </a:lnTo>
                  <a:lnTo>
                    <a:pt x="0" y="145"/>
                  </a:lnTo>
                  <a:close/>
                </a:path>
              </a:pathLst>
            </a:custGeom>
            <a:solidFill>
              <a:srgbClr val="F2191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5" name="Freeform 41"/>
            <p:cNvSpPr>
              <a:spLocks/>
            </p:cNvSpPr>
            <p:nvPr/>
          </p:nvSpPr>
          <p:spPr bwMode="auto">
            <a:xfrm>
              <a:off x="2747" y="2068"/>
              <a:ext cx="34" cy="36"/>
            </a:xfrm>
            <a:custGeom>
              <a:avLst/>
              <a:gdLst/>
              <a:ahLst/>
              <a:cxnLst>
                <a:cxn ang="0">
                  <a:pos x="0" y="70"/>
                </a:cxn>
                <a:cxn ang="0">
                  <a:pos x="4" y="4"/>
                </a:cxn>
                <a:cxn ang="0">
                  <a:pos x="67" y="0"/>
                </a:cxn>
                <a:cxn ang="0">
                  <a:pos x="57" y="66"/>
                </a:cxn>
                <a:cxn ang="0">
                  <a:pos x="0" y="70"/>
                </a:cxn>
                <a:cxn ang="0">
                  <a:pos x="0" y="70"/>
                </a:cxn>
              </a:cxnLst>
              <a:rect l="0" t="0" r="r" b="b"/>
              <a:pathLst>
                <a:path w="67" h="70">
                  <a:moveTo>
                    <a:pt x="0" y="70"/>
                  </a:moveTo>
                  <a:lnTo>
                    <a:pt x="4" y="4"/>
                  </a:lnTo>
                  <a:lnTo>
                    <a:pt x="67" y="0"/>
                  </a:lnTo>
                  <a:lnTo>
                    <a:pt x="57" y="66"/>
                  </a:lnTo>
                  <a:lnTo>
                    <a:pt x="0" y="70"/>
                  </a:lnTo>
                  <a:lnTo>
                    <a:pt x="0" y="70"/>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6" name="Freeform 42"/>
            <p:cNvSpPr>
              <a:spLocks/>
            </p:cNvSpPr>
            <p:nvPr/>
          </p:nvSpPr>
          <p:spPr bwMode="auto">
            <a:xfrm>
              <a:off x="2746" y="2175"/>
              <a:ext cx="36" cy="72"/>
            </a:xfrm>
            <a:custGeom>
              <a:avLst/>
              <a:gdLst/>
              <a:ahLst/>
              <a:cxnLst>
                <a:cxn ang="0">
                  <a:pos x="0" y="112"/>
                </a:cxn>
                <a:cxn ang="0">
                  <a:pos x="8" y="83"/>
                </a:cxn>
                <a:cxn ang="0">
                  <a:pos x="4" y="0"/>
                </a:cxn>
                <a:cxn ang="0">
                  <a:pos x="72" y="5"/>
                </a:cxn>
                <a:cxn ang="0">
                  <a:pos x="71" y="68"/>
                </a:cxn>
                <a:cxn ang="0">
                  <a:pos x="67" y="144"/>
                </a:cxn>
                <a:cxn ang="0">
                  <a:pos x="31" y="135"/>
                </a:cxn>
                <a:cxn ang="0">
                  <a:pos x="0" y="112"/>
                </a:cxn>
                <a:cxn ang="0">
                  <a:pos x="0" y="112"/>
                </a:cxn>
              </a:cxnLst>
              <a:rect l="0" t="0" r="r" b="b"/>
              <a:pathLst>
                <a:path w="72" h="144">
                  <a:moveTo>
                    <a:pt x="0" y="112"/>
                  </a:moveTo>
                  <a:lnTo>
                    <a:pt x="8" y="83"/>
                  </a:lnTo>
                  <a:lnTo>
                    <a:pt x="4" y="0"/>
                  </a:lnTo>
                  <a:lnTo>
                    <a:pt x="72" y="5"/>
                  </a:lnTo>
                  <a:lnTo>
                    <a:pt x="71" y="68"/>
                  </a:lnTo>
                  <a:lnTo>
                    <a:pt x="67" y="144"/>
                  </a:lnTo>
                  <a:lnTo>
                    <a:pt x="31" y="135"/>
                  </a:lnTo>
                  <a:lnTo>
                    <a:pt x="0" y="112"/>
                  </a:lnTo>
                  <a:lnTo>
                    <a:pt x="0" y="11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7" name="Freeform 43"/>
            <p:cNvSpPr>
              <a:spLocks/>
            </p:cNvSpPr>
            <p:nvPr/>
          </p:nvSpPr>
          <p:spPr bwMode="auto">
            <a:xfrm>
              <a:off x="2749" y="2300"/>
              <a:ext cx="33" cy="112"/>
            </a:xfrm>
            <a:custGeom>
              <a:avLst/>
              <a:gdLst/>
              <a:ahLst/>
              <a:cxnLst>
                <a:cxn ang="0">
                  <a:pos x="0" y="218"/>
                </a:cxn>
                <a:cxn ang="0">
                  <a:pos x="0" y="165"/>
                </a:cxn>
                <a:cxn ang="0">
                  <a:pos x="0" y="120"/>
                </a:cxn>
                <a:cxn ang="0">
                  <a:pos x="0" y="0"/>
                </a:cxn>
                <a:cxn ang="0">
                  <a:pos x="64" y="0"/>
                </a:cxn>
                <a:cxn ang="0">
                  <a:pos x="63" y="76"/>
                </a:cxn>
                <a:cxn ang="0">
                  <a:pos x="63" y="129"/>
                </a:cxn>
                <a:cxn ang="0">
                  <a:pos x="59" y="222"/>
                </a:cxn>
                <a:cxn ang="0">
                  <a:pos x="0" y="218"/>
                </a:cxn>
                <a:cxn ang="0">
                  <a:pos x="0" y="218"/>
                </a:cxn>
              </a:cxnLst>
              <a:rect l="0" t="0" r="r" b="b"/>
              <a:pathLst>
                <a:path w="64" h="222">
                  <a:moveTo>
                    <a:pt x="0" y="218"/>
                  </a:moveTo>
                  <a:lnTo>
                    <a:pt x="0" y="165"/>
                  </a:lnTo>
                  <a:lnTo>
                    <a:pt x="0" y="120"/>
                  </a:lnTo>
                  <a:lnTo>
                    <a:pt x="0" y="0"/>
                  </a:lnTo>
                  <a:lnTo>
                    <a:pt x="64" y="0"/>
                  </a:lnTo>
                  <a:lnTo>
                    <a:pt x="63" y="76"/>
                  </a:lnTo>
                  <a:lnTo>
                    <a:pt x="63" y="129"/>
                  </a:lnTo>
                  <a:lnTo>
                    <a:pt x="59" y="222"/>
                  </a:lnTo>
                  <a:lnTo>
                    <a:pt x="0" y="218"/>
                  </a:lnTo>
                  <a:lnTo>
                    <a:pt x="0" y="218"/>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8" name="Freeform 44"/>
            <p:cNvSpPr>
              <a:spLocks/>
            </p:cNvSpPr>
            <p:nvPr/>
          </p:nvSpPr>
          <p:spPr bwMode="auto">
            <a:xfrm>
              <a:off x="2746" y="2465"/>
              <a:ext cx="40" cy="87"/>
            </a:xfrm>
            <a:custGeom>
              <a:avLst/>
              <a:gdLst/>
              <a:ahLst/>
              <a:cxnLst>
                <a:cxn ang="0">
                  <a:pos x="0" y="154"/>
                </a:cxn>
                <a:cxn ang="0">
                  <a:pos x="21" y="85"/>
                </a:cxn>
                <a:cxn ang="0">
                  <a:pos x="8" y="0"/>
                </a:cxn>
                <a:cxn ang="0">
                  <a:pos x="80" y="0"/>
                </a:cxn>
                <a:cxn ang="0">
                  <a:pos x="67" y="64"/>
                </a:cxn>
                <a:cxn ang="0">
                  <a:pos x="65" y="125"/>
                </a:cxn>
                <a:cxn ang="0">
                  <a:pos x="67" y="175"/>
                </a:cxn>
                <a:cxn ang="0">
                  <a:pos x="0" y="167"/>
                </a:cxn>
                <a:cxn ang="0">
                  <a:pos x="0" y="154"/>
                </a:cxn>
                <a:cxn ang="0">
                  <a:pos x="0" y="154"/>
                </a:cxn>
              </a:cxnLst>
              <a:rect l="0" t="0" r="r" b="b"/>
              <a:pathLst>
                <a:path w="80" h="175">
                  <a:moveTo>
                    <a:pt x="0" y="154"/>
                  </a:moveTo>
                  <a:lnTo>
                    <a:pt x="21" y="85"/>
                  </a:lnTo>
                  <a:lnTo>
                    <a:pt x="8" y="0"/>
                  </a:lnTo>
                  <a:lnTo>
                    <a:pt x="80" y="0"/>
                  </a:lnTo>
                  <a:lnTo>
                    <a:pt x="67" y="64"/>
                  </a:lnTo>
                  <a:lnTo>
                    <a:pt x="65" y="125"/>
                  </a:lnTo>
                  <a:lnTo>
                    <a:pt x="67" y="175"/>
                  </a:lnTo>
                  <a:lnTo>
                    <a:pt x="0" y="167"/>
                  </a:lnTo>
                  <a:lnTo>
                    <a:pt x="0" y="154"/>
                  </a:lnTo>
                  <a:lnTo>
                    <a:pt x="0" y="15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9" name="Freeform 45"/>
            <p:cNvSpPr>
              <a:spLocks/>
            </p:cNvSpPr>
            <p:nvPr/>
          </p:nvSpPr>
          <p:spPr bwMode="auto">
            <a:xfrm>
              <a:off x="2746" y="2604"/>
              <a:ext cx="41" cy="239"/>
            </a:xfrm>
            <a:custGeom>
              <a:avLst/>
              <a:gdLst/>
              <a:ahLst/>
              <a:cxnLst>
                <a:cxn ang="0">
                  <a:pos x="0" y="474"/>
                </a:cxn>
                <a:cxn ang="0">
                  <a:pos x="0" y="388"/>
                </a:cxn>
                <a:cxn ang="0">
                  <a:pos x="12" y="179"/>
                </a:cxn>
                <a:cxn ang="0">
                  <a:pos x="4" y="17"/>
                </a:cxn>
                <a:cxn ang="0">
                  <a:pos x="80" y="0"/>
                </a:cxn>
                <a:cxn ang="0">
                  <a:pos x="84" y="99"/>
                </a:cxn>
                <a:cxn ang="0">
                  <a:pos x="67" y="170"/>
                </a:cxn>
                <a:cxn ang="0">
                  <a:pos x="71" y="301"/>
                </a:cxn>
                <a:cxn ang="0">
                  <a:pos x="71" y="392"/>
                </a:cxn>
                <a:cxn ang="0">
                  <a:pos x="72" y="480"/>
                </a:cxn>
                <a:cxn ang="0">
                  <a:pos x="0" y="474"/>
                </a:cxn>
                <a:cxn ang="0">
                  <a:pos x="0" y="474"/>
                </a:cxn>
              </a:cxnLst>
              <a:rect l="0" t="0" r="r" b="b"/>
              <a:pathLst>
                <a:path w="84" h="480">
                  <a:moveTo>
                    <a:pt x="0" y="474"/>
                  </a:moveTo>
                  <a:lnTo>
                    <a:pt x="0" y="388"/>
                  </a:lnTo>
                  <a:lnTo>
                    <a:pt x="12" y="179"/>
                  </a:lnTo>
                  <a:lnTo>
                    <a:pt x="4" y="17"/>
                  </a:lnTo>
                  <a:lnTo>
                    <a:pt x="80" y="0"/>
                  </a:lnTo>
                  <a:lnTo>
                    <a:pt x="84" y="99"/>
                  </a:lnTo>
                  <a:lnTo>
                    <a:pt x="67" y="170"/>
                  </a:lnTo>
                  <a:lnTo>
                    <a:pt x="71" y="301"/>
                  </a:lnTo>
                  <a:lnTo>
                    <a:pt x="71" y="392"/>
                  </a:lnTo>
                  <a:lnTo>
                    <a:pt x="72" y="480"/>
                  </a:lnTo>
                  <a:lnTo>
                    <a:pt x="0" y="474"/>
                  </a:lnTo>
                  <a:lnTo>
                    <a:pt x="0" y="47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0" name="Freeform 46"/>
            <p:cNvSpPr>
              <a:spLocks/>
            </p:cNvSpPr>
            <p:nvPr/>
          </p:nvSpPr>
          <p:spPr bwMode="auto">
            <a:xfrm>
              <a:off x="2551" y="2039"/>
              <a:ext cx="297" cy="197"/>
            </a:xfrm>
            <a:custGeom>
              <a:avLst/>
              <a:gdLst/>
              <a:ahLst/>
              <a:cxnLst>
                <a:cxn ang="0">
                  <a:pos x="556" y="137"/>
                </a:cxn>
                <a:cxn ang="0">
                  <a:pos x="489" y="133"/>
                </a:cxn>
                <a:cxn ang="0">
                  <a:pos x="411" y="125"/>
                </a:cxn>
                <a:cxn ang="0">
                  <a:pos x="335" y="122"/>
                </a:cxn>
                <a:cxn ang="0">
                  <a:pos x="286" y="118"/>
                </a:cxn>
                <a:cxn ang="0">
                  <a:pos x="251" y="99"/>
                </a:cxn>
                <a:cxn ang="0">
                  <a:pos x="251" y="53"/>
                </a:cxn>
                <a:cxn ang="0">
                  <a:pos x="251" y="0"/>
                </a:cxn>
                <a:cxn ang="0">
                  <a:pos x="202" y="23"/>
                </a:cxn>
                <a:cxn ang="0">
                  <a:pos x="149" y="57"/>
                </a:cxn>
                <a:cxn ang="0">
                  <a:pos x="103" y="89"/>
                </a:cxn>
                <a:cxn ang="0">
                  <a:pos x="46" y="125"/>
                </a:cxn>
                <a:cxn ang="0">
                  <a:pos x="0" y="161"/>
                </a:cxn>
                <a:cxn ang="0">
                  <a:pos x="84" y="236"/>
                </a:cxn>
                <a:cxn ang="0">
                  <a:pos x="156" y="325"/>
                </a:cxn>
                <a:cxn ang="0">
                  <a:pos x="228" y="393"/>
                </a:cxn>
                <a:cxn ang="0">
                  <a:pos x="238" y="321"/>
                </a:cxn>
                <a:cxn ang="0">
                  <a:pos x="274" y="285"/>
                </a:cxn>
                <a:cxn ang="0">
                  <a:pos x="371" y="281"/>
                </a:cxn>
                <a:cxn ang="0">
                  <a:pos x="474" y="285"/>
                </a:cxn>
                <a:cxn ang="0">
                  <a:pos x="546" y="285"/>
                </a:cxn>
                <a:cxn ang="0">
                  <a:pos x="592" y="260"/>
                </a:cxn>
                <a:cxn ang="0">
                  <a:pos x="500" y="268"/>
                </a:cxn>
                <a:cxn ang="0">
                  <a:pos x="421" y="264"/>
                </a:cxn>
                <a:cxn ang="0">
                  <a:pos x="331" y="268"/>
                </a:cxn>
                <a:cxn ang="0">
                  <a:pos x="228" y="268"/>
                </a:cxn>
                <a:cxn ang="0">
                  <a:pos x="219" y="344"/>
                </a:cxn>
                <a:cxn ang="0">
                  <a:pos x="166" y="304"/>
                </a:cxn>
                <a:cxn ang="0">
                  <a:pos x="133" y="255"/>
                </a:cxn>
                <a:cxn ang="0">
                  <a:pos x="80" y="205"/>
                </a:cxn>
                <a:cxn ang="0">
                  <a:pos x="27" y="161"/>
                </a:cxn>
                <a:cxn ang="0">
                  <a:pos x="86" y="122"/>
                </a:cxn>
                <a:cxn ang="0">
                  <a:pos x="149" y="72"/>
                </a:cxn>
                <a:cxn ang="0">
                  <a:pos x="225" y="34"/>
                </a:cxn>
                <a:cxn ang="0">
                  <a:pos x="232" y="76"/>
                </a:cxn>
                <a:cxn ang="0">
                  <a:pos x="228" y="129"/>
                </a:cxn>
                <a:cxn ang="0">
                  <a:pos x="301" y="142"/>
                </a:cxn>
                <a:cxn ang="0">
                  <a:pos x="413" y="144"/>
                </a:cxn>
                <a:cxn ang="0">
                  <a:pos x="527" y="156"/>
                </a:cxn>
                <a:cxn ang="0">
                  <a:pos x="596" y="139"/>
                </a:cxn>
              </a:cxnLst>
              <a:rect l="0" t="0" r="r" b="b"/>
              <a:pathLst>
                <a:path w="596" h="393">
                  <a:moveTo>
                    <a:pt x="596" y="139"/>
                  </a:moveTo>
                  <a:lnTo>
                    <a:pt x="556" y="137"/>
                  </a:lnTo>
                  <a:lnTo>
                    <a:pt x="527" y="137"/>
                  </a:lnTo>
                  <a:lnTo>
                    <a:pt x="489" y="133"/>
                  </a:lnTo>
                  <a:lnTo>
                    <a:pt x="443" y="129"/>
                  </a:lnTo>
                  <a:lnTo>
                    <a:pt x="411" y="125"/>
                  </a:lnTo>
                  <a:lnTo>
                    <a:pt x="371" y="125"/>
                  </a:lnTo>
                  <a:lnTo>
                    <a:pt x="335" y="122"/>
                  </a:lnTo>
                  <a:lnTo>
                    <a:pt x="301" y="118"/>
                  </a:lnTo>
                  <a:lnTo>
                    <a:pt x="286" y="118"/>
                  </a:lnTo>
                  <a:lnTo>
                    <a:pt x="255" y="118"/>
                  </a:lnTo>
                  <a:lnTo>
                    <a:pt x="251" y="99"/>
                  </a:lnTo>
                  <a:lnTo>
                    <a:pt x="251" y="76"/>
                  </a:lnTo>
                  <a:lnTo>
                    <a:pt x="251" y="53"/>
                  </a:lnTo>
                  <a:lnTo>
                    <a:pt x="251" y="23"/>
                  </a:lnTo>
                  <a:lnTo>
                    <a:pt x="251" y="0"/>
                  </a:lnTo>
                  <a:lnTo>
                    <a:pt x="232" y="4"/>
                  </a:lnTo>
                  <a:lnTo>
                    <a:pt x="202" y="23"/>
                  </a:lnTo>
                  <a:lnTo>
                    <a:pt x="179" y="36"/>
                  </a:lnTo>
                  <a:lnTo>
                    <a:pt x="149" y="57"/>
                  </a:lnTo>
                  <a:lnTo>
                    <a:pt x="130" y="63"/>
                  </a:lnTo>
                  <a:lnTo>
                    <a:pt x="103" y="89"/>
                  </a:lnTo>
                  <a:lnTo>
                    <a:pt x="76" y="103"/>
                  </a:lnTo>
                  <a:lnTo>
                    <a:pt x="46" y="125"/>
                  </a:lnTo>
                  <a:lnTo>
                    <a:pt x="14" y="148"/>
                  </a:lnTo>
                  <a:lnTo>
                    <a:pt x="0" y="161"/>
                  </a:lnTo>
                  <a:lnTo>
                    <a:pt x="44" y="196"/>
                  </a:lnTo>
                  <a:lnTo>
                    <a:pt x="84" y="236"/>
                  </a:lnTo>
                  <a:lnTo>
                    <a:pt x="126" y="277"/>
                  </a:lnTo>
                  <a:lnTo>
                    <a:pt x="156" y="325"/>
                  </a:lnTo>
                  <a:lnTo>
                    <a:pt x="189" y="355"/>
                  </a:lnTo>
                  <a:lnTo>
                    <a:pt x="228" y="393"/>
                  </a:lnTo>
                  <a:lnTo>
                    <a:pt x="238" y="363"/>
                  </a:lnTo>
                  <a:lnTo>
                    <a:pt x="238" y="321"/>
                  </a:lnTo>
                  <a:lnTo>
                    <a:pt x="244" y="291"/>
                  </a:lnTo>
                  <a:lnTo>
                    <a:pt x="274" y="285"/>
                  </a:lnTo>
                  <a:lnTo>
                    <a:pt x="318" y="285"/>
                  </a:lnTo>
                  <a:lnTo>
                    <a:pt x="371" y="281"/>
                  </a:lnTo>
                  <a:lnTo>
                    <a:pt x="421" y="281"/>
                  </a:lnTo>
                  <a:lnTo>
                    <a:pt x="474" y="285"/>
                  </a:lnTo>
                  <a:lnTo>
                    <a:pt x="512" y="285"/>
                  </a:lnTo>
                  <a:lnTo>
                    <a:pt x="546" y="285"/>
                  </a:lnTo>
                  <a:lnTo>
                    <a:pt x="592" y="281"/>
                  </a:lnTo>
                  <a:lnTo>
                    <a:pt x="592" y="260"/>
                  </a:lnTo>
                  <a:lnTo>
                    <a:pt x="546" y="264"/>
                  </a:lnTo>
                  <a:lnTo>
                    <a:pt x="500" y="268"/>
                  </a:lnTo>
                  <a:lnTo>
                    <a:pt x="470" y="268"/>
                  </a:lnTo>
                  <a:lnTo>
                    <a:pt x="421" y="264"/>
                  </a:lnTo>
                  <a:lnTo>
                    <a:pt x="367" y="264"/>
                  </a:lnTo>
                  <a:lnTo>
                    <a:pt x="331" y="268"/>
                  </a:lnTo>
                  <a:lnTo>
                    <a:pt x="282" y="268"/>
                  </a:lnTo>
                  <a:lnTo>
                    <a:pt x="228" y="268"/>
                  </a:lnTo>
                  <a:lnTo>
                    <a:pt x="221" y="312"/>
                  </a:lnTo>
                  <a:lnTo>
                    <a:pt x="219" y="344"/>
                  </a:lnTo>
                  <a:lnTo>
                    <a:pt x="189" y="329"/>
                  </a:lnTo>
                  <a:lnTo>
                    <a:pt x="166" y="304"/>
                  </a:lnTo>
                  <a:lnTo>
                    <a:pt x="145" y="277"/>
                  </a:lnTo>
                  <a:lnTo>
                    <a:pt x="133" y="255"/>
                  </a:lnTo>
                  <a:lnTo>
                    <a:pt x="107" y="228"/>
                  </a:lnTo>
                  <a:lnTo>
                    <a:pt x="80" y="205"/>
                  </a:lnTo>
                  <a:lnTo>
                    <a:pt x="53" y="182"/>
                  </a:lnTo>
                  <a:lnTo>
                    <a:pt x="27" y="161"/>
                  </a:lnTo>
                  <a:lnTo>
                    <a:pt x="50" y="142"/>
                  </a:lnTo>
                  <a:lnTo>
                    <a:pt x="86" y="122"/>
                  </a:lnTo>
                  <a:lnTo>
                    <a:pt x="112" y="99"/>
                  </a:lnTo>
                  <a:lnTo>
                    <a:pt x="149" y="72"/>
                  </a:lnTo>
                  <a:lnTo>
                    <a:pt x="189" y="59"/>
                  </a:lnTo>
                  <a:lnTo>
                    <a:pt x="225" y="34"/>
                  </a:lnTo>
                  <a:lnTo>
                    <a:pt x="225" y="49"/>
                  </a:lnTo>
                  <a:lnTo>
                    <a:pt x="232" y="76"/>
                  </a:lnTo>
                  <a:lnTo>
                    <a:pt x="232" y="106"/>
                  </a:lnTo>
                  <a:lnTo>
                    <a:pt x="228" y="129"/>
                  </a:lnTo>
                  <a:lnTo>
                    <a:pt x="255" y="139"/>
                  </a:lnTo>
                  <a:lnTo>
                    <a:pt x="301" y="142"/>
                  </a:lnTo>
                  <a:lnTo>
                    <a:pt x="362" y="148"/>
                  </a:lnTo>
                  <a:lnTo>
                    <a:pt x="413" y="144"/>
                  </a:lnTo>
                  <a:lnTo>
                    <a:pt x="480" y="148"/>
                  </a:lnTo>
                  <a:lnTo>
                    <a:pt x="527" y="156"/>
                  </a:lnTo>
                  <a:lnTo>
                    <a:pt x="577" y="156"/>
                  </a:lnTo>
                  <a:lnTo>
                    <a:pt x="596" y="139"/>
                  </a:lnTo>
                  <a:lnTo>
                    <a:pt x="596"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1" name="Freeform 47"/>
            <p:cNvSpPr>
              <a:spLocks/>
            </p:cNvSpPr>
            <p:nvPr/>
          </p:nvSpPr>
          <p:spPr bwMode="auto">
            <a:xfrm>
              <a:off x="2837" y="2108"/>
              <a:ext cx="13" cy="67"/>
            </a:xfrm>
            <a:custGeom>
              <a:avLst/>
              <a:gdLst/>
              <a:ahLst/>
              <a:cxnLst>
                <a:cxn ang="0">
                  <a:pos x="23" y="0"/>
                </a:cxn>
                <a:cxn ang="0">
                  <a:pos x="23" y="30"/>
                </a:cxn>
                <a:cxn ang="0">
                  <a:pos x="26" y="83"/>
                </a:cxn>
                <a:cxn ang="0">
                  <a:pos x="26" y="97"/>
                </a:cxn>
                <a:cxn ang="0">
                  <a:pos x="19" y="121"/>
                </a:cxn>
                <a:cxn ang="0">
                  <a:pos x="9" y="133"/>
                </a:cxn>
                <a:cxn ang="0">
                  <a:pos x="4" y="116"/>
                </a:cxn>
                <a:cxn ang="0">
                  <a:pos x="7" y="85"/>
                </a:cxn>
                <a:cxn ang="0">
                  <a:pos x="7" y="57"/>
                </a:cxn>
                <a:cxn ang="0">
                  <a:pos x="4" y="17"/>
                </a:cxn>
                <a:cxn ang="0">
                  <a:pos x="0" y="5"/>
                </a:cxn>
                <a:cxn ang="0">
                  <a:pos x="23" y="0"/>
                </a:cxn>
                <a:cxn ang="0">
                  <a:pos x="23" y="0"/>
                </a:cxn>
              </a:cxnLst>
              <a:rect l="0" t="0" r="r" b="b"/>
              <a:pathLst>
                <a:path w="26" h="133">
                  <a:moveTo>
                    <a:pt x="23" y="0"/>
                  </a:moveTo>
                  <a:lnTo>
                    <a:pt x="23" y="30"/>
                  </a:lnTo>
                  <a:lnTo>
                    <a:pt x="26" y="83"/>
                  </a:lnTo>
                  <a:lnTo>
                    <a:pt x="26" y="97"/>
                  </a:lnTo>
                  <a:lnTo>
                    <a:pt x="19" y="121"/>
                  </a:lnTo>
                  <a:lnTo>
                    <a:pt x="9" y="133"/>
                  </a:lnTo>
                  <a:lnTo>
                    <a:pt x="4" y="116"/>
                  </a:lnTo>
                  <a:lnTo>
                    <a:pt x="7" y="85"/>
                  </a:lnTo>
                  <a:lnTo>
                    <a:pt x="7" y="57"/>
                  </a:lnTo>
                  <a:lnTo>
                    <a:pt x="4" y="17"/>
                  </a:lnTo>
                  <a:lnTo>
                    <a:pt x="0" y="5"/>
                  </a:lnTo>
                  <a:lnTo>
                    <a:pt x="23" y="0"/>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2" name="Freeform 48"/>
            <p:cNvSpPr>
              <a:spLocks/>
            </p:cNvSpPr>
            <p:nvPr/>
          </p:nvSpPr>
          <p:spPr bwMode="auto">
            <a:xfrm>
              <a:off x="2699" y="2221"/>
              <a:ext cx="239" cy="146"/>
            </a:xfrm>
            <a:custGeom>
              <a:avLst/>
              <a:gdLst/>
              <a:ahLst/>
              <a:cxnLst>
                <a:cxn ang="0">
                  <a:pos x="97" y="8"/>
                </a:cxn>
                <a:cxn ang="0">
                  <a:pos x="177" y="48"/>
                </a:cxn>
                <a:cxn ang="0">
                  <a:pos x="232" y="61"/>
                </a:cxn>
                <a:cxn ang="0">
                  <a:pos x="262" y="30"/>
                </a:cxn>
                <a:cxn ang="0">
                  <a:pos x="295" y="42"/>
                </a:cxn>
                <a:cxn ang="0">
                  <a:pos x="342" y="88"/>
                </a:cxn>
                <a:cxn ang="0">
                  <a:pos x="388" y="141"/>
                </a:cxn>
                <a:cxn ang="0">
                  <a:pos x="449" y="173"/>
                </a:cxn>
                <a:cxn ang="0">
                  <a:pos x="437" y="204"/>
                </a:cxn>
                <a:cxn ang="0">
                  <a:pos x="361" y="232"/>
                </a:cxn>
                <a:cxn ang="0">
                  <a:pos x="302" y="262"/>
                </a:cxn>
                <a:cxn ang="0">
                  <a:pos x="219" y="293"/>
                </a:cxn>
                <a:cxn ang="0">
                  <a:pos x="226" y="209"/>
                </a:cxn>
                <a:cxn ang="0">
                  <a:pos x="215" y="177"/>
                </a:cxn>
                <a:cxn ang="0">
                  <a:pos x="143" y="167"/>
                </a:cxn>
                <a:cxn ang="0">
                  <a:pos x="61" y="167"/>
                </a:cxn>
                <a:cxn ang="0">
                  <a:pos x="0" y="169"/>
                </a:cxn>
                <a:cxn ang="0">
                  <a:pos x="44" y="145"/>
                </a:cxn>
                <a:cxn ang="0">
                  <a:pos x="106" y="145"/>
                </a:cxn>
                <a:cxn ang="0">
                  <a:pos x="209" y="150"/>
                </a:cxn>
                <a:cxn ang="0">
                  <a:pos x="262" y="167"/>
                </a:cxn>
                <a:cxn ang="0">
                  <a:pos x="245" y="223"/>
                </a:cxn>
                <a:cxn ang="0">
                  <a:pos x="280" y="243"/>
                </a:cxn>
                <a:cxn ang="0">
                  <a:pos x="344" y="209"/>
                </a:cxn>
                <a:cxn ang="0">
                  <a:pos x="428" y="183"/>
                </a:cxn>
                <a:cxn ang="0">
                  <a:pos x="348" y="145"/>
                </a:cxn>
                <a:cxn ang="0">
                  <a:pos x="283" y="76"/>
                </a:cxn>
                <a:cxn ang="0">
                  <a:pos x="236" y="80"/>
                </a:cxn>
                <a:cxn ang="0">
                  <a:pos x="186" y="76"/>
                </a:cxn>
                <a:cxn ang="0">
                  <a:pos x="137" y="65"/>
                </a:cxn>
                <a:cxn ang="0">
                  <a:pos x="97" y="44"/>
                </a:cxn>
                <a:cxn ang="0">
                  <a:pos x="74" y="0"/>
                </a:cxn>
              </a:cxnLst>
              <a:rect l="0" t="0" r="r" b="b"/>
              <a:pathLst>
                <a:path w="477" h="293">
                  <a:moveTo>
                    <a:pt x="74" y="0"/>
                  </a:moveTo>
                  <a:lnTo>
                    <a:pt x="97" y="8"/>
                  </a:lnTo>
                  <a:lnTo>
                    <a:pt x="139" y="44"/>
                  </a:lnTo>
                  <a:lnTo>
                    <a:pt x="177" y="48"/>
                  </a:lnTo>
                  <a:lnTo>
                    <a:pt x="213" y="69"/>
                  </a:lnTo>
                  <a:lnTo>
                    <a:pt x="232" y="61"/>
                  </a:lnTo>
                  <a:lnTo>
                    <a:pt x="241" y="48"/>
                  </a:lnTo>
                  <a:lnTo>
                    <a:pt x="262" y="30"/>
                  </a:lnTo>
                  <a:lnTo>
                    <a:pt x="276" y="15"/>
                  </a:lnTo>
                  <a:lnTo>
                    <a:pt x="295" y="42"/>
                  </a:lnTo>
                  <a:lnTo>
                    <a:pt x="306" y="65"/>
                  </a:lnTo>
                  <a:lnTo>
                    <a:pt x="342" y="88"/>
                  </a:lnTo>
                  <a:lnTo>
                    <a:pt x="358" y="114"/>
                  </a:lnTo>
                  <a:lnTo>
                    <a:pt x="388" y="141"/>
                  </a:lnTo>
                  <a:lnTo>
                    <a:pt x="424" y="160"/>
                  </a:lnTo>
                  <a:lnTo>
                    <a:pt x="449" y="173"/>
                  </a:lnTo>
                  <a:lnTo>
                    <a:pt x="477" y="190"/>
                  </a:lnTo>
                  <a:lnTo>
                    <a:pt x="437" y="204"/>
                  </a:lnTo>
                  <a:lnTo>
                    <a:pt x="397" y="209"/>
                  </a:lnTo>
                  <a:lnTo>
                    <a:pt x="361" y="232"/>
                  </a:lnTo>
                  <a:lnTo>
                    <a:pt x="325" y="253"/>
                  </a:lnTo>
                  <a:lnTo>
                    <a:pt x="302" y="262"/>
                  </a:lnTo>
                  <a:lnTo>
                    <a:pt x="257" y="276"/>
                  </a:lnTo>
                  <a:lnTo>
                    <a:pt x="219" y="293"/>
                  </a:lnTo>
                  <a:lnTo>
                    <a:pt x="222" y="253"/>
                  </a:lnTo>
                  <a:lnTo>
                    <a:pt x="226" y="209"/>
                  </a:lnTo>
                  <a:lnTo>
                    <a:pt x="230" y="183"/>
                  </a:lnTo>
                  <a:lnTo>
                    <a:pt x="215" y="177"/>
                  </a:lnTo>
                  <a:lnTo>
                    <a:pt x="177" y="169"/>
                  </a:lnTo>
                  <a:lnTo>
                    <a:pt x="143" y="167"/>
                  </a:lnTo>
                  <a:lnTo>
                    <a:pt x="110" y="167"/>
                  </a:lnTo>
                  <a:lnTo>
                    <a:pt x="61" y="167"/>
                  </a:lnTo>
                  <a:lnTo>
                    <a:pt x="21" y="167"/>
                  </a:lnTo>
                  <a:lnTo>
                    <a:pt x="0" y="169"/>
                  </a:lnTo>
                  <a:lnTo>
                    <a:pt x="4" y="145"/>
                  </a:lnTo>
                  <a:lnTo>
                    <a:pt x="44" y="145"/>
                  </a:lnTo>
                  <a:lnTo>
                    <a:pt x="78" y="145"/>
                  </a:lnTo>
                  <a:lnTo>
                    <a:pt x="106" y="145"/>
                  </a:lnTo>
                  <a:lnTo>
                    <a:pt x="165" y="146"/>
                  </a:lnTo>
                  <a:lnTo>
                    <a:pt x="209" y="150"/>
                  </a:lnTo>
                  <a:lnTo>
                    <a:pt x="232" y="156"/>
                  </a:lnTo>
                  <a:lnTo>
                    <a:pt x="262" y="167"/>
                  </a:lnTo>
                  <a:lnTo>
                    <a:pt x="245" y="190"/>
                  </a:lnTo>
                  <a:lnTo>
                    <a:pt x="245" y="223"/>
                  </a:lnTo>
                  <a:lnTo>
                    <a:pt x="240" y="257"/>
                  </a:lnTo>
                  <a:lnTo>
                    <a:pt x="280" y="243"/>
                  </a:lnTo>
                  <a:lnTo>
                    <a:pt x="318" y="223"/>
                  </a:lnTo>
                  <a:lnTo>
                    <a:pt x="344" y="209"/>
                  </a:lnTo>
                  <a:lnTo>
                    <a:pt x="384" y="204"/>
                  </a:lnTo>
                  <a:lnTo>
                    <a:pt x="428" y="183"/>
                  </a:lnTo>
                  <a:lnTo>
                    <a:pt x="397" y="173"/>
                  </a:lnTo>
                  <a:lnTo>
                    <a:pt x="348" y="145"/>
                  </a:lnTo>
                  <a:lnTo>
                    <a:pt x="295" y="107"/>
                  </a:lnTo>
                  <a:lnTo>
                    <a:pt x="283" y="76"/>
                  </a:lnTo>
                  <a:lnTo>
                    <a:pt x="259" y="69"/>
                  </a:lnTo>
                  <a:lnTo>
                    <a:pt x="236" y="80"/>
                  </a:lnTo>
                  <a:lnTo>
                    <a:pt x="213" y="88"/>
                  </a:lnTo>
                  <a:lnTo>
                    <a:pt x="186" y="76"/>
                  </a:lnTo>
                  <a:lnTo>
                    <a:pt x="164" y="69"/>
                  </a:lnTo>
                  <a:lnTo>
                    <a:pt x="137" y="65"/>
                  </a:lnTo>
                  <a:lnTo>
                    <a:pt x="116" y="53"/>
                  </a:lnTo>
                  <a:lnTo>
                    <a:pt x="97" y="44"/>
                  </a:lnTo>
                  <a:lnTo>
                    <a:pt x="80" y="38"/>
                  </a:lnTo>
                  <a:lnTo>
                    <a:pt x="74" y="0"/>
                  </a:lnTo>
                  <a:lnTo>
                    <a:pt x="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3" name="Freeform 49"/>
            <p:cNvSpPr>
              <a:spLocks/>
            </p:cNvSpPr>
            <p:nvPr/>
          </p:nvSpPr>
          <p:spPr bwMode="auto">
            <a:xfrm>
              <a:off x="2701" y="2221"/>
              <a:ext cx="50" cy="79"/>
            </a:xfrm>
            <a:custGeom>
              <a:avLst/>
              <a:gdLst/>
              <a:ahLst/>
              <a:cxnLst>
                <a:cxn ang="0">
                  <a:pos x="70" y="0"/>
                </a:cxn>
                <a:cxn ang="0">
                  <a:pos x="49" y="34"/>
                </a:cxn>
                <a:cxn ang="0">
                  <a:pos x="40" y="65"/>
                </a:cxn>
                <a:cxn ang="0">
                  <a:pos x="23" y="99"/>
                </a:cxn>
                <a:cxn ang="0">
                  <a:pos x="0" y="145"/>
                </a:cxn>
                <a:cxn ang="0">
                  <a:pos x="17" y="160"/>
                </a:cxn>
                <a:cxn ang="0">
                  <a:pos x="40" y="145"/>
                </a:cxn>
                <a:cxn ang="0">
                  <a:pos x="36" y="118"/>
                </a:cxn>
                <a:cxn ang="0">
                  <a:pos x="63" y="88"/>
                </a:cxn>
                <a:cxn ang="0">
                  <a:pos x="70" y="61"/>
                </a:cxn>
                <a:cxn ang="0">
                  <a:pos x="101" y="38"/>
                </a:cxn>
                <a:cxn ang="0">
                  <a:pos x="70" y="0"/>
                </a:cxn>
                <a:cxn ang="0">
                  <a:pos x="70" y="0"/>
                </a:cxn>
              </a:cxnLst>
              <a:rect l="0" t="0" r="r" b="b"/>
              <a:pathLst>
                <a:path w="101" h="160">
                  <a:moveTo>
                    <a:pt x="70" y="0"/>
                  </a:moveTo>
                  <a:lnTo>
                    <a:pt x="49" y="34"/>
                  </a:lnTo>
                  <a:lnTo>
                    <a:pt x="40" y="65"/>
                  </a:lnTo>
                  <a:lnTo>
                    <a:pt x="23" y="99"/>
                  </a:lnTo>
                  <a:lnTo>
                    <a:pt x="0" y="145"/>
                  </a:lnTo>
                  <a:lnTo>
                    <a:pt x="17" y="160"/>
                  </a:lnTo>
                  <a:lnTo>
                    <a:pt x="40" y="145"/>
                  </a:lnTo>
                  <a:lnTo>
                    <a:pt x="36" y="118"/>
                  </a:lnTo>
                  <a:lnTo>
                    <a:pt x="63" y="88"/>
                  </a:lnTo>
                  <a:lnTo>
                    <a:pt x="70" y="61"/>
                  </a:lnTo>
                  <a:lnTo>
                    <a:pt x="101" y="38"/>
                  </a:lnTo>
                  <a:lnTo>
                    <a:pt x="70" y="0"/>
                  </a:lnTo>
                  <a:lnTo>
                    <a:pt x="7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4" name="Freeform 50"/>
            <p:cNvSpPr>
              <a:spLocks/>
            </p:cNvSpPr>
            <p:nvPr/>
          </p:nvSpPr>
          <p:spPr bwMode="auto">
            <a:xfrm>
              <a:off x="2645" y="2365"/>
              <a:ext cx="186" cy="141"/>
            </a:xfrm>
            <a:custGeom>
              <a:avLst/>
              <a:gdLst/>
              <a:ahLst/>
              <a:cxnLst>
                <a:cxn ang="0">
                  <a:pos x="367" y="76"/>
                </a:cxn>
                <a:cxn ang="0">
                  <a:pos x="334" y="82"/>
                </a:cxn>
                <a:cxn ang="0">
                  <a:pos x="298" y="82"/>
                </a:cxn>
                <a:cxn ang="0">
                  <a:pos x="273" y="82"/>
                </a:cxn>
                <a:cxn ang="0">
                  <a:pos x="245" y="86"/>
                </a:cxn>
                <a:cxn ang="0">
                  <a:pos x="209" y="89"/>
                </a:cxn>
                <a:cxn ang="0">
                  <a:pos x="186" y="89"/>
                </a:cxn>
                <a:cxn ang="0">
                  <a:pos x="186" y="63"/>
                </a:cxn>
                <a:cxn ang="0">
                  <a:pos x="186" y="44"/>
                </a:cxn>
                <a:cxn ang="0">
                  <a:pos x="186" y="0"/>
                </a:cxn>
                <a:cxn ang="0">
                  <a:pos x="155" y="21"/>
                </a:cxn>
                <a:cxn ang="0">
                  <a:pos x="119" y="48"/>
                </a:cxn>
                <a:cxn ang="0">
                  <a:pos x="85" y="70"/>
                </a:cxn>
                <a:cxn ang="0">
                  <a:pos x="49" y="89"/>
                </a:cxn>
                <a:cxn ang="0">
                  <a:pos x="30" y="108"/>
                </a:cxn>
                <a:cxn ang="0">
                  <a:pos x="0" y="124"/>
                </a:cxn>
                <a:cxn ang="0">
                  <a:pos x="43" y="152"/>
                </a:cxn>
                <a:cxn ang="0">
                  <a:pos x="85" y="192"/>
                </a:cxn>
                <a:cxn ang="0">
                  <a:pos x="116" y="219"/>
                </a:cxn>
                <a:cxn ang="0">
                  <a:pos x="142" y="234"/>
                </a:cxn>
                <a:cxn ang="0">
                  <a:pos x="159" y="255"/>
                </a:cxn>
                <a:cxn ang="0">
                  <a:pos x="186" y="282"/>
                </a:cxn>
                <a:cxn ang="0">
                  <a:pos x="192" y="234"/>
                </a:cxn>
                <a:cxn ang="0">
                  <a:pos x="192" y="205"/>
                </a:cxn>
                <a:cxn ang="0">
                  <a:pos x="222" y="205"/>
                </a:cxn>
                <a:cxn ang="0">
                  <a:pos x="254" y="205"/>
                </a:cxn>
                <a:cxn ang="0">
                  <a:pos x="294" y="211"/>
                </a:cxn>
                <a:cxn ang="0">
                  <a:pos x="344" y="215"/>
                </a:cxn>
                <a:cxn ang="0">
                  <a:pos x="370" y="219"/>
                </a:cxn>
                <a:cxn ang="0">
                  <a:pos x="372" y="200"/>
                </a:cxn>
                <a:cxn ang="0">
                  <a:pos x="330" y="192"/>
                </a:cxn>
                <a:cxn ang="0">
                  <a:pos x="277" y="185"/>
                </a:cxn>
                <a:cxn ang="0">
                  <a:pos x="232" y="183"/>
                </a:cxn>
                <a:cxn ang="0">
                  <a:pos x="192" y="179"/>
                </a:cxn>
                <a:cxn ang="0">
                  <a:pos x="173" y="179"/>
                </a:cxn>
                <a:cxn ang="0">
                  <a:pos x="169" y="211"/>
                </a:cxn>
                <a:cxn ang="0">
                  <a:pos x="175" y="234"/>
                </a:cxn>
                <a:cxn ang="0">
                  <a:pos x="146" y="211"/>
                </a:cxn>
                <a:cxn ang="0">
                  <a:pos x="108" y="185"/>
                </a:cxn>
                <a:cxn ang="0">
                  <a:pos x="81" y="166"/>
                </a:cxn>
                <a:cxn ang="0">
                  <a:pos x="49" y="135"/>
                </a:cxn>
                <a:cxn ang="0">
                  <a:pos x="74" y="120"/>
                </a:cxn>
                <a:cxn ang="0">
                  <a:pos x="97" y="93"/>
                </a:cxn>
                <a:cxn ang="0">
                  <a:pos x="125" y="76"/>
                </a:cxn>
                <a:cxn ang="0">
                  <a:pos x="155" y="50"/>
                </a:cxn>
                <a:cxn ang="0">
                  <a:pos x="161" y="76"/>
                </a:cxn>
                <a:cxn ang="0">
                  <a:pos x="161" y="107"/>
                </a:cxn>
                <a:cxn ang="0">
                  <a:pos x="186" y="108"/>
                </a:cxn>
                <a:cxn ang="0">
                  <a:pos x="224" y="107"/>
                </a:cxn>
                <a:cxn ang="0">
                  <a:pos x="273" y="107"/>
                </a:cxn>
                <a:cxn ang="0">
                  <a:pos x="317" y="103"/>
                </a:cxn>
                <a:cxn ang="0">
                  <a:pos x="357" y="101"/>
                </a:cxn>
                <a:cxn ang="0">
                  <a:pos x="367" y="76"/>
                </a:cxn>
                <a:cxn ang="0">
                  <a:pos x="367" y="76"/>
                </a:cxn>
              </a:cxnLst>
              <a:rect l="0" t="0" r="r" b="b"/>
              <a:pathLst>
                <a:path w="372" h="282">
                  <a:moveTo>
                    <a:pt x="367" y="76"/>
                  </a:moveTo>
                  <a:lnTo>
                    <a:pt x="334" y="82"/>
                  </a:lnTo>
                  <a:lnTo>
                    <a:pt x="298" y="82"/>
                  </a:lnTo>
                  <a:lnTo>
                    <a:pt x="273" y="82"/>
                  </a:lnTo>
                  <a:lnTo>
                    <a:pt x="245" y="86"/>
                  </a:lnTo>
                  <a:lnTo>
                    <a:pt x="209" y="89"/>
                  </a:lnTo>
                  <a:lnTo>
                    <a:pt x="186" y="89"/>
                  </a:lnTo>
                  <a:lnTo>
                    <a:pt x="186" y="63"/>
                  </a:lnTo>
                  <a:lnTo>
                    <a:pt x="186" y="44"/>
                  </a:lnTo>
                  <a:lnTo>
                    <a:pt x="186" y="0"/>
                  </a:lnTo>
                  <a:lnTo>
                    <a:pt x="155" y="21"/>
                  </a:lnTo>
                  <a:lnTo>
                    <a:pt x="119" y="48"/>
                  </a:lnTo>
                  <a:lnTo>
                    <a:pt x="85" y="70"/>
                  </a:lnTo>
                  <a:lnTo>
                    <a:pt x="49" y="89"/>
                  </a:lnTo>
                  <a:lnTo>
                    <a:pt x="30" y="108"/>
                  </a:lnTo>
                  <a:lnTo>
                    <a:pt x="0" y="124"/>
                  </a:lnTo>
                  <a:lnTo>
                    <a:pt x="43" y="152"/>
                  </a:lnTo>
                  <a:lnTo>
                    <a:pt x="85" y="192"/>
                  </a:lnTo>
                  <a:lnTo>
                    <a:pt x="116" y="219"/>
                  </a:lnTo>
                  <a:lnTo>
                    <a:pt x="142" y="234"/>
                  </a:lnTo>
                  <a:lnTo>
                    <a:pt x="159" y="255"/>
                  </a:lnTo>
                  <a:lnTo>
                    <a:pt x="186" y="282"/>
                  </a:lnTo>
                  <a:lnTo>
                    <a:pt x="192" y="234"/>
                  </a:lnTo>
                  <a:lnTo>
                    <a:pt x="192" y="205"/>
                  </a:lnTo>
                  <a:lnTo>
                    <a:pt x="222" y="205"/>
                  </a:lnTo>
                  <a:lnTo>
                    <a:pt x="254" y="205"/>
                  </a:lnTo>
                  <a:lnTo>
                    <a:pt x="294" y="211"/>
                  </a:lnTo>
                  <a:lnTo>
                    <a:pt x="344" y="215"/>
                  </a:lnTo>
                  <a:lnTo>
                    <a:pt x="370" y="219"/>
                  </a:lnTo>
                  <a:lnTo>
                    <a:pt x="372" y="200"/>
                  </a:lnTo>
                  <a:lnTo>
                    <a:pt x="330" y="192"/>
                  </a:lnTo>
                  <a:lnTo>
                    <a:pt x="277" y="185"/>
                  </a:lnTo>
                  <a:lnTo>
                    <a:pt x="232" y="183"/>
                  </a:lnTo>
                  <a:lnTo>
                    <a:pt x="192" y="179"/>
                  </a:lnTo>
                  <a:lnTo>
                    <a:pt x="173" y="179"/>
                  </a:lnTo>
                  <a:lnTo>
                    <a:pt x="169" y="211"/>
                  </a:lnTo>
                  <a:lnTo>
                    <a:pt x="175" y="234"/>
                  </a:lnTo>
                  <a:lnTo>
                    <a:pt x="146" y="211"/>
                  </a:lnTo>
                  <a:lnTo>
                    <a:pt x="108" y="185"/>
                  </a:lnTo>
                  <a:lnTo>
                    <a:pt x="81" y="166"/>
                  </a:lnTo>
                  <a:lnTo>
                    <a:pt x="49" y="135"/>
                  </a:lnTo>
                  <a:lnTo>
                    <a:pt x="74" y="120"/>
                  </a:lnTo>
                  <a:lnTo>
                    <a:pt x="97" y="93"/>
                  </a:lnTo>
                  <a:lnTo>
                    <a:pt x="125" y="76"/>
                  </a:lnTo>
                  <a:lnTo>
                    <a:pt x="155" y="50"/>
                  </a:lnTo>
                  <a:lnTo>
                    <a:pt x="161" y="76"/>
                  </a:lnTo>
                  <a:lnTo>
                    <a:pt x="161" y="107"/>
                  </a:lnTo>
                  <a:lnTo>
                    <a:pt x="186" y="108"/>
                  </a:lnTo>
                  <a:lnTo>
                    <a:pt x="224" y="107"/>
                  </a:lnTo>
                  <a:lnTo>
                    <a:pt x="273" y="107"/>
                  </a:lnTo>
                  <a:lnTo>
                    <a:pt x="317" y="103"/>
                  </a:lnTo>
                  <a:lnTo>
                    <a:pt x="357" y="101"/>
                  </a:lnTo>
                  <a:lnTo>
                    <a:pt x="367" y="76"/>
                  </a:lnTo>
                  <a:lnTo>
                    <a:pt x="367"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5" name="Freeform 51"/>
            <p:cNvSpPr>
              <a:spLocks/>
            </p:cNvSpPr>
            <p:nvPr/>
          </p:nvSpPr>
          <p:spPr bwMode="auto">
            <a:xfrm>
              <a:off x="2817" y="2403"/>
              <a:ext cx="14" cy="65"/>
            </a:xfrm>
            <a:custGeom>
              <a:avLst/>
              <a:gdLst/>
              <a:ahLst/>
              <a:cxnLst>
                <a:cxn ang="0">
                  <a:pos x="23" y="0"/>
                </a:cxn>
                <a:cxn ang="0">
                  <a:pos x="23" y="27"/>
                </a:cxn>
                <a:cxn ang="0">
                  <a:pos x="23" y="57"/>
                </a:cxn>
                <a:cxn ang="0">
                  <a:pos x="23" y="90"/>
                </a:cxn>
                <a:cxn ang="0">
                  <a:pos x="28" y="124"/>
                </a:cxn>
                <a:cxn ang="0">
                  <a:pos x="9" y="129"/>
                </a:cxn>
                <a:cxn ang="0">
                  <a:pos x="5" y="103"/>
                </a:cxn>
                <a:cxn ang="0">
                  <a:pos x="4" y="59"/>
                </a:cxn>
                <a:cxn ang="0">
                  <a:pos x="0" y="25"/>
                </a:cxn>
                <a:cxn ang="0">
                  <a:pos x="23" y="0"/>
                </a:cxn>
                <a:cxn ang="0">
                  <a:pos x="23" y="0"/>
                </a:cxn>
              </a:cxnLst>
              <a:rect l="0" t="0" r="r" b="b"/>
              <a:pathLst>
                <a:path w="28" h="129">
                  <a:moveTo>
                    <a:pt x="23" y="0"/>
                  </a:moveTo>
                  <a:lnTo>
                    <a:pt x="23" y="27"/>
                  </a:lnTo>
                  <a:lnTo>
                    <a:pt x="23" y="57"/>
                  </a:lnTo>
                  <a:lnTo>
                    <a:pt x="23" y="90"/>
                  </a:lnTo>
                  <a:lnTo>
                    <a:pt x="28" y="124"/>
                  </a:lnTo>
                  <a:lnTo>
                    <a:pt x="9" y="129"/>
                  </a:lnTo>
                  <a:lnTo>
                    <a:pt x="5" y="103"/>
                  </a:lnTo>
                  <a:lnTo>
                    <a:pt x="4" y="59"/>
                  </a:lnTo>
                  <a:lnTo>
                    <a:pt x="0" y="25"/>
                  </a:lnTo>
                  <a:lnTo>
                    <a:pt x="23" y="0"/>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6" name="Freeform 52"/>
            <p:cNvSpPr>
              <a:spLocks/>
            </p:cNvSpPr>
            <p:nvPr/>
          </p:nvSpPr>
          <p:spPr bwMode="auto">
            <a:xfrm>
              <a:off x="2714" y="2506"/>
              <a:ext cx="179" cy="139"/>
            </a:xfrm>
            <a:custGeom>
              <a:avLst/>
              <a:gdLst/>
              <a:ahLst/>
              <a:cxnLst>
                <a:cxn ang="0">
                  <a:pos x="0" y="57"/>
                </a:cxn>
                <a:cxn ang="0">
                  <a:pos x="44" y="72"/>
                </a:cxn>
                <a:cxn ang="0">
                  <a:pos x="80" y="76"/>
                </a:cxn>
                <a:cxn ang="0">
                  <a:pos x="128" y="83"/>
                </a:cxn>
                <a:cxn ang="0">
                  <a:pos x="170" y="89"/>
                </a:cxn>
                <a:cxn ang="0">
                  <a:pos x="177" y="58"/>
                </a:cxn>
                <a:cxn ang="0">
                  <a:pos x="179" y="32"/>
                </a:cxn>
                <a:cxn ang="0">
                  <a:pos x="179" y="0"/>
                </a:cxn>
                <a:cxn ang="0">
                  <a:pos x="200" y="3"/>
                </a:cxn>
                <a:cxn ang="0">
                  <a:pos x="234" y="30"/>
                </a:cxn>
                <a:cxn ang="0">
                  <a:pos x="261" y="62"/>
                </a:cxn>
                <a:cxn ang="0">
                  <a:pos x="282" y="96"/>
                </a:cxn>
                <a:cxn ang="0">
                  <a:pos x="312" y="121"/>
                </a:cxn>
                <a:cxn ang="0">
                  <a:pos x="345" y="152"/>
                </a:cxn>
                <a:cxn ang="0">
                  <a:pos x="358" y="169"/>
                </a:cxn>
                <a:cxn ang="0">
                  <a:pos x="335" y="186"/>
                </a:cxn>
                <a:cxn ang="0">
                  <a:pos x="312" y="197"/>
                </a:cxn>
                <a:cxn ang="0">
                  <a:pos x="282" y="218"/>
                </a:cxn>
                <a:cxn ang="0">
                  <a:pos x="261" y="239"/>
                </a:cxn>
                <a:cxn ang="0">
                  <a:pos x="232" y="251"/>
                </a:cxn>
                <a:cxn ang="0">
                  <a:pos x="211" y="268"/>
                </a:cxn>
                <a:cxn ang="0">
                  <a:pos x="185" y="277"/>
                </a:cxn>
                <a:cxn ang="0">
                  <a:pos x="183" y="247"/>
                </a:cxn>
                <a:cxn ang="0">
                  <a:pos x="179" y="209"/>
                </a:cxn>
                <a:cxn ang="0">
                  <a:pos x="177" y="192"/>
                </a:cxn>
                <a:cxn ang="0">
                  <a:pos x="143" y="195"/>
                </a:cxn>
                <a:cxn ang="0">
                  <a:pos x="116" y="209"/>
                </a:cxn>
                <a:cxn ang="0">
                  <a:pos x="76" y="216"/>
                </a:cxn>
                <a:cxn ang="0">
                  <a:pos x="63" y="224"/>
                </a:cxn>
                <a:cxn ang="0">
                  <a:pos x="8" y="232"/>
                </a:cxn>
                <a:cxn ang="0">
                  <a:pos x="4" y="195"/>
                </a:cxn>
                <a:cxn ang="0">
                  <a:pos x="63" y="201"/>
                </a:cxn>
                <a:cxn ang="0">
                  <a:pos x="107" y="190"/>
                </a:cxn>
                <a:cxn ang="0">
                  <a:pos x="143" y="174"/>
                </a:cxn>
                <a:cxn ang="0">
                  <a:pos x="185" y="165"/>
                </a:cxn>
                <a:cxn ang="0">
                  <a:pos x="189" y="190"/>
                </a:cxn>
                <a:cxn ang="0">
                  <a:pos x="196" y="218"/>
                </a:cxn>
                <a:cxn ang="0">
                  <a:pos x="200" y="239"/>
                </a:cxn>
                <a:cxn ang="0">
                  <a:pos x="229" y="222"/>
                </a:cxn>
                <a:cxn ang="0">
                  <a:pos x="265" y="197"/>
                </a:cxn>
                <a:cxn ang="0">
                  <a:pos x="288" y="182"/>
                </a:cxn>
                <a:cxn ang="0">
                  <a:pos x="318" y="169"/>
                </a:cxn>
                <a:cxn ang="0">
                  <a:pos x="295" y="133"/>
                </a:cxn>
                <a:cxn ang="0">
                  <a:pos x="261" y="106"/>
                </a:cxn>
                <a:cxn ang="0">
                  <a:pos x="238" y="72"/>
                </a:cxn>
                <a:cxn ang="0">
                  <a:pos x="210" y="39"/>
                </a:cxn>
                <a:cxn ang="0">
                  <a:pos x="196" y="66"/>
                </a:cxn>
                <a:cxn ang="0">
                  <a:pos x="196" y="96"/>
                </a:cxn>
                <a:cxn ang="0">
                  <a:pos x="189" y="119"/>
                </a:cxn>
                <a:cxn ang="0">
                  <a:pos x="143" y="112"/>
                </a:cxn>
                <a:cxn ang="0">
                  <a:pos x="107" y="102"/>
                </a:cxn>
                <a:cxn ang="0">
                  <a:pos x="76" y="96"/>
                </a:cxn>
                <a:cxn ang="0">
                  <a:pos x="37" y="89"/>
                </a:cxn>
                <a:cxn ang="0">
                  <a:pos x="4" y="89"/>
                </a:cxn>
                <a:cxn ang="0">
                  <a:pos x="0" y="57"/>
                </a:cxn>
                <a:cxn ang="0">
                  <a:pos x="0" y="57"/>
                </a:cxn>
              </a:cxnLst>
              <a:rect l="0" t="0" r="r" b="b"/>
              <a:pathLst>
                <a:path w="358" h="277">
                  <a:moveTo>
                    <a:pt x="0" y="57"/>
                  </a:moveTo>
                  <a:lnTo>
                    <a:pt x="44" y="72"/>
                  </a:lnTo>
                  <a:lnTo>
                    <a:pt x="80" y="76"/>
                  </a:lnTo>
                  <a:lnTo>
                    <a:pt x="128" y="83"/>
                  </a:lnTo>
                  <a:lnTo>
                    <a:pt x="170" y="89"/>
                  </a:lnTo>
                  <a:lnTo>
                    <a:pt x="177" y="58"/>
                  </a:lnTo>
                  <a:lnTo>
                    <a:pt x="179" y="32"/>
                  </a:lnTo>
                  <a:lnTo>
                    <a:pt x="179" y="0"/>
                  </a:lnTo>
                  <a:lnTo>
                    <a:pt x="200" y="3"/>
                  </a:lnTo>
                  <a:lnTo>
                    <a:pt x="234" y="30"/>
                  </a:lnTo>
                  <a:lnTo>
                    <a:pt x="261" y="62"/>
                  </a:lnTo>
                  <a:lnTo>
                    <a:pt x="282" y="96"/>
                  </a:lnTo>
                  <a:lnTo>
                    <a:pt x="312" y="121"/>
                  </a:lnTo>
                  <a:lnTo>
                    <a:pt x="345" y="152"/>
                  </a:lnTo>
                  <a:lnTo>
                    <a:pt x="358" y="169"/>
                  </a:lnTo>
                  <a:lnTo>
                    <a:pt x="335" y="186"/>
                  </a:lnTo>
                  <a:lnTo>
                    <a:pt x="312" y="197"/>
                  </a:lnTo>
                  <a:lnTo>
                    <a:pt x="282" y="218"/>
                  </a:lnTo>
                  <a:lnTo>
                    <a:pt x="261" y="239"/>
                  </a:lnTo>
                  <a:lnTo>
                    <a:pt x="232" y="251"/>
                  </a:lnTo>
                  <a:lnTo>
                    <a:pt x="211" y="268"/>
                  </a:lnTo>
                  <a:lnTo>
                    <a:pt x="185" y="277"/>
                  </a:lnTo>
                  <a:lnTo>
                    <a:pt x="183" y="247"/>
                  </a:lnTo>
                  <a:lnTo>
                    <a:pt x="179" y="209"/>
                  </a:lnTo>
                  <a:lnTo>
                    <a:pt x="177" y="192"/>
                  </a:lnTo>
                  <a:lnTo>
                    <a:pt x="143" y="195"/>
                  </a:lnTo>
                  <a:lnTo>
                    <a:pt x="116" y="209"/>
                  </a:lnTo>
                  <a:lnTo>
                    <a:pt x="76" y="216"/>
                  </a:lnTo>
                  <a:lnTo>
                    <a:pt x="63" y="224"/>
                  </a:lnTo>
                  <a:lnTo>
                    <a:pt x="8" y="232"/>
                  </a:lnTo>
                  <a:lnTo>
                    <a:pt x="4" y="195"/>
                  </a:lnTo>
                  <a:lnTo>
                    <a:pt x="63" y="201"/>
                  </a:lnTo>
                  <a:lnTo>
                    <a:pt x="107" y="190"/>
                  </a:lnTo>
                  <a:lnTo>
                    <a:pt x="143" y="174"/>
                  </a:lnTo>
                  <a:lnTo>
                    <a:pt x="185" y="165"/>
                  </a:lnTo>
                  <a:lnTo>
                    <a:pt x="189" y="190"/>
                  </a:lnTo>
                  <a:lnTo>
                    <a:pt x="196" y="218"/>
                  </a:lnTo>
                  <a:lnTo>
                    <a:pt x="200" y="239"/>
                  </a:lnTo>
                  <a:lnTo>
                    <a:pt x="229" y="222"/>
                  </a:lnTo>
                  <a:lnTo>
                    <a:pt x="265" y="197"/>
                  </a:lnTo>
                  <a:lnTo>
                    <a:pt x="288" y="182"/>
                  </a:lnTo>
                  <a:lnTo>
                    <a:pt x="318" y="169"/>
                  </a:lnTo>
                  <a:lnTo>
                    <a:pt x="295" y="133"/>
                  </a:lnTo>
                  <a:lnTo>
                    <a:pt x="261" y="106"/>
                  </a:lnTo>
                  <a:lnTo>
                    <a:pt x="238" y="72"/>
                  </a:lnTo>
                  <a:lnTo>
                    <a:pt x="210" y="39"/>
                  </a:lnTo>
                  <a:lnTo>
                    <a:pt x="196" y="66"/>
                  </a:lnTo>
                  <a:lnTo>
                    <a:pt x="196" y="96"/>
                  </a:lnTo>
                  <a:lnTo>
                    <a:pt x="189" y="119"/>
                  </a:lnTo>
                  <a:lnTo>
                    <a:pt x="143" y="112"/>
                  </a:lnTo>
                  <a:lnTo>
                    <a:pt x="107" y="102"/>
                  </a:lnTo>
                  <a:lnTo>
                    <a:pt x="76" y="96"/>
                  </a:lnTo>
                  <a:lnTo>
                    <a:pt x="37" y="89"/>
                  </a:lnTo>
                  <a:lnTo>
                    <a:pt x="4" y="89"/>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7" name="Freeform 53"/>
            <p:cNvSpPr>
              <a:spLocks/>
            </p:cNvSpPr>
            <p:nvPr/>
          </p:nvSpPr>
          <p:spPr bwMode="auto">
            <a:xfrm>
              <a:off x="2716" y="2542"/>
              <a:ext cx="15" cy="68"/>
            </a:xfrm>
            <a:custGeom>
              <a:avLst/>
              <a:gdLst/>
              <a:ahLst/>
              <a:cxnLst>
                <a:cxn ang="0">
                  <a:pos x="0" y="17"/>
                </a:cxn>
                <a:cxn ang="0">
                  <a:pos x="0" y="49"/>
                </a:cxn>
                <a:cxn ang="0">
                  <a:pos x="4" y="76"/>
                </a:cxn>
                <a:cxn ang="0">
                  <a:pos x="0" y="123"/>
                </a:cxn>
                <a:cxn ang="0">
                  <a:pos x="19" y="137"/>
                </a:cxn>
                <a:cxn ang="0">
                  <a:pos x="31" y="118"/>
                </a:cxn>
                <a:cxn ang="0">
                  <a:pos x="27" y="83"/>
                </a:cxn>
                <a:cxn ang="0">
                  <a:pos x="23" y="57"/>
                </a:cxn>
                <a:cxn ang="0">
                  <a:pos x="23" y="24"/>
                </a:cxn>
                <a:cxn ang="0">
                  <a:pos x="19" y="0"/>
                </a:cxn>
                <a:cxn ang="0">
                  <a:pos x="0" y="17"/>
                </a:cxn>
                <a:cxn ang="0">
                  <a:pos x="0" y="17"/>
                </a:cxn>
              </a:cxnLst>
              <a:rect l="0" t="0" r="r" b="b"/>
              <a:pathLst>
                <a:path w="31" h="137">
                  <a:moveTo>
                    <a:pt x="0" y="17"/>
                  </a:moveTo>
                  <a:lnTo>
                    <a:pt x="0" y="49"/>
                  </a:lnTo>
                  <a:lnTo>
                    <a:pt x="4" y="76"/>
                  </a:lnTo>
                  <a:lnTo>
                    <a:pt x="0" y="123"/>
                  </a:lnTo>
                  <a:lnTo>
                    <a:pt x="19" y="137"/>
                  </a:lnTo>
                  <a:lnTo>
                    <a:pt x="31" y="118"/>
                  </a:lnTo>
                  <a:lnTo>
                    <a:pt x="27" y="83"/>
                  </a:lnTo>
                  <a:lnTo>
                    <a:pt x="23" y="57"/>
                  </a:lnTo>
                  <a:lnTo>
                    <a:pt x="23" y="24"/>
                  </a:lnTo>
                  <a:lnTo>
                    <a:pt x="19" y="0"/>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8" name="Freeform 54"/>
            <p:cNvSpPr>
              <a:spLocks/>
            </p:cNvSpPr>
            <p:nvPr/>
          </p:nvSpPr>
          <p:spPr bwMode="auto">
            <a:xfrm>
              <a:off x="2744" y="2060"/>
              <a:ext cx="42" cy="48"/>
            </a:xfrm>
            <a:custGeom>
              <a:avLst/>
              <a:gdLst/>
              <a:ahLst/>
              <a:cxnLst>
                <a:cxn ang="0">
                  <a:pos x="0" y="91"/>
                </a:cxn>
                <a:cxn ang="0">
                  <a:pos x="0" y="61"/>
                </a:cxn>
                <a:cxn ang="0">
                  <a:pos x="4" y="30"/>
                </a:cxn>
                <a:cxn ang="0">
                  <a:pos x="4" y="11"/>
                </a:cxn>
                <a:cxn ang="0">
                  <a:pos x="48" y="11"/>
                </a:cxn>
                <a:cxn ang="0">
                  <a:pos x="84" y="0"/>
                </a:cxn>
                <a:cxn ang="0">
                  <a:pos x="80" y="24"/>
                </a:cxn>
                <a:cxn ang="0">
                  <a:pos x="76" y="64"/>
                </a:cxn>
                <a:cxn ang="0">
                  <a:pos x="76" y="97"/>
                </a:cxn>
                <a:cxn ang="0">
                  <a:pos x="50" y="97"/>
                </a:cxn>
                <a:cxn ang="0">
                  <a:pos x="57" y="74"/>
                </a:cxn>
                <a:cxn ang="0">
                  <a:pos x="65" y="49"/>
                </a:cxn>
                <a:cxn ang="0">
                  <a:pos x="65" y="26"/>
                </a:cxn>
                <a:cxn ang="0">
                  <a:pos x="50" y="30"/>
                </a:cxn>
                <a:cxn ang="0">
                  <a:pos x="21" y="26"/>
                </a:cxn>
                <a:cxn ang="0">
                  <a:pos x="21" y="53"/>
                </a:cxn>
                <a:cxn ang="0">
                  <a:pos x="21" y="95"/>
                </a:cxn>
                <a:cxn ang="0">
                  <a:pos x="0" y="91"/>
                </a:cxn>
                <a:cxn ang="0">
                  <a:pos x="0" y="91"/>
                </a:cxn>
              </a:cxnLst>
              <a:rect l="0" t="0" r="r" b="b"/>
              <a:pathLst>
                <a:path w="84" h="97">
                  <a:moveTo>
                    <a:pt x="0" y="91"/>
                  </a:moveTo>
                  <a:lnTo>
                    <a:pt x="0" y="61"/>
                  </a:lnTo>
                  <a:lnTo>
                    <a:pt x="4" y="30"/>
                  </a:lnTo>
                  <a:lnTo>
                    <a:pt x="4" y="11"/>
                  </a:lnTo>
                  <a:lnTo>
                    <a:pt x="48" y="11"/>
                  </a:lnTo>
                  <a:lnTo>
                    <a:pt x="84" y="0"/>
                  </a:lnTo>
                  <a:lnTo>
                    <a:pt x="80" y="24"/>
                  </a:lnTo>
                  <a:lnTo>
                    <a:pt x="76" y="64"/>
                  </a:lnTo>
                  <a:lnTo>
                    <a:pt x="76" y="97"/>
                  </a:lnTo>
                  <a:lnTo>
                    <a:pt x="50" y="97"/>
                  </a:lnTo>
                  <a:lnTo>
                    <a:pt x="57" y="74"/>
                  </a:lnTo>
                  <a:lnTo>
                    <a:pt x="65" y="49"/>
                  </a:lnTo>
                  <a:lnTo>
                    <a:pt x="65" y="26"/>
                  </a:lnTo>
                  <a:lnTo>
                    <a:pt x="50" y="30"/>
                  </a:lnTo>
                  <a:lnTo>
                    <a:pt x="21" y="26"/>
                  </a:lnTo>
                  <a:lnTo>
                    <a:pt x="21" y="53"/>
                  </a:lnTo>
                  <a:lnTo>
                    <a:pt x="21" y="95"/>
                  </a:lnTo>
                  <a:lnTo>
                    <a:pt x="0" y="91"/>
                  </a:lnTo>
                  <a:lnTo>
                    <a:pt x="0" y="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9" name="Freeform 55"/>
            <p:cNvSpPr>
              <a:spLocks/>
            </p:cNvSpPr>
            <p:nvPr/>
          </p:nvSpPr>
          <p:spPr bwMode="auto">
            <a:xfrm>
              <a:off x="2743" y="2177"/>
              <a:ext cx="11" cy="63"/>
            </a:xfrm>
            <a:custGeom>
              <a:avLst/>
              <a:gdLst/>
              <a:ahLst/>
              <a:cxnLst>
                <a:cxn ang="0">
                  <a:pos x="2" y="0"/>
                </a:cxn>
                <a:cxn ang="0">
                  <a:pos x="2" y="22"/>
                </a:cxn>
                <a:cxn ang="0">
                  <a:pos x="10" y="60"/>
                </a:cxn>
                <a:cxn ang="0">
                  <a:pos x="2" y="76"/>
                </a:cxn>
                <a:cxn ang="0">
                  <a:pos x="0" y="114"/>
                </a:cxn>
                <a:cxn ang="0">
                  <a:pos x="18" y="125"/>
                </a:cxn>
                <a:cxn ang="0">
                  <a:pos x="23" y="95"/>
                </a:cxn>
                <a:cxn ang="0">
                  <a:pos x="23" y="60"/>
                </a:cxn>
                <a:cxn ang="0">
                  <a:pos x="23" y="38"/>
                </a:cxn>
                <a:cxn ang="0">
                  <a:pos x="23" y="0"/>
                </a:cxn>
                <a:cxn ang="0">
                  <a:pos x="2" y="0"/>
                </a:cxn>
                <a:cxn ang="0">
                  <a:pos x="2" y="0"/>
                </a:cxn>
              </a:cxnLst>
              <a:rect l="0" t="0" r="r" b="b"/>
              <a:pathLst>
                <a:path w="23" h="125">
                  <a:moveTo>
                    <a:pt x="2" y="0"/>
                  </a:moveTo>
                  <a:lnTo>
                    <a:pt x="2" y="22"/>
                  </a:lnTo>
                  <a:lnTo>
                    <a:pt x="10" y="60"/>
                  </a:lnTo>
                  <a:lnTo>
                    <a:pt x="2" y="76"/>
                  </a:lnTo>
                  <a:lnTo>
                    <a:pt x="0" y="114"/>
                  </a:lnTo>
                  <a:lnTo>
                    <a:pt x="18" y="125"/>
                  </a:lnTo>
                  <a:lnTo>
                    <a:pt x="23" y="95"/>
                  </a:lnTo>
                  <a:lnTo>
                    <a:pt x="23" y="60"/>
                  </a:lnTo>
                  <a:lnTo>
                    <a:pt x="23" y="38"/>
                  </a:lnTo>
                  <a:lnTo>
                    <a:pt x="23" y="0"/>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0" name="Freeform 56"/>
            <p:cNvSpPr>
              <a:spLocks/>
            </p:cNvSpPr>
            <p:nvPr/>
          </p:nvSpPr>
          <p:spPr bwMode="auto">
            <a:xfrm>
              <a:off x="2772" y="2177"/>
              <a:ext cx="17" cy="70"/>
            </a:xfrm>
            <a:custGeom>
              <a:avLst/>
              <a:gdLst/>
              <a:ahLst/>
              <a:cxnLst>
                <a:cxn ang="0">
                  <a:pos x="0" y="1"/>
                </a:cxn>
                <a:cxn ang="0">
                  <a:pos x="0" y="28"/>
                </a:cxn>
                <a:cxn ang="0">
                  <a:pos x="8" y="45"/>
                </a:cxn>
                <a:cxn ang="0">
                  <a:pos x="8" y="64"/>
                </a:cxn>
                <a:cxn ang="0">
                  <a:pos x="4" y="140"/>
                </a:cxn>
                <a:cxn ang="0">
                  <a:pos x="23" y="140"/>
                </a:cxn>
                <a:cxn ang="0">
                  <a:pos x="23" y="106"/>
                </a:cxn>
                <a:cxn ang="0">
                  <a:pos x="27" y="81"/>
                </a:cxn>
                <a:cxn ang="0">
                  <a:pos x="31" y="49"/>
                </a:cxn>
                <a:cxn ang="0">
                  <a:pos x="35" y="28"/>
                </a:cxn>
                <a:cxn ang="0">
                  <a:pos x="35" y="0"/>
                </a:cxn>
                <a:cxn ang="0">
                  <a:pos x="0" y="1"/>
                </a:cxn>
                <a:cxn ang="0">
                  <a:pos x="0" y="1"/>
                </a:cxn>
              </a:cxnLst>
              <a:rect l="0" t="0" r="r" b="b"/>
              <a:pathLst>
                <a:path w="35" h="140">
                  <a:moveTo>
                    <a:pt x="0" y="1"/>
                  </a:moveTo>
                  <a:lnTo>
                    <a:pt x="0" y="28"/>
                  </a:lnTo>
                  <a:lnTo>
                    <a:pt x="8" y="45"/>
                  </a:lnTo>
                  <a:lnTo>
                    <a:pt x="8" y="64"/>
                  </a:lnTo>
                  <a:lnTo>
                    <a:pt x="4" y="140"/>
                  </a:lnTo>
                  <a:lnTo>
                    <a:pt x="23" y="140"/>
                  </a:lnTo>
                  <a:lnTo>
                    <a:pt x="23" y="106"/>
                  </a:lnTo>
                  <a:lnTo>
                    <a:pt x="27" y="81"/>
                  </a:lnTo>
                  <a:lnTo>
                    <a:pt x="31" y="49"/>
                  </a:lnTo>
                  <a:lnTo>
                    <a:pt x="35" y="28"/>
                  </a:lnTo>
                  <a:lnTo>
                    <a:pt x="35"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1" name="Freeform 57"/>
            <p:cNvSpPr>
              <a:spLocks/>
            </p:cNvSpPr>
            <p:nvPr/>
          </p:nvSpPr>
          <p:spPr bwMode="auto">
            <a:xfrm>
              <a:off x="2743" y="2300"/>
              <a:ext cx="14" cy="114"/>
            </a:xfrm>
            <a:custGeom>
              <a:avLst/>
              <a:gdLst/>
              <a:ahLst/>
              <a:cxnLst>
                <a:cxn ang="0">
                  <a:pos x="0" y="4"/>
                </a:cxn>
                <a:cxn ang="0">
                  <a:pos x="6" y="44"/>
                </a:cxn>
                <a:cxn ang="0">
                  <a:pos x="6" y="83"/>
                </a:cxn>
                <a:cxn ang="0">
                  <a:pos x="2" y="129"/>
                </a:cxn>
                <a:cxn ang="0">
                  <a:pos x="6" y="165"/>
                </a:cxn>
                <a:cxn ang="0">
                  <a:pos x="0" y="226"/>
                </a:cxn>
                <a:cxn ang="0">
                  <a:pos x="29" y="226"/>
                </a:cxn>
                <a:cxn ang="0">
                  <a:pos x="23" y="188"/>
                </a:cxn>
                <a:cxn ang="0">
                  <a:pos x="19" y="139"/>
                </a:cxn>
                <a:cxn ang="0">
                  <a:pos x="19" y="102"/>
                </a:cxn>
                <a:cxn ang="0">
                  <a:pos x="19" y="70"/>
                </a:cxn>
                <a:cxn ang="0">
                  <a:pos x="23" y="30"/>
                </a:cxn>
                <a:cxn ang="0">
                  <a:pos x="29" y="0"/>
                </a:cxn>
                <a:cxn ang="0">
                  <a:pos x="0" y="4"/>
                </a:cxn>
                <a:cxn ang="0">
                  <a:pos x="0" y="4"/>
                </a:cxn>
              </a:cxnLst>
              <a:rect l="0" t="0" r="r" b="b"/>
              <a:pathLst>
                <a:path w="29" h="226">
                  <a:moveTo>
                    <a:pt x="0" y="4"/>
                  </a:moveTo>
                  <a:lnTo>
                    <a:pt x="6" y="44"/>
                  </a:lnTo>
                  <a:lnTo>
                    <a:pt x="6" y="83"/>
                  </a:lnTo>
                  <a:lnTo>
                    <a:pt x="2" y="129"/>
                  </a:lnTo>
                  <a:lnTo>
                    <a:pt x="6" y="165"/>
                  </a:lnTo>
                  <a:lnTo>
                    <a:pt x="0" y="226"/>
                  </a:lnTo>
                  <a:lnTo>
                    <a:pt x="29" y="226"/>
                  </a:lnTo>
                  <a:lnTo>
                    <a:pt x="23" y="188"/>
                  </a:lnTo>
                  <a:lnTo>
                    <a:pt x="19" y="139"/>
                  </a:lnTo>
                  <a:lnTo>
                    <a:pt x="19" y="102"/>
                  </a:lnTo>
                  <a:lnTo>
                    <a:pt x="19" y="70"/>
                  </a:lnTo>
                  <a:lnTo>
                    <a:pt x="23" y="30"/>
                  </a:lnTo>
                  <a:lnTo>
                    <a:pt x="29" y="0"/>
                  </a:lnTo>
                  <a:lnTo>
                    <a:pt x="0"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2" name="Freeform 58"/>
            <p:cNvSpPr>
              <a:spLocks/>
            </p:cNvSpPr>
            <p:nvPr/>
          </p:nvSpPr>
          <p:spPr bwMode="auto">
            <a:xfrm>
              <a:off x="2772" y="2298"/>
              <a:ext cx="12" cy="116"/>
            </a:xfrm>
            <a:custGeom>
              <a:avLst/>
              <a:gdLst/>
              <a:ahLst/>
              <a:cxnLst>
                <a:cxn ang="0">
                  <a:pos x="0" y="0"/>
                </a:cxn>
                <a:cxn ang="0">
                  <a:pos x="4" y="27"/>
                </a:cxn>
                <a:cxn ang="0">
                  <a:pos x="8" y="65"/>
                </a:cxn>
                <a:cxn ang="0">
                  <a:pos x="4" y="93"/>
                </a:cxn>
                <a:cxn ang="0">
                  <a:pos x="4" y="116"/>
                </a:cxn>
                <a:cxn ang="0">
                  <a:pos x="4" y="150"/>
                </a:cxn>
                <a:cxn ang="0">
                  <a:pos x="4" y="183"/>
                </a:cxn>
                <a:cxn ang="0">
                  <a:pos x="4" y="230"/>
                </a:cxn>
                <a:cxn ang="0">
                  <a:pos x="23" y="226"/>
                </a:cxn>
                <a:cxn ang="0">
                  <a:pos x="23" y="192"/>
                </a:cxn>
                <a:cxn ang="0">
                  <a:pos x="23" y="156"/>
                </a:cxn>
                <a:cxn ang="0">
                  <a:pos x="23" y="110"/>
                </a:cxn>
                <a:cxn ang="0">
                  <a:pos x="23" y="76"/>
                </a:cxn>
                <a:cxn ang="0">
                  <a:pos x="23" y="48"/>
                </a:cxn>
                <a:cxn ang="0">
                  <a:pos x="19" y="4"/>
                </a:cxn>
                <a:cxn ang="0">
                  <a:pos x="0" y="0"/>
                </a:cxn>
                <a:cxn ang="0">
                  <a:pos x="0" y="0"/>
                </a:cxn>
              </a:cxnLst>
              <a:rect l="0" t="0" r="r" b="b"/>
              <a:pathLst>
                <a:path w="23" h="230">
                  <a:moveTo>
                    <a:pt x="0" y="0"/>
                  </a:moveTo>
                  <a:lnTo>
                    <a:pt x="4" y="27"/>
                  </a:lnTo>
                  <a:lnTo>
                    <a:pt x="8" y="65"/>
                  </a:lnTo>
                  <a:lnTo>
                    <a:pt x="4" y="93"/>
                  </a:lnTo>
                  <a:lnTo>
                    <a:pt x="4" y="116"/>
                  </a:lnTo>
                  <a:lnTo>
                    <a:pt x="4" y="150"/>
                  </a:lnTo>
                  <a:lnTo>
                    <a:pt x="4" y="183"/>
                  </a:lnTo>
                  <a:lnTo>
                    <a:pt x="4" y="230"/>
                  </a:lnTo>
                  <a:lnTo>
                    <a:pt x="23" y="226"/>
                  </a:lnTo>
                  <a:lnTo>
                    <a:pt x="23" y="192"/>
                  </a:lnTo>
                  <a:lnTo>
                    <a:pt x="23" y="156"/>
                  </a:lnTo>
                  <a:lnTo>
                    <a:pt x="23" y="110"/>
                  </a:lnTo>
                  <a:lnTo>
                    <a:pt x="23" y="76"/>
                  </a:lnTo>
                  <a:lnTo>
                    <a:pt x="23" y="48"/>
                  </a:lnTo>
                  <a:lnTo>
                    <a:pt x="19" y="4"/>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3" name="Freeform 59"/>
            <p:cNvSpPr>
              <a:spLocks/>
            </p:cNvSpPr>
            <p:nvPr/>
          </p:nvSpPr>
          <p:spPr bwMode="auto">
            <a:xfrm>
              <a:off x="2741" y="2463"/>
              <a:ext cx="18" cy="87"/>
            </a:xfrm>
            <a:custGeom>
              <a:avLst/>
              <a:gdLst/>
              <a:ahLst/>
              <a:cxnLst>
                <a:cxn ang="0">
                  <a:pos x="5" y="4"/>
                </a:cxn>
                <a:cxn ang="0">
                  <a:pos x="5" y="27"/>
                </a:cxn>
                <a:cxn ang="0">
                  <a:pos x="13" y="72"/>
                </a:cxn>
                <a:cxn ang="0">
                  <a:pos x="9" y="103"/>
                </a:cxn>
                <a:cxn ang="0">
                  <a:pos x="5" y="135"/>
                </a:cxn>
                <a:cxn ang="0">
                  <a:pos x="0" y="169"/>
                </a:cxn>
                <a:cxn ang="0">
                  <a:pos x="26" y="175"/>
                </a:cxn>
                <a:cxn ang="0">
                  <a:pos x="30" y="144"/>
                </a:cxn>
                <a:cxn ang="0">
                  <a:pos x="30" y="118"/>
                </a:cxn>
                <a:cxn ang="0">
                  <a:pos x="36" y="91"/>
                </a:cxn>
                <a:cxn ang="0">
                  <a:pos x="30" y="59"/>
                </a:cxn>
                <a:cxn ang="0">
                  <a:pos x="30" y="32"/>
                </a:cxn>
                <a:cxn ang="0">
                  <a:pos x="30" y="0"/>
                </a:cxn>
                <a:cxn ang="0">
                  <a:pos x="5" y="4"/>
                </a:cxn>
                <a:cxn ang="0">
                  <a:pos x="5" y="4"/>
                </a:cxn>
              </a:cxnLst>
              <a:rect l="0" t="0" r="r" b="b"/>
              <a:pathLst>
                <a:path w="36" h="175">
                  <a:moveTo>
                    <a:pt x="5" y="4"/>
                  </a:moveTo>
                  <a:lnTo>
                    <a:pt x="5" y="27"/>
                  </a:lnTo>
                  <a:lnTo>
                    <a:pt x="13" y="72"/>
                  </a:lnTo>
                  <a:lnTo>
                    <a:pt x="9" y="103"/>
                  </a:lnTo>
                  <a:lnTo>
                    <a:pt x="5" y="135"/>
                  </a:lnTo>
                  <a:lnTo>
                    <a:pt x="0" y="169"/>
                  </a:lnTo>
                  <a:lnTo>
                    <a:pt x="26" y="175"/>
                  </a:lnTo>
                  <a:lnTo>
                    <a:pt x="30" y="144"/>
                  </a:lnTo>
                  <a:lnTo>
                    <a:pt x="30" y="118"/>
                  </a:lnTo>
                  <a:lnTo>
                    <a:pt x="36" y="91"/>
                  </a:lnTo>
                  <a:lnTo>
                    <a:pt x="30" y="59"/>
                  </a:lnTo>
                  <a:lnTo>
                    <a:pt x="30" y="32"/>
                  </a:lnTo>
                  <a:lnTo>
                    <a:pt x="30" y="0"/>
                  </a:lnTo>
                  <a:lnTo>
                    <a:pt x="5"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4" name="Freeform 60"/>
            <p:cNvSpPr>
              <a:spLocks/>
            </p:cNvSpPr>
            <p:nvPr/>
          </p:nvSpPr>
          <p:spPr bwMode="auto">
            <a:xfrm>
              <a:off x="2768" y="2463"/>
              <a:ext cx="18" cy="89"/>
            </a:xfrm>
            <a:custGeom>
              <a:avLst/>
              <a:gdLst/>
              <a:ahLst/>
              <a:cxnLst>
                <a:cxn ang="0">
                  <a:pos x="15" y="0"/>
                </a:cxn>
                <a:cxn ang="0">
                  <a:pos x="15" y="27"/>
                </a:cxn>
                <a:cxn ang="0">
                  <a:pos x="11" y="53"/>
                </a:cxn>
                <a:cxn ang="0">
                  <a:pos x="11" y="91"/>
                </a:cxn>
                <a:cxn ang="0">
                  <a:pos x="0" y="122"/>
                </a:cxn>
                <a:cxn ang="0">
                  <a:pos x="4" y="148"/>
                </a:cxn>
                <a:cxn ang="0">
                  <a:pos x="7" y="175"/>
                </a:cxn>
                <a:cxn ang="0">
                  <a:pos x="26" y="179"/>
                </a:cxn>
                <a:cxn ang="0">
                  <a:pos x="30" y="148"/>
                </a:cxn>
                <a:cxn ang="0">
                  <a:pos x="26" y="125"/>
                </a:cxn>
                <a:cxn ang="0">
                  <a:pos x="26" y="95"/>
                </a:cxn>
                <a:cxn ang="0">
                  <a:pos x="34" y="76"/>
                </a:cxn>
                <a:cxn ang="0">
                  <a:pos x="34" y="57"/>
                </a:cxn>
                <a:cxn ang="0">
                  <a:pos x="34" y="4"/>
                </a:cxn>
                <a:cxn ang="0">
                  <a:pos x="15" y="0"/>
                </a:cxn>
                <a:cxn ang="0">
                  <a:pos x="15" y="0"/>
                </a:cxn>
              </a:cxnLst>
              <a:rect l="0" t="0" r="r" b="b"/>
              <a:pathLst>
                <a:path w="34" h="179">
                  <a:moveTo>
                    <a:pt x="15" y="0"/>
                  </a:moveTo>
                  <a:lnTo>
                    <a:pt x="15" y="27"/>
                  </a:lnTo>
                  <a:lnTo>
                    <a:pt x="11" y="53"/>
                  </a:lnTo>
                  <a:lnTo>
                    <a:pt x="11" y="91"/>
                  </a:lnTo>
                  <a:lnTo>
                    <a:pt x="0" y="122"/>
                  </a:lnTo>
                  <a:lnTo>
                    <a:pt x="4" y="148"/>
                  </a:lnTo>
                  <a:lnTo>
                    <a:pt x="7" y="175"/>
                  </a:lnTo>
                  <a:lnTo>
                    <a:pt x="26" y="179"/>
                  </a:lnTo>
                  <a:lnTo>
                    <a:pt x="30" y="148"/>
                  </a:lnTo>
                  <a:lnTo>
                    <a:pt x="26" y="125"/>
                  </a:lnTo>
                  <a:lnTo>
                    <a:pt x="26" y="95"/>
                  </a:lnTo>
                  <a:lnTo>
                    <a:pt x="34" y="76"/>
                  </a:lnTo>
                  <a:lnTo>
                    <a:pt x="34" y="57"/>
                  </a:lnTo>
                  <a:lnTo>
                    <a:pt x="34" y="4"/>
                  </a:lnTo>
                  <a:lnTo>
                    <a:pt x="15" y="0"/>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5" name="Freeform 61"/>
            <p:cNvSpPr>
              <a:spLocks/>
            </p:cNvSpPr>
            <p:nvPr/>
          </p:nvSpPr>
          <p:spPr bwMode="auto">
            <a:xfrm>
              <a:off x="2738" y="2599"/>
              <a:ext cx="56" cy="251"/>
            </a:xfrm>
            <a:custGeom>
              <a:avLst/>
              <a:gdLst/>
              <a:ahLst/>
              <a:cxnLst>
                <a:cxn ang="0">
                  <a:pos x="11" y="26"/>
                </a:cxn>
                <a:cxn ang="0">
                  <a:pos x="11" y="65"/>
                </a:cxn>
                <a:cxn ang="0">
                  <a:pos x="11" y="95"/>
                </a:cxn>
                <a:cxn ang="0">
                  <a:pos x="9" y="141"/>
                </a:cxn>
                <a:cxn ang="0">
                  <a:pos x="11" y="171"/>
                </a:cxn>
                <a:cxn ang="0">
                  <a:pos x="11" y="207"/>
                </a:cxn>
                <a:cxn ang="0">
                  <a:pos x="11" y="238"/>
                </a:cxn>
                <a:cxn ang="0">
                  <a:pos x="11" y="278"/>
                </a:cxn>
                <a:cxn ang="0">
                  <a:pos x="9" y="314"/>
                </a:cxn>
                <a:cxn ang="0">
                  <a:pos x="9" y="348"/>
                </a:cxn>
                <a:cxn ang="0">
                  <a:pos x="6" y="376"/>
                </a:cxn>
                <a:cxn ang="0">
                  <a:pos x="2" y="409"/>
                </a:cxn>
                <a:cxn ang="0">
                  <a:pos x="0" y="452"/>
                </a:cxn>
                <a:cxn ang="0">
                  <a:pos x="6" y="483"/>
                </a:cxn>
                <a:cxn ang="0">
                  <a:pos x="0" y="496"/>
                </a:cxn>
                <a:cxn ang="0">
                  <a:pos x="28" y="500"/>
                </a:cxn>
                <a:cxn ang="0">
                  <a:pos x="72" y="502"/>
                </a:cxn>
                <a:cxn ang="0">
                  <a:pos x="103" y="502"/>
                </a:cxn>
                <a:cxn ang="0">
                  <a:pos x="99" y="466"/>
                </a:cxn>
                <a:cxn ang="0">
                  <a:pos x="99" y="409"/>
                </a:cxn>
                <a:cxn ang="0">
                  <a:pos x="99" y="359"/>
                </a:cxn>
                <a:cxn ang="0">
                  <a:pos x="91" y="281"/>
                </a:cxn>
                <a:cxn ang="0">
                  <a:pos x="95" y="243"/>
                </a:cxn>
                <a:cxn ang="0">
                  <a:pos x="91" y="190"/>
                </a:cxn>
                <a:cxn ang="0">
                  <a:pos x="95" y="158"/>
                </a:cxn>
                <a:cxn ang="0">
                  <a:pos x="105" y="129"/>
                </a:cxn>
                <a:cxn ang="0">
                  <a:pos x="112" y="108"/>
                </a:cxn>
                <a:cxn ang="0">
                  <a:pos x="105" y="65"/>
                </a:cxn>
                <a:cxn ang="0">
                  <a:pos x="103" y="36"/>
                </a:cxn>
                <a:cxn ang="0">
                  <a:pos x="99" y="0"/>
                </a:cxn>
                <a:cxn ang="0">
                  <a:pos x="76" y="6"/>
                </a:cxn>
                <a:cxn ang="0">
                  <a:pos x="82" y="38"/>
                </a:cxn>
                <a:cxn ang="0">
                  <a:pos x="82" y="68"/>
                </a:cxn>
                <a:cxn ang="0">
                  <a:pos x="82" y="125"/>
                </a:cxn>
                <a:cxn ang="0">
                  <a:pos x="80" y="144"/>
                </a:cxn>
                <a:cxn ang="0">
                  <a:pos x="76" y="188"/>
                </a:cxn>
                <a:cxn ang="0">
                  <a:pos x="68" y="241"/>
                </a:cxn>
                <a:cxn ang="0">
                  <a:pos x="65" y="270"/>
                </a:cxn>
                <a:cxn ang="0">
                  <a:pos x="65" y="300"/>
                </a:cxn>
                <a:cxn ang="0">
                  <a:pos x="65" y="348"/>
                </a:cxn>
                <a:cxn ang="0">
                  <a:pos x="68" y="390"/>
                </a:cxn>
                <a:cxn ang="0">
                  <a:pos x="82" y="416"/>
                </a:cxn>
                <a:cxn ang="0">
                  <a:pos x="80" y="452"/>
                </a:cxn>
                <a:cxn ang="0">
                  <a:pos x="82" y="483"/>
                </a:cxn>
                <a:cxn ang="0">
                  <a:pos x="28" y="483"/>
                </a:cxn>
                <a:cxn ang="0">
                  <a:pos x="27" y="426"/>
                </a:cxn>
                <a:cxn ang="0">
                  <a:pos x="28" y="367"/>
                </a:cxn>
                <a:cxn ang="0">
                  <a:pos x="32" y="314"/>
                </a:cxn>
                <a:cxn ang="0">
                  <a:pos x="32" y="270"/>
                </a:cxn>
                <a:cxn ang="0">
                  <a:pos x="32" y="220"/>
                </a:cxn>
                <a:cxn ang="0">
                  <a:pos x="32" y="171"/>
                </a:cxn>
                <a:cxn ang="0">
                  <a:pos x="32" y="125"/>
                </a:cxn>
                <a:cxn ang="0">
                  <a:pos x="32" y="80"/>
                </a:cxn>
                <a:cxn ang="0">
                  <a:pos x="32" y="42"/>
                </a:cxn>
                <a:cxn ang="0">
                  <a:pos x="32" y="23"/>
                </a:cxn>
                <a:cxn ang="0">
                  <a:pos x="11" y="26"/>
                </a:cxn>
                <a:cxn ang="0">
                  <a:pos x="11" y="26"/>
                </a:cxn>
              </a:cxnLst>
              <a:rect l="0" t="0" r="r" b="b"/>
              <a:pathLst>
                <a:path w="112" h="502">
                  <a:moveTo>
                    <a:pt x="11" y="26"/>
                  </a:moveTo>
                  <a:lnTo>
                    <a:pt x="11" y="65"/>
                  </a:lnTo>
                  <a:lnTo>
                    <a:pt x="11" y="95"/>
                  </a:lnTo>
                  <a:lnTo>
                    <a:pt x="9" y="141"/>
                  </a:lnTo>
                  <a:lnTo>
                    <a:pt x="11" y="171"/>
                  </a:lnTo>
                  <a:lnTo>
                    <a:pt x="11" y="207"/>
                  </a:lnTo>
                  <a:lnTo>
                    <a:pt x="11" y="238"/>
                  </a:lnTo>
                  <a:lnTo>
                    <a:pt x="11" y="278"/>
                  </a:lnTo>
                  <a:lnTo>
                    <a:pt x="9" y="314"/>
                  </a:lnTo>
                  <a:lnTo>
                    <a:pt x="9" y="348"/>
                  </a:lnTo>
                  <a:lnTo>
                    <a:pt x="6" y="376"/>
                  </a:lnTo>
                  <a:lnTo>
                    <a:pt x="2" y="409"/>
                  </a:lnTo>
                  <a:lnTo>
                    <a:pt x="0" y="452"/>
                  </a:lnTo>
                  <a:lnTo>
                    <a:pt x="6" y="483"/>
                  </a:lnTo>
                  <a:lnTo>
                    <a:pt x="0" y="496"/>
                  </a:lnTo>
                  <a:lnTo>
                    <a:pt x="28" y="500"/>
                  </a:lnTo>
                  <a:lnTo>
                    <a:pt x="72" y="502"/>
                  </a:lnTo>
                  <a:lnTo>
                    <a:pt x="103" y="502"/>
                  </a:lnTo>
                  <a:lnTo>
                    <a:pt x="99" y="466"/>
                  </a:lnTo>
                  <a:lnTo>
                    <a:pt x="99" y="409"/>
                  </a:lnTo>
                  <a:lnTo>
                    <a:pt x="99" y="359"/>
                  </a:lnTo>
                  <a:lnTo>
                    <a:pt x="91" y="281"/>
                  </a:lnTo>
                  <a:lnTo>
                    <a:pt x="95" y="243"/>
                  </a:lnTo>
                  <a:lnTo>
                    <a:pt x="91" y="190"/>
                  </a:lnTo>
                  <a:lnTo>
                    <a:pt x="95" y="158"/>
                  </a:lnTo>
                  <a:lnTo>
                    <a:pt x="105" y="129"/>
                  </a:lnTo>
                  <a:lnTo>
                    <a:pt x="112" y="108"/>
                  </a:lnTo>
                  <a:lnTo>
                    <a:pt x="105" y="65"/>
                  </a:lnTo>
                  <a:lnTo>
                    <a:pt x="103" y="36"/>
                  </a:lnTo>
                  <a:lnTo>
                    <a:pt x="99" y="0"/>
                  </a:lnTo>
                  <a:lnTo>
                    <a:pt x="76" y="6"/>
                  </a:lnTo>
                  <a:lnTo>
                    <a:pt x="82" y="38"/>
                  </a:lnTo>
                  <a:lnTo>
                    <a:pt x="82" y="68"/>
                  </a:lnTo>
                  <a:lnTo>
                    <a:pt x="82" y="125"/>
                  </a:lnTo>
                  <a:lnTo>
                    <a:pt x="80" y="144"/>
                  </a:lnTo>
                  <a:lnTo>
                    <a:pt x="76" y="188"/>
                  </a:lnTo>
                  <a:lnTo>
                    <a:pt x="68" y="241"/>
                  </a:lnTo>
                  <a:lnTo>
                    <a:pt x="65" y="270"/>
                  </a:lnTo>
                  <a:lnTo>
                    <a:pt x="65" y="300"/>
                  </a:lnTo>
                  <a:lnTo>
                    <a:pt x="65" y="348"/>
                  </a:lnTo>
                  <a:lnTo>
                    <a:pt x="68" y="390"/>
                  </a:lnTo>
                  <a:lnTo>
                    <a:pt x="82" y="416"/>
                  </a:lnTo>
                  <a:lnTo>
                    <a:pt x="80" y="452"/>
                  </a:lnTo>
                  <a:lnTo>
                    <a:pt x="82" y="483"/>
                  </a:lnTo>
                  <a:lnTo>
                    <a:pt x="28" y="483"/>
                  </a:lnTo>
                  <a:lnTo>
                    <a:pt x="27" y="426"/>
                  </a:lnTo>
                  <a:lnTo>
                    <a:pt x="28" y="367"/>
                  </a:lnTo>
                  <a:lnTo>
                    <a:pt x="32" y="314"/>
                  </a:lnTo>
                  <a:lnTo>
                    <a:pt x="32" y="270"/>
                  </a:lnTo>
                  <a:lnTo>
                    <a:pt x="32" y="220"/>
                  </a:lnTo>
                  <a:lnTo>
                    <a:pt x="32" y="171"/>
                  </a:lnTo>
                  <a:lnTo>
                    <a:pt x="32" y="125"/>
                  </a:lnTo>
                  <a:lnTo>
                    <a:pt x="32" y="80"/>
                  </a:lnTo>
                  <a:lnTo>
                    <a:pt x="32" y="42"/>
                  </a:lnTo>
                  <a:lnTo>
                    <a:pt x="32" y="23"/>
                  </a:lnTo>
                  <a:lnTo>
                    <a:pt x="11" y="26"/>
                  </a:lnTo>
                  <a:lnTo>
                    <a:pt x="1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6" name="Freeform 62"/>
            <p:cNvSpPr>
              <a:spLocks/>
            </p:cNvSpPr>
            <p:nvPr/>
          </p:nvSpPr>
          <p:spPr bwMode="auto">
            <a:xfrm>
              <a:off x="2415" y="2423"/>
              <a:ext cx="165" cy="437"/>
            </a:xfrm>
            <a:custGeom>
              <a:avLst/>
              <a:gdLst/>
              <a:ahLst/>
              <a:cxnLst>
                <a:cxn ang="0">
                  <a:pos x="92" y="46"/>
                </a:cxn>
                <a:cxn ang="0">
                  <a:pos x="57" y="95"/>
                </a:cxn>
                <a:cxn ang="0">
                  <a:pos x="38" y="137"/>
                </a:cxn>
                <a:cxn ang="0">
                  <a:pos x="33" y="152"/>
                </a:cxn>
                <a:cxn ang="0">
                  <a:pos x="31" y="164"/>
                </a:cxn>
                <a:cxn ang="0">
                  <a:pos x="29" y="173"/>
                </a:cxn>
                <a:cxn ang="0">
                  <a:pos x="27" y="188"/>
                </a:cxn>
                <a:cxn ang="0">
                  <a:pos x="27" y="207"/>
                </a:cxn>
                <a:cxn ang="0">
                  <a:pos x="27" y="223"/>
                </a:cxn>
                <a:cxn ang="0">
                  <a:pos x="25" y="249"/>
                </a:cxn>
                <a:cxn ang="0">
                  <a:pos x="17" y="314"/>
                </a:cxn>
                <a:cxn ang="0">
                  <a:pos x="40" y="371"/>
                </a:cxn>
                <a:cxn ang="0">
                  <a:pos x="93" y="413"/>
                </a:cxn>
                <a:cxn ang="0">
                  <a:pos x="141" y="437"/>
                </a:cxn>
                <a:cxn ang="0">
                  <a:pos x="190" y="451"/>
                </a:cxn>
                <a:cxn ang="0">
                  <a:pos x="232" y="460"/>
                </a:cxn>
                <a:cxn ang="0">
                  <a:pos x="286" y="477"/>
                </a:cxn>
                <a:cxn ang="0">
                  <a:pos x="325" y="514"/>
                </a:cxn>
                <a:cxn ang="0">
                  <a:pos x="331" y="593"/>
                </a:cxn>
                <a:cxn ang="0">
                  <a:pos x="312" y="652"/>
                </a:cxn>
                <a:cxn ang="0">
                  <a:pos x="276" y="700"/>
                </a:cxn>
                <a:cxn ang="0">
                  <a:pos x="246" y="728"/>
                </a:cxn>
                <a:cxn ang="0">
                  <a:pos x="206" y="765"/>
                </a:cxn>
                <a:cxn ang="0">
                  <a:pos x="169" y="804"/>
                </a:cxn>
                <a:cxn ang="0">
                  <a:pos x="133" y="848"/>
                </a:cxn>
                <a:cxn ang="0">
                  <a:pos x="126" y="831"/>
                </a:cxn>
                <a:cxn ang="0">
                  <a:pos x="179" y="772"/>
                </a:cxn>
                <a:cxn ang="0">
                  <a:pos x="232" y="715"/>
                </a:cxn>
                <a:cxn ang="0">
                  <a:pos x="299" y="652"/>
                </a:cxn>
                <a:cxn ang="0">
                  <a:pos x="318" y="559"/>
                </a:cxn>
                <a:cxn ang="0">
                  <a:pos x="278" y="493"/>
                </a:cxn>
                <a:cxn ang="0">
                  <a:pos x="209" y="474"/>
                </a:cxn>
                <a:cxn ang="0">
                  <a:pos x="111" y="443"/>
                </a:cxn>
                <a:cxn ang="0">
                  <a:pos x="27" y="394"/>
                </a:cxn>
                <a:cxn ang="0">
                  <a:pos x="0" y="318"/>
                </a:cxn>
                <a:cxn ang="0">
                  <a:pos x="8" y="223"/>
                </a:cxn>
                <a:cxn ang="0">
                  <a:pos x="17" y="145"/>
                </a:cxn>
                <a:cxn ang="0">
                  <a:pos x="40" y="80"/>
                </a:cxn>
                <a:cxn ang="0">
                  <a:pos x="74" y="34"/>
                </a:cxn>
                <a:cxn ang="0">
                  <a:pos x="114" y="0"/>
                </a:cxn>
              </a:cxnLst>
              <a:rect l="0" t="0" r="r" b="b"/>
              <a:pathLst>
                <a:path w="331" h="875">
                  <a:moveTo>
                    <a:pt x="114" y="0"/>
                  </a:moveTo>
                  <a:lnTo>
                    <a:pt x="92" y="46"/>
                  </a:lnTo>
                  <a:lnTo>
                    <a:pt x="76" y="76"/>
                  </a:lnTo>
                  <a:lnTo>
                    <a:pt x="57" y="95"/>
                  </a:lnTo>
                  <a:lnTo>
                    <a:pt x="40" y="133"/>
                  </a:lnTo>
                  <a:lnTo>
                    <a:pt x="38" y="137"/>
                  </a:lnTo>
                  <a:lnTo>
                    <a:pt x="36" y="147"/>
                  </a:lnTo>
                  <a:lnTo>
                    <a:pt x="33" y="152"/>
                  </a:lnTo>
                  <a:lnTo>
                    <a:pt x="33" y="158"/>
                  </a:lnTo>
                  <a:lnTo>
                    <a:pt x="31" y="164"/>
                  </a:lnTo>
                  <a:lnTo>
                    <a:pt x="31" y="169"/>
                  </a:lnTo>
                  <a:lnTo>
                    <a:pt x="29" y="173"/>
                  </a:lnTo>
                  <a:lnTo>
                    <a:pt x="27" y="181"/>
                  </a:lnTo>
                  <a:lnTo>
                    <a:pt x="27" y="188"/>
                  </a:lnTo>
                  <a:lnTo>
                    <a:pt x="27" y="198"/>
                  </a:lnTo>
                  <a:lnTo>
                    <a:pt x="27" y="207"/>
                  </a:lnTo>
                  <a:lnTo>
                    <a:pt x="27" y="217"/>
                  </a:lnTo>
                  <a:lnTo>
                    <a:pt x="27" y="223"/>
                  </a:lnTo>
                  <a:lnTo>
                    <a:pt x="27" y="224"/>
                  </a:lnTo>
                  <a:lnTo>
                    <a:pt x="25" y="249"/>
                  </a:lnTo>
                  <a:lnTo>
                    <a:pt x="21" y="285"/>
                  </a:lnTo>
                  <a:lnTo>
                    <a:pt x="17" y="314"/>
                  </a:lnTo>
                  <a:lnTo>
                    <a:pt x="21" y="348"/>
                  </a:lnTo>
                  <a:lnTo>
                    <a:pt x="40" y="371"/>
                  </a:lnTo>
                  <a:lnTo>
                    <a:pt x="65" y="390"/>
                  </a:lnTo>
                  <a:lnTo>
                    <a:pt x="93" y="413"/>
                  </a:lnTo>
                  <a:lnTo>
                    <a:pt x="118" y="420"/>
                  </a:lnTo>
                  <a:lnTo>
                    <a:pt x="141" y="437"/>
                  </a:lnTo>
                  <a:lnTo>
                    <a:pt x="164" y="447"/>
                  </a:lnTo>
                  <a:lnTo>
                    <a:pt x="190" y="451"/>
                  </a:lnTo>
                  <a:lnTo>
                    <a:pt x="213" y="456"/>
                  </a:lnTo>
                  <a:lnTo>
                    <a:pt x="232" y="460"/>
                  </a:lnTo>
                  <a:lnTo>
                    <a:pt x="255" y="466"/>
                  </a:lnTo>
                  <a:lnTo>
                    <a:pt x="286" y="477"/>
                  </a:lnTo>
                  <a:lnTo>
                    <a:pt x="305" y="493"/>
                  </a:lnTo>
                  <a:lnTo>
                    <a:pt x="325" y="514"/>
                  </a:lnTo>
                  <a:lnTo>
                    <a:pt x="331" y="557"/>
                  </a:lnTo>
                  <a:lnTo>
                    <a:pt x="331" y="593"/>
                  </a:lnTo>
                  <a:lnTo>
                    <a:pt x="325" y="626"/>
                  </a:lnTo>
                  <a:lnTo>
                    <a:pt x="312" y="652"/>
                  </a:lnTo>
                  <a:lnTo>
                    <a:pt x="293" y="679"/>
                  </a:lnTo>
                  <a:lnTo>
                    <a:pt x="276" y="700"/>
                  </a:lnTo>
                  <a:lnTo>
                    <a:pt x="259" y="715"/>
                  </a:lnTo>
                  <a:lnTo>
                    <a:pt x="246" y="728"/>
                  </a:lnTo>
                  <a:lnTo>
                    <a:pt x="223" y="749"/>
                  </a:lnTo>
                  <a:lnTo>
                    <a:pt x="206" y="765"/>
                  </a:lnTo>
                  <a:lnTo>
                    <a:pt x="190" y="787"/>
                  </a:lnTo>
                  <a:lnTo>
                    <a:pt x="169" y="804"/>
                  </a:lnTo>
                  <a:lnTo>
                    <a:pt x="147" y="827"/>
                  </a:lnTo>
                  <a:lnTo>
                    <a:pt x="133" y="848"/>
                  </a:lnTo>
                  <a:lnTo>
                    <a:pt x="111" y="875"/>
                  </a:lnTo>
                  <a:lnTo>
                    <a:pt x="126" y="831"/>
                  </a:lnTo>
                  <a:lnTo>
                    <a:pt x="149" y="799"/>
                  </a:lnTo>
                  <a:lnTo>
                    <a:pt x="179" y="772"/>
                  </a:lnTo>
                  <a:lnTo>
                    <a:pt x="206" y="749"/>
                  </a:lnTo>
                  <a:lnTo>
                    <a:pt x="232" y="715"/>
                  </a:lnTo>
                  <a:lnTo>
                    <a:pt x="263" y="685"/>
                  </a:lnTo>
                  <a:lnTo>
                    <a:pt x="299" y="652"/>
                  </a:lnTo>
                  <a:lnTo>
                    <a:pt x="316" y="609"/>
                  </a:lnTo>
                  <a:lnTo>
                    <a:pt x="318" y="559"/>
                  </a:lnTo>
                  <a:lnTo>
                    <a:pt x="308" y="515"/>
                  </a:lnTo>
                  <a:lnTo>
                    <a:pt x="278" y="493"/>
                  </a:lnTo>
                  <a:lnTo>
                    <a:pt x="255" y="483"/>
                  </a:lnTo>
                  <a:lnTo>
                    <a:pt x="209" y="474"/>
                  </a:lnTo>
                  <a:lnTo>
                    <a:pt x="156" y="460"/>
                  </a:lnTo>
                  <a:lnTo>
                    <a:pt x="111" y="443"/>
                  </a:lnTo>
                  <a:lnTo>
                    <a:pt x="65" y="417"/>
                  </a:lnTo>
                  <a:lnTo>
                    <a:pt x="27" y="394"/>
                  </a:lnTo>
                  <a:lnTo>
                    <a:pt x="4" y="361"/>
                  </a:lnTo>
                  <a:lnTo>
                    <a:pt x="0" y="318"/>
                  </a:lnTo>
                  <a:lnTo>
                    <a:pt x="0" y="262"/>
                  </a:lnTo>
                  <a:lnTo>
                    <a:pt x="8" y="223"/>
                  </a:lnTo>
                  <a:lnTo>
                    <a:pt x="8" y="183"/>
                  </a:lnTo>
                  <a:lnTo>
                    <a:pt x="17" y="145"/>
                  </a:lnTo>
                  <a:lnTo>
                    <a:pt x="34" y="103"/>
                  </a:lnTo>
                  <a:lnTo>
                    <a:pt x="40" y="80"/>
                  </a:lnTo>
                  <a:lnTo>
                    <a:pt x="61" y="61"/>
                  </a:lnTo>
                  <a:lnTo>
                    <a:pt x="74" y="34"/>
                  </a:lnTo>
                  <a:lnTo>
                    <a:pt x="76" y="4"/>
                  </a:lnTo>
                  <a:lnTo>
                    <a:pt x="114" y="0"/>
                  </a:lnTo>
                  <a:lnTo>
                    <a:pt x="1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7" name="Freeform 63"/>
            <p:cNvSpPr>
              <a:spLocks/>
            </p:cNvSpPr>
            <p:nvPr/>
          </p:nvSpPr>
          <p:spPr bwMode="auto">
            <a:xfrm>
              <a:off x="2192" y="2419"/>
              <a:ext cx="285" cy="441"/>
            </a:xfrm>
            <a:custGeom>
              <a:avLst/>
              <a:gdLst/>
              <a:ahLst/>
              <a:cxnLst>
                <a:cxn ang="0">
                  <a:pos x="185" y="50"/>
                </a:cxn>
                <a:cxn ang="0">
                  <a:pos x="145" y="145"/>
                </a:cxn>
                <a:cxn ang="0">
                  <a:pos x="109" y="210"/>
                </a:cxn>
                <a:cxn ang="0">
                  <a:pos x="65" y="272"/>
                </a:cxn>
                <a:cxn ang="0">
                  <a:pos x="38" y="310"/>
                </a:cxn>
                <a:cxn ang="0">
                  <a:pos x="15" y="366"/>
                </a:cxn>
                <a:cxn ang="0">
                  <a:pos x="23" y="442"/>
                </a:cxn>
                <a:cxn ang="0">
                  <a:pos x="82" y="474"/>
                </a:cxn>
                <a:cxn ang="0">
                  <a:pos x="168" y="516"/>
                </a:cxn>
                <a:cxn ang="0">
                  <a:pos x="310" y="548"/>
                </a:cxn>
                <a:cxn ang="0">
                  <a:pos x="350" y="567"/>
                </a:cxn>
                <a:cxn ang="0">
                  <a:pos x="400" y="598"/>
                </a:cxn>
                <a:cxn ang="0">
                  <a:pos x="453" y="634"/>
                </a:cxn>
                <a:cxn ang="0">
                  <a:pos x="493" y="674"/>
                </a:cxn>
                <a:cxn ang="0">
                  <a:pos x="525" y="710"/>
                </a:cxn>
                <a:cxn ang="0">
                  <a:pos x="548" y="746"/>
                </a:cxn>
                <a:cxn ang="0">
                  <a:pos x="569" y="807"/>
                </a:cxn>
                <a:cxn ang="0">
                  <a:pos x="571" y="839"/>
                </a:cxn>
                <a:cxn ang="0">
                  <a:pos x="559" y="839"/>
                </a:cxn>
                <a:cxn ang="0">
                  <a:pos x="537" y="767"/>
                </a:cxn>
                <a:cxn ang="0">
                  <a:pos x="498" y="714"/>
                </a:cxn>
                <a:cxn ang="0">
                  <a:pos x="457" y="660"/>
                </a:cxn>
                <a:cxn ang="0">
                  <a:pos x="405" y="630"/>
                </a:cxn>
                <a:cxn ang="0">
                  <a:pos x="363" y="594"/>
                </a:cxn>
                <a:cxn ang="0">
                  <a:pos x="301" y="561"/>
                </a:cxn>
                <a:cxn ang="0">
                  <a:pos x="234" y="548"/>
                </a:cxn>
                <a:cxn ang="0">
                  <a:pos x="171" y="531"/>
                </a:cxn>
                <a:cxn ang="0">
                  <a:pos x="99" y="497"/>
                </a:cxn>
                <a:cxn ang="0">
                  <a:pos x="32" y="468"/>
                </a:cxn>
                <a:cxn ang="0">
                  <a:pos x="0" y="402"/>
                </a:cxn>
                <a:cxn ang="0">
                  <a:pos x="10" y="322"/>
                </a:cxn>
                <a:cxn ang="0">
                  <a:pos x="46" y="267"/>
                </a:cxn>
                <a:cxn ang="0">
                  <a:pos x="88" y="213"/>
                </a:cxn>
                <a:cxn ang="0">
                  <a:pos x="122" y="153"/>
                </a:cxn>
                <a:cxn ang="0">
                  <a:pos x="145" y="84"/>
                </a:cxn>
                <a:cxn ang="0">
                  <a:pos x="171" y="27"/>
                </a:cxn>
                <a:cxn ang="0">
                  <a:pos x="198" y="12"/>
                </a:cxn>
              </a:cxnLst>
              <a:rect l="0" t="0" r="r" b="b"/>
              <a:pathLst>
                <a:path w="571" h="883">
                  <a:moveTo>
                    <a:pt x="198" y="12"/>
                  </a:moveTo>
                  <a:lnTo>
                    <a:pt x="185" y="50"/>
                  </a:lnTo>
                  <a:lnTo>
                    <a:pt x="162" y="101"/>
                  </a:lnTo>
                  <a:lnTo>
                    <a:pt x="145" y="145"/>
                  </a:lnTo>
                  <a:lnTo>
                    <a:pt x="131" y="177"/>
                  </a:lnTo>
                  <a:lnTo>
                    <a:pt x="109" y="210"/>
                  </a:lnTo>
                  <a:lnTo>
                    <a:pt x="78" y="257"/>
                  </a:lnTo>
                  <a:lnTo>
                    <a:pt x="65" y="272"/>
                  </a:lnTo>
                  <a:lnTo>
                    <a:pt x="50" y="290"/>
                  </a:lnTo>
                  <a:lnTo>
                    <a:pt x="38" y="310"/>
                  </a:lnTo>
                  <a:lnTo>
                    <a:pt x="23" y="337"/>
                  </a:lnTo>
                  <a:lnTo>
                    <a:pt x="15" y="366"/>
                  </a:lnTo>
                  <a:lnTo>
                    <a:pt x="12" y="409"/>
                  </a:lnTo>
                  <a:lnTo>
                    <a:pt x="23" y="442"/>
                  </a:lnTo>
                  <a:lnTo>
                    <a:pt x="50" y="464"/>
                  </a:lnTo>
                  <a:lnTo>
                    <a:pt x="82" y="474"/>
                  </a:lnTo>
                  <a:lnTo>
                    <a:pt x="122" y="491"/>
                  </a:lnTo>
                  <a:lnTo>
                    <a:pt x="168" y="516"/>
                  </a:lnTo>
                  <a:lnTo>
                    <a:pt x="225" y="531"/>
                  </a:lnTo>
                  <a:lnTo>
                    <a:pt x="310" y="548"/>
                  </a:lnTo>
                  <a:lnTo>
                    <a:pt x="329" y="558"/>
                  </a:lnTo>
                  <a:lnTo>
                    <a:pt x="350" y="567"/>
                  </a:lnTo>
                  <a:lnTo>
                    <a:pt x="373" y="580"/>
                  </a:lnTo>
                  <a:lnTo>
                    <a:pt x="400" y="598"/>
                  </a:lnTo>
                  <a:lnTo>
                    <a:pt x="430" y="620"/>
                  </a:lnTo>
                  <a:lnTo>
                    <a:pt x="453" y="634"/>
                  </a:lnTo>
                  <a:lnTo>
                    <a:pt x="476" y="655"/>
                  </a:lnTo>
                  <a:lnTo>
                    <a:pt x="493" y="674"/>
                  </a:lnTo>
                  <a:lnTo>
                    <a:pt x="516" y="691"/>
                  </a:lnTo>
                  <a:lnTo>
                    <a:pt x="525" y="710"/>
                  </a:lnTo>
                  <a:lnTo>
                    <a:pt x="538" y="734"/>
                  </a:lnTo>
                  <a:lnTo>
                    <a:pt x="548" y="746"/>
                  </a:lnTo>
                  <a:lnTo>
                    <a:pt x="559" y="773"/>
                  </a:lnTo>
                  <a:lnTo>
                    <a:pt x="569" y="807"/>
                  </a:lnTo>
                  <a:lnTo>
                    <a:pt x="569" y="822"/>
                  </a:lnTo>
                  <a:lnTo>
                    <a:pt x="571" y="839"/>
                  </a:lnTo>
                  <a:lnTo>
                    <a:pt x="556" y="883"/>
                  </a:lnTo>
                  <a:lnTo>
                    <a:pt x="559" y="839"/>
                  </a:lnTo>
                  <a:lnTo>
                    <a:pt x="552" y="795"/>
                  </a:lnTo>
                  <a:lnTo>
                    <a:pt x="537" y="767"/>
                  </a:lnTo>
                  <a:lnTo>
                    <a:pt x="516" y="736"/>
                  </a:lnTo>
                  <a:lnTo>
                    <a:pt x="498" y="714"/>
                  </a:lnTo>
                  <a:lnTo>
                    <a:pt x="479" y="687"/>
                  </a:lnTo>
                  <a:lnTo>
                    <a:pt x="457" y="660"/>
                  </a:lnTo>
                  <a:lnTo>
                    <a:pt x="432" y="647"/>
                  </a:lnTo>
                  <a:lnTo>
                    <a:pt x="405" y="630"/>
                  </a:lnTo>
                  <a:lnTo>
                    <a:pt x="386" y="615"/>
                  </a:lnTo>
                  <a:lnTo>
                    <a:pt x="363" y="594"/>
                  </a:lnTo>
                  <a:lnTo>
                    <a:pt x="327" y="575"/>
                  </a:lnTo>
                  <a:lnTo>
                    <a:pt x="301" y="561"/>
                  </a:lnTo>
                  <a:lnTo>
                    <a:pt x="268" y="554"/>
                  </a:lnTo>
                  <a:lnTo>
                    <a:pt x="234" y="548"/>
                  </a:lnTo>
                  <a:lnTo>
                    <a:pt x="207" y="544"/>
                  </a:lnTo>
                  <a:lnTo>
                    <a:pt x="171" y="531"/>
                  </a:lnTo>
                  <a:lnTo>
                    <a:pt x="129" y="512"/>
                  </a:lnTo>
                  <a:lnTo>
                    <a:pt x="99" y="497"/>
                  </a:lnTo>
                  <a:lnTo>
                    <a:pt x="61" y="485"/>
                  </a:lnTo>
                  <a:lnTo>
                    <a:pt x="32" y="468"/>
                  </a:lnTo>
                  <a:lnTo>
                    <a:pt x="6" y="445"/>
                  </a:lnTo>
                  <a:lnTo>
                    <a:pt x="0" y="402"/>
                  </a:lnTo>
                  <a:lnTo>
                    <a:pt x="0" y="366"/>
                  </a:lnTo>
                  <a:lnTo>
                    <a:pt x="10" y="322"/>
                  </a:lnTo>
                  <a:lnTo>
                    <a:pt x="27" y="286"/>
                  </a:lnTo>
                  <a:lnTo>
                    <a:pt x="46" y="267"/>
                  </a:lnTo>
                  <a:lnTo>
                    <a:pt x="61" y="240"/>
                  </a:lnTo>
                  <a:lnTo>
                    <a:pt x="88" y="213"/>
                  </a:lnTo>
                  <a:lnTo>
                    <a:pt x="103" y="191"/>
                  </a:lnTo>
                  <a:lnTo>
                    <a:pt x="122" y="153"/>
                  </a:lnTo>
                  <a:lnTo>
                    <a:pt x="129" y="118"/>
                  </a:lnTo>
                  <a:lnTo>
                    <a:pt x="145" y="84"/>
                  </a:lnTo>
                  <a:lnTo>
                    <a:pt x="158" y="58"/>
                  </a:lnTo>
                  <a:lnTo>
                    <a:pt x="171" y="27"/>
                  </a:lnTo>
                  <a:lnTo>
                    <a:pt x="175" y="0"/>
                  </a:lnTo>
                  <a:lnTo>
                    <a:pt x="198" y="12"/>
                  </a:lnTo>
                  <a:lnTo>
                    <a:pt x="198"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8" name="Freeform 64"/>
            <p:cNvSpPr>
              <a:spLocks/>
            </p:cNvSpPr>
            <p:nvPr/>
          </p:nvSpPr>
          <p:spPr bwMode="auto">
            <a:xfrm>
              <a:off x="1958" y="2423"/>
              <a:ext cx="270" cy="293"/>
            </a:xfrm>
            <a:custGeom>
              <a:avLst/>
              <a:gdLst/>
              <a:ahLst/>
              <a:cxnLst>
                <a:cxn ang="0">
                  <a:pos x="540" y="0"/>
                </a:cxn>
                <a:cxn ang="0">
                  <a:pos x="521" y="34"/>
                </a:cxn>
                <a:cxn ang="0">
                  <a:pos x="506" y="50"/>
                </a:cxn>
                <a:cxn ang="0">
                  <a:pos x="495" y="69"/>
                </a:cxn>
                <a:cxn ang="0">
                  <a:pos x="478" y="89"/>
                </a:cxn>
                <a:cxn ang="0">
                  <a:pos x="464" y="126"/>
                </a:cxn>
                <a:cxn ang="0">
                  <a:pos x="445" y="148"/>
                </a:cxn>
                <a:cxn ang="0">
                  <a:pos x="428" y="166"/>
                </a:cxn>
                <a:cxn ang="0">
                  <a:pos x="403" y="192"/>
                </a:cxn>
                <a:cxn ang="0">
                  <a:pos x="365" y="215"/>
                </a:cxn>
                <a:cxn ang="0">
                  <a:pos x="325" y="232"/>
                </a:cxn>
                <a:cxn ang="0">
                  <a:pos x="280" y="245"/>
                </a:cxn>
                <a:cxn ang="0">
                  <a:pos x="236" y="262"/>
                </a:cxn>
                <a:cxn ang="0">
                  <a:pos x="209" y="272"/>
                </a:cxn>
                <a:cxn ang="0">
                  <a:pos x="160" y="282"/>
                </a:cxn>
                <a:cxn ang="0">
                  <a:pos x="131" y="302"/>
                </a:cxn>
                <a:cxn ang="0">
                  <a:pos x="105" y="318"/>
                </a:cxn>
                <a:cxn ang="0">
                  <a:pos x="80" y="329"/>
                </a:cxn>
                <a:cxn ang="0">
                  <a:pos x="53" y="348"/>
                </a:cxn>
                <a:cxn ang="0">
                  <a:pos x="36" y="367"/>
                </a:cxn>
                <a:cxn ang="0">
                  <a:pos x="27" y="394"/>
                </a:cxn>
                <a:cxn ang="0">
                  <a:pos x="25" y="417"/>
                </a:cxn>
                <a:cxn ang="0">
                  <a:pos x="25" y="455"/>
                </a:cxn>
                <a:cxn ang="0">
                  <a:pos x="31" y="470"/>
                </a:cxn>
                <a:cxn ang="0">
                  <a:pos x="52" y="496"/>
                </a:cxn>
                <a:cxn ang="0">
                  <a:pos x="80" y="514"/>
                </a:cxn>
                <a:cxn ang="0">
                  <a:pos x="107" y="523"/>
                </a:cxn>
                <a:cxn ang="0">
                  <a:pos x="124" y="531"/>
                </a:cxn>
                <a:cxn ang="0">
                  <a:pos x="139" y="540"/>
                </a:cxn>
                <a:cxn ang="0">
                  <a:pos x="160" y="550"/>
                </a:cxn>
                <a:cxn ang="0">
                  <a:pos x="196" y="567"/>
                </a:cxn>
                <a:cxn ang="0">
                  <a:pos x="179" y="586"/>
                </a:cxn>
                <a:cxn ang="0">
                  <a:pos x="154" y="567"/>
                </a:cxn>
                <a:cxn ang="0">
                  <a:pos x="107" y="542"/>
                </a:cxn>
                <a:cxn ang="0">
                  <a:pos x="48" y="515"/>
                </a:cxn>
                <a:cxn ang="0">
                  <a:pos x="14" y="487"/>
                </a:cxn>
                <a:cxn ang="0">
                  <a:pos x="0" y="432"/>
                </a:cxn>
                <a:cxn ang="0">
                  <a:pos x="4" y="398"/>
                </a:cxn>
                <a:cxn ang="0">
                  <a:pos x="17" y="358"/>
                </a:cxn>
                <a:cxn ang="0">
                  <a:pos x="53" y="329"/>
                </a:cxn>
                <a:cxn ang="0">
                  <a:pos x="84" y="308"/>
                </a:cxn>
                <a:cxn ang="0">
                  <a:pos x="105" y="299"/>
                </a:cxn>
                <a:cxn ang="0">
                  <a:pos x="120" y="285"/>
                </a:cxn>
                <a:cxn ang="0">
                  <a:pos x="150" y="272"/>
                </a:cxn>
                <a:cxn ang="0">
                  <a:pos x="177" y="255"/>
                </a:cxn>
                <a:cxn ang="0">
                  <a:pos x="200" y="255"/>
                </a:cxn>
                <a:cxn ang="0">
                  <a:pos x="227" y="249"/>
                </a:cxn>
                <a:cxn ang="0">
                  <a:pos x="249" y="238"/>
                </a:cxn>
                <a:cxn ang="0">
                  <a:pos x="272" y="228"/>
                </a:cxn>
                <a:cxn ang="0">
                  <a:pos x="299" y="223"/>
                </a:cxn>
                <a:cxn ang="0">
                  <a:pos x="335" y="209"/>
                </a:cxn>
                <a:cxn ang="0">
                  <a:pos x="358" y="202"/>
                </a:cxn>
                <a:cxn ang="0">
                  <a:pos x="384" y="183"/>
                </a:cxn>
                <a:cxn ang="0">
                  <a:pos x="422" y="156"/>
                </a:cxn>
                <a:cxn ang="0">
                  <a:pos x="445" y="126"/>
                </a:cxn>
                <a:cxn ang="0">
                  <a:pos x="453" y="110"/>
                </a:cxn>
                <a:cxn ang="0">
                  <a:pos x="472" y="84"/>
                </a:cxn>
                <a:cxn ang="0">
                  <a:pos x="483" y="63"/>
                </a:cxn>
                <a:cxn ang="0">
                  <a:pos x="497" y="42"/>
                </a:cxn>
                <a:cxn ang="0">
                  <a:pos x="510" y="19"/>
                </a:cxn>
                <a:cxn ang="0">
                  <a:pos x="518" y="0"/>
                </a:cxn>
                <a:cxn ang="0">
                  <a:pos x="540" y="0"/>
                </a:cxn>
                <a:cxn ang="0">
                  <a:pos x="540" y="0"/>
                </a:cxn>
              </a:cxnLst>
              <a:rect l="0" t="0" r="r" b="b"/>
              <a:pathLst>
                <a:path w="540" h="586">
                  <a:moveTo>
                    <a:pt x="540" y="0"/>
                  </a:moveTo>
                  <a:lnTo>
                    <a:pt x="521" y="34"/>
                  </a:lnTo>
                  <a:lnTo>
                    <a:pt x="506" y="50"/>
                  </a:lnTo>
                  <a:lnTo>
                    <a:pt x="495" y="69"/>
                  </a:lnTo>
                  <a:lnTo>
                    <a:pt x="478" y="89"/>
                  </a:lnTo>
                  <a:lnTo>
                    <a:pt x="464" y="126"/>
                  </a:lnTo>
                  <a:lnTo>
                    <a:pt x="445" y="148"/>
                  </a:lnTo>
                  <a:lnTo>
                    <a:pt x="428" y="166"/>
                  </a:lnTo>
                  <a:lnTo>
                    <a:pt x="403" y="192"/>
                  </a:lnTo>
                  <a:lnTo>
                    <a:pt x="365" y="215"/>
                  </a:lnTo>
                  <a:lnTo>
                    <a:pt x="325" y="232"/>
                  </a:lnTo>
                  <a:lnTo>
                    <a:pt x="280" y="245"/>
                  </a:lnTo>
                  <a:lnTo>
                    <a:pt x="236" y="262"/>
                  </a:lnTo>
                  <a:lnTo>
                    <a:pt x="209" y="272"/>
                  </a:lnTo>
                  <a:lnTo>
                    <a:pt x="160" y="282"/>
                  </a:lnTo>
                  <a:lnTo>
                    <a:pt x="131" y="302"/>
                  </a:lnTo>
                  <a:lnTo>
                    <a:pt x="105" y="318"/>
                  </a:lnTo>
                  <a:lnTo>
                    <a:pt x="80" y="329"/>
                  </a:lnTo>
                  <a:lnTo>
                    <a:pt x="53" y="348"/>
                  </a:lnTo>
                  <a:lnTo>
                    <a:pt x="36" y="367"/>
                  </a:lnTo>
                  <a:lnTo>
                    <a:pt x="27" y="394"/>
                  </a:lnTo>
                  <a:lnTo>
                    <a:pt x="25" y="417"/>
                  </a:lnTo>
                  <a:lnTo>
                    <a:pt x="25" y="455"/>
                  </a:lnTo>
                  <a:lnTo>
                    <a:pt x="31" y="470"/>
                  </a:lnTo>
                  <a:lnTo>
                    <a:pt x="52" y="496"/>
                  </a:lnTo>
                  <a:lnTo>
                    <a:pt x="80" y="514"/>
                  </a:lnTo>
                  <a:lnTo>
                    <a:pt x="107" y="523"/>
                  </a:lnTo>
                  <a:lnTo>
                    <a:pt x="124" y="531"/>
                  </a:lnTo>
                  <a:lnTo>
                    <a:pt x="139" y="540"/>
                  </a:lnTo>
                  <a:lnTo>
                    <a:pt x="160" y="550"/>
                  </a:lnTo>
                  <a:lnTo>
                    <a:pt x="196" y="567"/>
                  </a:lnTo>
                  <a:lnTo>
                    <a:pt x="179" y="586"/>
                  </a:lnTo>
                  <a:lnTo>
                    <a:pt x="154" y="567"/>
                  </a:lnTo>
                  <a:lnTo>
                    <a:pt x="107" y="542"/>
                  </a:lnTo>
                  <a:lnTo>
                    <a:pt x="48" y="515"/>
                  </a:lnTo>
                  <a:lnTo>
                    <a:pt x="14" y="487"/>
                  </a:lnTo>
                  <a:lnTo>
                    <a:pt x="0" y="432"/>
                  </a:lnTo>
                  <a:lnTo>
                    <a:pt x="4" y="398"/>
                  </a:lnTo>
                  <a:lnTo>
                    <a:pt x="17" y="358"/>
                  </a:lnTo>
                  <a:lnTo>
                    <a:pt x="53" y="329"/>
                  </a:lnTo>
                  <a:lnTo>
                    <a:pt x="84" y="308"/>
                  </a:lnTo>
                  <a:lnTo>
                    <a:pt x="105" y="299"/>
                  </a:lnTo>
                  <a:lnTo>
                    <a:pt x="120" y="285"/>
                  </a:lnTo>
                  <a:lnTo>
                    <a:pt x="150" y="272"/>
                  </a:lnTo>
                  <a:lnTo>
                    <a:pt x="177" y="255"/>
                  </a:lnTo>
                  <a:lnTo>
                    <a:pt x="200" y="255"/>
                  </a:lnTo>
                  <a:lnTo>
                    <a:pt x="227" y="249"/>
                  </a:lnTo>
                  <a:lnTo>
                    <a:pt x="249" y="238"/>
                  </a:lnTo>
                  <a:lnTo>
                    <a:pt x="272" y="228"/>
                  </a:lnTo>
                  <a:lnTo>
                    <a:pt x="299" y="223"/>
                  </a:lnTo>
                  <a:lnTo>
                    <a:pt x="335" y="209"/>
                  </a:lnTo>
                  <a:lnTo>
                    <a:pt x="358" y="202"/>
                  </a:lnTo>
                  <a:lnTo>
                    <a:pt x="384" y="183"/>
                  </a:lnTo>
                  <a:lnTo>
                    <a:pt x="422" y="156"/>
                  </a:lnTo>
                  <a:lnTo>
                    <a:pt x="445" y="126"/>
                  </a:lnTo>
                  <a:lnTo>
                    <a:pt x="453" y="110"/>
                  </a:lnTo>
                  <a:lnTo>
                    <a:pt x="472" y="84"/>
                  </a:lnTo>
                  <a:lnTo>
                    <a:pt x="483" y="63"/>
                  </a:lnTo>
                  <a:lnTo>
                    <a:pt x="497" y="42"/>
                  </a:lnTo>
                  <a:lnTo>
                    <a:pt x="510" y="19"/>
                  </a:lnTo>
                  <a:lnTo>
                    <a:pt x="518" y="0"/>
                  </a:lnTo>
                  <a:lnTo>
                    <a:pt x="540" y="0"/>
                  </a:lnTo>
                  <a:lnTo>
                    <a:pt x="5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9" name="Freeform 65"/>
            <p:cNvSpPr>
              <a:spLocks/>
            </p:cNvSpPr>
            <p:nvPr/>
          </p:nvSpPr>
          <p:spPr bwMode="auto">
            <a:xfrm>
              <a:off x="2092" y="2729"/>
              <a:ext cx="70" cy="27"/>
            </a:xfrm>
            <a:custGeom>
              <a:avLst/>
              <a:gdLst/>
              <a:ahLst/>
              <a:cxnLst>
                <a:cxn ang="0">
                  <a:pos x="0" y="10"/>
                </a:cxn>
                <a:cxn ang="0">
                  <a:pos x="18" y="18"/>
                </a:cxn>
                <a:cxn ang="0">
                  <a:pos x="31" y="23"/>
                </a:cxn>
                <a:cxn ang="0">
                  <a:pos x="48" y="27"/>
                </a:cxn>
                <a:cxn ang="0">
                  <a:pos x="71" y="35"/>
                </a:cxn>
                <a:cxn ang="0">
                  <a:pos x="84" y="40"/>
                </a:cxn>
                <a:cxn ang="0">
                  <a:pos x="107" y="44"/>
                </a:cxn>
                <a:cxn ang="0">
                  <a:pos x="116" y="44"/>
                </a:cxn>
                <a:cxn ang="0">
                  <a:pos x="134" y="54"/>
                </a:cxn>
                <a:cxn ang="0">
                  <a:pos x="139" y="40"/>
                </a:cxn>
                <a:cxn ang="0">
                  <a:pos x="124" y="31"/>
                </a:cxn>
                <a:cxn ang="0">
                  <a:pos x="107" y="23"/>
                </a:cxn>
                <a:cxn ang="0">
                  <a:pos x="90" y="21"/>
                </a:cxn>
                <a:cxn ang="0">
                  <a:pos x="75" y="18"/>
                </a:cxn>
                <a:cxn ang="0">
                  <a:pos x="57" y="10"/>
                </a:cxn>
                <a:cxn ang="0">
                  <a:pos x="37" y="8"/>
                </a:cxn>
                <a:cxn ang="0">
                  <a:pos x="14" y="0"/>
                </a:cxn>
                <a:cxn ang="0">
                  <a:pos x="0" y="10"/>
                </a:cxn>
                <a:cxn ang="0">
                  <a:pos x="0" y="10"/>
                </a:cxn>
              </a:cxnLst>
              <a:rect l="0" t="0" r="r" b="b"/>
              <a:pathLst>
                <a:path w="139" h="54">
                  <a:moveTo>
                    <a:pt x="0" y="10"/>
                  </a:moveTo>
                  <a:lnTo>
                    <a:pt x="18" y="18"/>
                  </a:lnTo>
                  <a:lnTo>
                    <a:pt x="31" y="23"/>
                  </a:lnTo>
                  <a:lnTo>
                    <a:pt x="48" y="27"/>
                  </a:lnTo>
                  <a:lnTo>
                    <a:pt x="71" y="35"/>
                  </a:lnTo>
                  <a:lnTo>
                    <a:pt x="84" y="40"/>
                  </a:lnTo>
                  <a:lnTo>
                    <a:pt x="107" y="44"/>
                  </a:lnTo>
                  <a:lnTo>
                    <a:pt x="116" y="44"/>
                  </a:lnTo>
                  <a:lnTo>
                    <a:pt x="134" y="54"/>
                  </a:lnTo>
                  <a:lnTo>
                    <a:pt x="139" y="40"/>
                  </a:lnTo>
                  <a:lnTo>
                    <a:pt x="124" y="31"/>
                  </a:lnTo>
                  <a:lnTo>
                    <a:pt x="107" y="23"/>
                  </a:lnTo>
                  <a:lnTo>
                    <a:pt x="90" y="21"/>
                  </a:lnTo>
                  <a:lnTo>
                    <a:pt x="75" y="18"/>
                  </a:lnTo>
                  <a:lnTo>
                    <a:pt x="57" y="10"/>
                  </a:lnTo>
                  <a:lnTo>
                    <a:pt x="37" y="8"/>
                  </a:lnTo>
                  <a:lnTo>
                    <a:pt x="14" y="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0" name="Freeform 66"/>
            <p:cNvSpPr>
              <a:spLocks/>
            </p:cNvSpPr>
            <p:nvPr/>
          </p:nvSpPr>
          <p:spPr bwMode="auto">
            <a:xfrm>
              <a:off x="2194" y="2752"/>
              <a:ext cx="193" cy="245"/>
            </a:xfrm>
            <a:custGeom>
              <a:avLst/>
              <a:gdLst/>
              <a:ahLst/>
              <a:cxnLst>
                <a:cxn ang="0">
                  <a:pos x="23" y="0"/>
                </a:cxn>
                <a:cxn ang="0">
                  <a:pos x="78" y="17"/>
                </a:cxn>
                <a:cxn ang="0">
                  <a:pos x="131" y="30"/>
                </a:cxn>
                <a:cxn ang="0">
                  <a:pos x="181" y="53"/>
                </a:cxn>
                <a:cxn ang="0">
                  <a:pos x="247" y="74"/>
                </a:cxn>
                <a:cxn ang="0">
                  <a:pos x="316" y="97"/>
                </a:cxn>
                <a:cxn ang="0">
                  <a:pos x="356" y="126"/>
                </a:cxn>
                <a:cxn ang="0">
                  <a:pos x="378" y="160"/>
                </a:cxn>
                <a:cxn ang="0">
                  <a:pos x="386" y="209"/>
                </a:cxn>
                <a:cxn ang="0">
                  <a:pos x="356" y="280"/>
                </a:cxn>
                <a:cxn ang="0">
                  <a:pos x="306" y="321"/>
                </a:cxn>
                <a:cxn ang="0">
                  <a:pos x="270" y="365"/>
                </a:cxn>
                <a:cxn ang="0">
                  <a:pos x="198" y="418"/>
                </a:cxn>
                <a:cxn ang="0">
                  <a:pos x="167" y="441"/>
                </a:cxn>
                <a:cxn ang="0">
                  <a:pos x="137" y="462"/>
                </a:cxn>
                <a:cxn ang="0">
                  <a:pos x="99" y="491"/>
                </a:cxn>
                <a:cxn ang="0">
                  <a:pos x="105" y="458"/>
                </a:cxn>
                <a:cxn ang="0">
                  <a:pos x="127" y="445"/>
                </a:cxn>
                <a:cxn ang="0">
                  <a:pos x="154" y="424"/>
                </a:cxn>
                <a:cxn ang="0">
                  <a:pos x="188" y="401"/>
                </a:cxn>
                <a:cxn ang="0">
                  <a:pos x="222" y="375"/>
                </a:cxn>
                <a:cxn ang="0">
                  <a:pos x="257" y="352"/>
                </a:cxn>
                <a:cxn ang="0">
                  <a:pos x="283" y="316"/>
                </a:cxn>
                <a:cxn ang="0">
                  <a:pos x="337" y="270"/>
                </a:cxn>
                <a:cxn ang="0">
                  <a:pos x="356" y="232"/>
                </a:cxn>
                <a:cxn ang="0">
                  <a:pos x="365" y="167"/>
                </a:cxn>
                <a:cxn ang="0">
                  <a:pos x="329" y="126"/>
                </a:cxn>
                <a:cxn ang="0">
                  <a:pos x="287" y="114"/>
                </a:cxn>
                <a:cxn ang="0">
                  <a:pos x="241" y="87"/>
                </a:cxn>
                <a:cxn ang="0">
                  <a:pos x="184" y="68"/>
                </a:cxn>
                <a:cxn ang="0">
                  <a:pos x="148" y="53"/>
                </a:cxn>
                <a:cxn ang="0">
                  <a:pos x="99" y="44"/>
                </a:cxn>
                <a:cxn ang="0">
                  <a:pos x="49" y="27"/>
                </a:cxn>
                <a:cxn ang="0">
                  <a:pos x="0" y="15"/>
                </a:cxn>
                <a:cxn ang="0">
                  <a:pos x="2" y="0"/>
                </a:cxn>
              </a:cxnLst>
              <a:rect l="0" t="0" r="r" b="b"/>
              <a:pathLst>
                <a:path w="386" h="491">
                  <a:moveTo>
                    <a:pt x="2" y="0"/>
                  </a:moveTo>
                  <a:lnTo>
                    <a:pt x="23" y="0"/>
                  </a:lnTo>
                  <a:lnTo>
                    <a:pt x="49" y="8"/>
                  </a:lnTo>
                  <a:lnTo>
                    <a:pt x="78" y="17"/>
                  </a:lnTo>
                  <a:lnTo>
                    <a:pt x="105" y="27"/>
                  </a:lnTo>
                  <a:lnTo>
                    <a:pt x="131" y="30"/>
                  </a:lnTo>
                  <a:lnTo>
                    <a:pt x="164" y="42"/>
                  </a:lnTo>
                  <a:lnTo>
                    <a:pt x="181" y="53"/>
                  </a:lnTo>
                  <a:lnTo>
                    <a:pt x="215" y="57"/>
                  </a:lnTo>
                  <a:lnTo>
                    <a:pt x="247" y="74"/>
                  </a:lnTo>
                  <a:lnTo>
                    <a:pt x="283" y="91"/>
                  </a:lnTo>
                  <a:lnTo>
                    <a:pt x="316" y="97"/>
                  </a:lnTo>
                  <a:lnTo>
                    <a:pt x="342" y="118"/>
                  </a:lnTo>
                  <a:lnTo>
                    <a:pt x="356" y="126"/>
                  </a:lnTo>
                  <a:lnTo>
                    <a:pt x="373" y="141"/>
                  </a:lnTo>
                  <a:lnTo>
                    <a:pt x="378" y="160"/>
                  </a:lnTo>
                  <a:lnTo>
                    <a:pt x="386" y="183"/>
                  </a:lnTo>
                  <a:lnTo>
                    <a:pt x="386" y="209"/>
                  </a:lnTo>
                  <a:lnTo>
                    <a:pt x="375" y="245"/>
                  </a:lnTo>
                  <a:lnTo>
                    <a:pt x="356" y="280"/>
                  </a:lnTo>
                  <a:lnTo>
                    <a:pt x="333" y="302"/>
                  </a:lnTo>
                  <a:lnTo>
                    <a:pt x="306" y="321"/>
                  </a:lnTo>
                  <a:lnTo>
                    <a:pt x="287" y="342"/>
                  </a:lnTo>
                  <a:lnTo>
                    <a:pt x="270" y="365"/>
                  </a:lnTo>
                  <a:lnTo>
                    <a:pt x="247" y="382"/>
                  </a:lnTo>
                  <a:lnTo>
                    <a:pt x="198" y="418"/>
                  </a:lnTo>
                  <a:lnTo>
                    <a:pt x="184" y="424"/>
                  </a:lnTo>
                  <a:lnTo>
                    <a:pt x="167" y="441"/>
                  </a:lnTo>
                  <a:lnTo>
                    <a:pt x="150" y="447"/>
                  </a:lnTo>
                  <a:lnTo>
                    <a:pt x="137" y="462"/>
                  </a:lnTo>
                  <a:lnTo>
                    <a:pt x="118" y="477"/>
                  </a:lnTo>
                  <a:lnTo>
                    <a:pt x="99" y="491"/>
                  </a:lnTo>
                  <a:lnTo>
                    <a:pt x="82" y="462"/>
                  </a:lnTo>
                  <a:lnTo>
                    <a:pt x="105" y="458"/>
                  </a:lnTo>
                  <a:lnTo>
                    <a:pt x="118" y="458"/>
                  </a:lnTo>
                  <a:lnTo>
                    <a:pt x="127" y="445"/>
                  </a:lnTo>
                  <a:lnTo>
                    <a:pt x="137" y="435"/>
                  </a:lnTo>
                  <a:lnTo>
                    <a:pt x="154" y="424"/>
                  </a:lnTo>
                  <a:lnTo>
                    <a:pt x="177" y="418"/>
                  </a:lnTo>
                  <a:lnTo>
                    <a:pt x="188" y="401"/>
                  </a:lnTo>
                  <a:lnTo>
                    <a:pt x="203" y="392"/>
                  </a:lnTo>
                  <a:lnTo>
                    <a:pt x="222" y="375"/>
                  </a:lnTo>
                  <a:lnTo>
                    <a:pt x="238" y="361"/>
                  </a:lnTo>
                  <a:lnTo>
                    <a:pt x="257" y="352"/>
                  </a:lnTo>
                  <a:lnTo>
                    <a:pt x="261" y="335"/>
                  </a:lnTo>
                  <a:lnTo>
                    <a:pt x="283" y="316"/>
                  </a:lnTo>
                  <a:lnTo>
                    <a:pt x="306" y="299"/>
                  </a:lnTo>
                  <a:lnTo>
                    <a:pt x="337" y="270"/>
                  </a:lnTo>
                  <a:lnTo>
                    <a:pt x="348" y="253"/>
                  </a:lnTo>
                  <a:lnTo>
                    <a:pt x="356" y="232"/>
                  </a:lnTo>
                  <a:lnTo>
                    <a:pt x="365" y="209"/>
                  </a:lnTo>
                  <a:lnTo>
                    <a:pt x="365" y="167"/>
                  </a:lnTo>
                  <a:lnTo>
                    <a:pt x="352" y="145"/>
                  </a:lnTo>
                  <a:lnTo>
                    <a:pt x="329" y="126"/>
                  </a:lnTo>
                  <a:lnTo>
                    <a:pt x="306" y="118"/>
                  </a:lnTo>
                  <a:lnTo>
                    <a:pt x="287" y="114"/>
                  </a:lnTo>
                  <a:lnTo>
                    <a:pt x="264" y="103"/>
                  </a:lnTo>
                  <a:lnTo>
                    <a:pt x="241" y="87"/>
                  </a:lnTo>
                  <a:lnTo>
                    <a:pt x="211" y="74"/>
                  </a:lnTo>
                  <a:lnTo>
                    <a:pt x="184" y="68"/>
                  </a:lnTo>
                  <a:lnTo>
                    <a:pt x="164" y="65"/>
                  </a:lnTo>
                  <a:lnTo>
                    <a:pt x="148" y="53"/>
                  </a:lnTo>
                  <a:lnTo>
                    <a:pt x="122" y="48"/>
                  </a:lnTo>
                  <a:lnTo>
                    <a:pt x="99" y="44"/>
                  </a:lnTo>
                  <a:lnTo>
                    <a:pt x="74" y="34"/>
                  </a:lnTo>
                  <a:lnTo>
                    <a:pt x="49" y="27"/>
                  </a:lnTo>
                  <a:lnTo>
                    <a:pt x="28" y="21"/>
                  </a:lnTo>
                  <a:lnTo>
                    <a:pt x="0" y="15"/>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1" name="Freeform 67"/>
            <p:cNvSpPr>
              <a:spLocks/>
            </p:cNvSpPr>
            <p:nvPr/>
          </p:nvSpPr>
          <p:spPr bwMode="auto">
            <a:xfrm>
              <a:off x="1780" y="2419"/>
              <a:ext cx="889" cy="38"/>
            </a:xfrm>
            <a:custGeom>
              <a:avLst/>
              <a:gdLst/>
              <a:ahLst/>
              <a:cxnLst>
                <a:cxn ang="0">
                  <a:pos x="49" y="65"/>
                </a:cxn>
                <a:cxn ang="0">
                  <a:pos x="142" y="65"/>
                </a:cxn>
                <a:cxn ang="0">
                  <a:pos x="249" y="61"/>
                </a:cxn>
                <a:cxn ang="0">
                  <a:pos x="342" y="50"/>
                </a:cxn>
                <a:cxn ang="0">
                  <a:pos x="467" y="31"/>
                </a:cxn>
                <a:cxn ang="0">
                  <a:pos x="608" y="12"/>
                </a:cxn>
                <a:cxn ang="0">
                  <a:pos x="736" y="8"/>
                </a:cxn>
                <a:cxn ang="0">
                  <a:pos x="873" y="8"/>
                </a:cxn>
                <a:cxn ang="0">
                  <a:pos x="1038" y="0"/>
                </a:cxn>
                <a:cxn ang="0">
                  <a:pos x="1186" y="0"/>
                </a:cxn>
                <a:cxn ang="0">
                  <a:pos x="1312" y="0"/>
                </a:cxn>
                <a:cxn ang="0">
                  <a:pos x="1411" y="4"/>
                </a:cxn>
                <a:cxn ang="0">
                  <a:pos x="1493" y="25"/>
                </a:cxn>
                <a:cxn ang="0">
                  <a:pos x="1550" y="31"/>
                </a:cxn>
                <a:cxn ang="0">
                  <a:pos x="1711" y="39"/>
                </a:cxn>
                <a:cxn ang="0">
                  <a:pos x="1778" y="50"/>
                </a:cxn>
                <a:cxn ang="0">
                  <a:pos x="1611" y="50"/>
                </a:cxn>
                <a:cxn ang="0">
                  <a:pos x="1557" y="44"/>
                </a:cxn>
                <a:cxn ang="0">
                  <a:pos x="1517" y="42"/>
                </a:cxn>
                <a:cxn ang="0">
                  <a:pos x="1468" y="31"/>
                </a:cxn>
                <a:cxn ang="0">
                  <a:pos x="1405" y="21"/>
                </a:cxn>
                <a:cxn ang="0">
                  <a:pos x="1321" y="21"/>
                </a:cxn>
                <a:cxn ang="0">
                  <a:pos x="1219" y="16"/>
                </a:cxn>
                <a:cxn ang="0">
                  <a:pos x="1080" y="21"/>
                </a:cxn>
                <a:cxn ang="0">
                  <a:pos x="1002" y="21"/>
                </a:cxn>
                <a:cxn ang="0">
                  <a:pos x="941" y="21"/>
                </a:cxn>
                <a:cxn ang="0">
                  <a:pos x="873" y="25"/>
                </a:cxn>
                <a:cxn ang="0">
                  <a:pos x="770" y="18"/>
                </a:cxn>
                <a:cxn ang="0">
                  <a:pos x="694" y="27"/>
                </a:cxn>
                <a:cxn ang="0">
                  <a:pos x="627" y="25"/>
                </a:cxn>
                <a:cxn ang="0">
                  <a:pos x="534" y="35"/>
                </a:cxn>
                <a:cxn ang="0">
                  <a:pos x="441" y="54"/>
                </a:cxn>
                <a:cxn ang="0">
                  <a:pos x="369" y="69"/>
                </a:cxn>
                <a:cxn ang="0">
                  <a:pos x="270" y="77"/>
                </a:cxn>
                <a:cxn ang="0">
                  <a:pos x="184" y="77"/>
                </a:cxn>
                <a:cxn ang="0">
                  <a:pos x="98" y="77"/>
                </a:cxn>
                <a:cxn ang="0">
                  <a:pos x="36" y="77"/>
                </a:cxn>
                <a:cxn ang="0">
                  <a:pos x="0" y="61"/>
                </a:cxn>
              </a:cxnLst>
              <a:rect l="0" t="0" r="r" b="b"/>
              <a:pathLst>
                <a:path w="1778" h="77">
                  <a:moveTo>
                    <a:pt x="0" y="61"/>
                  </a:moveTo>
                  <a:lnTo>
                    <a:pt x="49" y="65"/>
                  </a:lnTo>
                  <a:lnTo>
                    <a:pt x="78" y="65"/>
                  </a:lnTo>
                  <a:lnTo>
                    <a:pt x="142" y="65"/>
                  </a:lnTo>
                  <a:lnTo>
                    <a:pt x="175" y="65"/>
                  </a:lnTo>
                  <a:lnTo>
                    <a:pt x="249" y="61"/>
                  </a:lnTo>
                  <a:lnTo>
                    <a:pt x="291" y="58"/>
                  </a:lnTo>
                  <a:lnTo>
                    <a:pt x="342" y="50"/>
                  </a:lnTo>
                  <a:lnTo>
                    <a:pt x="422" y="42"/>
                  </a:lnTo>
                  <a:lnTo>
                    <a:pt x="467" y="31"/>
                  </a:lnTo>
                  <a:lnTo>
                    <a:pt x="532" y="21"/>
                  </a:lnTo>
                  <a:lnTo>
                    <a:pt x="608" y="12"/>
                  </a:lnTo>
                  <a:lnTo>
                    <a:pt x="690" y="12"/>
                  </a:lnTo>
                  <a:lnTo>
                    <a:pt x="736" y="8"/>
                  </a:lnTo>
                  <a:lnTo>
                    <a:pt x="806" y="0"/>
                  </a:lnTo>
                  <a:lnTo>
                    <a:pt x="873" y="8"/>
                  </a:lnTo>
                  <a:lnTo>
                    <a:pt x="954" y="0"/>
                  </a:lnTo>
                  <a:lnTo>
                    <a:pt x="1038" y="0"/>
                  </a:lnTo>
                  <a:lnTo>
                    <a:pt x="1124" y="0"/>
                  </a:lnTo>
                  <a:lnTo>
                    <a:pt x="1186" y="0"/>
                  </a:lnTo>
                  <a:lnTo>
                    <a:pt x="1243" y="0"/>
                  </a:lnTo>
                  <a:lnTo>
                    <a:pt x="1312" y="0"/>
                  </a:lnTo>
                  <a:lnTo>
                    <a:pt x="1344" y="12"/>
                  </a:lnTo>
                  <a:lnTo>
                    <a:pt x="1411" y="4"/>
                  </a:lnTo>
                  <a:lnTo>
                    <a:pt x="1451" y="8"/>
                  </a:lnTo>
                  <a:lnTo>
                    <a:pt x="1493" y="25"/>
                  </a:lnTo>
                  <a:lnTo>
                    <a:pt x="1534" y="25"/>
                  </a:lnTo>
                  <a:lnTo>
                    <a:pt x="1550" y="31"/>
                  </a:lnTo>
                  <a:lnTo>
                    <a:pt x="1597" y="31"/>
                  </a:lnTo>
                  <a:lnTo>
                    <a:pt x="1711" y="39"/>
                  </a:lnTo>
                  <a:lnTo>
                    <a:pt x="1759" y="27"/>
                  </a:lnTo>
                  <a:lnTo>
                    <a:pt x="1778" y="50"/>
                  </a:lnTo>
                  <a:lnTo>
                    <a:pt x="1719" y="58"/>
                  </a:lnTo>
                  <a:lnTo>
                    <a:pt x="1611" y="50"/>
                  </a:lnTo>
                  <a:lnTo>
                    <a:pt x="1584" y="48"/>
                  </a:lnTo>
                  <a:lnTo>
                    <a:pt x="1557" y="44"/>
                  </a:lnTo>
                  <a:lnTo>
                    <a:pt x="1536" y="42"/>
                  </a:lnTo>
                  <a:lnTo>
                    <a:pt x="1517" y="42"/>
                  </a:lnTo>
                  <a:lnTo>
                    <a:pt x="1481" y="39"/>
                  </a:lnTo>
                  <a:lnTo>
                    <a:pt x="1468" y="31"/>
                  </a:lnTo>
                  <a:lnTo>
                    <a:pt x="1437" y="25"/>
                  </a:lnTo>
                  <a:lnTo>
                    <a:pt x="1405" y="21"/>
                  </a:lnTo>
                  <a:lnTo>
                    <a:pt x="1360" y="21"/>
                  </a:lnTo>
                  <a:lnTo>
                    <a:pt x="1321" y="21"/>
                  </a:lnTo>
                  <a:lnTo>
                    <a:pt x="1280" y="16"/>
                  </a:lnTo>
                  <a:lnTo>
                    <a:pt x="1219" y="16"/>
                  </a:lnTo>
                  <a:lnTo>
                    <a:pt x="1160" y="16"/>
                  </a:lnTo>
                  <a:lnTo>
                    <a:pt x="1080" y="21"/>
                  </a:lnTo>
                  <a:lnTo>
                    <a:pt x="1030" y="21"/>
                  </a:lnTo>
                  <a:lnTo>
                    <a:pt x="1002" y="21"/>
                  </a:lnTo>
                  <a:lnTo>
                    <a:pt x="975" y="21"/>
                  </a:lnTo>
                  <a:lnTo>
                    <a:pt x="941" y="21"/>
                  </a:lnTo>
                  <a:lnTo>
                    <a:pt x="909" y="21"/>
                  </a:lnTo>
                  <a:lnTo>
                    <a:pt x="873" y="25"/>
                  </a:lnTo>
                  <a:lnTo>
                    <a:pt x="827" y="21"/>
                  </a:lnTo>
                  <a:lnTo>
                    <a:pt x="770" y="18"/>
                  </a:lnTo>
                  <a:lnTo>
                    <a:pt x="730" y="25"/>
                  </a:lnTo>
                  <a:lnTo>
                    <a:pt x="694" y="27"/>
                  </a:lnTo>
                  <a:lnTo>
                    <a:pt x="663" y="27"/>
                  </a:lnTo>
                  <a:lnTo>
                    <a:pt x="627" y="25"/>
                  </a:lnTo>
                  <a:lnTo>
                    <a:pt x="587" y="27"/>
                  </a:lnTo>
                  <a:lnTo>
                    <a:pt x="534" y="35"/>
                  </a:lnTo>
                  <a:lnTo>
                    <a:pt x="488" y="48"/>
                  </a:lnTo>
                  <a:lnTo>
                    <a:pt x="441" y="54"/>
                  </a:lnTo>
                  <a:lnTo>
                    <a:pt x="403" y="65"/>
                  </a:lnTo>
                  <a:lnTo>
                    <a:pt x="369" y="69"/>
                  </a:lnTo>
                  <a:lnTo>
                    <a:pt x="319" y="69"/>
                  </a:lnTo>
                  <a:lnTo>
                    <a:pt x="270" y="77"/>
                  </a:lnTo>
                  <a:lnTo>
                    <a:pt x="220" y="77"/>
                  </a:lnTo>
                  <a:lnTo>
                    <a:pt x="184" y="77"/>
                  </a:lnTo>
                  <a:lnTo>
                    <a:pt x="135" y="77"/>
                  </a:lnTo>
                  <a:lnTo>
                    <a:pt x="98" y="77"/>
                  </a:lnTo>
                  <a:lnTo>
                    <a:pt x="62" y="77"/>
                  </a:lnTo>
                  <a:lnTo>
                    <a:pt x="36" y="77"/>
                  </a:lnTo>
                  <a:lnTo>
                    <a:pt x="0" y="77"/>
                  </a:lnTo>
                  <a:lnTo>
                    <a:pt x="0" y="61"/>
                  </a:lnTo>
                  <a:lnTo>
                    <a:pt x="0"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2" name="Freeform 68"/>
            <p:cNvSpPr>
              <a:spLocks/>
            </p:cNvSpPr>
            <p:nvPr/>
          </p:nvSpPr>
          <p:spPr bwMode="auto">
            <a:xfrm>
              <a:off x="2825" y="2406"/>
              <a:ext cx="630" cy="51"/>
            </a:xfrm>
            <a:custGeom>
              <a:avLst/>
              <a:gdLst/>
              <a:ahLst/>
              <a:cxnLst>
                <a:cxn ang="0">
                  <a:pos x="0" y="68"/>
                </a:cxn>
                <a:cxn ang="0">
                  <a:pos x="46" y="65"/>
                </a:cxn>
                <a:cxn ang="0">
                  <a:pos x="82" y="68"/>
                </a:cxn>
                <a:cxn ang="0">
                  <a:pos x="129" y="68"/>
                </a:cxn>
                <a:cxn ang="0">
                  <a:pos x="175" y="53"/>
                </a:cxn>
                <a:cxn ang="0">
                  <a:pos x="203" y="34"/>
                </a:cxn>
                <a:cxn ang="0">
                  <a:pos x="268" y="19"/>
                </a:cxn>
                <a:cxn ang="0">
                  <a:pos x="310" y="4"/>
                </a:cxn>
                <a:cxn ang="0">
                  <a:pos x="348" y="0"/>
                </a:cxn>
                <a:cxn ang="0">
                  <a:pos x="382" y="0"/>
                </a:cxn>
                <a:cxn ang="0">
                  <a:pos x="434" y="0"/>
                </a:cxn>
                <a:cxn ang="0">
                  <a:pos x="483" y="11"/>
                </a:cxn>
                <a:cxn ang="0">
                  <a:pos x="532" y="25"/>
                </a:cxn>
                <a:cxn ang="0">
                  <a:pos x="591" y="34"/>
                </a:cxn>
                <a:cxn ang="0">
                  <a:pos x="662" y="42"/>
                </a:cxn>
                <a:cxn ang="0">
                  <a:pos x="734" y="42"/>
                </a:cxn>
                <a:cxn ang="0">
                  <a:pos x="801" y="42"/>
                </a:cxn>
                <a:cxn ang="0">
                  <a:pos x="865" y="44"/>
                </a:cxn>
                <a:cxn ang="0">
                  <a:pos x="909" y="47"/>
                </a:cxn>
                <a:cxn ang="0">
                  <a:pos x="957" y="47"/>
                </a:cxn>
                <a:cxn ang="0">
                  <a:pos x="968" y="51"/>
                </a:cxn>
                <a:cxn ang="0">
                  <a:pos x="1018" y="61"/>
                </a:cxn>
                <a:cxn ang="0">
                  <a:pos x="1048" y="61"/>
                </a:cxn>
                <a:cxn ang="0">
                  <a:pos x="1088" y="74"/>
                </a:cxn>
                <a:cxn ang="0">
                  <a:pos x="1137" y="74"/>
                </a:cxn>
                <a:cxn ang="0">
                  <a:pos x="1183" y="80"/>
                </a:cxn>
                <a:cxn ang="0">
                  <a:pos x="1210" y="84"/>
                </a:cxn>
                <a:cxn ang="0">
                  <a:pos x="1259" y="80"/>
                </a:cxn>
                <a:cxn ang="0">
                  <a:pos x="1255" y="103"/>
                </a:cxn>
                <a:cxn ang="0">
                  <a:pos x="1223" y="101"/>
                </a:cxn>
                <a:cxn ang="0">
                  <a:pos x="1177" y="95"/>
                </a:cxn>
                <a:cxn ang="0">
                  <a:pos x="1145" y="91"/>
                </a:cxn>
                <a:cxn ang="0">
                  <a:pos x="1080" y="87"/>
                </a:cxn>
                <a:cxn ang="0">
                  <a:pos x="1048" y="80"/>
                </a:cxn>
                <a:cxn ang="0">
                  <a:pos x="1025" y="80"/>
                </a:cxn>
                <a:cxn ang="0">
                  <a:pos x="995" y="74"/>
                </a:cxn>
                <a:cxn ang="0">
                  <a:pos x="964" y="65"/>
                </a:cxn>
                <a:cxn ang="0">
                  <a:pos x="941" y="65"/>
                </a:cxn>
                <a:cxn ang="0">
                  <a:pos x="926" y="61"/>
                </a:cxn>
                <a:cxn ang="0">
                  <a:pos x="869" y="57"/>
                </a:cxn>
                <a:cxn ang="0">
                  <a:pos x="810" y="57"/>
                </a:cxn>
                <a:cxn ang="0">
                  <a:pos x="738" y="57"/>
                </a:cxn>
                <a:cxn ang="0">
                  <a:pos x="685" y="57"/>
                </a:cxn>
                <a:cxn ang="0">
                  <a:pos x="628" y="53"/>
                </a:cxn>
                <a:cxn ang="0">
                  <a:pos x="552" y="47"/>
                </a:cxn>
                <a:cxn ang="0">
                  <a:pos x="502" y="34"/>
                </a:cxn>
                <a:cxn ang="0">
                  <a:pos x="456" y="25"/>
                </a:cxn>
                <a:cxn ang="0">
                  <a:pos x="413" y="19"/>
                </a:cxn>
                <a:cxn ang="0">
                  <a:pos x="367" y="19"/>
                </a:cxn>
                <a:cxn ang="0">
                  <a:pos x="333" y="21"/>
                </a:cxn>
                <a:cxn ang="0">
                  <a:pos x="302" y="25"/>
                </a:cxn>
                <a:cxn ang="0">
                  <a:pos x="257" y="38"/>
                </a:cxn>
                <a:cxn ang="0">
                  <a:pos x="228" y="44"/>
                </a:cxn>
                <a:cxn ang="0">
                  <a:pos x="202" y="61"/>
                </a:cxn>
                <a:cxn ang="0">
                  <a:pos x="158" y="74"/>
                </a:cxn>
                <a:cxn ang="0">
                  <a:pos x="116" y="80"/>
                </a:cxn>
                <a:cxn ang="0">
                  <a:pos x="82" y="80"/>
                </a:cxn>
                <a:cxn ang="0">
                  <a:pos x="32" y="80"/>
                </a:cxn>
                <a:cxn ang="0">
                  <a:pos x="4" y="80"/>
                </a:cxn>
                <a:cxn ang="0">
                  <a:pos x="0" y="68"/>
                </a:cxn>
                <a:cxn ang="0">
                  <a:pos x="0" y="68"/>
                </a:cxn>
              </a:cxnLst>
              <a:rect l="0" t="0" r="r" b="b"/>
              <a:pathLst>
                <a:path w="1259" h="103">
                  <a:moveTo>
                    <a:pt x="0" y="68"/>
                  </a:moveTo>
                  <a:lnTo>
                    <a:pt x="46" y="65"/>
                  </a:lnTo>
                  <a:lnTo>
                    <a:pt x="82" y="68"/>
                  </a:lnTo>
                  <a:lnTo>
                    <a:pt x="129" y="68"/>
                  </a:lnTo>
                  <a:lnTo>
                    <a:pt x="175" y="53"/>
                  </a:lnTo>
                  <a:lnTo>
                    <a:pt x="203" y="34"/>
                  </a:lnTo>
                  <a:lnTo>
                    <a:pt x="268" y="19"/>
                  </a:lnTo>
                  <a:lnTo>
                    <a:pt x="310" y="4"/>
                  </a:lnTo>
                  <a:lnTo>
                    <a:pt x="348" y="0"/>
                  </a:lnTo>
                  <a:lnTo>
                    <a:pt x="382" y="0"/>
                  </a:lnTo>
                  <a:lnTo>
                    <a:pt x="434" y="0"/>
                  </a:lnTo>
                  <a:lnTo>
                    <a:pt x="483" y="11"/>
                  </a:lnTo>
                  <a:lnTo>
                    <a:pt x="532" y="25"/>
                  </a:lnTo>
                  <a:lnTo>
                    <a:pt x="591" y="34"/>
                  </a:lnTo>
                  <a:lnTo>
                    <a:pt x="662" y="42"/>
                  </a:lnTo>
                  <a:lnTo>
                    <a:pt x="734" y="42"/>
                  </a:lnTo>
                  <a:lnTo>
                    <a:pt x="801" y="42"/>
                  </a:lnTo>
                  <a:lnTo>
                    <a:pt x="865" y="44"/>
                  </a:lnTo>
                  <a:lnTo>
                    <a:pt x="909" y="47"/>
                  </a:lnTo>
                  <a:lnTo>
                    <a:pt x="957" y="47"/>
                  </a:lnTo>
                  <a:lnTo>
                    <a:pt x="968" y="51"/>
                  </a:lnTo>
                  <a:lnTo>
                    <a:pt x="1018" y="61"/>
                  </a:lnTo>
                  <a:lnTo>
                    <a:pt x="1048" y="61"/>
                  </a:lnTo>
                  <a:lnTo>
                    <a:pt x="1088" y="74"/>
                  </a:lnTo>
                  <a:lnTo>
                    <a:pt x="1137" y="74"/>
                  </a:lnTo>
                  <a:lnTo>
                    <a:pt x="1183" y="80"/>
                  </a:lnTo>
                  <a:lnTo>
                    <a:pt x="1210" y="84"/>
                  </a:lnTo>
                  <a:lnTo>
                    <a:pt x="1259" y="80"/>
                  </a:lnTo>
                  <a:lnTo>
                    <a:pt x="1255" y="103"/>
                  </a:lnTo>
                  <a:lnTo>
                    <a:pt x="1223" y="101"/>
                  </a:lnTo>
                  <a:lnTo>
                    <a:pt x="1177" y="95"/>
                  </a:lnTo>
                  <a:lnTo>
                    <a:pt x="1145" y="91"/>
                  </a:lnTo>
                  <a:lnTo>
                    <a:pt x="1080" y="87"/>
                  </a:lnTo>
                  <a:lnTo>
                    <a:pt x="1048" y="80"/>
                  </a:lnTo>
                  <a:lnTo>
                    <a:pt x="1025" y="80"/>
                  </a:lnTo>
                  <a:lnTo>
                    <a:pt x="995" y="74"/>
                  </a:lnTo>
                  <a:lnTo>
                    <a:pt x="964" y="65"/>
                  </a:lnTo>
                  <a:lnTo>
                    <a:pt x="941" y="65"/>
                  </a:lnTo>
                  <a:lnTo>
                    <a:pt x="926" y="61"/>
                  </a:lnTo>
                  <a:lnTo>
                    <a:pt x="869" y="57"/>
                  </a:lnTo>
                  <a:lnTo>
                    <a:pt x="810" y="57"/>
                  </a:lnTo>
                  <a:lnTo>
                    <a:pt x="738" y="57"/>
                  </a:lnTo>
                  <a:lnTo>
                    <a:pt x="685" y="57"/>
                  </a:lnTo>
                  <a:lnTo>
                    <a:pt x="628" y="53"/>
                  </a:lnTo>
                  <a:lnTo>
                    <a:pt x="552" y="47"/>
                  </a:lnTo>
                  <a:lnTo>
                    <a:pt x="502" y="34"/>
                  </a:lnTo>
                  <a:lnTo>
                    <a:pt x="456" y="25"/>
                  </a:lnTo>
                  <a:lnTo>
                    <a:pt x="413" y="19"/>
                  </a:lnTo>
                  <a:lnTo>
                    <a:pt x="367" y="19"/>
                  </a:lnTo>
                  <a:lnTo>
                    <a:pt x="333" y="21"/>
                  </a:lnTo>
                  <a:lnTo>
                    <a:pt x="302" y="25"/>
                  </a:lnTo>
                  <a:lnTo>
                    <a:pt x="257" y="38"/>
                  </a:lnTo>
                  <a:lnTo>
                    <a:pt x="228" y="44"/>
                  </a:lnTo>
                  <a:lnTo>
                    <a:pt x="202" y="61"/>
                  </a:lnTo>
                  <a:lnTo>
                    <a:pt x="158" y="74"/>
                  </a:lnTo>
                  <a:lnTo>
                    <a:pt x="116" y="80"/>
                  </a:lnTo>
                  <a:lnTo>
                    <a:pt x="82" y="80"/>
                  </a:lnTo>
                  <a:lnTo>
                    <a:pt x="32" y="80"/>
                  </a:lnTo>
                  <a:lnTo>
                    <a:pt x="4" y="80"/>
                  </a:lnTo>
                  <a:lnTo>
                    <a:pt x="0" y="68"/>
                  </a:lnTo>
                  <a:lnTo>
                    <a:pt x="0"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3" name="Freeform 69"/>
            <p:cNvSpPr>
              <a:spLocks/>
            </p:cNvSpPr>
            <p:nvPr/>
          </p:nvSpPr>
          <p:spPr bwMode="auto">
            <a:xfrm>
              <a:off x="1766" y="1356"/>
              <a:ext cx="39" cy="2135"/>
            </a:xfrm>
            <a:custGeom>
              <a:avLst/>
              <a:gdLst/>
              <a:ahLst/>
              <a:cxnLst>
                <a:cxn ang="0">
                  <a:pos x="61" y="4269"/>
                </a:cxn>
                <a:cxn ang="0">
                  <a:pos x="25" y="4139"/>
                </a:cxn>
                <a:cxn ang="0">
                  <a:pos x="21" y="4021"/>
                </a:cxn>
                <a:cxn ang="0">
                  <a:pos x="4" y="3907"/>
                </a:cxn>
                <a:cxn ang="0">
                  <a:pos x="2" y="3879"/>
                </a:cxn>
                <a:cxn ang="0">
                  <a:pos x="2" y="3728"/>
                </a:cxn>
                <a:cxn ang="0">
                  <a:pos x="0" y="3554"/>
                </a:cxn>
                <a:cxn ang="0">
                  <a:pos x="0" y="3344"/>
                </a:cxn>
                <a:cxn ang="0">
                  <a:pos x="0" y="3183"/>
                </a:cxn>
                <a:cxn ang="0">
                  <a:pos x="0" y="2996"/>
                </a:cxn>
                <a:cxn ang="0">
                  <a:pos x="0" y="2816"/>
                </a:cxn>
                <a:cxn ang="0">
                  <a:pos x="0" y="2679"/>
                </a:cxn>
                <a:cxn ang="0">
                  <a:pos x="0" y="2589"/>
                </a:cxn>
                <a:cxn ang="0">
                  <a:pos x="0" y="2546"/>
                </a:cxn>
                <a:cxn ang="0">
                  <a:pos x="0" y="2348"/>
                </a:cxn>
                <a:cxn ang="0">
                  <a:pos x="0" y="2228"/>
                </a:cxn>
                <a:cxn ang="0">
                  <a:pos x="0" y="2129"/>
                </a:cxn>
                <a:cxn ang="0">
                  <a:pos x="4" y="1901"/>
                </a:cxn>
                <a:cxn ang="0">
                  <a:pos x="21" y="1694"/>
                </a:cxn>
                <a:cxn ang="0">
                  <a:pos x="21" y="1526"/>
                </a:cxn>
                <a:cxn ang="0">
                  <a:pos x="21" y="1325"/>
                </a:cxn>
                <a:cxn ang="0">
                  <a:pos x="25" y="1085"/>
                </a:cxn>
                <a:cxn ang="0">
                  <a:pos x="25" y="967"/>
                </a:cxn>
                <a:cxn ang="0">
                  <a:pos x="25" y="846"/>
                </a:cxn>
                <a:cxn ang="0">
                  <a:pos x="21" y="637"/>
                </a:cxn>
                <a:cxn ang="0">
                  <a:pos x="2" y="450"/>
                </a:cxn>
                <a:cxn ang="0">
                  <a:pos x="4" y="359"/>
                </a:cxn>
                <a:cxn ang="0">
                  <a:pos x="4" y="203"/>
                </a:cxn>
                <a:cxn ang="0">
                  <a:pos x="25" y="53"/>
                </a:cxn>
                <a:cxn ang="0">
                  <a:pos x="13" y="0"/>
                </a:cxn>
                <a:cxn ang="0">
                  <a:pos x="61" y="3"/>
                </a:cxn>
                <a:cxn ang="0">
                  <a:pos x="51" y="142"/>
                </a:cxn>
                <a:cxn ang="0">
                  <a:pos x="40" y="266"/>
                </a:cxn>
                <a:cxn ang="0">
                  <a:pos x="38" y="448"/>
                </a:cxn>
                <a:cxn ang="0">
                  <a:pos x="38" y="543"/>
                </a:cxn>
                <a:cxn ang="0">
                  <a:pos x="40" y="665"/>
                </a:cxn>
                <a:cxn ang="0">
                  <a:pos x="57" y="834"/>
                </a:cxn>
                <a:cxn ang="0">
                  <a:pos x="65" y="1030"/>
                </a:cxn>
                <a:cxn ang="0">
                  <a:pos x="61" y="1150"/>
                </a:cxn>
                <a:cxn ang="0">
                  <a:pos x="53" y="1285"/>
                </a:cxn>
                <a:cxn ang="0">
                  <a:pos x="51" y="1384"/>
                </a:cxn>
                <a:cxn ang="0">
                  <a:pos x="51" y="1584"/>
                </a:cxn>
                <a:cxn ang="0">
                  <a:pos x="48" y="1728"/>
                </a:cxn>
                <a:cxn ang="0">
                  <a:pos x="30" y="1884"/>
                </a:cxn>
                <a:cxn ang="0">
                  <a:pos x="30" y="2013"/>
                </a:cxn>
                <a:cxn ang="0">
                  <a:pos x="34" y="2133"/>
                </a:cxn>
                <a:cxn ang="0">
                  <a:pos x="29" y="2232"/>
                </a:cxn>
                <a:cxn ang="0">
                  <a:pos x="29" y="2401"/>
                </a:cxn>
                <a:cxn ang="0">
                  <a:pos x="21" y="2561"/>
                </a:cxn>
                <a:cxn ang="0">
                  <a:pos x="17" y="2669"/>
                </a:cxn>
                <a:cxn ang="0">
                  <a:pos x="21" y="2875"/>
                </a:cxn>
                <a:cxn ang="0">
                  <a:pos x="13" y="2987"/>
                </a:cxn>
                <a:cxn ang="0">
                  <a:pos x="13" y="3112"/>
                </a:cxn>
                <a:cxn ang="0">
                  <a:pos x="21" y="3483"/>
                </a:cxn>
                <a:cxn ang="0">
                  <a:pos x="21" y="3590"/>
                </a:cxn>
                <a:cxn ang="0">
                  <a:pos x="21" y="3662"/>
                </a:cxn>
                <a:cxn ang="0">
                  <a:pos x="21" y="3795"/>
                </a:cxn>
                <a:cxn ang="0">
                  <a:pos x="29" y="3905"/>
                </a:cxn>
                <a:cxn ang="0">
                  <a:pos x="40" y="4018"/>
                </a:cxn>
                <a:cxn ang="0">
                  <a:pos x="61" y="4126"/>
                </a:cxn>
                <a:cxn ang="0">
                  <a:pos x="78" y="4229"/>
                </a:cxn>
                <a:cxn ang="0">
                  <a:pos x="61" y="4269"/>
                </a:cxn>
                <a:cxn ang="0">
                  <a:pos x="61" y="4269"/>
                </a:cxn>
              </a:cxnLst>
              <a:rect l="0" t="0" r="r" b="b"/>
              <a:pathLst>
                <a:path w="78" h="4269">
                  <a:moveTo>
                    <a:pt x="61" y="4269"/>
                  </a:moveTo>
                  <a:lnTo>
                    <a:pt x="25" y="4139"/>
                  </a:lnTo>
                  <a:lnTo>
                    <a:pt x="21" y="4021"/>
                  </a:lnTo>
                  <a:lnTo>
                    <a:pt x="4" y="3907"/>
                  </a:lnTo>
                  <a:lnTo>
                    <a:pt x="2" y="3879"/>
                  </a:lnTo>
                  <a:lnTo>
                    <a:pt x="2" y="3728"/>
                  </a:lnTo>
                  <a:lnTo>
                    <a:pt x="0" y="3554"/>
                  </a:lnTo>
                  <a:lnTo>
                    <a:pt x="0" y="3344"/>
                  </a:lnTo>
                  <a:lnTo>
                    <a:pt x="0" y="3183"/>
                  </a:lnTo>
                  <a:lnTo>
                    <a:pt x="0" y="2996"/>
                  </a:lnTo>
                  <a:lnTo>
                    <a:pt x="0" y="2816"/>
                  </a:lnTo>
                  <a:lnTo>
                    <a:pt x="0" y="2679"/>
                  </a:lnTo>
                  <a:lnTo>
                    <a:pt x="0" y="2589"/>
                  </a:lnTo>
                  <a:lnTo>
                    <a:pt x="0" y="2546"/>
                  </a:lnTo>
                  <a:lnTo>
                    <a:pt x="0" y="2348"/>
                  </a:lnTo>
                  <a:lnTo>
                    <a:pt x="0" y="2228"/>
                  </a:lnTo>
                  <a:lnTo>
                    <a:pt x="0" y="2129"/>
                  </a:lnTo>
                  <a:lnTo>
                    <a:pt x="4" y="1901"/>
                  </a:lnTo>
                  <a:lnTo>
                    <a:pt x="21" y="1694"/>
                  </a:lnTo>
                  <a:lnTo>
                    <a:pt x="21" y="1526"/>
                  </a:lnTo>
                  <a:lnTo>
                    <a:pt x="21" y="1325"/>
                  </a:lnTo>
                  <a:lnTo>
                    <a:pt x="25" y="1085"/>
                  </a:lnTo>
                  <a:lnTo>
                    <a:pt x="25" y="967"/>
                  </a:lnTo>
                  <a:lnTo>
                    <a:pt x="25" y="846"/>
                  </a:lnTo>
                  <a:lnTo>
                    <a:pt x="21" y="637"/>
                  </a:lnTo>
                  <a:lnTo>
                    <a:pt x="2" y="450"/>
                  </a:lnTo>
                  <a:lnTo>
                    <a:pt x="4" y="359"/>
                  </a:lnTo>
                  <a:lnTo>
                    <a:pt x="4" y="203"/>
                  </a:lnTo>
                  <a:lnTo>
                    <a:pt x="25" y="53"/>
                  </a:lnTo>
                  <a:lnTo>
                    <a:pt x="13" y="0"/>
                  </a:lnTo>
                  <a:lnTo>
                    <a:pt x="61" y="3"/>
                  </a:lnTo>
                  <a:lnTo>
                    <a:pt x="51" y="142"/>
                  </a:lnTo>
                  <a:lnTo>
                    <a:pt x="40" y="266"/>
                  </a:lnTo>
                  <a:lnTo>
                    <a:pt x="38" y="448"/>
                  </a:lnTo>
                  <a:lnTo>
                    <a:pt x="38" y="543"/>
                  </a:lnTo>
                  <a:lnTo>
                    <a:pt x="40" y="665"/>
                  </a:lnTo>
                  <a:lnTo>
                    <a:pt x="57" y="834"/>
                  </a:lnTo>
                  <a:lnTo>
                    <a:pt x="65" y="1030"/>
                  </a:lnTo>
                  <a:lnTo>
                    <a:pt x="61" y="1150"/>
                  </a:lnTo>
                  <a:lnTo>
                    <a:pt x="53" y="1285"/>
                  </a:lnTo>
                  <a:lnTo>
                    <a:pt x="51" y="1384"/>
                  </a:lnTo>
                  <a:lnTo>
                    <a:pt x="51" y="1584"/>
                  </a:lnTo>
                  <a:lnTo>
                    <a:pt x="48" y="1728"/>
                  </a:lnTo>
                  <a:lnTo>
                    <a:pt x="30" y="1884"/>
                  </a:lnTo>
                  <a:lnTo>
                    <a:pt x="30" y="2013"/>
                  </a:lnTo>
                  <a:lnTo>
                    <a:pt x="34" y="2133"/>
                  </a:lnTo>
                  <a:lnTo>
                    <a:pt x="29" y="2232"/>
                  </a:lnTo>
                  <a:lnTo>
                    <a:pt x="29" y="2401"/>
                  </a:lnTo>
                  <a:lnTo>
                    <a:pt x="21" y="2561"/>
                  </a:lnTo>
                  <a:lnTo>
                    <a:pt x="17" y="2669"/>
                  </a:lnTo>
                  <a:lnTo>
                    <a:pt x="21" y="2875"/>
                  </a:lnTo>
                  <a:lnTo>
                    <a:pt x="13" y="2987"/>
                  </a:lnTo>
                  <a:lnTo>
                    <a:pt x="13" y="3112"/>
                  </a:lnTo>
                  <a:lnTo>
                    <a:pt x="21" y="3483"/>
                  </a:lnTo>
                  <a:lnTo>
                    <a:pt x="21" y="3590"/>
                  </a:lnTo>
                  <a:lnTo>
                    <a:pt x="21" y="3662"/>
                  </a:lnTo>
                  <a:lnTo>
                    <a:pt x="21" y="3795"/>
                  </a:lnTo>
                  <a:lnTo>
                    <a:pt x="29" y="3905"/>
                  </a:lnTo>
                  <a:lnTo>
                    <a:pt x="40" y="4018"/>
                  </a:lnTo>
                  <a:lnTo>
                    <a:pt x="61" y="4126"/>
                  </a:lnTo>
                  <a:lnTo>
                    <a:pt x="78" y="4229"/>
                  </a:lnTo>
                  <a:lnTo>
                    <a:pt x="61" y="4269"/>
                  </a:lnTo>
                  <a:lnTo>
                    <a:pt x="61" y="42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4" name="Freeform 70"/>
            <p:cNvSpPr>
              <a:spLocks/>
            </p:cNvSpPr>
            <p:nvPr/>
          </p:nvSpPr>
          <p:spPr bwMode="auto">
            <a:xfrm>
              <a:off x="2610" y="2590"/>
              <a:ext cx="46" cy="25"/>
            </a:xfrm>
            <a:custGeom>
              <a:avLst/>
              <a:gdLst/>
              <a:ahLst/>
              <a:cxnLst>
                <a:cxn ang="0">
                  <a:pos x="8" y="23"/>
                </a:cxn>
                <a:cxn ang="0">
                  <a:pos x="38" y="28"/>
                </a:cxn>
                <a:cxn ang="0">
                  <a:pos x="53" y="32"/>
                </a:cxn>
                <a:cxn ang="0">
                  <a:pos x="88" y="49"/>
                </a:cxn>
                <a:cxn ang="0">
                  <a:pos x="93" y="43"/>
                </a:cxn>
                <a:cxn ang="0">
                  <a:pos x="88" y="23"/>
                </a:cxn>
                <a:cxn ang="0">
                  <a:pos x="71" y="21"/>
                </a:cxn>
                <a:cxn ang="0">
                  <a:pos x="51" y="5"/>
                </a:cxn>
                <a:cxn ang="0">
                  <a:pos x="34" y="4"/>
                </a:cxn>
                <a:cxn ang="0">
                  <a:pos x="19" y="0"/>
                </a:cxn>
                <a:cxn ang="0">
                  <a:pos x="0" y="5"/>
                </a:cxn>
                <a:cxn ang="0">
                  <a:pos x="8" y="23"/>
                </a:cxn>
                <a:cxn ang="0">
                  <a:pos x="8" y="23"/>
                </a:cxn>
              </a:cxnLst>
              <a:rect l="0" t="0" r="r" b="b"/>
              <a:pathLst>
                <a:path w="93" h="49">
                  <a:moveTo>
                    <a:pt x="8" y="23"/>
                  </a:moveTo>
                  <a:lnTo>
                    <a:pt x="38" y="28"/>
                  </a:lnTo>
                  <a:lnTo>
                    <a:pt x="53" y="32"/>
                  </a:lnTo>
                  <a:lnTo>
                    <a:pt x="88" y="49"/>
                  </a:lnTo>
                  <a:lnTo>
                    <a:pt x="93" y="43"/>
                  </a:lnTo>
                  <a:lnTo>
                    <a:pt x="88" y="23"/>
                  </a:lnTo>
                  <a:lnTo>
                    <a:pt x="71" y="21"/>
                  </a:lnTo>
                  <a:lnTo>
                    <a:pt x="51" y="5"/>
                  </a:lnTo>
                  <a:lnTo>
                    <a:pt x="34" y="4"/>
                  </a:lnTo>
                  <a:lnTo>
                    <a:pt x="19" y="0"/>
                  </a:lnTo>
                  <a:lnTo>
                    <a:pt x="0" y="5"/>
                  </a:lnTo>
                  <a:lnTo>
                    <a:pt x="8" y="23"/>
                  </a:lnTo>
                  <a:lnTo>
                    <a:pt x="8"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5" name="Freeform 71"/>
            <p:cNvSpPr>
              <a:spLocks/>
            </p:cNvSpPr>
            <p:nvPr/>
          </p:nvSpPr>
          <p:spPr bwMode="auto">
            <a:xfrm>
              <a:off x="2219" y="3329"/>
              <a:ext cx="181" cy="126"/>
            </a:xfrm>
            <a:custGeom>
              <a:avLst/>
              <a:gdLst/>
              <a:ahLst/>
              <a:cxnLst>
                <a:cxn ang="0">
                  <a:pos x="0" y="251"/>
                </a:cxn>
                <a:cxn ang="0">
                  <a:pos x="105" y="251"/>
                </a:cxn>
                <a:cxn ang="0">
                  <a:pos x="231" y="247"/>
                </a:cxn>
                <a:cxn ang="0">
                  <a:pos x="356" y="251"/>
                </a:cxn>
                <a:cxn ang="0">
                  <a:pos x="364" y="232"/>
                </a:cxn>
                <a:cxn ang="0">
                  <a:pos x="329" y="179"/>
                </a:cxn>
                <a:cxn ang="0">
                  <a:pos x="314" y="69"/>
                </a:cxn>
                <a:cxn ang="0">
                  <a:pos x="288" y="0"/>
                </a:cxn>
                <a:cxn ang="0">
                  <a:pos x="280" y="63"/>
                </a:cxn>
                <a:cxn ang="0">
                  <a:pos x="284" y="135"/>
                </a:cxn>
                <a:cxn ang="0">
                  <a:pos x="267" y="187"/>
                </a:cxn>
                <a:cxn ang="0">
                  <a:pos x="257" y="206"/>
                </a:cxn>
                <a:cxn ang="0">
                  <a:pos x="231" y="213"/>
                </a:cxn>
                <a:cxn ang="0">
                  <a:pos x="145" y="213"/>
                </a:cxn>
                <a:cxn ang="0">
                  <a:pos x="92" y="234"/>
                </a:cxn>
                <a:cxn ang="0">
                  <a:pos x="0" y="251"/>
                </a:cxn>
                <a:cxn ang="0">
                  <a:pos x="0" y="251"/>
                </a:cxn>
              </a:cxnLst>
              <a:rect l="0" t="0" r="r" b="b"/>
              <a:pathLst>
                <a:path w="364" h="251">
                  <a:moveTo>
                    <a:pt x="0" y="251"/>
                  </a:moveTo>
                  <a:lnTo>
                    <a:pt x="105" y="251"/>
                  </a:lnTo>
                  <a:lnTo>
                    <a:pt x="231" y="247"/>
                  </a:lnTo>
                  <a:lnTo>
                    <a:pt x="356" y="251"/>
                  </a:lnTo>
                  <a:lnTo>
                    <a:pt x="364" y="232"/>
                  </a:lnTo>
                  <a:lnTo>
                    <a:pt x="329" y="179"/>
                  </a:lnTo>
                  <a:lnTo>
                    <a:pt x="314" y="69"/>
                  </a:lnTo>
                  <a:lnTo>
                    <a:pt x="288" y="0"/>
                  </a:lnTo>
                  <a:lnTo>
                    <a:pt x="280" y="63"/>
                  </a:lnTo>
                  <a:lnTo>
                    <a:pt x="284" y="135"/>
                  </a:lnTo>
                  <a:lnTo>
                    <a:pt x="267" y="187"/>
                  </a:lnTo>
                  <a:lnTo>
                    <a:pt x="257" y="206"/>
                  </a:lnTo>
                  <a:lnTo>
                    <a:pt x="231" y="213"/>
                  </a:lnTo>
                  <a:lnTo>
                    <a:pt x="145" y="213"/>
                  </a:lnTo>
                  <a:lnTo>
                    <a:pt x="92" y="234"/>
                  </a:lnTo>
                  <a:lnTo>
                    <a:pt x="0" y="251"/>
                  </a:lnTo>
                  <a:lnTo>
                    <a:pt x="0" y="2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6" name="Freeform 72"/>
            <p:cNvSpPr>
              <a:spLocks/>
            </p:cNvSpPr>
            <p:nvPr/>
          </p:nvSpPr>
          <p:spPr bwMode="auto">
            <a:xfrm>
              <a:off x="3034" y="2720"/>
              <a:ext cx="60" cy="72"/>
            </a:xfrm>
            <a:custGeom>
              <a:avLst/>
              <a:gdLst/>
              <a:ahLst/>
              <a:cxnLst>
                <a:cxn ang="0">
                  <a:pos x="0" y="107"/>
                </a:cxn>
                <a:cxn ang="0">
                  <a:pos x="4" y="76"/>
                </a:cxn>
                <a:cxn ang="0">
                  <a:pos x="6" y="56"/>
                </a:cxn>
                <a:cxn ang="0">
                  <a:pos x="23" y="42"/>
                </a:cxn>
                <a:cxn ang="0">
                  <a:pos x="46" y="29"/>
                </a:cxn>
                <a:cxn ang="0">
                  <a:pos x="73" y="14"/>
                </a:cxn>
                <a:cxn ang="0">
                  <a:pos x="120" y="0"/>
                </a:cxn>
                <a:cxn ang="0">
                  <a:pos x="82" y="23"/>
                </a:cxn>
                <a:cxn ang="0">
                  <a:pos x="56" y="42"/>
                </a:cxn>
                <a:cxn ang="0">
                  <a:pos x="40" y="59"/>
                </a:cxn>
                <a:cxn ang="0">
                  <a:pos x="23" y="76"/>
                </a:cxn>
                <a:cxn ang="0">
                  <a:pos x="23" y="109"/>
                </a:cxn>
                <a:cxn ang="0">
                  <a:pos x="10" y="145"/>
                </a:cxn>
                <a:cxn ang="0">
                  <a:pos x="0" y="107"/>
                </a:cxn>
                <a:cxn ang="0">
                  <a:pos x="0" y="107"/>
                </a:cxn>
              </a:cxnLst>
              <a:rect l="0" t="0" r="r" b="b"/>
              <a:pathLst>
                <a:path w="120" h="145">
                  <a:moveTo>
                    <a:pt x="0" y="107"/>
                  </a:moveTo>
                  <a:lnTo>
                    <a:pt x="4" y="76"/>
                  </a:lnTo>
                  <a:lnTo>
                    <a:pt x="6" y="56"/>
                  </a:lnTo>
                  <a:lnTo>
                    <a:pt x="23" y="42"/>
                  </a:lnTo>
                  <a:lnTo>
                    <a:pt x="46" y="29"/>
                  </a:lnTo>
                  <a:lnTo>
                    <a:pt x="73" y="14"/>
                  </a:lnTo>
                  <a:lnTo>
                    <a:pt x="120" y="0"/>
                  </a:lnTo>
                  <a:lnTo>
                    <a:pt x="82" y="23"/>
                  </a:lnTo>
                  <a:lnTo>
                    <a:pt x="56" y="42"/>
                  </a:lnTo>
                  <a:lnTo>
                    <a:pt x="40" y="59"/>
                  </a:lnTo>
                  <a:lnTo>
                    <a:pt x="23" y="76"/>
                  </a:lnTo>
                  <a:lnTo>
                    <a:pt x="23" y="109"/>
                  </a:lnTo>
                  <a:lnTo>
                    <a:pt x="10" y="145"/>
                  </a:lnTo>
                  <a:lnTo>
                    <a:pt x="0" y="107"/>
                  </a:lnTo>
                  <a:lnTo>
                    <a:pt x="0" y="1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7" name="Freeform 73"/>
            <p:cNvSpPr>
              <a:spLocks/>
            </p:cNvSpPr>
            <p:nvPr/>
          </p:nvSpPr>
          <p:spPr bwMode="auto">
            <a:xfrm>
              <a:off x="2064" y="1435"/>
              <a:ext cx="86" cy="77"/>
            </a:xfrm>
            <a:custGeom>
              <a:avLst/>
              <a:gdLst/>
              <a:ahLst/>
              <a:cxnLst>
                <a:cxn ang="0">
                  <a:pos x="61" y="55"/>
                </a:cxn>
                <a:cxn ang="0">
                  <a:pos x="94" y="0"/>
                </a:cxn>
                <a:cxn ang="0">
                  <a:pos x="114" y="55"/>
                </a:cxn>
                <a:cxn ang="0">
                  <a:pos x="173" y="65"/>
                </a:cxn>
                <a:cxn ang="0">
                  <a:pos x="124" y="99"/>
                </a:cxn>
                <a:cxn ang="0">
                  <a:pos x="133" y="154"/>
                </a:cxn>
                <a:cxn ang="0">
                  <a:pos x="84" y="114"/>
                </a:cxn>
                <a:cxn ang="0">
                  <a:pos x="31" y="145"/>
                </a:cxn>
                <a:cxn ang="0">
                  <a:pos x="44" y="95"/>
                </a:cxn>
                <a:cxn ang="0">
                  <a:pos x="0" y="55"/>
                </a:cxn>
                <a:cxn ang="0">
                  <a:pos x="61" y="55"/>
                </a:cxn>
                <a:cxn ang="0">
                  <a:pos x="61" y="55"/>
                </a:cxn>
              </a:cxnLst>
              <a:rect l="0" t="0" r="r" b="b"/>
              <a:pathLst>
                <a:path w="173" h="154">
                  <a:moveTo>
                    <a:pt x="61" y="55"/>
                  </a:moveTo>
                  <a:lnTo>
                    <a:pt x="94" y="0"/>
                  </a:lnTo>
                  <a:lnTo>
                    <a:pt x="114" y="55"/>
                  </a:lnTo>
                  <a:lnTo>
                    <a:pt x="173" y="65"/>
                  </a:lnTo>
                  <a:lnTo>
                    <a:pt x="124" y="99"/>
                  </a:lnTo>
                  <a:lnTo>
                    <a:pt x="133" y="154"/>
                  </a:lnTo>
                  <a:lnTo>
                    <a:pt x="84" y="114"/>
                  </a:lnTo>
                  <a:lnTo>
                    <a:pt x="31" y="145"/>
                  </a:lnTo>
                  <a:lnTo>
                    <a:pt x="44" y="95"/>
                  </a:lnTo>
                  <a:lnTo>
                    <a:pt x="0" y="55"/>
                  </a:lnTo>
                  <a:lnTo>
                    <a:pt x="61" y="55"/>
                  </a:lnTo>
                  <a:lnTo>
                    <a:pt x="61" y="55"/>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8" name="Freeform 74"/>
            <p:cNvSpPr>
              <a:spLocks/>
            </p:cNvSpPr>
            <p:nvPr/>
          </p:nvSpPr>
          <p:spPr bwMode="auto">
            <a:xfrm>
              <a:off x="1843" y="1445"/>
              <a:ext cx="84" cy="78"/>
            </a:xfrm>
            <a:custGeom>
              <a:avLst/>
              <a:gdLst/>
              <a:ahLst/>
              <a:cxnLst>
                <a:cxn ang="0">
                  <a:pos x="55" y="59"/>
                </a:cxn>
                <a:cxn ang="0">
                  <a:pos x="72" y="0"/>
                </a:cxn>
                <a:cxn ang="0">
                  <a:pos x="105" y="46"/>
                </a:cxn>
                <a:cxn ang="0">
                  <a:pos x="167" y="40"/>
                </a:cxn>
                <a:cxn ang="0">
                  <a:pos x="131" y="86"/>
                </a:cxn>
                <a:cxn ang="0">
                  <a:pos x="158" y="135"/>
                </a:cxn>
                <a:cxn ang="0">
                  <a:pos x="99" y="113"/>
                </a:cxn>
                <a:cxn ang="0">
                  <a:pos x="55" y="156"/>
                </a:cxn>
                <a:cxn ang="0">
                  <a:pos x="51" y="103"/>
                </a:cxn>
                <a:cxn ang="0">
                  <a:pos x="0" y="80"/>
                </a:cxn>
                <a:cxn ang="0">
                  <a:pos x="55" y="59"/>
                </a:cxn>
                <a:cxn ang="0">
                  <a:pos x="55" y="59"/>
                </a:cxn>
              </a:cxnLst>
              <a:rect l="0" t="0" r="r" b="b"/>
              <a:pathLst>
                <a:path w="167" h="156">
                  <a:moveTo>
                    <a:pt x="55" y="59"/>
                  </a:moveTo>
                  <a:lnTo>
                    <a:pt x="72" y="0"/>
                  </a:lnTo>
                  <a:lnTo>
                    <a:pt x="105" y="46"/>
                  </a:lnTo>
                  <a:lnTo>
                    <a:pt x="167" y="40"/>
                  </a:lnTo>
                  <a:lnTo>
                    <a:pt x="131" y="86"/>
                  </a:lnTo>
                  <a:lnTo>
                    <a:pt x="158" y="135"/>
                  </a:lnTo>
                  <a:lnTo>
                    <a:pt x="99" y="113"/>
                  </a:lnTo>
                  <a:lnTo>
                    <a:pt x="55" y="156"/>
                  </a:lnTo>
                  <a:lnTo>
                    <a:pt x="51" y="103"/>
                  </a:lnTo>
                  <a:lnTo>
                    <a:pt x="0" y="80"/>
                  </a:lnTo>
                  <a:lnTo>
                    <a:pt x="55" y="59"/>
                  </a:lnTo>
                  <a:lnTo>
                    <a:pt x="55" y="5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9" name="Freeform 75"/>
            <p:cNvSpPr>
              <a:spLocks/>
            </p:cNvSpPr>
            <p:nvPr/>
          </p:nvSpPr>
          <p:spPr bwMode="auto">
            <a:xfrm>
              <a:off x="2362" y="1676"/>
              <a:ext cx="88" cy="77"/>
            </a:xfrm>
            <a:custGeom>
              <a:avLst/>
              <a:gdLst/>
              <a:ahLst/>
              <a:cxnLst>
                <a:cxn ang="0">
                  <a:pos x="59" y="54"/>
                </a:cxn>
                <a:cxn ang="0">
                  <a:pos x="91" y="0"/>
                </a:cxn>
                <a:cxn ang="0">
                  <a:pos x="112" y="57"/>
                </a:cxn>
                <a:cxn ang="0">
                  <a:pos x="175" y="69"/>
                </a:cxn>
                <a:cxn ang="0">
                  <a:pos x="125" y="101"/>
                </a:cxn>
                <a:cxn ang="0">
                  <a:pos x="135" y="154"/>
                </a:cxn>
                <a:cxn ang="0">
                  <a:pos x="85" y="118"/>
                </a:cxn>
                <a:cxn ang="0">
                  <a:pos x="32" y="147"/>
                </a:cxn>
                <a:cxn ang="0">
                  <a:pos x="41" y="94"/>
                </a:cxn>
                <a:cxn ang="0">
                  <a:pos x="0" y="57"/>
                </a:cxn>
                <a:cxn ang="0">
                  <a:pos x="59" y="54"/>
                </a:cxn>
                <a:cxn ang="0">
                  <a:pos x="59" y="54"/>
                </a:cxn>
              </a:cxnLst>
              <a:rect l="0" t="0" r="r" b="b"/>
              <a:pathLst>
                <a:path w="175" h="154">
                  <a:moveTo>
                    <a:pt x="59" y="54"/>
                  </a:moveTo>
                  <a:lnTo>
                    <a:pt x="91" y="0"/>
                  </a:lnTo>
                  <a:lnTo>
                    <a:pt x="112" y="57"/>
                  </a:lnTo>
                  <a:lnTo>
                    <a:pt x="175" y="69"/>
                  </a:lnTo>
                  <a:lnTo>
                    <a:pt x="125" y="101"/>
                  </a:lnTo>
                  <a:lnTo>
                    <a:pt x="135" y="154"/>
                  </a:lnTo>
                  <a:lnTo>
                    <a:pt x="85" y="118"/>
                  </a:lnTo>
                  <a:lnTo>
                    <a:pt x="32" y="147"/>
                  </a:lnTo>
                  <a:lnTo>
                    <a:pt x="41" y="94"/>
                  </a:lnTo>
                  <a:lnTo>
                    <a:pt x="0" y="57"/>
                  </a:lnTo>
                  <a:lnTo>
                    <a:pt x="59" y="54"/>
                  </a:lnTo>
                  <a:lnTo>
                    <a:pt x="59" y="5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0" name="Freeform 76"/>
            <p:cNvSpPr>
              <a:spLocks/>
            </p:cNvSpPr>
            <p:nvPr/>
          </p:nvSpPr>
          <p:spPr bwMode="auto">
            <a:xfrm>
              <a:off x="3193" y="1458"/>
              <a:ext cx="87" cy="78"/>
            </a:xfrm>
            <a:custGeom>
              <a:avLst/>
              <a:gdLst/>
              <a:ahLst/>
              <a:cxnLst>
                <a:cxn ang="0">
                  <a:pos x="59" y="57"/>
                </a:cxn>
                <a:cxn ang="0">
                  <a:pos x="93" y="0"/>
                </a:cxn>
                <a:cxn ang="0">
                  <a:pos x="112" y="57"/>
                </a:cxn>
                <a:cxn ang="0">
                  <a:pos x="175" y="65"/>
                </a:cxn>
                <a:cxn ang="0">
                  <a:pos x="126" y="99"/>
                </a:cxn>
                <a:cxn ang="0">
                  <a:pos x="135" y="156"/>
                </a:cxn>
                <a:cxn ang="0">
                  <a:pos x="86" y="118"/>
                </a:cxn>
                <a:cxn ang="0">
                  <a:pos x="32" y="148"/>
                </a:cxn>
                <a:cxn ang="0">
                  <a:pos x="44" y="95"/>
                </a:cxn>
                <a:cxn ang="0">
                  <a:pos x="0" y="57"/>
                </a:cxn>
                <a:cxn ang="0">
                  <a:pos x="59" y="57"/>
                </a:cxn>
                <a:cxn ang="0">
                  <a:pos x="59" y="57"/>
                </a:cxn>
              </a:cxnLst>
              <a:rect l="0" t="0" r="r" b="b"/>
              <a:pathLst>
                <a:path w="175" h="156">
                  <a:moveTo>
                    <a:pt x="59" y="57"/>
                  </a:moveTo>
                  <a:lnTo>
                    <a:pt x="93" y="0"/>
                  </a:lnTo>
                  <a:lnTo>
                    <a:pt x="112" y="57"/>
                  </a:lnTo>
                  <a:lnTo>
                    <a:pt x="175" y="65"/>
                  </a:lnTo>
                  <a:lnTo>
                    <a:pt x="126" y="99"/>
                  </a:lnTo>
                  <a:lnTo>
                    <a:pt x="135" y="156"/>
                  </a:lnTo>
                  <a:lnTo>
                    <a:pt x="86" y="118"/>
                  </a:lnTo>
                  <a:lnTo>
                    <a:pt x="32" y="148"/>
                  </a:lnTo>
                  <a:lnTo>
                    <a:pt x="44" y="95"/>
                  </a:lnTo>
                  <a:lnTo>
                    <a:pt x="0" y="57"/>
                  </a:lnTo>
                  <a:lnTo>
                    <a:pt x="59" y="57"/>
                  </a:lnTo>
                  <a:lnTo>
                    <a:pt x="59"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1" name="Freeform 77"/>
            <p:cNvSpPr>
              <a:spLocks/>
            </p:cNvSpPr>
            <p:nvPr/>
          </p:nvSpPr>
          <p:spPr bwMode="auto">
            <a:xfrm>
              <a:off x="3108" y="1564"/>
              <a:ext cx="25" cy="24"/>
            </a:xfrm>
            <a:custGeom>
              <a:avLst/>
              <a:gdLst/>
              <a:ahLst/>
              <a:cxnLst>
                <a:cxn ang="0">
                  <a:pos x="17" y="21"/>
                </a:cxn>
                <a:cxn ang="0">
                  <a:pos x="21" y="0"/>
                </a:cxn>
                <a:cxn ang="0">
                  <a:pos x="30" y="17"/>
                </a:cxn>
                <a:cxn ang="0">
                  <a:pos x="49" y="13"/>
                </a:cxn>
                <a:cxn ang="0">
                  <a:pos x="40" y="27"/>
                </a:cxn>
                <a:cxn ang="0">
                  <a:pos x="47" y="44"/>
                </a:cxn>
                <a:cxn ang="0">
                  <a:pos x="26" y="36"/>
                </a:cxn>
                <a:cxn ang="0">
                  <a:pos x="17" y="50"/>
                </a:cxn>
                <a:cxn ang="0">
                  <a:pos x="13" y="34"/>
                </a:cxn>
                <a:cxn ang="0">
                  <a:pos x="0" y="27"/>
                </a:cxn>
                <a:cxn ang="0">
                  <a:pos x="17" y="21"/>
                </a:cxn>
                <a:cxn ang="0">
                  <a:pos x="17" y="21"/>
                </a:cxn>
              </a:cxnLst>
              <a:rect l="0" t="0" r="r" b="b"/>
              <a:pathLst>
                <a:path w="49" h="50">
                  <a:moveTo>
                    <a:pt x="17" y="21"/>
                  </a:moveTo>
                  <a:lnTo>
                    <a:pt x="21" y="0"/>
                  </a:lnTo>
                  <a:lnTo>
                    <a:pt x="30" y="17"/>
                  </a:lnTo>
                  <a:lnTo>
                    <a:pt x="49" y="13"/>
                  </a:lnTo>
                  <a:lnTo>
                    <a:pt x="40" y="27"/>
                  </a:lnTo>
                  <a:lnTo>
                    <a:pt x="47" y="44"/>
                  </a:lnTo>
                  <a:lnTo>
                    <a:pt x="26" y="36"/>
                  </a:lnTo>
                  <a:lnTo>
                    <a:pt x="17" y="50"/>
                  </a:lnTo>
                  <a:lnTo>
                    <a:pt x="13" y="34"/>
                  </a:lnTo>
                  <a:lnTo>
                    <a:pt x="0" y="27"/>
                  </a:lnTo>
                  <a:lnTo>
                    <a:pt x="17" y="21"/>
                  </a:lnTo>
                  <a:lnTo>
                    <a:pt x="17" y="21"/>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2" name="Freeform 78"/>
            <p:cNvSpPr>
              <a:spLocks/>
            </p:cNvSpPr>
            <p:nvPr/>
          </p:nvSpPr>
          <p:spPr bwMode="auto">
            <a:xfrm>
              <a:off x="2866" y="1563"/>
              <a:ext cx="52" cy="44"/>
            </a:xfrm>
            <a:custGeom>
              <a:avLst/>
              <a:gdLst/>
              <a:ahLst/>
              <a:cxnLst>
                <a:cxn ang="0">
                  <a:pos x="36" y="29"/>
                </a:cxn>
                <a:cxn ang="0">
                  <a:pos x="57" y="0"/>
                </a:cxn>
                <a:cxn ang="0">
                  <a:pos x="66" y="32"/>
                </a:cxn>
                <a:cxn ang="0">
                  <a:pos x="102" y="36"/>
                </a:cxn>
                <a:cxn ang="0">
                  <a:pos x="72" y="59"/>
                </a:cxn>
                <a:cxn ang="0">
                  <a:pos x="80" y="90"/>
                </a:cxn>
                <a:cxn ang="0">
                  <a:pos x="49" y="69"/>
                </a:cxn>
                <a:cxn ang="0">
                  <a:pos x="21" y="86"/>
                </a:cxn>
                <a:cxn ang="0">
                  <a:pos x="26" y="55"/>
                </a:cxn>
                <a:cxn ang="0">
                  <a:pos x="0" y="32"/>
                </a:cxn>
                <a:cxn ang="0">
                  <a:pos x="36" y="29"/>
                </a:cxn>
                <a:cxn ang="0">
                  <a:pos x="36" y="29"/>
                </a:cxn>
              </a:cxnLst>
              <a:rect l="0" t="0" r="r" b="b"/>
              <a:pathLst>
                <a:path w="102" h="90">
                  <a:moveTo>
                    <a:pt x="36" y="29"/>
                  </a:moveTo>
                  <a:lnTo>
                    <a:pt x="57" y="0"/>
                  </a:lnTo>
                  <a:lnTo>
                    <a:pt x="66" y="32"/>
                  </a:lnTo>
                  <a:lnTo>
                    <a:pt x="102" y="36"/>
                  </a:lnTo>
                  <a:lnTo>
                    <a:pt x="72" y="59"/>
                  </a:lnTo>
                  <a:lnTo>
                    <a:pt x="80" y="90"/>
                  </a:lnTo>
                  <a:lnTo>
                    <a:pt x="49" y="69"/>
                  </a:lnTo>
                  <a:lnTo>
                    <a:pt x="21" y="86"/>
                  </a:lnTo>
                  <a:lnTo>
                    <a:pt x="26" y="55"/>
                  </a:lnTo>
                  <a:lnTo>
                    <a:pt x="0" y="32"/>
                  </a:lnTo>
                  <a:lnTo>
                    <a:pt x="36" y="29"/>
                  </a:lnTo>
                  <a:lnTo>
                    <a:pt x="36" y="2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3" name="Freeform 79"/>
            <p:cNvSpPr>
              <a:spLocks/>
            </p:cNvSpPr>
            <p:nvPr/>
          </p:nvSpPr>
          <p:spPr bwMode="auto">
            <a:xfrm>
              <a:off x="2782" y="2029"/>
              <a:ext cx="51" cy="46"/>
            </a:xfrm>
            <a:custGeom>
              <a:avLst/>
              <a:gdLst/>
              <a:ahLst/>
              <a:cxnLst>
                <a:cxn ang="0">
                  <a:pos x="38" y="32"/>
                </a:cxn>
                <a:cxn ang="0">
                  <a:pos x="57" y="0"/>
                </a:cxn>
                <a:cxn ang="0">
                  <a:pos x="67" y="32"/>
                </a:cxn>
                <a:cxn ang="0">
                  <a:pos x="103" y="38"/>
                </a:cxn>
                <a:cxn ang="0">
                  <a:pos x="75" y="59"/>
                </a:cxn>
                <a:cxn ang="0">
                  <a:pos x="80" y="91"/>
                </a:cxn>
                <a:cxn ang="0">
                  <a:pos x="50" y="68"/>
                </a:cxn>
                <a:cxn ang="0">
                  <a:pos x="18" y="87"/>
                </a:cxn>
                <a:cxn ang="0">
                  <a:pos x="25" y="55"/>
                </a:cxn>
                <a:cxn ang="0">
                  <a:pos x="0" y="32"/>
                </a:cxn>
                <a:cxn ang="0">
                  <a:pos x="38" y="32"/>
                </a:cxn>
                <a:cxn ang="0">
                  <a:pos x="38" y="32"/>
                </a:cxn>
              </a:cxnLst>
              <a:rect l="0" t="0" r="r" b="b"/>
              <a:pathLst>
                <a:path w="103" h="91">
                  <a:moveTo>
                    <a:pt x="38" y="32"/>
                  </a:moveTo>
                  <a:lnTo>
                    <a:pt x="57" y="0"/>
                  </a:lnTo>
                  <a:lnTo>
                    <a:pt x="67" y="32"/>
                  </a:lnTo>
                  <a:lnTo>
                    <a:pt x="103" y="38"/>
                  </a:lnTo>
                  <a:lnTo>
                    <a:pt x="75" y="59"/>
                  </a:lnTo>
                  <a:lnTo>
                    <a:pt x="80" y="91"/>
                  </a:lnTo>
                  <a:lnTo>
                    <a:pt x="50" y="68"/>
                  </a:lnTo>
                  <a:lnTo>
                    <a:pt x="18" y="87"/>
                  </a:lnTo>
                  <a:lnTo>
                    <a:pt x="25" y="55"/>
                  </a:lnTo>
                  <a:lnTo>
                    <a:pt x="0" y="32"/>
                  </a:lnTo>
                  <a:lnTo>
                    <a:pt x="38" y="32"/>
                  </a:lnTo>
                  <a:lnTo>
                    <a:pt x="38" y="3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4" name="Freeform 80"/>
            <p:cNvSpPr>
              <a:spLocks/>
            </p:cNvSpPr>
            <p:nvPr/>
          </p:nvSpPr>
          <p:spPr bwMode="auto">
            <a:xfrm>
              <a:off x="2362" y="1479"/>
              <a:ext cx="86" cy="78"/>
            </a:xfrm>
            <a:custGeom>
              <a:avLst/>
              <a:gdLst/>
              <a:ahLst/>
              <a:cxnLst>
                <a:cxn ang="0">
                  <a:pos x="59" y="57"/>
                </a:cxn>
                <a:cxn ang="0">
                  <a:pos x="91" y="0"/>
                </a:cxn>
                <a:cxn ang="0">
                  <a:pos x="108" y="57"/>
                </a:cxn>
                <a:cxn ang="0">
                  <a:pos x="171" y="70"/>
                </a:cxn>
                <a:cxn ang="0">
                  <a:pos x="121" y="103"/>
                </a:cxn>
                <a:cxn ang="0">
                  <a:pos x="131" y="156"/>
                </a:cxn>
                <a:cxn ang="0">
                  <a:pos x="81" y="120"/>
                </a:cxn>
                <a:cxn ang="0">
                  <a:pos x="28" y="146"/>
                </a:cxn>
                <a:cxn ang="0">
                  <a:pos x="41" y="97"/>
                </a:cxn>
                <a:cxn ang="0">
                  <a:pos x="0" y="57"/>
                </a:cxn>
                <a:cxn ang="0">
                  <a:pos x="59" y="57"/>
                </a:cxn>
                <a:cxn ang="0">
                  <a:pos x="59" y="57"/>
                </a:cxn>
              </a:cxnLst>
              <a:rect l="0" t="0" r="r" b="b"/>
              <a:pathLst>
                <a:path w="171" h="156">
                  <a:moveTo>
                    <a:pt x="59" y="57"/>
                  </a:moveTo>
                  <a:lnTo>
                    <a:pt x="91" y="0"/>
                  </a:lnTo>
                  <a:lnTo>
                    <a:pt x="108" y="57"/>
                  </a:lnTo>
                  <a:lnTo>
                    <a:pt x="171" y="70"/>
                  </a:lnTo>
                  <a:lnTo>
                    <a:pt x="121" y="103"/>
                  </a:lnTo>
                  <a:lnTo>
                    <a:pt x="131" y="156"/>
                  </a:lnTo>
                  <a:lnTo>
                    <a:pt x="81" y="120"/>
                  </a:lnTo>
                  <a:lnTo>
                    <a:pt x="28" y="146"/>
                  </a:lnTo>
                  <a:lnTo>
                    <a:pt x="41" y="97"/>
                  </a:lnTo>
                  <a:lnTo>
                    <a:pt x="0" y="57"/>
                  </a:lnTo>
                  <a:lnTo>
                    <a:pt x="59" y="57"/>
                  </a:lnTo>
                  <a:lnTo>
                    <a:pt x="59"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5" name="Freeform 81"/>
            <p:cNvSpPr>
              <a:spLocks/>
            </p:cNvSpPr>
            <p:nvPr/>
          </p:nvSpPr>
          <p:spPr bwMode="auto">
            <a:xfrm>
              <a:off x="2860" y="1757"/>
              <a:ext cx="84" cy="78"/>
            </a:xfrm>
            <a:custGeom>
              <a:avLst/>
              <a:gdLst/>
              <a:ahLst/>
              <a:cxnLst>
                <a:cxn ang="0">
                  <a:pos x="57" y="59"/>
                </a:cxn>
                <a:cxn ang="0">
                  <a:pos x="75" y="0"/>
                </a:cxn>
                <a:cxn ang="0">
                  <a:pos x="107" y="46"/>
                </a:cxn>
                <a:cxn ang="0">
                  <a:pos x="170" y="40"/>
                </a:cxn>
                <a:cxn ang="0">
                  <a:pos x="134" y="86"/>
                </a:cxn>
                <a:cxn ang="0">
                  <a:pos x="156" y="135"/>
                </a:cxn>
                <a:cxn ang="0">
                  <a:pos x="101" y="112"/>
                </a:cxn>
                <a:cxn ang="0">
                  <a:pos x="57" y="156"/>
                </a:cxn>
                <a:cxn ang="0">
                  <a:pos x="54" y="103"/>
                </a:cxn>
                <a:cxn ang="0">
                  <a:pos x="0" y="80"/>
                </a:cxn>
                <a:cxn ang="0">
                  <a:pos x="57" y="59"/>
                </a:cxn>
                <a:cxn ang="0">
                  <a:pos x="57" y="59"/>
                </a:cxn>
              </a:cxnLst>
              <a:rect l="0" t="0" r="r" b="b"/>
              <a:pathLst>
                <a:path w="170" h="156">
                  <a:moveTo>
                    <a:pt x="57" y="59"/>
                  </a:moveTo>
                  <a:lnTo>
                    <a:pt x="75" y="0"/>
                  </a:lnTo>
                  <a:lnTo>
                    <a:pt x="107" y="46"/>
                  </a:lnTo>
                  <a:lnTo>
                    <a:pt x="170" y="40"/>
                  </a:lnTo>
                  <a:lnTo>
                    <a:pt x="134" y="86"/>
                  </a:lnTo>
                  <a:lnTo>
                    <a:pt x="156" y="135"/>
                  </a:lnTo>
                  <a:lnTo>
                    <a:pt x="101" y="112"/>
                  </a:lnTo>
                  <a:lnTo>
                    <a:pt x="57" y="156"/>
                  </a:lnTo>
                  <a:lnTo>
                    <a:pt x="54" y="103"/>
                  </a:lnTo>
                  <a:lnTo>
                    <a:pt x="0" y="80"/>
                  </a:lnTo>
                  <a:lnTo>
                    <a:pt x="57" y="59"/>
                  </a:lnTo>
                  <a:lnTo>
                    <a:pt x="57" y="5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6" name="Freeform 82"/>
            <p:cNvSpPr>
              <a:spLocks/>
            </p:cNvSpPr>
            <p:nvPr/>
          </p:nvSpPr>
          <p:spPr bwMode="auto">
            <a:xfrm>
              <a:off x="2734" y="1926"/>
              <a:ext cx="86" cy="77"/>
            </a:xfrm>
            <a:custGeom>
              <a:avLst/>
              <a:gdLst/>
              <a:ahLst/>
              <a:cxnLst>
                <a:cxn ang="0">
                  <a:pos x="61" y="53"/>
                </a:cxn>
                <a:cxn ang="0">
                  <a:pos x="94" y="0"/>
                </a:cxn>
                <a:cxn ang="0">
                  <a:pos x="111" y="53"/>
                </a:cxn>
                <a:cxn ang="0">
                  <a:pos x="171" y="66"/>
                </a:cxn>
                <a:cxn ang="0">
                  <a:pos x="122" y="100"/>
                </a:cxn>
                <a:cxn ang="0">
                  <a:pos x="133" y="154"/>
                </a:cxn>
                <a:cxn ang="0">
                  <a:pos x="84" y="116"/>
                </a:cxn>
                <a:cxn ang="0">
                  <a:pos x="31" y="146"/>
                </a:cxn>
                <a:cxn ang="0">
                  <a:pos x="40" y="93"/>
                </a:cxn>
                <a:cxn ang="0">
                  <a:pos x="0" y="57"/>
                </a:cxn>
                <a:cxn ang="0">
                  <a:pos x="61" y="53"/>
                </a:cxn>
                <a:cxn ang="0">
                  <a:pos x="61" y="53"/>
                </a:cxn>
              </a:cxnLst>
              <a:rect l="0" t="0" r="r" b="b"/>
              <a:pathLst>
                <a:path w="171" h="154">
                  <a:moveTo>
                    <a:pt x="61" y="53"/>
                  </a:moveTo>
                  <a:lnTo>
                    <a:pt x="94" y="0"/>
                  </a:lnTo>
                  <a:lnTo>
                    <a:pt x="111" y="53"/>
                  </a:lnTo>
                  <a:lnTo>
                    <a:pt x="171" y="66"/>
                  </a:lnTo>
                  <a:lnTo>
                    <a:pt x="122" y="100"/>
                  </a:lnTo>
                  <a:lnTo>
                    <a:pt x="133" y="154"/>
                  </a:lnTo>
                  <a:lnTo>
                    <a:pt x="84" y="116"/>
                  </a:lnTo>
                  <a:lnTo>
                    <a:pt x="31" y="146"/>
                  </a:lnTo>
                  <a:lnTo>
                    <a:pt x="40" y="93"/>
                  </a:lnTo>
                  <a:lnTo>
                    <a:pt x="0" y="57"/>
                  </a:lnTo>
                  <a:lnTo>
                    <a:pt x="61" y="53"/>
                  </a:lnTo>
                  <a:lnTo>
                    <a:pt x="61" y="5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7" name="Freeform 83"/>
            <p:cNvSpPr>
              <a:spLocks/>
            </p:cNvSpPr>
            <p:nvPr/>
          </p:nvSpPr>
          <p:spPr bwMode="auto">
            <a:xfrm>
              <a:off x="3115" y="1683"/>
              <a:ext cx="86" cy="77"/>
            </a:xfrm>
            <a:custGeom>
              <a:avLst/>
              <a:gdLst/>
              <a:ahLst/>
              <a:cxnLst>
                <a:cxn ang="0">
                  <a:pos x="61" y="55"/>
                </a:cxn>
                <a:cxn ang="0">
                  <a:pos x="93" y="0"/>
                </a:cxn>
                <a:cxn ang="0">
                  <a:pos x="112" y="55"/>
                </a:cxn>
                <a:cxn ang="0">
                  <a:pos x="173" y="68"/>
                </a:cxn>
                <a:cxn ang="0">
                  <a:pos x="122" y="102"/>
                </a:cxn>
                <a:cxn ang="0">
                  <a:pos x="135" y="154"/>
                </a:cxn>
                <a:cxn ang="0">
                  <a:pos x="86" y="118"/>
                </a:cxn>
                <a:cxn ang="0">
                  <a:pos x="34" y="148"/>
                </a:cxn>
                <a:cxn ang="0">
                  <a:pos x="42" y="95"/>
                </a:cxn>
                <a:cxn ang="0">
                  <a:pos x="0" y="55"/>
                </a:cxn>
                <a:cxn ang="0">
                  <a:pos x="61" y="55"/>
                </a:cxn>
                <a:cxn ang="0">
                  <a:pos x="61" y="55"/>
                </a:cxn>
              </a:cxnLst>
              <a:rect l="0" t="0" r="r" b="b"/>
              <a:pathLst>
                <a:path w="173" h="154">
                  <a:moveTo>
                    <a:pt x="61" y="55"/>
                  </a:moveTo>
                  <a:lnTo>
                    <a:pt x="93" y="0"/>
                  </a:lnTo>
                  <a:lnTo>
                    <a:pt x="112" y="55"/>
                  </a:lnTo>
                  <a:lnTo>
                    <a:pt x="173" y="68"/>
                  </a:lnTo>
                  <a:lnTo>
                    <a:pt x="122" y="102"/>
                  </a:lnTo>
                  <a:lnTo>
                    <a:pt x="135" y="154"/>
                  </a:lnTo>
                  <a:lnTo>
                    <a:pt x="86" y="118"/>
                  </a:lnTo>
                  <a:lnTo>
                    <a:pt x="34" y="148"/>
                  </a:lnTo>
                  <a:lnTo>
                    <a:pt x="42" y="95"/>
                  </a:lnTo>
                  <a:lnTo>
                    <a:pt x="0" y="55"/>
                  </a:lnTo>
                  <a:lnTo>
                    <a:pt x="61" y="55"/>
                  </a:lnTo>
                  <a:lnTo>
                    <a:pt x="61" y="55"/>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8" name="Freeform 84"/>
            <p:cNvSpPr>
              <a:spLocks/>
            </p:cNvSpPr>
            <p:nvPr/>
          </p:nvSpPr>
          <p:spPr bwMode="auto">
            <a:xfrm>
              <a:off x="3336" y="1963"/>
              <a:ext cx="25" cy="25"/>
            </a:xfrm>
            <a:custGeom>
              <a:avLst/>
              <a:gdLst/>
              <a:ahLst/>
              <a:cxnLst>
                <a:cxn ang="0">
                  <a:pos x="17" y="19"/>
                </a:cxn>
                <a:cxn ang="0">
                  <a:pos x="21" y="0"/>
                </a:cxn>
                <a:cxn ang="0">
                  <a:pos x="31" y="13"/>
                </a:cxn>
                <a:cxn ang="0">
                  <a:pos x="50" y="13"/>
                </a:cxn>
                <a:cxn ang="0">
                  <a:pos x="40" y="26"/>
                </a:cxn>
                <a:cxn ang="0">
                  <a:pos x="48" y="42"/>
                </a:cxn>
                <a:cxn ang="0">
                  <a:pos x="27" y="36"/>
                </a:cxn>
                <a:cxn ang="0">
                  <a:pos x="17" y="49"/>
                </a:cxn>
                <a:cxn ang="0">
                  <a:pos x="14" y="32"/>
                </a:cxn>
                <a:cxn ang="0">
                  <a:pos x="0" y="23"/>
                </a:cxn>
                <a:cxn ang="0">
                  <a:pos x="17" y="19"/>
                </a:cxn>
                <a:cxn ang="0">
                  <a:pos x="17" y="19"/>
                </a:cxn>
              </a:cxnLst>
              <a:rect l="0" t="0" r="r" b="b"/>
              <a:pathLst>
                <a:path w="50" h="49">
                  <a:moveTo>
                    <a:pt x="17" y="19"/>
                  </a:moveTo>
                  <a:lnTo>
                    <a:pt x="21" y="0"/>
                  </a:lnTo>
                  <a:lnTo>
                    <a:pt x="31" y="13"/>
                  </a:lnTo>
                  <a:lnTo>
                    <a:pt x="50" y="13"/>
                  </a:lnTo>
                  <a:lnTo>
                    <a:pt x="40" y="26"/>
                  </a:lnTo>
                  <a:lnTo>
                    <a:pt x="48" y="42"/>
                  </a:lnTo>
                  <a:lnTo>
                    <a:pt x="27" y="36"/>
                  </a:lnTo>
                  <a:lnTo>
                    <a:pt x="17" y="49"/>
                  </a:lnTo>
                  <a:lnTo>
                    <a:pt x="14" y="32"/>
                  </a:lnTo>
                  <a:lnTo>
                    <a:pt x="0" y="23"/>
                  </a:lnTo>
                  <a:lnTo>
                    <a:pt x="17" y="19"/>
                  </a:lnTo>
                  <a:lnTo>
                    <a:pt x="17" y="1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9" name="Freeform 85"/>
            <p:cNvSpPr>
              <a:spLocks/>
            </p:cNvSpPr>
            <p:nvPr/>
          </p:nvSpPr>
          <p:spPr bwMode="auto">
            <a:xfrm>
              <a:off x="3237" y="1811"/>
              <a:ext cx="54" cy="46"/>
            </a:xfrm>
            <a:custGeom>
              <a:avLst/>
              <a:gdLst/>
              <a:ahLst/>
              <a:cxnLst>
                <a:cxn ang="0">
                  <a:pos x="37" y="33"/>
                </a:cxn>
                <a:cxn ang="0">
                  <a:pos x="58" y="0"/>
                </a:cxn>
                <a:cxn ang="0">
                  <a:pos x="65" y="33"/>
                </a:cxn>
                <a:cxn ang="0">
                  <a:pos x="107" y="40"/>
                </a:cxn>
                <a:cxn ang="0">
                  <a:pos x="77" y="59"/>
                </a:cxn>
                <a:cxn ang="0">
                  <a:pos x="80" y="94"/>
                </a:cxn>
                <a:cxn ang="0">
                  <a:pos x="50" y="69"/>
                </a:cxn>
                <a:cxn ang="0">
                  <a:pos x="20" y="90"/>
                </a:cxn>
                <a:cxn ang="0">
                  <a:pos x="27" y="56"/>
                </a:cxn>
                <a:cxn ang="0">
                  <a:pos x="0" y="33"/>
                </a:cxn>
                <a:cxn ang="0">
                  <a:pos x="37" y="33"/>
                </a:cxn>
                <a:cxn ang="0">
                  <a:pos x="37" y="33"/>
                </a:cxn>
              </a:cxnLst>
              <a:rect l="0" t="0" r="r" b="b"/>
              <a:pathLst>
                <a:path w="107" h="94">
                  <a:moveTo>
                    <a:pt x="37" y="33"/>
                  </a:moveTo>
                  <a:lnTo>
                    <a:pt x="58" y="0"/>
                  </a:lnTo>
                  <a:lnTo>
                    <a:pt x="65" y="33"/>
                  </a:lnTo>
                  <a:lnTo>
                    <a:pt x="107" y="40"/>
                  </a:lnTo>
                  <a:lnTo>
                    <a:pt x="77" y="59"/>
                  </a:lnTo>
                  <a:lnTo>
                    <a:pt x="80" y="94"/>
                  </a:lnTo>
                  <a:lnTo>
                    <a:pt x="50" y="69"/>
                  </a:lnTo>
                  <a:lnTo>
                    <a:pt x="20" y="90"/>
                  </a:lnTo>
                  <a:lnTo>
                    <a:pt x="27" y="56"/>
                  </a:lnTo>
                  <a:lnTo>
                    <a:pt x="0" y="33"/>
                  </a:lnTo>
                  <a:lnTo>
                    <a:pt x="37" y="33"/>
                  </a:lnTo>
                  <a:lnTo>
                    <a:pt x="37" y="3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0" name="Freeform 86"/>
            <p:cNvSpPr>
              <a:spLocks/>
            </p:cNvSpPr>
            <p:nvPr/>
          </p:nvSpPr>
          <p:spPr bwMode="auto">
            <a:xfrm>
              <a:off x="3153" y="2279"/>
              <a:ext cx="51" cy="46"/>
            </a:xfrm>
            <a:custGeom>
              <a:avLst/>
              <a:gdLst/>
              <a:ahLst/>
              <a:cxnLst>
                <a:cxn ang="0">
                  <a:pos x="36" y="32"/>
                </a:cxn>
                <a:cxn ang="0">
                  <a:pos x="57" y="0"/>
                </a:cxn>
                <a:cxn ang="0">
                  <a:pos x="67" y="32"/>
                </a:cxn>
                <a:cxn ang="0">
                  <a:pos x="103" y="38"/>
                </a:cxn>
                <a:cxn ang="0">
                  <a:pos x="72" y="59"/>
                </a:cxn>
                <a:cxn ang="0">
                  <a:pos x="80" y="91"/>
                </a:cxn>
                <a:cxn ang="0">
                  <a:pos x="50" y="68"/>
                </a:cxn>
                <a:cxn ang="0">
                  <a:pos x="19" y="87"/>
                </a:cxn>
                <a:cxn ang="0">
                  <a:pos x="27" y="55"/>
                </a:cxn>
                <a:cxn ang="0">
                  <a:pos x="0" y="32"/>
                </a:cxn>
                <a:cxn ang="0">
                  <a:pos x="36" y="32"/>
                </a:cxn>
                <a:cxn ang="0">
                  <a:pos x="36" y="32"/>
                </a:cxn>
              </a:cxnLst>
              <a:rect l="0" t="0" r="r" b="b"/>
              <a:pathLst>
                <a:path w="103" h="91">
                  <a:moveTo>
                    <a:pt x="36" y="32"/>
                  </a:moveTo>
                  <a:lnTo>
                    <a:pt x="57" y="0"/>
                  </a:lnTo>
                  <a:lnTo>
                    <a:pt x="67" y="32"/>
                  </a:lnTo>
                  <a:lnTo>
                    <a:pt x="103" y="38"/>
                  </a:lnTo>
                  <a:lnTo>
                    <a:pt x="72" y="59"/>
                  </a:lnTo>
                  <a:lnTo>
                    <a:pt x="80" y="91"/>
                  </a:lnTo>
                  <a:lnTo>
                    <a:pt x="50" y="68"/>
                  </a:lnTo>
                  <a:lnTo>
                    <a:pt x="19" y="87"/>
                  </a:lnTo>
                  <a:lnTo>
                    <a:pt x="27" y="55"/>
                  </a:lnTo>
                  <a:lnTo>
                    <a:pt x="0" y="32"/>
                  </a:lnTo>
                  <a:lnTo>
                    <a:pt x="36" y="32"/>
                  </a:lnTo>
                  <a:lnTo>
                    <a:pt x="36" y="3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1" name="Freeform 87"/>
            <p:cNvSpPr>
              <a:spLocks/>
            </p:cNvSpPr>
            <p:nvPr/>
          </p:nvSpPr>
          <p:spPr bwMode="auto">
            <a:xfrm>
              <a:off x="2784" y="1454"/>
              <a:ext cx="86" cy="76"/>
            </a:xfrm>
            <a:custGeom>
              <a:avLst/>
              <a:gdLst/>
              <a:ahLst/>
              <a:cxnLst>
                <a:cxn ang="0">
                  <a:pos x="61" y="54"/>
                </a:cxn>
                <a:cxn ang="0">
                  <a:pos x="93" y="0"/>
                </a:cxn>
                <a:cxn ang="0">
                  <a:pos x="111" y="54"/>
                </a:cxn>
                <a:cxn ang="0">
                  <a:pos x="173" y="65"/>
                </a:cxn>
                <a:cxn ang="0">
                  <a:pos x="122" y="99"/>
                </a:cxn>
                <a:cxn ang="0">
                  <a:pos x="133" y="153"/>
                </a:cxn>
                <a:cxn ang="0">
                  <a:pos x="84" y="116"/>
                </a:cxn>
                <a:cxn ang="0">
                  <a:pos x="31" y="147"/>
                </a:cxn>
                <a:cxn ang="0">
                  <a:pos x="44" y="94"/>
                </a:cxn>
                <a:cxn ang="0">
                  <a:pos x="0" y="57"/>
                </a:cxn>
                <a:cxn ang="0">
                  <a:pos x="61" y="54"/>
                </a:cxn>
                <a:cxn ang="0">
                  <a:pos x="61" y="54"/>
                </a:cxn>
              </a:cxnLst>
              <a:rect l="0" t="0" r="r" b="b"/>
              <a:pathLst>
                <a:path w="173" h="153">
                  <a:moveTo>
                    <a:pt x="61" y="54"/>
                  </a:moveTo>
                  <a:lnTo>
                    <a:pt x="93" y="0"/>
                  </a:lnTo>
                  <a:lnTo>
                    <a:pt x="111" y="54"/>
                  </a:lnTo>
                  <a:lnTo>
                    <a:pt x="173" y="65"/>
                  </a:lnTo>
                  <a:lnTo>
                    <a:pt x="122" y="99"/>
                  </a:lnTo>
                  <a:lnTo>
                    <a:pt x="133" y="153"/>
                  </a:lnTo>
                  <a:lnTo>
                    <a:pt x="84" y="116"/>
                  </a:lnTo>
                  <a:lnTo>
                    <a:pt x="31" y="147"/>
                  </a:lnTo>
                  <a:lnTo>
                    <a:pt x="44" y="94"/>
                  </a:lnTo>
                  <a:lnTo>
                    <a:pt x="0" y="57"/>
                  </a:lnTo>
                  <a:lnTo>
                    <a:pt x="61" y="54"/>
                  </a:lnTo>
                  <a:lnTo>
                    <a:pt x="61" y="5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2" name="Freeform 88"/>
            <p:cNvSpPr>
              <a:spLocks/>
            </p:cNvSpPr>
            <p:nvPr/>
          </p:nvSpPr>
          <p:spPr bwMode="auto">
            <a:xfrm>
              <a:off x="2667" y="1525"/>
              <a:ext cx="84" cy="77"/>
            </a:xfrm>
            <a:custGeom>
              <a:avLst/>
              <a:gdLst/>
              <a:ahLst/>
              <a:cxnLst>
                <a:cxn ang="0">
                  <a:pos x="55" y="61"/>
                </a:cxn>
                <a:cxn ang="0">
                  <a:pos x="73" y="0"/>
                </a:cxn>
                <a:cxn ang="0">
                  <a:pos x="105" y="46"/>
                </a:cxn>
                <a:cxn ang="0">
                  <a:pos x="170" y="38"/>
                </a:cxn>
                <a:cxn ang="0">
                  <a:pos x="130" y="86"/>
                </a:cxn>
                <a:cxn ang="0">
                  <a:pos x="154" y="135"/>
                </a:cxn>
                <a:cxn ang="0">
                  <a:pos x="95" y="112"/>
                </a:cxn>
                <a:cxn ang="0">
                  <a:pos x="54" y="154"/>
                </a:cxn>
                <a:cxn ang="0">
                  <a:pos x="50" y="101"/>
                </a:cxn>
                <a:cxn ang="0">
                  <a:pos x="0" y="78"/>
                </a:cxn>
                <a:cxn ang="0">
                  <a:pos x="55" y="61"/>
                </a:cxn>
                <a:cxn ang="0">
                  <a:pos x="55" y="61"/>
                </a:cxn>
              </a:cxnLst>
              <a:rect l="0" t="0" r="r" b="b"/>
              <a:pathLst>
                <a:path w="170" h="154">
                  <a:moveTo>
                    <a:pt x="55" y="61"/>
                  </a:moveTo>
                  <a:lnTo>
                    <a:pt x="73" y="0"/>
                  </a:lnTo>
                  <a:lnTo>
                    <a:pt x="105" y="46"/>
                  </a:lnTo>
                  <a:lnTo>
                    <a:pt x="170" y="38"/>
                  </a:lnTo>
                  <a:lnTo>
                    <a:pt x="130" y="86"/>
                  </a:lnTo>
                  <a:lnTo>
                    <a:pt x="154" y="135"/>
                  </a:lnTo>
                  <a:lnTo>
                    <a:pt x="95" y="112"/>
                  </a:lnTo>
                  <a:lnTo>
                    <a:pt x="54" y="154"/>
                  </a:lnTo>
                  <a:lnTo>
                    <a:pt x="50" y="101"/>
                  </a:lnTo>
                  <a:lnTo>
                    <a:pt x="0" y="78"/>
                  </a:lnTo>
                  <a:lnTo>
                    <a:pt x="55" y="61"/>
                  </a:lnTo>
                  <a:lnTo>
                    <a:pt x="55" y="61"/>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3" name="Freeform 89"/>
            <p:cNvSpPr>
              <a:spLocks/>
            </p:cNvSpPr>
            <p:nvPr/>
          </p:nvSpPr>
          <p:spPr bwMode="auto">
            <a:xfrm>
              <a:off x="2360" y="2110"/>
              <a:ext cx="87" cy="78"/>
            </a:xfrm>
            <a:custGeom>
              <a:avLst/>
              <a:gdLst/>
              <a:ahLst/>
              <a:cxnLst>
                <a:cxn ang="0">
                  <a:pos x="59" y="56"/>
                </a:cxn>
                <a:cxn ang="0">
                  <a:pos x="93" y="0"/>
                </a:cxn>
                <a:cxn ang="0">
                  <a:pos x="112" y="56"/>
                </a:cxn>
                <a:cxn ang="0">
                  <a:pos x="173" y="67"/>
                </a:cxn>
                <a:cxn ang="0">
                  <a:pos x="122" y="99"/>
                </a:cxn>
                <a:cxn ang="0">
                  <a:pos x="135" y="156"/>
                </a:cxn>
                <a:cxn ang="0">
                  <a:pos x="85" y="118"/>
                </a:cxn>
                <a:cxn ang="0">
                  <a:pos x="30" y="149"/>
                </a:cxn>
                <a:cxn ang="0">
                  <a:pos x="42" y="96"/>
                </a:cxn>
                <a:cxn ang="0">
                  <a:pos x="0" y="56"/>
                </a:cxn>
                <a:cxn ang="0">
                  <a:pos x="59" y="56"/>
                </a:cxn>
                <a:cxn ang="0">
                  <a:pos x="59" y="56"/>
                </a:cxn>
              </a:cxnLst>
              <a:rect l="0" t="0" r="r" b="b"/>
              <a:pathLst>
                <a:path w="173" h="156">
                  <a:moveTo>
                    <a:pt x="59" y="56"/>
                  </a:moveTo>
                  <a:lnTo>
                    <a:pt x="93" y="0"/>
                  </a:lnTo>
                  <a:lnTo>
                    <a:pt x="112" y="56"/>
                  </a:lnTo>
                  <a:lnTo>
                    <a:pt x="173" y="67"/>
                  </a:lnTo>
                  <a:lnTo>
                    <a:pt x="122" y="99"/>
                  </a:lnTo>
                  <a:lnTo>
                    <a:pt x="135" y="156"/>
                  </a:lnTo>
                  <a:lnTo>
                    <a:pt x="85" y="118"/>
                  </a:lnTo>
                  <a:lnTo>
                    <a:pt x="30" y="149"/>
                  </a:lnTo>
                  <a:lnTo>
                    <a:pt x="42" y="96"/>
                  </a:lnTo>
                  <a:lnTo>
                    <a:pt x="0" y="56"/>
                  </a:lnTo>
                  <a:lnTo>
                    <a:pt x="59" y="56"/>
                  </a:lnTo>
                  <a:lnTo>
                    <a:pt x="59" y="56"/>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4" name="Freeform 90"/>
            <p:cNvSpPr>
              <a:spLocks/>
            </p:cNvSpPr>
            <p:nvPr/>
          </p:nvSpPr>
          <p:spPr bwMode="auto">
            <a:xfrm>
              <a:off x="3191" y="1893"/>
              <a:ext cx="86" cy="77"/>
            </a:xfrm>
            <a:custGeom>
              <a:avLst/>
              <a:gdLst/>
              <a:ahLst/>
              <a:cxnLst>
                <a:cxn ang="0">
                  <a:pos x="59" y="53"/>
                </a:cxn>
                <a:cxn ang="0">
                  <a:pos x="93" y="0"/>
                </a:cxn>
                <a:cxn ang="0">
                  <a:pos x="109" y="55"/>
                </a:cxn>
                <a:cxn ang="0">
                  <a:pos x="173" y="65"/>
                </a:cxn>
                <a:cxn ang="0">
                  <a:pos x="124" y="99"/>
                </a:cxn>
                <a:cxn ang="0">
                  <a:pos x="135" y="152"/>
                </a:cxn>
                <a:cxn ang="0">
                  <a:pos x="86" y="116"/>
                </a:cxn>
                <a:cxn ang="0">
                  <a:pos x="31" y="144"/>
                </a:cxn>
                <a:cxn ang="0">
                  <a:pos x="44" y="91"/>
                </a:cxn>
                <a:cxn ang="0">
                  <a:pos x="0" y="55"/>
                </a:cxn>
                <a:cxn ang="0">
                  <a:pos x="59" y="53"/>
                </a:cxn>
                <a:cxn ang="0">
                  <a:pos x="59" y="53"/>
                </a:cxn>
              </a:cxnLst>
              <a:rect l="0" t="0" r="r" b="b"/>
              <a:pathLst>
                <a:path w="173" h="152">
                  <a:moveTo>
                    <a:pt x="59" y="53"/>
                  </a:moveTo>
                  <a:lnTo>
                    <a:pt x="93" y="0"/>
                  </a:lnTo>
                  <a:lnTo>
                    <a:pt x="109" y="55"/>
                  </a:lnTo>
                  <a:lnTo>
                    <a:pt x="173" y="65"/>
                  </a:lnTo>
                  <a:lnTo>
                    <a:pt x="124" y="99"/>
                  </a:lnTo>
                  <a:lnTo>
                    <a:pt x="135" y="152"/>
                  </a:lnTo>
                  <a:lnTo>
                    <a:pt x="86" y="116"/>
                  </a:lnTo>
                  <a:lnTo>
                    <a:pt x="31" y="144"/>
                  </a:lnTo>
                  <a:lnTo>
                    <a:pt x="44" y="91"/>
                  </a:lnTo>
                  <a:lnTo>
                    <a:pt x="0" y="55"/>
                  </a:lnTo>
                  <a:lnTo>
                    <a:pt x="59" y="53"/>
                  </a:lnTo>
                  <a:lnTo>
                    <a:pt x="59" y="5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5" name="Freeform 91"/>
            <p:cNvSpPr>
              <a:spLocks/>
            </p:cNvSpPr>
            <p:nvPr/>
          </p:nvSpPr>
          <p:spPr bwMode="auto">
            <a:xfrm>
              <a:off x="3105" y="1999"/>
              <a:ext cx="27" cy="23"/>
            </a:xfrm>
            <a:custGeom>
              <a:avLst/>
              <a:gdLst/>
              <a:ahLst/>
              <a:cxnLst>
                <a:cxn ang="0">
                  <a:pos x="19" y="17"/>
                </a:cxn>
                <a:cxn ang="0">
                  <a:pos x="23" y="0"/>
                </a:cxn>
                <a:cxn ang="0">
                  <a:pos x="32" y="13"/>
                </a:cxn>
                <a:cxn ang="0">
                  <a:pos x="53" y="13"/>
                </a:cxn>
                <a:cxn ang="0">
                  <a:pos x="38" y="27"/>
                </a:cxn>
                <a:cxn ang="0">
                  <a:pos x="50" y="40"/>
                </a:cxn>
                <a:cxn ang="0">
                  <a:pos x="29" y="34"/>
                </a:cxn>
                <a:cxn ang="0">
                  <a:pos x="15" y="46"/>
                </a:cxn>
                <a:cxn ang="0">
                  <a:pos x="15" y="30"/>
                </a:cxn>
                <a:cxn ang="0">
                  <a:pos x="0" y="23"/>
                </a:cxn>
                <a:cxn ang="0">
                  <a:pos x="19" y="17"/>
                </a:cxn>
                <a:cxn ang="0">
                  <a:pos x="19" y="17"/>
                </a:cxn>
              </a:cxnLst>
              <a:rect l="0" t="0" r="r" b="b"/>
              <a:pathLst>
                <a:path w="53" h="46">
                  <a:moveTo>
                    <a:pt x="19" y="17"/>
                  </a:moveTo>
                  <a:lnTo>
                    <a:pt x="23" y="0"/>
                  </a:lnTo>
                  <a:lnTo>
                    <a:pt x="32" y="13"/>
                  </a:lnTo>
                  <a:lnTo>
                    <a:pt x="53" y="13"/>
                  </a:lnTo>
                  <a:lnTo>
                    <a:pt x="38" y="27"/>
                  </a:lnTo>
                  <a:lnTo>
                    <a:pt x="50" y="40"/>
                  </a:lnTo>
                  <a:lnTo>
                    <a:pt x="29" y="34"/>
                  </a:lnTo>
                  <a:lnTo>
                    <a:pt x="15" y="46"/>
                  </a:lnTo>
                  <a:lnTo>
                    <a:pt x="15" y="30"/>
                  </a:lnTo>
                  <a:lnTo>
                    <a:pt x="0" y="23"/>
                  </a:lnTo>
                  <a:lnTo>
                    <a:pt x="19" y="17"/>
                  </a:lnTo>
                  <a:lnTo>
                    <a:pt x="19" y="1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6" name="Freeform 92"/>
            <p:cNvSpPr>
              <a:spLocks/>
            </p:cNvSpPr>
            <p:nvPr/>
          </p:nvSpPr>
          <p:spPr bwMode="auto">
            <a:xfrm>
              <a:off x="2863" y="1996"/>
              <a:ext cx="53" cy="47"/>
            </a:xfrm>
            <a:custGeom>
              <a:avLst/>
              <a:gdLst/>
              <a:ahLst/>
              <a:cxnLst>
                <a:cxn ang="0">
                  <a:pos x="36" y="33"/>
                </a:cxn>
                <a:cxn ang="0">
                  <a:pos x="55" y="0"/>
                </a:cxn>
                <a:cxn ang="0">
                  <a:pos x="68" y="33"/>
                </a:cxn>
                <a:cxn ang="0">
                  <a:pos x="105" y="40"/>
                </a:cxn>
                <a:cxn ang="0">
                  <a:pos x="76" y="59"/>
                </a:cxn>
                <a:cxn ang="0">
                  <a:pos x="82" y="93"/>
                </a:cxn>
                <a:cxn ang="0">
                  <a:pos x="53" y="71"/>
                </a:cxn>
                <a:cxn ang="0">
                  <a:pos x="19" y="86"/>
                </a:cxn>
                <a:cxn ang="0">
                  <a:pos x="27" y="55"/>
                </a:cxn>
                <a:cxn ang="0">
                  <a:pos x="0" y="33"/>
                </a:cxn>
                <a:cxn ang="0">
                  <a:pos x="36" y="33"/>
                </a:cxn>
                <a:cxn ang="0">
                  <a:pos x="36" y="33"/>
                </a:cxn>
              </a:cxnLst>
              <a:rect l="0" t="0" r="r" b="b"/>
              <a:pathLst>
                <a:path w="105" h="93">
                  <a:moveTo>
                    <a:pt x="36" y="33"/>
                  </a:moveTo>
                  <a:lnTo>
                    <a:pt x="55" y="0"/>
                  </a:lnTo>
                  <a:lnTo>
                    <a:pt x="68" y="33"/>
                  </a:lnTo>
                  <a:lnTo>
                    <a:pt x="105" y="40"/>
                  </a:lnTo>
                  <a:lnTo>
                    <a:pt x="76" y="59"/>
                  </a:lnTo>
                  <a:lnTo>
                    <a:pt x="82" y="93"/>
                  </a:lnTo>
                  <a:lnTo>
                    <a:pt x="53" y="71"/>
                  </a:lnTo>
                  <a:lnTo>
                    <a:pt x="19" y="86"/>
                  </a:lnTo>
                  <a:lnTo>
                    <a:pt x="27" y="55"/>
                  </a:lnTo>
                  <a:lnTo>
                    <a:pt x="0" y="33"/>
                  </a:lnTo>
                  <a:lnTo>
                    <a:pt x="36" y="33"/>
                  </a:lnTo>
                  <a:lnTo>
                    <a:pt x="36" y="3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7" name="Freeform 93"/>
            <p:cNvSpPr>
              <a:spLocks/>
            </p:cNvSpPr>
            <p:nvPr/>
          </p:nvSpPr>
          <p:spPr bwMode="auto">
            <a:xfrm>
              <a:off x="3017" y="1532"/>
              <a:ext cx="53" cy="47"/>
            </a:xfrm>
            <a:custGeom>
              <a:avLst/>
              <a:gdLst/>
              <a:ahLst/>
              <a:cxnLst>
                <a:cxn ang="0">
                  <a:pos x="38" y="35"/>
                </a:cxn>
                <a:cxn ang="0">
                  <a:pos x="57" y="0"/>
                </a:cxn>
                <a:cxn ang="0">
                  <a:pos x="71" y="35"/>
                </a:cxn>
                <a:cxn ang="0">
                  <a:pos x="107" y="40"/>
                </a:cxn>
                <a:cxn ang="0">
                  <a:pos x="78" y="61"/>
                </a:cxn>
                <a:cxn ang="0">
                  <a:pos x="84" y="93"/>
                </a:cxn>
                <a:cxn ang="0">
                  <a:pos x="53" y="71"/>
                </a:cxn>
                <a:cxn ang="0">
                  <a:pos x="21" y="86"/>
                </a:cxn>
                <a:cxn ang="0">
                  <a:pos x="27" y="57"/>
                </a:cxn>
                <a:cxn ang="0">
                  <a:pos x="0" y="35"/>
                </a:cxn>
                <a:cxn ang="0">
                  <a:pos x="38" y="35"/>
                </a:cxn>
                <a:cxn ang="0">
                  <a:pos x="38" y="35"/>
                </a:cxn>
              </a:cxnLst>
              <a:rect l="0" t="0" r="r" b="b"/>
              <a:pathLst>
                <a:path w="107" h="93">
                  <a:moveTo>
                    <a:pt x="38" y="35"/>
                  </a:moveTo>
                  <a:lnTo>
                    <a:pt x="57" y="0"/>
                  </a:lnTo>
                  <a:lnTo>
                    <a:pt x="71" y="35"/>
                  </a:lnTo>
                  <a:lnTo>
                    <a:pt x="107" y="40"/>
                  </a:lnTo>
                  <a:lnTo>
                    <a:pt x="78" y="61"/>
                  </a:lnTo>
                  <a:lnTo>
                    <a:pt x="84" y="93"/>
                  </a:lnTo>
                  <a:lnTo>
                    <a:pt x="53" y="71"/>
                  </a:lnTo>
                  <a:lnTo>
                    <a:pt x="21" y="86"/>
                  </a:lnTo>
                  <a:lnTo>
                    <a:pt x="27" y="57"/>
                  </a:lnTo>
                  <a:lnTo>
                    <a:pt x="0" y="35"/>
                  </a:lnTo>
                  <a:lnTo>
                    <a:pt x="38" y="35"/>
                  </a:lnTo>
                  <a:lnTo>
                    <a:pt x="38" y="35"/>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8" name="Freeform 94"/>
            <p:cNvSpPr>
              <a:spLocks/>
            </p:cNvSpPr>
            <p:nvPr/>
          </p:nvSpPr>
          <p:spPr bwMode="auto">
            <a:xfrm>
              <a:off x="2000" y="1802"/>
              <a:ext cx="86" cy="78"/>
            </a:xfrm>
            <a:custGeom>
              <a:avLst/>
              <a:gdLst/>
              <a:ahLst/>
              <a:cxnLst>
                <a:cxn ang="0">
                  <a:pos x="59" y="57"/>
                </a:cxn>
                <a:cxn ang="0">
                  <a:pos x="93" y="0"/>
                </a:cxn>
                <a:cxn ang="0">
                  <a:pos x="108" y="57"/>
                </a:cxn>
                <a:cxn ang="0">
                  <a:pos x="171" y="69"/>
                </a:cxn>
                <a:cxn ang="0">
                  <a:pos x="122" y="103"/>
                </a:cxn>
                <a:cxn ang="0">
                  <a:pos x="131" y="156"/>
                </a:cxn>
                <a:cxn ang="0">
                  <a:pos x="82" y="118"/>
                </a:cxn>
                <a:cxn ang="0">
                  <a:pos x="28" y="149"/>
                </a:cxn>
                <a:cxn ang="0">
                  <a:pos x="40" y="95"/>
                </a:cxn>
                <a:cxn ang="0">
                  <a:pos x="0" y="57"/>
                </a:cxn>
                <a:cxn ang="0">
                  <a:pos x="59" y="57"/>
                </a:cxn>
                <a:cxn ang="0">
                  <a:pos x="59" y="57"/>
                </a:cxn>
              </a:cxnLst>
              <a:rect l="0" t="0" r="r" b="b"/>
              <a:pathLst>
                <a:path w="171" h="156">
                  <a:moveTo>
                    <a:pt x="59" y="57"/>
                  </a:moveTo>
                  <a:lnTo>
                    <a:pt x="93" y="0"/>
                  </a:lnTo>
                  <a:lnTo>
                    <a:pt x="108" y="57"/>
                  </a:lnTo>
                  <a:lnTo>
                    <a:pt x="171" y="69"/>
                  </a:lnTo>
                  <a:lnTo>
                    <a:pt x="122" y="103"/>
                  </a:lnTo>
                  <a:lnTo>
                    <a:pt x="131" y="156"/>
                  </a:lnTo>
                  <a:lnTo>
                    <a:pt x="82" y="118"/>
                  </a:lnTo>
                  <a:lnTo>
                    <a:pt x="28" y="149"/>
                  </a:lnTo>
                  <a:lnTo>
                    <a:pt x="40" y="95"/>
                  </a:lnTo>
                  <a:lnTo>
                    <a:pt x="0" y="57"/>
                  </a:lnTo>
                  <a:lnTo>
                    <a:pt x="59" y="57"/>
                  </a:lnTo>
                  <a:lnTo>
                    <a:pt x="59"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9" name="Freeform 95"/>
            <p:cNvSpPr>
              <a:spLocks/>
            </p:cNvSpPr>
            <p:nvPr/>
          </p:nvSpPr>
          <p:spPr bwMode="auto">
            <a:xfrm>
              <a:off x="1861" y="2128"/>
              <a:ext cx="84" cy="79"/>
            </a:xfrm>
            <a:custGeom>
              <a:avLst/>
              <a:gdLst/>
              <a:ahLst/>
              <a:cxnLst>
                <a:cxn ang="0">
                  <a:pos x="57" y="62"/>
                </a:cxn>
                <a:cxn ang="0">
                  <a:pos x="72" y="0"/>
                </a:cxn>
                <a:cxn ang="0">
                  <a:pos x="107" y="49"/>
                </a:cxn>
                <a:cxn ang="0">
                  <a:pos x="168" y="43"/>
                </a:cxn>
                <a:cxn ang="0">
                  <a:pos x="130" y="89"/>
                </a:cxn>
                <a:cxn ang="0">
                  <a:pos x="156" y="135"/>
                </a:cxn>
                <a:cxn ang="0">
                  <a:pos x="95" y="116"/>
                </a:cxn>
                <a:cxn ang="0">
                  <a:pos x="53" y="157"/>
                </a:cxn>
                <a:cxn ang="0">
                  <a:pos x="50" y="106"/>
                </a:cxn>
                <a:cxn ang="0">
                  <a:pos x="0" y="79"/>
                </a:cxn>
                <a:cxn ang="0">
                  <a:pos x="57" y="62"/>
                </a:cxn>
                <a:cxn ang="0">
                  <a:pos x="57" y="62"/>
                </a:cxn>
              </a:cxnLst>
              <a:rect l="0" t="0" r="r" b="b"/>
              <a:pathLst>
                <a:path w="168" h="157">
                  <a:moveTo>
                    <a:pt x="57" y="62"/>
                  </a:moveTo>
                  <a:lnTo>
                    <a:pt x="72" y="0"/>
                  </a:lnTo>
                  <a:lnTo>
                    <a:pt x="107" y="49"/>
                  </a:lnTo>
                  <a:lnTo>
                    <a:pt x="168" y="43"/>
                  </a:lnTo>
                  <a:lnTo>
                    <a:pt x="130" y="89"/>
                  </a:lnTo>
                  <a:lnTo>
                    <a:pt x="156" y="135"/>
                  </a:lnTo>
                  <a:lnTo>
                    <a:pt x="95" y="116"/>
                  </a:lnTo>
                  <a:lnTo>
                    <a:pt x="53" y="157"/>
                  </a:lnTo>
                  <a:lnTo>
                    <a:pt x="50" y="106"/>
                  </a:lnTo>
                  <a:lnTo>
                    <a:pt x="0" y="79"/>
                  </a:lnTo>
                  <a:lnTo>
                    <a:pt x="57" y="62"/>
                  </a:lnTo>
                  <a:lnTo>
                    <a:pt x="57" y="6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0" name="Freeform 96"/>
            <p:cNvSpPr>
              <a:spLocks/>
            </p:cNvSpPr>
            <p:nvPr/>
          </p:nvSpPr>
          <p:spPr bwMode="auto">
            <a:xfrm>
              <a:off x="3329" y="1660"/>
              <a:ext cx="86" cy="76"/>
            </a:xfrm>
            <a:custGeom>
              <a:avLst/>
              <a:gdLst/>
              <a:ahLst/>
              <a:cxnLst>
                <a:cxn ang="0">
                  <a:pos x="61" y="53"/>
                </a:cxn>
                <a:cxn ang="0">
                  <a:pos x="93" y="0"/>
                </a:cxn>
                <a:cxn ang="0">
                  <a:pos x="114" y="53"/>
                </a:cxn>
                <a:cxn ang="0">
                  <a:pos x="171" y="67"/>
                </a:cxn>
                <a:cxn ang="0">
                  <a:pos x="122" y="101"/>
                </a:cxn>
                <a:cxn ang="0">
                  <a:pos x="137" y="152"/>
                </a:cxn>
                <a:cxn ang="0">
                  <a:pos x="87" y="116"/>
                </a:cxn>
                <a:cxn ang="0">
                  <a:pos x="34" y="147"/>
                </a:cxn>
                <a:cxn ang="0">
                  <a:pos x="44" y="93"/>
                </a:cxn>
                <a:cxn ang="0">
                  <a:pos x="0" y="57"/>
                </a:cxn>
                <a:cxn ang="0">
                  <a:pos x="61" y="53"/>
                </a:cxn>
                <a:cxn ang="0">
                  <a:pos x="61" y="53"/>
                </a:cxn>
              </a:cxnLst>
              <a:rect l="0" t="0" r="r" b="b"/>
              <a:pathLst>
                <a:path w="171" h="152">
                  <a:moveTo>
                    <a:pt x="61" y="53"/>
                  </a:moveTo>
                  <a:lnTo>
                    <a:pt x="93" y="0"/>
                  </a:lnTo>
                  <a:lnTo>
                    <a:pt x="114" y="53"/>
                  </a:lnTo>
                  <a:lnTo>
                    <a:pt x="171" y="67"/>
                  </a:lnTo>
                  <a:lnTo>
                    <a:pt x="122" y="101"/>
                  </a:lnTo>
                  <a:lnTo>
                    <a:pt x="137" y="152"/>
                  </a:lnTo>
                  <a:lnTo>
                    <a:pt x="87" y="116"/>
                  </a:lnTo>
                  <a:lnTo>
                    <a:pt x="34" y="147"/>
                  </a:lnTo>
                  <a:lnTo>
                    <a:pt x="44" y="93"/>
                  </a:lnTo>
                  <a:lnTo>
                    <a:pt x="0" y="57"/>
                  </a:lnTo>
                  <a:lnTo>
                    <a:pt x="61" y="53"/>
                  </a:lnTo>
                  <a:lnTo>
                    <a:pt x="61" y="5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1" name="Freeform 97"/>
            <p:cNvSpPr>
              <a:spLocks/>
            </p:cNvSpPr>
            <p:nvPr/>
          </p:nvSpPr>
          <p:spPr bwMode="auto">
            <a:xfrm>
              <a:off x="2660" y="1693"/>
              <a:ext cx="86" cy="78"/>
            </a:xfrm>
            <a:custGeom>
              <a:avLst/>
              <a:gdLst/>
              <a:ahLst/>
              <a:cxnLst>
                <a:cxn ang="0">
                  <a:pos x="55" y="57"/>
                </a:cxn>
                <a:cxn ang="0">
                  <a:pos x="89" y="0"/>
                </a:cxn>
                <a:cxn ang="0">
                  <a:pos x="108" y="57"/>
                </a:cxn>
                <a:cxn ang="0">
                  <a:pos x="171" y="66"/>
                </a:cxn>
                <a:cxn ang="0">
                  <a:pos x="122" y="99"/>
                </a:cxn>
                <a:cxn ang="0">
                  <a:pos x="131" y="156"/>
                </a:cxn>
                <a:cxn ang="0">
                  <a:pos x="82" y="116"/>
                </a:cxn>
                <a:cxn ang="0">
                  <a:pos x="28" y="146"/>
                </a:cxn>
                <a:cxn ang="0">
                  <a:pos x="40" y="93"/>
                </a:cxn>
                <a:cxn ang="0">
                  <a:pos x="0" y="57"/>
                </a:cxn>
                <a:cxn ang="0">
                  <a:pos x="55" y="57"/>
                </a:cxn>
                <a:cxn ang="0">
                  <a:pos x="55" y="57"/>
                </a:cxn>
              </a:cxnLst>
              <a:rect l="0" t="0" r="r" b="b"/>
              <a:pathLst>
                <a:path w="171" h="156">
                  <a:moveTo>
                    <a:pt x="55" y="57"/>
                  </a:moveTo>
                  <a:lnTo>
                    <a:pt x="89" y="0"/>
                  </a:lnTo>
                  <a:lnTo>
                    <a:pt x="108" y="57"/>
                  </a:lnTo>
                  <a:lnTo>
                    <a:pt x="171" y="66"/>
                  </a:lnTo>
                  <a:lnTo>
                    <a:pt x="122" y="99"/>
                  </a:lnTo>
                  <a:lnTo>
                    <a:pt x="131" y="156"/>
                  </a:lnTo>
                  <a:lnTo>
                    <a:pt x="82" y="116"/>
                  </a:lnTo>
                  <a:lnTo>
                    <a:pt x="28" y="146"/>
                  </a:lnTo>
                  <a:lnTo>
                    <a:pt x="40" y="93"/>
                  </a:lnTo>
                  <a:lnTo>
                    <a:pt x="0" y="57"/>
                  </a:lnTo>
                  <a:lnTo>
                    <a:pt x="55" y="57"/>
                  </a:lnTo>
                  <a:lnTo>
                    <a:pt x="55"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2" name="Freeform 98"/>
            <p:cNvSpPr>
              <a:spLocks/>
            </p:cNvSpPr>
            <p:nvPr/>
          </p:nvSpPr>
          <p:spPr bwMode="auto">
            <a:xfrm>
              <a:off x="2573" y="1798"/>
              <a:ext cx="25" cy="24"/>
            </a:xfrm>
            <a:custGeom>
              <a:avLst/>
              <a:gdLst/>
              <a:ahLst/>
              <a:cxnLst>
                <a:cxn ang="0">
                  <a:pos x="17" y="17"/>
                </a:cxn>
                <a:cxn ang="0">
                  <a:pos x="25" y="0"/>
                </a:cxn>
                <a:cxn ang="0">
                  <a:pos x="30" y="15"/>
                </a:cxn>
                <a:cxn ang="0">
                  <a:pos x="49" y="15"/>
                </a:cxn>
                <a:cxn ang="0">
                  <a:pos x="40" y="26"/>
                </a:cxn>
                <a:cxn ang="0">
                  <a:pos x="47" y="42"/>
                </a:cxn>
                <a:cxn ang="0">
                  <a:pos x="30" y="34"/>
                </a:cxn>
                <a:cxn ang="0">
                  <a:pos x="17" y="47"/>
                </a:cxn>
                <a:cxn ang="0">
                  <a:pos x="13" y="30"/>
                </a:cxn>
                <a:cxn ang="0">
                  <a:pos x="0" y="24"/>
                </a:cxn>
                <a:cxn ang="0">
                  <a:pos x="17" y="17"/>
                </a:cxn>
                <a:cxn ang="0">
                  <a:pos x="17" y="17"/>
                </a:cxn>
              </a:cxnLst>
              <a:rect l="0" t="0" r="r" b="b"/>
              <a:pathLst>
                <a:path w="49" h="47">
                  <a:moveTo>
                    <a:pt x="17" y="17"/>
                  </a:moveTo>
                  <a:lnTo>
                    <a:pt x="25" y="0"/>
                  </a:lnTo>
                  <a:lnTo>
                    <a:pt x="30" y="15"/>
                  </a:lnTo>
                  <a:lnTo>
                    <a:pt x="49" y="15"/>
                  </a:lnTo>
                  <a:lnTo>
                    <a:pt x="40" y="26"/>
                  </a:lnTo>
                  <a:lnTo>
                    <a:pt x="47" y="42"/>
                  </a:lnTo>
                  <a:lnTo>
                    <a:pt x="30" y="34"/>
                  </a:lnTo>
                  <a:lnTo>
                    <a:pt x="17" y="47"/>
                  </a:lnTo>
                  <a:lnTo>
                    <a:pt x="13" y="30"/>
                  </a:lnTo>
                  <a:lnTo>
                    <a:pt x="0" y="24"/>
                  </a:lnTo>
                  <a:lnTo>
                    <a:pt x="17" y="17"/>
                  </a:lnTo>
                  <a:lnTo>
                    <a:pt x="17" y="1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3" name="Freeform 99"/>
            <p:cNvSpPr>
              <a:spLocks/>
            </p:cNvSpPr>
            <p:nvPr/>
          </p:nvSpPr>
          <p:spPr bwMode="auto">
            <a:xfrm>
              <a:off x="2332" y="1796"/>
              <a:ext cx="51" cy="46"/>
            </a:xfrm>
            <a:custGeom>
              <a:avLst/>
              <a:gdLst/>
              <a:ahLst/>
              <a:cxnLst>
                <a:cxn ang="0">
                  <a:pos x="38" y="32"/>
                </a:cxn>
                <a:cxn ang="0">
                  <a:pos x="57" y="0"/>
                </a:cxn>
                <a:cxn ang="0">
                  <a:pos x="66" y="32"/>
                </a:cxn>
                <a:cxn ang="0">
                  <a:pos x="102" y="40"/>
                </a:cxn>
                <a:cxn ang="0">
                  <a:pos x="72" y="59"/>
                </a:cxn>
                <a:cxn ang="0">
                  <a:pos x="80" y="93"/>
                </a:cxn>
                <a:cxn ang="0">
                  <a:pos x="49" y="70"/>
                </a:cxn>
                <a:cxn ang="0">
                  <a:pos x="21" y="86"/>
                </a:cxn>
                <a:cxn ang="0">
                  <a:pos x="26" y="55"/>
                </a:cxn>
                <a:cxn ang="0">
                  <a:pos x="0" y="32"/>
                </a:cxn>
                <a:cxn ang="0">
                  <a:pos x="38" y="32"/>
                </a:cxn>
                <a:cxn ang="0">
                  <a:pos x="38" y="32"/>
                </a:cxn>
              </a:cxnLst>
              <a:rect l="0" t="0" r="r" b="b"/>
              <a:pathLst>
                <a:path w="102" h="93">
                  <a:moveTo>
                    <a:pt x="38" y="32"/>
                  </a:moveTo>
                  <a:lnTo>
                    <a:pt x="57" y="0"/>
                  </a:lnTo>
                  <a:lnTo>
                    <a:pt x="66" y="32"/>
                  </a:lnTo>
                  <a:lnTo>
                    <a:pt x="102" y="40"/>
                  </a:lnTo>
                  <a:lnTo>
                    <a:pt x="72" y="59"/>
                  </a:lnTo>
                  <a:lnTo>
                    <a:pt x="80" y="93"/>
                  </a:lnTo>
                  <a:lnTo>
                    <a:pt x="49" y="70"/>
                  </a:lnTo>
                  <a:lnTo>
                    <a:pt x="21" y="86"/>
                  </a:lnTo>
                  <a:lnTo>
                    <a:pt x="26" y="55"/>
                  </a:lnTo>
                  <a:lnTo>
                    <a:pt x="0" y="32"/>
                  </a:lnTo>
                  <a:lnTo>
                    <a:pt x="38" y="32"/>
                  </a:lnTo>
                  <a:lnTo>
                    <a:pt x="38" y="3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4" name="Freeform 100"/>
            <p:cNvSpPr>
              <a:spLocks/>
            </p:cNvSpPr>
            <p:nvPr/>
          </p:nvSpPr>
          <p:spPr bwMode="auto">
            <a:xfrm>
              <a:off x="2220" y="1880"/>
              <a:ext cx="53" cy="46"/>
            </a:xfrm>
            <a:custGeom>
              <a:avLst/>
              <a:gdLst/>
              <a:ahLst/>
              <a:cxnLst>
                <a:cxn ang="0">
                  <a:pos x="36" y="33"/>
                </a:cxn>
                <a:cxn ang="0">
                  <a:pos x="57" y="0"/>
                </a:cxn>
                <a:cxn ang="0">
                  <a:pos x="67" y="33"/>
                </a:cxn>
                <a:cxn ang="0">
                  <a:pos x="107" y="38"/>
                </a:cxn>
                <a:cxn ang="0">
                  <a:pos x="76" y="59"/>
                </a:cxn>
                <a:cxn ang="0">
                  <a:pos x="84" y="92"/>
                </a:cxn>
                <a:cxn ang="0">
                  <a:pos x="54" y="69"/>
                </a:cxn>
                <a:cxn ang="0">
                  <a:pos x="21" y="90"/>
                </a:cxn>
                <a:cxn ang="0">
                  <a:pos x="27" y="57"/>
                </a:cxn>
                <a:cxn ang="0">
                  <a:pos x="0" y="33"/>
                </a:cxn>
                <a:cxn ang="0">
                  <a:pos x="36" y="33"/>
                </a:cxn>
                <a:cxn ang="0">
                  <a:pos x="36" y="33"/>
                </a:cxn>
              </a:cxnLst>
              <a:rect l="0" t="0" r="r" b="b"/>
              <a:pathLst>
                <a:path w="107" h="92">
                  <a:moveTo>
                    <a:pt x="36" y="33"/>
                  </a:moveTo>
                  <a:lnTo>
                    <a:pt x="57" y="0"/>
                  </a:lnTo>
                  <a:lnTo>
                    <a:pt x="67" y="33"/>
                  </a:lnTo>
                  <a:lnTo>
                    <a:pt x="107" y="38"/>
                  </a:lnTo>
                  <a:lnTo>
                    <a:pt x="76" y="59"/>
                  </a:lnTo>
                  <a:lnTo>
                    <a:pt x="84" y="92"/>
                  </a:lnTo>
                  <a:lnTo>
                    <a:pt x="54" y="69"/>
                  </a:lnTo>
                  <a:lnTo>
                    <a:pt x="21" y="90"/>
                  </a:lnTo>
                  <a:lnTo>
                    <a:pt x="27" y="57"/>
                  </a:lnTo>
                  <a:lnTo>
                    <a:pt x="0" y="33"/>
                  </a:lnTo>
                  <a:lnTo>
                    <a:pt x="36" y="33"/>
                  </a:lnTo>
                  <a:lnTo>
                    <a:pt x="36" y="3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5" name="Freeform 101"/>
            <p:cNvSpPr>
              <a:spLocks/>
            </p:cNvSpPr>
            <p:nvPr/>
          </p:nvSpPr>
          <p:spPr bwMode="auto">
            <a:xfrm>
              <a:off x="2609" y="1416"/>
              <a:ext cx="87" cy="76"/>
            </a:xfrm>
            <a:custGeom>
              <a:avLst/>
              <a:gdLst/>
              <a:ahLst/>
              <a:cxnLst>
                <a:cxn ang="0">
                  <a:pos x="59" y="57"/>
                </a:cxn>
                <a:cxn ang="0">
                  <a:pos x="93" y="0"/>
                </a:cxn>
                <a:cxn ang="0">
                  <a:pos x="112" y="57"/>
                </a:cxn>
                <a:cxn ang="0">
                  <a:pos x="175" y="67"/>
                </a:cxn>
                <a:cxn ang="0">
                  <a:pos x="126" y="99"/>
                </a:cxn>
                <a:cxn ang="0">
                  <a:pos x="135" y="152"/>
                </a:cxn>
                <a:cxn ang="0">
                  <a:pos x="86" y="116"/>
                </a:cxn>
                <a:cxn ang="0">
                  <a:pos x="33" y="147"/>
                </a:cxn>
                <a:cxn ang="0">
                  <a:pos x="44" y="93"/>
                </a:cxn>
                <a:cxn ang="0">
                  <a:pos x="0" y="57"/>
                </a:cxn>
                <a:cxn ang="0">
                  <a:pos x="59" y="57"/>
                </a:cxn>
                <a:cxn ang="0">
                  <a:pos x="59" y="57"/>
                </a:cxn>
              </a:cxnLst>
              <a:rect l="0" t="0" r="r" b="b"/>
              <a:pathLst>
                <a:path w="175" h="152">
                  <a:moveTo>
                    <a:pt x="59" y="57"/>
                  </a:moveTo>
                  <a:lnTo>
                    <a:pt x="93" y="0"/>
                  </a:lnTo>
                  <a:lnTo>
                    <a:pt x="112" y="57"/>
                  </a:lnTo>
                  <a:lnTo>
                    <a:pt x="175" y="67"/>
                  </a:lnTo>
                  <a:lnTo>
                    <a:pt x="126" y="99"/>
                  </a:lnTo>
                  <a:lnTo>
                    <a:pt x="135" y="152"/>
                  </a:lnTo>
                  <a:lnTo>
                    <a:pt x="86" y="116"/>
                  </a:lnTo>
                  <a:lnTo>
                    <a:pt x="33" y="147"/>
                  </a:lnTo>
                  <a:lnTo>
                    <a:pt x="44" y="93"/>
                  </a:lnTo>
                  <a:lnTo>
                    <a:pt x="0" y="57"/>
                  </a:lnTo>
                  <a:lnTo>
                    <a:pt x="59" y="57"/>
                  </a:lnTo>
                  <a:lnTo>
                    <a:pt x="59"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6" name="Freeform 102"/>
            <p:cNvSpPr>
              <a:spLocks/>
            </p:cNvSpPr>
            <p:nvPr/>
          </p:nvSpPr>
          <p:spPr bwMode="auto">
            <a:xfrm>
              <a:off x="1892" y="1561"/>
              <a:ext cx="84" cy="77"/>
            </a:xfrm>
            <a:custGeom>
              <a:avLst/>
              <a:gdLst/>
              <a:ahLst/>
              <a:cxnLst>
                <a:cxn ang="0">
                  <a:pos x="55" y="59"/>
                </a:cxn>
                <a:cxn ang="0">
                  <a:pos x="72" y="0"/>
                </a:cxn>
                <a:cxn ang="0">
                  <a:pos x="105" y="46"/>
                </a:cxn>
                <a:cxn ang="0">
                  <a:pos x="167" y="40"/>
                </a:cxn>
                <a:cxn ang="0">
                  <a:pos x="131" y="86"/>
                </a:cxn>
                <a:cxn ang="0">
                  <a:pos x="156" y="135"/>
                </a:cxn>
                <a:cxn ang="0">
                  <a:pos x="99" y="113"/>
                </a:cxn>
                <a:cxn ang="0">
                  <a:pos x="55" y="154"/>
                </a:cxn>
                <a:cxn ang="0">
                  <a:pos x="49" y="103"/>
                </a:cxn>
                <a:cxn ang="0">
                  <a:pos x="0" y="78"/>
                </a:cxn>
                <a:cxn ang="0">
                  <a:pos x="55" y="59"/>
                </a:cxn>
                <a:cxn ang="0">
                  <a:pos x="55" y="59"/>
                </a:cxn>
              </a:cxnLst>
              <a:rect l="0" t="0" r="r" b="b"/>
              <a:pathLst>
                <a:path w="167" h="154">
                  <a:moveTo>
                    <a:pt x="55" y="59"/>
                  </a:moveTo>
                  <a:lnTo>
                    <a:pt x="72" y="0"/>
                  </a:lnTo>
                  <a:lnTo>
                    <a:pt x="105" y="46"/>
                  </a:lnTo>
                  <a:lnTo>
                    <a:pt x="167" y="40"/>
                  </a:lnTo>
                  <a:lnTo>
                    <a:pt x="131" y="86"/>
                  </a:lnTo>
                  <a:lnTo>
                    <a:pt x="156" y="135"/>
                  </a:lnTo>
                  <a:lnTo>
                    <a:pt x="99" y="113"/>
                  </a:lnTo>
                  <a:lnTo>
                    <a:pt x="55" y="154"/>
                  </a:lnTo>
                  <a:lnTo>
                    <a:pt x="49" y="103"/>
                  </a:lnTo>
                  <a:lnTo>
                    <a:pt x="0" y="78"/>
                  </a:lnTo>
                  <a:lnTo>
                    <a:pt x="55" y="59"/>
                  </a:lnTo>
                  <a:lnTo>
                    <a:pt x="55" y="5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7" name="Freeform 103"/>
            <p:cNvSpPr>
              <a:spLocks/>
            </p:cNvSpPr>
            <p:nvPr/>
          </p:nvSpPr>
          <p:spPr bwMode="auto">
            <a:xfrm>
              <a:off x="2200" y="2160"/>
              <a:ext cx="86" cy="78"/>
            </a:xfrm>
            <a:custGeom>
              <a:avLst/>
              <a:gdLst/>
              <a:ahLst/>
              <a:cxnLst>
                <a:cxn ang="0">
                  <a:pos x="61" y="57"/>
                </a:cxn>
                <a:cxn ang="0">
                  <a:pos x="94" y="0"/>
                </a:cxn>
                <a:cxn ang="0">
                  <a:pos x="111" y="57"/>
                </a:cxn>
                <a:cxn ang="0">
                  <a:pos x="173" y="67"/>
                </a:cxn>
                <a:cxn ang="0">
                  <a:pos x="124" y="99"/>
                </a:cxn>
                <a:cxn ang="0">
                  <a:pos x="137" y="156"/>
                </a:cxn>
                <a:cxn ang="0">
                  <a:pos x="84" y="120"/>
                </a:cxn>
                <a:cxn ang="0">
                  <a:pos x="31" y="147"/>
                </a:cxn>
                <a:cxn ang="0">
                  <a:pos x="44" y="95"/>
                </a:cxn>
                <a:cxn ang="0">
                  <a:pos x="0" y="57"/>
                </a:cxn>
                <a:cxn ang="0">
                  <a:pos x="61" y="57"/>
                </a:cxn>
                <a:cxn ang="0">
                  <a:pos x="61" y="57"/>
                </a:cxn>
              </a:cxnLst>
              <a:rect l="0" t="0" r="r" b="b"/>
              <a:pathLst>
                <a:path w="173" h="156">
                  <a:moveTo>
                    <a:pt x="61" y="57"/>
                  </a:moveTo>
                  <a:lnTo>
                    <a:pt x="94" y="0"/>
                  </a:lnTo>
                  <a:lnTo>
                    <a:pt x="111" y="57"/>
                  </a:lnTo>
                  <a:lnTo>
                    <a:pt x="173" y="67"/>
                  </a:lnTo>
                  <a:lnTo>
                    <a:pt x="124" y="99"/>
                  </a:lnTo>
                  <a:lnTo>
                    <a:pt x="137" y="156"/>
                  </a:lnTo>
                  <a:lnTo>
                    <a:pt x="84" y="120"/>
                  </a:lnTo>
                  <a:lnTo>
                    <a:pt x="31" y="147"/>
                  </a:lnTo>
                  <a:lnTo>
                    <a:pt x="44" y="95"/>
                  </a:lnTo>
                  <a:lnTo>
                    <a:pt x="0" y="57"/>
                  </a:lnTo>
                  <a:lnTo>
                    <a:pt x="61" y="57"/>
                  </a:lnTo>
                  <a:lnTo>
                    <a:pt x="61" y="5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8" name="Freeform 104"/>
            <p:cNvSpPr>
              <a:spLocks/>
            </p:cNvSpPr>
            <p:nvPr/>
          </p:nvSpPr>
          <p:spPr bwMode="auto">
            <a:xfrm>
              <a:off x="3020" y="2126"/>
              <a:ext cx="88" cy="77"/>
            </a:xfrm>
            <a:custGeom>
              <a:avLst/>
              <a:gdLst/>
              <a:ahLst/>
              <a:cxnLst>
                <a:cxn ang="0">
                  <a:pos x="63" y="53"/>
                </a:cxn>
                <a:cxn ang="0">
                  <a:pos x="93" y="0"/>
                </a:cxn>
                <a:cxn ang="0">
                  <a:pos x="112" y="57"/>
                </a:cxn>
                <a:cxn ang="0">
                  <a:pos x="175" y="66"/>
                </a:cxn>
                <a:cxn ang="0">
                  <a:pos x="125" y="101"/>
                </a:cxn>
                <a:cxn ang="0">
                  <a:pos x="135" y="154"/>
                </a:cxn>
                <a:cxn ang="0">
                  <a:pos x="85" y="116"/>
                </a:cxn>
                <a:cxn ang="0">
                  <a:pos x="32" y="146"/>
                </a:cxn>
                <a:cxn ang="0">
                  <a:pos x="44" y="93"/>
                </a:cxn>
                <a:cxn ang="0">
                  <a:pos x="0" y="57"/>
                </a:cxn>
                <a:cxn ang="0">
                  <a:pos x="63" y="53"/>
                </a:cxn>
                <a:cxn ang="0">
                  <a:pos x="63" y="53"/>
                </a:cxn>
              </a:cxnLst>
              <a:rect l="0" t="0" r="r" b="b"/>
              <a:pathLst>
                <a:path w="175" h="154">
                  <a:moveTo>
                    <a:pt x="63" y="53"/>
                  </a:moveTo>
                  <a:lnTo>
                    <a:pt x="93" y="0"/>
                  </a:lnTo>
                  <a:lnTo>
                    <a:pt x="112" y="57"/>
                  </a:lnTo>
                  <a:lnTo>
                    <a:pt x="175" y="66"/>
                  </a:lnTo>
                  <a:lnTo>
                    <a:pt x="125" y="101"/>
                  </a:lnTo>
                  <a:lnTo>
                    <a:pt x="135" y="154"/>
                  </a:lnTo>
                  <a:lnTo>
                    <a:pt x="85" y="116"/>
                  </a:lnTo>
                  <a:lnTo>
                    <a:pt x="32" y="146"/>
                  </a:lnTo>
                  <a:lnTo>
                    <a:pt x="44" y="93"/>
                  </a:lnTo>
                  <a:lnTo>
                    <a:pt x="0" y="57"/>
                  </a:lnTo>
                  <a:lnTo>
                    <a:pt x="63" y="53"/>
                  </a:lnTo>
                  <a:lnTo>
                    <a:pt x="63" y="5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9" name="Freeform 105"/>
            <p:cNvSpPr>
              <a:spLocks/>
            </p:cNvSpPr>
            <p:nvPr/>
          </p:nvSpPr>
          <p:spPr bwMode="auto">
            <a:xfrm>
              <a:off x="2944" y="2048"/>
              <a:ext cx="25" cy="24"/>
            </a:xfrm>
            <a:custGeom>
              <a:avLst/>
              <a:gdLst/>
              <a:ahLst/>
              <a:cxnLst>
                <a:cxn ang="0">
                  <a:pos x="15" y="17"/>
                </a:cxn>
                <a:cxn ang="0">
                  <a:pos x="22" y="0"/>
                </a:cxn>
                <a:cxn ang="0">
                  <a:pos x="32" y="15"/>
                </a:cxn>
                <a:cxn ang="0">
                  <a:pos x="49" y="11"/>
                </a:cxn>
                <a:cxn ang="0">
                  <a:pos x="40" y="26"/>
                </a:cxn>
                <a:cxn ang="0">
                  <a:pos x="45" y="40"/>
                </a:cxn>
                <a:cxn ang="0">
                  <a:pos x="30" y="34"/>
                </a:cxn>
                <a:cxn ang="0">
                  <a:pos x="15" y="47"/>
                </a:cxn>
                <a:cxn ang="0">
                  <a:pos x="15" y="30"/>
                </a:cxn>
                <a:cxn ang="0">
                  <a:pos x="0" y="23"/>
                </a:cxn>
                <a:cxn ang="0">
                  <a:pos x="15" y="17"/>
                </a:cxn>
                <a:cxn ang="0">
                  <a:pos x="15" y="17"/>
                </a:cxn>
              </a:cxnLst>
              <a:rect l="0" t="0" r="r" b="b"/>
              <a:pathLst>
                <a:path w="49" h="47">
                  <a:moveTo>
                    <a:pt x="15" y="17"/>
                  </a:moveTo>
                  <a:lnTo>
                    <a:pt x="22" y="0"/>
                  </a:lnTo>
                  <a:lnTo>
                    <a:pt x="32" y="15"/>
                  </a:lnTo>
                  <a:lnTo>
                    <a:pt x="49" y="11"/>
                  </a:lnTo>
                  <a:lnTo>
                    <a:pt x="40" y="26"/>
                  </a:lnTo>
                  <a:lnTo>
                    <a:pt x="45" y="40"/>
                  </a:lnTo>
                  <a:lnTo>
                    <a:pt x="30" y="34"/>
                  </a:lnTo>
                  <a:lnTo>
                    <a:pt x="15" y="47"/>
                  </a:lnTo>
                  <a:lnTo>
                    <a:pt x="15" y="30"/>
                  </a:lnTo>
                  <a:lnTo>
                    <a:pt x="0" y="23"/>
                  </a:lnTo>
                  <a:lnTo>
                    <a:pt x="15" y="17"/>
                  </a:lnTo>
                  <a:lnTo>
                    <a:pt x="15" y="1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0" name="Freeform 106"/>
            <p:cNvSpPr>
              <a:spLocks/>
            </p:cNvSpPr>
            <p:nvPr/>
          </p:nvSpPr>
          <p:spPr bwMode="auto">
            <a:xfrm>
              <a:off x="2526" y="1946"/>
              <a:ext cx="51" cy="46"/>
            </a:xfrm>
            <a:custGeom>
              <a:avLst/>
              <a:gdLst/>
              <a:ahLst/>
              <a:cxnLst>
                <a:cxn ang="0">
                  <a:pos x="36" y="35"/>
                </a:cxn>
                <a:cxn ang="0">
                  <a:pos x="53" y="0"/>
                </a:cxn>
                <a:cxn ang="0">
                  <a:pos x="66" y="35"/>
                </a:cxn>
                <a:cxn ang="0">
                  <a:pos x="102" y="40"/>
                </a:cxn>
                <a:cxn ang="0">
                  <a:pos x="72" y="61"/>
                </a:cxn>
                <a:cxn ang="0">
                  <a:pos x="80" y="94"/>
                </a:cxn>
                <a:cxn ang="0">
                  <a:pos x="49" y="71"/>
                </a:cxn>
                <a:cxn ang="0">
                  <a:pos x="17" y="92"/>
                </a:cxn>
                <a:cxn ang="0">
                  <a:pos x="23" y="58"/>
                </a:cxn>
                <a:cxn ang="0">
                  <a:pos x="0" y="35"/>
                </a:cxn>
                <a:cxn ang="0">
                  <a:pos x="36" y="35"/>
                </a:cxn>
                <a:cxn ang="0">
                  <a:pos x="36" y="35"/>
                </a:cxn>
              </a:cxnLst>
              <a:rect l="0" t="0" r="r" b="b"/>
              <a:pathLst>
                <a:path w="102" h="94">
                  <a:moveTo>
                    <a:pt x="36" y="35"/>
                  </a:moveTo>
                  <a:lnTo>
                    <a:pt x="53" y="0"/>
                  </a:lnTo>
                  <a:lnTo>
                    <a:pt x="66" y="35"/>
                  </a:lnTo>
                  <a:lnTo>
                    <a:pt x="102" y="40"/>
                  </a:lnTo>
                  <a:lnTo>
                    <a:pt x="72" y="61"/>
                  </a:lnTo>
                  <a:lnTo>
                    <a:pt x="80" y="94"/>
                  </a:lnTo>
                  <a:lnTo>
                    <a:pt x="49" y="71"/>
                  </a:lnTo>
                  <a:lnTo>
                    <a:pt x="17" y="92"/>
                  </a:lnTo>
                  <a:lnTo>
                    <a:pt x="23" y="58"/>
                  </a:lnTo>
                  <a:lnTo>
                    <a:pt x="0" y="35"/>
                  </a:lnTo>
                  <a:lnTo>
                    <a:pt x="36" y="35"/>
                  </a:lnTo>
                  <a:lnTo>
                    <a:pt x="36" y="35"/>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1" name="Freeform 107"/>
            <p:cNvSpPr>
              <a:spLocks/>
            </p:cNvSpPr>
            <p:nvPr/>
          </p:nvSpPr>
          <p:spPr bwMode="auto">
            <a:xfrm>
              <a:off x="3338" y="1517"/>
              <a:ext cx="52" cy="47"/>
            </a:xfrm>
            <a:custGeom>
              <a:avLst/>
              <a:gdLst/>
              <a:ahLst/>
              <a:cxnLst>
                <a:cxn ang="0">
                  <a:pos x="36" y="34"/>
                </a:cxn>
                <a:cxn ang="0">
                  <a:pos x="55" y="0"/>
                </a:cxn>
                <a:cxn ang="0">
                  <a:pos x="67" y="34"/>
                </a:cxn>
                <a:cxn ang="0">
                  <a:pos x="105" y="40"/>
                </a:cxn>
                <a:cxn ang="0">
                  <a:pos x="76" y="61"/>
                </a:cxn>
                <a:cxn ang="0">
                  <a:pos x="80" y="93"/>
                </a:cxn>
                <a:cxn ang="0">
                  <a:pos x="50" y="70"/>
                </a:cxn>
                <a:cxn ang="0">
                  <a:pos x="19" y="87"/>
                </a:cxn>
                <a:cxn ang="0">
                  <a:pos x="27" y="57"/>
                </a:cxn>
                <a:cxn ang="0">
                  <a:pos x="0" y="34"/>
                </a:cxn>
                <a:cxn ang="0">
                  <a:pos x="36" y="34"/>
                </a:cxn>
                <a:cxn ang="0">
                  <a:pos x="36" y="34"/>
                </a:cxn>
              </a:cxnLst>
              <a:rect l="0" t="0" r="r" b="b"/>
              <a:pathLst>
                <a:path w="105" h="93">
                  <a:moveTo>
                    <a:pt x="36" y="34"/>
                  </a:moveTo>
                  <a:lnTo>
                    <a:pt x="55" y="0"/>
                  </a:lnTo>
                  <a:lnTo>
                    <a:pt x="67" y="34"/>
                  </a:lnTo>
                  <a:lnTo>
                    <a:pt x="105" y="40"/>
                  </a:lnTo>
                  <a:lnTo>
                    <a:pt x="76" y="61"/>
                  </a:lnTo>
                  <a:lnTo>
                    <a:pt x="80" y="93"/>
                  </a:lnTo>
                  <a:lnTo>
                    <a:pt x="50" y="70"/>
                  </a:lnTo>
                  <a:lnTo>
                    <a:pt x="19" y="87"/>
                  </a:lnTo>
                  <a:lnTo>
                    <a:pt x="27" y="57"/>
                  </a:lnTo>
                  <a:lnTo>
                    <a:pt x="0" y="34"/>
                  </a:lnTo>
                  <a:lnTo>
                    <a:pt x="36" y="34"/>
                  </a:lnTo>
                  <a:lnTo>
                    <a:pt x="36" y="3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2" name="Freeform 108"/>
            <p:cNvSpPr>
              <a:spLocks/>
            </p:cNvSpPr>
            <p:nvPr/>
          </p:nvSpPr>
          <p:spPr bwMode="auto">
            <a:xfrm>
              <a:off x="2236" y="1602"/>
              <a:ext cx="86" cy="76"/>
            </a:xfrm>
            <a:custGeom>
              <a:avLst/>
              <a:gdLst/>
              <a:ahLst/>
              <a:cxnLst>
                <a:cxn ang="0">
                  <a:pos x="60" y="53"/>
                </a:cxn>
                <a:cxn ang="0">
                  <a:pos x="93" y="0"/>
                </a:cxn>
                <a:cxn ang="0">
                  <a:pos x="110" y="57"/>
                </a:cxn>
                <a:cxn ang="0">
                  <a:pos x="173" y="67"/>
                </a:cxn>
                <a:cxn ang="0">
                  <a:pos x="123" y="99"/>
                </a:cxn>
                <a:cxn ang="0">
                  <a:pos x="133" y="152"/>
                </a:cxn>
                <a:cxn ang="0">
                  <a:pos x="83" y="116"/>
                </a:cxn>
                <a:cxn ang="0">
                  <a:pos x="30" y="147"/>
                </a:cxn>
                <a:cxn ang="0">
                  <a:pos x="41" y="93"/>
                </a:cxn>
                <a:cxn ang="0">
                  <a:pos x="0" y="57"/>
                </a:cxn>
                <a:cxn ang="0">
                  <a:pos x="60" y="53"/>
                </a:cxn>
                <a:cxn ang="0">
                  <a:pos x="60" y="53"/>
                </a:cxn>
              </a:cxnLst>
              <a:rect l="0" t="0" r="r" b="b"/>
              <a:pathLst>
                <a:path w="173" h="152">
                  <a:moveTo>
                    <a:pt x="60" y="53"/>
                  </a:moveTo>
                  <a:lnTo>
                    <a:pt x="93" y="0"/>
                  </a:lnTo>
                  <a:lnTo>
                    <a:pt x="110" y="57"/>
                  </a:lnTo>
                  <a:lnTo>
                    <a:pt x="173" y="67"/>
                  </a:lnTo>
                  <a:lnTo>
                    <a:pt x="123" y="99"/>
                  </a:lnTo>
                  <a:lnTo>
                    <a:pt x="133" y="152"/>
                  </a:lnTo>
                  <a:lnTo>
                    <a:pt x="83" y="116"/>
                  </a:lnTo>
                  <a:lnTo>
                    <a:pt x="30" y="147"/>
                  </a:lnTo>
                  <a:lnTo>
                    <a:pt x="41" y="93"/>
                  </a:lnTo>
                  <a:lnTo>
                    <a:pt x="0" y="57"/>
                  </a:lnTo>
                  <a:lnTo>
                    <a:pt x="60" y="53"/>
                  </a:lnTo>
                  <a:lnTo>
                    <a:pt x="60" y="5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3" name="Freeform 109"/>
            <p:cNvSpPr>
              <a:spLocks/>
            </p:cNvSpPr>
            <p:nvPr/>
          </p:nvSpPr>
          <p:spPr bwMode="auto">
            <a:xfrm>
              <a:off x="1995" y="1951"/>
              <a:ext cx="84" cy="80"/>
            </a:xfrm>
            <a:custGeom>
              <a:avLst/>
              <a:gdLst/>
              <a:ahLst/>
              <a:cxnLst>
                <a:cxn ang="0">
                  <a:pos x="57" y="63"/>
                </a:cxn>
                <a:cxn ang="0">
                  <a:pos x="73" y="0"/>
                </a:cxn>
                <a:cxn ang="0">
                  <a:pos x="105" y="49"/>
                </a:cxn>
                <a:cxn ang="0">
                  <a:pos x="168" y="42"/>
                </a:cxn>
                <a:cxn ang="0">
                  <a:pos x="130" y="85"/>
                </a:cxn>
                <a:cxn ang="0">
                  <a:pos x="154" y="135"/>
                </a:cxn>
                <a:cxn ang="0">
                  <a:pos x="96" y="116"/>
                </a:cxn>
                <a:cxn ang="0">
                  <a:pos x="54" y="160"/>
                </a:cxn>
                <a:cxn ang="0">
                  <a:pos x="50" y="106"/>
                </a:cxn>
                <a:cxn ang="0">
                  <a:pos x="0" y="80"/>
                </a:cxn>
                <a:cxn ang="0">
                  <a:pos x="57" y="63"/>
                </a:cxn>
                <a:cxn ang="0">
                  <a:pos x="57" y="63"/>
                </a:cxn>
              </a:cxnLst>
              <a:rect l="0" t="0" r="r" b="b"/>
              <a:pathLst>
                <a:path w="168" h="160">
                  <a:moveTo>
                    <a:pt x="57" y="63"/>
                  </a:moveTo>
                  <a:lnTo>
                    <a:pt x="73" y="0"/>
                  </a:lnTo>
                  <a:lnTo>
                    <a:pt x="105" y="49"/>
                  </a:lnTo>
                  <a:lnTo>
                    <a:pt x="168" y="42"/>
                  </a:lnTo>
                  <a:lnTo>
                    <a:pt x="130" y="85"/>
                  </a:lnTo>
                  <a:lnTo>
                    <a:pt x="154" y="135"/>
                  </a:lnTo>
                  <a:lnTo>
                    <a:pt x="96" y="116"/>
                  </a:lnTo>
                  <a:lnTo>
                    <a:pt x="54" y="160"/>
                  </a:lnTo>
                  <a:lnTo>
                    <a:pt x="50" y="106"/>
                  </a:lnTo>
                  <a:lnTo>
                    <a:pt x="0" y="80"/>
                  </a:lnTo>
                  <a:lnTo>
                    <a:pt x="57" y="63"/>
                  </a:lnTo>
                  <a:lnTo>
                    <a:pt x="57" y="63"/>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4" name="Freeform 110"/>
            <p:cNvSpPr>
              <a:spLocks/>
            </p:cNvSpPr>
            <p:nvPr/>
          </p:nvSpPr>
          <p:spPr bwMode="auto">
            <a:xfrm>
              <a:off x="3245" y="2195"/>
              <a:ext cx="86" cy="75"/>
            </a:xfrm>
            <a:custGeom>
              <a:avLst/>
              <a:gdLst/>
              <a:ahLst/>
              <a:cxnLst>
                <a:cxn ang="0">
                  <a:pos x="61" y="51"/>
                </a:cxn>
                <a:cxn ang="0">
                  <a:pos x="93" y="0"/>
                </a:cxn>
                <a:cxn ang="0">
                  <a:pos x="114" y="55"/>
                </a:cxn>
                <a:cxn ang="0">
                  <a:pos x="173" y="66"/>
                </a:cxn>
                <a:cxn ang="0">
                  <a:pos x="125" y="99"/>
                </a:cxn>
                <a:cxn ang="0">
                  <a:pos x="137" y="150"/>
                </a:cxn>
                <a:cxn ang="0">
                  <a:pos x="87" y="116"/>
                </a:cxn>
                <a:cxn ang="0">
                  <a:pos x="34" y="146"/>
                </a:cxn>
                <a:cxn ang="0">
                  <a:pos x="43" y="93"/>
                </a:cxn>
                <a:cxn ang="0">
                  <a:pos x="0" y="55"/>
                </a:cxn>
                <a:cxn ang="0">
                  <a:pos x="61" y="51"/>
                </a:cxn>
                <a:cxn ang="0">
                  <a:pos x="61" y="51"/>
                </a:cxn>
              </a:cxnLst>
              <a:rect l="0" t="0" r="r" b="b"/>
              <a:pathLst>
                <a:path w="173" h="150">
                  <a:moveTo>
                    <a:pt x="61" y="51"/>
                  </a:moveTo>
                  <a:lnTo>
                    <a:pt x="93" y="0"/>
                  </a:lnTo>
                  <a:lnTo>
                    <a:pt x="114" y="55"/>
                  </a:lnTo>
                  <a:lnTo>
                    <a:pt x="173" y="66"/>
                  </a:lnTo>
                  <a:lnTo>
                    <a:pt x="125" y="99"/>
                  </a:lnTo>
                  <a:lnTo>
                    <a:pt x="137" y="150"/>
                  </a:lnTo>
                  <a:lnTo>
                    <a:pt x="87" y="116"/>
                  </a:lnTo>
                  <a:lnTo>
                    <a:pt x="34" y="146"/>
                  </a:lnTo>
                  <a:lnTo>
                    <a:pt x="43" y="93"/>
                  </a:lnTo>
                  <a:lnTo>
                    <a:pt x="0" y="55"/>
                  </a:lnTo>
                  <a:lnTo>
                    <a:pt x="61" y="51"/>
                  </a:lnTo>
                  <a:lnTo>
                    <a:pt x="61" y="51"/>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5" name="Freeform 111"/>
            <p:cNvSpPr>
              <a:spLocks/>
            </p:cNvSpPr>
            <p:nvPr/>
          </p:nvSpPr>
          <p:spPr bwMode="auto">
            <a:xfrm>
              <a:off x="2506" y="2304"/>
              <a:ext cx="87" cy="76"/>
            </a:xfrm>
            <a:custGeom>
              <a:avLst/>
              <a:gdLst/>
              <a:ahLst/>
              <a:cxnLst>
                <a:cxn ang="0">
                  <a:pos x="63" y="56"/>
                </a:cxn>
                <a:cxn ang="0">
                  <a:pos x="93" y="0"/>
                </a:cxn>
                <a:cxn ang="0">
                  <a:pos x="112" y="56"/>
                </a:cxn>
                <a:cxn ang="0">
                  <a:pos x="175" y="65"/>
                </a:cxn>
                <a:cxn ang="0">
                  <a:pos x="125" y="99"/>
                </a:cxn>
                <a:cxn ang="0">
                  <a:pos x="135" y="153"/>
                </a:cxn>
                <a:cxn ang="0">
                  <a:pos x="85" y="116"/>
                </a:cxn>
                <a:cxn ang="0">
                  <a:pos x="34" y="145"/>
                </a:cxn>
                <a:cxn ang="0">
                  <a:pos x="42" y="92"/>
                </a:cxn>
                <a:cxn ang="0">
                  <a:pos x="0" y="56"/>
                </a:cxn>
                <a:cxn ang="0">
                  <a:pos x="63" y="56"/>
                </a:cxn>
                <a:cxn ang="0">
                  <a:pos x="63" y="56"/>
                </a:cxn>
              </a:cxnLst>
              <a:rect l="0" t="0" r="r" b="b"/>
              <a:pathLst>
                <a:path w="175" h="153">
                  <a:moveTo>
                    <a:pt x="63" y="56"/>
                  </a:moveTo>
                  <a:lnTo>
                    <a:pt x="93" y="0"/>
                  </a:lnTo>
                  <a:lnTo>
                    <a:pt x="112" y="56"/>
                  </a:lnTo>
                  <a:lnTo>
                    <a:pt x="175" y="65"/>
                  </a:lnTo>
                  <a:lnTo>
                    <a:pt x="125" y="99"/>
                  </a:lnTo>
                  <a:lnTo>
                    <a:pt x="135" y="153"/>
                  </a:lnTo>
                  <a:lnTo>
                    <a:pt x="85" y="116"/>
                  </a:lnTo>
                  <a:lnTo>
                    <a:pt x="34" y="145"/>
                  </a:lnTo>
                  <a:lnTo>
                    <a:pt x="42" y="92"/>
                  </a:lnTo>
                  <a:lnTo>
                    <a:pt x="0" y="56"/>
                  </a:lnTo>
                  <a:lnTo>
                    <a:pt x="63" y="56"/>
                  </a:lnTo>
                  <a:lnTo>
                    <a:pt x="63" y="56"/>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6" name="Freeform 112"/>
            <p:cNvSpPr>
              <a:spLocks/>
            </p:cNvSpPr>
            <p:nvPr/>
          </p:nvSpPr>
          <p:spPr bwMode="auto">
            <a:xfrm>
              <a:off x="2572" y="2233"/>
              <a:ext cx="25" cy="25"/>
            </a:xfrm>
            <a:custGeom>
              <a:avLst/>
              <a:gdLst/>
              <a:ahLst/>
              <a:cxnLst>
                <a:cxn ang="0">
                  <a:pos x="15" y="19"/>
                </a:cxn>
                <a:cxn ang="0">
                  <a:pos x="19" y="0"/>
                </a:cxn>
                <a:cxn ang="0">
                  <a:pos x="28" y="17"/>
                </a:cxn>
                <a:cxn ang="0">
                  <a:pos x="49" y="13"/>
                </a:cxn>
                <a:cxn ang="0">
                  <a:pos x="36" y="26"/>
                </a:cxn>
                <a:cxn ang="0">
                  <a:pos x="46" y="44"/>
                </a:cxn>
                <a:cxn ang="0">
                  <a:pos x="27" y="36"/>
                </a:cxn>
                <a:cxn ang="0">
                  <a:pos x="13" y="49"/>
                </a:cxn>
                <a:cxn ang="0">
                  <a:pos x="13" y="32"/>
                </a:cxn>
                <a:cxn ang="0">
                  <a:pos x="0" y="26"/>
                </a:cxn>
                <a:cxn ang="0">
                  <a:pos x="15" y="19"/>
                </a:cxn>
                <a:cxn ang="0">
                  <a:pos x="15" y="19"/>
                </a:cxn>
              </a:cxnLst>
              <a:rect l="0" t="0" r="r" b="b"/>
              <a:pathLst>
                <a:path w="49" h="49">
                  <a:moveTo>
                    <a:pt x="15" y="19"/>
                  </a:moveTo>
                  <a:lnTo>
                    <a:pt x="19" y="0"/>
                  </a:lnTo>
                  <a:lnTo>
                    <a:pt x="28" y="17"/>
                  </a:lnTo>
                  <a:lnTo>
                    <a:pt x="49" y="13"/>
                  </a:lnTo>
                  <a:lnTo>
                    <a:pt x="36" y="26"/>
                  </a:lnTo>
                  <a:lnTo>
                    <a:pt x="46" y="44"/>
                  </a:lnTo>
                  <a:lnTo>
                    <a:pt x="27" y="36"/>
                  </a:lnTo>
                  <a:lnTo>
                    <a:pt x="13" y="49"/>
                  </a:lnTo>
                  <a:lnTo>
                    <a:pt x="13" y="32"/>
                  </a:lnTo>
                  <a:lnTo>
                    <a:pt x="0" y="26"/>
                  </a:lnTo>
                  <a:lnTo>
                    <a:pt x="15" y="19"/>
                  </a:lnTo>
                  <a:lnTo>
                    <a:pt x="15" y="1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7" name="Freeform 113"/>
            <p:cNvSpPr>
              <a:spLocks/>
            </p:cNvSpPr>
            <p:nvPr/>
          </p:nvSpPr>
          <p:spPr bwMode="auto">
            <a:xfrm>
              <a:off x="2330" y="2230"/>
              <a:ext cx="51" cy="46"/>
            </a:xfrm>
            <a:custGeom>
              <a:avLst/>
              <a:gdLst/>
              <a:ahLst/>
              <a:cxnLst>
                <a:cxn ang="0">
                  <a:pos x="34" y="34"/>
                </a:cxn>
                <a:cxn ang="0">
                  <a:pos x="57" y="0"/>
                </a:cxn>
                <a:cxn ang="0">
                  <a:pos x="68" y="34"/>
                </a:cxn>
                <a:cxn ang="0">
                  <a:pos x="103" y="42"/>
                </a:cxn>
                <a:cxn ang="0">
                  <a:pos x="74" y="61"/>
                </a:cxn>
                <a:cxn ang="0">
                  <a:pos x="80" y="91"/>
                </a:cxn>
                <a:cxn ang="0">
                  <a:pos x="51" y="72"/>
                </a:cxn>
                <a:cxn ang="0">
                  <a:pos x="19" y="88"/>
                </a:cxn>
                <a:cxn ang="0">
                  <a:pos x="25" y="55"/>
                </a:cxn>
                <a:cxn ang="0">
                  <a:pos x="0" y="34"/>
                </a:cxn>
                <a:cxn ang="0">
                  <a:pos x="34" y="34"/>
                </a:cxn>
                <a:cxn ang="0">
                  <a:pos x="34" y="34"/>
                </a:cxn>
              </a:cxnLst>
              <a:rect l="0" t="0" r="r" b="b"/>
              <a:pathLst>
                <a:path w="103" h="91">
                  <a:moveTo>
                    <a:pt x="34" y="34"/>
                  </a:moveTo>
                  <a:lnTo>
                    <a:pt x="57" y="0"/>
                  </a:lnTo>
                  <a:lnTo>
                    <a:pt x="68" y="34"/>
                  </a:lnTo>
                  <a:lnTo>
                    <a:pt x="103" y="42"/>
                  </a:lnTo>
                  <a:lnTo>
                    <a:pt x="74" y="61"/>
                  </a:lnTo>
                  <a:lnTo>
                    <a:pt x="80" y="91"/>
                  </a:lnTo>
                  <a:lnTo>
                    <a:pt x="51" y="72"/>
                  </a:lnTo>
                  <a:lnTo>
                    <a:pt x="19" y="88"/>
                  </a:lnTo>
                  <a:lnTo>
                    <a:pt x="25" y="55"/>
                  </a:lnTo>
                  <a:lnTo>
                    <a:pt x="0" y="34"/>
                  </a:lnTo>
                  <a:lnTo>
                    <a:pt x="34" y="34"/>
                  </a:lnTo>
                  <a:lnTo>
                    <a:pt x="34" y="3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8" name="Freeform 114"/>
            <p:cNvSpPr>
              <a:spLocks/>
            </p:cNvSpPr>
            <p:nvPr/>
          </p:nvSpPr>
          <p:spPr bwMode="auto">
            <a:xfrm>
              <a:off x="3219" y="1592"/>
              <a:ext cx="51" cy="45"/>
            </a:xfrm>
            <a:custGeom>
              <a:avLst/>
              <a:gdLst/>
              <a:ahLst/>
              <a:cxnLst>
                <a:cxn ang="0">
                  <a:pos x="33" y="32"/>
                </a:cxn>
                <a:cxn ang="0">
                  <a:pos x="52" y="0"/>
                </a:cxn>
                <a:cxn ang="0">
                  <a:pos x="67" y="32"/>
                </a:cxn>
                <a:cxn ang="0">
                  <a:pos x="101" y="40"/>
                </a:cxn>
                <a:cxn ang="0">
                  <a:pos x="73" y="59"/>
                </a:cxn>
                <a:cxn ang="0">
                  <a:pos x="78" y="89"/>
                </a:cxn>
                <a:cxn ang="0">
                  <a:pos x="50" y="69"/>
                </a:cxn>
                <a:cxn ang="0">
                  <a:pos x="17" y="86"/>
                </a:cxn>
                <a:cxn ang="0">
                  <a:pos x="23" y="57"/>
                </a:cxn>
                <a:cxn ang="0">
                  <a:pos x="0" y="32"/>
                </a:cxn>
                <a:cxn ang="0">
                  <a:pos x="33" y="32"/>
                </a:cxn>
                <a:cxn ang="0">
                  <a:pos x="33" y="32"/>
                </a:cxn>
              </a:cxnLst>
              <a:rect l="0" t="0" r="r" b="b"/>
              <a:pathLst>
                <a:path w="101" h="89">
                  <a:moveTo>
                    <a:pt x="33" y="32"/>
                  </a:moveTo>
                  <a:lnTo>
                    <a:pt x="52" y="0"/>
                  </a:lnTo>
                  <a:lnTo>
                    <a:pt x="67" y="32"/>
                  </a:lnTo>
                  <a:lnTo>
                    <a:pt x="101" y="40"/>
                  </a:lnTo>
                  <a:lnTo>
                    <a:pt x="73" y="59"/>
                  </a:lnTo>
                  <a:lnTo>
                    <a:pt x="78" y="89"/>
                  </a:lnTo>
                  <a:lnTo>
                    <a:pt x="50" y="69"/>
                  </a:lnTo>
                  <a:lnTo>
                    <a:pt x="17" y="86"/>
                  </a:lnTo>
                  <a:lnTo>
                    <a:pt x="23" y="57"/>
                  </a:lnTo>
                  <a:lnTo>
                    <a:pt x="0" y="32"/>
                  </a:lnTo>
                  <a:lnTo>
                    <a:pt x="33" y="32"/>
                  </a:lnTo>
                  <a:lnTo>
                    <a:pt x="33" y="3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9" name="Freeform 115"/>
            <p:cNvSpPr>
              <a:spLocks/>
            </p:cNvSpPr>
            <p:nvPr/>
          </p:nvSpPr>
          <p:spPr bwMode="auto">
            <a:xfrm>
              <a:off x="1964" y="2307"/>
              <a:ext cx="50" cy="47"/>
            </a:xfrm>
            <a:custGeom>
              <a:avLst/>
              <a:gdLst/>
              <a:ahLst/>
              <a:cxnLst>
                <a:cxn ang="0">
                  <a:pos x="36" y="32"/>
                </a:cxn>
                <a:cxn ang="0">
                  <a:pos x="55" y="0"/>
                </a:cxn>
                <a:cxn ang="0">
                  <a:pos x="66" y="32"/>
                </a:cxn>
                <a:cxn ang="0">
                  <a:pos x="100" y="40"/>
                </a:cxn>
                <a:cxn ang="0">
                  <a:pos x="74" y="59"/>
                </a:cxn>
                <a:cxn ang="0">
                  <a:pos x="78" y="93"/>
                </a:cxn>
                <a:cxn ang="0">
                  <a:pos x="49" y="70"/>
                </a:cxn>
                <a:cxn ang="0">
                  <a:pos x="19" y="89"/>
                </a:cxn>
                <a:cxn ang="0">
                  <a:pos x="24" y="57"/>
                </a:cxn>
                <a:cxn ang="0">
                  <a:pos x="0" y="32"/>
                </a:cxn>
                <a:cxn ang="0">
                  <a:pos x="36" y="32"/>
                </a:cxn>
                <a:cxn ang="0">
                  <a:pos x="36" y="32"/>
                </a:cxn>
              </a:cxnLst>
              <a:rect l="0" t="0" r="r" b="b"/>
              <a:pathLst>
                <a:path w="100" h="93">
                  <a:moveTo>
                    <a:pt x="36" y="32"/>
                  </a:moveTo>
                  <a:lnTo>
                    <a:pt x="55" y="0"/>
                  </a:lnTo>
                  <a:lnTo>
                    <a:pt x="66" y="32"/>
                  </a:lnTo>
                  <a:lnTo>
                    <a:pt x="100" y="40"/>
                  </a:lnTo>
                  <a:lnTo>
                    <a:pt x="74" y="59"/>
                  </a:lnTo>
                  <a:lnTo>
                    <a:pt x="78" y="93"/>
                  </a:lnTo>
                  <a:lnTo>
                    <a:pt x="49" y="70"/>
                  </a:lnTo>
                  <a:lnTo>
                    <a:pt x="19" y="89"/>
                  </a:lnTo>
                  <a:lnTo>
                    <a:pt x="24" y="57"/>
                  </a:lnTo>
                  <a:lnTo>
                    <a:pt x="0" y="32"/>
                  </a:lnTo>
                  <a:lnTo>
                    <a:pt x="36" y="32"/>
                  </a:lnTo>
                  <a:lnTo>
                    <a:pt x="36" y="3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0" name="Freeform 116"/>
            <p:cNvSpPr>
              <a:spLocks/>
            </p:cNvSpPr>
            <p:nvPr/>
          </p:nvSpPr>
          <p:spPr bwMode="auto">
            <a:xfrm>
              <a:off x="1859" y="2376"/>
              <a:ext cx="25" cy="24"/>
            </a:xfrm>
            <a:custGeom>
              <a:avLst/>
              <a:gdLst/>
              <a:ahLst/>
              <a:cxnLst>
                <a:cxn ang="0">
                  <a:pos x="18" y="21"/>
                </a:cxn>
                <a:cxn ang="0">
                  <a:pos x="23" y="0"/>
                </a:cxn>
                <a:cxn ang="0">
                  <a:pos x="31" y="13"/>
                </a:cxn>
                <a:cxn ang="0">
                  <a:pos x="50" y="13"/>
                </a:cxn>
                <a:cxn ang="0">
                  <a:pos x="40" y="27"/>
                </a:cxn>
                <a:cxn ang="0">
                  <a:pos x="46" y="40"/>
                </a:cxn>
                <a:cxn ang="0">
                  <a:pos x="31" y="36"/>
                </a:cxn>
                <a:cxn ang="0">
                  <a:pos x="18" y="47"/>
                </a:cxn>
                <a:cxn ang="0">
                  <a:pos x="18" y="30"/>
                </a:cxn>
                <a:cxn ang="0">
                  <a:pos x="0" y="25"/>
                </a:cxn>
                <a:cxn ang="0">
                  <a:pos x="18" y="21"/>
                </a:cxn>
                <a:cxn ang="0">
                  <a:pos x="18" y="21"/>
                </a:cxn>
              </a:cxnLst>
              <a:rect l="0" t="0" r="r" b="b"/>
              <a:pathLst>
                <a:path w="50" h="47">
                  <a:moveTo>
                    <a:pt x="18" y="21"/>
                  </a:moveTo>
                  <a:lnTo>
                    <a:pt x="23" y="0"/>
                  </a:lnTo>
                  <a:lnTo>
                    <a:pt x="31" y="13"/>
                  </a:lnTo>
                  <a:lnTo>
                    <a:pt x="50" y="13"/>
                  </a:lnTo>
                  <a:lnTo>
                    <a:pt x="40" y="27"/>
                  </a:lnTo>
                  <a:lnTo>
                    <a:pt x="46" y="40"/>
                  </a:lnTo>
                  <a:lnTo>
                    <a:pt x="31" y="36"/>
                  </a:lnTo>
                  <a:lnTo>
                    <a:pt x="18" y="47"/>
                  </a:lnTo>
                  <a:lnTo>
                    <a:pt x="18" y="30"/>
                  </a:lnTo>
                  <a:lnTo>
                    <a:pt x="0" y="25"/>
                  </a:lnTo>
                  <a:lnTo>
                    <a:pt x="18" y="21"/>
                  </a:lnTo>
                  <a:lnTo>
                    <a:pt x="18" y="21"/>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1" name="Freeform 117"/>
            <p:cNvSpPr>
              <a:spLocks/>
            </p:cNvSpPr>
            <p:nvPr/>
          </p:nvSpPr>
          <p:spPr bwMode="auto">
            <a:xfrm>
              <a:off x="2063" y="1689"/>
              <a:ext cx="51" cy="47"/>
            </a:xfrm>
            <a:custGeom>
              <a:avLst/>
              <a:gdLst/>
              <a:ahLst/>
              <a:cxnLst>
                <a:cxn ang="0">
                  <a:pos x="33" y="34"/>
                </a:cxn>
                <a:cxn ang="0">
                  <a:pos x="54" y="0"/>
                </a:cxn>
                <a:cxn ang="0">
                  <a:pos x="67" y="34"/>
                </a:cxn>
                <a:cxn ang="0">
                  <a:pos x="103" y="42"/>
                </a:cxn>
                <a:cxn ang="0">
                  <a:pos x="73" y="61"/>
                </a:cxn>
                <a:cxn ang="0">
                  <a:pos x="80" y="93"/>
                </a:cxn>
                <a:cxn ang="0">
                  <a:pos x="50" y="70"/>
                </a:cxn>
                <a:cxn ang="0">
                  <a:pos x="18" y="88"/>
                </a:cxn>
                <a:cxn ang="0">
                  <a:pos x="23" y="57"/>
                </a:cxn>
                <a:cxn ang="0">
                  <a:pos x="0" y="34"/>
                </a:cxn>
                <a:cxn ang="0">
                  <a:pos x="33" y="34"/>
                </a:cxn>
                <a:cxn ang="0">
                  <a:pos x="33" y="34"/>
                </a:cxn>
              </a:cxnLst>
              <a:rect l="0" t="0" r="r" b="b"/>
              <a:pathLst>
                <a:path w="103" h="93">
                  <a:moveTo>
                    <a:pt x="33" y="34"/>
                  </a:moveTo>
                  <a:lnTo>
                    <a:pt x="54" y="0"/>
                  </a:lnTo>
                  <a:lnTo>
                    <a:pt x="67" y="34"/>
                  </a:lnTo>
                  <a:lnTo>
                    <a:pt x="103" y="42"/>
                  </a:lnTo>
                  <a:lnTo>
                    <a:pt x="73" y="61"/>
                  </a:lnTo>
                  <a:lnTo>
                    <a:pt x="80" y="93"/>
                  </a:lnTo>
                  <a:lnTo>
                    <a:pt x="50" y="70"/>
                  </a:lnTo>
                  <a:lnTo>
                    <a:pt x="18" y="88"/>
                  </a:lnTo>
                  <a:lnTo>
                    <a:pt x="23" y="57"/>
                  </a:lnTo>
                  <a:lnTo>
                    <a:pt x="0" y="34"/>
                  </a:lnTo>
                  <a:lnTo>
                    <a:pt x="33" y="34"/>
                  </a:lnTo>
                  <a:lnTo>
                    <a:pt x="33" y="3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2" name="Freeform 118"/>
            <p:cNvSpPr>
              <a:spLocks/>
            </p:cNvSpPr>
            <p:nvPr/>
          </p:nvSpPr>
          <p:spPr bwMode="auto">
            <a:xfrm>
              <a:off x="2356" y="1938"/>
              <a:ext cx="24" cy="25"/>
            </a:xfrm>
            <a:custGeom>
              <a:avLst/>
              <a:gdLst/>
              <a:ahLst/>
              <a:cxnLst>
                <a:cxn ang="0">
                  <a:pos x="17" y="19"/>
                </a:cxn>
                <a:cxn ang="0">
                  <a:pos x="19" y="0"/>
                </a:cxn>
                <a:cxn ang="0">
                  <a:pos x="33" y="15"/>
                </a:cxn>
                <a:cxn ang="0">
                  <a:pos x="50" y="14"/>
                </a:cxn>
                <a:cxn ang="0">
                  <a:pos x="40" y="27"/>
                </a:cxn>
                <a:cxn ang="0">
                  <a:pos x="46" y="42"/>
                </a:cxn>
                <a:cxn ang="0">
                  <a:pos x="29" y="36"/>
                </a:cxn>
                <a:cxn ang="0">
                  <a:pos x="17" y="50"/>
                </a:cxn>
                <a:cxn ang="0">
                  <a:pos x="14" y="33"/>
                </a:cxn>
                <a:cxn ang="0">
                  <a:pos x="0" y="27"/>
                </a:cxn>
                <a:cxn ang="0">
                  <a:pos x="17" y="19"/>
                </a:cxn>
                <a:cxn ang="0">
                  <a:pos x="17" y="19"/>
                </a:cxn>
              </a:cxnLst>
              <a:rect l="0" t="0" r="r" b="b"/>
              <a:pathLst>
                <a:path w="50" h="50">
                  <a:moveTo>
                    <a:pt x="17" y="19"/>
                  </a:moveTo>
                  <a:lnTo>
                    <a:pt x="19" y="0"/>
                  </a:lnTo>
                  <a:lnTo>
                    <a:pt x="33" y="15"/>
                  </a:lnTo>
                  <a:lnTo>
                    <a:pt x="50" y="14"/>
                  </a:lnTo>
                  <a:lnTo>
                    <a:pt x="40" y="27"/>
                  </a:lnTo>
                  <a:lnTo>
                    <a:pt x="46" y="42"/>
                  </a:lnTo>
                  <a:lnTo>
                    <a:pt x="29" y="36"/>
                  </a:lnTo>
                  <a:lnTo>
                    <a:pt x="17" y="50"/>
                  </a:lnTo>
                  <a:lnTo>
                    <a:pt x="14" y="33"/>
                  </a:lnTo>
                  <a:lnTo>
                    <a:pt x="0" y="27"/>
                  </a:lnTo>
                  <a:lnTo>
                    <a:pt x="17" y="19"/>
                  </a:lnTo>
                  <a:lnTo>
                    <a:pt x="17" y="1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3" name="Freeform 119"/>
            <p:cNvSpPr>
              <a:spLocks/>
            </p:cNvSpPr>
            <p:nvPr/>
          </p:nvSpPr>
          <p:spPr bwMode="auto">
            <a:xfrm>
              <a:off x="2190" y="2082"/>
              <a:ext cx="25" cy="23"/>
            </a:xfrm>
            <a:custGeom>
              <a:avLst/>
              <a:gdLst/>
              <a:ahLst/>
              <a:cxnLst>
                <a:cxn ang="0">
                  <a:pos x="16" y="21"/>
                </a:cxn>
                <a:cxn ang="0">
                  <a:pos x="23" y="0"/>
                </a:cxn>
                <a:cxn ang="0">
                  <a:pos x="33" y="14"/>
                </a:cxn>
                <a:cxn ang="0">
                  <a:pos x="50" y="14"/>
                </a:cxn>
                <a:cxn ang="0">
                  <a:pos x="40" y="27"/>
                </a:cxn>
                <a:cxn ang="0">
                  <a:pos x="46" y="44"/>
                </a:cxn>
                <a:cxn ang="0">
                  <a:pos x="31" y="37"/>
                </a:cxn>
                <a:cxn ang="0">
                  <a:pos x="16" y="48"/>
                </a:cxn>
                <a:cxn ang="0">
                  <a:pos x="16" y="33"/>
                </a:cxn>
                <a:cxn ang="0">
                  <a:pos x="0" y="25"/>
                </a:cxn>
                <a:cxn ang="0">
                  <a:pos x="16" y="21"/>
                </a:cxn>
                <a:cxn ang="0">
                  <a:pos x="16" y="21"/>
                </a:cxn>
              </a:cxnLst>
              <a:rect l="0" t="0" r="r" b="b"/>
              <a:pathLst>
                <a:path w="50" h="48">
                  <a:moveTo>
                    <a:pt x="16" y="21"/>
                  </a:moveTo>
                  <a:lnTo>
                    <a:pt x="23" y="0"/>
                  </a:lnTo>
                  <a:lnTo>
                    <a:pt x="33" y="14"/>
                  </a:lnTo>
                  <a:lnTo>
                    <a:pt x="50" y="14"/>
                  </a:lnTo>
                  <a:lnTo>
                    <a:pt x="40" y="27"/>
                  </a:lnTo>
                  <a:lnTo>
                    <a:pt x="46" y="44"/>
                  </a:lnTo>
                  <a:lnTo>
                    <a:pt x="31" y="37"/>
                  </a:lnTo>
                  <a:lnTo>
                    <a:pt x="16" y="48"/>
                  </a:lnTo>
                  <a:lnTo>
                    <a:pt x="16" y="33"/>
                  </a:lnTo>
                  <a:lnTo>
                    <a:pt x="0" y="25"/>
                  </a:lnTo>
                  <a:lnTo>
                    <a:pt x="16" y="21"/>
                  </a:lnTo>
                  <a:lnTo>
                    <a:pt x="16" y="21"/>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4" name="Freeform 120"/>
            <p:cNvSpPr>
              <a:spLocks/>
            </p:cNvSpPr>
            <p:nvPr/>
          </p:nvSpPr>
          <p:spPr bwMode="auto">
            <a:xfrm>
              <a:off x="2132" y="1899"/>
              <a:ext cx="25" cy="24"/>
            </a:xfrm>
            <a:custGeom>
              <a:avLst/>
              <a:gdLst/>
              <a:ahLst/>
              <a:cxnLst>
                <a:cxn ang="0">
                  <a:pos x="17" y="19"/>
                </a:cxn>
                <a:cxn ang="0">
                  <a:pos x="23" y="0"/>
                </a:cxn>
                <a:cxn ang="0">
                  <a:pos x="33" y="16"/>
                </a:cxn>
                <a:cxn ang="0">
                  <a:pos x="50" y="12"/>
                </a:cxn>
                <a:cxn ang="0">
                  <a:pos x="40" y="25"/>
                </a:cxn>
                <a:cxn ang="0">
                  <a:pos x="48" y="42"/>
                </a:cxn>
                <a:cxn ang="0">
                  <a:pos x="31" y="35"/>
                </a:cxn>
                <a:cxn ang="0">
                  <a:pos x="17" y="48"/>
                </a:cxn>
                <a:cxn ang="0">
                  <a:pos x="14" y="31"/>
                </a:cxn>
                <a:cxn ang="0">
                  <a:pos x="0" y="25"/>
                </a:cxn>
                <a:cxn ang="0">
                  <a:pos x="17" y="19"/>
                </a:cxn>
                <a:cxn ang="0">
                  <a:pos x="17" y="19"/>
                </a:cxn>
              </a:cxnLst>
              <a:rect l="0" t="0" r="r" b="b"/>
              <a:pathLst>
                <a:path w="50" h="48">
                  <a:moveTo>
                    <a:pt x="17" y="19"/>
                  </a:moveTo>
                  <a:lnTo>
                    <a:pt x="23" y="0"/>
                  </a:lnTo>
                  <a:lnTo>
                    <a:pt x="33" y="16"/>
                  </a:lnTo>
                  <a:lnTo>
                    <a:pt x="50" y="12"/>
                  </a:lnTo>
                  <a:lnTo>
                    <a:pt x="40" y="25"/>
                  </a:lnTo>
                  <a:lnTo>
                    <a:pt x="48" y="42"/>
                  </a:lnTo>
                  <a:lnTo>
                    <a:pt x="31" y="35"/>
                  </a:lnTo>
                  <a:lnTo>
                    <a:pt x="17" y="48"/>
                  </a:lnTo>
                  <a:lnTo>
                    <a:pt x="14" y="31"/>
                  </a:lnTo>
                  <a:lnTo>
                    <a:pt x="0" y="25"/>
                  </a:lnTo>
                  <a:lnTo>
                    <a:pt x="17" y="19"/>
                  </a:lnTo>
                  <a:lnTo>
                    <a:pt x="17" y="1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5" name="Freeform 121"/>
            <p:cNvSpPr>
              <a:spLocks/>
            </p:cNvSpPr>
            <p:nvPr/>
          </p:nvSpPr>
          <p:spPr bwMode="auto">
            <a:xfrm>
              <a:off x="2143" y="2316"/>
              <a:ext cx="24" cy="22"/>
            </a:xfrm>
            <a:custGeom>
              <a:avLst/>
              <a:gdLst/>
              <a:ahLst/>
              <a:cxnLst>
                <a:cxn ang="0">
                  <a:pos x="15" y="15"/>
                </a:cxn>
                <a:cxn ang="0">
                  <a:pos x="19" y="0"/>
                </a:cxn>
                <a:cxn ang="0">
                  <a:pos x="33" y="14"/>
                </a:cxn>
                <a:cxn ang="0">
                  <a:pos x="50" y="10"/>
                </a:cxn>
                <a:cxn ang="0">
                  <a:pos x="38" y="23"/>
                </a:cxn>
                <a:cxn ang="0">
                  <a:pos x="46" y="40"/>
                </a:cxn>
                <a:cxn ang="0">
                  <a:pos x="29" y="33"/>
                </a:cxn>
                <a:cxn ang="0">
                  <a:pos x="15" y="46"/>
                </a:cxn>
                <a:cxn ang="0">
                  <a:pos x="12" y="31"/>
                </a:cxn>
                <a:cxn ang="0">
                  <a:pos x="0" y="23"/>
                </a:cxn>
                <a:cxn ang="0">
                  <a:pos x="15" y="15"/>
                </a:cxn>
                <a:cxn ang="0">
                  <a:pos x="15" y="15"/>
                </a:cxn>
              </a:cxnLst>
              <a:rect l="0" t="0" r="r" b="b"/>
              <a:pathLst>
                <a:path w="50" h="46">
                  <a:moveTo>
                    <a:pt x="15" y="15"/>
                  </a:moveTo>
                  <a:lnTo>
                    <a:pt x="19" y="0"/>
                  </a:lnTo>
                  <a:lnTo>
                    <a:pt x="33" y="14"/>
                  </a:lnTo>
                  <a:lnTo>
                    <a:pt x="50" y="10"/>
                  </a:lnTo>
                  <a:lnTo>
                    <a:pt x="38" y="23"/>
                  </a:lnTo>
                  <a:lnTo>
                    <a:pt x="46" y="40"/>
                  </a:lnTo>
                  <a:lnTo>
                    <a:pt x="29" y="33"/>
                  </a:lnTo>
                  <a:lnTo>
                    <a:pt x="15" y="46"/>
                  </a:lnTo>
                  <a:lnTo>
                    <a:pt x="12" y="31"/>
                  </a:lnTo>
                  <a:lnTo>
                    <a:pt x="0" y="23"/>
                  </a:lnTo>
                  <a:lnTo>
                    <a:pt x="15" y="15"/>
                  </a:lnTo>
                  <a:lnTo>
                    <a:pt x="15" y="15"/>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6" name="Freeform 122"/>
            <p:cNvSpPr>
              <a:spLocks/>
            </p:cNvSpPr>
            <p:nvPr/>
          </p:nvSpPr>
          <p:spPr bwMode="auto">
            <a:xfrm>
              <a:off x="2430" y="2264"/>
              <a:ext cx="26" cy="25"/>
            </a:xfrm>
            <a:custGeom>
              <a:avLst/>
              <a:gdLst/>
              <a:ahLst/>
              <a:cxnLst>
                <a:cxn ang="0">
                  <a:pos x="17" y="19"/>
                </a:cxn>
                <a:cxn ang="0">
                  <a:pos x="22" y="0"/>
                </a:cxn>
                <a:cxn ang="0">
                  <a:pos x="34" y="15"/>
                </a:cxn>
                <a:cxn ang="0">
                  <a:pos x="53" y="11"/>
                </a:cxn>
                <a:cxn ang="0">
                  <a:pos x="40" y="26"/>
                </a:cxn>
                <a:cxn ang="0">
                  <a:pos x="45" y="41"/>
                </a:cxn>
                <a:cxn ang="0">
                  <a:pos x="30" y="36"/>
                </a:cxn>
                <a:cxn ang="0">
                  <a:pos x="17" y="49"/>
                </a:cxn>
                <a:cxn ang="0">
                  <a:pos x="17" y="32"/>
                </a:cxn>
                <a:cxn ang="0">
                  <a:pos x="0" y="26"/>
                </a:cxn>
                <a:cxn ang="0">
                  <a:pos x="17" y="19"/>
                </a:cxn>
                <a:cxn ang="0">
                  <a:pos x="17" y="19"/>
                </a:cxn>
              </a:cxnLst>
              <a:rect l="0" t="0" r="r" b="b"/>
              <a:pathLst>
                <a:path w="53" h="49">
                  <a:moveTo>
                    <a:pt x="17" y="19"/>
                  </a:moveTo>
                  <a:lnTo>
                    <a:pt x="22" y="0"/>
                  </a:lnTo>
                  <a:lnTo>
                    <a:pt x="34" y="15"/>
                  </a:lnTo>
                  <a:lnTo>
                    <a:pt x="53" y="11"/>
                  </a:lnTo>
                  <a:lnTo>
                    <a:pt x="40" y="26"/>
                  </a:lnTo>
                  <a:lnTo>
                    <a:pt x="45" y="41"/>
                  </a:lnTo>
                  <a:lnTo>
                    <a:pt x="30" y="36"/>
                  </a:lnTo>
                  <a:lnTo>
                    <a:pt x="17" y="49"/>
                  </a:lnTo>
                  <a:lnTo>
                    <a:pt x="17" y="32"/>
                  </a:lnTo>
                  <a:lnTo>
                    <a:pt x="0" y="26"/>
                  </a:lnTo>
                  <a:lnTo>
                    <a:pt x="17" y="19"/>
                  </a:lnTo>
                  <a:lnTo>
                    <a:pt x="17" y="19"/>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7" name="Freeform 123"/>
            <p:cNvSpPr>
              <a:spLocks/>
            </p:cNvSpPr>
            <p:nvPr/>
          </p:nvSpPr>
          <p:spPr bwMode="auto">
            <a:xfrm>
              <a:off x="1989" y="2060"/>
              <a:ext cx="25" cy="24"/>
            </a:xfrm>
            <a:custGeom>
              <a:avLst/>
              <a:gdLst/>
              <a:ahLst/>
              <a:cxnLst>
                <a:cxn ang="0">
                  <a:pos x="17" y="17"/>
                </a:cxn>
                <a:cxn ang="0">
                  <a:pos x="23" y="0"/>
                </a:cxn>
                <a:cxn ang="0">
                  <a:pos x="34" y="15"/>
                </a:cxn>
                <a:cxn ang="0">
                  <a:pos x="49" y="11"/>
                </a:cxn>
                <a:cxn ang="0">
                  <a:pos x="42" y="24"/>
                </a:cxn>
                <a:cxn ang="0">
                  <a:pos x="48" y="42"/>
                </a:cxn>
                <a:cxn ang="0">
                  <a:pos x="30" y="34"/>
                </a:cxn>
                <a:cxn ang="0">
                  <a:pos x="17" y="47"/>
                </a:cxn>
                <a:cxn ang="0">
                  <a:pos x="17" y="30"/>
                </a:cxn>
                <a:cxn ang="0">
                  <a:pos x="0" y="24"/>
                </a:cxn>
                <a:cxn ang="0">
                  <a:pos x="17" y="17"/>
                </a:cxn>
                <a:cxn ang="0">
                  <a:pos x="17" y="17"/>
                </a:cxn>
              </a:cxnLst>
              <a:rect l="0" t="0" r="r" b="b"/>
              <a:pathLst>
                <a:path w="49" h="47">
                  <a:moveTo>
                    <a:pt x="17" y="17"/>
                  </a:moveTo>
                  <a:lnTo>
                    <a:pt x="23" y="0"/>
                  </a:lnTo>
                  <a:lnTo>
                    <a:pt x="34" y="15"/>
                  </a:lnTo>
                  <a:lnTo>
                    <a:pt x="49" y="11"/>
                  </a:lnTo>
                  <a:lnTo>
                    <a:pt x="42" y="24"/>
                  </a:lnTo>
                  <a:lnTo>
                    <a:pt x="48" y="42"/>
                  </a:lnTo>
                  <a:lnTo>
                    <a:pt x="30" y="34"/>
                  </a:lnTo>
                  <a:lnTo>
                    <a:pt x="17" y="47"/>
                  </a:lnTo>
                  <a:lnTo>
                    <a:pt x="17" y="30"/>
                  </a:lnTo>
                  <a:lnTo>
                    <a:pt x="0" y="24"/>
                  </a:lnTo>
                  <a:lnTo>
                    <a:pt x="17" y="17"/>
                  </a:lnTo>
                  <a:lnTo>
                    <a:pt x="17" y="17"/>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8" name="Freeform 124"/>
            <p:cNvSpPr>
              <a:spLocks/>
            </p:cNvSpPr>
            <p:nvPr/>
          </p:nvSpPr>
          <p:spPr bwMode="auto">
            <a:xfrm>
              <a:off x="3194" y="3120"/>
              <a:ext cx="229" cy="329"/>
            </a:xfrm>
            <a:custGeom>
              <a:avLst/>
              <a:gdLst/>
              <a:ahLst/>
              <a:cxnLst>
                <a:cxn ang="0">
                  <a:pos x="456" y="0"/>
                </a:cxn>
                <a:cxn ang="0">
                  <a:pos x="449" y="173"/>
                </a:cxn>
                <a:cxn ang="0">
                  <a:pos x="434" y="302"/>
                </a:cxn>
                <a:cxn ang="0">
                  <a:pos x="439" y="456"/>
                </a:cxn>
                <a:cxn ang="0">
                  <a:pos x="439" y="582"/>
                </a:cxn>
                <a:cxn ang="0">
                  <a:pos x="434" y="658"/>
                </a:cxn>
                <a:cxn ang="0">
                  <a:pos x="373" y="658"/>
                </a:cxn>
                <a:cxn ang="0">
                  <a:pos x="234" y="658"/>
                </a:cxn>
                <a:cxn ang="0">
                  <a:pos x="0" y="624"/>
                </a:cxn>
                <a:cxn ang="0">
                  <a:pos x="260" y="599"/>
                </a:cxn>
                <a:cxn ang="0">
                  <a:pos x="363" y="460"/>
                </a:cxn>
                <a:cxn ang="0">
                  <a:pos x="377" y="285"/>
                </a:cxn>
                <a:cxn ang="0">
                  <a:pos x="456" y="0"/>
                </a:cxn>
                <a:cxn ang="0">
                  <a:pos x="456" y="0"/>
                </a:cxn>
              </a:cxnLst>
              <a:rect l="0" t="0" r="r" b="b"/>
              <a:pathLst>
                <a:path w="456" h="658">
                  <a:moveTo>
                    <a:pt x="456" y="0"/>
                  </a:moveTo>
                  <a:lnTo>
                    <a:pt x="449" y="173"/>
                  </a:lnTo>
                  <a:lnTo>
                    <a:pt x="434" y="302"/>
                  </a:lnTo>
                  <a:lnTo>
                    <a:pt x="439" y="456"/>
                  </a:lnTo>
                  <a:lnTo>
                    <a:pt x="439" y="582"/>
                  </a:lnTo>
                  <a:lnTo>
                    <a:pt x="434" y="658"/>
                  </a:lnTo>
                  <a:lnTo>
                    <a:pt x="373" y="658"/>
                  </a:lnTo>
                  <a:lnTo>
                    <a:pt x="234" y="658"/>
                  </a:lnTo>
                  <a:lnTo>
                    <a:pt x="0" y="624"/>
                  </a:lnTo>
                  <a:lnTo>
                    <a:pt x="260" y="599"/>
                  </a:lnTo>
                  <a:lnTo>
                    <a:pt x="363" y="460"/>
                  </a:lnTo>
                  <a:lnTo>
                    <a:pt x="377" y="285"/>
                  </a:lnTo>
                  <a:lnTo>
                    <a:pt x="456" y="0"/>
                  </a:lnTo>
                  <a:lnTo>
                    <a:pt x="4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9" name="Freeform 125"/>
            <p:cNvSpPr>
              <a:spLocks/>
            </p:cNvSpPr>
            <p:nvPr/>
          </p:nvSpPr>
          <p:spPr bwMode="auto">
            <a:xfrm>
              <a:off x="2819" y="2574"/>
              <a:ext cx="44" cy="40"/>
            </a:xfrm>
            <a:custGeom>
              <a:avLst/>
              <a:gdLst/>
              <a:ahLst/>
              <a:cxnLst>
                <a:cxn ang="0">
                  <a:pos x="78" y="0"/>
                </a:cxn>
                <a:cxn ang="0">
                  <a:pos x="89" y="23"/>
                </a:cxn>
                <a:cxn ang="0">
                  <a:pos x="76" y="38"/>
                </a:cxn>
                <a:cxn ang="0">
                  <a:pos x="36" y="46"/>
                </a:cxn>
                <a:cxn ang="0">
                  <a:pos x="24" y="65"/>
                </a:cxn>
                <a:cxn ang="0">
                  <a:pos x="0" y="80"/>
                </a:cxn>
                <a:cxn ang="0">
                  <a:pos x="5" y="54"/>
                </a:cxn>
                <a:cxn ang="0">
                  <a:pos x="24" y="23"/>
                </a:cxn>
                <a:cxn ang="0">
                  <a:pos x="51" y="27"/>
                </a:cxn>
                <a:cxn ang="0">
                  <a:pos x="78" y="0"/>
                </a:cxn>
                <a:cxn ang="0">
                  <a:pos x="78" y="0"/>
                </a:cxn>
              </a:cxnLst>
              <a:rect l="0" t="0" r="r" b="b"/>
              <a:pathLst>
                <a:path w="89" h="80">
                  <a:moveTo>
                    <a:pt x="78" y="0"/>
                  </a:moveTo>
                  <a:lnTo>
                    <a:pt x="89" y="23"/>
                  </a:lnTo>
                  <a:lnTo>
                    <a:pt x="76" y="38"/>
                  </a:lnTo>
                  <a:lnTo>
                    <a:pt x="36" y="46"/>
                  </a:lnTo>
                  <a:lnTo>
                    <a:pt x="24" y="65"/>
                  </a:lnTo>
                  <a:lnTo>
                    <a:pt x="0" y="80"/>
                  </a:lnTo>
                  <a:lnTo>
                    <a:pt x="5" y="54"/>
                  </a:lnTo>
                  <a:lnTo>
                    <a:pt x="24" y="23"/>
                  </a:lnTo>
                  <a:lnTo>
                    <a:pt x="51" y="27"/>
                  </a:lnTo>
                  <a:lnTo>
                    <a:pt x="78" y="0"/>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0" name="Freeform 126"/>
            <p:cNvSpPr>
              <a:spLocks/>
            </p:cNvSpPr>
            <p:nvPr/>
          </p:nvSpPr>
          <p:spPr bwMode="auto">
            <a:xfrm>
              <a:off x="2759" y="2771"/>
              <a:ext cx="17" cy="66"/>
            </a:xfrm>
            <a:custGeom>
              <a:avLst/>
              <a:gdLst/>
              <a:ahLst/>
              <a:cxnLst>
                <a:cxn ang="0">
                  <a:pos x="17" y="0"/>
                </a:cxn>
                <a:cxn ang="0">
                  <a:pos x="17" y="36"/>
                </a:cxn>
                <a:cxn ang="0">
                  <a:pos x="30" y="72"/>
                </a:cxn>
                <a:cxn ang="0">
                  <a:pos x="26" y="103"/>
                </a:cxn>
                <a:cxn ang="0">
                  <a:pos x="34" y="131"/>
                </a:cxn>
                <a:cxn ang="0">
                  <a:pos x="17" y="131"/>
                </a:cxn>
                <a:cxn ang="0">
                  <a:pos x="13" y="95"/>
                </a:cxn>
                <a:cxn ang="0">
                  <a:pos x="13" y="69"/>
                </a:cxn>
                <a:cxn ang="0">
                  <a:pos x="0" y="38"/>
                </a:cxn>
                <a:cxn ang="0">
                  <a:pos x="17" y="0"/>
                </a:cxn>
                <a:cxn ang="0">
                  <a:pos x="17" y="0"/>
                </a:cxn>
              </a:cxnLst>
              <a:rect l="0" t="0" r="r" b="b"/>
              <a:pathLst>
                <a:path w="34" h="131">
                  <a:moveTo>
                    <a:pt x="17" y="0"/>
                  </a:moveTo>
                  <a:lnTo>
                    <a:pt x="17" y="36"/>
                  </a:lnTo>
                  <a:lnTo>
                    <a:pt x="30" y="72"/>
                  </a:lnTo>
                  <a:lnTo>
                    <a:pt x="26" y="103"/>
                  </a:lnTo>
                  <a:lnTo>
                    <a:pt x="34" y="131"/>
                  </a:lnTo>
                  <a:lnTo>
                    <a:pt x="17" y="131"/>
                  </a:lnTo>
                  <a:lnTo>
                    <a:pt x="13" y="95"/>
                  </a:lnTo>
                  <a:lnTo>
                    <a:pt x="13" y="69"/>
                  </a:lnTo>
                  <a:lnTo>
                    <a:pt x="0" y="38"/>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1" name="Freeform 127"/>
            <p:cNvSpPr>
              <a:spLocks/>
            </p:cNvSpPr>
            <p:nvPr/>
          </p:nvSpPr>
          <p:spPr bwMode="auto">
            <a:xfrm>
              <a:off x="2230" y="3130"/>
              <a:ext cx="27" cy="48"/>
            </a:xfrm>
            <a:custGeom>
              <a:avLst/>
              <a:gdLst/>
              <a:ahLst/>
              <a:cxnLst>
                <a:cxn ang="0">
                  <a:pos x="53" y="0"/>
                </a:cxn>
                <a:cxn ang="0">
                  <a:pos x="42" y="26"/>
                </a:cxn>
                <a:cxn ang="0">
                  <a:pos x="42" y="55"/>
                </a:cxn>
                <a:cxn ang="0">
                  <a:pos x="42" y="72"/>
                </a:cxn>
                <a:cxn ang="0">
                  <a:pos x="38" y="87"/>
                </a:cxn>
                <a:cxn ang="0">
                  <a:pos x="12" y="95"/>
                </a:cxn>
                <a:cxn ang="0">
                  <a:pos x="0" y="91"/>
                </a:cxn>
                <a:cxn ang="0">
                  <a:pos x="27" y="82"/>
                </a:cxn>
                <a:cxn ang="0">
                  <a:pos x="33" y="55"/>
                </a:cxn>
                <a:cxn ang="0">
                  <a:pos x="38" y="9"/>
                </a:cxn>
                <a:cxn ang="0">
                  <a:pos x="53" y="0"/>
                </a:cxn>
                <a:cxn ang="0">
                  <a:pos x="53" y="0"/>
                </a:cxn>
              </a:cxnLst>
              <a:rect l="0" t="0" r="r" b="b"/>
              <a:pathLst>
                <a:path w="53" h="95">
                  <a:moveTo>
                    <a:pt x="53" y="0"/>
                  </a:moveTo>
                  <a:lnTo>
                    <a:pt x="42" y="26"/>
                  </a:lnTo>
                  <a:lnTo>
                    <a:pt x="42" y="55"/>
                  </a:lnTo>
                  <a:lnTo>
                    <a:pt x="42" y="72"/>
                  </a:lnTo>
                  <a:lnTo>
                    <a:pt x="38" y="87"/>
                  </a:lnTo>
                  <a:lnTo>
                    <a:pt x="12" y="95"/>
                  </a:lnTo>
                  <a:lnTo>
                    <a:pt x="0" y="91"/>
                  </a:lnTo>
                  <a:lnTo>
                    <a:pt x="27" y="82"/>
                  </a:lnTo>
                  <a:lnTo>
                    <a:pt x="33" y="55"/>
                  </a:lnTo>
                  <a:lnTo>
                    <a:pt x="38" y="9"/>
                  </a:lnTo>
                  <a:lnTo>
                    <a:pt x="53" y="0"/>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2" name="Freeform 128"/>
            <p:cNvSpPr>
              <a:spLocks/>
            </p:cNvSpPr>
            <p:nvPr/>
          </p:nvSpPr>
          <p:spPr bwMode="auto">
            <a:xfrm>
              <a:off x="2276" y="3040"/>
              <a:ext cx="26" cy="64"/>
            </a:xfrm>
            <a:custGeom>
              <a:avLst/>
              <a:gdLst/>
              <a:ahLst/>
              <a:cxnLst>
                <a:cxn ang="0">
                  <a:pos x="0" y="0"/>
                </a:cxn>
                <a:cxn ang="0">
                  <a:pos x="7" y="23"/>
                </a:cxn>
                <a:cxn ang="0">
                  <a:pos x="11" y="50"/>
                </a:cxn>
                <a:cxn ang="0">
                  <a:pos x="7" y="76"/>
                </a:cxn>
                <a:cxn ang="0">
                  <a:pos x="0" y="128"/>
                </a:cxn>
                <a:cxn ang="0">
                  <a:pos x="26" y="84"/>
                </a:cxn>
                <a:cxn ang="0">
                  <a:pos x="53" y="50"/>
                </a:cxn>
                <a:cxn ang="0">
                  <a:pos x="26" y="27"/>
                </a:cxn>
                <a:cxn ang="0">
                  <a:pos x="7" y="8"/>
                </a:cxn>
                <a:cxn ang="0">
                  <a:pos x="0" y="0"/>
                </a:cxn>
                <a:cxn ang="0">
                  <a:pos x="0" y="0"/>
                </a:cxn>
              </a:cxnLst>
              <a:rect l="0" t="0" r="r" b="b"/>
              <a:pathLst>
                <a:path w="53" h="128">
                  <a:moveTo>
                    <a:pt x="0" y="0"/>
                  </a:moveTo>
                  <a:lnTo>
                    <a:pt x="7" y="23"/>
                  </a:lnTo>
                  <a:lnTo>
                    <a:pt x="11" y="50"/>
                  </a:lnTo>
                  <a:lnTo>
                    <a:pt x="7" y="76"/>
                  </a:lnTo>
                  <a:lnTo>
                    <a:pt x="0" y="128"/>
                  </a:lnTo>
                  <a:lnTo>
                    <a:pt x="26" y="84"/>
                  </a:lnTo>
                  <a:lnTo>
                    <a:pt x="53" y="50"/>
                  </a:lnTo>
                  <a:lnTo>
                    <a:pt x="26" y="27"/>
                  </a:lnTo>
                  <a:lnTo>
                    <a:pt x="7" y="8"/>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3" name="Freeform 129"/>
            <p:cNvSpPr>
              <a:spLocks/>
            </p:cNvSpPr>
            <p:nvPr/>
          </p:nvSpPr>
          <p:spPr bwMode="auto">
            <a:xfrm>
              <a:off x="2275" y="2935"/>
              <a:ext cx="11" cy="23"/>
            </a:xfrm>
            <a:custGeom>
              <a:avLst/>
              <a:gdLst/>
              <a:ahLst/>
              <a:cxnLst>
                <a:cxn ang="0">
                  <a:pos x="19" y="0"/>
                </a:cxn>
                <a:cxn ang="0">
                  <a:pos x="15" y="21"/>
                </a:cxn>
                <a:cxn ang="0">
                  <a:pos x="13" y="36"/>
                </a:cxn>
                <a:cxn ang="0">
                  <a:pos x="0" y="32"/>
                </a:cxn>
                <a:cxn ang="0">
                  <a:pos x="5" y="44"/>
                </a:cxn>
                <a:cxn ang="0">
                  <a:pos x="13" y="48"/>
                </a:cxn>
                <a:cxn ang="0">
                  <a:pos x="22" y="32"/>
                </a:cxn>
                <a:cxn ang="0">
                  <a:pos x="22" y="17"/>
                </a:cxn>
                <a:cxn ang="0">
                  <a:pos x="19" y="0"/>
                </a:cxn>
                <a:cxn ang="0">
                  <a:pos x="19" y="0"/>
                </a:cxn>
              </a:cxnLst>
              <a:rect l="0" t="0" r="r" b="b"/>
              <a:pathLst>
                <a:path w="22" h="48">
                  <a:moveTo>
                    <a:pt x="19" y="0"/>
                  </a:moveTo>
                  <a:lnTo>
                    <a:pt x="15" y="21"/>
                  </a:lnTo>
                  <a:lnTo>
                    <a:pt x="13" y="36"/>
                  </a:lnTo>
                  <a:lnTo>
                    <a:pt x="0" y="32"/>
                  </a:lnTo>
                  <a:lnTo>
                    <a:pt x="5" y="44"/>
                  </a:lnTo>
                  <a:lnTo>
                    <a:pt x="13" y="48"/>
                  </a:lnTo>
                  <a:lnTo>
                    <a:pt x="22" y="32"/>
                  </a:lnTo>
                  <a:lnTo>
                    <a:pt x="22" y="17"/>
                  </a:lnTo>
                  <a:lnTo>
                    <a:pt x="19" y="0"/>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4" name="Freeform 130"/>
            <p:cNvSpPr>
              <a:spLocks/>
            </p:cNvSpPr>
            <p:nvPr/>
          </p:nvSpPr>
          <p:spPr bwMode="auto">
            <a:xfrm>
              <a:off x="2064" y="2669"/>
              <a:ext cx="22" cy="20"/>
            </a:xfrm>
            <a:custGeom>
              <a:avLst/>
              <a:gdLst/>
              <a:ahLst/>
              <a:cxnLst>
                <a:cxn ang="0">
                  <a:pos x="42" y="26"/>
                </a:cxn>
                <a:cxn ang="0">
                  <a:pos x="31" y="21"/>
                </a:cxn>
                <a:cxn ang="0">
                  <a:pos x="27" y="21"/>
                </a:cxn>
                <a:cxn ang="0">
                  <a:pos x="21" y="22"/>
                </a:cxn>
                <a:cxn ang="0">
                  <a:pos x="12" y="30"/>
                </a:cxn>
                <a:cxn ang="0">
                  <a:pos x="0" y="40"/>
                </a:cxn>
                <a:cxn ang="0">
                  <a:pos x="4" y="22"/>
                </a:cxn>
                <a:cxn ang="0">
                  <a:pos x="17" y="15"/>
                </a:cxn>
                <a:cxn ang="0">
                  <a:pos x="27" y="0"/>
                </a:cxn>
                <a:cxn ang="0">
                  <a:pos x="35" y="11"/>
                </a:cxn>
                <a:cxn ang="0">
                  <a:pos x="44" y="21"/>
                </a:cxn>
                <a:cxn ang="0">
                  <a:pos x="42" y="26"/>
                </a:cxn>
                <a:cxn ang="0">
                  <a:pos x="42" y="26"/>
                </a:cxn>
              </a:cxnLst>
              <a:rect l="0" t="0" r="r" b="b"/>
              <a:pathLst>
                <a:path w="44" h="40">
                  <a:moveTo>
                    <a:pt x="42" y="26"/>
                  </a:moveTo>
                  <a:lnTo>
                    <a:pt x="31" y="21"/>
                  </a:lnTo>
                  <a:lnTo>
                    <a:pt x="27" y="21"/>
                  </a:lnTo>
                  <a:lnTo>
                    <a:pt x="21" y="22"/>
                  </a:lnTo>
                  <a:lnTo>
                    <a:pt x="12" y="30"/>
                  </a:lnTo>
                  <a:lnTo>
                    <a:pt x="0" y="40"/>
                  </a:lnTo>
                  <a:lnTo>
                    <a:pt x="4" y="22"/>
                  </a:lnTo>
                  <a:lnTo>
                    <a:pt x="17" y="15"/>
                  </a:lnTo>
                  <a:lnTo>
                    <a:pt x="27" y="0"/>
                  </a:lnTo>
                  <a:lnTo>
                    <a:pt x="35" y="11"/>
                  </a:lnTo>
                  <a:lnTo>
                    <a:pt x="44" y="21"/>
                  </a:lnTo>
                  <a:lnTo>
                    <a:pt x="42" y="26"/>
                  </a:lnTo>
                  <a:lnTo>
                    <a:pt x="42"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5" name="Freeform 131"/>
            <p:cNvSpPr>
              <a:spLocks/>
            </p:cNvSpPr>
            <p:nvPr/>
          </p:nvSpPr>
          <p:spPr bwMode="auto">
            <a:xfrm>
              <a:off x="2011" y="2698"/>
              <a:ext cx="28" cy="64"/>
            </a:xfrm>
            <a:custGeom>
              <a:avLst/>
              <a:gdLst/>
              <a:ahLst/>
              <a:cxnLst>
                <a:cxn ang="0">
                  <a:pos x="0" y="0"/>
                </a:cxn>
                <a:cxn ang="0">
                  <a:pos x="17" y="13"/>
                </a:cxn>
                <a:cxn ang="0">
                  <a:pos x="36" y="22"/>
                </a:cxn>
                <a:cxn ang="0">
                  <a:pos x="55" y="36"/>
                </a:cxn>
                <a:cxn ang="0">
                  <a:pos x="47" y="66"/>
                </a:cxn>
                <a:cxn ang="0">
                  <a:pos x="47" y="80"/>
                </a:cxn>
                <a:cxn ang="0">
                  <a:pos x="43" y="102"/>
                </a:cxn>
                <a:cxn ang="0">
                  <a:pos x="43" y="129"/>
                </a:cxn>
                <a:cxn ang="0">
                  <a:pos x="36" y="99"/>
                </a:cxn>
                <a:cxn ang="0">
                  <a:pos x="21" y="72"/>
                </a:cxn>
                <a:cxn ang="0">
                  <a:pos x="21" y="45"/>
                </a:cxn>
                <a:cxn ang="0">
                  <a:pos x="0" y="22"/>
                </a:cxn>
                <a:cxn ang="0">
                  <a:pos x="0" y="0"/>
                </a:cxn>
                <a:cxn ang="0">
                  <a:pos x="0" y="0"/>
                </a:cxn>
              </a:cxnLst>
              <a:rect l="0" t="0" r="r" b="b"/>
              <a:pathLst>
                <a:path w="55" h="129">
                  <a:moveTo>
                    <a:pt x="0" y="0"/>
                  </a:moveTo>
                  <a:lnTo>
                    <a:pt x="17" y="13"/>
                  </a:lnTo>
                  <a:lnTo>
                    <a:pt x="36" y="22"/>
                  </a:lnTo>
                  <a:lnTo>
                    <a:pt x="55" y="36"/>
                  </a:lnTo>
                  <a:lnTo>
                    <a:pt x="47" y="66"/>
                  </a:lnTo>
                  <a:lnTo>
                    <a:pt x="47" y="80"/>
                  </a:lnTo>
                  <a:lnTo>
                    <a:pt x="43" y="102"/>
                  </a:lnTo>
                  <a:lnTo>
                    <a:pt x="43" y="129"/>
                  </a:lnTo>
                  <a:lnTo>
                    <a:pt x="36" y="99"/>
                  </a:lnTo>
                  <a:lnTo>
                    <a:pt x="21" y="72"/>
                  </a:lnTo>
                  <a:lnTo>
                    <a:pt x="21" y="45"/>
                  </a:lnTo>
                  <a:lnTo>
                    <a:pt x="0" y="2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6" name="Freeform 132"/>
            <p:cNvSpPr>
              <a:spLocks/>
            </p:cNvSpPr>
            <p:nvPr/>
          </p:nvSpPr>
          <p:spPr bwMode="auto">
            <a:xfrm>
              <a:off x="1877" y="3363"/>
              <a:ext cx="70" cy="96"/>
            </a:xfrm>
            <a:custGeom>
              <a:avLst/>
              <a:gdLst/>
              <a:ahLst/>
              <a:cxnLst>
                <a:cxn ang="0">
                  <a:pos x="97" y="0"/>
                </a:cxn>
                <a:cxn ang="0">
                  <a:pos x="106" y="45"/>
                </a:cxn>
                <a:cxn ang="0">
                  <a:pos x="112" y="80"/>
                </a:cxn>
                <a:cxn ang="0">
                  <a:pos x="116" y="118"/>
                </a:cxn>
                <a:cxn ang="0">
                  <a:pos x="125" y="156"/>
                </a:cxn>
                <a:cxn ang="0">
                  <a:pos x="138" y="182"/>
                </a:cxn>
                <a:cxn ang="0">
                  <a:pos x="108" y="192"/>
                </a:cxn>
                <a:cxn ang="0">
                  <a:pos x="53" y="192"/>
                </a:cxn>
                <a:cxn ang="0">
                  <a:pos x="0" y="188"/>
                </a:cxn>
                <a:cxn ang="0">
                  <a:pos x="43" y="175"/>
                </a:cxn>
                <a:cxn ang="0">
                  <a:pos x="102" y="175"/>
                </a:cxn>
                <a:cxn ang="0">
                  <a:pos x="85" y="83"/>
                </a:cxn>
                <a:cxn ang="0">
                  <a:pos x="97" y="0"/>
                </a:cxn>
                <a:cxn ang="0">
                  <a:pos x="97" y="0"/>
                </a:cxn>
              </a:cxnLst>
              <a:rect l="0" t="0" r="r" b="b"/>
              <a:pathLst>
                <a:path w="138" h="192">
                  <a:moveTo>
                    <a:pt x="97" y="0"/>
                  </a:moveTo>
                  <a:lnTo>
                    <a:pt x="106" y="45"/>
                  </a:lnTo>
                  <a:lnTo>
                    <a:pt x="112" y="80"/>
                  </a:lnTo>
                  <a:lnTo>
                    <a:pt x="116" y="118"/>
                  </a:lnTo>
                  <a:lnTo>
                    <a:pt x="125" y="156"/>
                  </a:lnTo>
                  <a:lnTo>
                    <a:pt x="138" y="182"/>
                  </a:lnTo>
                  <a:lnTo>
                    <a:pt x="108" y="192"/>
                  </a:lnTo>
                  <a:lnTo>
                    <a:pt x="53" y="192"/>
                  </a:lnTo>
                  <a:lnTo>
                    <a:pt x="0" y="188"/>
                  </a:lnTo>
                  <a:lnTo>
                    <a:pt x="43" y="175"/>
                  </a:lnTo>
                  <a:lnTo>
                    <a:pt x="102" y="175"/>
                  </a:lnTo>
                  <a:lnTo>
                    <a:pt x="85" y="83"/>
                  </a:lnTo>
                  <a:lnTo>
                    <a:pt x="97" y="0"/>
                  </a:lnTo>
                  <a:lnTo>
                    <a:pt x="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7" name="Freeform 133"/>
            <p:cNvSpPr>
              <a:spLocks/>
            </p:cNvSpPr>
            <p:nvPr/>
          </p:nvSpPr>
          <p:spPr bwMode="auto">
            <a:xfrm>
              <a:off x="2833" y="2400"/>
              <a:ext cx="58" cy="32"/>
            </a:xfrm>
            <a:custGeom>
              <a:avLst/>
              <a:gdLst/>
              <a:ahLst/>
              <a:cxnLst>
                <a:cxn ang="0">
                  <a:pos x="0" y="0"/>
                </a:cxn>
                <a:cxn ang="0">
                  <a:pos x="0" y="31"/>
                </a:cxn>
                <a:cxn ang="0">
                  <a:pos x="0" y="56"/>
                </a:cxn>
                <a:cxn ang="0">
                  <a:pos x="21" y="63"/>
                </a:cxn>
                <a:cxn ang="0">
                  <a:pos x="57" y="63"/>
                </a:cxn>
                <a:cxn ang="0">
                  <a:pos x="74" y="59"/>
                </a:cxn>
                <a:cxn ang="0">
                  <a:pos x="116" y="59"/>
                </a:cxn>
                <a:cxn ang="0">
                  <a:pos x="84" y="46"/>
                </a:cxn>
                <a:cxn ang="0">
                  <a:pos x="57" y="42"/>
                </a:cxn>
                <a:cxn ang="0">
                  <a:pos x="17" y="31"/>
                </a:cxn>
                <a:cxn ang="0">
                  <a:pos x="0" y="0"/>
                </a:cxn>
                <a:cxn ang="0">
                  <a:pos x="0" y="0"/>
                </a:cxn>
              </a:cxnLst>
              <a:rect l="0" t="0" r="r" b="b"/>
              <a:pathLst>
                <a:path w="116" h="63">
                  <a:moveTo>
                    <a:pt x="0" y="0"/>
                  </a:moveTo>
                  <a:lnTo>
                    <a:pt x="0" y="31"/>
                  </a:lnTo>
                  <a:lnTo>
                    <a:pt x="0" y="56"/>
                  </a:lnTo>
                  <a:lnTo>
                    <a:pt x="21" y="63"/>
                  </a:lnTo>
                  <a:lnTo>
                    <a:pt x="57" y="63"/>
                  </a:lnTo>
                  <a:lnTo>
                    <a:pt x="74" y="59"/>
                  </a:lnTo>
                  <a:lnTo>
                    <a:pt x="116" y="59"/>
                  </a:lnTo>
                  <a:lnTo>
                    <a:pt x="84" y="46"/>
                  </a:lnTo>
                  <a:lnTo>
                    <a:pt x="57" y="42"/>
                  </a:lnTo>
                  <a:lnTo>
                    <a:pt x="17" y="3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8" name="Freeform 134"/>
            <p:cNvSpPr>
              <a:spLocks/>
            </p:cNvSpPr>
            <p:nvPr/>
          </p:nvSpPr>
          <p:spPr bwMode="auto">
            <a:xfrm>
              <a:off x="3403" y="2380"/>
              <a:ext cx="34" cy="60"/>
            </a:xfrm>
            <a:custGeom>
              <a:avLst/>
              <a:gdLst/>
              <a:ahLst/>
              <a:cxnLst>
                <a:cxn ang="0">
                  <a:pos x="69" y="0"/>
                </a:cxn>
                <a:cxn ang="0">
                  <a:pos x="69" y="51"/>
                </a:cxn>
                <a:cxn ang="0">
                  <a:pos x="69" y="89"/>
                </a:cxn>
                <a:cxn ang="0">
                  <a:pos x="69" y="116"/>
                </a:cxn>
                <a:cxn ang="0">
                  <a:pos x="46" y="119"/>
                </a:cxn>
                <a:cxn ang="0">
                  <a:pos x="0" y="112"/>
                </a:cxn>
                <a:cxn ang="0">
                  <a:pos x="37" y="98"/>
                </a:cxn>
                <a:cxn ang="0">
                  <a:pos x="56" y="66"/>
                </a:cxn>
                <a:cxn ang="0">
                  <a:pos x="69" y="0"/>
                </a:cxn>
                <a:cxn ang="0">
                  <a:pos x="69" y="0"/>
                </a:cxn>
              </a:cxnLst>
              <a:rect l="0" t="0" r="r" b="b"/>
              <a:pathLst>
                <a:path w="69" h="119">
                  <a:moveTo>
                    <a:pt x="69" y="0"/>
                  </a:moveTo>
                  <a:lnTo>
                    <a:pt x="69" y="51"/>
                  </a:lnTo>
                  <a:lnTo>
                    <a:pt x="69" y="89"/>
                  </a:lnTo>
                  <a:lnTo>
                    <a:pt x="69" y="116"/>
                  </a:lnTo>
                  <a:lnTo>
                    <a:pt x="46" y="119"/>
                  </a:lnTo>
                  <a:lnTo>
                    <a:pt x="0" y="112"/>
                  </a:lnTo>
                  <a:lnTo>
                    <a:pt x="37" y="98"/>
                  </a:lnTo>
                  <a:lnTo>
                    <a:pt x="56" y="66"/>
                  </a:lnTo>
                  <a:lnTo>
                    <a:pt x="69" y="0"/>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9" name="Freeform 135"/>
            <p:cNvSpPr>
              <a:spLocks/>
            </p:cNvSpPr>
            <p:nvPr/>
          </p:nvSpPr>
          <p:spPr bwMode="auto">
            <a:xfrm>
              <a:off x="2190" y="2874"/>
              <a:ext cx="32" cy="45"/>
            </a:xfrm>
            <a:custGeom>
              <a:avLst/>
              <a:gdLst/>
              <a:ahLst/>
              <a:cxnLst>
                <a:cxn ang="0">
                  <a:pos x="63" y="0"/>
                </a:cxn>
                <a:cxn ang="0">
                  <a:pos x="63" y="19"/>
                </a:cxn>
                <a:cxn ang="0">
                  <a:pos x="63" y="29"/>
                </a:cxn>
                <a:cxn ang="0">
                  <a:pos x="63" y="42"/>
                </a:cxn>
                <a:cxn ang="0">
                  <a:pos x="59" y="59"/>
                </a:cxn>
                <a:cxn ang="0">
                  <a:pos x="57" y="65"/>
                </a:cxn>
                <a:cxn ang="0">
                  <a:pos x="54" y="78"/>
                </a:cxn>
                <a:cxn ang="0">
                  <a:pos x="54" y="86"/>
                </a:cxn>
                <a:cxn ang="0">
                  <a:pos x="36" y="92"/>
                </a:cxn>
                <a:cxn ang="0">
                  <a:pos x="0" y="92"/>
                </a:cxn>
                <a:cxn ang="0">
                  <a:pos x="46" y="76"/>
                </a:cxn>
                <a:cxn ang="0">
                  <a:pos x="42" y="42"/>
                </a:cxn>
                <a:cxn ang="0">
                  <a:pos x="63" y="0"/>
                </a:cxn>
                <a:cxn ang="0">
                  <a:pos x="63" y="0"/>
                </a:cxn>
              </a:cxnLst>
              <a:rect l="0" t="0" r="r" b="b"/>
              <a:pathLst>
                <a:path w="63" h="92">
                  <a:moveTo>
                    <a:pt x="63" y="0"/>
                  </a:moveTo>
                  <a:lnTo>
                    <a:pt x="63" y="19"/>
                  </a:lnTo>
                  <a:lnTo>
                    <a:pt x="63" y="29"/>
                  </a:lnTo>
                  <a:lnTo>
                    <a:pt x="63" y="42"/>
                  </a:lnTo>
                  <a:lnTo>
                    <a:pt x="59" y="59"/>
                  </a:lnTo>
                  <a:lnTo>
                    <a:pt x="57" y="65"/>
                  </a:lnTo>
                  <a:lnTo>
                    <a:pt x="54" y="78"/>
                  </a:lnTo>
                  <a:lnTo>
                    <a:pt x="54" y="86"/>
                  </a:lnTo>
                  <a:lnTo>
                    <a:pt x="36" y="92"/>
                  </a:lnTo>
                  <a:lnTo>
                    <a:pt x="0" y="92"/>
                  </a:lnTo>
                  <a:lnTo>
                    <a:pt x="46" y="76"/>
                  </a:lnTo>
                  <a:lnTo>
                    <a:pt x="42" y="42"/>
                  </a:lnTo>
                  <a:lnTo>
                    <a:pt x="63" y="0"/>
                  </a:lnTo>
                  <a:lnTo>
                    <a:pt x="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0" name="Freeform 136"/>
            <p:cNvSpPr>
              <a:spLocks/>
            </p:cNvSpPr>
            <p:nvPr/>
          </p:nvSpPr>
          <p:spPr bwMode="auto">
            <a:xfrm>
              <a:off x="2195" y="2774"/>
              <a:ext cx="51" cy="43"/>
            </a:xfrm>
            <a:custGeom>
              <a:avLst/>
              <a:gdLst/>
              <a:ahLst/>
              <a:cxnLst>
                <a:cxn ang="0">
                  <a:pos x="4" y="0"/>
                </a:cxn>
                <a:cxn ang="0">
                  <a:pos x="26" y="13"/>
                </a:cxn>
                <a:cxn ang="0">
                  <a:pos x="47" y="24"/>
                </a:cxn>
                <a:cxn ang="0">
                  <a:pos x="59" y="36"/>
                </a:cxn>
                <a:cxn ang="0">
                  <a:pos x="80" y="53"/>
                </a:cxn>
                <a:cxn ang="0">
                  <a:pos x="99" y="70"/>
                </a:cxn>
                <a:cxn ang="0">
                  <a:pos x="103" y="85"/>
                </a:cxn>
                <a:cxn ang="0">
                  <a:pos x="89" y="74"/>
                </a:cxn>
                <a:cxn ang="0">
                  <a:pos x="55" y="70"/>
                </a:cxn>
                <a:cxn ang="0">
                  <a:pos x="55" y="57"/>
                </a:cxn>
                <a:cxn ang="0">
                  <a:pos x="23" y="32"/>
                </a:cxn>
                <a:cxn ang="0">
                  <a:pos x="0" y="17"/>
                </a:cxn>
                <a:cxn ang="0">
                  <a:pos x="4" y="0"/>
                </a:cxn>
                <a:cxn ang="0">
                  <a:pos x="4" y="0"/>
                </a:cxn>
              </a:cxnLst>
              <a:rect l="0" t="0" r="r" b="b"/>
              <a:pathLst>
                <a:path w="103" h="85">
                  <a:moveTo>
                    <a:pt x="4" y="0"/>
                  </a:moveTo>
                  <a:lnTo>
                    <a:pt x="26" y="13"/>
                  </a:lnTo>
                  <a:lnTo>
                    <a:pt x="47" y="24"/>
                  </a:lnTo>
                  <a:lnTo>
                    <a:pt x="59" y="36"/>
                  </a:lnTo>
                  <a:lnTo>
                    <a:pt x="80" y="53"/>
                  </a:lnTo>
                  <a:lnTo>
                    <a:pt x="99" y="70"/>
                  </a:lnTo>
                  <a:lnTo>
                    <a:pt x="103" y="85"/>
                  </a:lnTo>
                  <a:lnTo>
                    <a:pt x="89" y="74"/>
                  </a:lnTo>
                  <a:lnTo>
                    <a:pt x="55" y="70"/>
                  </a:lnTo>
                  <a:lnTo>
                    <a:pt x="55" y="57"/>
                  </a:lnTo>
                  <a:lnTo>
                    <a:pt x="23" y="32"/>
                  </a:lnTo>
                  <a:lnTo>
                    <a:pt x="0" y="17"/>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140" name="Picture 2" descr="C:\Documents and Settings\v-lazhan\Local Settings\Temporary Internet Files\Content.IE5\7TJOLE3C\MCPE01573_0000[1].wmf"/>
          <p:cNvPicPr>
            <a:picLocks noGrp="1" noChangeAspect="1" noChangeArrowheads="1"/>
          </p:cNvPicPr>
          <p:nvPr>
            <p:ph idx="1"/>
          </p:nvPr>
        </p:nvPicPr>
        <p:blipFill>
          <a:blip r:embed="rId3"/>
          <a:srcRect/>
          <a:stretch>
            <a:fillRect/>
          </a:stretch>
        </p:blipFill>
        <p:spPr bwMode="auto">
          <a:xfrm>
            <a:off x="1857356" y="2000240"/>
            <a:ext cx="4797363" cy="4041457"/>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nodeType="clickEffect">
                                  <p:stCondLst>
                                    <p:cond delay="0"/>
                                  </p:stCondLst>
                                  <p:childTnLst>
                                    <p:anim calcmode="lin" valueType="num">
                                      <p:cBhvr>
                                        <p:cTn id="6" dur="1000"/>
                                        <p:tgtEl>
                                          <p:spTgt spid="102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1029"/>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1029"/>
                                        </p:tgtEl>
                                        <p:attrNameLst>
                                          <p:attrName>ppt_y</p:attrName>
                                        </p:attrNameLst>
                                      </p:cBhvr>
                                      <p:tavLst>
                                        <p:tav tm="0">
                                          <p:val>
                                            <p:strVal val="ppt_y"/>
                                          </p:val>
                                        </p:tav>
                                        <p:tav tm="100000">
                                          <p:val>
                                            <p:strVal val="ppt_y"/>
                                          </p:val>
                                        </p:tav>
                                      </p:tavLst>
                                    </p:anim>
                                    <p:animEffect transition="out" filter="fade">
                                      <p:cBhvr>
                                        <p:cTn id="9" dur="1000"/>
                                        <p:tgtEl>
                                          <p:spTgt spid="1029"/>
                                        </p:tgtEl>
                                      </p:cBhvr>
                                    </p:animEffect>
                                    <p:set>
                                      <p:cBhvr>
                                        <p:cTn id="10" dur="1" fill="hold">
                                          <p:stCondLst>
                                            <p:cond delay="999"/>
                                          </p:stCondLst>
                                        </p:cTn>
                                        <p:tgtEl>
                                          <p:spTgt spid="1029"/>
                                        </p:tgtEl>
                                        <p:attrNameLst>
                                          <p:attrName>style.visibility</p:attrName>
                                        </p:attrNameLst>
                                      </p:cBhvr>
                                      <p:to>
                                        <p:strVal val="hidden"/>
                                      </p:to>
                                    </p:set>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140"/>
                                        </p:tgtEl>
                                        <p:attrNameLst>
                                          <p:attrName>style.visibility</p:attrName>
                                        </p:attrNameLst>
                                      </p:cBhvr>
                                      <p:to>
                                        <p:strVal val="visible"/>
                                      </p:to>
                                    </p:set>
                                    <p:anim from="(-#ppt_w/2)" to="(#ppt_x)" calcmode="lin" valueType="num">
                                      <p:cBhvr>
                                        <p:cTn id="14" dur="600" fill="hold">
                                          <p:stCondLst>
                                            <p:cond delay="0"/>
                                          </p:stCondLst>
                                        </p:cTn>
                                        <p:tgtEl>
                                          <p:spTgt spid="140"/>
                                        </p:tgtEl>
                                        <p:attrNameLst>
                                          <p:attrName>ppt_x</p:attrName>
                                        </p:attrNameLst>
                                      </p:cBhvr>
                                    </p:anim>
                                    <p:anim from="0" to="-1.0" calcmode="lin" valueType="num">
                                      <p:cBhvr>
                                        <p:cTn id="15" dur="200" decel="50000" autoRev="1" fill="hold">
                                          <p:stCondLst>
                                            <p:cond delay="600"/>
                                          </p:stCondLst>
                                        </p:cTn>
                                        <p:tgtEl>
                                          <p:spTgt spid="140"/>
                                        </p:tgtEl>
                                        <p:attrNameLst>
                                          <p:attrName>xshear</p:attrName>
                                        </p:attrNameLst>
                                      </p:cBhvr>
                                    </p:anim>
                                    <p:animScale>
                                      <p:cBhvr>
                                        <p:cTn id="16" dur="200" decel="100000" autoRev="1" fill="hold">
                                          <p:stCondLst>
                                            <p:cond delay="600"/>
                                          </p:stCondLst>
                                        </p:cTn>
                                        <p:tgtEl>
                                          <p:spTgt spid="140"/>
                                        </p:tgtEl>
                                      </p:cBhvr>
                                      <p:from x="100000" y="100000"/>
                                      <p:to x="80000" y="100000"/>
                                    </p:animScale>
                                    <p:anim by="(#ppt_h/3+#ppt_w*0.1)" calcmode="lin" valueType="num">
                                      <p:cBhvr additive="sum">
                                        <p:cTn id="17" dur="200" decel="100000" autoRev="1" fill="hold">
                                          <p:stCondLst>
                                            <p:cond delay="600"/>
                                          </p:stCondLst>
                                        </p:cTn>
                                        <p:tgtEl>
                                          <p:spTgt spid="14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Experiment Page</a:t>
            </a:r>
            <a:endParaRPr lang="zh-CN" altLang="en-US" dirty="0"/>
          </a:p>
        </p:txBody>
      </p:sp>
      <p:pic>
        <p:nvPicPr>
          <p:cNvPr id="4" name="Content Placeholder 3" descr="simplepage.png"/>
          <p:cNvPicPr>
            <a:picLocks noGrp="1" noChangeAspect="1"/>
          </p:cNvPicPr>
          <p:nvPr>
            <p:ph idx="1"/>
          </p:nvPr>
        </p:nvPicPr>
        <p:blipFill>
          <a:blip r:embed="rId3"/>
          <a:stretch>
            <a:fillRect/>
          </a:stretch>
        </p:blipFill>
        <p:spPr>
          <a:xfrm>
            <a:off x="1928794" y="1428736"/>
            <a:ext cx="4153455"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Performance Analysis</a:t>
            </a:r>
            <a:endParaRPr lang="zh-CN" altLang="en-US" dirty="0"/>
          </a:p>
        </p:txBody>
      </p:sp>
      <p:sp>
        <p:nvSpPr>
          <p:cNvPr id="3" name="文本占位符 2"/>
          <p:cNvSpPr>
            <a:spLocks noGrp="1"/>
          </p:cNvSpPr>
          <p:nvPr>
            <p:ph type="body" idx="1"/>
          </p:nvPr>
        </p:nvSpPr>
        <p:spPr>
          <a:xfrm>
            <a:off x="500034" y="4786322"/>
            <a:ext cx="7572428" cy="995250"/>
          </a:xfrm>
        </p:spPr>
        <p:txBody>
          <a:bodyPr>
            <a:noAutofit/>
          </a:bodyPr>
          <a:lstStyle/>
          <a:p>
            <a:pPr marL="420624" indent="-384048">
              <a:buFont typeface="Wingdings 2"/>
              <a:buChar char=""/>
            </a:pPr>
            <a:r>
              <a:rPr lang="en-US" altLang="zh-CN" sz="2400" dirty="0" smtClean="0"/>
              <a:t>HttpWatch to show the network traffic.</a:t>
            </a:r>
          </a:p>
          <a:p>
            <a:pPr marL="420624" indent="-384048">
              <a:buFont typeface="Wingdings 2"/>
              <a:buChar char=""/>
            </a:pPr>
            <a:r>
              <a:rPr lang="en-US" altLang="zh-CN" sz="2400" dirty="0" smtClean="0"/>
              <a:t>ScriptReferenceProfiler to show the JavaScript reference.</a:t>
            </a:r>
            <a:endParaRPr lang="zh-CN" altLang="en-US" sz="2400" dirty="0" smtClean="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The Network Traffic</a:t>
            </a:r>
          </a:p>
        </p:txBody>
      </p:sp>
      <p:sp>
        <p:nvSpPr>
          <p:cNvPr id="8" name="内容占位符 7"/>
          <p:cNvSpPr>
            <a:spLocks noGrp="1"/>
          </p:cNvSpPr>
          <p:nvPr>
            <p:ph idx="1"/>
          </p:nvPr>
        </p:nvSpPr>
        <p:spPr>
          <a:xfrm>
            <a:off x="457200" y="1600201"/>
            <a:ext cx="7543824" cy="900106"/>
          </a:xfrm>
        </p:spPr>
        <p:txBody>
          <a:bodyPr/>
          <a:lstStyle/>
          <a:p>
            <a:endParaRPr lang="en-US" altLang="zh-CN" dirty="0" smtClean="0"/>
          </a:p>
          <a:p>
            <a:pPr>
              <a:buNone/>
            </a:pPr>
            <a:endParaRPr lang="zh-CN" altLang="en-US" dirty="0"/>
          </a:p>
        </p:txBody>
      </p:sp>
      <p:pic>
        <p:nvPicPr>
          <p:cNvPr id="5" name="图片 4" descr="withoutanyoptimizations.png"/>
          <p:cNvPicPr>
            <a:picLocks noChangeAspect="1"/>
          </p:cNvPicPr>
          <p:nvPr/>
        </p:nvPicPr>
        <p:blipFill>
          <a:blip r:embed="rId3"/>
          <a:stretch>
            <a:fillRect/>
          </a:stretch>
        </p:blipFill>
        <p:spPr>
          <a:xfrm>
            <a:off x="428596" y="1528780"/>
            <a:ext cx="8258175" cy="4400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38100" dist="38100" dir="2700000" algn="tl">
                    <a:srgbClr val="000000">
                      <a:alpha val="43137"/>
                    </a:srgbClr>
                  </a:outerShdw>
                </a:effectLst>
                <a:latin typeface="微软雅黑" pitchFamily="34" charset="-122"/>
                <a:ea typeface="微软雅黑" pitchFamily="34" charset="-122"/>
                <a:cs typeface="Tahoma" pitchFamily="34" charset="0"/>
              </a:rPr>
              <a:t>The JavaScript References</a:t>
            </a:r>
            <a:endParaRPr lang="zh-CN" altLang="en-US" dirty="0"/>
          </a:p>
        </p:txBody>
      </p:sp>
      <p:sp>
        <p:nvSpPr>
          <p:cNvPr id="3" name="内容占位符 2"/>
          <p:cNvSpPr>
            <a:spLocks noGrp="1"/>
          </p:cNvSpPr>
          <p:nvPr>
            <p:ph idx="1"/>
          </p:nvPr>
        </p:nvSpPr>
        <p:spPr>
          <a:xfrm>
            <a:off x="457200" y="1600200"/>
            <a:ext cx="7615262" cy="4525963"/>
          </a:xfrm>
        </p:spPr>
        <p:txBody>
          <a:bodyPr/>
          <a:lstStyle/>
          <a:p>
            <a:r>
              <a:rPr lang="en-US" dirty="0" smtClean="0"/>
              <a:t>ScriptReferenceProfiler </a:t>
            </a:r>
            <a:br>
              <a:rPr lang="en-US" dirty="0" smtClean="0"/>
            </a:br>
            <a:r>
              <a:rPr lang="en-US" sz="2400" dirty="0" smtClean="0">
                <a:hlinkClick r:id="rId3"/>
              </a:rPr>
              <a:t>http://www.codeplex.com/aspnet/Release/ProjectReleases.aspx?ReleaseId=13356</a:t>
            </a:r>
            <a:endParaRPr lang="en-US" dirty="0" smtClean="0"/>
          </a:p>
          <a:p>
            <a:endParaRPr lang="en-US" dirty="0" smtClean="0"/>
          </a:p>
        </p:txBody>
      </p:sp>
      <p:pic>
        <p:nvPicPr>
          <p:cNvPr id="4" name="图片 3" descr="scriptreferenceprofiler.png"/>
          <p:cNvPicPr>
            <a:picLocks noChangeAspect="1"/>
          </p:cNvPicPr>
          <p:nvPr/>
        </p:nvPicPr>
        <p:blipFill>
          <a:blip r:embed="rId4"/>
          <a:stretch>
            <a:fillRect/>
          </a:stretch>
        </p:blipFill>
        <p:spPr>
          <a:xfrm>
            <a:off x="928662" y="3000372"/>
            <a:ext cx="6942858" cy="1466667"/>
          </a:xfrm>
          <a:prstGeom prst="rect">
            <a:avLst/>
          </a:prstGeom>
        </p:spPr>
      </p:pic>
      <p:pic>
        <p:nvPicPr>
          <p:cNvPr id="5" name="图片 4" descr="referenceswithoutanyoptimizations1.png"/>
          <p:cNvPicPr>
            <a:picLocks noChangeAspect="1"/>
          </p:cNvPicPr>
          <p:nvPr/>
        </p:nvPicPr>
        <p:blipFill>
          <a:blip r:embed="rId5"/>
          <a:stretch>
            <a:fillRect/>
          </a:stretch>
        </p:blipFill>
        <p:spPr>
          <a:xfrm>
            <a:off x="571472" y="1643050"/>
            <a:ext cx="7962900" cy="369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CDFB45339E230E4CA73886F23527BDAC" ma:contentTypeVersion="0" ma:contentTypeDescription="新建文档。" ma:contentTypeScope="" ma:versionID="258b3ff7073f888ff1fa2ca9ea605132">
  <xsd:schema xmlns:xsd="http://www.w3.org/2001/XMLSchema" xmlns:p="http://schemas.microsoft.com/office/2006/metadata/properties" targetNamespace="http://schemas.microsoft.com/office/2006/metadata/properties" ma:root="true" ma:fieldsID="b51e50da1bca0add1c6bbfbefcbaaa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ma:readOnly="true"/>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BA8277D-3231-43A3-B377-5E237442586F}"/>
</file>

<file path=customXml/itemProps2.xml><?xml version="1.0" encoding="utf-8"?>
<ds:datastoreItem xmlns:ds="http://schemas.openxmlformats.org/officeDocument/2006/customXml" ds:itemID="{7B1ACC04-1CA4-4035-92D1-FE25B8F19700}"/>
</file>

<file path=customXml/itemProps3.xml><?xml version="1.0" encoding="utf-8"?>
<ds:datastoreItem xmlns:ds="http://schemas.openxmlformats.org/officeDocument/2006/customXml" ds:itemID="{52CAC9AB-14E2-4739-87AD-07FBEEDBF2B0}"/>
</file>

<file path=docProps/app.xml><?xml version="1.0" encoding="utf-8"?>
<Properties xmlns="http://schemas.openxmlformats.org/officeDocument/2006/extended-properties" xmlns:vt="http://schemas.openxmlformats.org/officeDocument/2006/docPropsVTypes">
  <Template/>
  <TotalTime>752</TotalTime>
  <Words>1458</Words>
  <Application>Microsoft Office PowerPoint</Application>
  <PresentationFormat>On-screen Show (4:3)</PresentationFormat>
  <Paragraphs>268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Microsoft GCR CSS  Ready to show Presentation</vt:lpstr>
      <vt:lpstr>Tech topic</vt:lpstr>
      <vt:lpstr>AJAX Overview</vt:lpstr>
      <vt:lpstr>AJAX frameworks</vt:lpstr>
      <vt:lpstr>Performance Issues ? </vt:lpstr>
      <vt:lpstr>Experiment Page</vt:lpstr>
      <vt:lpstr> Performance Analysis</vt:lpstr>
      <vt:lpstr>The Network Traffic</vt:lpstr>
      <vt:lpstr>The JavaScript References</vt:lpstr>
      <vt:lpstr>Optimization in Web.config</vt:lpstr>
      <vt:lpstr>Enable The Caching</vt:lpstr>
      <vt:lpstr>Enable The Compression</vt:lpstr>
      <vt:lpstr>Optimization in ScriptManager</vt:lpstr>
      <vt:lpstr>ScriptMode</vt:lpstr>
      <vt:lpstr>EnablePartialRendering</vt:lpstr>
      <vt:lpstr>LoadScriptBeforeUI</vt:lpstr>
      <vt:lpstr>Script Combination </vt:lpstr>
      <vt:lpstr>ToolkitScriptManager</vt:lpstr>
      <vt:lpstr>CompositeScript</vt:lpstr>
      <vt:lpstr>Summary</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Presentation</dc:title>
  <dc:creator>系统管理员</dc:creator>
  <cp:lastModifiedBy>Lance Zhang</cp:lastModifiedBy>
  <cp:revision>126</cp:revision>
  <dcterms:created xsi:type="dcterms:W3CDTF">2008-11-16T07:32:09Z</dcterms:created>
  <dcterms:modified xsi:type="dcterms:W3CDTF">2009-06-24T05:39:33Z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0x010100CDFB45339E230E4CA73886F23527BDAC</vt:lpwstr>
  </property>
</Properties>
</file>