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303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4" r:id="rId50"/>
    <p:sldId id="305" r:id="rId51"/>
    <p:sldId id="306" r:id="rId5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80" autoAdjust="0"/>
    <p:restoredTop sz="75601" autoAdjust="0"/>
  </p:normalViewPr>
  <p:slideViewPr>
    <p:cSldViewPr>
      <p:cViewPr varScale="1">
        <p:scale>
          <a:sx n="57" d="100"/>
          <a:sy n="57" d="100"/>
        </p:scale>
        <p:origin x="-161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ABA282-6E85-4DE2-A501-5B0F317D8F3A}" type="datetimeFigureOut">
              <a:rPr lang="en-US" smtClean="0"/>
              <a:t>5/25/2012</a:t>
            </a:fld>
            <a:endParaRPr 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BBF84A-A0A6-4CF7-88E1-910E84862F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1836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BF84A-A0A6-4CF7-88E1-910E84862FB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6029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LocalStorageProxy</a:t>
            </a:r>
            <a:r>
              <a:rPr lang="zh-CN" altLang="en-US" dirty="0" smtClean="0"/>
              <a:t>：</a:t>
            </a:r>
            <a:endParaRPr lang="en-US" altLang="zh-CN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err="1" smtClean="0"/>
              <a:t>Ext.define</a:t>
            </a:r>
            <a:r>
              <a:rPr lang="en-US" altLang="zh-CN" dirty="0" smtClean="0"/>
              <a:t>(“</a:t>
            </a:r>
            <a:r>
              <a:rPr lang="en-US" altLang="zh-CN" dirty="0" err="1" smtClean="0"/>
              <a:t>myLocalStorage</a:t>
            </a:r>
            <a:r>
              <a:rPr lang="en-US" altLang="zh-CN" dirty="0" smtClean="0"/>
              <a:t>”,{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smtClean="0"/>
              <a:t>	extend:’</a:t>
            </a:r>
            <a:r>
              <a:rPr lang="en-US" altLang="zh-CN" dirty="0" err="1" smtClean="0"/>
              <a:t>Ext.data.Model</a:t>
            </a:r>
            <a:r>
              <a:rPr lang="en-US" altLang="zh-CN" dirty="0" smtClean="0"/>
              <a:t>’,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smtClean="0"/>
              <a:t>	fields:[‘</a:t>
            </a:r>
            <a:r>
              <a:rPr lang="en-US" altLang="zh-CN" dirty="0" err="1" smtClean="0"/>
              <a:t>id’,‘name’,’age</a:t>
            </a:r>
            <a:r>
              <a:rPr lang="en-US" altLang="zh-CN" dirty="0" smtClean="0"/>
              <a:t>’],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smtClean="0"/>
              <a:t>	proxy:[{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smtClean="0"/>
              <a:t>		type:’</a:t>
            </a:r>
            <a:r>
              <a:rPr lang="en-US" altLang="zh-CN" dirty="0" err="1" smtClean="0"/>
              <a:t>localstorage</a:t>
            </a:r>
            <a:r>
              <a:rPr lang="en-US" altLang="zh-CN" dirty="0" smtClean="0"/>
              <a:t>’,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smtClean="0"/>
              <a:t>		id:’</a:t>
            </a:r>
            <a:r>
              <a:rPr lang="en-US" altLang="zh-CN" dirty="0" err="1" smtClean="0"/>
              <a:t>myLocalStorage</a:t>
            </a:r>
            <a:r>
              <a:rPr lang="en-US" altLang="zh-CN" dirty="0" smtClean="0"/>
              <a:t>’	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smtClean="0"/>
              <a:t>	}]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smtClean="0"/>
              <a:t>})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BF84A-A0A6-4CF7-88E1-910E84862FB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4471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Ext.define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("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myModel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", {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extend: '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Ext.data.Model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',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fields: [{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name: 'id', type: 'string'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}, {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name: 'name', type: 'string'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}, {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name: 'age', type: '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'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}],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proxy: {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type: 'rest',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url: 'test/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getdata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'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}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})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myModel.load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("1", {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success: function (record) {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record.set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("name", "BBB");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record.save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();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}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});</a:t>
            </a:r>
          </a:p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BF84A-A0A6-4CF7-88E1-910E84862FB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8479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var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panel1 =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Ext.create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("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Ext.panel.Panel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", {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title: 'panel1',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width: 200,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height: 200,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html: 'this is panel1'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});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var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panel2 =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Ext.create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("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Ext.panel.Panel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", {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title: 'panel2',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width: 200,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height: 150,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html: 'this is panel2'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});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Ext.create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("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Ext.panel.Panel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", {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renderTo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'panel',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title: '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Extjs</a:t>
            </a:r>
            <a:r>
              <a:rPr lang="zh-CN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布局</a:t>
            </a:r>
            <a:r>
              <a:rPr lang="en-US" altLang="zh-C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',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width: 400,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height: 400,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layout: 'auto',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items: [panel1, panel2]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})</a:t>
            </a:r>
          </a:p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BF84A-A0A6-4CF7-88E1-910E84862FB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7464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var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panel1 =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Ext.create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("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Ext.panel.Panel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", {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title: 'panel1',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anchor:'30% 60%',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html: 'anchor：30% 60%'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});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var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panel2 =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Ext.create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("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Ext.panel.Panel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", {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title: 'panel2',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anchor:'-20 20%',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html: 'anchor:-20 20%'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});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Ext.create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("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Ext.panel.Panel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", {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renderTo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'panel',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title: '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Extjs</a:t>
            </a:r>
            <a:r>
              <a:rPr lang="zh-CN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布局</a:t>
            </a:r>
            <a:r>
              <a:rPr lang="en-US" altLang="zh-C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',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width: 400,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height: 400,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layout: 'anchor',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items: [panel1, panel2]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})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BF84A-A0A6-4CF7-88E1-910E84862FB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9930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var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panel1 =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Ext.create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("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Ext.panel.Panel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", {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title: 'panel1',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anchor:'30% 60%',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html: 'anchor：30% 60%',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x:10,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y:10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});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Ext.create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("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Ext.panel.Panel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", {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renderTo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'panel',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title: '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Extjs</a:t>
            </a:r>
            <a:r>
              <a:rPr lang="zh-CN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布局</a:t>
            </a:r>
            <a:r>
              <a:rPr lang="en-US" altLang="zh-C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',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width: 400,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height: 400,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layout: 'absolute',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items: [panel1]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})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BF84A-A0A6-4CF7-88E1-910E84862FB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9998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var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panel1 =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Ext.create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("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Ext.panel.Panel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", {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title: 'panel1',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width: 50,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html: 'width:50'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});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var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panel2 =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Ext.create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("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Ext.panel.Panel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", {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title: 'panel2',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flex: 1,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html: 'flex:1'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});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var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panel3 =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Ext.create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("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Ext.panel.Panel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", {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title: 'panel3',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flex: 2,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html: 'flex:2'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});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Ext.create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("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Ext.panel.Panel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", {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renderTo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'panel',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title: '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Extjs</a:t>
            </a:r>
            <a:r>
              <a:rPr lang="zh-CN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布局</a:t>
            </a:r>
            <a:r>
              <a:rPr lang="en-US" altLang="zh-C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',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width: 400,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height: 150,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layout: '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hbox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',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items: [panel1, panel2, panel3]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})</a:t>
            </a:r>
          </a:p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BF84A-A0A6-4CF7-88E1-910E84862FB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42257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var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panel1 =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Ext.create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("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Ext.panel.Panel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", {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title: 'panel1',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width: 200,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height: 70,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html: 'height: 70'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});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var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panel2 =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Ext.create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("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Ext.panel.Panel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", {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title: 'panel2',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flex: 1,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width: 200,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html: 'flex:1'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});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var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panel3 =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Ext.create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("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Ext.panel.Panel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", {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title: 'panel3',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flex: 2,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width: 200,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html: 'flex:2'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});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Ext.create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("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Ext.panel.Panel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", {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renderTo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'panel',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title: '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Extjs</a:t>
            </a:r>
            <a:r>
              <a:rPr lang="zh-CN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布局</a:t>
            </a:r>
            <a:r>
              <a:rPr lang="en-US" altLang="zh-C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',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width: 300,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height: 300,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layout: '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vbox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',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items: [panel1, panel2, panel3]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})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BF84A-A0A6-4CF7-88E1-910E84862FB1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67149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var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panel1 =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Ext.create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("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Ext.panel.Panel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", {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title: 'panel1',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html: 'this is panel1'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});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var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panel2 =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Ext.create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("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Ext.panel.Panel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", {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title: 'panel2',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html: 'this is panel2'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});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var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panel3 =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Ext.create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("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Ext.panel.Panel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", {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title: 'panel3',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html: 'this is panel3'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});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Ext.create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("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Ext.panel.Panel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", {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renderTo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'panel',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title: '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Extjs</a:t>
            </a:r>
            <a:r>
              <a:rPr lang="zh-CN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布局</a:t>
            </a:r>
            <a:r>
              <a:rPr lang="en-US" altLang="zh-C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',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width: 300,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height: 300,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layout: 'accordion',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items: [panel1, panel2, panel3]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})</a:t>
            </a:r>
          </a:p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BF84A-A0A6-4CF7-88E1-910E84862FB1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75793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var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table =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Ext.create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('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Ext.window.Window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', {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title: 'Table Layout',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width: 250,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height: 200,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layout: {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type: 'table',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columns: 3,</a:t>
            </a:r>
          </a:p>
          <a:p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tableAttrs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{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style: {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width: '100%',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height: '100%'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},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defaults: {</a:t>
            </a:r>
          </a:p>
          <a:p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bodyStyle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'padding:10px'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},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items:[{</a:t>
            </a:r>
          </a:p>
          <a:p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html:'Cell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1',</a:t>
            </a:r>
          </a:p>
          <a:p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rowspan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3 //this cell will span 3 rows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},{</a:t>
            </a:r>
          </a:p>
          <a:p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html:'Cell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2'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},{</a:t>
            </a:r>
          </a:p>
          <a:p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html:'Cell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3'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},{</a:t>
            </a:r>
          </a:p>
          <a:p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html:'Cell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4'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},{</a:t>
            </a:r>
          </a:p>
          <a:p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html:'Cell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5'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},{</a:t>
            </a:r>
          </a:p>
          <a:p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html:'Cell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6',</a:t>
            </a:r>
          </a:p>
          <a:p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colspan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2 //this cell will span 2 columns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},{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html: 'Cell 7'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}, {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html: 'Cell 8'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}, {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html: 'Cell 9'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}]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});</a:t>
            </a:r>
          </a:p>
          <a:p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table.show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();</a:t>
            </a:r>
          </a:p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BF84A-A0A6-4CF7-88E1-910E84862FB1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41240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var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panel1 =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Ext.create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("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Ext.panel.Panel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", {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title: 'panel1',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columnWidth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.25,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html: '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columnWidth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.25'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});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var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panel2 =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Ext.create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("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Ext.panel.Panel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", {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title: 'panel2',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columnWidth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1 / 2,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html: '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columnWidth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1 / 2'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});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var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panel3 =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Ext.create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("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Ext.panel.Panel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", {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title: 'panel3',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width: 50,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html: 'width: 50'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});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Ext.create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("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Ext.panel.Panel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", {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renderTo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'panel',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title: '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Extjs</a:t>
            </a:r>
            <a:r>
              <a:rPr lang="zh-CN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布局</a:t>
            </a:r>
            <a:r>
              <a:rPr lang="en-US" altLang="zh-C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',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width: 300,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height: 100,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layout: 'column',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items: [panel1, panel2, panel3]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})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BF84A-A0A6-4CF7-88E1-910E84862FB1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6102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创建一个最简单的类：</a:t>
            </a:r>
            <a:endParaRPr lang="en-US" altLang="zh-CN" dirty="0" smtClean="0"/>
          </a:p>
          <a:p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Ext.define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("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myClass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", {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name: '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xieli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',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address: '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ChongQing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'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});</a:t>
            </a:r>
          </a:p>
          <a:p>
            <a:r>
              <a:rPr lang="zh-CN" altLang="en-US" dirty="0" smtClean="0"/>
              <a:t>继承关系：</a:t>
            </a:r>
            <a:endParaRPr lang="en-US" altLang="zh-CN" dirty="0" smtClean="0"/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Ext.define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("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myClass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", {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name: '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xieli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',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address: '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ChongQing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'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});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Ext.define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("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myChild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", {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extend:'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myClass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',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school:'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JiangJin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'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})</a:t>
            </a:r>
          </a:p>
          <a:p>
            <a:r>
              <a:rPr lang="zh-CN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混合代码：</a:t>
            </a:r>
            <a:endParaRPr lang="en-US" altLang="zh-CN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Ext.define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("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myClass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", {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name: '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xieli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',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address: '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ChongQing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'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});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Ext.define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("myClass2", {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school: '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JiangJin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'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})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Ext.define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("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myMixinsClass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", {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mixins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{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myClass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:"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myClass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",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myClass2:"myClass2"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}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})</a:t>
            </a:r>
          </a:p>
          <a:p>
            <a:r>
              <a:rPr lang="zh-CN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构造函数：</a:t>
            </a:r>
            <a:endParaRPr lang="en-US" altLang="zh-CN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Ext.define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("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myClass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", {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name: '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xieli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',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address: '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ChongQing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',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constructor: function (name, address) {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this.name = name;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this.address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= address;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}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});</a:t>
            </a:r>
          </a:p>
          <a:p>
            <a:r>
              <a:rPr lang="zh-CN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静态函数和方法：</a:t>
            </a:r>
            <a:endParaRPr lang="en-US" altLang="zh-CN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Ext.define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("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myClass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", {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statics: {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Name: '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xieli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',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Address: '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ChongQing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',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Show: function () {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    alert(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this.Name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+ " is " +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this.address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+ "'s people");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}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}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});</a:t>
            </a:r>
          </a:p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BF84A-A0A6-4CF7-88E1-910E84862FB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08350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var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panel1 =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Ext.create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("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Ext.panel.Panel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", {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title: 'panel1',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html: 'I do not set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Width&amp;Height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'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});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Ext.create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("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Ext.panel.Panel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", {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renderTo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'panel',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title: '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Extjs</a:t>
            </a:r>
            <a:r>
              <a:rPr lang="zh-CN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布局</a:t>
            </a:r>
            <a:r>
              <a:rPr lang="en-US" altLang="zh-C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',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width: 300,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height: 300,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layout: 'fit',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items: [panel1]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})</a:t>
            </a:r>
          </a:p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BF84A-A0A6-4CF7-88E1-910E84862FB1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78303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var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navHandler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= function (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btn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{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var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activeItem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=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card.layout.activeItem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;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var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active =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card.items.indexOf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activeItem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);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if (btn.id == '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nextButton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') {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active += 1;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}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else if (btn.id == '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prevButton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') {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active -= 1;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}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card.layout.setActiveItem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(active);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var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prev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=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card.dockedItems.items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[1].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items.items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[0];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var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next =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card.dockedItems.items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[1].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items.items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[2];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if (active == 0) {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prev.setDisabled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(true);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} else if (active == 1) {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prev.setDisabled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(false);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next.setDisabled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(false);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} else if (active == 2) {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next.setDisabled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(true);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}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}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var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panel1 =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Ext.create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("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Ext.panel.Panel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", {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title: 'panel1',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html: 'this is panel1'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});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var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panel2 =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Ext.create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("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Ext.panel.Panel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", {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title: 'panel2',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html: 'this is panel2'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});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var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panel3 =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Ext.create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("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Ext.panel.Panel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", {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title: 'panel3',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html: 'this is panel3'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});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var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card =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Ext.create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("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Ext.panel.Panel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", {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renderTo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'panel',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title: '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Extjs</a:t>
            </a:r>
            <a:r>
              <a:rPr lang="zh-CN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布局</a:t>
            </a:r>
            <a:r>
              <a:rPr lang="en-US" altLang="zh-C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',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width: 300,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height: 300,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layout: 'card',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bbar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[{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id: '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prevButton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',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text: '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Preivous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Step',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handler: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navHandler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disabled: true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},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'-&gt;',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{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id: '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nextButton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',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text: 'Next Step',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handler: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navHandler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}],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items: [panel1, panel2, panel3]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})</a:t>
            </a:r>
          </a:p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BF84A-A0A6-4CF7-88E1-910E84862FB1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54169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Ext.create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("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Ext.panel.Panel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", {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renderTo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'panel',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title: '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Extjs</a:t>
            </a:r>
            <a:r>
              <a:rPr lang="zh-CN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布局</a:t>
            </a:r>
            <a:r>
              <a:rPr lang="en-US" altLang="zh-C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',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width: 300,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height: 300,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layout: 'border',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items: [{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html: "north panel",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height: 40,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region: 'north'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}, {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html: 'west panel',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width: 80,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region: 'west'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}, {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html: 'east panel',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width: 60,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region: 'east'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}, {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html: 'south panel',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width: 100,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region: 'south'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}, {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html:'center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panel',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region:'center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'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}]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})</a:t>
            </a:r>
          </a:p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BF84A-A0A6-4CF7-88E1-910E84862FB1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93505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Ext.create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("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Ext.panel.Panel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", {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renderTo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'panel',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title: '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Extjs</a:t>
            </a:r>
            <a:r>
              <a:rPr lang="zh-CN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布局</a:t>
            </a:r>
            <a:r>
              <a:rPr lang="en-US" altLang="zh-C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',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width: 300,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height: 300,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dockedItems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[{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xtype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'toolbar',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dock: 'top',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items: [{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    text:'</a:t>
            </a:r>
            <a:r>
              <a:rPr lang="zh-CN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按钮</a:t>
            </a:r>
            <a:r>
              <a:rPr lang="en-US" altLang="zh-C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'</a:t>
            </a:r>
            <a:endParaRPr lang="zh-CN" alt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}]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}, {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xtype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'toolbar',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html: 'left',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dock: 'left'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}, {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xtype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'toolbar',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html: 'right',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dock: 'right'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}, {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xtype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'toolbar',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html: 'bottom',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dock: 'bottom'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}],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items: [{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html:'Component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'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}]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})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BF84A-A0A6-4CF7-88E1-910E84862FB1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0832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var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panel1 =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Ext.create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('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Ext.panel.Panel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', {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width: 500,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renderTo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'panel',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title: 'Tools - Header',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tools: [{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type: 'close',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handler: function () { } //some logic inside handler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}, {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type: 'collapse',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handler: function () { } //some logic inside handler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}, {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type: 'down',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handler: function () { } //some logic inside handler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}, {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type: 'expand',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handler: function () { } //some logic inside handler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}, {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type: 'gear',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handler: function () { } //some logic inside handler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}, {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type: 'help',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handler: function () { } //some logic inside handler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}, {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type: 'left',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handler: function () { } //some logic inside handler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}, {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type: 'maximize',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handler: function () { } //some logic inside handler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}, {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type: 'minus',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handler: function () { } //some logic inside handler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}, {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type: 'next',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handler: function () { } //some logic inside handler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}, {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type: 'pin',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handler: function () { } //some logic inside handler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}, {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type: 'plus',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handler: function () { } //some logic inside handler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}, {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type: '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prev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',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handler: function () { } //some logic inside handler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}, {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type: 'print',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handler: function () { } //some logic inside handler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}, {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type: 'refresh',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handler: function () { } //some logic inside handler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}, {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type: 'restore',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handler: function () { } //some logic inside handler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}, {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type: 'right',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handler: function () { } //some logic inside handler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}, {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type: 'save',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handler: function () { } //some logic inside handler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}, {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type: 'search',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handler: function () { } //some logic inside handler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}, {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type: 'toggle',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handler: function () { } //some logic inside handler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}, {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type: 'unpin',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handler: function () { } //some logic inside handler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}, {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type: 'up',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handler: function () { } //some logic inside handler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}]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});</a:t>
            </a:r>
          </a:p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BF84A-A0A6-4CF7-88E1-910E84862FB1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18801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Ext.create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("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Ext.form.Panel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", {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title: 'field layout',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width: 300,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height: 200,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renderTo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'panel',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items: [{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xtype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'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textfield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',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fieldLabel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'</a:t>
            </a:r>
            <a:r>
              <a:rPr lang="zh-CN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必须输入文本框</a:t>
            </a:r>
            <a:r>
              <a:rPr lang="en-US" altLang="zh-C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',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msgTarget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'side',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allowBlank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false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}, {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xtype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'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textfield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',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fieldLabel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'</a:t>
            </a:r>
            <a:r>
              <a:rPr lang="zh-CN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输入长度不能小于</a:t>
            </a:r>
            <a:r>
              <a:rPr lang="en-US" altLang="zh-C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5',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msgTarget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'side',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minLength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5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}]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})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BF84A-A0A6-4CF7-88E1-910E84862FB1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82859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Ext.createWidget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('form', {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renderTo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'panel',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labelWidth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75,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frame: true,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title: 'Form - Ext 4',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bodyStyle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'padding:5px 5px 0',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width: 350,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fieldDefaults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{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anchor: '100%',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msgTarget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'side'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},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items: [</a:t>
            </a:r>
          </a:p>
          <a:p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Ext.create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('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Ext.form.field.ComboBox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', {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store: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Ext.create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('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Ext.data.ArrayStore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', {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fields: ['id', '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lang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'],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data: [[1, 'PHP'], [2, 'Java'], [3, 'Ruby']]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}),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fieldLabel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'Favorite Programming Language',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valueField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'id',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displayField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'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lang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',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mode: 'local',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forceSelection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true,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triggerAction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'all',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emptyText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'Select a language...',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selectOnFocus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true,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allowBlank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false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})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]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});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BF84A-A0A6-4CF7-88E1-910E84862FB1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21548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Ext.create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("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Ext.grid.Panel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", {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title: '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Extjs</a:t>
            </a:r>
            <a:r>
              <a:rPr lang="zh-CN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表格组件</a:t>
            </a:r>
            <a:r>
              <a:rPr lang="en-US" altLang="zh-C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',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renderTo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'panel',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store: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Ext.create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("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Ext.data.ArrayStore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", {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fields: ['id', 'name', 'age'],</a:t>
            </a:r>
          </a:p>
          <a:p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data: [[1, 'AAA', 26], [2, 'BBB', 30]]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}),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columns: [{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text: 'ID',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dataIndex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'id'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}, {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text: 'Name',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dataIndex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'name'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}, {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text: 'Age',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dataIndex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'age'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}]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})</a:t>
            </a:r>
          </a:p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BF84A-A0A6-4CF7-88E1-910E84862FB1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38636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Ext.create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("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Ext.grid.Panel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", {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title: '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Extjs</a:t>
            </a:r>
            <a:r>
              <a:rPr lang="zh-CN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表格组件</a:t>
            </a:r>
            <a:r>
              <a:rPr lang="en-US" altLang="zh-C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',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renderTo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'panel',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selType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:'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cellmodel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',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store: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Ext.create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("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Ext.data.ArrayStore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", {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fields: ['id', 'name', 'age'],</a:t>
            </a:r>
          </a:p>
          <a:p>
            <a:r>
              <a:rPr lang="it-IT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data: [[1, 'AAA', 26], [2, 'BBB', 30]]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}),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columns: [{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text: 'ID',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dataIndex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'id'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}, {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text: 'Name',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dataIndex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'name'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}, {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text: 'Age',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dataIndex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'age'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}]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})</a:t>
            </a:r>
          </a:p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BF84A-A0A6-4CF7-88E1-910E84862FB1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95071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Ext.create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('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Ext.grid.Panel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', {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store: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Ext.create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("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Ext.data.ArrayStore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", {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fields: [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    { name: 'book' },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 name: 'topic', type: 'string' },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 name: 'version', type: 'string' },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 name: 'released', type: '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boolean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' },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 name: '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releasedDate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', type: 'date' },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 name: 'value', type: 'number' }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],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data: [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['Ext JS 4: First Look', 'Ext JS', '4', false, null, 0],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['Learning Ext JS 3.2', 'Ext JS', '3.2', true, '2010/10/01', 40.49],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['Ext JS 3.0 Cookbook', 'Ext JS', '3', true, '2009/10/01', 44.99],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['Learning Ext JS', 'Ext JS', '2.x', true, '2008/11/01', 2133235.99]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]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}),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width: 550,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title: 'Ext JS Books',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renderTo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'panel',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selModel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Ext.create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('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Ext.selection.CheckboxModel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'), //1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columns: [</a:t>
            </a:r>
          </a:p>
          <a:p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Ext.create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('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Ext.grid.RowNumberer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'), //2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text: 'Book', //3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flex: 1,</a:t>
            </a:r>
          </a:p>
          <a:p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dataIndex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'book'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}, {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text: 'Category', //4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xtype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'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templatecolumn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',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width: 100,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tpl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'{topic} {version}'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}, {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text: 'Already Released?', //5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xtype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'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booleancolumn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',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width: 100,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dataIndex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'released',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trueText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'Yes',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falseText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'No'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}, {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text: 'Released Date', //6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xtype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'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datecolumn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',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width: 100,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dataIndex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'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releasedDate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',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format: 'm-Y'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}, {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text: 'Price', //7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xtype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'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numbercolumn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',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width: 80,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dataIndex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'value',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format:'0.00'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}, {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xtype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'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actioncolumn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', //8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width: 50,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items: [{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icon: 'images/edit.png',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tooltip: 'Edit',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handler: function (grid,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rowIndex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colIndex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{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var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rec =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grid.getStore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().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getAt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rowIndex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);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Ext.MessageBox.alert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('Edit',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rec.get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('book'));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}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}, {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icon: 'images/delete.gif',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tooltip: 'Delete',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handler: function (grid,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rowIndex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colIndex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{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var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rec =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grid.getStore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().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getAt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rowIndex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);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Ext.MessageBox.alert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('Delete',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rec.get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('book'));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}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}]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}]</a:t>
            </a:r>
          </a:p>
          <a:p>
            <a:r>
              <a:rPr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});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BF84A-A0A6-4CF7-88E1-910E84862FB1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8848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1.Ext.apply/</a:t>
            </a:r>
            <a:r>
              <a:rPr lang="en-US" altLang="zh-CN" dirty="0" err="1" smtClean="0"/>
              <a:t>Ext.applyIf</a:t>
            </a:r>
            <a:endParaRPr lang="en-US" altLang="zh-CN" dirty="0" smtClean="0"/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Ext.define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("myClass1", {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name: '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xieli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',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address: '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ChongQing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'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});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Ext.define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("myClass2", {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name: '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zhangjian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',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school: '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JiangJin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'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})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var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myClass1 =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Ext.create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("myClass1");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var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myClass2 =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Ext.create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("myClass2")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Ext.apply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(myClass1, myClass2);</a:t>
            </a:r>
            <a:r>
              <a:rPr lang="en-US" altLang="zh-C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Ext.apply</a:t>
            </a:r>
            <a:r>
              <a:rPr lang="en-US" altLang="zh-CN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If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(myClass1, myClass2)</a:t>
            </a:r>
          </a:p>
          <a:p>
            <a:r>
              <a:rPr lang="en-US" altLang="zh-C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2.Ext.Array.each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var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= [1, 2, 3, 4, 5]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Ext.Array.each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function (a) {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console.log(a);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})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3.Ext.require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Ext.Loader.setPath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({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Ext: "../../Scripts/ext-4.0.7-gpl/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src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"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});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Ext.require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("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Ext.Ajax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");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4.Ext.util.Format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Ext.String.format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("{0} is {1}'s people", "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xieli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", "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chongqing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")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Ext.util.Format.number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(2.2324, "0.00")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Ext.util.Format.date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("2010/2/4", "Y-m-d")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BF84A-A0A6-4CF7-88E1-910E84862FB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31278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var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store =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Ext.create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("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Ext.data.ArrayStore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", {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fields: ['id', 'name', 'age', 'address'],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groupField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'address',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data: [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[1, '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aaa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', '23', '</a:t>
            </a:r>
            <a:r>
              <a:rPr lang="zh-CN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江津</a:t>
            </a:r>
            <a:r>
              <a:rPr lang="en-US" altLang="zh-C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'],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[2, '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bbb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', '34', '</a:t>
            </a:r>
            <a:r>
              <a:rPr lang="zh-CN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北碚</a:t>
            </a:r>
            <a:r>
              <a:rPr lang="en-US" altLang="zh-C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'],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[3, 'ccc', '33', '</a:t>
            </a:r>
            <a:r>
              <a:rPr lang="zh-CN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江津</a:t>
            </a:r>
            <a:r>
              <a:rPr lang="en-US" altLang="zh-C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'],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[4, '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ddd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', '54', '</a:t>
            </a:r>
            <a:r>
              <a:rPr lang="zh-CN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杭州</a:t>
            </a:r>
            <a:r>
              <a:rPr lang="en-US" altLang="zh-C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'],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[4, '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eee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', '24', '</a:t>
            </a:r>
            <a:r>
              <a:rPr lang="zh-CN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北碚</a:t>
            </a:r>
            <a:r>
              <a:rPr lang="en-US" altLang="zh-C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']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]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});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Ext.create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('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Ext.grid.Panel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', {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title: '</a:t>
            </a:r>
            <a:r>
              <a:rPr lang="zh-CN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学习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grid</a:t>
            </a:r>
            <a:r>
              <a:rPr lang="zh-CN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控件</a:t>
            </a:r>
            <a:r>
              <a:rPr lang="en-US" altLang="zh-C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',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store: store,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forceFit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true,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renderTo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Ext.getBody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(),</a:t>
            </a:r>
          </a:p>
          <a:p>
            <a:r>
              <a:rPr lang="zh-CN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</a:t>
            </a:r>
            <a:r>
              <a:rPr lang="en-US" altLang="zh-C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//</a:t>
            </a:r>
            <a:r>
              <a:rPr lang="zh-CN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声明分组展示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features: [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Ext.create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('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Ext.grid.feature.Grouping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', {</a:t>
            </a:r>
          </a:p>
          <a:p>
            <a:r>
              <a:rPr lang="zh-CN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</a:t>
            </a:r>
            <a:r>
              <a:rPr lang="en-US" altLang="zh-C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//</a:t>
            </a:r>
            <a:r>
              <a:rPr lang="zh-CN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组名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groupHeaderTpl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'{name}({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rows.length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})'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})],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columns: [{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text: '</a:t>
            </a:r>
            <a:r>
              <a:rPr lang="zh-CN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姓名</a:t>
            </a:r>
            <a:r>
              <a:rPr lang="en-US" altLang="zh-C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',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dataIndex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'name'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}, {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text: '</a:t>
            </a:r>
            <a:r>
              <a:rPr lang="zh-CN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年龄</a:t>
            </a:r>
            <a:r>
              <a:rPr lang="en-US" altLang="zh-C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',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dataIndex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'age'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}]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});</a:t>
            </a:r>
          </a:p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BF84A-A0A6-4CF7-88E1-910E84862FB1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41347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var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store =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Ext.create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("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Ext.data.ArrayStore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", {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fields: ['id', 'name', 'age', 'address'],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groupField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'address',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data: [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[1, '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aaa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', '23', '</a:t>
            </a:r>
            <a:r>
              <a:rPr lang="zh-CN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江津</a:t>
            </a:r>
            <a:r>
              <a:rPr lang="en-US" altLang="zh-C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'],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[2, '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bbb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', '34', '</a:t>
            </a:r>
            <a:r>
              <a:rPr lang="zh-CN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北碚</a:t>
            </a:r>
            <a:r>
              <a:rPr lang="en-US" altLang="zh-C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'],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[3, 'ccc', '33', '</a:t>
            </a:r>
            <a:r>
              <a:rPr lang="zh-CN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江津</a:t>
            </a:r>
            <a:r>
              <a:rPr lang="en-US" altLang="zh-C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'],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[4, '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ddd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', '54', '</a:t>
            </a:r>
            <a:r>
              <a:rPr lang="zh-CN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杭州</a:t>
            </a:r>
            <a:r>
              <a:rPr lang="en-US" altLang="zh-C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'],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[4, '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eee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', '24', '</a:t>
            </a:r>
            <a:r>
              <a:rPr lang="zh-CN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北碚</a:t>
            </a:r>
            <a:r>
              <a:rPr lang="en-US" altLang="zh-C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']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]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});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Ext.create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('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Ext.grid.Panel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', {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title: '</a:t>
            </a:r>
            <a:r>
              <a:rPr lang="zh-CN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学习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grid</a:t>
            </a:r>
            <a:r>
              <a:rPr lang="zh-CN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控件</a:t>
            </a:r>
            <a:r>
              <a:rPr lang="en-US" altLang="zh-C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',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store: store,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forceFit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true,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renderTo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Ext.getBody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(),</a:t>
            </a:r>
          </a:p>
          <a:p>
            <a:r>
              <a:rPr lang="zh-CN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</a:t>
            </a:r>
            <a:r>
              <a:rPr lang="en-US" altLang="zh-C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//</a:t>
            </a:r>
            <a:r>
              <a:rPr lang="zh-CN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声明分组展示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features: {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groupHeaderTpl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' {name}',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ftype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'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groupingsummary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'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},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columns: [{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text: '</a:t>
            </a:r>
            <a:r>
              <a:rPr lang="zh-CN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姓名</a:t>
            </a:r>
            <a:r>
              <a:rPr lang="en-US" altLang="zh-C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',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dataIndex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'name',</a:t>
            </a:r>
          </a:p>
          <a:p>
            <a:r>
              <a:rPr lang="zh-CN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</a:t>
            </a:r>
            <a:r>
              <a:rPr lang="en-US" altLang="zh-C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//</a:t>
            </a:r>
            <a:r>
              <a:rPr lang="zh-CN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统计人数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summaryType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'count',</a:t>
            </a:r>
          </a:p>
          <a:p>
            <a:r>
              <a:rPr lang="zh-CN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</a:t>
            </a:r>
            <a:r>
              <a:rPr lang="en-US" altLang="zh-C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//</a:t>
            </a:r>
            <a:r>
              <a:rPr lang="zh-CN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显示类容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summaryRenderer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function (value) {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    return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Ext.String.format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('{0} people{1}',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value, value !== 1 ? 's' : '');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}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}, {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text: '</a:t>
            </a:r>
            <a:r>
              <a:rPr lang="zh-CN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年龄</a:t>
            </a:r>
            <a:r>
              <a:rPr lang="en-US" altLang="zh-C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',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dataIndex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'age'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}]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});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BF84A-A0A6-4CF7-88E1-910E84862FB1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83259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var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store =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Ext.create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("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Ext.data.ArrayStore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", {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fields: ['id', 'name', 'age', 'address'],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data: [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[1, '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aaa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', '23', '</a:t>
            </a:r>
            <a:r>
              <a:rPr lang="zh-CN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江津</a:t>
            </a:r>
            <a:r>
              <a:rPr lang="en-US" altLang="zh-C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'],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[2, '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bbb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', '34', '</a:t>
            </a:r>
            <a:r>
              <a:rPr lang="zh-CN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北碚</a:t>
            </a:r>
            <a:r>
              <a:rPr lang="en-US" altLang="zh-C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'],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[3, 'ccc', '33', '</a:t>
            </a:r>
            <a:r>
              <a:rPr lang="zh-CN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江津</a:t>
            </a:r>
            <a:r>
              <a:rPr lang="en-US" altLang="zh-C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'],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[4, '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ddd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', '54', '</a:t>
            </a:r>
            <a:r>
              <a:rPr lang="zh-CN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杭州</a:t>
            </a:r>
            <a:r>
              <a:rPr lang="en-US" altLang="zh-C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'],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[4, '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eee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', '24', '</a:t>
            </a:r>
            <a:r>
              <a:rPr lang="zh-CN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北碚</a:t>
            </a:r>
            <a:r>
              <a:rPr lang="en-US" altLang="zh-C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']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]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});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Ext.create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('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Ext.grid.Panel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', {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title: '</a:t>
            </a:r>
            <a:r>
              <a:rPr lang="zh-CN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学习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grid</a:t>
            </a:r>
            <a:r>
              <a:rPr lang="zh-CN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控件</a:t>
            </a:r>
            <a:r>
              <a:rPr lang="en-US" altLang="zh-C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',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store: store,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forceFit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true,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renderTo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Ext.getBody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(),</a:t>
            </a:r>
          </a:p>
          <a:p>
            <a:r>
              <a:rPr lang="zh-CN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</a:t>
            </a:r>
            <a:r>
              <a:rPr lang="en-US" altLang="zh-C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//</a:t>
            </a:r>
            <a:r>
              <a:rPr lang="zh-CN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声明分组展示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features: {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ftype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'summary'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},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columns: [{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text: '</a:t>
            </a:r>
            <a:r>
              <a:rPr lang="zh-CN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姓名</a:t>
            </a:r>
            <a:r>
              <a:rPr lang="en-US" altLang="zh-C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',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dataIndex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'name',</a:t>
            </a:r>
          </a:p>
          <a:p>
            <a:r>
              <a:rPr lang="zh-CN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</a:t>
            </a:r>
            <a:r>
              <a:rPr lang="en-US" altLang="zh-C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//</a:t>
            </a:r>
            <a:r>
              <a:rPr lang="zh-CN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统计人数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summaryType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'count',</a:t>
            </a:r>
          </a:p>
          <a:p>
            <a:r>
              <a:rPr lang="zh-CN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</a:t>
            </a:r>
            <a:r>
              <a:rPr lang="en-US" altLang="zh-C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//</a:t>
            </a:r>
            <a:r>
              <a:rPr lang="zh-CN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显示类容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summaryRenderer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function (value) {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    return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Ext.String.format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('{0} people{1}',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value, value !== 1 ? 's' : '');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}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}, {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text: '</a:t>
            </a:r>
            <a:r>
              <a:rPr lang="zh-CN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年龄</a:t>
            </a:r>
            <a:r>
              <a:rPr lang="en-US" altLang="zh-C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',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dataIndex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'age'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}]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});</a:t>
            </a:r>
          </a:p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BF84A-A0A6-4CF7-88E1-910E84862FB1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46144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var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store =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Ext.create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("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Ext.data.ArrayStore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", {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fields: ['id', 'name', 'age', 'address'],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data: [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[1, '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aaa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', '23', '</a:t>
            </a:r>
            <a:r>
              <a:rPr lang="zh-CN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江津</a:t>
            </a:r>
            <a:r>
              <a:rPr lang="en-US" altLang="zh-C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'],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[2, '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bbb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', '34', '</a:t>
            </a:r>
            <a:r>
              <a:rPr lang="zh-CN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北碚</a:t>
            </a:r>
            <a:r>
              <a:rPr lang="en-US" altLang="zh-C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'],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[3, 'ccc', '33', '</a:t>
            </a:r>
            <a:r>
              <a:rPr lang="zh-CN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江津</a:t>
            </a:r>
            <a:r>
              <a:rPr lang="en-US" altLang="zh-C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'],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[4, '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ddd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', '54', '</a:t>
            </a:r>
            <a:r>
              <a:rPr lang="zh-CN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杭州</a:t>
            </a:r>
            <a:r>
              <a:rPr lang="en-US" altLang="zh-C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'],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[4, '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eee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', '24', '</a:t>
            </a:r>
            <a:r>
              <a:rPr lang="zh-CN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北碚</a:t>
            </a:r>
            <a:r>
              <a:rPr lang="en-US" altLang="zh-C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']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]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});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Ext.create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('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Ext.grid.Panel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', {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title: '</a:t>
            </a:r>
            <a:r>
              <a:rPr lang="zh-CN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学习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grid</a:t>
            </a:r>
            <a:r>
              <a:rPr lang="zh-CN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控件</a:t>
            </a:r>
            <a:r>
              <a:rPr lang="en-US" altLang="zh-C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',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store: store,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forceFit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true,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renderTo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Ext.getBody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(),</a:t>
            </a:r>
          </a:p>
          <a:p>
            <a:r>
              <a:rPr lang="zh-CN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</a:t>
            </a:r>
            <a:r>
              <a:rPr lang="en-US" altLang="zh-C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//</a:t>
            </a:r>
            <a:r>
              <a:rPr lang="zh-CN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声明特性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features: [{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ftype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'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rowbody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',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getAdditionalData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function (data,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idx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record,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orig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{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    return {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       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rowBody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Ext.String.format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'&lt;div&gt;-&gt;</a:t>
            </a:r>
            <a:r>
              <a:rPr lang="zh-CN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姓名</a:t>
            </a:r>
            <a:r>
              <a:rPr lang="en-US" altLang="zh-C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:&lt;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span&gt; {0}&lt;/span&gt;&lt;/div&gt;',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data.name)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    };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}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}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],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columns: [{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text: '</a:t>
            </a:r>
            <a:r>
              <a:rPr lang="zh-CN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姓名</a:t>
            </a:r>
            <a:r>
              <a:rPr lang="en-US" altLang="zh-C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',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dataIndex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'name'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}, {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text: '</a:t>
            </a:r>
            <a:r>
              <a:rPr lang="zh-CN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年龄</a:t>
            </a:r>
            <a:r>
              <a:rPr lang="en-US" altLang="zh-C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',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dataIndex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'age'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}]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});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BF84A-A0A6-4CF7-88E1-910E84862FB1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3206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var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store =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Ext.create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("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Ext.data.ArrayStore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", {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fields: ['id', 'name', 'age', 'address'],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data: [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[1, '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aaa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', '23', '</a:t>
            </a:r>
            <a:r>
              <a:rPr lang="zh-CN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江津</a:t>
            </a:r>
            <a:r>
              <a:rPr lang="en-US" altLang="zh-C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'],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[2, '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bbb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', '34', '</a:t>
            </a:r>
            <a:r>
              <a:rPr lang="zh-CN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北碚</a:t>
            </a:r>
            <a:r>
              <a:rPr lang="en-US" altLang="zh-C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'],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[3, 'ccc', '33', '</a:t>
            </a:r>
            <a:r>
              <a:rPr lang="zh-CN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江津</a:t>
            </a:r>
            <a:r>
              <a:rPr lang="en-US" altLang="zh-C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'],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[4, '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ddd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', '54', '</a:t>
            </a:r>
            <a:r>
              <a:rPr lang="zh-CN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杭州</a:t>
            </a:r>
            <a:r>
              <a:rPr lang="en-US" altLang="zh-C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'],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[4, '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eee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', '24', '</a:t>
            </a:r>
            <a:r>
              <a:rPr lang="zh-CN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北碚</a:t>
            </a:r>
            <a:r>
              <a:rPr lang="en-US" altLang="zh-C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']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]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});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Ext.create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('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Ext.grid.Panel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', {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title: '</a:t>
            </a:r>
            <a:r>
              <a:rPr lang="zh-CN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学习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grid</a:t>
            </a:r>
            <a:r>
              <a:rPr lang="zh-CN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控件</a:t>
            </a:r>
            <a:r>
              <a:rPr lang="en-US" altLang="zh-C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',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store: store,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forceFit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true,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renderTo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Ext.getBody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(),</a:t>
            </a:r>
          </a:p>
          <a:p>
            <a:r>
              <a:rPr lang="zh-CN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</a:t>
            </a:r>
            <a:r>
              <a:rPr lang="en-US" altLang="zh-C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//</a:t>
            </a:r>
            <a:r>
              <a:rPr lang="zh-CN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单元格选择模式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selType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'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cellmodel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',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plugins: [</a:t>
            </a:r>
          </a:p>
          <a:p>
            <a:r>
              <a:rPr lang="zh-CN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</a:t>
            </a:r>
            <a:r>
              <a:rPr lang="en-US" altLang="zh-C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//</a:t>
            </a:r>
            <a:r>
              <a:rPr lang="zh-CN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编辑单元格插件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Ext.create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("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Ext.grid.plugin.CellEditing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", {</a:t>
            </a:r>
          </a:p>
          <a:p>
            <a:r>
              <a:rPr lang="zh-CN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    </a:t>
            </a:r>
            <a:r>
              <a:rPr lang="en-US" altLang="zh-C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//</a:t>
            </a:r>
            <a:r>
              <a:rPr lang="zh-CN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双击开始编辑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   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clicksToEdit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2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})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],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columns: [{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text: '</a:t>
            </a:r>
            <a:r>
              <a:rPr lang="zh-CN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姓名</a:t>
            </a:r>
            <a:r>
              <a:rPr lang="en-US" altLang="zh-C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',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dataIndex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'name',</a:t>
            </a:r>
          </a:p>
          <a:p>
            <a:r>
              <a:rPr lang="zh-CN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</a:t>
            </a:r>
            <a:r>
              <a:rPr lang="en-US" altLang="zh-C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//</a:t>
            </a:r>
            <a:r>
              <a:rPr lang="zh-CN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定义编辑状态时的控件，没有定义不能编辑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editor: {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   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xtype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'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textfield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',</a:t>
            </a:r>
          </a:p>
          <a:p>
            <a:r>
              <a:rPr lang="zh-CN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    </a:t>
            </a:r>
            <a:r>
              <a:rPr lang="en-US" altLang="zh-C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//</a:t>
            </a:r>
            <a:r>
              <a:rPr lang="zh-CN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是否可以为空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   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allowBlank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false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}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}, {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text: '</a:t>
            </a:r>
            <a:r>
              <a:rPr lang="zh-CN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年龄</a:t>
            </a:r>
            <a:r>
              <a:rPr lang="en-US" altLang="zh-C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',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dataIndex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'age',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editor: {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   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xtype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'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datefield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'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}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}]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});</a:t>
            </a:r>
          </a:p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BF84A-A0A6-4CF7-88E1-910E84862FB1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84108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var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store =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Ext.create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("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Ext.data.ArrayStore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", {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fields: ['id', 'name', 'age', 'address'],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data: [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[1, '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aaa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', '23', '</a:t>
            </a:r>
            <a:r>
              <a:rPr lang="zh-CN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江津</a:t>
            </a:r>
            <a:r>
              <a:rPr lang="en-US" altLang="zh-C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'],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[2, '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bbb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', '34', '</a:t>
            </a:r>
            <a:r>
              <a:rPr lang="zh-CN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北碚</a:t>
            </a:r>
            <a:r>
              <a:rPr lang="en-US" altLang="zh-C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'],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[3, 'ccc', '33', '</a:t>
            </a:r>
            <a:r>
              <a:rPr lang="zh-CN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江津</a:t>
            </a:r>
            <a:r>
              <a:rPr lang="en-US" altLang="zh-C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'],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[4, '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ddd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', '54', '</a:t>
            </a:r>
            <a:r>
              <a:rPr lang="zh-CN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杭州</a:t>
            </a:r>
            <a:r>
              <a:rPr lang="en-US" altLang="zh-C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'],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[4, '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eee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', '24', '</a:t>
            </a:r>
            <a:r>
              <a:rPr lang="zh-CN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北碚</a:t>
            </a:r>
            <a:r>
              <a:rPr lang="en-US" altLang="zh-C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']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]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});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Ext.create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('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Ext.grid.Panel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', {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title: '</a:t>
            </a:r>
            <a:r>
              <a:rPr lang="zh-CN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学习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grid</a:t>
            </a:r>
            <a:r>
              <a:rPr lang="zh-CN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控件</a:t>
            </a:r>
            <a:r>
              <a:rPr lang="en-US" altLang="zh-C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',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store: store,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forceFit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true,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renderTo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Ext.getBody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(),</a:t>
            </a:r>
          </a:p>
          <a:p>
            <a:r>
              <a:rPr lang="zh-CN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</a:t>
            </a:r>
            <a:r>
              <a:rPr lang="en-US" altLang="zh-C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//</a:t>
            </a:r>
            <a:r>
              <a:rPr lang="zh-CN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单元格选择模式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selType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'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rowmodel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',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plugins: [</a:t>
            </a:r>
          </a:p>
          <a:p>
            <a:r>
              <a:rPr lang="zh-CN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</a:t>
            </a:r>
            <a:r>
              <a:rPr lang="en-US" altLang="zh-C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//</a:t>
            </a:r>
            <a:r>
              <a:rPr lang="zh-CN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编辑单元格插件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Ext.create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("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Ext.grid.plugin.RowEditing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", {</a:t>
            </a:r>
          </a:p>
          <a:p>
            <a:r>
              <a:rPr lang="zh-CN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    </a:t>
            </a:r>
            <a:r>
              <a:rPr lang="en-US" altLang="zh-C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//</a:t>
            </a:r>
            <a:r>
              <a:rPr lang="zh-CN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双击开始编辑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   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clicksToEdit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2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})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],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columns: [{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text: '</a:t>
            </a:r>
            <a:r>
              <a:rPr lang="zh-CN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姓名</a:t>
            </a:r>
            <a:r>
              <a:rPr lang="en-US" altLang="zh-C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',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dataIndex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'name',</a:t>
            </a:r>
          </a:p>
          <a:p>
            <a:r>
              <a:rPr lang="zh-CN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</a:t>
            </a:r>
            <a:r>
              <a:rPr lang="en-US" altLang="zh-C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//</a:t>
            </a:r>
            <a:r>
              <a:rPr lang="zh-CN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定义编辑状态时的控件，没有定义不能编辑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editor: {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   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xtype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'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textfield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',</a:t>
            </a:r>
          </a:p>
          <a:p>
            <a:r>
              <a:rPr lang="zh-CN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    </a:t>
            </a:r>
            <a:r>
              <a:rPr lang="en-US" altLang="zh-C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//</a:t>
            </a:r>
            <a:r>
              <a:rPr lang="zh-CN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是否可以为空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   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allowBlank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false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}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}, {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text: '</a:t>
            </a:r>
            <a:r>
              <a:rPr lang="zh-CN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年龄</a:t>
            </a:r>
            <a:r>
              <a:rPr lang="en-US" altLang="zh-C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',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dataIndex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'age',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editor: {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   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xtype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'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datefield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'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}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}]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});</a:t>
            </a:r>
          </a:p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BF84A-A0A6-4CF7-88E1-910E84862FB1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27361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//</a:t>
            </a:r>
            <a:r>
              <a:rPr lang="zh-CN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定义树形组件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Ext.create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('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Ext.tree.Panel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', {</a:t>
            </a:r>
          </a:p>
          <a:p>
            <a:r>
              <a:rPr lang="zh-CN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</a:t>
            </a:r>
            <a:r>
              <a:rPr lang="en-US" altLang="zh-C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title: '</a:t>
            </a:r>
            <a:r>
              <a:rPr lang="zh-CN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简单的树形组件</a:t>
            </a:r>
            <a:r>
              <a:rPr lang="en-US" altLang="zh-C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',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width: 200,</a:t>
            </a:r>
          </a:p>
          <a:p>
            <a:r>
              <a:rPr lang="zh-CN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</a:t>
            </a:r>
            <a:r>
              <a:rPr lang="en-US" altLang="zh-C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//</a:t>
            </a:r>
            <a:r>
              <a:rPr lang="zh-CN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数据容器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store: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Ext.create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('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Ext.data.TreeStore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', {</a:t>
            </a:r>
          </a:p>
          <a:p>
            <a:r>
              <a:rPr lang="zh-CN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</a:t>
            </a:r>
            <a:r>
              <a:rPr lang="en-US" altLang="zh-C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//</a:t>
            </a:r>
            <a:r>
              <a:rPr lang="zh-CN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根节点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root: {</a:t>
            </a:r>
          </a:p>
          <a:p>
            <a:r>
              <a:rPr lang="zh-CN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    </a:t>
            </a:r>
            <a:r>
              <a:rPr lang="en-US" altLang="zh-C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//</a:t>
            </a:r>
            <a:r>
              <a:rPr lang="zh-CN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是否展开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    expanded: true,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    children: [</a:t>
            </a:r>
          </a:p>
          <a:p>
            <a:r>
              <a:rPr lang="zh-CN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    </a:t>
            </a:r>
            <a:r>
              <a:rPr lang="en-US" altLang="zh-C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//leaf</a:t>
            </a:r>
            <a:r>
              <a:rPr lang="zh-CN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属性标明是是否是根节点，如果是，必须指明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        {text: "</a:t>
            </a:r>
            <a:r>
              <a:rPr lang="zh-CN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我的树</a:t>
            </a:r>
            <a:r>
              <a:rPr lang="en-US" altLang="zh-C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1",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leaf: true },</a:t>
            </a:r>
          </a:p>
          <a:p>
            <a:r>
              <a:rPr lang="zh-CN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    </a:t>
            </a:r>
            <a:r>
              <a:rPr lang="en-US" altLang="zh-C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//child</a:t>
            </a:r>
            <a:r>
              <a:rPr lang="zh-CN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属性标明是此节点下面有子节点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        {text: "</a:t>
            </a:r>
            <a:r>
              <a:rPr lang="zh-CN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我的树</a:t>
            </a:r>
            <a:r>
              <a:rPr lang="en-US" altLang="zh-C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2",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expanded: true,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        children: [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        { text: "</a:t>
            </a:r>
            <a:r>
              <a:rPr lang="zh-CN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我的树</a:t>
            </a:r>
            <a:r>
              <a:rPr lang="en-US" altLang="zh-C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2.1",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leaf: true },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        { text: "</a:t>
            </a:r>
            <a:r>
              <a:rPr lang="zh-CN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我的树</a:t>
            </a:r>
            <a:r>
              <a:rPr lang="en-US" altLang="zh-C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2.2",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leaf: true }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        ]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    },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        { text: "</a:t>
            </a:r>
            <a:r>
              <a:rPr lang="zh-CN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我的树</a:t>
            </a:r>
            <a:r>
              <a:rPr lang="en-US" altLang="zh-C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3",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leaf: true }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        ]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}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}),</a:t>
            </a:r>
          </a:p>
          <a:p>
            <a:r>
              <a:rPr lang="zh-CN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</a:t>
            </a:r>
            <a:r>
              <a:rPr lang="en-US" altLang="zh-C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//</a:t>
            </a:r>
            <a:r>
              <a:rPr lang="zh-CN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是否显示根节点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rootVisible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false,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renderTo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Ext.getBody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()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});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BF84A-A0A6-4CF7-88E1-910E84862FB1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11021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zh-C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//</a:t>
            </a:r>
            <a:r>
              <a:rPr lang="zh-CN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定义树形组件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Ext.create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('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Ext.tree.Panel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', {</a:t>
            </a:r>
          </a:p>
          <a:p>
            <a:r>
              <a:rPr lang="zh-CN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</a:t>
            </a:r>
            <a:r>
              <a:rPr lang="en-US" altLang="zh-C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title: '</a:t>
            </a:r>
            <a:r>
              <a:rPr lang="zh-CN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简单的树形组件</a:t>
            </a:r>
            <a:r>
              <a:rPr lang="en-US" altLang="zh-C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',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width: 200,</a:t>
            </a:r>
          </a:p>
          <a:p>
            <a:r>
              <a:rPr lang="zh-CN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</a:t>
            </a:r>
            <a:r>
              <a:rPr lang="en-US" altLang="zh-C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//</a:t>
            </a:r>
            <a:r>
              <a:rPr lang="zh-CN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数据容器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store: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Ext.create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('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Ext.data.TreeStore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', {</a:t>
            </a:r>
          </a:p>
          <a:p>
            <a:r>
              <a:rPr lang="zh-CN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</a:t>
            </a:r>
            <a:r>
              <a:rPr lang="en-US" altLang="zh-C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//</a:t>
            </a:r>
            <a:r>
              <a:rPr lang="zh-CN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根节点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root: {</a:t>
            </a:r>
          </a:p>
          <a:p>
            <a:r>
              <a:rPr lang="zh-CN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    </a:t>
            </a:r>
            <a:r>
              <a:rPr lang="en-US" altLang="zh-C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//</a:t>
            </a:r>
            <a:r>
              <a:rPr lang="zh-CN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是否展开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    expanded: true,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    children: [</a:t>
            </a:r>
          </a:p>
          <a:p>
            <a:r>
              <a:rPr lang="zh-CN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    </a:t>
            </a:r>
            <a:r>
              <a:rPr lang="en-US" altLang="zh-C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//leaf</a:t>
            </a:r>
            <a:r>
              <a:rPr lang="zh-CN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属性标明是是否是根节点，如果是，必须指明</a:t>
            </a:r>
          </a:p>
          <a:p>
            <a:r>
              <a:rPr lang="zh-CN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    </a:t>
            </a:r>
            <a:r>
              <a:rPr lang="en-US" altLang="zh-C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//</a:t>
            </a:r>
            <a:r>
              <a:rPr lang="zh-CN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为节点加上</a:t>
            </a:r>
            <a:r>
              <a:rPr lang="en-US" altLang="zh-C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checked</a:t>
            </a:r>
            <a:r>
              <a:rPr lang="zh-CN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属性，实现带选择框的节点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    {text: "</a:t>
            </a:r>
            <a:r>
              <a:rPr lang="zh-CN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我的树</a:t>
            </a:r>
            <a:r>
              <a:rPr lang="en-US" altLang="zh-C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1",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leaf: true, checked: false },</a:t>
            </a:r>
          </a:p>
          <a:p>
            <a:r>
              <a:rPr lang="zh-CN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    </a:t>
            </a:r>
            <a:r>
              <a:rPr lang="en-US" altLang="zh-C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//child</a:t>
            </a:r>
            <a:r>
              <a:rPr lang="zh-CN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属性标明是此节点下面有子节点</a:t>
            </a:r>
          </a:p>
          <a:p>
            <a:r>
              <a:rPr lang="zh-CN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    </a:t>
            </a:r>
            <a:r>
              <a:rPr lang="en-US" altLang="zh-C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//</a:t>
            </a:r>
            <a:r>
              <a:rPr lang="zh-CN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为节点加上</a:t>
            </a:r>
            <a:r>
              <a:rPr lang="en-US" altLang="zh-C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checked</a:t>
            </a:r>
            <a:r>
              <a:rPr lang="zh-CN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属性，实现带选择框的节点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        {text: "</a:t>
            </a:r>
            <a:r>
              <a:rPr lang="zh-CN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我的树</a:t>
            </a:r>
            <a:r>
              <a:rPr lang="en-US" altLang="zh-C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2",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checked: false, expanded: true,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        children: [</a:t>
            </a:r>
          </a:p>
          <a:p>
            <a:r>
              <a:rPr lang="zh-CN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        </a:t>
            </a:r>
            <a:r>
              <a:rPr lang="en-US" altLang="zh-C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//</a:t>
            </a:r>
            <a:r>
              <a:rPr lang="zh-CN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为节点加上</a:t>
            </a:r>
            <a:r>
              <a:rPr lang="en-US" altLang="zh-C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checked</a:t>
            </a:r>
            <a:r>
              <a:rPr lang="zh-CN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属性，实现带选择框的节点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        {text: "</a:t>
            </a:r>
            <a:r>
              <a:rPr lang="zh-CN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我的树</a:t>
            </a:r>
            <a:r>
              <a:rPr lang="en-US" altLang="zh-C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2.1",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checked: false, leaf: true },</a:t>
            </a:r>
          </a:p>
          <a:p>
            <a:r>
              <a:rPr lang="zh-CN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        </a:t>
            </a:r>
            <a:r>
              <a:rPr lang="en-US" altLang="zh-C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//</a:t>
            </a:r>
            <a:r>
              <a:rPr lang="zh-CN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为节点加上</a:t>
            </a:r>
            <a:r>
              <a:rPr lang="en-US" altLang="zh-C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checked</a:t>
            </a:r>
            <a:r>
              <a:rPr lang="zh-CN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属性，实现带选择框的节点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        {text: "</a:t>
            </a:r>
            <a:r>
              <a:rPr lang="zh-CN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我的树</a:t>
            </a:r>
            <a:r>
              <a:rPr lang="en-US" altLang="zh-C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2.2",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checked: false, leaf: true }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        ]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    },</a:t>
            </a:r>
          </a:p>
          <a:p>
            <a:r>
              <a:rPr lang="zh-CN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    </a:t>
            </a:r>
            <a:r>
              <a:rPr lang="en-US" altLang="zh-C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//</a:t>
            </a:r>
            <a:r>
              <a:rPr lang="zh-CN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为节点加上</a:t>
            </a:r>
            <a:r>
              <a:rPr lang="en-US" altLang="zh-C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checked</a:t>
            </a:r>
            <a:r>
              <a:rPr lang="zh-CN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属性，实现带选择框的节点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        {text: "</a:t>
            </a:r>
            <a:r>
              <a:rPr lang="zh-CN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我的树</a:t>
            </a:r>
            <a:r>
              <a:rPr lang="en-US" altLang="zh-C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3",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checked: true, leaf: true }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        ]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}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}),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listeners: {</a:t>
            </a:r>
          </a:p>
          <a:p>
            <a:r>
              <a:rPr lang="zh-CN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</a:t>
            </a:r>
            <a:r>
              <a:rPr lang="en-US" altLang="zh-C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//</a:t>
            </a:r>
            <a:r>
              <a:rPr lang="zh-CN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单击根节点时，全选或者全不选子节点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checkchange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function (n, checked) {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   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n.cascade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(function (c) {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       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c.set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("checked", checked)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    })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}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},</a:t>
            </a:r>
          </a:p>
          <a:p>
            <a:r>
              <a:rPr lang="zh-CN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</a:t>
            </a:r>
            <a:r>
              <a:rPr lang="en-US" altLang="zh-C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//</a:t>
            </a:r>
            <a:r>
              <a:rPr lang="zh-CN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是否显示根节点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rootVisible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false,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renderTo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Ext.getBody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()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});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BF84A-A0A6-4CF7-88E1-910E84862FB1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80008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Ext.define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("Person", {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extend: '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Ext.data.Model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',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fields: [{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name: 'name', type: 'string'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}, {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name: 'age', type: '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'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}, {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name: 'department', type: 'department'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}]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});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var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store =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Ext.create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("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Ext.data.TreeStore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", {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model: 'Person',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proxy: {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url:'../../Scripts/Test/TreePanelData.js',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type:'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ajax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'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}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});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// console.log(store)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Ext.create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("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Ext.tree.Panel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", {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renderTo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Ext.getBody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(),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title: '</a:t>
            </a:r>
            <a:r>
              <a:rPr lang="zh-CN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树形表格</a:t>
            </a:r>
            <a:r>
              <a:rPr lang="en-US" altLang="zh-C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',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width: 400,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height: 300,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collapsible: true,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useArrows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true,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rootVisible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false,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store: store,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multiSelect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true,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singleExpand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true,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columns: [{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xtype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'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treecolumn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',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text: 'name',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flex: 1,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dataIndex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'name'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}, {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text: 'age',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flex: 1,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dataIndex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'age'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}, {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text: 'department',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flex: 1,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dataIndex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'department'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}]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})</a:t>
            </a:r>
          </a:p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BF84A-A0A6-4CF7-88E1-910E84862FB1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00416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Ext.create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('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Ext.form.Panel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', {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frame: true,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title: 'Form Fields',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width: 340,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bodyPadding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5,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renderTo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Ext.getBody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(),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fieldDefaults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{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labelAlign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'left',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labelWidth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90,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anchor: '100%'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},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items: [{</a:t>
            </a:r>
          </a:p>
          <a:p>
            <a:r>
              <a:rPr lang="zh-CN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</a:t>
            </a:r>
            <a:r>
              <a:rPr lang="en-US" altLang="zh-C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//</a:t>
            </a:r>
            <a:r>
              <a:rPr lang="zh-CN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隐藏的文本框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xtype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'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hiddenfield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', //1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name: 'hiddenfield1',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value: '</a:t>
            </a:r>
            <a:r>
              <a:rPr lang="zh-CN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隐藏的文本框</a:t>
            </a:r>
            <a:r>
              <a:rPr lang="en-US" altLang="zh-C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'</a:t>
            </a:r>
            <a:endParaRPr lang="zh-CN" alt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}, {</a:t>
            </a:r>
          </a:p>
          <a:p>
            <a:r>
              <a:rPr lang="zh-CN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</a:t>
            </a:r>
            <a:r>
              <a:rPr lang="en-US" altLang="zh-C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//</a:t>
            </a:r>
            <a:r>
              <a:rPr lang="zh-CN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显示文本框，相当于</a:t>
            </a:r>
            <a:r>
              <a:rPr lang="en-US" altLang="zh-C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label</a:t>
            </a:r>
            <a:endParaRPr lang="zh-CN" alt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xtype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'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displayfield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', //2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name: 'displayfield1',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fieldLabel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'Display field',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value: '</a:t>
            </a:r>
            <a:r>
              <a:rPr lang="zh-CN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显示文本框</a:t>
            </a:r>
            <a:r>
              <a:rPr lang="en-US" altLang="zh-C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'</a:t>
            </a:r>
            <a:endParaRPr lang="zh-CN" alt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}, {</a:t>
            </a:r>
          </a:p>
          <a:p>
            <a:r>
              <a:rPr lang="zh-CN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</a:t>
            </a:r>
            <a:r>
              <a:rPr lang="en-US" altLang="zh-C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//</a:t>
            </a:r>
            <a:r>
              <a:rPr lang="zh-CN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输入文本框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xtype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'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textfield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', //3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name: 'textfield1',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fieldLabel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'Text field',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value: '</a:t>
            </a:r>
            <a:r>
              <a:rPr lang="zh-CN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输入文本框</a:t>
            </a:r>
            <a:r>
              <a:rPr lang="en-US" altLang="zh-C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'</a:t>
            </a:r>
            <a:endParaRPr lang="zh-CN" alt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}, {</a:t>
            </a:r>
          </a:p>
          <a:p>
            <a:r>
              <a:rPr lang="zh-CN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</a:t>
            </a:r>
            <a:r>
              <a:rPr lang="en-US" altLang="zh-C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//</a:t>
            </a:r>
            <a:r>
              <a:rPr lang="zh-CN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输入密码的文本框，输入的字符都会展现为</a:t>
            </a:r>
            <a:r>
              <a:rPr lang="en-US" altLang="zh-C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zh-CN" alt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xtype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'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textfield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', //4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name: 'password1',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inputType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'password',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fieldLabel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'Password field'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}, {</a:t>
            </a:r>
          </a:p>
          <a:p>
            <a:r>
              <a:rPr lang="zh-CN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</a:t>
            </a:r>
            <a:r>
              <a:rPr lang="en-US" altLang="zh-C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//</a:t>
            </a:r>
            <a:r>
              <a:rPr lang="zh-CN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多行文本输入框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xtype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'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textareafield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', //5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name: 'textarea1',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fieldLabel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'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TextArea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',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value: '</a:t>
            </a:r>
            <a:r>
              <a:rPr lang="zh-CN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啦啦啦，我是卖报的小行家</a:t>
            </a:r>
            <a:r>
              <a:rPr lang="en-US" altLang="zh-C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'</a:t>
            </a:r>
            <a:endParaRPr lang="zh-CN" alt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}, {</a:t>
            </a:r>
          </a:p>
          <a:p>
            <a:r>
              <a:rPr lang="zh-CN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</a:t>
            </a:r>
            <a:r>
              <a:rPr lang="en-US" altLang="zh-C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//</a:t>
            </a:r>
            <a:r>
              <a:rPr lang="zh-CN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上传文件文本框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xtype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'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filefield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', //6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name: 'file1',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fieldLabel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'File upload'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}, {</a:t>
            </a:r>
          </a:p>
          <a:p>
            <a:r>
              <a:rPr lang="zh-CN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</a:t>
            </a:r>
            <a:r>
              <a:rPr lang="en-US" altLang="zh-C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//</a:t>
            </a:r>
            <a:r>
              <a:rPr lang="zh-CN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时间文本框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xtype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'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timefield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', //7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name: 'time1',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fieldLabel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'Time Field',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minValue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'8:00 AM',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maxValue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'5:00 PM',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increment: 30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}, {</a:t>
            </a:r>
          </a:p>
          <a:p>
            <a:r>
              <a:rPr lang="zh-CN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</a:t>
            </a:r>
            <a:r>
              <a:rPr lang="en-US" altLang="zh-C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//</a:t>
            </a:r>
            <a:r>
              <a:rPr lang="zh-CN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日期文本框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xtype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'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datefield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', //8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name: 'date1',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fieldLabel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'Date Field',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value: new Date()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}, {</a:t>
            </a:r>
          </a:p>
          <a:p>
            <a:r>
              <a:rPr lang="zh-CN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</a:t>
            </a:r>
            <a:r>
              <a:rPr lang="en-US" altLang="zh-C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//</a:t>
            </a:r>
            <a:r>
              <a:rPr lang="zh-CN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下拉列表框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xtype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'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combobox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', //9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fieldLabel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'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Combobox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',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displayField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'name',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store: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Ext.create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('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Ext.data.Store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', {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    fields: [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{ type: 'string', name: 'name' }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],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    data: [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{ "name": "Alabama" },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{ "name": "Alaska" },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{ "name": "Arizona" },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{ "name": "Arkansas" },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{ "name": "California" }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]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}),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queryMode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'local',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typeAhead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true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}, {</a:t>
            </a:r>
          </a:p>
          <a:p>
            <a:r>
              <a:rPr lang="zh-CN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</a:t>
            </a:r>
            <a:r>
              <a:rPr lang="en-US" altLang="zh-C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//</a:t>
            </a:r>
            <a:r>
              <a:rPr lang="zh-CN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只能输入数字的文本框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xtype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'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numberfield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',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name: 'numberfield1', //10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fieldLabel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'Number field',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value: 20,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minValue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0,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maxValue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50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}, {</a:t>
            </a:r>
          </a:p>
          <a:p>
            <a:r>
              <a:rPr lang="zh-CN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</a:t>
            </a:r>
            <a:r>
              <a:rPr lang="en-US" altLang="zh-C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//</a:t>
            </a:r>
            <a:r>
              <a:rPr lang="zh-CN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复选框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xtype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'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checkboxfield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', //11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name: 'checkbox1',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fieldLabel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'Checkbox',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boxLabel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'</a:t>
            </a:r>
            <a:r>
              <a:rPr lang="zh-CN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复选框</a:t>
            </a:r>
            <a:r>
              <a:rPr lang="en-US" altLang="zh-C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'</a:t>
            </a:r>
            <a:endParaRPr lang="zh-CN" alt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}, {</a:t>
            </a:r>
          </a:p>
          <a:p>
            <a:r>
              <a:rPr lang="zh-CN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</a:t>
            </a:r>
            <a:r>
              <a:rPr lang="en-US" altLang="zh-C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//</a:t>
            </a:r>
            <a:r>
              <a:rPr lang="zh-CN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单选框，注意</a:t>
            </a:r>
            <a:r>
              <a:rPr lang="en-US" altLang="zh-C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name</a:t>
            </a:r>
            <a:r>
              <a:rPr lang="zh-CN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和下面的单选框相同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xtype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'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radiofield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', //12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name: 'radio1',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value: 'radiovalue1',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fieldLabel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'Radio buttons',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boxLabel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'radio 1'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}, {</a:t>
            </a:r>
          </a:p>
          <a:p>
            <a:r>
              <a:rPr lang="zh-CN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</a:t>
            </a:r>
            <a:r>
              <a:rPr lang="en-US" altLang="zh-C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//</a:t>
            </a:r>
            <a:r>
              <a:rPr lang="zh-CN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单选框，注意</a:t>
            </a:r>
            <a:r>
              <a:rPr lang="en-US" altLang="zh-C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name</a:t>
            </a:r>
            <a:r>
              <a:rPr lang="zh-CN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和上面的单选框相同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xtype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'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radiofield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', //13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name: 'radio1',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value: 'radiovalue2',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fieldLabel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'',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labelSeparator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'',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hideEmptyLabel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false,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boxLabel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'radio 2'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}, {</a:t>
            </a:r>
          </a:p>
          <a:p>
            <a:r>
              <a:rPr lang="zh-CN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</a:t>
            </a:r>
            <a:r>
              <a:rPr lang="en-US" altLang="zh-C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//</a:t>
            </a:r>
            <a:r>
              <a:rPr lang="zh-CN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拖动组件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xtype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'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multislider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', //14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fieldLabel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'Multi Slider',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values: [25, 50, 75],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increment: 5,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minValue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0,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maxValue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100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}, {</a:t>
            </a:r>
          </a:p>
          <a:p>
            <a:r>
              <a:rPr lang="zh-CN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</a:t>
            </a:r>
            <a:r>
              <a:rPr lang="en-US" altLang="zh-C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//</a:t>
            </a:r>
            <a:r>
              <a:rPr lang="zh-CN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拖动组件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xtype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'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sliderfield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', //15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fieldLabel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'Single Slider',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value: 50,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increment: 10,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minValue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0,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maxValue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100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}]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});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BF84A-A0A6-4CF7-88E1-910E84862FB1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7711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&lt;head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runat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="server"&gt;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&lt;title&gt;Index&lt;/title&gt;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&lt;link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href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="../../Scripts/ext-4.0.7-gpl/resources/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css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/ext-all.css"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="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stylesheet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"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type="text/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css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" /&gt;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&lt;script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src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="../../Scripts/ext-4.0.7-gpl/ext-all.js" type="text/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javascript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"&gt;&lt;/script&gt;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&lt;%-- &lt;script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src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="../../Scripts/ext-4.0.7-gpl/ext.js" type="text/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javascript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"&gt;&lt;/script&gt;--%&gt;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&lt;script type="text/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javascript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"&gt;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Ext.onReady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(function () {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Ext.create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("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Ext.panel.Panel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", {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renderTo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'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extjsComponent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',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title: '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Extjs</a:t>
            </a:r>
            <a:r>
              <a:rPr lang="zh-CN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控件</a:t>
            </a:r>
            <a:r>
              <a:rPr lang="en-US" altLang="zh-C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',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width: 300,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height: 150,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items: [{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xtype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'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textfield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',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id: 'textfield1',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value:'我的id是：textfield1',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fieldLabel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'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Extjs</a:t>
            </a:r>
            <a:r>
              <a:rPr lang="zh-CN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文本框控件</a:t>
            </a:r>
            <a:r>
              <a:rPr lang="en-US" altLang="zh-C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1'</a:t>
            </a:r>
            <a:endParaRPr lang="zh-CN" alt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}, {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xtype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'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textfield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',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id: 'textfield2',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value: '我的id是：textfield2',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fieldLabel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'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Extjs</a:t>
            </a:r>
            <a:r>
              <a:rPr lang="zh-CN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文本框控件</a:t>
            </a:r>
            <a:r>
              <a:rPr lang="en-US" altLang="zh-C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2'</a:t>
            </a:r>
            <a:endParaRPr lang="zh-CN" alt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}, {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xtype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'panel',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items: [{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   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xtype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:'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textfield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',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    id: 'textfieldchild1',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    value: '我的id是：textfieldchild1',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   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fieldLabel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'</a:t>
            </a:r>
            <a:r>
              <a:rPr lang="zh-CN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嵌套在子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panel</a:t>
            </a:r>
            <a:r>
              <a:rPr lang="zh-CN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中的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textfield</a:t>
            </a:r>
            <a:r>
              <a:rPr lang="zh-CN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控件</a:t>
            </a:r>
            <a:r>
              <a:rPr lang="en-US" altLang="zh-C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'</a:t>
            </a:r>
            <a:endParaRPr lang="zh-CN" alt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}]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}]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});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});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&lt;/script&gt;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&lt;/head&gt;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&lt;body&gt;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&lt;div&gt;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&lt;input id="text1" type="text" style="width: 200px" value="</a:t>
            </a:r>
            <a:r>
              <a:rPr lang="zh-CN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这是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html</a:t>
            </a:r>
            <a:r>
              <a:rPr lang="zh-CN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控件</a:t>
            </a:r>
            <a:r>
              <a:rPr lang="en-US" altLang="zh-C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id</a:t>
            </a:r>
            <a:r>
              <a:rPr lang="zh-CN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是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text1" /&gt;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&lt;input id="text2" type="text" style="width: 200px" value="</a:t>
            </a:r>
            <a:r>
              <a:rPr lang="zh-CN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这是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html</a:t>
            </a:r>
            <a:r>
              <a:rPr lang="zh-CN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控件</a:t>
            </a:r>
            <a:r>
              <a:rPr lang="en-US" altLang="zh-C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id</a:t>
            </a:r>
            <a:r>
              <a:rPr lang="zh-CN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是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text2" /&gt;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&lt;div&gt;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&lt;input id="text3" type="text" style="width: 200px" value="</a:t>
            </a:r>
            <a:r>
              <a:rPr lang="zh-CN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这是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html</a:t>
            </a:r>
            <a:r>
              <a:rPr lang="zh-CN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控件</a:t>
            </a:r>
            <a:r>
              <a:rPr lang="en-US" altLang="zh-C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id</a:t>
            </a:r>
            <a:r>
              <a:rPr lang="zh-CN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是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text3" /&gt;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&lt;/div&gt;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&lt;/div&gt;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&lt;div id="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extjsComponent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"&gt;&lt;/div&gt;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&lt;/body&gt;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&lt;/html&gt;</a:t>
            </a:r>
          </a:p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BF84A-A0A6-4CF7-88E1-910E84862FB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75885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Ext.create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('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Ext.form.Panel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', {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frame: true,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title: 'Form Fields Validation',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width: 340,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bodyPadding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5,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renderTo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Ext.getBody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(),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fieldDefaults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{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labelAlign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'left',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labelWidth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90,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anchor: '100%',</a:t>
            </a:r>
          </a:p>
          <a:p>
            <a:r>
              <a:rPr lang="zh-CN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</a:t>
            </a:r>
            <a:r>
              <a:rPr lang="en-US" altLang="zh-C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//</a:t>
            </a:r>
            <a:r>
              <a:rPr lang="zh-CN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错误提示显示在下方，还可以配置为</a:t>
            </a:r>
            <a:r>
              <a:rPr lang="en-US" altLang="zh-C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side</a:t>
            </a:r>
            <a:r>
              <a:rPr lang="zh-CN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、</a:t>
            </a:r>
            <a:r>
              <a:rPr lang="en-US" altLang="zh-C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title</a:t>
            </a:r>
            <a:r>
              <a:rPr lang="zh-CN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、</a:t>
            </a:r>
            <a:r>
              <a:rPr lang="en-US" altLang="zh-C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none</a:t>
            </a:r>
            <a:endParaRPr lang="zh-CN" alt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msgTarget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'under'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},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items: [{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xtype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'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textfield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',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name: 'textfield1',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fieldLabel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'</a:t>
            </a:r>
            <a:r>
              <a:rPr lang="zh-CN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必须输入</a:t>
            </a:r>
            <a:r>
              <a:rPr lang="en-US" altLang="zh-C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',</a:t>
            </a:r>
          </a:p>
          <a:p>
            <a:r>
              <a:rPr lang="zh-CN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</a:t>
            </a:r>
            <a:r>
              <a:rPr lang="en-US" altLang="zh-C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//</a:t>
            </a:r>
            <a:r>
              <a:rPr lang="zh-CN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不允许为空验证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allowBlank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false //1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}, {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xtype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'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textfield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',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name: 'textfield2',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fieldLabel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'</a:t>
            </a:r>
            <a:r>
              <a:rPr lang="zh-CN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最多两个字符</a:t>
            </a:r>
            <a:r>
              <a:rPr lang="en-US" altLang="zh-C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',</a:t>
            </a:r>
          </a:p>
          <a:p>
            <a:r>
              <a:rPr lang="zh-CN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</a:t>
            </a:r>
            <a:r>
              <a:rPr lang="en-US" altLang="zh-C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//</a:t>
            </a:r>
            <a:r>
              <a:rPr lang="zh-CN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输入的字符长度验证（至少输入</a:t>
            </a:r>
            <a:r>
              <a:rPr lang="en-US" altLang="zh-C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</a:t>
            </a:r>
            <a:r>
              <a:rPr lang="zh-CN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个字符）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minLength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2 //2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}, {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xtype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'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textfield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',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name: 'textfield3',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fieldLabel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'</a:t>
            </a:r>
            <a:r>
              <a:rPr lang="zh-CN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最长</a:t>
            </a:r>
            <a:r>
              <a:rPr lang="en-US" altLang="zh-C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</a:t>
            </a:r>
            <a:r>
              <a:rPr lang="zh-CN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个字符</a:t>
            </a:r>
            <a:r>
              <a:rPr lang="en-US" altLang="zh-C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',</a:t>
            </a:r>
          </a:p>
          <a:p>
            <a:r>
              <a:rPr lang="zh-CN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</a:t>
            </a:r>
            <a:r>
              <a:rPr lang="en-US" altLang="zh-C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//</a:t>
            </a:r>
            <a:r>
              <a:rPr lang="zh-CN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输入的字符长度验证（最多输入</a:t>
            </a:r>
            <a:r>
              <a:rPr lang="en-US" altLang="zh-C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</a:t>
            </a:r>
            <a:r>
              <a:rPr lang="zh-CN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个字符）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maxLength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5 //3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}, {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xtype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'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textfield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',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name: 'textfield7',</a:t>
            </a:r>
          </a:p>
          <a:p>
            <a:r>
              <a:rPr lang="zh-CN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</a:t>
            </a:r>
            <a:r>
              <a:rPr lang="en-US" altLang="zh-CN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fieldLabel</a:t>
            </a:r>
            <a:r>
              <a:rPr lang="en-US" altLang="zh-C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'</a:t>
            </a:r>
            <a:r>
              <a:rPr lang="zh-CN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正则表达式验证电话号码</a:t>
            </a:r>
            <a:r>
              <a:rPr lang="en-US" altLang="zh-C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',</a:t>
            </a:r>
          </a:p>
          <a:p>
            <a:r>
              <a:rPr lang="zh-CN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</a:t>
            </a:r>
            <a:r>
              <a:rPr lang="en-US" altLang="zh-C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//</a:t>
            </a:r>
            <a:r>
              <a:rPr lang="zh-CN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通过正则表达式验证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regex: /^\d{3}-\d{3}-\d{4}$/, //4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regexText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'Must be in the format xxx-xxx-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xxxx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'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}, {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xtype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'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textfield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',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name: 'textfield4',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fieldLabel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'</a:t>
            </a:r>
            <a:r>
              <a:rPr lang="zh-CN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验证用户输入的是否为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email',</a:t>
            </a:r>
          </a:p>
          <a:p>
            <a:r>
              <a:rPr lang="zh-CN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</a:t>
            </a:r>
            <a:r>
              <a:rPr lang="en-US" altLang="zh-C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//</a:t>
            </a:r>
            <a:r>
              <a:rPr lang="zh-CN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已经定义好的验证，请通过文档查看</a:t>
            </a:r>
            <a:r>
              <a:rPr lang="en-US" altLang="zh-CN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vtype</a:t>
            </a:r>
            <a:endParaRPr lang="zh-CN" alt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vtype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'email' //5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}, {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xtype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'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textfield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',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name: 'textfield6',</a:t>
            </a:r>
          </a:p>
          <a:p>
            <a:r>
              <a:rPr lang="zh-CN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</a:t>
            </a:r>
            <a:r>
              <a:rPr lang="en-US" altLang="zh-CN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fieldLabel</a:t>
            </a:r>
            <a:r>
              <a:rPr lang="en-US" altLang="zh-C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'</a:t>
            </a:r>
            <a:r>
              <a:rPr lang="zh-CN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验证用户输入的是否是</a:t>
            </a:r>
            <a:r>
              <a:rPr lang="en-US" altLang="zh-C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URL',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vtype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'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url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' //8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}]</a:t>
            </a:r>
          </a:p>
          <a:p>
            <a:r>
              <a:rPr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});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BF84A-A0A6-4CF7-88E1-910E84862FB1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1884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b="1" dirty="0" smtClean="0"/>
              <a:t>App.js</a:t>
            </a:r>
            <a:r>
              <a:rPr lang="zh-CN" altLang="en-US" b="1" dirty="0" smtClean="0"/>
              <a:t>：</a:t>
            </a:r>
            <a:endParaRPr lang="en-US" altLang="zh-CN" b="1" dirty="0" smtClean="0"/>
          </a:p>
          <a:p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Ext.application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({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name: 'Information',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appFolder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'../Scripts/App',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controllers: ['Person'],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launch: function () {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Ext.create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('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Ext.container.Viewport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', {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layout: 'border',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items: [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{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xtype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'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personlist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',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region: 'center'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}, {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xtype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'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persondetail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',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region: 'south',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   height:200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}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]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});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}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});</a:t>
            </a:r>
          </a:p>
          <a:p>
            <a:r>
              <a:rPr lang="en-US" altLang="zh-CN" b="1" dirty="0" smtClean="0">
                <a:solidFill>
                  <a:srgbClr val="FF0000"/>
                </a:solidFill>
              </a:rPr>
              <a:t>Controller.person.js</a:t>
            </a:r>
          </a:p>
          <a:p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Ext.define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("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Information.controller.Person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", {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extend: '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Ext.app.Controller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',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views: ['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person.List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', '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person.Detail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'],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refs: {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selector: '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persondetail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',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ref: '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persondetail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'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},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models: ['Person'],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stores: ['Person'],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init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function () {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this.control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({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'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personlist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': {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'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itemclick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':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this.onItemClick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}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})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},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onItemClick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function (grid, record, item, index) {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var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tplMsg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=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this.getPersondetail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().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tplMsg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;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var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personTpl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=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Ext.create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('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Ext.Template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',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tplMsg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);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personTpl.overwrite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this.getPersondetail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().body,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record.data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);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}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})</a:t>
            </a:r>
          </a:p>
          <a:p>
            <a:r>
              <a:rPr lang="en-US" altLang="zh-CN" b="1" dirty="0" smtClean="0">
                <a:solidFill>
                  <a:srgbClr val="FF0000"/>
                </a:solidFill>
              </a:rPr>
              <a:t>Model.person.js</a:t>
            </a:r>
          </a:p>
          <a:p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Ext.define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("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Information.model.Person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", {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extend: '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Ext.data.Model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',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fields: [{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name: 'name', type: 'string'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}, {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name: 'age', type: 'number'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}, {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name: 'address', type: 'string'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}, {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name: 'gender', type: 'string'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}, {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name: 'birthday', type: 'string'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}]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});</a:t>
            </a:r>
          </a:p>
          <a:p>
            <a:r>
              <a:rPr lang="en-US" altLang="zh-CN" b="1" dirty="0" smtClean="0">
                <a:solidFill>
                  <a:srgbClr val="FF0000"/>
                </a:solidFill>
              </a:rPr>
              <a:t>Store.person.js</a:t>
            </a:r>
          </a:p>
          <a:p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Ext.define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("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Information.store.Person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", {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extend: '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Ext.data.Store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',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model: "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Information.model.Person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",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data: data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});</a:t>
            </a:r>
          </a:p>
          <a:p>
            <a:r>
              <a:rPr lang="en-US" altLang="zh-CN" b="1" dirty="0" smtClean="0">
                <a:solidFill>
                  <a:srgbClr val="FF0000"/>
                </a:solidFill>
              </a:rPr>
              <a:t>View.person.detail.js</a:t>
            </a:r>
          </a:p>
          <a:p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Ext.define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("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Information.view.person.Detail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", {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extend: '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Ext.panel.Panel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',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alias: '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widget.persondetail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',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tplMsg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'&lt;table&gt;&lt;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&gt;&lt;td&gt;</a:t>
            </a:r>
            <a:r>
              <a:rPr lang="zh-CN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姓名</a:t>
            </a:r>
            <a:r>
              <a:rPr lang="en-US" altLang="zh-C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:&lt;/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td&gt;&lt;td&gt;{name}&lt;/td&gt;&lt;/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&gt;&lt;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&gt;&lt;td&gt;</a:t>
            </a:r>
            <a:r>
              <a:rPr lang="zh-CN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年龄</a:t>
            </a:r>
            <a:r>
              <a:rPr lang="en-US" altLang="zh-C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:&lt;/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td&gt;&lt;td&gt;{age}&lt;/td&gt;&lt;/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&gt;&lt;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&gt;'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+ '&lt;td&gt;</a:t>
            </a:r>
            <a:r>
              <a:rPr lang="zh-CN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地址</a:t>
            </a:r>
            <a:r>
              <a:rPr lang="en-US" altLang="zh-C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:&lt;/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td&gt;&lt;td&gt;{address}&lt;/td&gt;&lt;/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&gt;&lt;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&gt;&lt;td&gt;</a:t>
            </a:r>
            <a:r>
              <a:rPr lang="zh-CN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出生日期</a:t>
            </a:r>
            <a:r>
              <a:rPr lang="en-US" altLang="zh-C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:&lt;/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td&gt;&lt;td&gt;{birthday}&lt;/td&gt;&lt;/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&gt;'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+ '&lt;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&gt;&lt;td&gt;</a:t>
            </a:r>
            <a:r>
              <a:rPr lang="zh-CN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性别</a:t>
            </a:r>
            <a:r>
              <a:rPr lang="en-US" altLang="zh-C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:&lt;/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td&gt;&lt;td&gt;{gender}&lt;/td&gt;&lt;/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&gt;&lt;/table&gt;',</a:t>
            </a:r>
          </a:p>
          <a:p>
            <a:r>
              <a:rPr lang="zh-CN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</a:t>
            </a:r>
            <a:r>
              <a:rPr lang="en-US" altLang="zh-C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html: '</a:t>
            </a:r>
            <a:r>
              <a:rPr lang="zh-CN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请选择需要查看详情的数据</a:t>
            </a:r>
            <a:r>
              <a:rPr lang="en-US" altLang="zh-C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'</a:t>
            </a:r>
            <a:endParaRPr lang="zh-CN" alt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});</a:t>
            </a:r>
          </a:p>
          <a:p>
            <a:r>
              <a:rPr lang="en-US" altLang="zh-CN" b="1" dirty="0" smtClean="0">
                <a:solidFill>
                  <a:srgbClr val="FF0000"/>
                </a:solidFill>
              </a:rPr>
              <a:t>View.person.list.js</a:t>
            </a:r>
          </a:p>
          <a:p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Ext.define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("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Information.view.person.List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", {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extend: '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Ext.grid.Panel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',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alias:'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widget.personlist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',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store: 'Person',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title: '</a:t>
            </a:r>
            <a:r>
              <a:rPr lang="zh-CN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用户信息</a:t>
            </a:r>
            <a:r>
              <a:rPr lang="en-US" altLang="zh-C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',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initComponent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function () {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this.columns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= [{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text: '</a:t>
            </a:r>
            <a:r>
              <a:rPr lang="zh-CN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姓名</a:t>
            </a:r>
            <a:r>
              <a:rPr lang="en-US" altLang="zh-C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',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dataIndex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'name'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}, {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text: '</a:t>
            </a:r>
            <a:r>
              <a:rPr lang="zh-CN" alt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年龄</a:t>
            </a:r>
            <a:r>
              <a:rPr lang="en-US" altLang="zh-CN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',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dataIndex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'age'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}]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this.callParent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();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}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})</a:t>
            </a:r>
          </a:p>
          <a:p>
            <a:endParaRPr lang="en-US" altLang="zh-CN" b="0" dirty="0" smtClean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BF84A-A0A6-4CF7-88E1-910E84862FB1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112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Ext.define</a:t>
            </a:r>
            <a:r>
              <a:rPr lang="en-US" dirty="0" smtClean="0"/>
              <a:t>('Patient', { </a:t>
            </a:r>
          </a:p>
          <a:p>
            <a:r>
              <a:rPr lang="en-US" dirty="0" smtClean="0"/>
              <a:t>extend: '</a:t>
            </a:r>
            <a:r>
              <a:rPr lang="en-US" dirty="0" err="1" smtClean="0"/>
              <a:t>Ext.data.Model</a:t>
            </a:r>
            <a:r>
              <a:rPr lang="en-US" dirty="0" smtClean="0"/>
              <a:t>', </a:t>
            </a:r>
          </a:p>
          <a:p>
            <a:r>
              <a:rPr lang="en-US" dirty="0" smtClean="0"/>
              <a:t>fields: [ </a:t>
            </a:r>
          </a:p>
          <a:p>
            <a:r>
              <a:rPr lang="en-US" dirty="0" smtClean="0"/>
              <a:t>{name: 'name'}, </a:t>
            </a:r>
          </a:p>
          <a:p>
            <a:r>
              <a:rPr lang="en-US" dirty="0" smtClean="0"/>
              <a:t>{name: 'age', type: '</a:t>
            </a:r>
            <a:r>
              <a:rPr lang="en-US" dirty="0" err="1" smtClean="0"/>
              <a:t>int</a:t>
            </a:r>
            <a:r>
              <a:rPr lang="en-US" dirty="0" smtClean="0"/>
              <a:t>'}, </a:t>
            </a:r>
          </a:p>
          <a:p>
            <a:r>
              <a:rPr lang="en-US" dirty="0" smtClean="0"/>
              <a:t>{name: 'phone', type: 'string'}, </a:t>
            </a:r>
          </a:p>
          <a:p>
            <a:r>
              <a:rPr lang="en-US" dirty="0" smtClean="0"/>
              <a:t>{name: 'gender', type: 'string'}, </a:t>
            </a:r>
          </a:p>
          <a:p>
            <a:r>
              <a:rPr lang="en-US" dirty="0" smtClean="0"/>
              <a:t>{name: 'birthday', type: 'date', </a:t>
            </a:r>
            <a:r>
              <a:rPr lang="en-US" dirty="0" err="1" smtClean="0"/>
              <a:t>dateFormat</a:t>
            </a:r>
            <a:r>
              <a:rPr lang="en-US" dirty="0" smtClean="0"/>
              <a:t>: 'd/m/Y'}, </a:t>
            </a:r>
          </a:p>
          <a:p>
            <a:r>
              <a:rPr lang="en-US" dirty="0" smtClean="0"/>
              <a:t>{name: 'alive', type: '</a:t>
            </a:r>
            <a:r>
              <a:rPr lang="en-US" dirty="0" err="1" smtClean="0"/>
              <a:t>boolean</a:t>
            </a:r>
            <a:r>
              <a:rPr lang="en-US" dirty="0" smtClean="0"/>
              <a:t>', </a:t>
            </a:r>
            <a:r>
              <a:rPr lang="en-US" dirty="0" err="1" smtClean="0"/>
              <a:t>defaultValue</a:t>
            </a:r>
            <a:r>
              <a:rPr lang="en-US" dirty="0" smtClean="0"/>
              <a:t>: true}, </a:t>
            </a:r>
          </a:p>
          <a:p>
            <a:r>
              <a:rPr lang="en-US" dirty="0" smtClean="0"/>
              <a:t>{name: 'weight', type: 'float'}, </a:t>
            </a:r>
          </a:p>
          <a:p>
            <a:r>
              <a:rPr lang="en-US" dirty="0" smtClean="0"/>
              <a:t>{name: '</a:t>
            </a:r>
            <a:r>
              <a:rPr lang="en-US" dirty="0" err="1" smtClean="0"/>
              <a:t>weightKg</a:t>
            </a:r>
            <a:r>
              <a:rPr lang="en-US" dirty="0" smtClean="0"/>
              <a:t>', type: 'float', </a:t>
            </a:r>
          </a:p>
          <a:p>
            <a:r>
              <a:rPr lang="en-US" dirty="0" smtClean="0"/>
              <a:t>convert: function(value, record) { </a:t>
            </a:r>
          </a:p>
          <a:p>
            <a:r>
              <a:rPr lang="en-US" dirty="0" err="1" smtClean="0"/>
              <a:t>var</a:t>
            </a:r>
            <a:r>
              <a:rPr lang="en-US" dirty="0" smtClean="0"/>
              <a:t> </a:t>
            </a:r>
            <a:r>
              <a:rPr lang="en-US" dirty="0" err="1" smtClean="0"/>
              <a:t>weightPounds</a:t>
            </a:r>
            <a:r>
              <a:rPr lang="en-US" dirty="0" smtClean="0"/>
              <a:t> = </a:t>
            </a:r>
            <a:r>
              <a:rPr lang="en-US" dirty="0" err="1" smtClean="0"/>
              <a:t>record.get</a:t>
            </a:r>
            <a:r>
              <a:rPr lang="en-US" dirty="0" smtClean="0"/>
              <a:t>('weight'); </a:t>
            </a:r>
          </a:p>
          <a:p>
            <a:r>
              <a:rPr lang="en-US" dirty="0" smtClean="0"/>
              <a:t>return </a:t>
            </a:r>
            <a:r>
              <a:rPr lang="en-US" dirty="0" err="1" smtClean="0"/>
              <a:t>Math.round</a:t>
            </a:r>
            <a:r>
              <a:rPr lang="en-US" dirty="0" smtClean="0"/>
              <a:t>(</a:t>
            </a:r>
            <a:r>
              <a:rPr lang="en-US" dirty="0" err="1" smtClean="0"/>
              <a:t>weightPounds</a:t>
            </a:r>
            <a:r>
              <a:rPr lang="en-US" dirty="0" smtClean="0"/>
              <a:t> * 0.</a:t>
            </a:r>
            <a:r>
              <a:rPr lang="en-US" altLang="zh-CN" dirty="0" smtClean="0"/>
              <a:t>5</a:t>
            </a:r>
            <a:r>
              <a:rPr lang="en-US" dirty="0" smtClean="0"/>
              <a:t>); </a:t>
            </a:r>
          </a:p>
          <a:p>
            <a:r>
              <a:rPr lang="en-US" dirty="0" smtClean="0"/>
              <a:t>} </a:t>
            </a:r>
          </a:p>
          <a:p>
            <a:r>
              <a:rPr lang="en-US" dirty="0" smtClean="0"/>
              <a:t>} </a:t>
            </a:r>
          </a:p>
          <a:p>
            <a:r>
              <a:rPr lang="en-US" dirty="0" smtClean="0"/>
              <a:t>] </a:t>
            </a:r>
          </a:p>
          <a:p>
            <a:r>
              <a:rPr lang="en-US" dirty="0" smtClean="0"/>
              <a:t>});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var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patient =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Ext.ModelMgr.create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({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name:'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xieli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',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age:32,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phone:'123456',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gender:'male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',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birthday: '01/02/2012',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alive:true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weight:127.4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}, "Patient");</a:t>
            </a:r>
          </a:p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BF84A-A0A6-4CF7-88E1-910E84862FB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0115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validations: [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 type: 'presence', field: 'age' },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 type: 'presence', field: 'name' },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 type: 'length', field: 'name', min: 2, max: 60 },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 type: 'format', field: 'name', matcher: /([a-z ]+)/ },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 type: 'inclusion', field: 'gender', list: ['M', 'F'] },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{ type: 'exclusion', field: 'weight', list: [0] }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]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BF84A-A0A6-4CF7-88E1-910E84862FB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9163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BF84A-A0A6-4CF7-88E1-910E84862FB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7571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获取数据：</a:t>
            </a:r>
            <a:endParaRPr lang="en-US" altLang="zh-CN" dirty="0" smtClean="0"/>
          </a:p>
          <a:p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Author.load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(1, { 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success: function(author) { </a:t>
            </a:r>
          </a:p>
          <a:p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var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books =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author.books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(); 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console.log("Author "+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author.get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('name') + " has written " +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books.getCount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() + " books"); </a:t>
            </a:r>
          </a:p>
          <a:p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books.each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(function(book) { </a:t>
            </a:r>
          </a:p>
          <a:p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var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title =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book.get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('title'); </a:t>
            </a:r>
          </a:p>
          <a:p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var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chapters =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book.chapters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(); 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console.log("Book " + title + " has " +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chapters.getCount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() + " chapters"); </a:t>
            </a:r>
          </a:p>
          <a:p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chapters.each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(function(chapter) { 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console.log(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chapter.get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('number') + " " + chapter. get('title')); 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}); 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}); 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 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}); </a:t>
            </a:r>
          </a:p>
          <a:p>
            <a:r>
              <a:rPr lang="zh-CN" alt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数据：</a:t>
            </a:r>
            <a:endParaRPr lang="en-US" altLang="zh-CN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[{"id": 1,"name": 'Shea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Frederick',"books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": [ {"id": 11,"title": 'Learning Ext JS 3.2',"pages": 432,"numChapters": 17,"chapters": [{"id": 111,"number": 1,"title": 'Getting Started'},{"id": 112,"number": 2,"title": 'The Staples of Ext JS'}]},{"id": 12,"title": 'Learning Ext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JS',"pages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": 324,"numChapters": 14,"chapters": [{"id": 123,"number": 3,"title": 'Forms'},{"id": 124,"number": 4,"title": 'Buttons, Menus, and Toolbars'}]}]}]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altLang="zh-CN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BF84A-A0A6-4CF7-88E1-910E84862FB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734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dirty="0" err="1" smtClean="0"/>
              <a:t>Author.load</a:t>
            </a:r>
            <a:r>
              <a:rPr lang="en-US" dirty="0" smtClean="0"/>
              <a:t>("1", {</a:t>
            </a:r>
          </a:p>
          <a:p>
            <a:r>
              <a:rPr lang="en-US" dirty="0" smtClean="0"/>
              <a:t>                success: function (author) {</a:t>
            </a:r>
          </a:p>
          <a:p>
            <a:r>
              <a:rPr lang="en-US" dirty="0" smtClean="0"/>
              <a:t>                    </a:t>
            </a:r>
            <a:r>
              <a:rPr lang="en-US" dirty="0" err="1" smtClean="0"/>
              <a:t>var</a:t>
            </a:r>
            <a:r>
              <a:rPr lang="en-US" dirty="0" smtClean="0"/>
              <a:t> book = </a:t>
            </a:r>
            <a:r>
              <a:rPr lang="en-US" dirty="0" err="1" smtClean="0"/>
              <a:t>author.books</a:t>
            </a:r>
            <a:r>
              <a:rPr lang="en-US" dirty="0" smtClean="0"/>
              <a:t>().</a:t>
            </a:r>
            <a:r>
              <a:rPr lang="en-US" dirty="0" err="1" smtClean="0"/>
              <a:t>data.items</a:t>
            </a:r>
            <a:r>
              <a:rPr lang="en-US" dirty="0" smtClean="0"/>
              <a:t>[0]</a:t>
            </a:r>
          </a:p>
          <a:p>
            <a:r>
              <a:rPr lang="en-US" dirty="0" smtClean="0"/>
              <a:t>                    console.log(</a:t>
            </a:r>
            <a:r>
              <a:rPr lang="en-US" dirty="0" err="1" smtClean="0"/>
              <a:t>book.getAuthor</a:t>
            </a:r>
            <a:r>
              <a:rPr lang="en-US" dirty="0" smtClean="0"/>
              <a:t>());</a:t>
            </a:r>
          </a:p>
          <a:p>
            <a:r>
              <a:rPr lang="en-US" dirty="0" smtClean="0"/>
              <a:t>                }</a:t>
            </a:r>
          </a:p>
          <a:p>
            <a:r>
              <a:rPr lang="en-US" dirty="0" smtClean="0"/>
              <a:t>            });</a:t>
            </a:r>
          </a:p>
          <a:p>
            <a:r>
              <a:rPr lang="zh-CN" altLang="en-US" dirty="0" smtClean="0"/>
              <a:t>数据：</a:t>
            </a:r>
            <a:endParaRPr lang="en-US" altLang="zh-CN" dirty="0" smtClean="0"/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[{"id": 1,"name": 'Shea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Frederick',"books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": [ {"id": 11,"title": 'Learning Ext JS 3.2',"pages": 432,"numChapters": 17,"chapters": [{"id": 111,"number": 1,"title": 'Getting Started'},{"id": 112,"number": 2,"title": 'The Staples of Ext JS'}]},{"id": 12,"title": 'Learning Ext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JS',"pages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": 324,"numChapters": 14,"chapters": [{"id": 123,"number": 3,"title": 'Forms'},{"id": 124,"number": 4,"title": 'Buttons, Menus, and Toolbars'}]}]}]</a:t>
            </a:r>
          </a:p>
          <a:p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BBF84A-A0A6-4CF7-88E1-910E84862FB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3920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D057C-C0F8-4A02-9EF5-F1B76CF35F2E}" type="datetimeFigureOut">
              <a:rPr lang="en-US" smtClean="0"/>
              <a:t>5/25/2012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9610A-1765-4E6E-9D4F-8526C61932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1850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D057C-C0F8-4A02-9EF5-F1B76CF35F2E}" type="datetimeFigureOut">
              <a:rPr lang="en-US" smtClean="0"/>
              <a:t>5/25/2012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9610A-1765-4E6E-9D4F-8526C61932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5817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D057C-C0F8-4A02-9EF5-F1B76CF35F2E}" type="datetimeFigureOut">
              <a:rPr lang="en-US" smtClean="0"/>
              <a:t>5/25/2012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9610A-1765-4E6E-9D4F-8526C61932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535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D057C-C0F8-4A02-9EF5-F1B76CF35F2E}" type="datetimeFigureOut">
              <a:rPr lang="en-US" smtClean="0"/>
              <a:t>5/25/2012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9610A-1765-4E6E-9D4F-8526C61932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494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D057C-C0F8-4A02-9EF5-F1B76CF35F2E}" type="datetimeFigureOut">
              <a:rPr lang="en-US" smtClean="0"/>
              <a:t>5/25/2012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9610A-1765-4E6E-9D4F-8526C61932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8924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D057C-C0F8-4A02-9EF5-F1B76CF35F2E}" type="datetimeFigureOut">
              <a:rPr lang="en-US" smtClean="0"/>
              <a:t>5/25/2012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9610A-1765-4E6E-9D4F-8526C61932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9847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D057C-C0F8-4A02-9EF5-F1B76CF35F2E}" type="datetimeFigureOut">
              <a:rPr lang="en-US" smtClean="0"/>
              <a:t>5/25/2012</a:t>
            </a:fld>
            <a:endParaRPr 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9610A-1765-4E6E-9D4F-8526C61932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0362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D057C-C0F8-4A02-9EF5-F1B76CF35F2E}" type="datetimeFigureOut">
              <a:rPr lang="en-US" smtClean="0"/>
              <a:t>5/25/2012</a:t>
            </a:fld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9610A-1765-4E6E-9D4F-8526C61932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550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D057C-C0F8-4A02-9EF5-F1B76CF35F2E}" type="datetimeFigureOut">
              <a:rPr lang="en-US" smtClean="0"/>
              <a:t>5/25/2012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9610A-1765-4E6E-9D4F-8526C61932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9636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D057C-C0F8-4A02-9EF5-F1B76CF35F2E}" type="datetimeFigureOut">
              <a:rPr lang="en-US" smtClean="0"/>
              <a:t>5/25/2012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9610A-1765-4E6E-9D4F-8526C61932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6230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D057C-C0F8-4A02-9EF5-F1B76CF35F2E}" type="datetimeFigureOut">
              <a:rPr lang="en-US" smtClean="0"/>
              <a:t>5/25/2012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9610A-1765-4E6E-9D4F-8526C61932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5877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8D057C-C0F8-4A02-9EF5-F1B76CF35F2E}" type="datetimeFigureOut">
              <a:rPr lang="en-US" smtClean="0"/>
              <a:t>5/25/2012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79610A-1765-4E6E-9D4F-8526C61932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31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600" b="1" dirty="0" smtClean="0">
                <a:solidFill>
                  <a:srgbClr val="FF0000"/>
                </a:solidFill>
              </a:rPr>
              <a:t>Extjs4</a:t>
            </a:r>
            <a:r>
              <a:rPr lang="zh-CN" altLang="en-US" sz="6600" b="1" dirty="0" smtClean="0">
                <a:solidFill>
                  <a:srgbClr val="FF0000"/>
                </a:solidFill>
              </a:rPr>
              <a:t>分享手册</a:t>
            </a:r>
            <a:endParaRPr lang="en-US" sz="6600" b="1" dirty="0">
              <a:solidFill>
                <a:srgbClr val="FF0000"/>
              </a:solidFill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zh-CN" altLang="en-US" dirty="0" smtClean="0"/>
              <a:t>谢立</a:t>
            </a:r>
            <a:endParaRPr lang="en-US" altLang="zh-CN" dirty="0" smtClean="0"/>
          </a:p>
          <a:p>
            <a:pPr algn="r"/>
            <a:r>
              <a:rPr lang="en-US" altLang="zh-CN" dirty="0" smtClean="0"/>
              <a:t>2012-5-4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898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 smtClean="0"/>
              <a:t>Extjs</a:t>
            </a:r>
            <a:r>
              <a:rPr lang="zh-CN" altLang="en-US" dirty="0" smtClean="0"/>
              <a:t>数据组件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CN" dirty="0" err="1" smtClean="0"/>
              <a:t>Extjs</a:t>
            </a:r>
            <a:r>
              <a:rPr lang="zh-CN" altLang="en-US" dirty="0" smtClean="0"/>
              <a:t>的数据组件包括</a:t>
            </a:r>
            <a:r>
              <a:rPr lang="en-US" altLang="zh-CN" dirty="0" smtClean="0"/>
              <a:t>model</a:t>
            </a:r>
            <a:r>
              <a:rPr lang="zh-CN" altLang="en-US" dirty="0" smtClean="0"/>
              <a:t>、</a:t>
            </a:r>
            <a:r>
              <a:rPr lang="en-US" altLang="zh-CN" dirty="0" smtClean="0"/>
              <a:t>proxy</a:t>
            </a:r>
            <a:r>
              <a:rPr lang="zh-CN" altLang="en-US" dirty="0" smtClean="0"/>
              <a:t>、</a:t>
            </a:r>
            <a:r>
              <a:rPr lang="en-US" altLang="zh-CN" dirty="0" smtClean="0"/>
              <a:t>store</a:t>
            </a:r>
            <a:r>
              <a:rPr lang="zh-CN" altLang="en-US" dirty="0"/>
              <a:t>三</a:t>
            </a:r>
            <a:r>
              <a:rPr lang="zh-CN" altLang="en-US" dirty="0" smtClean="0"/>
              <a:t>大类，</a:t>
            </a:r>
            <a:r>
              <a:rPr lang="en-US" altLang="zh-CN" dirty="0" smtClean="0"/>
              <a:t>model</a:t>
            </a:r>
            <a:r>
              <a:rPr lang="zh-CN" altLang="en-US" dirty="0" smtClean="0"/>
              <a:t>是用于定义数据结构，</a:t>
            </a:r>
            <a:r>
              <a:rPr lang="en-US" altLang="zh-CN" dirty="0" smtClean="0"/>
              <a:t>store</a:t>
            </a:r>
            <a:r>
              <a:rPr lang="zh-CN" altLang="en-US" dirty="0" smtClean="0"/>
              <a:t>是用于存放数据的容器，</a:t>
            </a:r>
            <a:r>
              <a:rPr lang="en-US" altLang="zh-CN" dirty="0" smtClean="0"/>
              <a:t>proxy</a:t>
            </a:r>
            <a:r>
              <a:rPr lang="zh-CN" altLang="en-US" smtClean="0"/>
              <a:t>用于定义数据交互方式。</a:t>
            </a:r>
            <a:endParaRPr lang="en-US" altLang="zh-CN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3068961"/>
            <a:ext cx="6364845" cy="36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953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Model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zh-CN" altLang="en-US" dirty="0" smtClean="0"/>
              <a:t>一、定义一个简单的</a:t>
            </a:r>
            <a:r>
              <a:rPr lang="en-US" altLang="zh-CN" dirty="0" smtClean="0"/>
              <a:t>Model</a:t>
            </a:r>
            <a:r>
              <a:rPr lang="zh-CN" altLang="en-US" dirty="0" smtClean="0"/>
              <a:t>（见备注）：</a:t>
            </a:r>
            <a:endParaRPr lang="en-US" altLang="zh-CN" dirty="0" smtClean="0"/>
          </a:p>
          <a:p>
            <a:pPr marL="0" indent="0">
              <a:buNone/>
            </a:pPr>
            <a:r>
              <a:rPr lang="zh-CN" altLang="en-US" dirty="0" smtClean="0"/>
              <a:t>说明：定义一个数据模型，名称叫做</a:t>
            </a:r>
            <a:r>
              <a:rPr lang="en-US" altLang="zh-CN" dirty="0" smtClean="0"/>
              <a:t>patient</a:t>
            </a:r>
            <a:r>
              <a:rPr lang="zh-CN" altLang="en-US" dirty="0" smtClean="0"/>
              <a:t>，有</a:t>
            </a:r>
            <a:r>
              <a:rPr lang="en-US" altLang="zh-CN" dirty="0" smtClean="0"/>
              <a:t>8</a:t>
            </a:r>
            <a:r>
              <a:rPr lang="zh-CN" altLang="en-US" dirty="0" smtClean="0"/>
              <a:t>个字段</a:t>
            </a:r>
            <a:r>
              <a:rPr lang="en-US" altLang="zh-CN" dirty="0" smtClean="0"/>
              <a:t>:</a:t>
            </a:r>
          </a:p>
          <a:p>
            <a:pPr marL="0" indent="0">
              <a:buNone/>
            </a:pPr>
            <a:r>
              <a:rPr lang="en-US" altLang="zh-CN" dirty="0" smtClean="0">
                <a:solidFill>
                  <a:srgbClr val="FF0000"/>
                </a:solidFill>
              </a:rPr>
              <a:t>Name</a:t>
            </a:r>
            <a:r>
              <a:rPr lang="zh-CN" altLang="en-US" dirty="0" smtClean="0">
                <a:solidFill>
                  <a:srgbClr val="FF0000"/>
                </a:solidFill>
              </a:rPr>
              <a:t>：</a:t>
            </a:r>
            <a:r>
              <a:rPr lang="zh-CN" altLang="en-US" dirty="0" smtClean="0"/>
              <a:t>姓名，类型</a:t>
            </a:r>
            <a:r>
              <a:rPr lang="en-US" altLang="zh-CN" dirty="0" smtClean="0"/>
              <a:t>Ext</a:t>
            </a:r>
            <a:r>
              <a:rPr lang="zh-CN" altLang="en-US" dirty="0" smtClean="0"/>
              <a:t>自动判断</a:t>
            </a:r>
            <a:endParaRPr lang="en-US" altLang="zh-CN" dirty="0" smtClean="0"/>
          </a:p>
          <a:p>
            <a:pPr marL="0" indent="0">
              <a:buNone/>
            </a:pPr>
            <a:r>
              <a:rPr lang="en-US" altLang="zh-CN" dirty="0" smtClean="0">
                <a:solidFill>
                  <a:srgbClr val="FF0000"/>
                </a:solidFill>
              </a:rPr>
              <a:t>Age</a:t>
            </a:r>
            <a:r>
              <a:rPr lang="zh-CN" altLang="en-US" dirty="0" smtClean="0">
                <a:solidFill>
                  <a:srgbClr val="FF0000"/>
                </a:solidFill>
              </a:rPr>
              <a:t>：</a:t>
            </a:r>
            <a:r>
              <a:rPr lang="zh-CN" altLang="en-US" dirty="0" smtClean="0"/>
              <a:t>年龄，类型</a:t>
            </a:r>
            <a:r>
              <a:rPr lang="en-US" altLang="zh-CN" dirty="0" err="1" smtClean="0"/>
              <a:t>int</a:t>
            </a:r>
            <a:r>
              <a:rPr lang="zh-CN" altLang="en-US" dirty="0" smtClean="0"/>
              <a:t>型</a:t>
            </a:r>
            <a:endParaRPr lang="en-US" altLang="zh-CN" dirty="0" smtClean="0"/>
          </a:p>
          <a:p>
            <a:pPr marL="0" indent="0">
              <a:buNone/>
            </a:pPr>
            <a:r>
              <a:rPr lang="en-US" altLang="zh-CN" dirty="0" smtClean="0">
                <a:solidFill>
                  <a:srgbClr val="FF0000"/>
                </a:solidFill>
              </a:rPr>
              <a:t>Phone</a:t>
            </a:r>
            <a:r>
              <a:rPr lang="zh-CN" altLang="en-US" dirty="0" smtClean="0">
                <a:solidFill>
                  <a:srgbClr val="FF0000"/>
                </a:solidFill>
              </a:rPr>
              <a:t>：</a:t>
            </a:r>
            <a:r>
              <a:rPr lang="zh-CN" altLang="en-US" dirty="0" smtClean="0"/>
              <a:t>电话，类型</a:t>
            </a:r>
            <a:r>
              <a:rPr lang="en-US" altLang="zh-CN" dirty="0" smtClean="0"/>
              <a:t>string</a:t>
            </a:r>
            <a:r>
              <a:rPr lang="zh-CN" altLang="en-US" dirty="0" smtClean="0"/>
              <a:t>型</a:t>
            </a:r>
            <a:endParaRPr lang="en-US" altLang="zh-CN" dirty="0" smtClean="0"/>
          </a:p>
          <a:p>
            <a:pPr marL="0" indent="0">
              <a:buNone/>
            </a:pPr>
            <a:r>
              <a:rPr lang="en-US" altLang="zh-CN" dirty="0" smtClean="0">
                <a:solidFill>
                  <a:srgbClr val="FF0000"/>
                </a:solidFill>
              </a:rPr>
              <a:t>Gender</a:t>
            </a:r>
            <a:r>
              <a:rPr lang="zh-CN" altLang="en-US" dirty="0">
                <a:solidFill>
                  <a:srgbClr val="FF0000"/>
                </a:solidFill>
              </a:rPr>
              <a:t>：</a:t>
            </a:r>
            <a:r>
              <a:rPr lang="zh-CN" altLang="en-US" dirty="0" smtClean="0"/>
              <a:t>性别，类型</a:t>
            </a:r>
            <a:r>
              <a:rPr lang="en-US" altLang="zh-CN" dirty="0" smtClean="0"/>
              <a:t>string</a:t>
            </a:r>
            <a:r>
              <a:rPr lang="zh-CN" altLang="en-US" dirty="0" smtClean="0"/>
              <a:t>型</a:t>
            </a:r>
            <a:endParaRPr lang="en-US" altLang="zh-CN" dirty="0" smtClean="0"/>
          </a:p>
          <a:p>
            <a:pPr marL="0" indent="0">
              <a:buNone/>
            </a:pPr>
            <a:r>
              <a:rPr lang="en-US" altLang="zh-CN" dirty="0" smtClean="0">
                <a:solidFill>
                  <a:srgbClr val="FF0000"/>
                </a:solidFill>
              </a:rPr>
              <a:t>Birthday</a:t>
            </a:r>
            <a:r>
              <a:rPr lang="zh-CN" altLang="en-US" dirty="0" smtClean="0">
                <a:solidFill>
                  <a:srgbClr val="FF0000"/>
                </a:solidFill>
              </a:rPr>
              <a:t>：</a:t>
            </a:r>
            <a:r>
              <a:rPr lang="zh-CN" altLang="en-US" dirty="0" smtClean="0"/>
              <a:t>出生日期，类型</a:t>
            </a:r>
            <a:r>
              <a:rPr lang="en-US" altLang="zh-CN" dirty="0" smtClean="0"/>
              <a:t>date</a:t>
            </a:r>
            <a:r>
              <a:rPr lang="zh-CN" altLang="en-US" dirty="0" smtClean="0"/>
              <a:t>型，数据格式化为“天</a:t>
            </a:r>
            <a:r>
              <a:rPr lang="en-US" altLang="zh-CN" dirty="0" smtClean="0"/>
              <a:t>/</a:t>
            </a:r>
            <a:r>
              <a:rPr lang="zh-CN" altLang="en-US" dirty="0" smtClean="0"/>
              <a:t>月</a:t>
            </a:r>
            <a:r>
              <a:rPr lang="en-US" altLang="zh-CN" dirty="0" smtClean="0"/>
              <a:t>/</a:t>
            </a:r>
            <a:r>
              <a:rPr lang="zh-CN" altLang="en-US" dirty="0" smtClean="0"/>
              <a:t>年”格式</a:t>
            </a:r>
            <a:endParaRPr lang="en-US" altLang="zh-CN" dirty="0" smtClean="0"/>
          </a:p>
          <a:p>
            <a:pPr marL="0" indent="0">
              <a:buNone/>
            </a:pPr>
            <a:r>
              <a:rPr lang="en-US" altLang="zh-CN" dirty="0" smtClean="0">
                <a:solidFill>
                  <a:srgbClr val="FF0000"/>
                </a:solidFill>
              </a:rPr>
              <a:t>Alive</a:t>
            </a:r>
            <a:r>
              <a:rPr lang="zh-CN" altLang="en-US" dirty="0" smtClean="0">
                <a:solidFill>
                  <a:srgbClr val="FF0000"/>
                </a:solidFill>
              </a:rPr>
              <a:t>：</a:t>
            </a:r>
            <a:r>
              <a:rPr lang="zh-CN" altLang="en-US" dirty="0" smtClean="0"/>
              <a:t>是否健在，类型布尔型</a:t>
            </a:r>
            <a:endParaRPr lang="en-US" altLang="zh-CN" dirty="0" smtClean="0"/>
          </a:p>
          <a:p>
            <a:pPr marL="0" indent="0">
              <a:buNone/>
            </a:pPr>
            <a:r>
              <a:rPr lang="en-US" altLang="zh-CN" dirty="0" smtClean="0">
                <a:solidFill>
                  <a:srgbClr val="FF0000"/>
                </a:solidFill>
              </a:rPr>
              <a:t>Weight</a:t>
            </a:r>
            <a:r>
              <a:rPr lang="zh-CN" altLang="en-US" dirty="0" smtClean="0">
                <a:solidFill>
                  <a:srgbClr val="FF0000"/>
                </a:solidFill>
              </a:rPr>
              <a:t>：</a:t>
            </a:r>
            <a:r>
              <a:rPr lang="zh-CN" altLang="en-US" dirty="0" smtClean="0"/>
              <a:t>体重，类型</a:t>
            </a:r>
            <a:r>
              <a:rPr lang="en-US" altLang="zh-CN" dirty="0" smtClean="0"/>
              <a:t>float</a:t>
            </a:r>
            <a:r>
              <a:rPr lang="zh-CN" altLang="en-US" dirty="0" smtClean="0"/>
              <a:t>型</a:t>
            </a:r>
            <a:endParaRPr lang="en-US" altLang="zh-CN" dirty="0" smtClean="0"/>
          </a:p>
          <a:p>
            <a:pPr marL="0" indent="0">
              <a:buNone/>
            </a:pPr>
            <a:r>
              <a:rPr lang="en-US" altLang="zh-CN" dirty="0" err="1">
                <a:solidFill>
                  <a:srgbClr val="FF0000"/>
                </a:solidFill>
              </a:rPr>
              <a:t>W</a:t>
            </a:r>
            <a:r>
              <a:rPr lang="en-US" altLang="zh-CN" dirty="0" err="1" smtClean="0">
                <a:solidFill>
                  <a:srgbClr val="FF0000"/>
                </a:solidFill>
              </a:rPr>
              <a:t>eightKg</a:t>
            </a:r>
            <a:r>
              <a:rPr lang="zh-CN" altLang="en-US" dirty="0" smtClean="0">
                <a:solidFill>
                  <a:srgbClr val="FF0000"/>
                </a:solidFill>
              </a:rPr>
              <a:t>：</a:t>
            </a:r>
            <a:r>
              <a:rPr lang="zh-CN" altLang="en-US" dirty="0" smtClean="0"/>
              <a:t>体重</a:t>
            </a:r>
            <a:r>
              <a:rPr lang="en-US" altLang="zh-CN" dirty="0" smtClean="0"/>
              <a:t>KG</a:t>
            </a:r>
            <a:r>
              <a:rPr lang="zh-CN" altLang="en-US" dirty="0" smtClean="0"/>
              <a:t>，类型</a:t>
            </a:r>
            <a:r>
              <a:rPr lang="en-US" altLang="zh-CN" dirty="0" smtClean="0"/>
              <a:t>float</a:t>
            </a:r>
            <a:r>
              <a:rPr lang="zh-CN" altLang="en-US" dirty="0" smtClean="0"/>
              <a:t>型，值由</a:t>
            </a:r>
            <a:r>
              <a:rPr lang="en-US" altLang="zh-CN" dirty="0" smtClean="0"/>
              <a:t>weight</a:t>
            </a:r>
            <a:r>
              <a:rPr lang="zh-CN" altLang="en-US" dirty="0" smtClean="0"/>
              <a:t>字段的值计算得到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5869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404665"/>
            <a:ext cx="8229600" cy="4248471"/>
          </a:xfrm>
        </p:spPr>
        <p:txBody>
          <a:bodyPr/>
          <a:lstStyle/>
          <a:p>
            <a:pPr marL="0" indent="0">
              <a:buNone/>
            </a:pPr>
            <a:r>
              <a:rPr lang="zh-CN" altLang="en-US" dirty="0" smtClean="0"/>
              <a:t>二、</a:t>
            </a:r>
            <a:r>
              <a:rPr lang="en-US" altLang="zh-CN" dirty="0" smtClean="0"/>
              <a:t>Model</a:t>
            </a:r>
            <a:r>
              <a:rPr lang="zh-CN" altLang="en-US" dirty="0" smtClean="0"/>
              <a:t>验证（见备注）：</a:t>
            </a:r>
            <a:endParaRPr lang="en-US" altLang="zh-CN" dirty="0" smtClean="0"/>
          </a:p>
          <a:p>
            <a:pPr marL="0" indent="0">
              <a:buNone/>
            </a:pPr>
            <a:r>
              <a:rPr lang="zh-CN" altLang="en-US" dirty="0" smtClean="0"/>
              <a:t>说明：</a:t>
            </a:r>
            <a:endParaRPr lang="en-US" altLang="zh-CN" dirty="0" smtClean="0"/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presence </a:t>
            </a:r>
            <a:r>
              <a:rPr lang="zh-CN" altLang="en-US" dirty="0" smtClean="0">
                <a:solidFill>
                  <a:srgbClr val="FF0000"/>
                </a:solidFill>
              </a:rPr>
              <a:t>验证：</a:t>
            </a:r>
            <a:r>
              <a:rPr lang="zh-CN" altLang="en-US" dirty="0" smtClean="0"/>
              <a:t>不能为空</a:t>
            </a:r>
            <a:endParaRPr lang="en-US" altLang="zh-CN" dirty="0" smtClean="0"/>
          </a:p>
          <a:p>
            <a:pPr marL="0" indent="0">
              <a:buNone/>
            </a:pPr>
            <a:r>
              <a:rPr lang="en-US" altLang="zh-CN" dirty="0">
                <a:solidFill>
                  <a:srgbClr val="FF0000"/>
                </a:solidFill>
              </a:rPr>
              <a:t>l</a:t>
            </a:r>
            <a:r>
              <a:rPr lang="en-US" altLang="zh-CN" dirty="0" smtClean="0">
                <a:solidFill>
                  <a:srgbClr val="FF0000"/>
                </a:solidFill>
              </a:rPr>
              <a:t>ength</a:t>
            </a:r>
            <a:r>
              <a:rPr lang="zh-CN" altLang="en-US" dirty="0" smtClean="0">
                <a:solidFill>
                  <a:srgbClr val="FF0000"/>
                </a:solidFill>
              </a:rPr>
              <a:t>验证：</a:t>
            </a:r>
            <a:r>
              <a:rPr lang="zh-CN" altLang="en-US" dirty="0" smtClean="0"/>
              <a:t>长度限制</a:t>
            </a:r>
            <a:endParaRPr lang="en-US" altLang="zh-CN" dirty="0" smtClean="0"/>
          </a:p>
          <a:p>
            <a:pPr marL="0" indent="0">
              <a:buNone/>
            </a:pPr>
            <a:r>
              <a:rPr lang="en-US" altLang="zh-CN" dirty="0">
                <a:solidFill>
                  <a:srgbClr val="FF0000"/>
                </a:solidFill>
              </a:rPr>
              <a:t>f</a:t>
            </a:r>
            <a:r>
              <a:rPr lang="en-US" altLang="zh-CN" dirty="0" smtClean="0">
                <a:solidFill>
                  <a:srgbClr val="FF0000"/>
                </a:solidFill>
              </a:rPr>
              <a:t>ormat</a:t>
            </a:r>
            <a:r>
              <a:rPr lang="zh-CN" altLang="en-US" dirty="0" smtClean="0">
                <a:solidFill>
                  <a:srgbClr val="FF0000"/>
                </a:solidFill>
              </a:rPr>
              <a:t>验证：</a:t>
            </a:r>
            <a:r>
              <a:rPr lang="zh-CN" altLang="en-US" dirty="0" smtClean="0"/>
              <a:t>正则表达式验证</a:t>
            </a:r>
            <a:endParaRPr lang="en-US" altLang="zh-CN" dirty="0" smtClean="0"/>
          </a:p>
          <a:p>
            <a:pPr marL="0" indent="0">
              <a:buNone/>
            </a:pPr>
            <a:r>
              <a:rPr lang="en-US" altLang="zh-CN" dirty="0" smtClean="0">
                <a:solidFill>
                  <a:srgbClr val="FF0000"/>
                </a:solidFill>
              </a:rPr>
              <a:t>Inclusion</a:t>
            </a:r>
            <a:r>
              <a:rPr lang="zh-CN" altLang="en-US" dirty="0" smtClean="0">
                <a:solidFill>
                  <a:srgbClr val="FF0000"/>
                </a:solidFill>
              </a:rPr>
              <a:t>验证：</a:t>
            </a:r>
            <a:r>
              <a:rPr lang="zh-CN" altLang="en-US" dirty="0" smtClean="0"/>
              <a:t>必须包含</a:t>
            </a:r>
            <a:endParaRPr lang="en-US" altLang="zh-CN" dirty="0" smtClean="0"/>
          </a:p>
          <a:p>
            <a:pPr marL="0" indent="0">
              <a:buNone/>
            </a:pPr>
            <a:r>
              <a:rPr lang="en-US" altLang="zh-CN" dirty="0">
                <a:solidFill>
                  <a:srgbClr val="FF0000"/>
                </a:solidFill>
              </a:rPr>
              <a:t>e</a:t>
            </a:r>
            <a:r>
              <a:rPr lang="en-US" altLang="zh-CN" dirty="0" smtClean="0">
                <a:solidFill>
                  <a:srgbClr val="FF0000"/>
                </a:solidFill>
              </a:rPr>
              <a:t>xclusion</a:t>
            </a:r>
            <a:r>
              <a:rPr lang="zh-CN" altLang="en-US" dirty="0" smtClean="0">
                <a:solidFill>
                  <a:srgbClr val="FF0000"/>
                </a:solidFill>
              </a:rPr>
              <a:t>验证：</a:t>
            </a:r>
            <a:r>
              <a:rPr lang="zh-CN" altLang="en-US" dirty="0" smtClean="0"/>
              <a:t>不能包含</a:t>
            </a:r>
            <a:endParaRPr lang="en-US" altLang="zh-CN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39552" y="4581128"/>
            <a:ext cx="741682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/>
              <a:t>验证方法：</a:t>
            </a:r>
            <a:endParaRPr lang="en-US" altLang="zh-CN" sz="3200" dirty="0" smtClean="0"/>
          </a:p>
          <a:p>
            <a:r>
              <a:rPr lang="en-US" sz="3200" dirty="0" err="1" smtClean="0"/>
              <a:t>var</a:t>
            </a:r>
            <a:r>
              <a:rPr lang="en-US" sz="3200" dirty="0" smtClean="0"/>
              <a:t> </a:t>
            </a:r>
            <a:r>
              <a:rPr lang="en-US" sz="3200" dirty="0"/>
              <a:t>errors = </a:t>
            </a:r>
            <a:r>
              <a:rPr lang="en-US" sz="3200" dirty="0" err="1"/>
              <a:t>patient.validate</a:t>
            </a:r>
            <a:r>
              <a:rPr lang="en-US" sz="3200" dirty="0"/>
              <a:t>(); </a:t>
            </a:r>
          </a:p>
          <a:p>
            <a:r>
              <a:rPr lang="en-US" sz="3200" dirty="0" err="1"/>
              <a:t>errors.isValid</a:t>
            </a:r>
            <a:r>
              <a:rPr lang="en-US" sz="3200" dirty="0"/>
              <a:t>(); </a:t>
            </a:r>
          </a:p>
          <a:p>
            <a:r>
              <a:rPr lang="en-US" sz="3200" dirty="0" err="1"/>
              <a:t>errors.items</a:t>
            </a:r>
            <a:r>
              <a:rPr lang="en-US" sz="3200" dirty="0"/>
              <a:t>; </a:t>
            </a:r>
          </a:p>
        </p:txBody>
      </p:sp>
    </p:spTree>
    <p:extLst>
      <p:ext uri="{BB962C8B-B14F-4D97-AF65-F5344CB8AC3E}">
        <p14:creationId xmlns:p14="http://schemas.microsoft.com/office/powerpoint/2010/main" val="660523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/>
          <a:lstStyle/>
          <a:p>
            <a:pPr marL="0" indent="0">
              <a:buNone/>
            </a:pPr>
            <a:r>
              <a:rPr lang="zh-CN" altLang="en-US" dirty="0" smtClean="0"/>
              <a:t>三、</a:t>
            </a:r>
            <a:r>
              <a:rPr lang="en-US" altLang="zh-CN" dirty="0" smtClean="0"/>
              <a:t>Model</a:t>
            </a:r>
            <a:r>
              <a:rPr lang="zh-CN" altLang="en-US" dirty="0" smtClean="0"/>
              <a:t>间的关系（见备注）</a:t>
            </a:r>
            <a:endParaRPr lang="en-US" altLang="zh-CN" dirty="0" smtClean="0"/>
          </a:p>
          <a:p>
            <a:pPr marL="0" indent="0">
              <a:buNone/>
            </a:pPr>
            <a:r>
              <a:rPr lang="zh-CN" altLang="en-US" dirty="0" smtClean="0"/>
              <a:t>说明：</a:t>
            </a:r>
            <a:r>
              <a:rPr lang="en-US" altLang="zh-CN" dirty="0" smtClean="0"/>
              <a:t>Model</a:t>
            </a:r>
            <a:r>
              <a:rPr lang="zh-CN" altLang="en-US" dirty="0" smtClean="0"/>
              <a:t>间的关系有</a:t>
            </a:r>
            <a:r>
              <a:rPr lang="en-US" altLang="zh-CN" dirty="0" smtClean="0"/>
              <a:t>2</a:t>
            </a:r>
            <a:r>
              <a:rPr lang="zh-CN" altLang="en-US" dirty="0" smtClean="0"/>
              <a:t>种。</a:t>
            </a:r>
            <a:endParaRPr lang="en-US" altLang="zh-CN" dirty="0" smtClean="0"/>
          </a:p>
          <a:p>
            <a:pPr marL="0" indent="0">
              <a:buNone/>
            </a:pPr>
            <a:r>
              <a:rPr lang="en-US" altLang="zh-CN" dirty="0" err="1" smtClean="0"/>
              <a:t>belongsTo</a:t>
            </a:r>
            <a:r>
              <a:rPr lang="zh-CN" altLang="en-US" dirty="0" smtClean="0"/>
              <a:t>：多对一关系</a:t>
            </a:r>
            <a:endParaRPr lang="en-US" altLang="zh-CN" dirty="0" smtClean="0"/>
          </a:p>
          <a:p>
            <a:pPr marL="0" indent="0">
              <a:buNone/>
            </a:pPr>
            <a:r>
              <a:rPr lang="en-US" altLang="zh-CN" dirty="0" err="1" smtClean="0"/>
              <a:t>hasMany</a:t>
            </a:r>
            <a:r>
              <a:rPr lang="zh-CN" altLang="en-US" dirty="0" smtClean="0"/>
              <a:t>：一对多关系</a:t>
            </a:r>
            <a:endParaRPr lang="en-US" altLang="zh-CN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zh-CN" altLang="en-US" dirty="0" smtClean="0"/>
              <a:t>例子：我们定义</a:t>
            </a:r>
            <a:r>
              <a:rPr lang="en-US" altLang="zh-CN" dirty="0" smtClean="0"/>
              <a:t>3</a:t>
            </a:r>
            <a:r>
              <a:rPr lang="zh-CN" altLang="en-US" dirty="0" smtClean="0"/>
              <a:t>类数据。作者、书籍、章节。一个作者可以写多本书，一本书有多个章节：</a:t>
            </a:r>
            <a:endParaRPr 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4509120"/>
            <a:ext cx="6638925" cy="219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100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zh-CN" altLang="en-US" sz="2600" dirty="0">
                <a:solidFill>
                  <a:srgbClr val="FF0000"/>
                </a:solidFill>
              </a:rPr>
              <a:t>一对</a:t>
            </a:r>
            <a:r>
              <a:rPr lang="zh-CN" altLang="en-US" sz="2600" dirty="0" smtClean="0">
                <a:solidFill>
                  <a:srgbClr val="FF0000"/>
                </a:solidFill>
              </a:rPr>
              <a:t>多：</a:t>
            </a:r>
            <a:endParaRPr lang="en-US" altLang="zh-CN" sz="26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altLang="zh-CN" sz="2600" dirty="0" smtClean="0"/>
              <a:t>Author</a:t>
            </a:r>
            <a:r>
              <a:rPr lang="zh-CN" altLang="en-US" sz="2600" dirty="0" smtClean="0"/>
              <a:t>：</a:t>
            </a:r>
            <a:endParaRPr lang="en-US" altLang="zh-CN" sz="2600" dirty="0" smtClean="0"/>
          </a:p>
          <a:p>
            <a:pPr marL="0" indent="0">
              <a:buNone/>
            </a:pPr>
            <a:r>
              <a:rPr lang="en-US" sz="1300" dirty="0" err="1"/>
              <a:t>Ext.define</a:t>
            </a:r>
            <a:r>
              <a:rPr lang="en-US" sz="1300" dirty="0"/>
              <a:t>('Author', { </a:t>
            </a:r>
          </a:p>
          <a:p>
            <a:pPr marL="0" indent="0">
              <a:buNone/>
            </a:pPr>
            <a:r>
              <a:rPr lang="en-US" sz="1300" dirty="0" smtClean="0"/>
              <a:t>	extend</a:t>
            </a:r>
            <a:r>
              <a:rPr lang="en-US" sz="1300" dirty="0"/>
              <a:t>: '</a:t>
            </a:r>
            <a:r>
              <a:rPr lang="en-US" sz="1300" dirty="0" err="1"/>
              <a:t>Ext.data.Model</a:t>
            </a:r>
            <a:r>
              <a:rPr lang="en-US" sz="1300" dirty="0"/>
              <a:t>', </a:t>
            </a:r>
          </a:p>
          <a:p>
            <a:pPr marL="0" indent="0">
              <a:buNone/>
            </a:pPr>
            <a:r>
              <a:rPr lang="en-US" sz="1300" dirty="0" smtClean="0"/>
              <a:t>	fields</a:t>
            </a:r>
            <a:r>
              <a:rPr lang="en-US" sz="1300" dirty="0"/>
              <a:t>: [ </a:t>
            </a:r>
          </a:p>
          <a:p>
            <a:pPr marL="0" indent="0">
              <a:buNone/>
            </a:pPr>
            <a:r>
              <a:rPr lang="en-US" sz="1300" dirty="0" smtClean="0"/>
              <a:t>		{</a:t>
            </a:r>
            <a:r>
              <a:rPr lang="en-US" sz="1300" dirty="0"/>
              <a:t>name: 'id', type: '</a:t>
            </a:r>
            <a:r>
              <a:rPr lang="en-US" sz="1300" dirty="0" err="1"/>
              <a:t>int</a:t>
            </a:r>
            <a:r>
              <a:rPr lang="en-US" sz="1300" dirty="0" smtClean="0"/>
              <a:t>'},</a:t>
            </a:r>
          </a:p>
          <a:p>
            <a:pPr marL="0" indent="0">
              <a:buNone/>
            </a:pPr>
            <a:r>
              <a:rPr lang="en-US" sz="1300" dirty="0" smtClean="0"/>
              <a:t>		{</a:t>
            </a:r>
            <a:r>
              <a:rPr lang="en-US" sz="1300" dirty="0"/>
              <a:t>name: 'name', type: 'string'}, </a:t>
            </a:r>
          </a:p>
          <a:p>
            <a:pPr marL="0" indent="0">
              <a:buNone/>
            </a:pPr>
            <a:r>
              <a:rPr lang="en-US" sz="1300" dirty="0" smtClean="0"/>
              <a:t>	], </a:t>
            </a:r>
            <a:endParaRPr lang="en-US" sz="1300" dirty="0"/>
          </a:p>
          <a:p>
            <a:pPr marL="0" indent="0">
              <a:buNone/>
            </a:pPr>
            <a:r>
              <a:rPr lang="en-US" sz="1300" dirty="0" smtClean="0"/>
              <a:t>	</a:t>
            </a:r>
            <a:r>
              <a:rPr lang="en-US" sz="1300" dirty="0" err="1" smtClean="0"/>
              <a:t>hasMany</a:t>
            </a:r>
            <a:r>
              <a:rPr lang="en-US" sz="1300" dirty="0"/>
              <a:t>: {model: 'Book', </a:t>
            </a:r>
            <a:r>
              <a:rPr lang="en-US" sz="1300" dirty="0" err="1"/>
              <a:t>foreignKey</a:t>
            </a:r>
            <a:r>
              <a:rPr lang="en-US" sz="1300" dirty="0"/>
              <a:t>: '</a:t>
            </a:r>
            <a:r>
              <a:rPr lang="en-US" sz="1300" dirty="0" err="1"/>
              <a:t>authorId</a:t>
            </a:r>
            <a:r>
              <a:rPr lang="en-US" sz="1300" dirty="0"/>
              <a:t>'} </a:t>
            </a:r>
          </a:p>
          <a:p>
            <a:pPr marL="0" indent="0">
              <a:buNone/>
            </a:pPr>
            <a:r>
              <a:rPr lang="en-US" sz="1300" dirty="0"/>
              <a:t>}); </a:t>
            </a:r>
            <a:endParaRPr lang="en-US" sz="1300" dirty="0" smtClean="0"/>
          </a:p>
          <a:p>
            <a:pPr marL="0" indent="0">
              <a:buNone/>
            </a:pPr>
            <a:r>
              <a:rPr lang="en-US" altLang="zh-CN" sz="2600" dirty="0"/>
              <a:t>Book</a:t>
            </a:r>
            <a:r>
              <a:rPr lang="zh-CN" altLang="en-US" sz="2600" dirty="0"/>
              <a:t>：</a:t>
            </a:r>
            <a:endParaRPr lang="en-US" altLang="zh-CN" sz="2600" dirty="0"/>
          </a:p>
          <a:p>
            <a:pPr marL="0" indent="0">
              <a:buNone/>
            </a:pPr>
            <a:r>
              <a:rPr lang="en-US" sz="1200" dirty="0" err="1"/>
              <a:t>Ext.define</a:t>
            </a:r>
            <a:r>
              <a:rPr lang="en-US" sz="1200" dirty="0"/>
              <a:t> ('Book', { </a:t>
            </a:r>
          </a:p>
          <a:p>
            <a:pPr marL="0" indent="0">
              <a:buNone/>
            </a:pPr>
            <a:r>
              <a:rPr lang="en-US" sz="1200" dirty="0" smtClean="0"/>
              <a:t>	extend</a:t>
            </a:r>
            <a:r>
              <a:rPr lang="en-US" sz="1200" dirty="0"/>
              <a:t>: '</a:t>
            </a:r>
            <a:r>
              <a:rPr lang="en-US" sz="1200" dirty="0" err="1"/>
              <a:t>Ext.data.Model</a:t>
            </a:r>
            <a:r>
              <a:rPr lang="en-US" sz="1200" dirty="0"/>
              <a:t>', </a:t>
            </a:r>
          </a:p>
          <a:p>
            <a:pPr marL="0" indent="0">
              <a:buNone/>
            </a:pPr>
            <a:r>
              <a:rPr lang="en-US" sz="1200" dirty="0" smtClean="0"/>
              <a:t>	fields</a:t>
            </a:r>
            <a:r>
              <a:rPr lang="en-US" sz="1200" dirty="0"/>
              <a:t>: [ </a:t>
            </a:r>
          </a:p>
          <a:p>
            <a:pPr marL="0" indent="0">
              <a:buNone/>
            </a:pPr>
            <a:r>
              <a:rPr lang="en-US" sz="1200" dirty="0" smtClean="0"/>
              <a:t>		{</a:t>
            </a:r>
            <a:r>
              <a:rPr lang="en-US" sz="1200" dirty="0"/>
              <a:t>name: 'id', type: '</a:t>
            </a:r>
            <a:r>
              <a:rPr lang="en-US" sz="1200" dirty="0" err="1"/>
              <a:t>int</a:t>
            </a:r>
            <a:r>
              <a:rPr lang="en-US" sz="1200" dirty="0"/>
              <a:t>'}, </a:t>
            </a:r>
          </a:p>
          <a:p>
            <a:pPr marL="0" indent="0">
              <a:buNone/>
            </a:pPr>
            <a:r>
              <a:rPr lang="en-US" sz="1200" dirty="0" smtClean="0"/>
              <a:t>		{</a:t>
            </a:r>
            <a:r>
              <a:rPr lang="en-US" sz="1200" dirty="0"/>
              <a:t>name: 'title', type: 'string'}, </a:t>
            </a:r>
          </a:p>
          <a:p>
            <a:pPr marL="0" indent="0">
              <a:buNone/>
            </a:pPr>
            <a:r>
              <a:rPr lang="en-US" sz="1200" dirty="0" smtClean="0"/>
              <a:t>		{</a:t>
            </a:r>
            <a:r>
              <a:rPr lang="en-US" sz="1200" dirty="0"/>
              <a:t>name: 'pages', type: '</a:t>
            </a:r>
            <a:r>
              <a:rPr lang="en-US" sz="1200" dirty="0" err="1"/>
              <a:t>int</a:t>
            </a:r>
            <a:r>
              <a:rPr lang="en-US" sz="1200" dirty="0"/>
              <a:t>'}, </a:t>
            </a:r>
          </a:p>
          <a:p>
            <a:pPr marL="0" indent="0">
              <a:buNone/>
            </a:pPr>
            <a:r>
              <a:rPr lang="en-US" sz="1200" dirty="0" smtClean="0"/>
              <a:t>		{</a:t>
            </a:r>
            <a:r>
              <a:rPr lang="en-US" sz="1200" dirty="0"/>
              <a:t>name: '</a:t>
            </a:r>
            <a:r>
              <a:rPr lang="en-US" sz="1200" dirty="0" err="1"/>
              <a:t>numChapters</a:t>
            </a:r>
            <a:r>
              <a:rPr lang="en-US" sz="1200" dirty="0"/>
              <a:t>', type: '</a:t>
            </a:r>
            <a:r>
              <a:rPr lang="en-US" sz="1200" dirty="0" err="1"/>
              <a:t>int</a:t>
            </a:r>
            <a:r>
              <a:rPr lang="en-US" sz="1200" dirty="0"/>
              <a:t>'}, </a:t>
            </a:r>
          </a:p>
          <a:p>
            <a:pPr marL="0" indent="0">
              <a:buNone/>
            </a:pPr>
            <a:r>
              <a:rPr lang="en-US" sz="1200" dirty="0" smtClean="0"/>
              <a:t>		{</a:t>
            </a:r>
            <a:r>
              <a:rPr lang="en-US" sz="1200" dirty="0"/>
              <a:t>name: '</a:t>
            </a:r>
            <a:r>
              <a:rPr lang="en-US" sz="1200" dirty="0" err="1"/>
              <a:t>authorId</a:t>
            </a:r>
            <a:r>
              <a:rPr lang="en-US" sz="1200" dirty="0"/>
              <a:t>', type: '</a:t>
            </a:r>
            <a:r>
              <a:rPr lang="en-US" sz="1200" dirty="0" err="1"/>
              <a:t>int</a:t>
            </a:r>
            <a:r>
              <a:rPr lang="en-US" sz="1200" dirty="0"/>
              <a:t>'} </a:t>
            </a:r>
          </a:p>
          <a:p>
            <a:pPr marL="0" indent="0">
              <a:buNone/>
            </a:pPr>
            <a:r>
              <a:rPr lang="en-US" sz="1200" dirty="0" smtClean="0"/>
              <a:t>	], </a:t>
            </a:r>
            <a:endParaRPr lang="en-US" sz="1200" dirty="0"/>
          </a:p>
          <a:p>
            <a:pPr marL="0" indent="0">
              <a:buNone/>
            </a:pPr>
            <a:r>
              <a:rPr lang="en-US" sz="1200" dirty="0" smtClean="0"/>
              <a:t>	</a:t>
            </a:r>
            <a:r>
              <a:rPr lang="en-US" sz="1200" dirty="0" err="1" smtClean="0"/>
              <a:t>hasMany</a:t>
            </a:r>
            <a:r>
              <a:rPr lang="en-US" sz="1200" dirty="0"/>
              <a:t>: {model: 'Chapter', </a:t>
            </a:r>
            <a:r>
              <a:rPr lang="en-US" sz="1200" dirty="0" err="1"/>
              <a:t>foreignKey</a:t>
            </a:r>
            <a:r>
              <a:rPr lang="en-US" sz="1200" dirty="0"/>
              <a:t>: '</a:t>
            </a:r>
            <a:r>
              <a:rPr lang="en-US" sz="1200" dirty="0" err="1"/>
              <a:t>bookId</a:t>
            </a:r>
            <a:r>
              <a:rPr lang="en-US" sz="1200" dirty="0"/>
              <a:t>'} </a:t>
            </a:r>
          </a:p>
          <a:p>
            <a:pPr marL="0" indent="0">
              <a:buNone/>
            </a:pPr>
            <a:r>
              <a:rPr lang="en-US" sz="1200" dirty="0" smtClean="0"/>
              <a:t>});</a:t>
            </a:r>
          </a:p>
          <a:p>
            <a:pPr marL="0" indent="0">
              <a:buNone/>
            </a:pPr>
            <a:r>
              <a:rPr lang="en-US" altLang="zh-CN" sz="2600" dirty="0"/>
              <a:t>Chapter</a:t>
            </a:r>
            <a:r>
              <a:rPr lang="zh-CN" altLang="en-US" sz="2600" dirty="0"/>
              <a:t>：</a:t>
            </a:r>
            <a:endParaRPr lang="en-US" altLang="zh-CN" sz="2600" dirty="0"/>
          </a:p>
          <a:p>
            <a:pPr marL="0" indent="0">
              <a:buNone/>
            </a:pPr>
            <a:r>
              <a:rPr lang="en-US" sz="1200" dirty="0" err="1"/>
              <a:t>Ext.define</a:t>
            </a:r>
            <a:r>
              <a:rPr lang="en-US" sz="1200" dirty="0"/>
              <a:t> ('Chapter', { </a:t>
            </a:r>
          </a:p>
          <a:p>
            <a:pPr marL="0" indent="0">
              <a:buNone/>
            </a:pPr>
            <a:r>
              <a:rPr lang="en-US" sz="1200" dirty="0" smtClean="0"/>
              <a:t>	extend</a:t>
            </a:r>
            <a:r>
              <a:rPr lang="en-US" sz="1200" dirty="0"/>
              <a:t>: '</a:t>
            </a:r>
            <a:r>
              <a:rPr lang="en-US" sz="1200" dirty="0" err="1"/>
              <a:t>Ext.data.Model</a:t>
            </a:r>
            <a:r>
              <a:rPr lang="en-US" sz="1200" dirty="0"/>
              <a:t>', </a:t>
            </a:r>
          </a:p>
          <a:p>
            <a:pPr marL="0" indent="0">
              <a:buNone/>
            </a:pPr>
            <a:r>
              <a:rPr lang="en-US" sz="1200" dirty="0" smtClean="0"/>
              <a:t>	fields</a:t>
            </a:r>
            <a:r>
              <a:rPr lang="en-US" sz="1200" dirty="0"/>
              <a:t>: [ </a:t>
            </a:r>
          </a:p>
          <a:p>
            <a:pPr marL="0" indent="0">
              <a:buNone/>
            </a:pPr>
            <a:r>
              <a:rPr lang="en-US" sz="1200" dirty="0" smtClean="0"/>
              <a:t>		{</a:t>
            </a:r>
            <a:r>
              <a:rPr lang="en-US" sz="1200" dirty="0"/>
              <a:t>name: 'id', type: '</a:t>
            </a:r>
            <a:r>
              <a:rPr lang="en-US" sz="1200" dirty="0" err="1"/>
              <a:t>int</a:t>
            </a:r>
            <a:r>
              <a:rPr lang="en-US" sz="1200" dirty="0"/>
              <a:t>'}, </a:t>
            </a:r>
          </a:p>
          <a:p>
            <a:pPr marL="0" indent="0">
              <a:buNone/>
            </a:pPr>
            <a:r>
              <a:rPr lang="en-US" sz="1200" dirty="0" smtClean="0"/>
              <a:t>		{</a:t>
            </a:r>
            <a:r>
              <a:rPr lang="en-US" sz="1200" dirty="0"/>
              <a:t>name: 'number', type: '</a:t>
            </a:r>
            <a:r>
              <a:rPr lang="en-US" sz="1200" dirty="0" err="1"/>
              <a:t>int</a:t>
            </a:r>
            <a:r>
              <a:rPr lang="en-US" sz="1200" dirty="0"/>
              <a:t>'}, </a:t>
            </a:r>
          </a:p>
          <a:p>
            <a:pPr marL="0" indent="0">
              <a:buNone/>
            </a:pPr>
            <a:r>
              <a:rPr lang="en-US" sz="1200" dirty="0" smtClean="0"/>
              <a:t>		{</a:t>
            </a:r>
            <a:r>
              <a:rPr lang="en-US" sz="1200" dirty="0"/>
              <a:t>name: 'title', type: 'string'}, </a:t>
            </a:r>
          </a:p>
          <a:p>
            <a:pPr marL="0" indent="0">
              <a:buNone/>
            </a:pPr>
            <a:r>
              <a:rPr lang="en-US" sz="1200" dirty="0" smtClean="0"/>
              <a:t>		{</a:t>
            </a:r>
            <a:r>
              <a:rPr lang="en-US" sz="1200" dirty="0"/>
              <a:t>name: '</a:t>
            </a:r>
            <a:r>
              <a:rPr lang="en-US" sz="1200" dirty="0" err="1"/>
              <a:t>bookId</a:t>
            </a:r>
            <a:r>
              <a:rPr lang="en-US" sz="1200" dirty="0"/>
              <a:t>', type: '</a:t>
            </a:r>
            <a:r>
              <a:rPr lang="en-US" sz="1200" dirty="0" err="1"/>
              <a:t>int</a:t>
            </a:r>
            <a:r>
              <a:rPr lang="en-US" sz="1200" dirty="0"/>
              <a:t>'} </a:t>
            </a:r>
          </a:p>
          <a:p>
            <a:pPr marL="0" indent="0">
              <a:buNone/>
            </a:pPr>
            <a:r>
              <a:rPr lang="en-US" sz="1200" dirty="0" smtClean="0"/>
              <a:t>	] </a:t>
            </a:r>
            <a:endParaRPr lang="en-US" sz="1200" dirty="0"/>
          </a:p>
          <a:p>
            <a:pPr marL="0" indent="0">
              <a:buNone/>
            </a:pPr>
            <a:r>
              <a:rPr lang="en-US" sz="1200" dirty="0"/>
              <a:t>}); </a:t>
            </a:r>
            <a:r>
              <a:rPr lang="en-US" sz="1200" dirty="0" smtClean="0"/>
              <a:t> </a:t>
            </a:r>
          </a:p>
          <a:p>
            <a:pPr marL="0" indent="0">
              <a:buNone/>
            </a:pPr>
            <a:r>
              <a:rPr lang="zh-CN" altLang="en-US" sz="1200" dirty="0" smtClean="0"/>
              <a:t>说明：</a:t>
            </a:r>
            <a:r>
              <a:rPr lang="en-US" altLang="zh-CN" sz="1200" dirty="0" err="1" smtClean="0"/>
              <a:t>hasMany</a:t>
            </a:r>
            <a:r>
              <a:rPr lang="zh-CN" altLang="en-US" sz="1200" dirty="0" smtClean="0"/>
              <a:t>有以下的配置项</a:t>
            </a:r>
            <a:endParaRPr lang="en-US" altLang="zh-CN" sz="1200" dirty="0" smtClean="0"/>
          </a:p>
          <a:p>
            <a:pPr marL="0" indent="0">
              <a:buNone/>
            </a:pPr>
            <a:r>
              <a:rPr lang="en-US" sz="1100" dirty="0"/>
              <a:t>model </a:t>
            </a:r>
            <a:r>
              <a:rPr lang="zh-CN" altLang="en-US" sz="1100" dirty="0" smtClean="0"/>
              <a:t>：关联对象的</a:t>
            </a:r>
            <a:r>
              <a:rPr lang="en-US" altLang="zh-CN" sz="1100" dirty="0" smtClean="0"/>
              <a:t>model</a:t>
            </a:r>
            <a:r>
              <a:rPr lang="zh-CN" altLang="en-US" sz="1100" dirty="0" smtClean="0"/>
              <a:t>名称</a:t>
            </a:r>
            <a:endParaRPr lang="en-US" altLang="zh-CN" sz="1100" dirty="0" smtClean="0"/>
          </a:p>
          <a:p>
            <a:pPr marL="0" indent="0">
              <a:buNone/>
            </a:pPr>
            <a:r>
              <a:rPr lang="en-US" sz="1100" dirty="0"/>
              <a:t>name</a:t>
            </a:r>
            <a:r>
              <a:rPr lang="en-US" sz="1100" dirty="0" smtClean="0"/>
              <a:t>:</a:t>
            </a:r>
            <a:r>
              <a:rPr lang="zh-CN" altLang="en-US" sz="1100" dirty="0" smtClean="0"/>
              <a:t>：关联的模型别名，用来获取关联对象数据，如果没有，默认为</a:t>
            </a:r>
            <a:r>
              <a:rPr lang="en-US" altLang="zh-CN" sz="1100" dirty="0" smtClean="0"/>
              <a:t>model</a:t>
            </a:r>
            <a:r>
              <a:rPr lang="zh-CN" altLang="en-US" sz="1100" dirty="0" smtClean="0"/>
              <a:t>名称加上“</a:t>
            </a:r>
            <a:r>
              <a:rPr lang="en-US" altLang="zh-CN" sz="1100" dirty="0" smtClean="0"/>
              <a:t>s</a:t>
            </a:r>
            <a:r>
              <a:rPr lang="zh-CN" altLang="en-US" sz="1100" dirty="0" smtClean="0"/>
              <a:t>”</a:t>
            </a:r>
            <a:endParaRPr lang="en-US" altLang="zh-CN" sz="1100" dirty="0" smtClean="0"/>
          </a:p>
          <a:p>
            <a:pPr marL="0" indent="0">
              <a:buNone/>
            </a:pPr>
            <a:r>
              <a:rPr lang="en-US" sz="1100" dirty="0" err="1"/>
              <a:t>primaryKey</a:t>
            </a:r>
            <a:r>
              <a:rPr lang="en-US" sz="1100" dirty="0"/>
              <a:t> </a:t>
            </a:r>
            <a:r>
              <a:rPr lang="zh-CN" altLang="en-US" sz="1100" dirty="0" smtClean="0"/>
              <a:t>：主键，主对象用于关联的属性名称，默认为</a:t>
            </a:r>
            <a:r>
              <a:rPr lang="en-US" altLang="zh-CN" sz="1100" dirty="0" smtClean="0"/>
              <a:t>id</a:t>
            </a:r>
          </a:p>
          <a:p>
            <a:pPr marL="0" indent="0">
              <a:buNone/>
            </a:pPr>
            <a:r>
              <a:rPr lang="en-US" altLang="zh-CN" sz="1100" dirty="0" err="1" smtClean="0"/>
              <a:t>foreignKey</a:t>
            </a:r>
            <a:r>
              <a:rPr lang="zh-CN" altLang="en-US" sz="1100" dirty="0" smtClean="0"/>
              <a:t>：外键，关联对象用于关联的属性名称，默认为关联对象</a:t>
            </a:r>
            <a:r>
              <a:rPr lang="en-US" altLang="zh-CN" sz="1100" dirty="0" smtClean="0"/>
              <a:t>model</a:t>
            </a:r>
            <a:r>
              <a:rPr lang="zh-CN" altLang="en-US" sz="1100" dirty="0" smtClean="0"/>
              <a:t>名称加上“</a:t>
            </a:r>
            <a:r>
              <a:rPr lang="en-US" altLang="zh-CN" sz="1100" dirty="0" smtClean="0"/>
              <a:t>_id</a:t>
            </a:r>
            <a:r>
              <a:rPr lang="zh-CN" altLang="en-US" sz="1100" dirty="0" smtClean="0"/>
              <a:t>”</a:t>
            </a:r>
            <a:endParaRPr lang="en-US" altLang="zh-CN" sz="1100" dirty="0" smtClean="0"/>
          </a:p>
          <a:p>
            <a:pPr marL="0" indent="0">
              <a:buNone/>
            </a:pPr>
            <a:r>
              <a:rPr lang="en-US" sz="1200" dirty="0" err="1"/>
              <a:t>filterProperty</a:t>
            </a:r>
            <a:r>
              <a:rPr lang="en-US" sz="1200" dirty="0"/>
              <a:t> </a:t>
            </a:r>
            <a:r>
              <a:rPr lang="zh-CN" altLang="en-US" sz="1200" dirty="0"/>
              <a:t>：过滤数据，只需要指定数据关联</a:t>
            </a:r>
            <a:endParaRPr lang="en-US" altLang="zh-CN" sz="1200" dirty="0"/>
          </a:p>
          <a:p>
            <a:pPr marL="0" indent="0">
              <a:buNone/>
            </a:pPr>
            <a:endParaRPr lang="en-US" altLang="zh-CN" sz="1100" dirty="0" smtClean="0"/>
          </a:p>
          <a:p>
            <a:pPr marL="0" indent="0">
              <a:buNone/>
            </a:pP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331778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zh-CN" altLang="en-US" dirty="0" smtClean="0">
                <a:solidFill>
                  <a:srgbClr val="FF0000"/>
                </a:solidFill>
              </a:rPr>
              <a:t>多对一：</a:t>
            </a:r>
            <a:endParaRPr lang="en-US" altLang="zh-CN" dirty="0" smtClean="0">
              <a:solidFill>
                <a:srgbClr val="FF0000"/>
              </a:solidFill>
            </a:endParaRPr>
          </a:p>
          <a:p>
            <a:r>
              <a:rPr lang="en-US" dirty="0"/>
              <a:t> </a:t>
            </a:r>
            <a:r>
              <a:rPr lang="en-US" dirty="0" err="1"/>
              <a:t>Ext.define</a:t>
            </a:r>
            <a:r>
              <a:rPr lang="en-US" dirty="0"/>
              <a:t>('Author', {</a:t>
            </a:r>
          </a:p>
          <a:p>
            <a:r>
              <a:rPr lang="en-US" dirty="0"/>
              <a:t>                extend: '</a:t>
            </a:r>
            <a:r>
              <a:rPr lang="en-US" dirty="0" err="1"/>
              <a:t>Ext.data.Model</a:t>
            </a:r>
            <a:r>
              <a:rPr lang="en-US" dirty="0"/>
              <a:t>',</a:t>
            </a:r>
          </a:p>
          <a:p>
            <a:r>
              <a:rPr lang="en-US" dirty="0"/>
              <a:t>                fields: [</a:t>
            </a:r>
          </a:p>
          <a:p>
            <a:r>
              <a:rPr lang="en-US" dirty="0"/>
              <a:t>{ name: 'id', type: '</a:t>
            </a:r>
            <a:r>
              <a:rPr lang="en-US" dirty="0" err="1"/>
              <a:t>int</a:t>
            </a:r>
            <a:r>
              <a:rPr lang="en-US" dirty="0"/>
              <a:t>' },</a:t>
            </a:r>
          </a:p>
          <a:p>
            <a:r>
              <a:rPr lang="en-US" dirty="0"/>
              <a:t>{ name: 'name', type: 'string' },</a:t>
            </a:r>
          </a:p>
          <a:p>
            <a:r>
              <a:rPr lang="en-US" dirty="0"/>
              <a:t>],</a:t>
            </a:r>
          </a:p>
          <a:p>
            <a:r>
              <a:rPr lang="en-US" dirty="0"/>
              <a:t>                </a:t>
            </a:r>
            <a:r>
              <a:rPr lang="en-US" dirty="0" err="1"/>
              <a:t>hasMany</a:t>
            </a:r>
            <a:r>
              <a:rPr lang="en-US" dirty="0"/>
              <a:t>: { model: 'Book', </a:t>
            </a:r>
            <a:r>
              <a:rPr lang="en-US" dirty="0" err="1"/>
              <a:t>foreignKey</a:t>
            </a:r>
            <a:r>
              <a:rPr lang="en-US" dirty="0"/>
              <a:t>: '</a:t>
            </a:r>
            <a:r>
              <a:rPr lang="en-US" dirty="0" err="1"/>
              <a:t>authorId</a:t>
            </a:r>
            <a:r>
              <a:rPr lang="en-US" dirty="0"/>
              <a:t>' },</a:t>
            </a:r>
          </a:p>
          <a:p>
            <a:r>
              <a:rPr lang="en-US" dirty="0"/>
              <a:t>                proxy: {</a:t>
            </a:r>
          </a:p>
          <a:p>
            <a:r>
              <a:rPr lang="en-US" dirty="0"/>
              <a:t>                    type: '</a:t>
            </a:r>
            <a:r>
              <a:rPr lang="en-US" dirty="0" err="1"/>
              <a:t>ajax</a:t>
            </a:r>
            <a:r>
              <a:rPr lang="en-US" dirty="0"/>
              <a:t>',</a:t>
            </a:r>
          </a:p>
          <a:p>
            <a:r>
              <a:rPr lang="en-US" dirty="0"/>
              <a:t>                    url: '../../Scripts/Test/author.js'</a:t>
            </a:r>
          </a:p>
          <a:p>
            <a:r>
              <a:rPr lang="en-US" dirty="0"/>
              <a:t>                }</a:t>
            </a:r>
          </a:p>
          <a:p>
            <a:r>
              <a:rPr lang="en-US" dirty="0"/>
              <a:t>            });</a:t>
            </a:r>
          </a:p>
          <a:p>
            <a:endParaRPr lang="en-US" dirty="0"/>
          </a:p>
          <a:p>
            <a:r>
              <a:rPr lang="en-US" dirty="0"/>
              <a:t>            </a:t>
            </a:r>
            <a:r>
              <a:rPr lang="en-US" dirty="0" err="1"/>
              <a:t>Ext.define</a:t>
            </a:r>
            <a:r>
              <a:rPr lang="en-US" dirty="0"/>
              <a:t>('Book', {</a:t>
            </a:r>
          </a:p>
          <a:p>
            <a:r>
              <a:rPr lang="en-US" dirty="0"/>
              <a:t>                extend: '</a:t>
            </a:r>
            <a:r>
              <a:rPr lang="en-US" dirty="0" err="1"/>
              <a:t>Ext.data.Model</a:t>
            </a:r>
            <a:r>
              <a:rPr lang="en-US" dirty="0"/>
              <a:t>',</a:t>
            </a:r>
          </a:p>
          <a:p>
            <a:r>
              <a:rPr lang="en-US" dirty="0"/>
              <a:t>                fields: [</a:t>
            </a:r>
          </a:p>
          <a:p>
            <a:r>
              <a:rPr lang="en-US" dirty="0"/>
              <a:t>{ name: 'id', type: '</a:t>
            </a:r>
            <a:r>
              <a:rPr lang="en-US" dirty="0" err="1"/>
              <a:t>int</a:t>
            </a:r>
            <a:r>
              <a:rPr lang="en-US" dirty="0"/>
              <a:t>' },</a:t>
            </a:r>
          </a:p>
          <a:p>
            <a:r>
              <a:rPr lang="en-US" dirty="0"/>
              <a:t>{ name: 'title', type: 'string' },</a:t>
            </a:r>
          </a:p>
          <a:p>
            <a:r>
              <a:rPr lang="en-US" dirty="0"/>
              <a:t>{ name: 'pages', type: '</a:t>
            </a:r>
            <a:r>
              <a:rPr lang="en-US" dirty="0" err="1"/>
              <a:t>int</a:t>
            </a:r>
            <a:r>
              <a:rPr lang="en-US" dirty="0"/>
              <a:t>' },</a:t>
            </a:r>
          </a:p>
          <a:p>
            <a:r>
              <a:rPr lang="en-US" dirty="0"/>
              <a:t>{ name: '</a:t>
            </a:r>
            <a:r>
              <a:rPr lang="en-US" dirty="0" err="1"/>
              <a:t>numChapters</a:t>
            </a:r>
            <a:r>
              <a:rPr lang="en-US" dirty="0"/>
              <a:t>', type: '</a:t>
            </a:r>
            <a:r>
              <a:rPr lang="en-US" dirty="0" err="1"/>
              <a:t>int</a:t>
            </a:r>
            <a:r>
              <a:rPr lang="en-US" dirty="0"/>
              <a:t>' },</a:t>
            </a:r>
          </a:p>
          <a:p>
            <a:r>
              <a:rPr lang="en-US" dirty="0"/>
              <a:t>{ name: '</a:t>
            </a:r>
            <a:r>
              <a:rPr lang="en-US" dirty="0" err="1"/>
              <a:t>authorId</a:t>
            </a:r>
            <a:r>
              <a:rPr lang="en-US" dirty="0"/>
              <a:t>', type: '</a:t>
            </a:r>
            <a:r>
              <a:rPr lang="en-US" dirty="0" err="1"/>
              <a:t>int</a:t>
            </a:r>
            <a:r>
              <a:rPr lang="en-US" dirty="0"/>
              <a:t>' }</a:t>
            </a:r>
          </a:p>
          <a:p>
            <a:r>
              <a:rPr lang="en-US" dirty="0" smtClean="0"/>
              <a:t>],</a:t>
            </a:r>
          </a:p>
          <a:p>
            <a:r>
              <a:rPr lang="en-US" dirty="0"/>
              <a:t>                </a:t>
            </a:r>
            <a:r>
              <a:rPr lang="en-US" dirty="0" err="1"/>
              <a:t>hasMany</a:t>
            </a:r>
            <a:r>
              <a:rPr lang="en-US" dirty="0"/>
              <a:t>: { model: 'Chapter', </a:t>
            </a:r>
            <a:r>
              <a:rPr lang="en-US" dirty="0" err="1"/>
              <a:t>foreignKey</a:t>
            </a:r>
            <a:r>
              <a:rPr lang="en-US" dirty="0"/>
              <a:t>: '</a:t>
            </a:r>
            <a:r>
              <a:rPr lang="en-US" dirty="0" err="1"/>
              <a:t>bookId</a:t>
            </a:r>
            <a:r>
              <a:rPr lang="en-US" dirty="0"/>
              <a:t>' },</a:t>
            </a:r>
          </a:p>
          <a:p>
            <a:r>
              <a:rPr lang="en-US" dirty="0"/>
              <a:t>                </a:t>
            </a:r>
            <a:r>
              <a:rPr lang="en-US" dirty="0" err="1"/>
              <a:t>belongsTo</a:t>
            </a:r>
            <a:r>
              <a:rPr lang="en-US" dirty="0"/>
              <a:t>: { model: 'Author', </a:t>
            </a:r>
            <a:r>
              <a:rPr lang="en-US" dirty="0" err="1"/>
              <a:t>foreignKey</a:t>
            </a:r>
            <a:r>
              <a:rPr lang="en-US" dirty="0"/>
              <a:t>: '</a:t>
            </a:r>
            <a:r>
              <a:rPr lang="en-US" dirty="0" err="1"/>
              <a:t>authorId</a:t>
            </a:r>
            <a:r>
              <a:rPr lang="en-US" dirty="0"/>
              <a:t>' }</a:t>
            </a:r>
          </a:p>
          <a:p>
            <a:endParaRPr lang="en-US" dirty="0"/>
          </a:p>
          <a:p>
            <a:r>
              <a:rPr lang="en-US" dirty="0"/>
              <a:t>            });</a:t>
            </a:r>
          </a:p>
          <a:p>
            <a:endParaRPr lang="en-US" dirty="0"/>
          </a:p>
          <a:p>
            <a:r>
              <a:rPr lang="en-US" dirty="0"/>
              <a:t>            </a:t>
            </a:r>
            <a:r>
              <a:rPr lang="en-US" dirty="0" err="1"/>
              <a:t>Ext.define</a:t>
            </a:r>
            <a:r>
              <a:rPr lang="en-US" dirty="0"/>
              <a:t>('Chapter', {</a:t>
            </a:r>
          </a:p>
          <a:p>
            <a:r>
              <a:rPr lang="en-US" dirty="0"/>
              <a:t>                extend: '</a:t>
            </a:r>
            <a:r>
              <a:rPr lang="en-US" dirty="0" err="1"/>
              <a:t>Ext.data.Model</a:t>
            </a:r>
            <a:r>
              <a:rPr lang="en-US" dirty="0"/>
              <a:t>',</a:t>
            </a:r>
          </a:p>
          <a:p>
            <a:r>
              <a:rPr lang="en-US" dirty="0"/>
              <a:t>                fields: [</a:t>
            </a:r>
          </a:p>
          <a:p>
            <a:r>
              <a:rPr lang="en-US" dirty="0"/>
              <a:t>{ name: 'id', type: '</a:t>
            </a:r>
            <a:r>
              <a:rPr lang="en-US" dirty="0" err="1"/>
              <a:t>int</a:t>
            </a:r>
            <a:r>
              <a:rPr lang="en-US" dirty="0"/>
              <a:t>' },</a:t>
            </a:r>
          </a:p>
          <a:p>
            <a:r>
              <a:rPr lang="en-US" dirty="0"/>
              <a:t>{ name: 'number', type: '</a:t>
            </a:r>
            <a:r>
              <a:rPr lang="en-US" dirty="0" err="1"/>
              <a:t>int</a:t>
            </a:r>
            <a:r>
              <a:rPr lang="en-US" dirty="0"/>
              <a:t>' },</a:t>
            </a:r>
          </a:p>
          <a:p>
            <a:r>
              <a:rPr lang="en-US" dirty="0"/>
              <a:t>{ name: 'title', type: 'string' },</a:t>
            </a:r>
          </a:p>
          <a:p>
            <a:r>
              <a:rPr lang="en-US" dirty="0"/>
              <a:t>{ name: '</a:t>
            </a:r>
            <a:r>
              <a:rPr lang="en-US" dirty="0" err="1"/>
              <a:t>bookId</a:t>
            </a:r>
            <a:r>
              <a:rPr lang="en-US" dirty="0"/>
              <a:t>', type: '</a:t>
            </a:r>
            <a:r>
              <a:rPr lang="en-US" dirty="0" err="1"/>
              <a:t>int</a:t>
            </a:r>
            <a:r>
              <a:rPr lang="en-US" dirty="0"/>
              <a:t>' }</a:t>
            </a:r>
          </a:p>
          <a:p>
            <a:r>
              <a:rPr lang="en-US" dirty="0"/>
              <a:t>],</a:t>
            </a:r>
          </a:p>
          <a:p>
            <a:r>
              <a:rPr lang="en-US" dirty="0"/>
              <a:t>                </a:t>
            </a:r>
            <a:r>
              <a:rPr lang="en-US" dirty="0" err="1"/>
              <a:t>belongsTo</a:t>
            </a:r>
            <a:r>
              <a:rPr lang="en-US" dirty="0"/>
              <a:t>: { model: 'Book', </a:t>
            </a:r>
            <a:r>
              <a:rPr lang="en-US" dirty="0" err="1"/>
              <a:t>foreignKey</a:t>
            </a:r>
            <a:r>
              <a:rPr lang="en-US" dirty="0"/>
              <a:t>: '</a:t>
            </a:r>
            <a:r>
              <a:rPr lang="en-US" dirty="0" err="1"/>
              <a:t>bookId</a:t>
            </a:r>
            <a:r>
              <a:rPr lang="en-US" dirty="0"/>
              <a:t>' </a:t>
            </a:r>
            <a:r>
              <a:rPr lang="en-US" dirty="0" smtClean="0"/>
              <a:t>}</a:t>
            </a:r>
          </a:p>
          <a:p>
            <a:endParaRPr lang="en-US" dirty="0"/>
          </a:p>
          <a:p>
            <a:r>
              <a:rPr lang="en-US" dirty="0"/>
              <a:t>            </a:t>
            </a:r>
            <a:r>
              <a:rPr lang="en-US" dirty="0" smtClean="0"/>
              <a:t>});</a:t>
            </a:r>
          </a:p>
          <a:p>
            <a:endParaRPr lang="en-US" dirty="0"/>
          </a:p>
          <a:p>
            <a:pPr marL="0" indent="0">
              <a:buNone/>
            </a:pPr>
            <a:r>
              <a:rPr lang="zh-CN" altLang="en-US" dirty="0" smtClean="0"/>
              <a:t>说明：通过</a:t>
            </a:r>
            <a:r>
              <a:rPr lang="en-US" altLang="zh-CN" dirty="0" err="1" smtClean="0"/>
              <a:t>belongsto</a:t>
            </a:r>
            <a:r>
              <a:rPr lang="zh-CN" altLang="en-US" dirty="0" smtClean="0"/>
              <a:t>属性，配置多对一关系</a:t>
            </a:r>
            <a:endParaRPr lang="en-US" altLang="zh-CN" dirty="0" smtClean="0"/>
          </a:p>
          <a:p>
            <a:pPr marL="0" indent="0">
              <a:buNone/>
            </a:pPr>
            <a:r>
              <a:rPr lang="en-US" dirty="0"/>
              <a:t>model </a:t>
            </a:r>
            <a:r>
              <a:rPr lang="zh-CN" altLang="en-US" dirty="0" smtClean="0"/>
              <a:t>关联的对象</a:t>
            </a:r>
            <a:endParaRPr lang="en-US" altLang="zh-CN" dirty="0" smtClean="0"/>
          </a:p>
          <a:p>
            <a:pPr marL="0" indent="0">
              <a:buNone/>
            </a:pPr>
            <a:r>
              <a:rPr lang="en-US" dirty="0" err="1"/>
              <a:t>primaryKey</a:t>
            </a:r>
            <a:r>
              <a:rPr lang="en-US" dirty="0"/>
              <a:t>: </a:t>
            </a:r>
            <a:r>
              <a:rPr lang="zh-CN" altLang="en-US" dirty="0"/>
              <a:t>主</a:t>
            </a:r>
            <a:r>
              <a:rPr lang="zh-CN" altLang="en-US" dirty="0" smtClean="0"/>
              <a:t>键</a:t>
            </a:r>
            <a:endParaRPr lang="en-US" altLang="zh-CN" dirty="0" smtClean="0"/>
          </a:p>
          <a:p>
            <a:pPr marL="0" indent="0">
              <a:buNone/>
            </a:pPr>
            <a:r>
              <a:rPr lang="en-US" dirty="0" err="1"/>
              <a:t>foreignKey</a:t>
            </a:r>
            <a:r>
              <a:rPr lang="en-US" dirty="0"/>
              <a:t>: </a:t>
            </a:r>
            <a:r>
              <a:rPr lang="zh-CN" altLang="en-US" dirty="0" smtClean="0"/>
              <a:t>外键</a:t>
            </a:r>
            <a:endParaRPr lang="en-US" altLang="zh-CN" dirty="0" smtClean="0"/>
          </a:p>
          <a:p>
            <a:pPr marL="0" indent="0">
              <a:buNone/>
            </a:pPr>
            <a:r>
              <a:rPr lang="en-US" dirty="0" err="1"/>
              <a:t>getterName</a:t>
            </a:r>
            <a:r>
              <a:rPr lang="en-US" dirty="0"/>
              <a:t>: </a:t>
            </a:r>
            <a:r>
              <a:rPr lang="zh-CN" altLang="en-US" dirty="0" smtClean="0"/>
              <a:t>获取父对象方法名</a:t>
            </a:r>
            <a:endParaRPr lang="en-US" altLang="zh-CN" dirty="0" smtClean="0"/>
          </a:p>
          <a:p>
            <a:pPr marL="0" indent="0">
              <a:buNone/>
            </a:pPr>
            <a:r>
              <a:rPr lang="en-US" dirty="0" err="1"/>
              <a:t>setterName</a:t>
            </a:r>
            <a:r>
              <a:rPr lang="en-US" dirty="0"/>
              <a:t>: </a:t>
            </a:r>
            <a:r>
              <a:rPr lang="zh-CN" altLang="en-US" dirty="0" smtClean="0"/>
              <a:t>设置父对象方法名</a:t>
            </a:r>
            <a:endParaRPr lang="en-US" altLang="zh-CN" dirty="0" smtClean="0"/>
          </a:p>
          <a:p>
            <a:pPr marL="0" indent="0">
              <a:buNone/>
            </a:pPr>
            <a:endParaRPr lang="en-US" altLang="zh-CN" dirty="0" smtClean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0936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Proxy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altLang="zh-CN" dirty="0" smtClean="0">
                <a:solidFill>
                  <a:srgbClr val="FF0000"/>
                </a:solidFill>
              </a:rPr>
              <a:t>Proxy</a:t>
            </a:r>
            <a:r>
              <a:rPr lang="zh-CN" altLang="en-US" dirty="0" smtClean="0">
                <a:solidFill>
                  <a:srgbClr val="FF0000"/>
                </a:solidFill>
              </a:rPr>
              <a:t>（代理）用于定义</a:t>
            </a:r>
            <a:r>
              <a:rPr lang="en-US" altLang="zh-CN" dirty="0" smtClean="0">
                <a:solidFill>
                  <a:srgbClr val="FF0000"/>
                </a:solidFill>
              </a:rPr>
              <a:t>EXT</a:t>
            </a:r>
            <a:r>
              <a:rPr lang="zh-CN" altLang="en-US" dirty="0" smtClean="0">
                <a:solidFill>
                  <a:srgbClr val="FF0000"/>
                </a:solidFill>
              </a:rPr>
              <a:t>交互数据的方式。分为客户端代理和服务器端代理。</a:t>
            </a:r>
            <a:endParaRPr lang="en-US" altLang="zh-CN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zh-CN" altLang="en-US" b="1" dirty="0"/>
              <a:t>客户端代理：</a:t>
            </a:r>
            <a:endParaRPr lang="en-US" altLang="zh-CN" b="1" dirty="0"/>
          </a:p>
          <a:p>
            <a:pPr marL="0" indent="0">
              <a:buNone/>
            </a:pPr>
            <a:r>
              <a:rPr lang="en-US" dirty="0" err="1" smtClean="0"/>
              <a:t>LocalStorageProxy</a:t>
            </a:r>
            <a:endParaRPr lang="en-US" dirty="0" smtClean="0"/>
          </a:p>
          <a:p>
            <a:pPr marL="0" indent="0">
              <a:buNone/>
            </a:pPr>
            <a:r>
              <a:rPr lang="en-US" dirty="0" err="1"/>
              <a:t>SessionStorageProxy</a:t>
            </a:r>
            <a:r>
              <a:rPr lang="en-US" dirty="0"/>
              <a:t> </a:t>
            </a: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MemoryProxy</a:t>
            </a:r>
            <a:r>
              <a:rPr lang="en-US" dirty="0" smtClean="0"/>
              <a:t>  </a:t>
            </a:r>
          </a:p>
          <a:p>
            <a:pPr marL="0" indent="0">
              <a:buNone/>
            </a:pPr>
            <a:r>
              <a:rPr lang="zh-CN" altLang="en-US" b="1" dirty="0"/>
              <a:t>服务器</a:t>
            </a:r>
            <a:r>
              <a:rPr lang="zh-CN" altLang="en-US" b="1" dirty="0" smtClean="0"/>
              <a:t>端代理：</a:t>
            </a:r>
            <a:endParaRPr lang="en-US" altLang="zh-CN" b="1" dirty="0" smtClean="0"/>
          </a:p>
          <a:p>
            <a:pPr marL="0" indent="0">
              <a:buNone/>
            </a:pPr>
            <a:r>
              <a:rPr lang="en-US" dirty="0" err="1" smtClean="0"/>
              <a:t>AjaxProxy</a:t>
            </a: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JsonPProxy</a:t>
            </a: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DirectProxy</a:t>
            </a:r>
            <a:r>
              <a:rPr lang="en-US" dirty="0" smtClean="0"/>
              <a:t> </a:t>
            </a:r>
            <a:endParaRPr lang="en-US" dirty="0"/>
          </a:p>
          <a:p>
            <a:pPr marL="0" indent="0">
              <a:buNone/>
            </a:pPr>
            <a:r>
              <a:rPr lang="en-US" dirty="0" err="1" smtClean="0"/>
              <a:t>RestProxy</a:t>
            </a:r>
            <a:r>
              <a:rPr lang="en-US" dirty="0" smtClean="0"/>
              <a:t> </a:t>
            </a:r>
            <a:endParaRPr lang="en-US" altLang="zh-CN" dirty="0" smtClean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4119" y="2996952"/>
            <a:ext cx="4524692" cy="2255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244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/>
          <a:lstStyle/>
          <a:p>
            <a:pPr marL="0" indent="0">
              <a:buNone/>
            </a:pPr>
            <a:r>
              <a:rPr lang="zh-CN" altLang="en-US" dirty="0" smtClean="0"/>
              <a:t>一、</a:t>
            </a:r>
            <a:r>
              <a:rPr lang="en-US" dirty="0" err="1"/>
              <a:t>LocalStorageProxy</a:t>
            </a:r>
            <a:endParaRPr lang="en-US" dirty="0"/>
          </a:p>
          <a:p>
            <a:pPr marL="0" indent="0">
              <a:buNone/>
            </a:pPr>
            <a:r>
              <a:rPr lang="zh-CN" altLang="en-US" dirty="0" smtClean="0"/>
              <a:t>说明：通过</a:t>
            </a:r>
            <a:r>
              <a:rPr lang="en-US" altLang="zh-CN" dirty="0" smtClean="0"/>
              <a:t>html5</a:t>
            </a:r>
            <a:r>
              <a:rPr lang="zh-CN" altLang="en-US" dirty="0" smtClean="0"/>
              <a:t>提供的</a:t>
            </a:r>
            <a:r>
              <a:rPr lang="en-US" altLang="zh-CN" dirty="0" err="1" smtClean="0"/>
              <a:t>localStorage</a:t>
            </a:r>
            <a:r>
              <a:rPr lang="en-US" altLang="zh-CN" dirty="0" smtClean="0"/>
              <a:t> API</a:t>
            </a:r>
            <a:r>
              <a:rPr lang="zh-CN" altLang="en-US" dirty="0" smtClean="0"/>
              <a:t>来交互数据，将数据保存在浏览器中</a:t>
            </a:r>
            <a:endParaRPr lang="en-US" altLang="zh-CN" dirty="0" smtClean="0"/>
          </a:p>
          <a:p>
            <a:pPr marL="0" indent="0">
              <a:buNone/>
            </a:pPr>
            <a:r>
              <a:rPr lang="zh-CN" altLang="en-US" dirty="0" smtClean="0"/>
              <a:t>特点：关闭浏览器，数据不丢失</a:t>
            </a:r>
            <a:endParaRPr lang="en-US" altLang="zh-CN" dirty="0" smtClean="0"/>
          </a:p>
          <a:p>
            <a:pPr marL="0" indent="0">
              <a:buNone/>
            </a:pPr>
            <a:r>
              <a:rPr lang="zh-CN" altLang="en-US" dirty="0" smtClean="0"/>
              <a:t>二、</a:t>
            </a:r>
            <a:r>
              <a:rPr lang="en-US" dirty="0"/>
              <a:t> </a:t>
            </a:r>
            <a:r>
              <a:rPr lang="en-US" dirty="0" err="1" smtClean="0"/>
              <a:t>SessionStorageProxy</a:t>
            </a:r>
            <a:endParaRPr lang="en-US" dirty="0" smtClean="0"/>
          </a:p>
          <a:p>
            <a:pPr marL="0" indent="0">
              <a:buNone/>
            </a:pPr>
            <a:r>
              <a:rPr lang="zh-CN" altLang="en-US" dirty="0" smtClean="0"/>
              <a:t>说明：通过</a:t>
            </a:r>
            <a:r>
              <a:rPr lang="en-US" altLang="zh-CN" dirty="0" smtClean="0"/>
              <a:t>html5</a:t>
            </a:r>
            <a:r>
              <a:rPr lang="zh-CN" altLang="en-US" dirty="0" smtClean="0"/>
              <a:t>提供的</a:t>
            </a:r>
            <a:r>
              <a:rPr lang="en-US" altLang="zh-CN" dirty="0" err="1" smtClean="0"/>
              <a:t>sessionStorage</a:t>
            </a:r>
            <a:r>
              <a:rPr lang="en-US" altLang="zh-CN" dirty="0" smtClean="0"/>
              <a:t> API</a:t>
            </a:r>
            <a:r>
              <a:rPr lang="zh-CN" altLang="en-US" dirty="0" smtClean="0"/>
              <a:t>来交互数据，将数据保存在浏览器中</a:t>
            </a:r>
            <a:endParaRPr lang="en-US" altLang="zh-CN" dirty="0" smtClean="0"/>
          </a:p>
          <a:p>
            <a:pPr marL="0" indent="0">
              <a:buNone/>
            </a:pPr>
            <a:r>
              <a:rPr lang="zh-CN" altLang="en-US" dirty="0" smtClean="0"/>
              <a:t>特点：关闭浏览器，数据不丢失</a:t>
            </a:r>
            <a:endParaRPr lang="en-US" altLang="zh-CN" dirty="0" smtClean="0"/>
          </a:p>
          <a:p>
            <a:pPr marL="0" indent="0">
              <a:buNone/>
            </a:pPr>
            <a:r>
              <a:rPr lang="zh-CN" altLang="en-US" dirty="0" smtClean="0"/>
              <a:t>三、</a:t>
            </a:r>
            <a:r>
              <a:rPr lang="en-US" dirty="0" err="1"/>
              <a:t>MemoryProxy</a:t>
            </a:r>
            <a:r>
              <a:rPr lang="en-US" dirty="0"/>
              <a:t>  </a:t>
            </a:r>
          </a:p>
          <a:p>
            <a:pPr marL="0" indent="0">
              <a:buNone/>
            </a:pPr>
            <a:r>
              <a:rPr lang="zh-CN" altLang="en-US" dirty="0" smtClean="0"/>
              <a:t>说明：加载上下文中已经存在的数据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8144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zh-CN" altLang="en-US" dirty="0" smtClean="0"/>
              <a:t>四、</a:t>
            </a:r>
            <a:r>
              <a:rPr lang="en-US" dirty="0" err="1"/>
              <a:t>AjaxProxy</a:t>
            </a:r>
            <a:endParaRPr lang="en-US" dirty="0"/>
          </a:p>
          <a:p>
            <a:pPr marL="0" indent="0">
              <a:buNone/>
            </a:pPr>
            <a:r>
              <a:rPr lang="zh-CN" altLang="en-US" dirty="0" smtClean="0"/>
              <a:t>说明：通过</a:t>
            </a:r>
            <a:r>
              <a:rPr lang="en-US" altLang="zh-CN" dirty="0" smtClean="0"/>
              <a:t>Ajax</a:t>
            </a:r>
            <a:r>
              <a:rPr lang="zh-CN" altLang="en-US" dirty="0" smtClean="0"/>
              <a:t>方式和后台交互数据</a:t>
            </a:r>
            <a:endParaRPr lang="en-US" altLang="zh-CN" dirty="0" smtClean="0"/>
          </a:p>
          <a:p>
            <a:pPr marL="0" indent="0">
              <a:buNone/>
            </a:pPr>
            <a:r>
              <a:rPr lang="zh-CN" altLang="en-US" dirty="0" smtClean="0"/>
              <a:t>五、</a:t>
            </a:r>
            <a:r>
              <a:rPr lang="en-US" dirty="0"/>
              <a:t> </a:t>
            </a:r>
            <a:r>
              <a:rPr lang="en-US" dirty="0" err="1" smtClean="0"/>
              <a:t>RestProxy</a:t>
            </a:r>
            <a:endParaRPr lang="en-US" dirty="0" smtClean="0"/>
          </a:p>
          <a:p>
            <a:pPr marL="0" indent="0">
              <a:buNone/>
            </a:pPr>
            <a:r>
              <a:rPr lang="zh-CN" altLang="en-US" dirty="0" smtClean="0"/>
              <a:t>说明：在</a:t>
            </a:r>
            <a:r>
              <a:rPr lang="en-US" altLang="zh-CN" dirty="0" err="1" smtClean="0"/>
              <a:t>AjaxProxy</a:t>
            </a:r>
            <a:r>
              <a:rPr lang="zh-CN" altLang="en-US" dirty="0" smtClean="0"/>
              <a:t>的基础上，通过</a:t>
            </a:r>
            <a:r>
              <a:rPr lang="en-US" altLang="zh-CN" dirty="0" smtClean="0"/>
              <a:t>GET</a:t>
            </a:r>
            <a:r>
              <a:rPr lang="zh-CN" altLang="en-US" dirty="0" smtClean="0"/>
              <a:t>请求请求数据，通过</a:t>
            </a:r>
            <a:r>
              <a:rPr lang="en-US" altLang="zh-CN" dirty="0" smtClean="0"/>
              <a:t>delete</a:t>
            </a:r>
            <a:r>
              <a:rPr lang="zh-CN" altLang="en-US" dirty="0" smtClean="0"/>
              <a:t>请求发送要删除的数据，通过</a:t>
            </a:r>
            <a:r>
              <a:rPr lang="en-US" altLang="zh-CN" dirty="0" smtClean="0"/>
              <a:t>PUT</a:t>
            </a:r>
            <a:r>
              <a:rPr lang="zh-CN" altLang="en-US" dirty="0" smtClean="0"/>
              <a:t>请求发送要更新，通过</a:t>
            </a:r>
            <a:r>
              <a:rPr lang="en-US" altLang="zh-CN" dirty="0" smtClean="0"/>
              <a:t>POST</a:t>
            </a:r>
            <a:r>
              <a:rPr lang="zh-CN" altLang="en-US" dirty="0" smtClean="0"/>
              <a:t>发送新增的数据</a:t>
            </a:r>
            <a:r>
              <a:rPr lang="zh-CN" altLang="en-US" dirty="0" smtClean="0">
                <a:solidFill>
                  <a:srgbClr val="FF0000"/>
                </a:solidFill>
              </a:rPr>
              <a:t>（注：是采用</a:t>
            </a:r>
            <a:r>
              <a:rPr lang="en-US" altLang="zh-CN" dirty="0" smtClean="0">
                <a:solidFill>
                  <a:srgbClr val="FF0000"/>
                </a:solidFill>
              </a:rPr>
              <a:t>POST</a:t>
            </a:r>
            <a:r>
              <a:rPr lang="zh-CN" altLang="en-US" dirty="0" smtClean="0">
                <a:solidFill>
                  <a:srgbClr val="FF0000"/>
                </a:solidFill>
              </a:rPr>
              <a:t>还是</a:t>
            </a:r>
            <a:r>
              <a:rPr lang="en-US" altLang="zh-CN" dirty="0" smtClean="0">
                <a:solidFill>
                  <a:srgbClr val="FF0000"/>
                </a:solidFill>
              </a:rPr>
              <a:t>PUT</a:t>
            </a:r>
            <a:r>
              <a:rPr lang="zh-CN" altLang="en-US" dirty="0" smtClean="0">
                <a:solidFill>
                  <a:srgbClr val="FF0000"/>
                </a:solidFill>
              </a:rPr>
              <a:t>发送数据主要是看对象的</a:t>
            </a:r>
            <a:r>
              <a:rPr lang="en-US" altLang="zh-CN" dirty="0" smtClean="0">
                <a:solidFill>
                  <a:srgbClr val="FF0000"/>
                </a:solidFill>
              </a:rPr>
              <a:t>ID </a:t>
            </a:r>
            <a:r>
              <a:rPr lang="zh-CN" altLang="en-US" dirty="0" smtClean="0">
                <a:solidFill>
                  <a:srgbClr val="FF0000"/>
                </a:solidFill>
              </a:rPr>
              <a:t>是否有值）</a:t>
            </a:r>
            <a:endParaRPr lang="en-US" altLang="zh-CN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zh-CN" altLang="en-US" dirty="0" smtClean="0"/>
              <a:t>六、</a:t>
            </a:r>
            <a:r>
              <a:rPr lang="en-US" altLang="zh-CN" dirty="0" err="1" smtClean="0"/>
              <a:t>JsonPProxy</a:t>
            </a:r>
            <a:endParaRPr lang="en-US" altLang="zh-CN" dirty="0" smtClean="0"/>
          </a:p>
          <a:p>
            <a:pPr marL="0" indent="0">
              <a:buNone/>
            </a:pPr>
            <a:r>
              <a:rPr lang="zh-CN" altLang="en-US" dirty="0" smtClean="0"/>
              <a:t>说明：跨域获取数据</a:t>
            </a:r>
            <a:endParaRPr lang="en-US" altLang="zh-CN" dirty="0" smtClean="0"/>
          </a:p>
          <a:p>
            <a:pPr marL="0" indent="0">
              <a:buNone/>
            </a:pPr>
            <a:r>
              <a:rPr lang="zh-CN" altLang="en-US" dirty="0" smtClean="0"/>
              <a:t>注意：在后台获取</a:t>
            </a:r>
            <a:r>
              <a:rPr lang="en-US" altLang="zh-CN" dirty="0" smtClean="0"/>
              <a:t>URL</a:t>
            </a:r>
            <a:r>
              <a:rPr lang="zh-CN" altLang="en-US" dirty="0" smtClean="0"/>
              <a:t>的</a:t>
            </a:r>
            <a:r>
              <a:rPr lang="en-US" altLang="zh-CN" dirty="0" smtClean="0"/>
              <a:t>callback</a:t>
            </a:r>
            <a:r>
              <a:rPr lang="zh-CN" altLang="en-US" dirty="0" smtClean="0"/>
              <a:t>参数，并将获取的数据放</a:t>
            </a:r>
            <a:r>
              <a:rPr lang="zh-CN" altLang="en-US" dirty="0"/>
              <a:t>入</a:t>
            </a:r>
            <a:r>
              <a:rPr lang="zh-CN" altLang="en-US" dirty="0" smtClean="0"/>
              <a:t>“参数值”</a:t>
            </a:r>
            <a:r>
              <a:rPr lang="en-US" altLang="zh-CN" dirty="0" smtClean="0"/>
              <a:t>+</a:t>
            </a:r>
            <a:r>
              <a:rPr lang="zh-CN" altLang="en-US" dirty="0" smtClean="0"/>
              <a:t>“（”</a:t>
            </a:r>
            <a:r>
              <a:rPr lang="en-US" altLang="zh-CN" dirty="0" smtClean="0"/>
              <a:t>+</a:t>
            </a:r>
            <a:r>
              <a:rPr lang="zh-CN" altLang="en-US" dirty="0" smtClean="0"/>
              <a:t>数据</a:t>
            </a:r>
            <a:r>
              <a:rPr lang="en-US" altLang="zh-CN" dirty="0" smtClean="0"/>
              <a:t>+</a:t>
            </a:r>
            <a:r>
              <a:rPr lang="zh-CN" altLang="en-US" dirty="0" smtClean="0"/>
              <a:t>“）”，构成函数调用形式，前台才能解析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8513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78096" y="0"/>
            <a:ext cx="8229600" cy="1143000"/>
          </a:xfrm>
        </p:spPr>
        <p:txBody>
          <a:bodyPr/>
          <a:lstStyle/>
          <a:p>
            <a:r>
              <a:rPr lang="en-US" altLang="zh-CN" dirty="0" err="1" smtClean="0"/>
              <a:t>Extjs</a:t>
            </a:r>
            <a:r>
              <a:rPr lang="zh-CN" altLang="en-US" dirty="0" smtClean="0"/>
              <a:t>布局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4726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dirty="0" err="1" smtClean="0"/>
              <a:t>Extjs</a:t>
            </a:r>
            <a:r>
              <a:rPr lang="zh-CN" altLang="en-US" dirty="0" smtClean="0"/>
              <a:t>布局分为容器布局和组件布局两大类。</a:t>
            </a:r>
            <a:endParaRPr lang="en-US" altLang="zh-CN" dirty="0" smtClean="0"/>
          </a:p>
          <a:p>
            <a:pPr marL="0" indent="0">
              <a:buNone/>
            </a:pPr>
            <a:r>
              <a:rPr lang="zh-CN" altLang="en-US" dirty="0" smtClean="0"/>
              <a:t>容器布局：</a:t>
            </a:r>
            <a:endParaRPr lang="en-US" altLang="zh-CN" dirty="0" smtClean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endParaRPr lang="en-US" altLang="zh-CN" dirty="0" smtClean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endParaRPr lang="en-US" altLang="zh-CN" dirty="0" smtClean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endParaRPr lang="en-US" altLang="zh-CN" dirty="0" smtClean="0"/>
          </a:p>
          <a:p>
            <a:pPr marL="0" indent="0">
              <a:buNone/>
            </a:pPr>
            <a:r>
              <a:rPr lang="zh-CN" altLang="en-US" dirty="0" smtClean="0"/>
              <a:t>组件布局：</a:t>
            </a:r>
            <a:r>
              <a:rPr lang="en-US" altLang="zh-CN" dirty="0" smtClean="0"/>
              <a:t>Dock</a:t>
            </a:r>
            <a:r>
              <a:rPr lang="zh-CN" altLang="en-US" dirty="0" smtClean="0"/>
              <a:t>、</a:t>
            </a:r>
            <a:r>
              <a:rPr lang="en-US" altLang="zh-CN" dirty="0" smtClean="0"/>
              <a:t>Tool</a:t>
            </a:r>
            <a:r>
              <a:rPr lang="zh-CN" altLang="en-US" dirty="0" smtClean="0"/>
              <a:t>、</a:t>
            </a:r>
            <a:r>
              <a:rPr lang="en-US" altLang="zh-CN" dirty="0" smtClean="0"/>
              <a:t>Field</a:t>
            </a:r>
            <a:r>
              <a:rPr lang="zh-CN" altLang="en-US" dirty="0" smtClean="0"/>
              <a:t>、</a:t>
            </a:r>
            <a:r>
              <a:rPr lang="en-US" altLang="zh-CN" dirty="0" err="1" smtClean="0"/>
              <a:t>TriggerField</a:t>
            </a:r>
            <a:endParaRPr lang="en-US" altLang="zh-CN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276872"/>
            <a:ext cx="6267450" cy="324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8485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 smtClean="0"/>
              <a:t>Extjs</a:t>
            </a:r>
            <a:r>
              <a:rPr lang="zh-CN" altLang="en-US" dirty="0" smtClean="0"/>
              <a:t>文件包</a:t>
            </a:r>
            <a:endParaRPr 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340768"/>
            <a:ext cx="8229600" cy="2927256"/>
          </a:xfrm>
        </p:spPr>
      </p:pic>
      <p:sp>
        <p:nvSpPr>
          <p:cNvPr id="5" name="TextBox 4"/>
          <p:cNvSpPr txBox="1"/>
          <p:nvPr/>
        </p:nvSpPr>
        <p:spPr>
          <a:xfrm>
            <a:off x="467544" y="4509120"/>
            <a:ext cx="806489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ext-all.js</a:t>
            </a:r>
            <a:r>
              <a:rPr lang="zh-CN" altLang="en-US" dirty="0" smtClean="0">
                <a:solidFill>
                  <a:srgbClr val="FF0000"/>
                </a:solidFill>
              </a:rPr>
              <a:t>：</a:t>
            </a:r>
            <a:r>
              <a:rPr lang="zh-CN" altLang="en-US" dirty="0" smtClean="0"/>
              <a:t>包含所有的</a:t>
            </a:r>
            <a:r>
              <a:rPr lang="en-US" altLang="zh-CN" dirty="0" err="1" smtClean="0"/>
              <a:t>Extjs</a:t>
            </a:r>
            <a:r>
              <a:rPr lang="zh-CN" altLang="en-US" dirty="0" smtClean="0"/>
              <a:t>框架文件</a:t>
            </a:r>
            <a:endParaRPr lang="en-US" altLang="zh-CN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ext.js</a:t>
            </a:r>
            <a:r>
              <a:rPr lang="zh-CN" altLang="en-US" dirty="0" smtClean="0">
                <a:solidFill>
                  <a:srgbClr val="FF0000"/>
                </a:solidFill>
              </a:rPr>
              <a:t>：</a:t>
            </a:r>
            <a:r>
              <a:rPr lang="zh-CN" altLang="en-US" dirty="0" smtClean="0"/>
              <a:t>只包含能运行</a:t>
            </a:r>
            <a:r>
              <a:rPr lang="en-US" altLang="zh-CN" dirty="0" err="1" smtClean="0"/>
              <a:t>Extjs</a:t>
            </a:r>
            <a:r>
              <a:rPr lang="zh-CN" altLang="en-US" dirty="0" smtClean="0"/>
              <a:t>的基础文件</a:t>
            </a:r>
            <a:endParaRPr lang="en-US" altLang="zh-CN" dirty="0" smtClean="0"/>
          </a:p>
          <a:p>
            <a:r>
              <a:rPr lang="en-US" altLang="zh-CN" dirty="0" smtClean="0">
                <a:solidFill>
                  <a:srgbClr val="FF0000"/>
                </a:solidFill>
              </a:rPr>
              <a:t>ext-all-debug.js</a:t>
            </a:r>
            <a:r>
              <a:rPr lang="zh-CN" altLang="en-US" dirty="0" smtClean="0">
                <a:solidFill>
                  <a:srgbClr val="FF0000"/>
                </a:solidFill>
              </a:rPr>
              <a:t>：</a:t>
            </a:r>
            <a:r>
              <a:rPr lang="en-US" altLang="zh-CN" dirty="0" smtClean="0"/>
              <a:t>ext-all.js</a:t>
            </a:r>
            <a:r>
              <a:rPr lang="zh-CN" altLang="en-US" dirty="0" smtClean="0"/>
              <a:t>文件的未混淆版本</a:t>
            </a:r>
            <a:endParaRPr lang="en-US" altLang="zh-CN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ext-</a:t>
            </a:r>
            <a:r>
              <a:rPr lang="en-US" altLang="zh-CN" dirty="0" smtClean="0">
                <a:solidFill>
                  <a:srgbClr val="FF0000"/>
                </a:solidFill>
              </a:rPr>
              <a:t>debug</a:t>
            </a:r>
            <a:r>
              <a:rPr lang="en-US" dirty="0" smtClean="0">
                <a:solidFill>
                  <a:srgbClr val="FF0000"/>
                </a:solidFill>
              </a:rPr>
              <a:t>.js</a:t>
            </a:r>
            <a:r>
              <a:rPr lang="zh-CN" altLang="en-US" dirty="0" smtClean="0">
                <a:solidFill>
                  <a:srgbClr val="FF0000"/>
                </a:solidFill>
              </a:rPr>
              <a:t>：</a:t>
            </a:r>
            <a:r>
              <a:rPr lang="en-US" altLang="zh-CN" dirty="0" smtClean="0"/>
              <a:t>ext.js</a:t>
            </a:r>
            <a:r>
              <a:rPr lang="zh-CN" altLang="en-US" dirty="0" smtClean="0"/>
              <a:t>文件的未混淆版本</a:t>
            </a:r>
            <a:endParaRPr lang="en-US" altLang="zh-CN" dirty="0" smtClean="0"/>
          </a:p>
          <a:p>
            <a:r>
              <a:rPr lang="en-US" altLang="zh-CN" dirty="0" smtClean="0">
                <a:solidFill>
                  <a:srgbClr val="FF0000"/>
                </a:solidFill>
              </a:rPr>
              <a:t>ext-all-dev.js</a:t>
            </a:r>
            <a:r>
              <a:rPr lang="zh-CN" altLang="en-US" dirty="0" smtClean="0">
                <a:solidFill>
                  <a:srgbClr val="FF0000"/>
                </a:solidFill>
              </a:rPr>
              <a:t>：</a:t>
            </a:r>
            <a:r>
              <a:rPr lang="en-US" altLang="zh-CN" dirty="0" smtClean="0"/>
              <a:t>ext-all.js</a:t>
            </a:r>
            <a:r>
              <a:rPr lang="zh-CN" altLang="en-US" dirty="0" smtClean="0"/>
              <a:t>文件的未混淆版本并包含调试信息</a:t>
            </a:r>
            <a:endParaRPr lang="en-US" altLang="zh-CN" dirty="0" smtClean="0"/>
          </a:p>
          <a:p>
            <a:r>
              <a:rPr lang="en-US" altLang="zh-CN" dirty="0" smtClean="0">
                <a:solidFill>
                  <a:srgbClr val="FF0000"/>
                </a:solidFill>
              </a:rPr>
              <a:t>ext-dev.js</a:t>
            </a:r>
            <a:r>
              <a:rPr lang="zh-CN" altLang="en-US" dirty="0" smtClean="0">
                <a:solidFill>
                  <a:srgbClr val="FF0000"/>
                </a:solidFill>
              </a:rPr>
              <a:t>：</a:t>
            </a:r>
            <a:r>
              <a:rPr lang="en-US" altLang="zh-CN" dirty="0" smtClean="0"/>
              <a:t>ext.js</a:t>
            </a:r>
            <a:r>
              <a:rPr lang="zh-CN" altLang="en-US" dirty="0" smtClean="0"/>
              <a:t>文件的未混淆版本并包含调试信息</a:t>
            </a:r>
            <a:endParaRPr lang="en-US" altLang="zh-CN" dirty="0" smtClean="0"/>
          </a:p>
          <a:p>
            <a:r>
              <a:rPr lang="en-US" altLang="zh-CN" dirty="0" smtClean="0">
                <a:solidFill>
                  <a:srgbClr val="FF0000"/>
                </a:solidFill>
              </a:rPr>
              <a:t>bootstrap.js</a:t>
            </a:r>
            <a:r>
              <a:rPr lang="zh-CN" altLang="en-US" dirty="0" smtClean="0">
                <a:solidFill>
                  <a:srgbClr val="FF0000"/>
                </a:solidFill>
              </a:rPr>
              <a:t>：</a:t>
            </a:r>
            <a:r>
              <a:rPr lang="zh-CN" altLang="en-US" dirty="0" smtClean="0"/>
              <a:t>自动加载</a:t>
            </a:r>
            <a:r>
              <a:rPr lang="en-US" altLang="zh-CN" dirty="0" smtClean="0"/>
              <a:t>ext-all.js</a:t>
            </a:r>
            <a:r>
              <a:rPr lang="zh-CN" altLang="en-US" dirty="0" smtClean="0"/>
              <a:t>文件或者</a:t>
            </a:r>
            <a:r>
              <a:rPr lang="en-US" altLang="zh-CN" dirty="0" smtClean="0"/>
              <a:t>ext-all-dev.js</a:t>
            </a:r>
            <a:r>
              <a:rPr lang="zh-CN" altLang="en-US" dirty="0" smtClean="0"/>
              <a:t>文件</a:t>
            </a:r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3415473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容器布局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CN" altLang="en-US" dirty="0" smtClean="0"/>
              <a:t>一、</a:t>
            </a:r>
            <a:r>
              <a:rPr lang="en-US" altLang="zh-CN" dirty="0" smtClean="0"/>
              <a:t>Auto layout</a:t>
            </a:r>
          </a:p>
          <a:p>
            <a:pPr marL="0" indent="0">
              <a:buNone/>
            </a:pPr>
            <a:r>
              <a:rPr lang="zh-CN" altLang="en-US" dirty="0" smtClean="0"/>
              <a:t>说明：组件在容器中原样排列</a:t>
            </a:r>
            <a:endParaRPr lang="en-US" altLang="zh-CN" dirty="0" smtClean="0"/>
          </a:p>
          <a:p>
            <a:pPr marL="0" indent="0">
              <a:buNone/>
            </a:pPr>
            <a:endParaRPr lang="en-US" altLang="zh-CN" dirty="0" smtClean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2366" y="2780928"/>
            <a:ext cx="3943350" cy="3829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636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/>
          <a:lstStyle/>
          <a:p>
            <a:pPr marL="0" indent="0">
              <a:buNone/>
            </a:pPr>
            <a:r>
              <a:rPr lang="zh-CN" altLang="en-US" dirty="0" smtClean="0"/>
              <a:t>二、</a:t>
            </a:r>
            <a:r>
              <a:rPr lang="en-US" altLang="zh-CN" dirty="0" smtClean="0"/>
              <a:t>Anchor layout</a:t>
            </a:r>
          </a:p>
          <a:p>
            <a:pPr marL="0" indent="0">
              <a:buNone/>
            </a:pPr>
            <a:r>
              <a:rPr lang="zh-CN" altLang="en-US" dirty="0" smtClean="0"/>
              <a:t>说明：组件通过</a:t>
            </a:r>
            <a:r>
              <a:rPr lang="en-US" altLang="zh-CN" dirty="0" smtClean="0"/>
              <a:t>anchor</a:t>
            </a:r>
            <a:r>
              <a:rPr lang="zh-CN" altLang="en-US" dirty="0" smtClean="0"/>
              <a:t>属性，能够设置相对于容器的宽、高</a:t>
            </a:r>
            <a:endParaRPr lang="en-US" altLang="zh-CN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2319679"/>
            <a:ext cx="3848100" cy="384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151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/>
          <a:lstStyle/>
          <a:p>
            <a:pPr marL="0" indent="0">
              <a:buNone/>
            </a:pPr>
            <a:r>
              <a:rPr lang="zh-CN" altLang="en-US" dirty="0" smtClean="0"/>
              <a:t>三、</a:t>
            </a:r>
            <a:r>
              <a:rPr lang="en-US" altLang="zh-CN" dirty="0" smtClean="0"/>
              <a:t>Absolute layout</a:t>
            </a:r>
          </a:p>
          <a:p>
            <a:pPr marL="0" indent="0">
              <a:buNone/>
            </a:pPr>
            <a:r>
              <a:rPr lang="zh-CN" altLang="en-US" dirty="0" smtClean="0"/>
              <a:t>说明：继承自</a:t>
            </a:r>
            <a:r>
              <a:rPr lang="en-US" altLang="zh-CN" dirty="0" smtClean="0"/>
              <a:t>Anchor</a:t>
            </a:r>
            <a:r>
              <a:rPr lang="zh-CN" altLang="en-US" dirty="0" smtClean="0"/>
              <a:t>布局，可以同通过</a:t>
            </a:r>
            <a:r>
              <a:rPr lang="en-US" altLang="zh-CN" dirty="0" smtClean="0"/>
              <a:t>x</a:t>
            </a:r>
            <a:r>
              <a:rPr lang="zh-CN" altLang="en-US" dirty="0" smtClean="0"/>
              <a:t>、</a:t>
            </a:r>
            <a:r>
              <a:rPr lang="en-US" altLang="zh-CN" dirty="0" smtClean="0"/>
              <a:t>y</a:t>
            </a:r>
            <a:r>
              <a:rPr lang="zh-CN" altLang="en-US" dirty="0" smtClean="0"/>
              <a:t>属性设置组件同容器左上角的距离。</a:t>
            </a:r>
            <a:endParaRPr lang="en-US" altLang="zh-CN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662" y="2204864"/>
            <a:ext cx="3876675" cy="3867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8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/>
          <a:lstStyle/>
          <a:p>
            <a:pPr marL="0" indent="0">
              <a:buNone/>
            </a:pPr>
            <a:r>
              <a:rPr lang="zh-CN" altLang="en-US" dirty="0" smtClean="0"/>
              <a:t>四、</a:t>
            </a:r>
            <a:r>
              <a:rPr lang="en-US" altLang="zh-CN" dirty="0" err="1" smtClean="0"/>
              <a:t>Hbox</a:t>
            </a:r>
            <a:r>
              <a:rPr lang="en-US" altLang="zh-CN" dirty="0" smtClean="0"/>
              <a:t> layout</a:t>
            </a:r>
          </a:p>
          <a:p>
            <a:pPr marL="0" indent="0">
              <a:buNone/>
            </a:pPr>
            <a:r>
              <a:rPr lang="zh-CN" altLang="en-US" dirty="0" smtClean="0"/>
              <a:t>说明：容器内的组件水平布局，通过</a:t>
            </a:r>
            <a:r>
              <a:rPr lang="en-US" altLang="zh-CN" dirty="0" smtClean="0"/>
              <a:t>flex</a:t>
            </a:r>
            <a:r>
              <a:rPr lang="zh-CN" altLang="en-US" dirty="0" smtClean="0"/>
              <a:t>属性，可以自动计算组件的宽度。</a:t>
            </a:r>
            <a:endParaRPr lang="en-US" altLang="zh-CN" dirty="0" smtClean="0"/>
          </a:p>
          <a:p>
            <a:pPr marL="0" indent="0">
              <a:buNone/>
            </a:pPr>
            <a:r>
              <a:rPr lang="zh-CN" altLang="en-US" dirty="0" smtClean="0">
                <a:solidFill>
                  <a:srgbClr val="FF0000"/>
                </a:solidFill>
              </a:rPr>
              <a:t>组件的宽度</a:t>
            </a:r>
            <a:r>
              <a:rPr lang="en-US" altLang="zh-CN" dirty="0" smtClean="0">
                <a:solidFill>
                  <a:srgbClr val="FF0000"/>
                </a:solidFill>
              </a:rPr>
              <a:t>=</a:t>
            </a:r>
            <a:r>
              <a:rPr lang="zh-CN" altLang="en-US" dirty="0" smtClean="0">
                <a:solidFill>
                  <a:srgbClr val="FF0000"/>
                </a:solidFill>
              </a:rPr>
              <a:t>（容器的宽度</a:t>
            </a:r>
            <a:r>
              <a:rPr lang="en-US" altLang="zh-CN" dirty="0" smtClean="0">
                <a:solidFill>
                  <a:srgbClr val="FF0000"/>
                </a:solidFill>
              </a:rPr>
              <a:t>-</a:t>
            </a:r>
            <a:r>
              <a:rPr lang="zh-CN" altLang="en-US" dirty="0" smtClean="0">
                <a:solidFill>
                  <a:srgbClr val="FF0000"/>
                </a:solidFill>
              </a:rPr>
              <a:t>具有固定宽度的组件宽度）</a:t>
            </a:r>
            <a:r>
              <a:rPr lang="en-US" altLang="zh-CN" dirty="0" smtClean="0">
                <a:solidFill>
                  <a:srgbClr val="FF0000"/>
                </a:solidFill>
              </a:rPr>
              <a:t> *  </a:t>
            </a:r>
            <a:r>
              <a:rPr lang="zh-CN" altLang="en-US" dirty="0" smtClean="0">
                <a:solidFill>
                  <a:srgbClr val="FF0000"/>
                </a:solidFill>
              </a:rPr>
              <a:t>该组件的</a:t>
            </a:r>
            <a:r>
              <a:rPr lang="en-US" altLang="zh-CN" dirty="0" smtClean="0">
                <a:solidFill>
                  <a:srgbClr val="FF0000"/>
                </a:solidFill>
              </a:rPr>
              <a:t>flex</a:t>
            </a:r>
            <a:r>
              <a:rPr lang="zh-CN" altLang="en-US" dirty="0" smtClean="0">
                <a:solidFill>
                  <a:srgbClr val="FF0000"/>
                </a:solidFill>
              </a:rPr>
              <a:t>值  </a:t>
            </a:r>
            <a:r>
              <a:rPr lang="en-US" altLang="zh-CN" dirty="0" smtClean="0">
                <a:solidFill>
                  <a:srgbClr val="FF0000"/>
                </a:solidFill>
              </a:rPr>
              <a:t>/  </a:t>
            </a:r>
            <a:r>
              <a:rPr lang="zh-CN" altLang="en-US" dirty="0" smtClean="0">
                <a:solidFill>
                  <a:srgbClr val="FF0000"/>
                </a:solidFill>
              </a:rPr>
              <a:t>所有组件的</a:t>
            </a:r>
            <a:r>
              <a:rPr lang="en-US" altLang="zh-CN" dirty="0" smtClean="0">
                <a:solidFill>
                  <a:srgbClr val="FF0000"/>
                </a:solidFill>
              </a:rPr>
              <a:t>flex</a:t>
            </a:r>
            <a:r>
              <a:rPr lang="zh-CN" altLang="en-US" dirty="0" smtClean="0">
                <a:solidFill>
                  <a:srgbClr val="FF0000"/>
                </a:solidFill>
              </a:rPr>
              <a:t>值之和</a:t>
            </a:r>
            <a:endParaRPr lang="en-US" altLang="zh-CN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altLang="zh-CN" dirty="0" smtClean="0">
              <a:solidFill>
                <a:srgbClr val="FF0000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3789040"/>
            <a:ext cx="4552950" cy="2714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663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/>
          <a:lstStyle/>
          <a:p>
            <a:pPr marL="0" indent="0">
              <a:buNone/>
            </a:pPr>
            <a:r>
              <a:rPr lang="zh-CN" altLang="en-US" dirty="0" smtClean="0"/>
              <a:t>五、</a:t>
            </a:r>
            <a:r>
              <a:rPr lang="en-US" altLang="zh-CN" dirty="0" err="1" smtClean="0"/>
              <a:t>VBox</a:t>
            </a:r>
            <a:r>
              <a:rPr lang="en-US" altLang="zh-CN" dirty="0" smtClean="0"/>
              <a:t> layout</a:t>
            </a:r>
            <a:endParaRPr lang="en-US" altLang="zh-CN" dirty="0"/>
          </a:p>
          <a:p>
            <a:pPr marL="0" indent="0">
              <a:buNone/>
            </a:pPr>
            <a:r>
              <a:rPr lang="zh-CN" altLang="en-US" dirty="0" smtClean="0"/>
              <a:t>说明：</a:t>
            </a:r>
            <a:r>
              <a:rPr lang="zh-CN" altLang="en-US" dirty="0"/>
              <a:t>说明：容器内的</a:t>
            </a:r>
            <a:r>
              <a:rPr lang="zh-CN" altLang="en-US" dirty="0" smtClean="0"/>
              <a:t>组件</a:t>
            </a:r>
            <a:r>
              <a:rPr lang="zh-CN" altLang="en-US" dirty="0"/>
              <a:t>垂直</a:t>
            </a:r>
            <a:r>
              <a:rPr lang="zh-CN" altLang="en-US" dirty="0" smtClean="0"/>
              <a:t>布局</a:t>
            </a:r>
            <a:r>
              <a:rPr lang="zh-CN" altLang="en-US" dirty="0"/>
              <a:t>，通过</a:t>
            </a:r>
            <a:r>
              <a:rPr lang="en-US" altLang="zh-CN" dirty="0"/>
              <a:t>flex</a:t>
            </a:r>
            <a:r>
              <a:rPr lang="zh-CN" altLang="en-US" dirty="0"/>
              <a:t>属性，可以自动计算组件</a:t>
            </a:r>
            <a:r>
              <a:rPr lang="zh-CN" altLang="en-US" dirty="0" smtClean="0"/>
              <a:t>的高度。</a:t>
            </a:r>
            <a:endParaRPr lang="en-US" altLang="zh-CN" dirty="0"/>
          </a:p>
          <a:p>
            <a:pPr marL="0" indent="0">
              <a:buNone/>
            </a:pPr>
            <a:r>
              <a:rPr lang="zh-CN" altLang="en-US" dirty="0" smtClean="0">
                <a:solidFill>
                  <a:srgbClr val="FF0000"/>
                </a:solidFill>
              </a:rPr>
              <a:t>组件的高度</a:t>
            </a:r>
            <a:r>
              <a:rPr lang="en-US" altLang="zh-CN" dirty="0" smtClean="0">
                <a:solidFill>
                  <a:srgbClr val="FF0000"/>
                </a:solidFill>
              </a:rPr>
              <a:t>=</a:t>
            </a:r>
            <a:r>
              <a:rPr lang="zh-CN" altLang="en-US" dirty="0">
                <a:solidFill>
                  <a:srgbClr val="FF0000"/>
                </a:solidFill>
              </a:rPr>
              <a:t>（容器</a:t>
            </a:r>
            <a:r>
              <a:rPr lang="zh-CN" altLang="en-US" dirty="0" smtClean="0">
                <a:solidFill>
                  <a:srgbClr val="FF0000"/>
                </a:solidFill>
              </a:rPr>
              <a:t>的高度</a:t>
            </a:r>
            <a:r>
              <a:rPr lang="en-US" altLang="zh-CN" dirty="0" smtClean="0">
                <a:solidFill>
                  <a:srgbClr val="FF0000"/>
                </a:solidFill>
              </a:rPr>
              <a:t>-</a:t>
            </a:r>
            <a:r>
              <a:rPr lang="zh-CN" altLang="en-US" dirty="0">
                <a:solidFill>
                  <a:srgbClr val="FF0000"/>
                </a:solidFill>
              </a:rPr>
              <a:t>具有</a:t>
            </a:r>
            <a:r>
              <a:rPr lang="zh-CN" altLang="en-US" dirty="0" smtClean="0">
                <a:solidFill>
                  <a:srgbClr val="FF0000"/>
                </a:solidFill>
              </a:rPr>
              <a:t>固定高度的组件高度）</a:t>
            </a:r>
            <a:r>
              <a:rPr lang="en-US" altLang="zh-CN" dirty="0" smtClean="0">
                <a:solidFill>
                  <a:srgbClr val="FF0000"/>
                </a:solidFill>
              </a:rPr>
              <a:t> </a:t>
            </a:r>
            <a:r>
              <a:rPr lang="en-US" altLang="zh-CN" dirty="0">
                <a:solidFill>
                  <a:srgbClr val="FF0000"/>
                </a:solidFill>
              </a:rPr>
              <a:t>*  </a:t>
            </a:r>
            <a:r>
              <a:rPr lang="zh-CN" altLang="en-US" dirty="0">
                <a:solidFill>
                  <a:srgbClr val="FF0000"/>
                </a:solidFill>
              </a:rPr>
              <a:t>该组件的</a:t>
            </a:r>
            <a:r>
              <a:rPr lang="en-US" altLang="zh-CN" dirty="0">
                <a:solidFill>
                  <a:srgbClr val="FF0000"/>
                </a:solidFill>
              </a:rPr>
              <a:t>flex</a:t>
            </a:r>
            <a:r>
              <a:rPr lang="zh-CN" altLang="en-US" dirty="0">
                <a:solidFill>
                  <a:srgbClr val="FF0000"/>
                </a:solidFill>
              </a:rPr>
              <a:t>值  </a:t>
            </a:r>
            <a:r>
              <a:rPr lang="en-US" altLang="zh-CN" dirty="0">
                <a:solidFill>
                  <a:srgbClr val="FF0000"/>
                </a:solidFill>
              </a:rPr>
              <a:t>/  </a:t>
            </a:r>
            <a:r>
              <a:rPr lang="zh-CN" altLang="en-US" dirty="0">
                <a:solidFill>
                  <a:srgbClr val="FF0000"/>
                </a:solidFill>
              </a:rPr>
              <a:t>所有组件的</a:t>
            </a:r>
            <a:r>
              <a:rPr lang="en-US" altLang="zh-CN" dirty="0">
                <a:solidFill>
                  <a:srgbClr val="FF0000"/>
                </a:solidFill>
              </a:rPr>
              <a:t>flex</a:t>
            </a:r>
            <a:r>
              <a:rPr lang="zh-CN" altLang="en-US" dirty="0">
                <a:solidFill>
                  <a:srgbClr val="FF0000"/>
                </a:solidFill>
              </a:rPr>
              <a:t>值之和</a:t>
            </a:r>
            <a:endParaRPr lang="en-US" altLang="zh-CN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3501008"/>
            <a:ext cx="5924550" cy="3171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121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/>
          <a:lstStyle/>
          <a:p>
            <a:pPr marL="0" indent="0">
              <a:buNone/>
            </a:pPr>
            <a:r>
              <a:rPr lang="zh-CN" altLang="en-US" dirty="0" smtClean="0"/>
              <a:t>六、</a:t>
            </a:r>
            <a:r>
              <a:rPr lang="en-US" b="1" dirty="0"/>
              <a:t>Accordion layout </a:t>
            </a:r>
            <a:endParaRPr lang="en-US" b="1" dirty="0" smtClean="0"/>
          </a:p>
          <a:p>
            <a:pPr marL="0" indent="0">
              <a:buNone/>
            </a:pPr>
            <a:r>
              <a:rPr lang="zh-CN" altLang="en-US" dirty="0" smtClean="0"/>
              <a:t>说明：采用垂直布局，不过一次只显示一个组件</a:t>
            </a:r>
            <a:endParaRPr lang="en-US" altLang="zh-CN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2348879"/>
            <a:ext cx="3960440" cy="4025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731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/>
          <a:lstStyle/>
          <a:p>
            <a:pPr marL="0" indent="0">
              <a:buNone/>
            </a:pPr>
            <a:r>
              <a:rPr lang="zh-CN" altLang="en-US" dirty="0" smtClean="0"/>
              <a:t>七、</a:t>
            </a:r>
            <a:r>
              <a:rPr lang="en-US" altLang="zh-CN" dirty="0" smtClean="0"/>
              <a:t>Table layout</a:t>
            </a:r>
          </a:p>
          <a:p>
            <a:pPr marL="0" indent="0">
              <a:buNone/>
            </a:pPr>
            <a:r>
              <a:rPr lang="zh-CN" altLang="en-US" dirty="0" smtClean="0"/>
              <a:t>说明：表格布局，和</a:t>
            </a:r>
            <a:r>
              <a:rPr lang="en-US" altLang="zh-CN" dirty="0" smtClean="0"/>
              <a:t>html</a:t>
            </a:r>
            <a:r>
              <a:rPr lang="zh-CN" altLang="en-US" dirty="0" smtClean="0"/>
              <a:t>的</a:t>
            </a:r>
            <a:r>
              <a:rPr lang="en-US" altLang="zh-CN" dirty="0" smtClean="0"/>
              <a:t>table</a:t>
            </a:r>
            <a:r>
              <a:rPr lang="zh-CN" altLang="en-US" dirty="0" smtClean="0"/>
              <a:t>控件相识</a:t>
            </a:r>
            <a:endParaRPr lang="en-US" altLang="zh-CN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4707" y="1988840"/>
            <a:ext cx="4342636" cy="352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555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/>
          <a:lstStyle/>
          <a:p>
            <a:pPr marL="0" indent="0">
              <a:buNone/>
            </a:pPr>
            <a:r>
              <a:rPr lang="zh-CN" altLang="en-US" dirty="0" smtClean="0"/>
              <a:t>八、</a:t>
            </a:r>
            <a:r>
              <a:rPr lang="en-US" altLang="zh-CN" dirty="0" smtClean="0"/>
              <a:t>Column layout</a:t>
            </a:r>
          </a:p>
          <a:p>
            <a:pPr marL="0" indent="0">
              <a:buNone/>
            </a:pPr>
            <a:r>
              <a:rPr lang="zh-CN" altLang="en-US" dirty="0" smtClean="0"/>
              <a:t>说明：列布局，类似于水平布局，组件可以设置相对于容器的宽度，在相同情况下，建议使用</a:t>
            </a:r>
            <a:r>
              <a:rPr lang="en-US" altLang="zh-CN" dirty="0" err="1" smtClean="0"/>
              <a:t>hbox</a:t>
            </a:r>
            <a:endParaRPr lang="en-US" altLang="zh-CN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2919411"/>
            <a:ext cx="6811494" cy="2381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992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/>
          <a:lstStyle/>
          <a:p>
            <a:pPr marL="0" indent="0">
              <a:buNone/>
            </a:pPr>
            <a:r>
              <a:rPr lang="zh-CN" altLang="en-US" dirty="0" smtClean="0"/>
              <a:t>九、</a:t>
            </a:r>
            <a:r>
              <a:rPr lang="en-US" altLang="zh-CN" dirty="0" smtClean="0"/>
              <a:t>Fit layout</a:t>
            </a:r>
          </a:p>
          <a:p>
            <a:pPr marL="0" indent="0">
              <a:buNone/>
            </a:pPr>
            <a:r>
              <a:rPr lang="zh-CN" altLang="en-US" dirty="0" smtClean="0"/>
              <a:t>说明：容器内的组件占满整个容器</a:t>
            </a:r>
            <a:endParaRPr lang="en-US" altLang="zh-CN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961202"/>
            <a:ext cx="4104456" cy="4050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692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/>
          <a:lstStyle/>
          <a:p>
            <a:pPr marL="0" indent="0">
              <a:buNone/>
            </a:pPr>
            <a:r>
              <a:rPr lang="zh-CN" altLang="en-US" dirty="0" smtClean="0"/>
              <a:t>十、</a:t>
            </a:r>
            <a:r>
              <a:rPr lang="en-US" altLang="zh-CN" dirty="0" smtClean="0"/>
              <a:t>Card layout</a:t>
            </a:r>
          </a:p>
          <a:p>
            <a:pPr marL="0" indent="0">
              <a:buNone/>
            </a:pPr>
            <a:r>
              <a:rPr lang="zh-CN" altLang="en-US" dirty="0" smtClean="0"/>
              <a:t>说明：继承自</a:t>
            </a:r>
            <a:r>
              <a:rPr lang="en-US" altLang="zh-CN" dirty="0" smtClean="0"/>
              <a:t>fit</a:t>
            </a:r>
            <a:r>
              <a:rPr lang="zh-CN" altLang="en-US" dirty="0" smtClean="0"/>
              <a:t>布局，容器内的多个组件一次只显示一个</a:t>
            </a:r>
            <a:endParaRPr lang="en-US" altLang="zh-CN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2246815"/>
            <a:ext cx="4398244" cy="4398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759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/>
          <a:lstStyle/>
          <a:p>
            <a:pPr marL="0" indent="0">
              <a:buNone/>
            </a:pPr>
            <a:r>
              <a:rPr lang="en-US" altLang="zh-CN" dirty="0" smtClean="0">
                <a:solidFill>
                  <a:srgbClr val="FF0000"/>
                </a:solidFill>
              </a:rPr>
              <a:t>docs</a:t>
            </a:r>
            <a:r>
              <a:rPr lang="zh-CN" altLang="en-US" dirty="0" smtClean="0">
                <a:solidFill>
                  <a:srgbClr val="FF0000"/>
                </a:solidFill>
              </a:rPr>
              <a:t>文件夹：</a:t>
            </a:r>
            <a:r>
              <a:rPr lang="en-US" altLang="zh-CN" dirty="0" smtClean="0"/>
              <a:t>Ext.js</a:t>
            </a:r>
            <a:r>
              <a:rPr lang="zh-CN" altLang="en-US" dirty="0" smtClean="0"/>
              <a:t>文档</a:t>
            </a:r>
            <a:endParaRPr lang="en-US" altLang="zh-CN" dirty="0" smtClean="0"/>
          </a:p>
          <a:p>
            <a:pPr marL="0" indent="0">
              <a:buNone/>
            </a:pPr>
            <a:r>
              <a:rPr lang="en-US" altLang="zh-CN" dirty="0">
                <a:solidFill>
                  <a:srgbClr val="FF0000"/>
                </a:solidFill>
              </a:rPr>
              <a:t>e</a:t>
            </a:r>
            <a:r>
              <a:rPr lang="en-US" dirty="0" smtClean="0">
                <a:solidFill>
                  <a:srgbClr val="FF0000"/>
                </a:solidFill>
              </a:rPr>
              <a:t>xamples</a:t>
            </a:r>
            <a:r>
              <a:rPr lang="zh-CN" altLang="en-US" dirty="0" smtClean="0">
                <a:solidFill>
                  <a:srgbClr val="FF0000"/>
                </a:solidFill>
              </a:rPr>
              <a:t>文件夹：</a:t>
            </a:r>
            <a:r>
              <a:rPr lang="en-US" altLang="zh-CN" dirty="0" err="1" smtClean="0"/>
              <a:t>Extjs</a:t>
            </a:r>
            <a:r>
              <a:rPr lang="zh-CN" altLang="en-US" dirty="0" smtClean="0"/>
              <a:t>组件实例</a:t>
            </a:r>
            <a:endParaRPr lang="en-US" altLang="zh-CN" dirty="0" smtClean="0"/>
          </a:p>
          <a:p>
            <a:pPr marL="0" indent="0">
              <a:buNone/>
            </a:pPr>
            <a:r>
              <a:rPr lang="en-US" altLang="zh-CN" dirty="0" smtClean="0">
                <a:solidFill>
                  <a:srgbClr val="FF0000"/>
                </a:solidFill>
              </a:rPr>
              <a:t>r</a:t>
            </a:r>
            <a:r>
              <a:rPr lang="en-US" dirty="0" smtClean="0">
                <a:solidFill>
                  <a:srgbClr val="FF0000"/>
                </a:solidFill>
              </a:rPr>
              <a:t>esources</a:t>
            </a:r>
            <a:r>
              <a:rPr lang="zh-CN" altLang="en-US" dirty="0" smtClean="0">
                <a:solidFill>
                  <a:srgbClr val="FF0000"/>
                </a:solidFill>
              </a:rPr>
              <a:t>文件夹：</a:t>
            </a:r>
            <a:r>
              <a:rPr lang="en-US" altLang="zh-CN" dirty="0" err="1" smtClean="0"/>
              <a:t>Extjs</a:t>
            </a:r>
            <a:r>
              <a:rPr lang="zh-CN" altLang="en-US" dirty="0" smtClean="0"/>
              <a:t>样式文件</a:t>
            </a:r>
            <a:endParaRPr lang="en-US" altLang="zh-CN" dirty="0" smtClean="0"/>
          </a:p>
          <a:p>
            <a:pPr marL="0" indent="0">
              <a:buNone/>
            </a:pPr>
            <a:r>
              <a:rPr lang="en-US" altLang="zh-CN" dirty="0" err="1" smtClean="0">
                <a:solidFill>
                  <a:srgbClr val="FF0000"/>
                </a:solidFill>
              </a:rPr>
              <a:t>s</a:t>
            </a:r>
            <a:r>
              <a:rPr lang="en-US" dirty="0" err="1" smtClean="0">
                <a:solidFill>
                  <a:srgbClr val="FF0000"/>
                </a:solidFill>
              </a:rPr>
              <a:t>rc</a:t>
            </a:r>
            <a:r>
              <a:rPr lang="zh-CN" altLang="en-US" dirty="0" smtClean="0">
                <a:solidFill>
                  <a:srgbClr val="FF0000"/>
                </a:solidFill>
              </a:rPr>
              <a:t>文件夹：</a:t>
            </a:r>
            <a:r>
              <a:rPr lang="en-US" altLang="zh-CN" dirty="0" err="1" smtClean="0"/>
              <a:t>Extjs</a:t>
            </a:r>
            <a:r>
              <a:rPr lang="zh-CN" altLang="en-US" dirty="0" smtClean="0"/>
              <a:t>组件源代码</a:t>
            </a:r>
            <a:endParaRPr lang="en-US" altLang="zh-CN" dirty="0" smtClean="0"/>
          </a:p>
          <a:p>
            <a:pPr marL="0" indent="0">
              <a:buNone/>
            </a:pPr>
            <a:r>
              <a:rPr lang="en-US" altLang="zh-CN" dirty="0">
                <a:solidFill>
                  <a:srgbClr val="FF0000"/>
                </a:solidFill>
              </a:rPr>
              <a:t>l</a:t>
            </a:r>
            <a:r>
              <a:rPr lang="en-US" dirty="0" smtClean="0">
                <a:solidFill>
                  <a:srgbClr val="FF0000"/>
                </a:solidFill>
              </a:rPr>
              <a:t>ocale</a:t>
            </a:r>
            <a:r>
              <a:rPr lang="zh-CN" altLang="en-US" dirty="0" smtClean="0">
                <a:solidFill>
                  <a:srgbClr val="FF0000"/>
                </a:solidFill>
              </a:rPr>
              <a:t>文件夹：</a:t>
            </a:r>
            <a:r>
              <a:rPr lang="zh-CN" altLang="en-US" dirty="0" smtClean="0"/>
              <a:t>本地化文件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1163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/>
          <a:lstStyle/>
          <a:p>
            <a:pPr marL="0" indent="0">
              <a:buNone/>
            </a:pPr>
            <a:r>
              <a:rPr lang="zh-CN" altLang="en-US" dirty="0" smtClean="0"/>
              <a:t>十一、</a:t>
            </a:r>
            <a:r>
              <a:rPr lang="en-US" altLang="zh-CN" dirty="0" smtClean="0"/>
              <a:t>Border layout</a:t>
            </a:r>
          </a:p>
          <a:p>
            <a:pPr marL="0" indent="0">
              <a:buNone/>
            </a:pPr>
            <a:r>
              <a:rPr lang="zh-CN" altLang="en-US" dirty="0" smtClean="0"/>
              <a:t>说明：将容器分为上下左右中</a:t>
            </a:r>
            <a:r>
              <a:rPr lang="en-US" altLang="zh-CN" dirty="0" smtClean="0"/>
              <a:t>5</a:t>
            </a:r>
            <a:r>
              <a:rPr lang="zh-CN" altLang="en-US" dirty="0"/>
              <a:t>各</a:t>
            </a:r>
            <a:r>
              <a:rPr lang="zh-CN" altLang="en-US" dirty="0" smtClean="0"/>
              <a:t>部分，其中中间部分必须填充组件，如果某一部分没有填充组件，中部的组件会自动占据那部分空间</a:t>
            </a:r>
            <a:endParaRPr lang="en-US" altLang="zh-CN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2852936"/>
            <a:ext cx="3744416" cy="3732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857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组件布局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CN" altLang="en-US" dirty="0" smtClean="0"/>
              <a:t>一、</a:t>
            </a:r>
            <a:r>
              <a:rPr lang="en-US" altLang="zh-CN" dirty="0" smtClean="0"/>
              <a:t>Dock layout</a:t>
            </a:r>
          </a:p>
          <a:p>
            <a:pPr marL="0" indent="0">
              <a:buNone/>
            </a:pPr>
            <a:r>
              <a:rPr lang="zh-CN" altLang="en-US" dirty="0" smtClean="0"/>
              <a:t>说明：将组件内部的子组件定位到组件的上下左右四个方位</a:t>
            </a:r>
            <a:endParaRPr lang="en-US" altLang="zh-CN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3335788"/>
            <a:ext cx="3384376" cy="3406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36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/>
          <a:lstStyle/>
          <a:p>
            <a:pPr marL="0" indent="0">
              <a:buNone/>
            </a:pPr>
            <a:r>
              <a:rPr lang="zh-CN" altLang="en-US" dirty="0" smtClean="0"/>
              <a:t>二、</a:t>
            </a:r>
            <a:r>
              <a:rPr lang="en-US" b="1" dirty="0"/>
              <a:t>Tool layout </a:t>
            </a:r>
            <a:endParaRPr lang="en-US" b="1" dirty="0" smtClean="0"/>
          </a:p>
          <a:p>
            <a:pPr marL="0" indent="0">
              <a:buNone/>
            </a:pPr>
            <a:r>
              <a:rPr lang="zh-CN" altLang="en-US" dirty="0" smtClean="0"/>
              <a:t>说明：</a:t>
            </a:r>
            <a:r>
              <a:rPr lang="en-US" altLang="zh-CN" dirty="0" err="1" smtClean="0"/>
              <a:t>Extjs</a:t>
            </a:r>
            <a:r>
              <a:rPr lang="zh-CN" altLang="en-US" dirty="0" smtClean="0"/>
              <a:t>提供了一些功能按钮供我们使用，但是这些按钮的方法需要我们自定义</a:t>
            </a:r>
            <a:endParaRPr lang="en-US" altLang="zh-CN" dirty="0" smtClean="0"/>
          </a:p>
          <a:p>
            <a:pPr marL="0" indent="0">
              <a:buNone/>
            </a:pPr>
            <a:endParaRPr lang="en-US" altLang="zh-CN" dirty="0" smtClean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006935"/>
            <a:ext cx="8295322" cy="57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289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/>
          <a:lstStyle/>
          <a:p>
            <a:pPr marL="0" indent="0">
              <a:buNone/>
            </a:pPr>
            <a:r>
              <a:rPr lang="zh-CN" altLang="en-US" dirty="0" smtClean="0"/>
              <a:t>三、</a:t>
            </a:r>
            <a:r>
              <a:rPr lang="en-US" b="1" dirty="0"/>
              <a:t>Field layout </a:t>
            </a:r>
            <a:endParaRPr lang="en-US" dirty="0" smtClean="0"/>
          </a:p>
          <a:p>
            <a:pPr marL="0" indent="0">
              <a:buNone/>
            </a:pPr>
            <a:r>
              <a:rPr lang="zh-CN" altLang="en-US" dirty="0" smtClean="0"/>
              <a:t>说明：</a:t>
            </a:r>
            <a:r>
              <a:rPr lang="en-US" altLang="zh-CN" dirty="0" smtClean="0"/>
              <a:t>field</a:t>
            </a:r>
            <a:r>
              <a:rPr lang="zh-CN" altLang="en-US" dirty="0" smtClean="0"/>
              <a:t>布局会在组件出现错误现在的时候，自动调整布局，显示错误提示</a:t>
            </a:r>
            <a:endParaRPr lang="en-US" altLang="zh-CN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2414281"/>
            <a:ext cx="4824536" cy="3170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271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/>
          <a:lstStyle/>
          <a:p>
            <a:pPr marL="0" indent="0">
              <a:buNone/>
            </a:pPr>
            <a:r>
              <a:rPr lang="zh-CN" altLang="en-US" b="1" dirty="0" smtClean="0"/>
              <a:t>三、</a:t>
            </a:r>
            <a:r>
              <a:rPr lang="en-US" b="1" dirty="0" err="1" smtClean="0"/>
              <a:t>TriggerField</a:t>
            </a:r>
            <a:r>
              <a:rPr lang="en-US" b="1" dirty="0" smtClean="0"/>
              <a:t> </a:t>
            </a:r>
            <a:r>
              <a:rPr lang="en-US" b="1" dirty="0"/>
              <a:t>layout </a:t>
            </a:r>
            <a:endParaRPr lang="en-US" b="1" dirty="0" smtClean="0"/>
          </a:p>
          <a:p>
            <a:pPr marL="0" indent="0">
              <a:buNone/>
            </a:pPr>
            <a:r>
              <a:rPr lang="zh-CN" altLang="en-US" dirty="0" smtClean="0"/>
              <a:t>说明：会为文本框增加一个下拉按钮，等同于</a:t>
            </a:r>
            <a:r>
              <a:rPr lang="en-US" altLang="zh-CN" dirty="0" smtClean="0"/>
              <a:t>combo</a:t>
            </a:r>
            <a:r>
              <a:rPr lang="zh-CN" altLang="en-US" dirty="0" smtClean="0"/>
              <a:t>组件</a:t>
            </a:r>
            <a:endParaRPr lang="en-US" altLang="zh-CN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2636912"/>
            <a:ext cx="6775450" cy="244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711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表格控件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CN" altLang="en-US" dirty="0" smtClean="0"/>
              <a:t>一、简单的表格</a:t>
            </a:r>
            <a:endParaRPr lang="en-US" altLang="zh-CN" dirty="0" smtClean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endParaRPr lang="en-US" altLang="zh-CN" dirty="0" smtClean="0"/>
          </a:p>
          <a:p>
            <a:pPr marL="0" indent="0">
              <a:buNone/>
            </a:pPr>
            <a:r>
              <a:rPr lang="zh-CN" altLang="en-US" dirty="0" smtClean="0"/>
              <a:t>说明：</a:t>
            </a:r>
            <a:endParaRPr lang="en-US" altLang="zh-CN" dirty="0" smtClean="0"/>
          </a:p>
          <a:p>
            <a:pPr marL="0" indent="0">
              <a:buNone/>
            </a:pPr>
            <a:r>
              <a:rPr lang="en-US" altLang="zh-CN" dirty="0"/>
              <a:t>s</a:t>
            </a:r>
            <a:r>
              <a:rPr lang="en-US" altLang="zh-CN" dirty="0" smtClean="0"/>
              <a:t>tore</a:t>
            </a:r>
            <a:r>
              <a:rPr lang="zh-CN" altLang="en-US" dirty="0" smtClean="0"/>
              <a:t>：定义表格的数据源</a:t>
            </a:r>
            <a:endParaRPr lang="en-US" altLang="zh-CN" dirty="0" smtClean="0"/>
          </a:p>
          <a:p>
            <a:pPr marL="0" indent="0">
              <a:buNone/>
            </a:pPr>
            <a:r>
              <a:rPr lang="en-US" altLang="zh-CN" dirty="0" smtClean="0"/>
              <a:t>columns</a:t>
            </a:r>
            <a:r>
              <a:rPr lang="zh-CN" altLang="en-US" dirty="0" smtClean="0"/>
              <a:t>：定义表格的列</a:t>
            </a:r>
            <a:endParaRPr lang="en-US" altLang="zh-CN" dirty="0" smtClean="0"/>
          </a:p>
          <a:p>
            <a:pPr marL="0" indent="0">
              <a:buNone/>
            </a:pPr>
            <a:r>
              <a:rPr lang="en-US" altLang="zh-CN" dirty="0" err="1" smtClean="0"/>
              <a:t>dataIndex</a:t>
            </a:r>
            <a:r>
              <a:rPr lang="zh-CN" altLang="en-US" dirty="0" smtClean="0"/>
              <a:t>：指定列绑定的数据源</a:t>
            </a:r>
            <a:endParaRPr 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132856"/>
            <a:ext cx="3888432" cy="1226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404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/>
          <a:lstStyle/>
          <a:p>
            <a:pPr marL="0" indent="0">
              <a:buNone/>
            </a:pPr>
            <a:r>
              <a:rPr lang="zh-CN" altLang="en-US" dirty="0" smtClean="0"/>
              <a:t>二、表格选择模式</a:t>
            </a:r>
            <a:endParaRPr lang="en-US" altLang="zh-CN" dirty="0" smtClean="0"/>
          </a:p>
          <a:p>
            <a:pPr marL="0" indent="0">
              <a:buNone/>
            </a:pPr>
            <a:r>
              <a:rPr lang="zh-CN" altLang="en-US" dirty="0" smtClean="0"/>
              <a:t>说明：通过</a:t>
            </a:r>
            <a:r>
              <a:rPr lang="en-US" altLang="zh-CN" dirty="0" err="1" smtClean="0"/>
              <a:t>selType</a:t>
            </a:r>
            <a:r>
              <a:rPr lang="zh-CN" altLang="en-US" dirty="0" smtClean="0"/>
              <a:t>属性，定义行选择</a:t>
            </a:r>
            <a:r>
              <a:rPr lang="en-US" altLang="zh-CN" dirty="0" smtClean="0"/>
              <a:t>/</a:t>
            </a:r>
            <a:r>
              <a:rPr lang="zh-CN" altLang="en-US" dirty="0" smtClean="0"/>
              <a:t>单元格选择模式（默认行选择模式）</a:t>
            </a:r>
            <a:endParaRPr lang="en-US" altLang="zh-CN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2508187"/>
            <a:ext cx="6912768" cy="2180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000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dirty="0" smtClean="0"/>
              <a:t>三、列的种类：</a:t>
            </a:r>
            <a:endParaRPr lang="en-US" altLang="zh-CN" dirty="0" smtClean="0"/>
          </a:p>
          <a:p>
            <a:pPr marL="0" indent="0">
              <a:buNone/>
            </a:pPr>
            <a:r>
              <a:rPr lang="en-US" altLang="zh-CN" sz="2400" dirty="0" smtClean="0"/>
              <a:t>1.</a:t>
            </a:r>
            <a:r>
              <a:rPr lang="zh-CN" altLang="en-US" sz="2400" dirty="0" smtClean="0"/>
              <a:t>单选框列</a:t>
            </a:r>
            <a:r>
              <a:rPr lang="zh-CN" altLang="en-US" sz="2400" dirty="0"/>
              <a:t>（</a:t>
            </a:r>
            <a:r>
              <a:rPr lang="en-US" sz="2400" dirty="0" err="1"/>
              <a:t>Ext.selection.CheckboxModel</a:t>
            </a:r>
            <a:r>
              <a:rPr lang="en-US" sz="2400" dirty="0"/>
              <a:t> </a:t>
            </a:r>
            <a:r>
              <a:rPr lang="zh-CN" altLang="en-US" sz="2400" dirty="0"/>
              <a:t>）</a:t>
            </a:r>
            <a:endParaRPr lang="en-US" altLang="zh-CN" sz="2400" dirty="0"/>
          </a:p>
          <a:p>
            <a:pPr marL="0" indent="0">
              <a:buNone/>
            </a:pPr>
            <a:r>
              <a:rPr lang="en-US" altLang="zh-CN" sz="2400" dirty="0"/>
              <a:t>2.Index</a:t>
            </a:r>
            <a:r>
              <a:rPr lang="zh-CN" altLang="en-US" sz="2400" dirty="0"/>
              <a:t>列（</a:t>
            </a:r>
            <a:r>
              <a:rPr lang="en-US" sz="2400" dirty="0" err="1"/>
              <a:t>Ext.grid.RowNumberer</a:t>
            </a:r>
            <a:r>
              <a:rPr lang="en-US" sz="2400" dirty="0"/>
              <a:t> </a:t>
            </a:r>
            <a:r>
              <a:rPr lang="zh-CN" altLang="en-US" sz="2400" dirty="0"/>
              <a:t>）</a:t>
            </a:r>
            <a:endParaRPr lang="en-US" altLang="zh-CN" sz="2400" dirty="0"/>
          </a:p>
          <a:p>
            <a:pPr marL="0" indent="0">
              <a:buNone/>
            </a:pPr>
            <a:r>
              <a:rPr lang="en-US" altLang="zh-CN" sz="2400" dirty="0"/>
              <a:t>3.</a:t>
            </a:r>
            <a:r>
              <a:rPr lang="zh-CN" altLang="en-US" sz="2400" dirty="0"/>
              <a:t>文本列（默认）</a:t>
            </a:r>
            <a:endParaRPr lang="en-US" altLang="zh-CN" sz="2400" dirty="0"/>
          </a:p>
          <a:p>
            <a:pPr marL="0" indent="0">
              <a:buNone/>
            </a:pPr>
            <a:r>
              <a:rPr lang="en-US" altLang="zh-CN" sz="2400" dirty="0"/>
              <a:t>4.</a:t>
            </a:r>
            <a:r>
              <a:rPr lang="zh-CN" altLang="en-US" sz="2400" dirty="0"/>
              <a:t>模板列（</a:t>
            </a:r>
            <a:r>
              <a:rPr lang="en-US" sz="2400" dirty="0" err="1"/>
              <a:t>templatecolumn</a:t>
            </a:r>
            <a:r>
              <a:rPr lang="zh-CN" altLang="en-US" sz="2400" dirty="0"/>
              <a:t>）</a:t>
            </a:r>
            <a:endParaRPr lang="en-US" altLang="zh-CN" sz="2400" dirty="0"/>
          </a:p>
          <a:p>
            <a:pPr marL="0" indent="0">
              <a:buNone/>
            </a:pPr>
            <a:r>
              <a:rPr lang="en-US" altLang="zh-CN" sz="2400" dirty="0"/>
              <a:t>5.</a:t>
            </a:r>
            <a:r>
              <a:rPr lang="zh-CN" altLang="en-US" sz="2400" dirty="0"/>
              <a:t>逻辑判断列（</a:t>
            </a:r>
            <a:r>
              <a:rPr lang="en-US" sz="2400" dirty="0" err="1"/>
              <a:t>booleancolumn</a:t>
            </a:r>
            <a:r>
              <a:rPr lang="zh-CN" altLang="en-US" sz="2400" dirty="0"/>
              <a:t>）</a:t>
            </a:r>
            <a:endParaRPr lang="en-US" altLang="zh-CN" sz="2400" dirty="0"/>
          </a:p>
          <a:p>
            <a:pPr marL="0" indent="0">
              <a:buNone/>
            </a:pPr>
            <a:r>
              <a:rPr lang="en-US" altLang="zh-CN" sz="2400" dirty="0"/>
              <a:t>6.</a:t>
            </a:r>
            <a:r>
              <a:rPr lang="zh-CN" altLang="en-US" sz="2400" dirty="0"/>
              <a:t>日期列（</a:t>
            </a:r>
            <a:r>
              <a:rPr lang="en-US" sz="2400" dirty="0" err="1"/>
              <a:t>datecolumn</a:t>
            </a:r>
            <a:r>
              <a:rPr lang="zh-CN" altLang="en-US" sz="2400" dirty="0"/>
              <a:t>）</a:t>
            </a:r>
            <a:endParaRPr lang="en-US" altLang="zh-CN" sz="2400" dirty="0"/>
          </a:p>
          <a:p>
            <a:pPr marL="0" indent="0">
              <a:buNone/>
            </a:pPr>
            <a:r>
              <a:rPr lang="en-US" altLang="zh-CN" sz="2400" dirty="0"/>
              <a:t>7.</a:t>
            </a:r>
            <a:r>
              <a:rPr lang="en-US" sz="2400" dirty="0"/>
              <a:t> </a:t>
            </a:r>
            <a:r>
              <a:rPr lang="zh-CN" altLang="en-US" sz="2400" dirty="0"/>
              <a:t>数字列（</a:t>
            </a:r>
            <a:r>
              <a:rPr lang="en-US" sz="2400" dirty="0" err="1"/>
              <a:t>numbercolumn</a:t>
            </a:r>
            <a:r>
              <a:rPr lang="zh-CN" altLang="en-US" sz="2400" dirty="0"/>
              <a:t>）</a:t>
            </a:r>
            <a:endParaRPr lang="en-US" altLang="zh-CN" sz="2400" dirty="0"/>
          </a:p>
          <a:p>
            <a:pPr marL="0" indent="0">
              <a:buNone/>
            </a:pPr>
            <a:r>
              <a:rPr lang="en-US" altLang="zh-CN" sz="2400" dirty="0"/>
              <a:t>8.</a:t>
            </a:r>
            <a:r>
              <a:rPr lang="zh-CN" altLang="en-US" sz="2400" dirty="0"/>
              <a:t>行为列（</a:t>
            </a:r>
            <a:r>
              <a:rPr lang="en-US" sz="2400" dirty="0" err="1"/>
              <a:t>actioncolumn</a:t>
            </a:r>
            <a:r>
              <a:rPr lang="en-US" sz="2400" dirty="0"/>
              <a:t>'</a:t>
            </a:r>
            <a:r>
              <a:rPr lang="zh-CN" altLang="en-US" sz="2400" dirty="0" smtClean="0"/>
              <a:t>）</a:t>
            </a:r>
            <a:endParaRPr lang="en-US" altLang="zh-CN" sz="2400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4684843"/>
            <a:ext cx="5276850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258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/>
          <a:lstStyle/>
          <a:p>
            <a:pPr marL="0" indent="0">
              <a:buNone/>
            </a:pPr>
            <a:r>
              <a:rPr lang="zh-CN" altLang="en-US" dirty="0" smtClean="0"/>
              <a:t>四、表格的特性</a:t>
            </a:r>
            <a:endParaRPr lang="en-US" altLang="zh-CN" dirty="0" smtClean="0"/>
          </a:p>
          <a:p>
            <a:pPr marL="514350" indent="-514350">
              <a:buAutoNum type="arabicPeriod"/>
            </a:pPr>
            <a:r>
              <a:rPr lang="en-US" dirty="0" err="1" smtClean="0"/>
              <a:t>Ext.grid.feature.Grouping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zh-CN" altLang="en-US" dirty="0" smtClean="0"/>
              <a:t>说明：根据指定字段分组展示</a:t>
            </a:r>
            <a:endParaRPr lang="en-US" altLang="zh-CN" dirty="0" smtClean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351" y="3140968"/>
            <a:ext cx="7704856" cy="187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615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/>
          <a:lstStyle/>
          <a:p>
            <a:pPr marL="0" indent="0">
              <a:buNone/>
            </a:pPr>
            <a:r>
              <a:rPr lang="en-US" altLang="zh-CN" dirty="0" smtClean="0"/>
              <a:t>2.</a:t>
            </a:r>
            <a:r>
              <a:rPr lang="en-US" dirty="0"/>
              <a:t> </a:t>
            </a:r>
            <a:r>
              <a:rPr lang="en-US" dirty="0" err="1"/>
              <a:t>Ext.grid.feature.GroupingSummary</a:t>
            </a:r>
            <a:r>
              <a:rPr lang="en-US" dirty="0"/>
              <a:t> </a:t>
            </a:r>
            <a:endParaRPr lang="en-US" dirty="0" smtClean="0"/>
          </a:p>
          <a:p>
            <a:pPr marL="0" indent="0">
              <a:buNone/>
            </a:pPr>
            <a:r>
              <a:rPr lang="zh-CN" altLang="en-US" dirty="0" smtClean="0"/>
              <a:t>说明：根据指定字段分组展示并为每个分组添加注释</a:t>
            </a:r>
            <a:endParaRPr lang="en-US" altLang="zh-CN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492896"/>
            <a:ext cx="7884368" cy="28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787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 smtClean="0"/>
              <a:t>ExtjsAPI</a:t>
            </a:r>
            <a:endParaRPr 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30722"/>
            <a:ext cx="8229600" cy="4264918"/>
          </a:xfrm>
        </p:spPr>
      </p:pic>
    </p:spTree>
    <p:extLst>
      <p:ext uri="{BB962C8B-B14F-4D97-AF65-F5344CB8AC3E}">
        <p14:creationId xmlns:p14="http://schemas.microsoft.com/office/powerpoint/2010/main" val="1317403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/>
          <a:lstStyle/>
          <a:p>
            <a:pPr marL="0" indent="0">
              <a:buNone/>
            </a:pPr>
            <a:r>
              <a:rPr lang="en-US" altLang="zh-CN" dirty="0" smtClean="0"/>
              <a:t>3.</a:t>
            </a:r>
            <a:r>
              <a:rPr lang="en-US" dirty="0"/>
              <a:t> </a:t>
            </a:r>
            <a:r>
              <a:rPr lang="en-US" dirty="0" err="1"/>
              <a:t>Ext.grid.feature.Summary</a:t>
            </a:r>
            <a:r>
              <a:rPr lang="en-US" dirty="0"/>
              <a:t> </a:t>
            </a:r>
            <a:endParaRPr lang="en-US" dirty="0" smtClean="0"/>
          </a:p>
          <a:p>
            <a:pPr marL="0" indent="0">
              <a:buNone/>
            </a:pPr>
            <a:r>
              <a:rPr lang="zh-CN" altLang="en-US" dirty="0" smtClean="0"/>
              <a:t>说明：为指定的列添加注释</a:t>
            </a:r>
            <a:endParaRPr lang="en-US" altLang="zh-CN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326" y="2203631"/>
            <a:ext cx="8705850" cy="2825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382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/>
          <a:lstStyle/>
          <a:p>
            <a:pPr marL="0" indent="0">
              <a:buNone/>
            </a:pPr>
            <a:r>
              <a:rPr lang="en-US" altLang="zh-CN" dirty="0" smtClean="0"/>
              <a:t>4.</a:t>
            </a:r>
            <a:r>
              <a:rPr lang="en-US" dirty="0"/>
              <a:t> </a:t>
            </a:r>
            <a:r>
              <a:rPr lang="en-US" dirty="0" err="1"/>
              <a:t>Ext.grid.feature.RowBody</a:t>
            </a:r>
            <a:r>
              <a:rPr lang="en-US" dirty="0"/>
              <a:t> </a:t>
            </a:r>
            <a:endParaRPr lang="en-US" dirty="0" smtClean="0"/>
          </a:p>
          <a:p>
            <a:pPr marL="0" indent="0">
              <a:buNone/>
            </a:pPr>
            <a:r>
              <a:rPr lang="zh-CN" altLang="en-US" dirty="0" smtClean="0"/>
              <a:t>说明：为每行添加注释</a:t>
            </a:r>
            <a:endParaRPr lang="en-US" altLang="zh-CN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348880"/>
            <a:ext cx="8100392" cy="230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940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/>
          <a:lstStyle/>
          <a:p>
            <a:pPr marL="0" indent="0">
              <a:buNone/>
            </a:pPr>
            <a:r>
              <a:rPr lang="zh-CN" altLang="en-US" dirty="0" smtClean="0"/>
              <a:t>五、表格的插件</a:t>
            </a:r>
            <a:endParaRPr lang="en-US" altLang="zh-CN" dirty="0" smtClean="0"/>
          </a:p>
          <a:p>
            <a:pPr marL="514350" indent="-514350">
              <a:buAutoNum type="arabicPeriod"/>
            </a:pPr>
            <a:r>
              <a:rPr lang="en-US" dirty="0" err="1" smtClean="0"/>
              <a:t>Ext.grid.plugin.CellEditing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zh-CN" altLang="en-US" dirty="0" smtClean="0"/>
              <a:t>说明：双击单元格，如果此列声明了</a:t>
            </a:r>
            <a:r>
              <a:rPr lang="en-US" altLang="zh-CN" dirty="0" smtClean="0"/>
              <a:t>editor</a:t>
            </a:r>
            <a:r>
              <a:rPr lang="zh-CN" altLang="en-US" dirty="0" smtClean="0"/>
              <a:t>属性，就会出现编辑提示</a:t>
            </a:r>
            <a:endParaRPr lang="en-US" altLang="zh-CN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916" y="3356992"/>
            <a:ext cx="6972300" cy="156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878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/>
          <a:lstStyle/>
          <a:p>
            <a:pPr marL="0" indent="0">
              <a:buNone/>
            </a:pPr>
            <a:r>
              <a:rPr lang="en-US" altLang="zh-CN" dirty="0" smtClean="0"/>
              <a:t>2.</a:t>
            </a:r>
            <a:r>
              <a:rPr lang="en-US" dirty="0"/>
              <a:t> </a:t>
            </a:r>
            <a:r>
              <a:rPr lang="en-US" dirty="0" err="1"/>
              <a:t>Ext.grid.plugin.RowEditing</a:t>
            </a:r>
            <a:r>
              <a:rPr lang="en-US" dirty="0"/>
              <a:t> </a:t>
            </a:r>
            <a:endParaRPr lang="en-US" dirty="0" smtClean="0"/>
          </a:p>
          <a:p>
            <a:pPr marL="0" indent="0">
              <a:buNone/>
            </a:pPr>
            <a:r>
              <a:rPr lang="zh-CN" altLang="en-US" dirty="0" smtClean="0"/>
              <a:t>说明：行编辑插件，当点击（自定义连续点击次数）表行时，此行所有定义了</a:t>
            </a:r>
            <a:r>
              <a:rPr lang="en-US" altLang="zh-CN" dirty="0" smtClean="0"/>
              <a:t>editor</a:t>
            </a:r>
            <a:r>
              <a:rPr lang="zh-CN" altLang="en-US" dirty="0" smtClean="0"/>
              <a:t>的单元格可以编辑</a:t>
            </a:r>
            <a:endParaRPr lang="en-US" altLang="zh-CN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780928"/>
            <a:ext cx="7812360" cy="201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375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树形控件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zh-CN" altLang="en-US" dirty="0" smtClean="0"/>
              <a:t>一、一个简单的树</a:t>
            </a:r>
            <a:endParaRPr lang="en-US" altLang="zh-CN" dirty="0" smtClean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endParaRPr lang="en-US" altLang="zh-CN" dirty="0" smtClean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endParaRPr lang="en-US" altLang="zh-CN" dirty="0" smtClean="0"/>
          </a:p>
          <a:p>
            <a:pPr marL="0" indent="0">
              <a:buNone/>
            </a:pPr>
            <a:r>
              <a:rPr lang="zh-CN" altLang="en-US" dirty="0" smtClean="0"/>
              <a:t>说明：</a:t>
            </a:r>
            <a:endParaRPr lang="en-US" altLang="zh-CN" dirty="0" smtClean="0"/>
          </a:p>
          <a:p>
            <a:pPr marL="0" indent="0">
              <a:buNone/>
            </a:pPr>
            <a:r>
              <a:rPr lang="en-US" altLang="zh-CN" dirty="0" smtClean="0"/>
              <a:t>1.</a:t>
            </a:r>
            <a:r>
              <a:rPr lang="zh-CN" altLang="en-US" dirty="0" smtClean="0"/>
              <a:t>树形结构的</a:t>
            </a:r>
            <a:r>
              <a:rPr lang="en-US" altLang="zh-CN" dirty="0" smtClean="0"/>
              <a:t>store</a:t>
            </a:r>
            <a:r>
              <a:rPr lang="zh-CN" altLang="en-US" dirty="0" smtClean="0"/>
              <a:t>要使用</a:t>
            </a:r>
            <a:r>
              <a:rPr lang="en-US" dirty="0" err="1"/>
              <a:t>Ext.data.TreeStore</a:t>
            </a:r>
            <a:endParaRPr lang="en-US" dirty="0"/>
          </a:p>
          <a:p>
            <a:pPr marL="0" indent="0">
              <a:buNone/>
            </a:pPr>
            <a:r>
              <a:rPr lang="en-US" altLang="zh-CN" dirty="0" smtClean="0"/>
              <a:t>2.</a:t>
            </a:r>
            <a:r>
              <a:rPr lang="zh-CN" altLang="en-US" dirty="0" smtClean="0"/>
              <a:t>子节点必须声明</a:t>
            </a:r>
            <a:r>
              <a:rPr lang="en-US" altLang="zh-CN" dirty="0" smtClean="0"/>
              <a:t>leaf</a:t>
            </a:r>
            <a:r>
              <a:rPr lang="zh-CN" altLang="en-US" dirty="0" smtClean="0"/>
              <a:t>属性，中间的节点需要声明</a:t>
            </a:r>
            <a:r>
              <a:rPr lang="en-US" altLang="zh-CN" dirty="0" smtClean="0"/>
              <a:t>children</a:t>
            </a:r>
            <a:r>
              <a:rPr lang="zh-CN" altLang="en-US" dirty="0" smtClean="0"/>
              <a:t>属性</a:t>
            </a:r>
            <a:endParaRPr lang="en-US" altLang="zh-CN" dirty="0" smtClean="0"/>
          </a:p>
          <a:p>
            <a:pPr marL="0" indent="0">
              <a:buNone/>
            </a:pPr>
            <a:r>
              <a:rPr lang="en-US" altLang="zh-CN" dirty="0" smtClean="0"/>
              <a:t>3.</a:t>
            </a:r>
            <a:r>
              <a:rPr lang="en-US" dirty="0"/>
              <a:t> </a:t>
            </a:r>
            <a:r>
              <a:rPr lang="en-US" altLang="zh-CN" dirty="0"/>
              <a:t>e</a:t>
            </a:r>
            <a:r>
              <a:rPr lang="en-US" dirty="0" smtClean="0"/>
              <a:t>xpanded</a:t>
            </a:r>
            <a:r>
              <a:rPr lang="zh-CN" altLang="en-US" dirty="0" smtClean="0"/>
              <a:t>属性表示渲染完成后，展开指定的节点</a:t>
            </a:r>
            <a:endParaRPr lang="en-US" altLang="zh-CN" dirty="0" smtClean="0"/>
          </a:p>
          <a:p>
            <a:pPr marL="0" indent="0">
              <a:buNone/>
            </a:pPr>
            <a:endParaRPr lang="en-US" altLang="zh-CN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2276872"/>
            <a:ext cx="3240360" cy="1919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008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/>
          <a:lstStyle/>
          <a:p>
            <a:pPr marL="0" indent="0">
              <a:buNone/>
            </a:pPr>
            <a:r>
              <a:rPr lang="zh-CN" altLang="en-US" dirty="0" smtClean="0"/>
              <a:t>二、带选择框的树</a:t>
            </a:r>
            <a:endParaRPr lang="en-US" altLang="zh-CN" dirty="0" smtClean="0"/>
          </a:p>
          <a:p>
            <a:pPr marL="0" indent="0">
              <a:buNone/>
            </a:pPr>
            <a:r>
              <a:rPr lang="zh-CN" altLang="en-US" dirty="0" smtClean="0"/>
              <a:t>说明：如果需要节点前面有选择框，只需要在节点声明</a:t>
            </a:r>
            <a:r>
              <a:rPr lang="en-US" altLang="zh-CN" dirty="0" smtClean="0"/>
              <a:t>checked</a:t>
            </a:r>
            <a:r>
              <a:rPr lang="zh-CN" altLang="en-US" dirty="0" smtClean="0"/>
              <a:t>属性。</a:t>
            </a:r>
            <a:endParaRPr lang="en-US" altLang="zh-CN" dirty="0" smtClean="0"/>
          </a:p>
          <a:p>
            <a:pPr marL="0" indent="0">
              <a:buNone/>
            </a:pPr>
            <a:endParaRPr lang="en-US" altLang="zh-CN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2564904"/>
            <a:ext cx="4248472" cy="2537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213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/>
          <a:lstStyle/>
          <a:p>
            <a:pPr marL="0" indent="0">
              <a:buNone/>
            </a:pPr>
            <a:r>
              <a:rPr lang="zh-CN" altLang="en-US" dirty="0" smtClean="0"/>
              <a:t>三、树型表格</a:t>
            </a:r>
            <a:endParaRPr lang="en-US" altLang="zh-CN" dirty="0" smtClean="0"/>
          </a:p>
          <a:p>
            <a:pPr marL="0" indent="0">
              <a:buNone/>
            </a:pPr>
            <a:r>
              <a:rPr lang="zh-CN" altLang="en-US" dirty="0" smtClean="0"/>
              <a:t>说明：通过声明</a:t>
            </a:r>
            <a:r>
              <a:rPr lang="en-US" dirty="0" smtClean="0"/>
              <a:t>columns</a:t>
            </a:r>
            <a:r>
              <a:rPr lang="zh-CN" altLang="en-US" dirty="0" smtClean="0"/>
              <a:t>属性，实现树形表格效果。注意，属性表格是创建的</a:t>
            </a:r>
            <a:r>
              <a:rPr lang="en-US" altLang="zh-CN" dirty="0" err="1" smtClean="0"/>
              <a:t>Ext.tree.Panel</a:t>
            </a:r>
            <a:r>
              <a:rPr lang="zh-CN" altLang="en-US" dirty="0" smtClean="0"/>
              <a:t>控件而不是</a:t>
            </a:r>
            <a:r>
              <a:rPr lang="en-US" altLang="zh-CN" dirty="0" err="1" smtClean="0"/>
              <a:t>Ext.grid.Panel</a:t>
            </a:r>
            <a:r>
              <a:rPr lang="zh-CN" altLang="en-US" dirty="0" smtClean="0"/>
              <a:t>控件</a:t>
            </a:r>
            <a:endParaRPr lang="en-US" altLang="zh-CN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852936"/>
            <a:ext cx="5990287" cy="273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641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表单控件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zh-CN" altLang="en-US" dirty="0" smtClean="0"/>
              <a:t>一、</a:t>
            </a:r>
            <a:r>
              <a:rPr lang="en-US" dirty="0" smtClean="0"/>
              <a:t>Form </a:t>
            </a:r>
            <a:r>
              <a:rPr lang="en-US" dirty="0"/>
              <a:t>fields</a:t>
            </a:r>
            <a:r>
              <a:rPr lang="zh-CN" altLang="en-US" dirty="0"/>
              <a:t>包括</a:t>
            </a:r>
            <a:r>
              <a:rPr lang="zh-CN" altLang="en-US" dirty="0" smtClean="0"/>
              <a:t>：</a:t>
            </a:r>
            <a:endParaRPr lang="en-US" altLang="zh-CN" dirty="0" smtClean="0"/>
          </a:p>
          <a:p>
            <a:pPr marL="0" indent="0">
              <a:buNone/>
            </a:pPr>
            <a:r>
              <a:rPr lang="en-US" dirty="0" err="1" smtClean="0"/>
              <a:t>hiddenfield</a:t>
            </a: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displayfield</a:t>
            </a: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Textfield</a:t>
            </a: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Textareafield</a:t>
            </a: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Filefield</a:t>
            </a: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Timefield</a:t>
            </a: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Datefield</a:t>
            </a: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Combobox</a:t>
            </a: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Numberfield</a:t>
            </a: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Checkboxfield</a:t>
            </a: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Radiofield</a:t>
            </a: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Multislider</a:t>
            </a: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sliderfield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340768"/>
            <a:ext cx="4032448" cy="5146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200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/>
          <a:lstStyle/>
          <a:p>
            <a:pPr marL="0" indent="0">
              <a:buNone/>
            </a:pPr>
            <a:r>
              <a:rPr lang="zh-CN" altLang="en-US" dirty="0" smtClean="0"/>
              <a:t>二、表单验证：</a:t>
            </a:r>
            <a:endParaRPr lang="en-US" altLang="zh-CN" dirty="0" smtClean="0"/>
          </a:p>
          <a:p>
            <a:pPr marL="0" indent="0">
              <a:buNone/>
            </a:pPr>
            <a:r>
              <a:rPr lang="zh-CN" altLang="en-US" dirty="0" smtClean="0"/>
              <a:t>验证包括：</a:t>
            </a:r>
            <a:endParaRPr lang="en-US" altLang="zh-CN" dirty="0" smtClean="0"/>
          </a:p>
          <a:p>
            <a:pPr marL="0" indent="0">
              <a:buNone/>
            </a:pPr>
            <a:r>
              <a:rPr lang="zh-CN" altLang="en-US" dirty="0" smtClean="0">
                <a:solidFill>
                  <a:srgbClr val="FF0000"/>
                </a:solidFill>
              </a:rPr>
              <a:t>必须输入</a:t>
            </a:r>
            <a:endParaRPr lang="en-US" altLang="zh-CN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zh-CN" altLang="en-US" dirty="0" smtClean="0">
                <a:solidFill>
                  <a:srgbClr val="FF0000"/>
                </a:solidFill>
              </a:rPr>
              <a:t>长度限制</a:t>
            </a:r>
            <a:endParaRPr lang="en-US" altLang="zh-CN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zh-CN" altLang="en-US" dirty="0" smtClean="0">
                <a:solidFill>
                  <a:srgbClr val="FF0000"/>
                </a:solidFill>
              </a:rPr>
              <a:t>数值型的取值范围</a:t>
            </a:r>
            <a:endParaRPr lang="en-US" altLang="zh-CN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zh-CN" altLang="en-US" dirty="0" smtClean="0">
                <a:solidFill>
                  <a:srgbClr val="FF0000"/>
                </a:solidFill>
              </a:rPr>
              <a:t>正在表达式</a:t>
            </a:r>
            <a:endParaRPr lang="en-US" altLang="zh-CN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zh-CN" altLang="en-US" dirty="0">
                <a:solidFill>
                  <a:srgbClr val="FF0000"/>
                </a:solidFill>
              </a:rPr>
              <a:t>定义</a:t>
            </a:r>
            <a:r>
              <a:rPr lang="zh-CN" altLang="en-US" dirty="0" smtClean="0">
                <a:solidFill>
                  <a:srgbClr val="FF0000"/>
                </a:solidFill>
              </a:rPr>
              <a:t>好的验证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874012"/>
            <a:ext cx="4048822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274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Extjs</a:t>
            </a:r>
            <a:r>
              <a:rPr lang="en-US" dirty="0" smtClean="0"/>
              <a:t> MVC</a:t>
            </a:r>
            <a:r>
              <a:rPr lang="zh-CN" altLang="en-US" dirty="0" smtClean="0"/>
              <a:t>框架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 smtClean="0"/>
              <a:t>Extjs</a:t>
            </a:r>
            <a:r>
              <a:rPr lang="en-US" dirty="0" smtClean="0"/>
              <a:t> MVC</a:t>
            </a:r>
            <a:r>
              <a:rPr lang="zh-CN" altLang="en-US" dirty="0" smtClean="0"/>
              <a:t>框架包括：“页面层”，“控制层”，“数据层”。</a:t>
            </a:r>
            <a:endParaRPr lang="en-US" altLang="zh-CN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821" y="2780928"/>
            <a:ext cx="6877050" cy="3829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0248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995919"/>
            <a:ext cx="8229600" cy="4539138"/>
          </a:xfrm>
        </p:spPr>
      </p:pic>
    </p:spTree>
    <p:extLst>
      <p:ext uri="{BB962C8B-B14F-4D97-AF65-F5344CB8AC3E}">
        <p14:creationId xmlns:p14="http://schemas.microsoft.com/office/powerpoint/2010/main" val="3873608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/>
          <a:lstStyle/>
          <a:p>
            <a:pPr marL="0" indent="0">
              <a:buNone/>
            </a:pPr>
            <a:r>
              <a:rPr lang="zh-CN" altLang="en-US" dirty="0" smtClean="0"/>
              <a:t>目录结构：</a:t>
            </a:r>
            <a:endParaRPr lang="en-US" altLang="zh-CN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057" y="1412776"/>
            <a:ext cx="3040338" cy="446449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95649" y="1352957"/>
            <a:ext cx="489654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</a:rPr>
              <a:t>APP</a:t>
            </a:r>
            <a:r>
              <a:rPr lang="zh-CN" altLang="en-US" sz="3200" dirty="0" smtClean="0">
                <a:solidFill>
                  <a:srgbClr val="FF0000"/>
                </a:solidFill>
              </a:rPr>
              <a:t>文件夹</a:t>
            </a:r>
            <a:r>
              <a:rPr lang="zh-CN" altLang="en-US" sz="3200" dirty="0" smtClean="0"/>
              <a:t>：项目根目录</a:t>
            </a:r>
            <a:endParaRPr lang="en-US" altLang="zh-CN" sz="3200" dirty="0" smtClean="0"/>
          </a:p>
          <a:p>
            <a:r>
              <a:rPr lang="en-US" altLang="zh-CN" sz="3200" dirty="0" smtClean="0">
                <a:solidFill>
                  <a:srgbClr val="FF0000"/>
                </a:solidFill>
              </a:rPr>
              <a:t>Controller</a:t>
            </a:r>
            <a:r>
              <a:rPr lang="zh-CN" altLang="en-US" sz="3200" dirty="0" smtClean="0">
                <a:solidFill>
                  <a:srgbClr val="FF0000"/>
                </a:solidFill>
              </a:rPr>
              <a:t>文件夹：</a:t>
            </a:r>
            <a:r>
              <a:rPr lang="zh-CN" altLang="en-US" sz="3200" dirty="0" smtClean="0"/>
              <a:t>放置页面行为文件</a:t>
            </a:r>
            <a:endParaRPr lang="en-US" altLang="zh-CN" sz="3200" dirty="0" smtClean="0"/>
          </a:p>
          <a:p>
            <a:r>
              <a:rPr lang="en-US" altLang="zh-CN" sz="3200" dirty="0" smtClean="0">
                <a:solidFill>
                  <a:srgbClr val="FF0000"/>
                </a:solidFill>
              </a:rPr>
              <a:t>Model</a:t>
            </a:r>
            <a:r>
              <a:rPr lang="zh-CN" altLang="en-US" sz="3200" dirty="0" smtClean="0">
                <a:solidFill>
                  <a:srgbClr val="FF0000"/>
                </a:solidFill>
              </a:rPr>
              <a:t>文件夹：</a:t>
            </a:r>
            <a:r>
              <a:rPr lang="zh-CN" altLang="en-US" sz="3200" dirty="0" smtClean="0"/>
              <a:t>放置数据结构文件</a:t>
            </a:r>
            <a:endParaRPr lang="en-US" altLang="zh-CN" sz="3200" dirty="0" smtClean="0"/>
          </a:p>
          <a:p>
            <a:r>
              <a:rPr lang="en-US" altLang="zh-CN" sz="3200" dirty="0" smtClean="0">
                <a:solidFill>
                  <a:srgbClr val="FF0000"/>
                </a:solidFill>
              </a:rPr>
              <a:t>Store</a:t>
            </a:r>
            <a:r>
              <a:rPr lang="zh-CN" altLang="en-US" sz="3200" dirty="0" smtClean="0">
                <a:solidFill>
                  <a:srgbClr val="FF0000"/>
                </a:solidFill>
              </a:rPr>
              <a:t>文件夹：</a:t>
            </a:r>
            <a:r>
              <a:rPr lang="zh-CN" altLang="en-US" sz="3200" dirty="0" smtClean="0"/>
              <a:t>放置数据容器文件</a:t>
            </a:r>
            <a:endParaRPr lang="en-US" altLang="zh-CN" sz="3200" dirty="0" smtClean="0"/>
          </a:p>
          <a:p>
            <a:r>
              <a:rPr lang="en-US" altLang="zh-CN" sz="3200" dirty="0" smtClean="0">
                <a:solidFill>
                  <a:srgbClr val="FF0000"/>
                </a:solidFill>
              </a:rPr>
              <a:t>View</a:t>
            </a:r>
            <a:r>
              <a:rPr lang="zh-CN" altLang="en-US" sz="3200" dirty="0" smtClean="0">
                <a:solidFill>
                  <a:srgbClr val="FF0000"/>
                </a:solidFill>
              </a:rPr>
              <a:t>文件夹：</a:t>
            </a:r>
            <a:r>
              <a:rPr lang="zh-CN" altLang="en-US" sz="3200" dirty="0" smtClean="0"/>
              <a:t>放置页面文件</a:t>
            </a:r>
            <a:endParaRPr lang="en-US" altLang="zh-CN" sz="3200" dirty="0" smtClean="0"/>
          </a:p>
          <a:p>
            <a:r>
              <a:rPr lang="en-US" altLang="zh-CN" sz="3200" dirty="0" smtClean="0">
                <a:solidFill>
                  <a:srgbClr val="FF0000"/>
                </a:solidFill>
              </a:rPr>
              <a:t>App.js</a:t>
            </a:r>
            <a:r>
              <a:rPr lang="zh-CN" altLang="en-US" sz="3200" dirty="0" smtClean="0">
                <a:solidFill>
                  <a:srgbClr val="FF0000"/>
                </a:solidFill>
              </a:rPr>
              <a:t>文件：</a:t>
            </a:r>
            <a:r>
              <a:rPr lang="zh-CN" altLang="en-US" sz="3200" dirty="0" smtClean="0"/>
              <a:t>项目人口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2559904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/>
          <a:lstStyle/>
          <a:p>
            <a:pPr marL="0" indent="0">
              <a:buNone/>
            </a:pPr>
            <a:r>
              <a:rPr lang="zh-CN" altLang="en-US" dirty="0"/>
              <a:t>执行</a:t>
            </a:r>
            <a:r>
              <a:rPr lang="zh-CN" altLang="en-US" dirty="0" smtClean="0"/>
              <a:t>结果：</a:t>
            </a:r>
            <a:endParaRPr lang="en-US" altLang="zh-CN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9435" y="1484784"/>
            <a:ext cx="5976664" cy="4557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53954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必须了解的</a:t>
            </a:r>
            <a:r>
              <a:rPr lang="en-US" altLang="zh-CN" dirty="0" err="1" smtClean="0"/>
              <a:t>Extjs</a:t>
            </a:r>
            <a:r>
              <a:rPr lang="zh-CN" altLang="en-US" dirty="0" smtClean="0"/>
              <a:t>方法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4137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zh-CN" altLang="en-US" b="1" dirty="0" smtClean="0">
                <a:solidFill>
                  <a:srgbClr val="FF0000"/>
                </a:solidFill>
              </a:rPr>
              <a:t>一、</a:t>
            </a:r>
            <a:r>
              <a:rPr lang="en-US" altLang="zh-CN" b="1" dirty="0" err="1" smtClean="0">
                <a:solidFill>
                  <a:srgbClr val="FF0000"/>
                </a:solidFill>
              </a:rPr>
              <a:t>Ext.define</a:t>
            </a:r>
            <a:endParaRPr lang="en-US" altLang="zh-CN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zh-CN" altLang="en-US" dirty="0" smtClean="0"/>
              <a:t>说明：创建一个类</a:t>
            </a:r>
            <a:endParaRPr lang="en-US" altLang="zh-CN" dirty="0" smtClean="0"/>
          </a:p>
          <a:p>
            <a:pPr marL="0" indent="0">
              <a:buNone/>
            </a:pPr>
            <a:r>
              <a:rPr lang="zh-CN" altLang="en-US" dirty="0"/>
              <a:t>可配属</a:t>
            </a:r>
            <a:r>
              <a:rPr lang="zh-CN" altLang="en-US" dirty="0" smtClean="0"/>
              <a:t>性：</a:t>
            </a:r>
            <a:endParaRPr lang="en-US" altLang="zh-CN" dirty="0" smtClean="0"/>
          </a:p>
          <a:p>
            <a:pPr marL="0" indent="0">
              <a:buNone/>
            </a:pPr>
            <a:r>
              <a:rPr lang="en-US" altLang="zh-CN" dirty="0"/>
              <a:t>e</a:t>
            </a:r>
            <a:r>
              <a:rPr lang="en-US" altLang="zh-CN" dirty="0" smtClean="0"/>
              <a:t>xtend</a:t>
            </a:r>
            <a:r>
              <a:rPr lang="zh-CN" altLang="en-US" dirty="0" smtClean="0"/>
              <a:t>：继承其他的类</a:t>
            </a:r>
            <a:endParaRPr lang="en-US" altLang="zh-CN" dirty="0" smtClean="0"/>
          </a:p>
          <a:p>
            <a:pPr marL="0" indent="0">
              <a:buNone/>
            </a:pPr>
            <a:r>
              <a:rPr lang="en-US" altLang="zh-CN" dirty="0" err="1"/>
              <a:t>m</a:t>
            </a:r>
            <a:r>
              <a:rPr lang="en-US" altLang="zh-CN" dirty="0" err="1" smtClean="0"/>
              <a:t>ixins</a:t>
            </a:r>
            <a:r>
              <a:rPr lang="zh-CN" altLang="en-US" dirty="0" smtClean="0"/>
              <a:t>：将其他类融入当前的类，类似于多继承</a:t>
            </a:r>
            <a:endParaRPr lang="en-US" altLang="zh-CN" dirty="0" smtClean="0"/>
          </a:p>
          <a:p>
            <a:pPr marL="0" indent="0">
              <a:buNone/>
            </a:pPr>
            <a:r>
              <a:rPr lang="en-US" altLang="zh-CN" dirty="0"/>
              <a:t>c</a:t>
            </a:r>
            <a:r>
              <a:rPr lang="en-US" altLang="zh-CN" dirty="0" smtClean="0"/>
              <a:t>onstructor</a:t>
            </a:r>
            <a:r>
              <a:rPr lang="zh-CN" altLang="en-US" dirty="0" smtClean="0"/>
              <a:t>：构造函数</a:t>
            </a:r>
            <a:endParaRPr lang="en-US" altLang="zh-CN" dirty="0" smtClean="0"/>
          </a:p>
          <a:p>
            <a:pPr marL="0" indent="0">
              <a:buNone/>
            </a:pPr>
            <a:r>
              <a:rPr lang="en-US" altLang="zh-CN" dirty="0"/>
              <a:t>s</a:t>
            </a:r>
            <a:r>
              <a:rPr lang="en-US" altLang="zh-CN" dirty="0" smtClean="0"/>
              <a:t>tatics</a:t>
            </a:r>
            <a:r>
              <a:rPr lang="zh-CN" altLang="en-US" dirty="0" smtClean="0"/>
              <a:t>：静态属性或者方法</a:t>
            </a:r>
            <a:endParaRPr lang="en-US" altLang="zh-CN" dirty="0" smtClean="0"/>
          </a:p>
          <a:p>
            <a:pPr marL="0" indent="0">
              <a:buNone/>
            </a:pPr>
            <a:r>
              <a:rPr lang="zh-CN" altLang="en-US" b="1" dirty="0" smtClean="0">
                <a:solidFill>
                  <a:srgbClr val="FF0000"/>
                </a:solidFill>
              </a:rPr>
              <a:t>二、</a:t>
            </a:r>
            <a:r>
              <a:rPr lang="en-US" altLang="zh-CN" b="1" dirty="0" err="1" smtClean="0">
                <a:solidFill>
                  <a:srgbClr val="FF0000"/>
                </a:solidFill>
              </a:rPr>
              <a:t>Ext.create</a:t>
            </a:r>
            <a:endParaRPr lang="en-US" altLang="zh-CN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zh-CN" altLang="en-US" dirty="0" smtClean="0"/>
              <a:t>说明：实例化类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8241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16632"/>
            <a:ext cx="8229600" cy="674136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zh-CN" altLang="en-US" b="1" dirty="0" smtClean="0">
                <a:solidFill>
                  <a:srgbClr val="FF0000"/>
                </a:solidFill>
              </a:rPr>
              <a:t>三、</a:t>
            </a:r>
            <a:r>
              <a:rPr lang="en-US" altLang="zh-CN" b="1" dirty="0" err="1" smtClean="0">
                <a:solidFill>
                  <a:srgbClr val="FF0000"/>
                </a:solidFill>
              </a:rPr>
              <a:t>Ext.apply</a:t>
            </a:r>
            <a:endParaRPr lang="en-US" altLang="zh-CN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zh-CN" altLang="en-US" dirty="0" smtClean="0"/>
              <a:t>说明：将原对象的所有属性和方法复制到目标对象</a:t>
            </a:r>
            <a:endParaRPr lang="en-US" altLang="zh-CN" dirty="0" smtClean="0"/>
          </a:p>
          <a:p>
            <a:pPr marL="0" indent="0">
              <a:buNone/>
            </a:pPr>
            <a:r>
              <a:rPr lang="zh-CN" altLang="en-US" b="1" dirty="0" smtClean="0">
                <a:solidFill>
                  <a:srgbClr val="FF0000"/>
                </a:solidFill>
              </a:rPr>
              <a:t>四、</a:t>
            </a:r>
            <a:r>
              <a:rPr lang="en-US" altLang="zh-CN" b="1" dirty="0" err="1" smtClean="0">
                <a:solidFill>
                  <a:srgbClr val="FF0000"/>
                </a:solidFill>
              </a:rPr>
              <a:t>Ext.applyIf</a:t>
            </a:r>
            <a:endParaRPr lang="en-US" altLang="zh-CN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zh-CN" altLang="en-US" dirty="0" smtClean="0"/>
              <a:t>说明：将原对象的所有目标对象中未包含的属性和方法复制到目标对象</a:t>
            </a:r>
            <a:endParaRPr lang="en-US" altLang="zh-CN" dirty="0" smtClean="0"/>
          </a:p>
          <a:p>
            <a:pPr marL="0" indent="0">
              <a:buNone/>
            </a:pPr>
            <a:r>
              <a:rPr lang="zh-CN" altLang="en-US" b="1" dirty="0" smtClean="0">
                <a:solidFill>
                  <a:srgbClr val="FF0000"/>
                </a:solidFill>
              </a:rPr>
              <a:t>五、</a:t>
            </a:r>
            <a:r>
              <a:rPr lang="en-US" altLang="zh-CN" b="1" dirty="0" err="1" smtClean="0">
                <a:solidFill>
                  <a:srgbClr val="FF0000"/>
                </a:solidFill>
              </a:rPr>
              <a:t>Ext.Array.each</a:t>
            </a:r>
            <a:endParaRPr lang="en-US" altLang="zh-CN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zh-CN" altLang="en-US" dirty="0" smtClean="0"/>
              <a:t>说明：遍历数组，类似于</a:t>
            </a:r>
            <a:r>
              <a:rPr lang="en-US" altLang="zh-CN" dirty="0" smtClean="0"/>
              <a:t>for(</a:t>
            </a:r>
            <a:r>
              <a:rPr lang="en-US" altLang="zh-CN" dirty="0" err="1" smtClean="0"/>
              <a:t>var</a:t>
            </a:r>
            <a:r>
              <a:rPr lang="en-US" altLang="zh-CN" dirty="0" smtClean="0"/>
              <a:t> x in array)</a:t>
            </a:r>
          </a:p>
          <a:p>
            <a:pPr marL="0" indent="0">
              <a:buNone/>
            </a:pPr>
            <a:r>
              <a:rPr lang="zh-CN" altLang="en-US" b="1" dirty="0" smtClean="0">
                <a:solidFill>
                  <a:srgbClr val="FF0000"/>
                </a:solidFill>
              </a:rPr>
              <a:t>六、</a:t>
            </a:r>
            <a:r>
              <a:rPr lang="en-US" altLang="zh-CN" b="1" dirty="0" err="1" smtClean="0">
                <a:solidFill>
                  <a:srgbClr val="FF0000"/>
                </a:solidFill>
              </a:rPr>
              <a:t>Ext.require</a:t>
            </a:r>
            <a:endParaRPr lang="en-US" altLang="zh-CN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zh-CN" altLang="en-US" dirty="0" smtClean="0"/>
              <a:t>说明：请求后台的</a:t>
            </a:r>
            <a:r>
              <a:rPr lang="en-US" altLang="zh-CN" dirty="0" err="1" smtClean="0"/>
              <a:t>js</a:t>
            </a:r>
            <a:r>
              <a:rPr lang="zh-CN" altLang="en-US" dirty="0" smtClean="0"/>
              <a:t>文件，类似于</a:t>
            </a:r>
            <a:r>
              <a:rPr lang="en-US" altLang="zh-CN" dirty="0" smtClean="0"/>
              <a:t>C#</a:t>
            </a:r>
            <a:r>
              <a:rPr lang="zh-CN" altLang="en-US" dirty="0" smtClean="0"/>
              <a:t>的</a:t>
            </a:r>
            <a:r>
              <a:rPr lang="en-US" altLang="zh-CN" dirty="0" smtClean="0"/>
              <a:t>using</a:t>
            </a:r>
            <a:r>
              <a:rPr lang="zh-CN" altLang="en-US" dirty="0" smtClean="0"/>
              <a:t>关键字</a:t>
            </a:r>
            <a:endParaRPr lang="en-US" altLang="zh-CN" dirty="0" smtClean="0"/>
          </a:p>
          <a:p>
            <a:pPr marL="0" indent="0">
              <a:buNone/>
            </a:pPr>
            <a:r>
              <a:rPr lang="zh-CN" altLang="en-US" b="1" dirty="0" smtClean="0">
                <a:solidFill>
                  <a:srgbClr val="FF0000"/>
                </a:solidFill>
              </a:rPr>
              <a:t>七、</a:t>
            </a:r>
            <a:r>
              <a:rPr lang="en-US" altLang="zh-CN" b="1" dirty="0" err="1" smtClean="0">
                <a:solidFill>
                  <a:srgbClr val="FF0000"/>
                </a:solidFill>
              </a:rPr>
              <a:t>Ext.onReady</a:t>
            </a:r>
            <a:endParaRPr lang="en-US" altLang="zh-CN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zh-CN" altLang="en-US" dirty="0" smtClean="0"/>
              <a:t>说明：在文档上下文加载以后再执行</a:t>
            </a:r>
            <a:r>
              <a:rPr lang="en-US" altLang="zh-CN" dirty="0" err="1" smtClean="0"/>
              <a:t>onReady</a:t>
            </a:r>
            <a:r>
              <a:rPr lang="zh-CN" altLang="en-US" dirty="0" smtClean="0"/>
              <a:t>中包含的</a:t>
            </a:r>
            <a:r>
              <a:rPr lang="en-US" altLang="zh-CN" dirty="0" err="1" smtClean="0"/>
              <a:t>js</a:t>
            </a:r>
            <a:r>
              <a:rPr lang="zh-CN" altLang="en-US" dirty="0" smtClean="0"/>
              <a:t>文件，类似于</a:t>
            </a:r>
            <a:r>
              <a:rPr lang="en-US" altLang="zh-CN" dirty="0" err="1" smtClean="0"/>
              <a:t>jQuery</a:t>
            </a:r>
            <a:r>
              <a:rPr lang="zh-CN" altLang="en-US" dirty="0" smtClean="0"/>
              <a:t>中的</a:t>
            </a:r>
            <a:r>
              <a:rPr lang="en-US" altLang="zh-CN" dirty="0" smtClean="0"/>
              <a:t>Ready</a:t>
            </a:r>
            <a:r>
              <a:rPr lang="zh-CN" altLang="en-US" dirty="0" smtClean="0"/>
              <a:t>方法</a:t>
            </a:r>
            <a:endParaRPr lang="en-US" altLang="zh-CN" dirty="0" smtClean="0"/>
          </a:p>
          <a:p>
            <a:pPr marL="0" indent="0">
              <a:buNone/>
            </a:pPr>
            <a:r>
              <a:rPr lang="zh-CN" altLang="en-US" b="1" dirty="0" smtClean="0">
                <a:solidFill>
                  <a:srgbClr val="FF0000"/>
                </a:solidFill>
              </a:rPr>
              <a:t>八、</a:t>
            </a:r>
            <a:r>
              <a:rPr lang="en-US" altLang="zh-CN" b="1" dirty="0" err="1" smtClean="0">
                <a:solidFill>
                  <a:srgbClr val="FF0000"/>
                </a:solidFill>
              </a:rPr>
              <a:t>Ext.util.Format</a:t>
            </a:r>
            <a:endParaRPr lang="en-US" altLang="zh-CN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zh-CN" altLang="en-US" dirty="0" smtClean="0"/>
              <a:t>说明：格式化数据扩展包</a:t>
            </a:r>
            <a:endParaRPr lang="en-US" altLang="zh-CN" dirty="0" smtClean="0"/>
          </a:p>
          <a:p>
            <a:pPr marL="0" indent="0">
              <a:buNone/>
            </a:pPr>
            <a:r>
              <a:rPr lang="zh-CN" altLang="en-US" b="1" dirty="0" smtClean="0">
                <a:solidFill>
                  <a:srgbClr val="FF0000"/>
                </a:solidFill>
              </a:rPr>
              <a:t>九、</a:t>
            </a:r>
            <a:r>
              <a:rPr lang="en-US" altLang="zh-CN" b="1" dirty="0" err="1" smtClean="0">
                <a:solidFill>
                  <a:srgbClr val="FF0000"/>
                </a:solidFill>
              </a:rPr>
              <a:t>Ext.isEmpty</a:t>
            </a:r>
            <a:endParaRPr lang="en-US" altLang="zh-CN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zh-CN" altLang="en-US" dirty="0" smtClean="0"/>
              <a:t>说明：判断数据是否为空，类似于</a:t>
            </a:r>
            <a:r>
              <a:rPr lang="en-US" altLang="zh-CN" dirty="0" smtClean="0"/>
              <a:t>C#</a:t>
            </a:r>
            <a:r>
              <a:rPr lang="zh-CN" altLang="en-US" dirty="0" smtClean="0"/>
              <a:t>的</a:t>
            </a:r>
            <a:r>
              <a:rPr lang="en-US" altLang="zh-CN" dirty="0" err="1" smtClean="0"/>
              <a:t>string.isNullorEmpty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7644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Extjs</a:t>
            </a:r>
            <a:r>
              <a:rPr lang="zh-CN" altLang="en-US" dirty="0" smtClean="0"/>
              <a:t>选择器</a:t>
            </a:r>
            <a:endParaRPr lang="en-US" dirty="0"/>
          </a:p>
        </p:txBody>
      </p:sp>
      <p:sp>
        <p:nvSpPr>
          <p:cNvPr id="6" name="内容占位符 5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25658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zh-CN" altLang="en-US" dirty="0" smtClean="0"/>
              <a:t>在</a:t>
            </a:r>
            <a:r>
              <a:rPr lang="en-US" altLang="zh-CN" dirty="0" smtClean="0"/>
              <a:t>EXT</a:t>
            </a:r>
            <a:r>
              <a:rPr lang="zh-CN" altLang="en-US" dirty="0" smtClean="0"/>
              <a:t>框架中，一个组件有</a:t>
            </a:r>
            <a:r>
              <a:rPr lang="en-US" altLang="zh-CN" dirty="0" smtClean="0"/>
              <a:t>3</a:t>
            </a:r>
            <a:r>
              <a:rPr lang="zh-CN" altLang="en-US" dirty="0" smtClean="0"/>
              <a:t>种状态：</a:t>
            </a:r>
            <a:r>
              <a:rPr lang="en-US" altLang="zh-CN" dirty="0" smtClean="0"/>
              <a:t>html</a:t>
            </a:r>
            <a:r>
              <a:rPr lang="zh-CN" altLang="en-US" dirty="0" smtClean="0"/>
              <a:t>控件、</a:t>
            </a:r>
            <a:r>
              <a:rPr lang="en-US" altLang="zh-CN" dirty="0" smtClean="0"/>
              <a:t>Ext</a:t>
            </a:r>
            <a:r>
              <a:rPr lang="zh-CN" altLang="en-US" dirty="0" smtClean="0"/>
              <a:t>元素、</a:t>
            </a:r>
            <a:r>
              <a:rPr lang="en-US" altLang="zh-CN" dirty="0" smtClean="0"/>
              <a:t>Ext</a:t>
            </a:r>
            <a:r>
              <a:rPr lang="zh-CN" altLang="en-US" dirty="0" smtClean="0"/>
              <a:t>组件。他们的关系如下：</a:t>
            </a:r>
            <a:endParaRPr lang="en-US" altLang="zh-CN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zh-CN" altLang="en-US" dirty="0"/>
              <a:t>获取</a:t>
            </a:r>
            <a:r>
              <a:rPr lang="en-US" altLang="zh-CN" dirty="0" smtClean="0"/>
              <a:t>html</a:t>
            </a:r>
            <a:r>
              <a:rPr lang="zh-CN" altLang="en-US" dirty="0" smtClean="0"/>
              <a:t>控件方法：</a:t>
            </a:r>
            <a:r>
              <a:rPr lang="en-US" altLang="zh-CN" dirty="0" err="1" smtClean="0"/>
              <a:t>Ext.getDom</a:t>
            </a:r>
            <a:r>
              <a:rPr lang="en-US" altLang="zh-CN" dirty="0" smtClean="0"/>
              <a:t>(id)/</a:t>
            </a:r>
            <a:r>
              <a:rPr lang="en-US" altLang="zh-CN" dirty="0" err="1" smtClean="0"/>
              <a:t>Ext.query</a:t>
            </a:r>
            <a:r>
              <a:rPr lang="en-US" altLang="zh-CN" dirty="0" smtClean="0"/>
              <a:t>(CSS</a:t>
            </a:r>
            <a:r>
              <a:rPr lang="zh-CN" altLang="en-US" dirty="0" smtClean="0"/>
              <a:t>选择器</a:t>
            </a:r>
            <a:r>
              <a:rPr lang="en-US" altLang="zh-CN" dirty="0" smtClean="0"/>
              <a:t>)</a:t>
            </a:r>
          </a:p>
          <a:p>
            <a:pPr marL="0" indent="0">
              <a:buNone/>
            </a:pPr>
            <a:r>
              <a:rPr lang="zh-CN" altLang="en-US" dirty="0" smtClean="0"/>
              <a:t>获取</a:t>
            </a:r>
            <a:r>
              <a:rPr lang="en-US" altLang="zh-CN" dirty="0" smtClean="0"/>
              <a:t>Ext</a:t>
            </a:r>
            <a:r>
              <a:rPr lang="zh-CN" altLang="en-US" dirty="0" smtClean="0"/>
              <a:t>元素</a:t>
            </a:r>
            <a:r>
              <a:rPr lang="zh-CN" altLang="en-US" dirty="0"/>
              <a:t>：</a:t>
            </a:r>
            <a:r>
              <a:rPr lang="zh-CN" altLang="en-US" dirty="0" smtClean="0"/>
              <a:t> </a:t>
            </a:r>
            <a:r>
              <a:rPr lang="en-US" altLang="zh-CN" dirty="0" err="1" smtClean="0"/>
              <a:t>Ext.get</a:t>
            </a:r>
            <a:r>
              <a:rPr lang="en-US" altLang="zh-CN" dirty="0" smtClean="0"/>
              <a:t>(id)</a:t>
            </a:r>
          </a:p>
          <a:p>
            <a:pPr marL="0" indent="0">
              <a:buNone/>
            </a:pPr>
            <a:r>
              <a:rPr lang="zh-CN" altLang="en-US" dirty="0" smtClean="0"/>
              <a:t>获取</a:t>
            </a:r>
            <a:r>
              <a:rPr lang="en-US" altLang="zh-CN" dirty="0" smtClean="0"/>
              <a:t>Ext</a:t>
            </a:r>
            <a:r>
              <a:rPr lang="zh-CN" altLang="en-US" dirty="0" smtClean="0"/>
              <a:t>组件：           </a:t>
            </a:r>
            <a:r>
              <a:rPr lang="en-US" altLang="zh-CN" dirty="0" err="1" smtClean="0"/>
              <a:t>Ext.getCmp</a:t>
            </a:r>
            <a:r>
              <a:rPr lang="en-US" altLang="zh-CN" dirty="0" smtClean="0"/>
              <a:t>(id)/</a:t>
            </a:r>
            <a:r>
              <a:rPr lang="en-US" altLang="zh-CN" dirty="0" err="1" smtClean="0"/>
              <a:t>Ext.ComponentQuery.query</a:t>
            </a:r>
            <a:r>
              <a:rPr lang="en-US" altLang="zh-CN" dirty="0"/>
              <a:t>(CSS</a:t>
            </a:r>
            <a:r>
              <a:rPr lang="zh-CN" altLang="en-US" dirty="0"/>
              <a:t>选择器</a:t>
            </a:r>
            <a:r>
              <a:rPr lang="en-US" altLang="zh-CN" dirty="0"/>
              <a:t>)</a:t>
            </a:r>
            <a:endParaRPr lang="en-US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38" y="2348880"/>
            <a:ext cx="8639175" cy="82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856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448" y="648796"/>
            <a:ext cx="7416824" cy="3416341"/>
          </a:xfrm>
        </p:spPr>
      </p:pic>
      <p:sp>
        <p:nvSpPr>
          <p:cNvPr id="5" name="TextBox 4"/>
          <p:cNvSpPr txBox="1"/>
          <p:nvPr/>
        </p:nvSpPr>
        <p:spPr>
          <a:xfrm>
            <a:off x="784496" y="30514"/>
            <a:ext cx="20409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</a:t>
            </a:r>
            <a:r>
              <a:rPr lang="zh-CN" altLang="en-US" sz="2800" b="1" dirty="0" smtClean="0"/>
              <a:t>如下页面：</a:t>
            </a:r>
            <a:endParaRPr lang="en-US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790323" y="3933056"/>
            <a:ext cx="741682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rgbClr val="FF0000"/>
                </a:solidFill>
              </a:rPr>
              <a:t>获取</a:t>
            </a:r>
            <a:r>
              <a:rPr lang="en-US" altLang="zh-CN" dirty="0" smtClean="0">
                <a:solidFill>
                  <a:srgbClr val="FF0000"/>
                </a:solidFill>
              </a:rPr>
              <a:t>id</a:t>
            </a:r>
            <a:r>
              <a:rPr lang="zh-CN" altLang="en-US" dirty="0" smtClean="0">
                <a:solidFill>
                  <a:srgbClr val="FF0000"/>
                </a:solidFill>
              </a:rPr>
              <a:t>为</a:t>
            </a:r>
            <a:r>
              <a:rPr lang="en-US" altLang="zh-CN" dirty="0" smtClean="0">
                <a:solidFill>
                  <a:srgbClr val="FF0000"/>
                </a:solidFill>
              </a:rPr>
              <a:t>text1</a:t>
            </a:r>
            <a:r>
              <a:rPr lang="zh-CN" altLang="en-US" dirty="0" smtClean="0">
                <a:solidFill>
                  <a:srgbClr val="FF0000"/>
                </a:solidFill>
              </a:rPr>
              <a:t>的</a:t>
            </a:r>
            <a:r>
              <a:rPr lang="en-US" altLang="zh-CN" dirty="0" smtClean="0">
                <a:solidFill>
                  <a:srgbClr val="FF0000"/>
                </a:solidFill>
              </a:rPr>
              <a:t>html</a:t>
            </a:r>
            <a:r>
              <a:rPr lang="zh-CN" altLang="en-US" dirty="0" smtClean="0">
                <a:solidFill>
                  <a:srgbClr val="FF0000"/>
                </a:solidFill>
              </a:rPr>
              <a:t>控件：</a:t>
            </a:r>
            <a:r>
              <a:rPr lang="en-US" altLang="zh-CN" dirty="0" err="1" smtClean="0"/>
              <a:t>Ext.getDom</a:t>
            </a:r>
            <a:r>
              <a:rPr lang="en-US" altLang="zh-CN" dirty="0" smtClean="0"/>
              <a:t>(“text1”)</a:t>
            </a:r>
          </a:p>
          <a:p>
            <a:r>
              <a:rPr lang="zh-CN" altLang="en-US" dirty="0" smtClean="0">
                <a:solidFill>
                  <a:srgbClr val="FF0000"/>
                </a:solidFill>
              </a:rPr>
              <a:t>获取第一个</a:t>
            </a:r>
            <a:r>
              <a:rPr lang="en-US" altLang="zh-CN" dirty="0" smtClean="0">
                <a:solidFill>
                  <a:srgbClr val="FF0000"/>
                </a:solidFill>
              </a:rPr>
              <a:t>input</a:t>
            </a:r>
            <a:r>
              <a:rPr lang="zh-CN" altLang="en-US" dirty="0" smtClean="0">
                <a:solidFill>
                  <a:srgbClr val="FF0000"/>
                </a:solidFill>
              </a:rPr>
              <a:t>控件：</a:t>
            </a:r>
            <a:r>
              <a:rPr lang="en-US" dirty="0" err="1"/>
              <a:t>Ext.query</a:t>
            </a:r>
            <a:r>
              <a:rPr lang="en-US" dirty="0"/>
              <a:t>("input")[0</a:t>
            </a:r>
            <a:r>
              <a:rPr lang="en-US" dirty="0" smtClean="0"/>
              <a:t>]</a:t>
            </a:r>
          </a:p>
          <a:p>
            <a:r>
              <a:rPr lang="zh-CN" altLang="en-US" dirty="0" smtClean="0">
                <a:solidFill>
                  <a:srgbClr val="FF0000"/>
                </a:solidFill>
              </a:rPr>
              <a:t>获取</a:t>
            </a:r>
            <a:r>
              <a:rPr lang="en-US" altLang="zh-CN" dirty="0" smtClean="0">
                <a:solidFill>
                  <a:srgbClr val="FF0000"/>
                </a:solidFill>
              </a:rPr>
              <a:t>id</a:t>
            </a:r>
            <a:r>
              <a:rPr lang="zh-CN" altLang="en-US" dirty="0" smtClean="0">
                <a:solidFill>
                  <a:srgbClr val="FF0000"/>
                </a:solidFill>
              </a:rPr>
              <a:t>为</a:t>
            </a:r>
            <a:r>
              <a:rPr lang="en-US" altLang="zh-CN" dirty="0" smtClean="0">
                <a:solidFill>
                  <a:srgbClr val="FF0000"/>
                </a:solidFill>
              </a:rPr>
              <a:t>text2</a:t>
            </a:r>
            <a:r>
              <a:rPr lang="zh-CN" altLang="en-US" dirty="0" smtClean="0">
                <a:solidFill>
                  <a:srgbClr val="FF0000"/>
                </a:solidFill>
              </a:rPr>
              <a:t>的</a:t>
            </a:r>
            <a:r>
              <a:rPr lang="en-US" altLang="zh-CN" dirty="0" err="1" smtClean="0">
                <a:solidFill>
                  <a:srgbClr val="FF0000"/>
                </a:solidFill>
              </a:rPr>
              <a:t>ext</a:t>
            </a:r>
            <a:r>
              <a:rPr lang="zh-CN" altLang="en-US" dirty="0" smtClean="0">
                <a:solidFill>
                  <a:srgbClr val="FF0000"/>
                </a:solidFill>
              </a:rPr>
              <a:t>元素：</a:t>
            </a:r>
            <a:r>
              <a:rPr lang="en-US" altLang="zh-CN" dirty="0" err="1" smtClean="0"/>
              <a:t>Ext.get</a:t>
            </a:r>
            <a:r>
              <a:rPr lang="en-US" altLang="zh-CN" dirty="0" smtClean="0"/>
              <a:t>(“text2”)</a:t>
            </a:r>
          </a:p>
          <a:p>
            <a:r>
              <a:rPr lang="zh-CN" altLang="en-US" dirty="0" smtClean="0">
                <a:solidFill>
                  <a:srgbClr val="FF0000"/>
                </a:solidFill>
              </a:rPr>
              <a:t>获取</a:t>
            </a:r>
            <a:r>
              <a:rPr lang="en-US" altLang="zh-CN" dirty="0" smtClean="0">
                <a:solidFill>
                  <a:srgbClr val="FF0000"/>
                </a:solidFill>
              </a:rPr>
              <a:t>id</a:t>
            </a:r>
            <a:r>
              <a:rPr lang="zh-CN" altLang="en-US" dirty="0" smtClean="0">
                <a:solidFill>
                  <a:srgbClr val="FF0000"/>
                </a:solidFill>
              </a:rPr>
              <a:t>为</a:t>
            </a:r>
            <a:r>
              <a:rPr lang="en-US" altLang="zh-CN" dirty="0" smtClean="0">
                <a:solidFill>
                  <a:srgbClr val="FF0000"/>
                </a:solidFill>
              </a:rPr>
              <a:t>textfield1</a:t>
            </a:r>
            <a:r>
              <a:rPr lang="zh-CN" altLang="en-US" dirty="0" smtClean="0">
                <a:solidFill>
                  <a:srgbClr val="FF0000"/>
                </a:solidFill>
              </a:rPr>
              <a:t>的</a:t>
            </a:r>
            <a:r>
              <a:rPr lang="en-US" altLang="zh-CN" dirty="0" err="1" smtClean="0">
                <a:solidFill>
                  <a:srgbClr val="FF0000"/>
                </a:solidFill>
              </a:rPr>
              <a:t>ext</a:t>
            </a:r>
            <a:r>
              <a:rPr lang="zh-CN" altLang="en-US" dirty="0" smtClean="0">
                <a:solidFill>
                  <a:srgbClr val="FF0000"/>
                </a:solidFill>
              </a:rPr>
              <a:t>元素：</a:t>
            </a:r>
            <a:r>
              <a:rPr lang="en-US" dirty="0" err="1"/>
              <a:t>Ext.get</a:t>
            </a:r>
            <a:r>
              <a:rPr lang="en-US" dirty="0"/>
              <a:t>("textfield1</a:t>
            </a:r>
            <a:r>
              <a:rPr lang="en-US" dirty="0" smtClean="0"/>
              <a:t>")</a:t>
            </a:r>
          </a:p>
          <a:p>
            <a:r>
              <a:rPr lang="zh-CN" altLang="en-US" dirty="0" smtClean="0">
                <a:solidFill>
                  <a:srgbClr val="FF0000"/>
                </a:solidFill>
              </a:rPr>
              <a:t>获取</a:t>
            </a:r>
            <a:r>
              <a:rPr lang="en-US" altLang="zh-CN" dirty="0" smtClean="0">
                <a:solidFill>
                  <a:srgbClr val="FF0000"/>
                </a:solidFill>
              </a:rPr>
              <a:t>id</a:t>
            </a:r>
            <a:r>
              <a:rPr lang="zh-CN" altLang="en-US" dirty="0" smtClean="0">
                <a:solidFill>
                  <a:srgbClr val="FF0000"/>
                </a:solidFill>
              </a:rPr>
              <a:t>为</a:t>
            </a:r>
            <a:r>
              <a:rPr lang="en-US" altLang="zh-CN" dirty="0" smtClean="0">
                <a:solidFill>
                  <a:srgbClr val="FF0000"/>
                </a:solidFill>
              </a:rPr>
              <a:t>textfield2</a:t>
            </a:r>
            <a:r>
              <a:rPr lang="zh-CN" altLang="en-US" dirty="0" smtClean="0">
                <a:solidFill>
                  <a:srgbClr val="FF0000"/>
                </a:solidFill>
              </a:rPr>
              <a:t>的</a:t>
            </a:r>
            <a:r>
              <a:rPr lang="en-US" altLang="zh-CN" dirty="0" err="1" smtClean="0">
                <a:solidFill>
                  <a:srgbClr val="FF0000"/>
                </a:solidFill>
              </a:rPr>
              <a:t>ext</a:t>
            </a:r>
            <a:r>
              <a:rPr lang="zh-CN" altLang="en-US" dirty="0" smtClean="0">
                <a:solidFill>
                  <a:srgbClr val="FF0000"/>
                </a:solidFill>
              </a:rPr>
              <a:t>组件：</a:t>
            </a:r>
            <a:r>
              <a:rPr lang="en-US" altLang="zh-CN" dirty="0" err="1" smtClean="0"/>
              <a:t>Ext.getCmp</a:t>
            </a:r>
            <a:r>
              <a:rPr lang="en-US" altLang="zh-CN" dirty="0" smtClean="0"/>
              <a:t>(“textfield2”)</a:t>
            </a:r>
          </a:p>
          <a:p>
            <a:r>
              <a:rPr lang="zh-CN" altLang="en-US" dirty="0" smtClean="0">
                <a:solidFill>
                  <a:srgbClr val="FF0000"/>
                </a:solidFill>
              </a:rPr>
              <a:t>获取第一个</a:t>
            </a:r>
            <a:r>
              <a:rPr lang="en-US" altLang="zh-CN" dirty="0" err="1" smtClean="0">
                <a:solidFill>
                  <a:srgbClr val="FF0000"/>
                </a:solidFill>
              </a:rPr>
              <a:t>textfield</a:t>
            </a:r>
            <a:r>
              <a:rPr lang="zh-CN" altLang="en-US" dirty="0" smtClean="0">
                <a:solidFill>
                  <a:srgbClr val="FF0000"/>
                </a:solidFill>
              </a:rPr>
              <a:t>组件：</a:t>
            </a:r>
            <a:r>
              <a:rPr lang="en-US" altLang="zh-CN" dirty="0" err="1" smtClean="0"/>
              <a:t>Ext.ComponentQuery.query</a:t>
            </a:r>
            <a:r>
              <a:rPr lang="en-US" altLang="zh-CN" dirty="0" smtClean="0"/>
              <a:t>(“</a:t>
            </a:r>
            <a:r>
              <a:rPr lang="en-US" altLang="zh-CN" dirty="0" err="1" smtClean="0"/>
              <a:t>textfield</a:t>
            </a:r>
            <a:r>
              <a:rPr lang="en-US" altLang="zh-CN" dirty="0" smtClean="0"/>
              <a:t>”)[0]</a:t>
            </a:r>
          </a:p>
          <a:p>
            <a:r>
              <a:rPr lang="zh-CN" altLang="en-US" dirty="0" smtClean="0">
                <a:solidFill>
                  <a:srgbClr val="FF0000"/>
                </a:solidFill>
              </a:rPr>
              <a:t>获取</a:t>
            </a:r>
            <a:r>
              <a:rPr lang="en-US" altLang="zh-CN" dirty="0" smtClean="0">
                <a:solidFill>
                  <a:srgbClr val="FF0000"/>
                </a:solidFill>
              </a:rPr>
              <a:t>textfiled1</a:t>
            </a:r>
            <a:r>
              <a:rPr lang="zh-CN" altLang="en-US" dirty="0" smtClean="0">
                <a:solidFill>
                  <a:srgbClr val="FF0000"/>
                </a:solidFill>
              </a:rPr>
              <a:t>相邻的</a:t>
            </a:r>
            <a:r>
              <a:rPr lang="en-US" altLang="zh-CN" dirty="0" smtClean="0">
                <a:solidFill>
                  <a:srgbClr val="FF0000"/>
                </a:solidFill>
              </a:rPr>
              <a:t>textfield2</a:t>
            </a:r>
            <a:r>
              <a:rPr lang="zh-CN" altLang="en-US" dirty="0" smtClean="0">
                <a:solidFill>
                  <a:srgbClr val="FF0000"/>
                </a:solidFill>
              </a:rPr>
              <a:t>：</a:t>
            </a:r>
            <a:r>
              <a:rPr lang="en-US" dirty="0" err="1"/>
              <a:t>Ext.getCmp</a:t>
            </a:r>
            <a:r>
              <a:rPr lang="en-US" dirty="0"/>
              <a:t>("textfield1").next("</a:t>
            </a:r>
            <a:r>
              <a:rPr lang="en-US" dirty="0" err="1"/>
              <a:t>textfield</a:t>
            </a:r>
            <a:r>
              <a:rPr lang="en-US" dirty="0" smtClean="0"/>
              <a:t>")</a:t>
            </a:r>
          </a:p>
          <a:p>
            <a:r>
              <a:rPr lang="zh-CN" altLang="en-US" dirty="0" smtClean="0">
                <a:solidFill>
                  <a:srgbClr val="FF0000"/>
                </a:solidFill>
              </a:rPr>
              <a:t>获取</a:t>
            </a:r>
            <a:r>
              <a:rPr lang="en-US" altLang="zh-CN" dirty="0" smtClean="0">
                <a:solidFill>
                  <a:srgbClr val="FF0000"/>
                </a:solidFill>
              </a:rPr>
              <a:t>textfieldchild1</a:t>
            </a:r>
            <a:r>
              <a:rPr lang="zh-CN" altLang="en-US" dirty="0" smtClean="0">
                <a:solidFill>
                  <a:srgbClr val="FF0000"/>
                </a:solidFill>
              </a:rPr>
              <a:t>的父</a:t>
            </a:r>
            <a:r>
              <a:rPr lang="en-US" altLang="zh-CN" dirty="0" smtClean="0">
                <a:solidFill>
                  <a:srgbClr val="FF0000"/>
                </a:solidFill>
              </a:rPr>
              <a:t>panel</a:t>
            </a:r>
            <a:r>
              <a:rPr lang="zh-CN" altLang="en-US" dirty="0" smtClean="0">
                <a:solidFill>
                  <a:srgbClr val="FF0000"/>
                </a:solidFill>
              </a:rPr>
              <a:t>：</a:t>
            </a:r>
            <a:r>
              <a:rPr lang="en-US" altLang="zh-CN" dirty="0" err="1" smtClean="0"/>
              <a:t>Ext.getCmp</a:t>
            </a:r>
            <a:r>
              <a:rPr lang="en-US" altLang="zh-CN" dirty="0" smtClean="0"/>
              <a:t>(“textfieldchild1”).up(“panel”)</a:t>
            </a:r>
          </a:p>
          <a:p>
            <a:r>
              <a:rPr lang="zh-CN" altLang="en-US" dirty="0" smtClean="0">
                <a:solidFill>
                  <a:srgbClr val="FF0000"/>
                </a:solidFill>
              </a:rPr>
              <a:t>获取</a:t>
            </a:r>
            <a:r>
              <a:rPr lang="en-US" altLang="zh-CN" dirty="0" smtClean="0">
                <a:solidFill>
                  <a:srgbClr val="FF0000"/>
                </a:solidFill>
              </a:rPr>
              <a:t>panel</a:t>
            </a:r>
            <a:r>
              <a:rPr lang="zh-CN" altLang="en-US" dirty="0" smtClean="0">
                <a:solidFill>
                  <a:srgbClr val="FF0000"/>
                </a:solidFill>
              </a:rPr>
              <a:t>下面的第一个</a:t>
            </a:r>
            <a:r>
              <a:rPr lang="en-US" altLang="zh-CN" dirty="0" err="1" smtClean="0">
                <a:solidFill>
                  <a:srgbClr val="FF0000"/>
                </a:solidFill>
              </a:rPr>
              <a:t>textfield</a:t>
            </a:r>
            <a:r>
              <a:rPr lang="zh-CN" altLang="en-US" dirty="0" smtClean="0">
                <a:solidFill>
                  <a:srgbClr val="FF0000"/>
                </a:solidFill>
              </a:rPr>
              <a:t>组件：</a:t>
            </a:r>
            <a:r>
              <a:rPr lang="en-US" dirty="0" err="1"/>
              <a:t>Ext.ComponentQuery.query</a:t>
            </a:r>
            <a:r>
              <a:rPr lang="en-US" dirty="0"/>
              <a:t>("panel[title=</a:t>
            </a:r>
            <a:r>
              <a:rPr lang="en-US" dirty="0" err="1"/>
              <a:t>Extjs控件</a:t>
            </a:r>
            <a:r>
              <a:rPr lang="en-US" dirty="0"/>
              <a:t>]")[0].down("</a:t>
            </a:r>
            <a:r>
              <a:rPr lang="en-US" dirty="0" err="1"/>
              <a:t>textfield</a:t>
            </a:r>
            <a:r>
              <a:rPr lang="en-US" dirty="0"/>
              <a:t>")</a:t>
            </a:r>
            <a:endParaRPr lang="en-US" altLang="zh-CN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5105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1151</TotalTime>
  <Words>9802</Words>
  <Application>Microsoft Office PowerPoint</Application>
  <PresentationFormat>全屏显示(4:3)</PresentationFormat>
  <Paragraphs>1688</Paragraphs>
  <Slides>51</Slides>
  <Notes>41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51</vt:i4>
      </vt:variant>
    </vt:vector>
  </HeadingPairs>
  <TitlesOfParts>
    <vt:vector size="52" baseType="lpstr">
      <vt:lpstr>Office 主题​​</vt:lpstr>
      <vt:lpstr>Extjs4分享手册</vt:lpstr>
      <vt:lpstr>Extjs文件包</vt:lpstr>
      <vt:lpstr>PowerPoint 演示文稿</vt:lpstr>
      <vt:lpstr>ExtjsAPI</vt:lpstr>
      <vt:lpstr>PowerPoint 演示文稿</vt:lpstr>
      <vt:lpstr>必须了解的Extjs方法</vt:lpstr>
      <vt:lpstr>PowerPoint 演示文稿</vt:lpstr>
      <vt:lpstr>Extjs选择器</vt:lpstr>
      <vt:lpstr>PowerPoint 演示文稿</vt:lpstr>
      <vt:lpstr>Extjs数据组件</vt:lpstr>
      <vt:lpstr>Model</vt:lpstr>
      <vt:lpstr>PowerPoint 演示文稿</vt:lpstr>
      <vt:lpstr>PowerPoint 演示文稿</vt:lpstr>
      <vt:lpstr>PowerPoint 演示文稿</vt:lpstr>
      <vt:lpstr>PowerPoint 演示文稿</vt:lpstr>
      <vt:lpstr>Proxy</vt:lpstr>
      <vt:lpstr>PowerPoint 演示文稿</vt:lpstr>
      <vt:lpstr>PowerPoint 演示文稿</vt:lpstr>
      <vt:lpstr>Extjs布局</vt:lpstr>
      <vt:lpstr>容器布局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组件布局</vt:lpstr>
      <vt:lpstr>PowerPoint 演示文稿</vt:lpstr>
      <vt:lpstr>PowerPoint 演示文稿</vt:lpstr>
      <vt:lpstr>PowerPoint 演示文稿</vt:lpstr>
      <vt:lpstr>表格控件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树形控件</vt:lpstr>
      <vt:lpstr>PowerPoint 演示文稿</vt:lpstr>
      <vt:lpstr>PowerPoint 演示文稿</vt:lpstr>
      <vt:lpstr>表单控件</vt:lpstr>
      <vt:lpstr>PowerPoint 演示文稿</vt:lpstr>
      <vt:lpstr>Extjs MVC框架</vt:lpstr>
      <vt:lpstr>PowerPoint 演示文稿</vt:lpstr>
      <vt:lpstr>PowerPoint 演示文稿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Extjs4分享手册</dc:title>
  <dc:creator>hp</dc:creator>
  <cp:lastModifiedBy>hp</cp:lastModifiedBy>
  <cp:revision>66</cp:revision>
  <dcterms:created xsi:type="dcterms:W3CDTF">2012-05-04T13:45:58Z</dcterms:created>
  <dcterms:modified xsi:type="dcterms:W3CDTF">2012-05-25T02:28:37Z</dcterms:modified>
</cp:coreProperties>
</file>