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4"/>
    <p:sldMasterId id="2147483718" r:id="rId5"/>
  </p:sldMasterIdLst>
  <p:notesMasterIdLst>
    <p:notesMasterId r:id="rId20"/>
  </p:notesMasterIdLst>
  <p:handoutMasterIdLst>
    <p:handoutMasterId r:id="rId21"/>
  </p:handoutMasterIdLst>
  <p:sldIdLst>
    <p:sldId id="297" r:id="rId6"/>
    <p:sldId id="310" r:id="rId7"/>
    <p:sldId id="309" r:id="rId8"/>
    <p:sldId id="306" r:id="rId9"/>
    <p:sldId id="311" r:id="rId10"/>
    <p:sldId id="308" r:id="rId11"/>
    <p:sldId id="307" r:id="rId12"/>
    <p:sldId id="315" r:id="rId13"/>
    <p:sldId id="312" r:id="rId14"/>
    <p:sldId id="314" r:id="rId15"/>
    <p:sldId id="313" r:id="rId16"/>
    <p:sldId id="302" r:id="rId17"/>
    <p:sldId id="303" r:id="rId18"/>
    <p:sldId id="316" r:id="rId19"/>
  </p:sldIdLst>
  <p:sldSz cx="9144000" cy="6858000" type="screen4x3"/>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hn Epperson" initials="JE"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BD4FF"/>
    <a:srgbClr val="F6AE1E"/>
    <a:srgbClr val="FFFFFF"/>
    <a:srgbClr val="FF0066"/>
    <a:srgbClr val="000000"/>
    <a:srgbClr val="F3AF35"/>
    <a:srgbClr val="9C42E6"/>
    <a:srgbClr val="D1943B"/>
    <a:srgbClr val="F8F57B"/>
    <a:srgbClr val="D5B9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15" autoAdjust="0"/>
    <p:restoredTop sz="96140" autoAdjust="0"/>
  </p:normalViewPr>
  <p:slideViewPr>
    <p:cSldViewPr>
      <p:cViewPr>
        <p:scale>
          <a:sx n="90" d="100"/>
          <a:sy n="90" d="100"/>
        </p:scale>
        <p:origin x="-1272" y="-72"/>
      </p:cViewPr>
      <p:guideLst>
        <p:guide orient="horz" pos="432"/>
        <p:guide orient="horz" pos="895"/>
        <p:guide orient="horz" pos="1488"/>
        <p:guide orient="horz" pos="1200"/>
        <p:guide orient="horz" pos="2736"/>
        <p:guide orient="horz" pos="1872"/>
        <p:guide orient="horz" pos="4176"/>
        <p:guide pos="2880"/>
        <p:guide pos="240"/>
        <p:guide pos="460"/>
        <p:guide pos="5520"/>
        <p:guide pos="863"/>
        <p:guide pos="4368"/>
      </p:guideLst>
    </p:cSldViewPr>
  </p:slideViewPr>
  <p:outlineViewPr>
    <p:cViewPr>
      <p:scale>
        <a:sx n="33" d="100"/>
        <a:sy n="33" d="100"/>
      </p:scale>
      <p:origin x="0" y="4194"/>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85" d="100"/>
          <a:sy n="85" d="100"/>
        </p:scale>
        <p:origin x="-3244" y="-103"/>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3F5198-D814-4F07-A84F-942E63C84983}" type="datetimeFigureOut">
              <a:rPr lang="en-US" smtClean="0"/>
              <a:pPr/>
              <a:t>12/11/2012</a:t>
            </a:fld>
            <a:endParaRPr lang="en-US"/>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mtClean="0"/>
              <a:pPr/>
              <a:t>‹#›</a:t>
            </a:fld>
            <a:endParaRPr lang="en-US"/>
          </a:p>
        </p:txBody>
      </p:sp>
    </p:spTree>
    <p:extLst>
      <p:ext uri="{BB962C8B-B14F-4D97-AF65-F5344CB8AC3E}">
        <p14:creationId xmlns:p14="http://schemas.microsoft.com/office/powerpoint/2010/main" val="40408303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3FBCD4-166E-446F-AF18-7D4A0CF9AEF6}" type="datetimeFigureOut">
              <a:rPr lang="en-US" smtClean="0"/>
              <a:pPr/>
              <a:t>12/11/2012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500">
                <a:latin typeface="Segoe" pitchFamily="34" charset="0"/>
              </a:defRPr>
            </a:lvl1p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vl1pPr>
          </a:lstStyle>
          <a:p>
            <a:fld id="{8B263312-38AA-4E1E-B2B5-0F8F122B24FE}" type="slidenum">
              <a:rPr lang="en-US" smtClean="0"/>
              <a:pPr/>
              <a:t>‹#›</a:t>
            </a:fld>
            <a:endParaRPr lang="en-US" dirty="0"/>
          </a:p>
        </p:txBody>
      </p:sp>
    </p:spTree>
    <p:extLst>
      <p:ext uri="{BB962C8B-B14F-4D97-AF65-F5344CB8AC3E}">
        <p14:creationId xmlns:p14="http://schemas.microsoft.com/office/powerpoint/2010/main" val="1369568620"/>
      </p:ext>
    </p:extLst>
  </p:cSld>
  <p:clrMap bg1="lt1" tx1="dk1" bg2="lt2" tx2="dk2" accent1="accent1" accent2="accent2" accent3="accent3" accent4="accent4" accent5="accent5" accent6="accent6" hlink="hlink" folHlink="folHlink"/>
  <p:notesStyle>
    <a:lvl1pPr marL="0" algn="l" defTabSz="914363" rtl="0" eaLnBrk="1" latinLnBrk="0" hangingPunct="1">
      <a:lnSpc>
        <a:spcPct val="90000"/>
      </a:lnSpc>
      <a:spcAft>
        <a:spcPts val="333"/>
      </a:spcAft>
      <a:defRPr sz="900" kern="1200">
        <a:solidFill>
          <a:schemeClr val="tx1"/>
        </a:solidFill>
        <a:latin typeface="Segoe"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fld id="{75410C5E-DA82-4F92-85FF-DB0775ECCAA5}" type="slidenum">
              <a:rPr lang="en-US" altLang="zh-CN" sz="1200" smtClean="0"/>
              <a:pPr>
                <a:defRPr/>
              </a:pPr>
              <a:t>8</a:t>
            </a:fld>
            <a:endParaRPr lang="en-US" altLang="zh-CN" sz="1200" smtClean="0"/>
          </a:p>
        </p:txBody>
      </p:sp>
      <p:sp>
        <p:nvSpPr>
          <p:cNvPr id="47107" name="Rectangle 1026"/>
          <p:cNvSpPr>
            <a:spLocks noGrp="1" noRot="1" noChangeAspect="1" noChangeArrowheads="1" noTextEdit="1"/>
          </p:cNvSpPr>
          <p:nvPr>
            <p:ph type="sldImg"/>
          </p:nvPr>
        </p:nvSpPr>
        <p:spPr>
          <a:xfrm>
            <a:off x="1143000" y="685800"/>
            <a:ext cx="4573588" cy="3429000"/>
          </a:xfrm>
          <a:ln/>
        </p:spPr>
      </p:sp>
      <p:sp>
        <p:nvSpPr>
          <p:cNvPr id="4710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fld id="{F9D80BAC-866D-47E5-805C-03800EE0386F}" type="slidenum">
              <a:rPr lang="en-US" altLang="zh-CN" sz="1200" smtClean="0"/>
              <a:pPr>
                <a:defRPr/>
              </a:pPr>
              <a:t>12</a:t>
            </a:fld>
            <a:endParaRPr lang="en-US" altLang="zh-CN" sz="1200" smtClean="0"/>
          </a:p>
        </p:txBody>
      </p:sp>
      <p:sp>
        <p:nvSpPr>
          <p:cNvPr id="46083" name="Rectangle 1026"/>
          <p:cNvSpPr>
            <a:spLocks noGrp="1" noRot="1" noChangeAspect="1" noChangeArrowheads="1" noTextEdit="1"/>
          </p:cNvSpPr>
          <p:nvPr>
            <p:ph type="sldImg"/>
          </p:nvPr>
        </p:nvSpPr>
        <p:spPr>
          <a:xfrm>
            <a:off x="1143000" y="685800"/>
            <a:ext cx="4573588" cy="3429000"/>
          </a:xfrm>
          <a:ln/>
        </p:spPr>
      </p:sp>
      <p:sp>
        <p:nvSpPr>
          <p:cNvPr id="46084"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fld id="{75410C5E-DA82-4F92-85FF-DB0775ECCAA5}" type="slidenum">
              <a:rPr lang="en-US" altLang="zh-CN" sz="1200" smtClean="0"/>
              <a:pPr>
                <a:defRPr/>
              </a:pPr>
              <a:t>13</a:t>
            </a:fld>
            <a:endParaRPr lang="en-US" altLang="zh-CN" sz="1200" smtClean="0"/>
          </a:p>
        </p:txBody>
      </p:sp>
      <p:sp>
        <p:nvSpPr>
          <p:cNvPr id="47107" name="Rectangle 1026"/>
          <p:cNvSpPr>
            <a:spLocks noGrp="1" noRot="1" noChangeAspect="1" noChangeArrowheads="1" noTextEdit="1"/>
          </p:cNvSpPr>
          <p:nvPr>
            <p:ph type="sldImg"/>
          </p:nvPr>
        </p:nvSpPr>
        <p:spPr>
          <a:xfrm>
            <a:off x="1143000" y="685800"/>
            <a:ext cx="4573588" cy="3429000"/>
          </a:xfrm>
          <a:ln/>
        </p:spPr>
      </p:sp>
      <p:sp>
        <p:nvSpPr>
          <p:cNvPr id="4710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fld id="{75410C5E-DA82-4F92-85FF-DB0775ECCAA5}" type="slidenum">
              <a:rPr lang="en-US" altLang="zh-CN" sz="1200" smtClean="0"/>
              <a:pPr>
                <a:defRPr/>
              </a:pPr>
              <a:t>14</a:t>
            </a:fld>
            <a:endParaRPr lang="en-US" altLang="zh-CN" sz="1200" smtClean="0"/>
          </a:p>
        </p:txBody>
      </p:sp>
      <p:sp>
        <p:nvSpPr>
          <p:cNvPr id="47107" name="Rectangle 1026"/>
          <p:cNvSpPr>
            <a:spLocks noGrp="1" noRot="1" noChangeAspect="1" noChangeArrowheads="1" noTextEdit="1"/>
          </p:cNvSpPr>
          <p:nvPr>
            <p:ph type="sldImg"/>
          </p:nvPr>
        </p:nvSpPr>
        <p:spPr>
          <a:xfrm>
            <a:off x="1143000" y="685800"/>
            <a:ext cx="4573588" cy="3429000"/>
          </a:xfrm>
          <a:ln/>
        </p:spPr>
      </p:sp>
      <p:sp>
        <p:nvSpPr>
          <p:cNvPr id="4710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590800"/>
            <a:ext cx="8032750" cy="1143000"/>
          </a:xfrm>
        </p:spPr>
        <p:txBody>
          <a:bodyPr anchor="ctr" anchorCtr="0">
            <a:noAutofit/>
          </a:bodyPr>
          <a:lstStyle>
            <a:lvl1pPr>
              <a:lnSpc>
                <a:spcPct val="90000"/>
              </a:lnSpc>
              <a:defRPr sz="4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vert="horz" wrap="square" lIns="0" tIns="0" rIns="0" bIns="0" rtlCol="0" anchor="t" anchorCtr="0">
            <a:noAutofit/>
          </a:bodyPr>
          <a:lstStyle>
            <a:lvl1pPr marL="0" indent="0" algn="l" defTabSz="914363" rtl="0" eaLnBrk="1" latinLnBrk="0" hangingPunct="1">
              <a:lnSpc>
                <a:spcPct val="90000"/>
              </a:lnSpc>
              <a:spcBef>
                <a:spcPct val="0"/>
              </a:spcBef>
              <a:buFontTx/>
              <a:buNone/>
              <a:defRPr lang="en-US" sz="3600" b="0" kern="1200" cap="none"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Segoe" pitchFamily="34" charset="0"/>
                <a:ea typeface="+mn-ea"/>
                <a:cs typeface="Arial" charset="0"/>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1585049"/>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1585049"/>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482019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20813"/>
            <a:ext cx="8040688" cy="415498"/>
          </a:xfrm>
        </p:spPr>
        <p:txBody>
          <a:bodyPr/>
          <a:lstStyle>
            <a:lvl1pPr>
              <a:lnSpc>
                <a:spcPct val="90000"/>
              </a:lnSpc>
              <a:defRPr/>
            </a:lvl1pPr>
            <a:lvl2pPr marL="0" indent="0">
              <a:lnSpc>
                <a:spcPct val="90000"/>
              </a:lnSpc>
              <a:defRPr/>
            </a:lvl2pPr>
            <a:lvl3pPr marL="0" indent="0">
              <a:lnSpc>
                <a:spcPct val="90000"/>
              </a:lnSpc>
              <a:defRPr/>
            </a:lvl3pPr>
            <a:lvl4pPr marL="0" indent="0">
              <a:lnSpc>
                <a:spcPct val="90000"/>
              </a:lnSpc>
              <a:defRPr/>
            </a:lvl4pPr>
            <a:lvl5pPr marL="0" indent="0">
              <a:lnSpc>
                <a:spcPct val="90000"/>
              </a:lnSpc>
              <a:defRPr/>
            </a:lvl5pPr>
          </a:lstStyle>
          <a:p>
            <a:pPr lvl="0"/>
            <a:r>
              <a:rPr lang="en-US" dirty="0" smtClean="0"/>
              <a:t>Click to edit Master text styles</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50" y="4343400"/>
            <a:ext cx="7043208" cy="461665"/>
          </a:xfrm>
        </p:spPr>
        <p:txBody>
          <a:bodyPr vert="horz" wrap="square" lIns="0" tIns="0" rIns="0" bIns="0" rtlCol="0" anchor="t" anchorCtr="0">
            <a:noAutofit/>
          </a:bodyPr>
          <a:lstStyle>
            <a:lvl1pPr marL="0" indent="0" algn="l" defTabSz="914363" rtl="0" eaLnBrk="1" latinLnBrk="0" hangingPunct="1">
              <a:lnSpc>
                <a:spcPct val="90000"/>
              </a:lnSpc>
              <a:spcBef>
                <a:spcPct val="0"/>
              </a:spcBef>
              <a:buNone/>
              <a:defRPr lang="en-US" sz="3600" b="0" kern="1200" cap="none"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Segoe" pitchFamily="34" charset="0"/>
                <a:ea typeface="+mn-ea"/>
                <a:cs typeface="Arial" charset="0"/>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1072886" y="1301750"/>
            <a:ext cx="7690114" cy="1212850"/>
          </a:xfrm>
          <a:effectLst/>
        </p:spPr>
        <p:txBody>
          <a:bodyPr anchor="t" anchorCtr="0">
            <a:noAutofit/>
          </a:bodyPr>
          <a:lstStyle>
            <a:lvl1pPr marL="0" indent="0" algn="r">
              <a:buFont typeface="Arial" pitchFamily="34" charset="0"/>
              <a:buNone/>
              <a:defRPr kumimoji="0" lang="en-US" sz="8800" b="0" i="0" u="none" strike="noStrike" kern="1200" cap="none" spc="0" normalizeH="0" baseline="0" noProof="0" dirty="0" smtClean="0">
                <a:ln>
                  <a:noFill/>
                </a:ln>
                <a:solidFill>
                  <a:schemeClr val="tx1"/>
                </a:solidFill>
                <a:effectLst/>
                <a:uLnTx/>
                <a:uFillTx/>
                <a:latin typeface="Trebuchet MS" pitchFamily="34" charset="0"/>
                <a:ea typeface="+mn-ea"/>
                <a:cs typeface="+mn-cs"/>
              </a:defRPr>
            </a:lvl1pPr>
          </a:lstStyle>
          <a:p>
            <a:pPr marL="0" lvl="0" indent="0" algn="r" defTabSz="914363" rtl="0" eaLnBrk="1" latinLnBrk="0" hangingPunct="1">
              <a:lnSpc>
                <a:spcPct val="90000"/>
              </a:lnSpc>
              <a:spcBef>
                <a:spcPct val="20000"/>
              </a:spcBef>
              <a:buFont typeface="Arial" pitchFamily="34" charset="0"/>
              <a:buNone/>
            </a:pPr>
            <a:r>
              <a:rPr lang="en-US" dirty="0" smtClean="0"/>
              <a:t>click to…</a:t>
            </a:r>
          </a:p>
        </p:txBody>
      </p:sp>
      <p:sp>
        <p:nvSpPr>
          <p:cNvPr id="5" name="Slide Number Placeholder 4"/>
          <p:cNvSpPr>
            <a:spLocks noGrp="1"/>
          </p:cNvSpPr>
          <p:nvPr>
            <p:ph type="sldNum" sz="quarter" idx="11"/>
          </p:nvPr>
        </p:nvSpPr>
        <p:spPr/>
        <p:txBody>
          <a:bodyPr/>
          <a:lstStyle>
            <a:lvl1pPr>
              <a:defRPr>
                <a:solidFill>
                  <a:schemeClr val="tx1"/>
                </a:solidFill>
              </a:defRPr>
            </a:lvl1pPr>
          </a:lstStyle>
          <a:p>
            <a:fld id="{AA983A80-6BBA-4064-90A4-A44AD743098E}" type="slidenum">
              <a:rPr lang="en-US" smtClean="0"/>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3"/>
          <p:cNvSpPr>
            <a:spLocks noGrp="1"/>
          </p:cNvSpPr>
          <p:nvPr>
            <p:ph type="sldNum" sz="quarter" idx="4"/>
          </p:nvPr>
        </p:nvSpPr>
        <p:spPr>
          <a:xfrm>
            <a:off x="8763000" y="6584841"/>
            <a:ext cx="381000" cy="365125"/>
          </a:xfrm>
          <a:prstGeom prst="rect">
            <a:avLst/>
          </a:prstGeom>
        </p:spPr>
        <p:txBody>
          <a:bodyPr vert="horz" lIns="91440" tIns="45720" rIns="91440" bIns="45720" rtlCol="0" anchor="ctr"/>
          <a:lstStyle>
            <a:lvl1pPr algn="r">
              <a:defRPr sz="1200">
                <a:solidFill>
                  <a:schemeClr val="bg1"/>
                </a:solidFill>
              </a:defRPr>
            </a:lvl1pPr>
          </a:lstStyle>
          <a:p>
            <a:fld id="{AA983A80-6BBA-4064-90A4-A44AD743098E}" type="slidenum">
              <a:rPr lang="en-US" smtClean="0"/>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4_Title and Content">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3"/>
          <p:cNvSpPr>
            <a:spLocks noGrp="1"/>
          </p:cNvSpPr>
          <p:nvPr>
            <p:ph type="sldNum" sz="quarter" idx="4"/>
          </p:nvPr>
        </p:nvSpPr>
        <p:spPr>
          <a:xfrm>
            <a:off x="8763000" y="6584841"/>
            <a:ext cx="381000" cy="365125"/>
          </a:xfrm>
          <a:prstGeom prst="rect">
            <a:avLst/>
          </a:prstGeom>
        </p:spPr>
        <p:txBody>
          <a:bodyPr vert="horz" lIns="91440" tIns="45720" rIns="91440" bIns="45720" rtlCol="0" anchor="ctr"/>
          <a:lstStyle>
            <a:lvl1pPr algn="r">
              <a:defRPr sz="1200">
                <a:solidFill>
                  <a:schemeClr val="bg1"/>
                </a:solidFill>
              </a:defRPr>
            </a:lvl1pPr>
          </a:lstStyle>
          <a:p>
            <a:fld id="{AA983A80-6BBA-4064-90A4-A44AD743098E}"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3"/>
          <p:cNvSpPr>
            <a:spLocks noGrp="1"/>
          </p:cNvSpPr>
          <p:nvPr>
            <p:ph type="sldNum" sz="quarter" idx="4"/>
          </p:nvPr>
        </p:nvSpPr>
        <p:spPr>
          <a:xfrm>
            <a:off x="8763000" y="6584841"/>
            <a:ext cx="381000" cy="365125"/>
          </a:xfrm>
          <a:prstGeom prst="rect">
            <a:avLst/>
          </a:prstGeom>
        </p:spPr>
        <p:txBody>
          <a:bodyPr vert="horz" lIns="91440" tIns="45720" rIns="91440" bIns="45720" rtlCol="0" anchor="ctr"/>
          <a:lstStyle>
            <a:lvl1pPr algn="r">
              <a:defRPr sz="1200">
                <a:solidFill>
                  <a:schemeClr val="bg2"/>
                </a:solidFill>
              </a:defRPr>
            </a:lvl1pPr>
          </a:lstStyle>
          <a:p>
            <a:fld id="{AA983A80-6BBA-4064-90A4-A44AD743098E}"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3"/>
          <p:cNvSpPr>
            <a:spLocks noGrp="1"/>
          </p:cNvSpPr>
          <p:nvPr>
            <p:ph type="sldNum" sz="quarter" idx="4"/>
          </p:nvPr>
        </p:nvSpPr>
        <p:spPr>
          <a:xfrm>
            <a:off x="8763000" y="6584841"/>
            <a:ext cx="381000" cy="365125"/>
          </a:xfrm>
          <a:prstGeom prst="rect">
            <a:avLst/>
          </a:prstGeom>
        </p:spPr>
        <p:txBody>
          <a:bodyPr vert="horz" lIns="91440" tIns="45720" rIns="91440" bIns="45720" rtlCol="0" anchor="ctr"/>
          <a:lstStyle>
            <a:lvl1pPr algn="r">
              <a:defRPr sz="1200">
                <a:solidFill>
                  <a:schemeClr val="bg1"/>
                </a:solidFill>
              </a:defRPr>
            </a:lvl1pPr>
          </a:lstStyle>
          <a:p>
            <a:fld id="{AA983A80-6BBA-4064-90A4-A44AD743098E}"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3"/>
          <p:cNvSpPr>
            <a:spLocks noGrp="1"/>
          </p:cNvSpPr>
          <p:nvPr>
            <p:ph type="sldNum" sz="quarter" idx="10"/>
          </p:nvPr>
        </p:nvSpPr>
        <p:spPr>
          <a:xfrm>
            <a:off x="8763000" y="6584841"/>
            <a:ext cx="381000" cy="365125"/>
          </a:xfrm>
          <a:prstGeom prst="rect">
            <a:avLst/>
          </a:prstGeom>
        </p:spPr>
        <p:txBody>
          <a:bodyPr vert="horz" lIns="91440" tIns="45720" rIns="91440" bIns="45720" rtlCol="0" anchor="ctr"/>
          <a:lstStyle>
            <a:lvl1pPr algn="r">
              <a:defRPr sz="1200">
                <a:solidFill>
                  <a:schemeClr val="bg1"/>
                </a:solidFill>
              </a:defRPr>
            </a:lvl1pPr>
          </a:lstStyle>
          <a:p>
            <a:fld id="{AA983A80-6BBA-4064-90A4-A44AD743098E}"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3"/>
          <p:cNvSpPr>
            <a:spLocks noGrp="1"/>
          </p:cNvSpPr>
          <p:nvPr>
            <p:ph type="sldNum" sz="quarter" idx="4"/>
          </p:nvPr>
        </p:nvSpPr>
        <p:spPr>
          <a:xfrm>
            <a:off x="8763000" y="6584841"/>
            <a:ext cx="381000" cy="365125"/>
          </a:xfrm>
          <a:prstGeom prst="rect">
            <a:avLst/>
          </a:prstGeom>
        </p:spPr>
        <p:txBody>
          <a:bodyPr vert="horz" lIns="91440" tIns="45720" rIns="91440" bIns="45720" rtlCol="0" anchor="ctr"/>
          <a:lstStyle>
            <a:lvl1pPr algn="r">
              <a:defRPr sz="1200">
                <a:solidFill>
                  <a:schemeClr val="bg1"/>
                </a:solidFill>
              </a:defRPr>
            </a:lvl1pPr>
          </a:lstStyle>
          <a:p>
            <a:fld id="{AA983A80-6BBA-4064-90A4-A44AD743098E}"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p:cNvSpPr>
            <a:spLocks noGrp="1"/>
          </p:cNvSpPr>
          <p:nvPr>
            <p:ph type="sldNum" sz="quarter" idx="4"/>
          </p:nvPr>
        </p:nvSpPr>
        <p:spPr>
          <a:xfrm>
            <a:off x="8763000" y="6584841"/>
            <a:ext cx="381000" cy="365125"/>
          </a:xfrm>
          <a:prstGeom prst="rect">
            <a:avLst/>
          </a:prstGeom>
        </p:spPr>
        <p:txBody>
          <a:bodyPr vert="horz" lIns="91440" tIns="45720" rIns="91440" bIns="45720" rtlCol="0" anchor="ctr"/>
          <a:lstStyle>
            <a:lvl1pPr algn="r">
              <a:defRPr sz="1200">
                <a:solidFill>
                  <a:schemeClr val="bg2"/>
                </a:solidFill>
              </a:defRPr>
            </a:lvl1pPr>
          </a:lstStyle>
          <a:p>
            <a:fld id="{AA983A80-6BBA-4064-90A4-A44AD743098E}"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theme" Target="../theme/theme2.xml"/><Relationship Id="rId1" Type="http://schemas.openxmlformats.org/officeDocument/2006/relationships/slideLayout" Target="../slideLayouts/slideLayout14.xml"/><Relationship Id="rId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498598"/>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000548"/>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3"/>
          <p:cNvSpPr>
            <a:spLocks noGrp="1"/>
          </p:cNvSpPr>
          <p:nvPr>
            <p:ph type="sldNum" sz="quarter" idx="4"/>
          </p:nvPr>
        </p:nvSpPr>
        <p:spPr>
          <a:xfrm>
            <a:off x="8763000" y="6584841"/>
            <a:ext cx="381000" cy="365125"/>
          </a:xfrm>
          <a:prstGeom prst="rect">
            <a:avLst/>
          </a:prstGeom>
        </p:spPr>
        <p:txBody>
          <a:bodyPr vert="horz" lIns="91440" tIns="45720" rIns="91440" bIns="45720" rtlCol="0" anchor="ctr"/>
          <a:lstStyle>
            <a:lvl1pPr algn="r">
              <a:defRPr sz="1200">
                <a:solidFill>
                  <a:schemeClr val="bg1"/>
                </a:solidFill>
              </a:defRPr>
            </a:lvl1pPr>
          </a:lstStyle>
          <a:p>
            <a:fld id="{AA983A80-6BBA-4064-90A4-A44AD743098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94" r:id="rId1"/>
    <p:sldLayoutId id="2147483695" r:id="rId2"/>
    <p:sldLayoutId id="2147483696" r:id="rId3"/>
    <p:sldLayoutId id="2147483722"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23" r:id="rId13"/>
  </p:sldLayoutIdLst>
  <p:transition>
    <p:fade/>
  </p:transition>
  <p:hf hdr="0" ftr="0" dt="0"/>
  <p:txStyles>
    <p:titleStyle>
      <a:lvl1pPr algn="l" defTabSz="914363" rtl="0" eaLnBrk="1" latinLnBrk="0" hangingPunct="1">
        <a:lnSpc>
          <a:spcPct val="90000"/>
        </a:lnSpc>
        <a:spcBef>
          <a:spcPct val="0"/>
        </a:spcBef>
        <a:buNone/>
        <a:defRPr lang="en-US" sz="36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Segoe" pitchFamily="34" charset="0"/>
          <a:ea typeface="+mn-ea"/>
          <a:cs typeface="Arial" charset="0"/>
        </a:defRPr>
      </a:lvl1pPr>
    </p:titleStyle>
    <p:bodyStyle>
      <a:lvl1pPr marL="457200" indent="-457200" algn="l" defTabSz="914363" rtl="0" eaLnBrk="1" latinLnBrk="0" hangingPunct="1">
        <a:lnSpc>
          <a:spcPct val="90000"/>
        </a:lnSpc>
        <a:spcBef>
          <a:spcPct val="20000"/>
        </a:spcBef>
        <a:buFontTx/>
        <a:buBlip>
          <a:blip r:embed="rId16"/>
        </a:buBlip>
        <a:defRPr sz="3200" kern="1200">
          <a:solidFill>
            <a:schemeClr val="bg1"/>
          </a:solidFill>
          <a:latin typeface="+mn-lt"/>
          <a:ea typeface="+mn-ea"/>
          <a:cs typeface="+mn-cs"/>
        </a:defRPr>
      </a:lvl1pPr>
      <a:lvl2pPr marL="860425" indent="-403225" algn="l" defTabSz="914363" rtl="0" eaLnBrk="1" latinLnBrk="0" hangingPunct="1">
        <a:lnSpc>
          <a:spcPct val="90000"/>
        </a:lnSpc>
        <a:spcBef>
          <a:spcPct val="20000"/>
        </a:spcBef>
        <a:buFontTx/>
        <a:buBlip>
          <a:blip r:embed="rId17"/>
        </a:buBlip>
        <a:defRPr sz="2800" kern="1200">
          <a:solidFill>
            <a:schemeClr val="bg1"/>
          </a:solidFill>
          <a:latin typeface="+mn-lt"/>
          <a:ea typeface="+mn-ea"/>
          <a:cs typeface="+mn-cs"/>
        </a:defRPr>
      </a:lvl2pPr>
      <a:lvl3pPr marL="1257300" indent="-396875" algn="l" defTabSz="914363" rtl="0" eaLnBrk="1" latinLnBrk="0" hangingPunct="1">
        <a:lnSpc>
          <a:spcPct val="90000"/>
        </a:lnSpc>
        <a:spcBef>
          <a:spcPct val="20000"/>
        </a:spcBef>
        <a:buFontTx/>
        <a:buBlip>
          <a:blip r:embed="rId17"/>
        </a:buBlip>
        <a:defRPr sz="2400" kern="1200">
          <a:solidFill>
            <a:schemeClr val="bg1"/>
          </a:solidFill>
          <a:latin typeface="+mn-lt"/>
          <a:ea typeface="+mn-ea"/>
          <a:cs typeface="+mn-cs"/>
        </a:defRPr>
      </a:lvl3pPr>
      <a:lvl4pPr marL="1600200" indent="-342900" algn="l" defTabSz="914363" rtl="0" eaLnBrk="1" latinLnBrk="0" hangingPunct="1">
        <a:lnSpc>
          <a:spcPct val="90000"/>
        </a:lnSpc>
        <a:spcBef>
          <a:spcPct val="20000"/>
        </a:spcBef>
        <a:buFontTx/>
        <a:buBlip>
          <a:blip r:embed="rId17"/>
        </a:buBlip>
        <a:defRPr sz="2000" kern="1200">
          <a:solidFill>
            <a:schemeClr val="bg1"/>
          </a:solidFill>
          <a:latin typeface="+mn-lt"/>
          <a:ea typeface="+mn-ea"/>
          <a:cs typeface="+mn-cs"/>
        </a:defRPr>
      </a:lvl4pPr>
      <a:lvl5pPr marL="1943100" indent="-342900" algn="l" defTabSz="914363" rtl="0" eaLnBrk="1" latinLnBrk="0" hangingPunct="1">
        <a:lnSpc>
          <a:spcPct val="90000"/>
        </a:lnSpc>
        <a:spcBef>
          <a:spcPct val="20000"/>
        </a:spcBef>
        <a:buFontTx/>
        <a:buBlip>
          <a:blip r:embed="rId17"/>
        </a:buBlip>
        <a:defRPr sz="20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498598"/>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20813"/>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21" r:id="rId1"/>
  </p:sldLayoutIdLst>
  <p:transition>
    <p:fade/>
  </p:transition>
  <p:hf hdr="0" ftr="0" dt="0"/>
  <p:txStyles>
    <p:titleStyle>
      <a:lvl1pPr algn="l" defTabSz="914363" rtl="0" eaLnBrk="1" latinLnBrk="0" hangingPunct="1">
        <a:lnSpc>
          <a:spcPct val="90000"/>
        </a:lnSpc>
        <a:spcBef>
          <a:spcPct val="0"/>
        </a:spcBef>
        <a:buNone/>
        <a:defRPr lang="en-US" sz="36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Segoe" pitchFamily="34" charset="0"/>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0" kern="1200">
          <a:solidFill>
            <a:schemeClr val="tx1"/>
          </a:solidFill>
          <a:latin typeface="+mn-lt"/>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0" kern="1200">
          <a:solidFill>
            <a:schemeClr val="tx1"/>
          </a:solidFill>
          <a:latin typeface="+mn-lt"/>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0" kern="1200">
          <a:solidFill>
            <a:schemeClr val="tx1"/>
          </a:solidFill>
          <a:latin typeface="+mn-lt"/>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0" kern="1200">
          <a:solidFill>
            <a:schemeClr val="tx1"/>
          </a:solidFill>
          <a:latin typeface="+mn-lt"/>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0" kern="1200">
          <a:solidFill>
            <a:schemeClr val="tx1"/>
          </a:solidFill>
          <a:latin typeface="+mn-lt"/>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diagmanager.codeplex.com/"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hyperlink" Target="http://sqlnexus.codeplex.com/"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hyperlink" Target="http://social.technet.microsoft.com/wiki/contents/articles/5957.sql-server-performance-survival-guide.aspx"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technet.microsoft.com/library/Cc966413"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hyperlink" Target="http://www.microsoft.com/en-us/download/details.aspx?id=29063"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Text Placeholder 2"/>
          <p:cNvSpPr>
            <a:spLocks noGrp="1"/>
          </p:cNvSpPr>
          <p:nvPr>
            <p:ph type="body" sz="quarter" idx="10"/>
          </p:nvPr>
        </p:nvSpPr>
        <p:spPr>
          <a:xfrm>
            <a:off x="381000" y="1411552"/>
            <a:ext cx="8382000" cy="1551194"/>
          </a:xfrm>
        </p:spPr>
        <p:txBody>
          <a:bodyPr/>
          <a:lstStyle/>
          <a:p>
            <a:r>
              <a:rPr lang="en-US" altLang="zh-CN" sz="2400" dirty="0">
                <a:ea typeface="宋体" pitchFamily="2" charset="-122"/>
              </a:rPr>
              <a:t>Key Concepts</a:t>
            </a:r>
            <a:r>
              <a:rPr lang="zh-CN" altLang="en-US" sz="2400" dirty="0">
                <a:ea typeface="宋体" pitchFamily="2" charset="-122"/>
              </a:rPr>
              <a:t> </a:t>
            </a:r>
            <a:r>
              <a:rPr lang="en-US" altLang="zh-CN" sz="2400" dirty="0">
                <a:ea typeface="宋体" pitchFamily="2" charset="-122"/>
              </a:rPr>
              <a:t>About</a:t>
            </a:r>
            <a:r>
              <a:rPr lang="zh-CN" altLang="en-US" sz="2400" dirty="0">
                <a:ea typeface="宋体" pitchFamily="2" charset="-122"/>
              </a:rPr>
              <a:t> </a:t>
            </a:r>
            <a:r>
              <a:rPr lang="en-US" altLang="zh-CN" sz="2400" dirty="0" smtClean="0">
                <a:ea typeface="宋体" pitchFamily="2" charset="-122"/>
              </a:rPr>
              <a:t>Performance</a:t>
            </a:r>
          </a:p>
          <a:p>
            <a:r>
              <a:rPr lang="en-US" altLang="zh-CN" sz="2400" dirty="0">
                <a:ea typeface="宋体" pitchFamily="2" charset="-122"/>
              </a:rPr>
              <a:t>Factors </a:t>
            </a:r>
            <a:r>
              <a:rPr lang="en-US" altLang="zh-CN" sz="2400" dirty="0" smtClean="0">
                <a:ea typeface="宋体" pitchFamily="2" charset="-122"/>
              </a:rPr>
              <a:t>Affecting SQL </a:t>
            </a:r>
            <a:r>
              <a:rPr lang="en-US" altLang="zh-CN" sz="2400" dirty="0">
                <a:ea typeface="宋体" pitchFamily="2" charset="-122"/>
              </a:rPr>
              <a:t>Performance</a:t>
            </a:r>
            <a:endParaRPr lang="en-US" altLang="zh-CN" sz="2400" dirty="0" smtClean="0">
              <a:ea typeface="宋体" pitchFamily="2" charset="-122"/>
            </a:endParaRPr>
          </a:p>
          <a:p>
            <a:r>
              <a:rPr lang="en-US" altLang="zh-CN" sz="2400" dirty="0" smtClean="0">
                <a:ea typeface="宋体" pitchFamily="2" charset="-122"/>
              </a:rPr>
              <a:t>SQL </a:t>
            </a:r>
            <a:r>
              <a:rPr lang="en-US" altLang="zh-CN" sz="2400" dirty="0">
                <a:ea typeface="宋体" pitchFamily="2" charset="-122"/>
              </a:rPr>
              <a:t>Performance Tuning </a:t>
            </a:r>
            <a:r>
              <a:rPr lang="en-US" altLang="zh-CN" sz="2400" dirty="0" smtClean="0">
                <a:ea typeface="宋体" pitchFamily="2" charset="-122"/>
              </a:rPr>
              <a:t>Methodologies</a:t>
            </a:r>
          </a:p>
          <a:p>
            <a:r>
              <a:rPr lang="en-US" altLang="zh-CN" sz="2400" dirty="0">
                <a:ea typeface="宋体" pitchFamily="2" charset="-122"/>
              </a:rPr>
              <a:t>SQL Performance </a:t>
            </a:r>
            <a:r>
              <a:rPr lang="en-US" altLang="zh-CN" sz="2400" dirty="0" smtClean="0">
                <a:ea typeface="宋体" pitchFamily="2" charset="-122"/>
              </a:rPr>
              <a:t>Tuning Tools</a:t>
            </a:r>
            <a:endParaRPr lang="en-US" sz="2400" dirty="0" smtClean="0"/>
          </a:p>
        </p:txBody>
      </p:sp>
      <p:sp>
        <p:nvSpPr>
          <p:cNvPr id="4" name="Slide Number Placeholder 3"/>
          <p:cNvSpPr>
            <a:spLocks noGrp="1"/>
          </p:cNvSpPr>
          <p:nvPr>
            <p:ph type="sldNum" sz="quarter" idx="4"/>
          </p:nvPr>
        </p:nvSpPr>
        <p:spPr/>
        <p:txBody>
          <a:bodyPr/>
          <a:lstStyle/>
          <a:p>
            <a:fld id="{AA983A80-6BBA-4064-90A4-A44AD743098E}" type="slidenum">
              <a:rPr lang="en-US" smtClean="0"/>
              <a:pPr/>
              <a:t>1</a:t>
            </a:fld>
            <a:endParaRPr lang="en-US"/>
          </a:p>
        </p:txBody>
      </p:sp>
    </p:spTree>
    <p:extLst>
      <p:ext uri="{BB962C8B-B14F-4D97-AF65-F5344CB8AC3E}">
        <p14:creationId xmlns:p14="http://schemas.microsoft.com/office/powerpoint/2010/main" val="2850184546"/>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98598"/>
          </a:xfrm>
        </p:spPr>
        <p:txBody>
          <a:bodyPr/>
          <a:lstStyle/>
          <a:p>
            <a:r>
              <a:rPr lang="en-US" altLang="zh-CN" dirty="0" smtClean="0">
                <a:ea typeface="宋体" pitchFamily="2" charset="-122"/>
              </a:rPr>
              <a:t>Tracing</a:t>
            </a:r>
            <a:endParaRPr lang="en-US" dirty="0"/>
          </a:p>
        </p:txBody>
      </p:sp>
      <p:sp>
        <p:nvSpPr>
          <p:cNvPr id="3" name="Text Placeholder 2"/>
          <p:cNvSpPr>
            <a:spLocks noGrp="1"/>
          </p:cNvSpPr>
          <p:nvPr>
            <p:ph type="body" sz="quarter" idx="10"/>
          </p:nvPr>
        </p:nvSpPr>
        <p:spPr>
          <a:xfrm>
            <a:off x="381000" y="1371600"/>
            <a:ext cx="8382000" cy="3994940"/>
          </a:xfrm>
        </p:spPr>
        <p:txBody>
          <a:bodyPr/>
          <a:lstStyle/>
          <a:p>
            <a:r>
              <a:rPr lang="en-US" sz="2400" dirty="0"/>
              <a:t>Data collection for SQL Server internal events </a:t>
            </a:r>
          </a:p>
          <a:p>
            <a:pPr lvl="1"/>
            <a:r>
              <a:rPr lang="en-US" sz="2000" dirty="0"/>
              <a:t>Some of the events are performance related</a:t>
            </a:r>
          </a:p>
          <a:p>
            <a:pPr lvl="1"/>
            <a:r>
              <a:rPr lang="en-US" sz="2000" dirty="0"/>
              <a:t>Tracing introduces performance overhead</a:t>
            </a:r>
          </a:p>
          <a:p>
            <a:r>
              <a:rPr lang="en-US" sz="2400" dirty="0"/>
              <a:t>Two methods:</a:t>
            </a:r>
          </a:p>
          <a:p>
            <a:pPr lvl="1"/>
            <a:r>
              <a:rPr lang="en-US" sz="2000" dirty="0" smtClean="0"/>
              <a:t>SQL </a:t>
            </a:r>
            <a:r>
              <a:rPr lang="en-US" sz="2000" dirty="0"/>
              <a:t>Profiler: GUI tool, more overhead</a:t>
            </a:r>
          </a:p>
          <a:p>
            <a:pPr lvl="1"/>
            <a:r>
              <a:rPr lang="en-US" sz="2000" dirty="0"/>
              <a:t>Server Side: Using system stored procedures to define and execute server-side trace, less </a:t>
            </a:r>
            <a:r>
              <a:rPr lang="en-US" sz="2000" dirty="0" smtClean="0"/>
              <a:t>overhead</a:t>
            </a:r>
          </a:p>
          <a:p>
            <a:pPr lvl="2"/>
            <a:r>
              <a:rPr lang="en-US" sz="1600" dirty="0" err="1" smtClean="0"/>
              <a:t>sp_trace_create</a:t>
            </a:r>
            <a:endParaRPr lang="en-US" sz="1600" dirty="0" smtClean="0"/>
          </a:p>
          <a:p>
            <a:pPr lvl="2"/>
            <a:r>
              <a:rPr lang="en-US" sz="1600" dirty="0" err="1" smtClean="0"/>
              <a:t>sp_trace_setstatus</a:t>
            </a:r>
            <a:endParaRPr lang="en-US" sz="1600" dirty="0" smtClean="0"/>
          </a:p>
          <a:p>
            <a:pPr lvl="2"/>
            <a:r>
              <a:rPr lang="en-US" sz="1600" dirty="0" err="1" smtClean="0"/>
              <a:t>sys.traces</a:t>
            </a:r>
            <a:endParaRPr lang="en-US" sz="1600" dirty="0"/>
          </a:p>
          <a:p>
            <a:r>
              <a:rPr lang="en-US" sz="2400" dirty="0"/>
              <a:t>Tracing template</a:t>
            </a:r>
          </a:p>
          <a:p>
            <a:pPr marL="0" indent="0">
              <a:buNone/>
            </a:pPr>
            <a:endParaRPr lang="en-US" sz="2400" dirty="0"/>
          </a:p>
        </p:txBody>
      </p:sp>
      <p:sp>
        <p:nvSpPr>
          <p:cNvPr id="4" name="Slide Number Placeholder 3"/>
          <p:cNvSpPr>
            <a:spLocks noGrp="1"/>
          </p:cNvSpPr>
          <p:nvPr>
            <p:ph type="sldNum" sz="quarter" idx="4"/>
          </p:nvPr>
        </p:nvSpPr>
        <p:spPr/>
        <p:txBody>
          <a:bodyPr/>
          <a:lstStyle/>
          <a:p>
            <a:fld id="{AA983A80-6BBA-4064-90A4-A44AD743098E}" type="slidenum">
              <a:rPr lang="en-US" smtClean="0"/>
              <a:pPr/>
              <a:t>10</a:t>
            </a:fld>
            <a:endParaRPr lang="en-US"/>
          </a:p>
        </p:txBody>
      </p:sp>
    </p:spTree>
    <p:extLst>
      <p:ext uri="{BB962C8B-B14F-4D97-AF65-F5344CB8AC3E}">
        <p14:creationId xmlns:p14="http://schemas.microsoft.com/office/powerpoint/2010/main" val="282719580"/>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98598"/>
          </a:xfrm>
        </p:spPr>
        <p:txBody>
          <a:bodyPr/>
          <a:lstStyle/>
          <a:p>
            <a:r>
              <a:rPr lang="en-US" altLang="zh-CN" dirty="0" smtClean="0">
                <a:ea typeface="宋体" pitchFamily="2" charset="-122"/>
              </a:rPr>
              <a:t>Tracing - Events</a:t>
            </a:r>
            <a:endParaRPr lang="en-US" dirty="0"/>
          </a:p>
        </p:txBody>
      </p:sp>
      <p:sp>
        <p:nvSpPr>
          <p:cNvPr id="3" name="Text Placeholder 2"/>
          <p:cNvSpPr>
            <a:spLocks noGrp="1"/>
          </p:cNvSpPr>
          <p:nvPr>
            <p:ph type="body" sz="quarter" idx="10"/>
          </p:nvPr>
        </p:nvSpPr>
        <p:spPr>
          <a:xfrm>
            <a:off x="381000" y="1371600"/>
            <a:ext cx="8382000" cy="5072158"/>
          </a:xfrm>
        </p:spPr>
        <p:txBody>
          <a:bodyPr/>
          <a:lstStyle/>
          <a:p>
            <a:r>
              <a:rPr lang="en-US" sz="2400" dirty="0"/>
              <a:t>TSQL</a:t>
            </a:r>
          </a:p>
          <a:p>
            <a:pPr lvl="1"/>
            <a:r>
              <a:rPr lang="en-US" sz="2000" dirty="0" err="1">
                <a:solidFill>
                  <a:srgbClr val="FF0000"/>
                </a:solidFill>
              </a:rPr>
              <a:t>SQL:BatchStarting</a:t>
            </a:r>
            <a:r>
              <a:rPr lang="en-US" sz="2000" dirty="0">
                <a:solidFill>
                  <a:srgbClr val="FF0000"/>
                </a:solidFill>
              </a:rPr>
              <a:t>, </a:t>
            </a:r>
            <a:r>
              <a:rPr lang="en-US" sz="2000" dirty="0" err="1">
                <a:solidFill>
                  <a:srgbClr val="FF0000"/>
                </a:solidFill>
              </a:rPr>
              <a:t>SQL:BatchCompleted</a:t>
            </a:r>
            <a:endParaRPr lang="en-US" sz="2000" dirty="0">
              <a:solidFill>
                <a:srgbClr val="FF0000"/>
              </a:solidFill>
            </a:endParaRPr>
          </a:p>
          <a:p>
            <a:pPr lvl="1"/>
            <a:r>
              <a:rPr lang="en-US" sz="2000" dirty="0" err="1"/>
              <a:t>SQL:StmtStarting</a:t>
            </a:r>
            <a:r>
              <a:rPr lang="en-US" sz="2000" dirty="0"/>
              <a:t>, </a:t>
            </a:r>
            <a:r>
              <a:rPr lang="en-US" sz="2000" dirty="0" err="1"/>
              <a:t>SQL:StmtCompleted</a:t>
            </a:r>
            <a:endParaRPr lang="en-US" sz="2000" dirty="0"/>
          </a:p>
          <a:p>
            <a:r>
              <a:rPr lang="en-US" sz="2400" dirty="0"/>
              <a:t>Stored Procedures</a:t>
            </a:r>
          </a:p>
          <a:p>
            <a:pPr lvl="1"/>
            <a:r>
              <a:rPr lang="en-US" sz="2000" dirty="0" err="1"/>
              <a:t>RPC:Starting</a:t>
            </a:r>
            <a:r>
              <a:rPr lang="en-US" sz="2000" dirty="0"/>
              <a:t>, </a:t>
            </a:r>
            <a:r>
              <a:rPr lang="en-US" sz="2000" dirty="0" err="1">
                <a:solidFill>
                  <a:srgbClr val="FF0000"/>
                </a:solidFill>
              </a:rPr>
              <a:t>RPC:Completed</a:t>
            </a:r>
            <a:endParaRPr lang="en-US" sz="2000" dirty="0">
              <a:solidFill>
                <a:srgbClr val="FF0000"/>
              </a:solidFill>
            </a:endParaRPr>
          </a:p>
          <a:p>
            <a:pPr lvl="1"/>
            <a:r>
              <a:rPr lang="en-US" sz="2000" dirty="0" err="1"/>
              <a:t>SP:Starting</a:t>
            </a:r>
            <a:r>
              <a:rPr lang="en-US" sz="2000" dirty="0"/>
              <a:t>, </a:t>
            </a:r>
            <a:r>
              <a:rPr lang="en-US" sz="2000" dirty="0" err="1"/>
              <a:t>SP:Completed</a:t>
            </a:r>
            <a:endParaRPr lang="en-US" sz="2000" dirty="0"/>
          </a:p>
          <a:p>
            <a:pPr lvl="1"/>
            <a:r>
              <a:rPr lang="en-US" sz="2000" dirty="0" err="1"/>
              <a:t>SP:StmtStarting</a:t>
            </a:r>
            <a:r>
              <a:rPr lang="en-US" sz="2000" dirty="0"/>
              <a:t>, </a:t>
            </a:r>
            <a:r>
              <a:rPr lang="en-US" sz="2000" dirty="0" err="1"/>
              <a:t>SP:StmtCompleted</a:t>
            </a:r>
            <a:endParaRPr lang="en-US" sz="2000" dirty="0"/>
          </a:p>
          <a:p>
            <a:r>
              <a:rPr lang="en-US" sz="2400" dirty="0"/>
              <a:t>Performance</a:t>
            </a:r>
          </a:p>
          <a:p>
            <a:pPr lvl="1"/>
            <a:r>
              <a:rPr lang="en-US" sz="2000" dirty="0" err="1"/>
              <a:t>Showplan</a:t>
            </a:r>
            <a:r>
              <a:rPr lang="en-US" sz="2000" dirty="0"/>
              <a:t> XML</a:t>
            </a:r>
          </a:p>
          <a:p>
            <a:pPr lvl="1"/>
            <a:r>
              <a:rPr lang="en-US" sz="2000" dirty="0" err="1"/>
              <a:t>Showplan</a:t>
            </a:r>
            <a:r>
              <a:rPr lang="en-US" sz="2000" dirty="0"/>
              <a:t> XML Statistics Profile</a:t>
            </a:r>
          </a:p>
          <a:p>
            <a:r>
              <a:rPr lang="en-US" sz="2400" dirty="0"/>
              <a:t>Error and Warnings</a:t>
            </a:r>
          </a:p>
          <a:p>
            <a:pPr lvl="1"/>
            <a:r>
              <a:rPr lang="en-US" sz="2000" dirty="0"/>
              <a:t>Blocked process report</a:t>
            </a:r>
          </a:p>
          <a:p>
            <a:r>
              <a:rPr lang="en-US" sz="2400" dirty="0"/>
              <a:t>Locks</a:t>
            </a:r>
          </a:p>
          <a:p>
            <a:pPr lvl="1"/>
            <a:r>
              <a:rPr lang="en-US" sz="2000" dirty="0"/>
              <a:t>Deadlock graph</a:t>
            </a:r>
          </a:p>
        </p:txBody>
      </p:sp>
      <p:sp>
        <p:nvSpPr>
          <p:cNvPr id="4" name="Slide Number Placeholder 3"/>
          <p:cNvSpPr>
            <a:spLocks noGrp="1"/>
          </p:cNvSpPr>
          <p:nvPr>
            <p:ph type="sldNum" sz="quarter" idx="4"/>
          </p:nvPr>
        </p:nvSpPr>
        <p:spPr/>
        <p:txBody>
          <a:bodyPr/>
          <a:lstStyle/>
          <a:p>
            <a:fld id="{AA983A80-6BBA-4064-90A4-A44AD743098E}" type="slidenum">
              <a:rPr lang="en-US" smtClean="0"/>
              <a:pPr/>
              <a:t>11</a:t>
            </a:fld>
            <a:endParaRPr lang="en-US"/>
          </a:p>
        </p:txBody>
      </p:sp>
    </p:spTree>
    <p:extLst>
      <p:ext uri="{BB962C8B-B14F-4D97-AF65-F5344CB8AC3E}">
        <p14:creationId xmlns:p14="http://schemas.microsoft.com/office/powerpoint/2010/main" val="483414866"/>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p:cNvSpPr>
            <a:spLocks noGrp="1" noChangeArrowheads="1"/>
          </p:cNvSpPr>
          <p:nvPr>
            <p:ph type="title"/>
          </p:nvPr>
        </p:nvSpPr>
        <p:spPr/>
        <p:txBody>
          <a:bodyPr/>
          <a:lstStyle/>
          <a:p>
            <a:r>
              <a:rPr lang="en-GB" altLang="zh-CN" dirty="0" err="1" smtClean="0">
                <a:ea typeface="宋体" pitchFamily="2" charset="-122"/>
              </a:rPr>
              <a:t>Pssdiag</a:t>
            </a:r>
            <a:r>
              <a:rPr lang="en-GB" altLang="zh-CN" dirty="0" smtClean="0">
                <a:ea typeface="宋体" pitchFamily="2" charset="-122"/>
              </a:rPr>
              <a:t>/</a:t>
            </a:r>
            <a:r>
              <a:rPr lang="en-GB" altLang="zh-CN" dirty="0" err="1" smtClean="0">
                <a:ea typeface="宋体" pitchFamily="2" charset="-122"/>
              </a:rPr>
              <a:t>Sqldiag</a:t>
            </a:r>
            <a:endParaRPr lang="en-US" altLang="zh-CN" dirty="0" smtClean="0">
              <a:ea typeface="宋体" pitchFamily="2" charset="-122"/>
            </a:endParaRPr>
          </a:p>
        </p:txBody>
      </p:sp>
      <p:sp>
        <p:nvSpPr>
          <p:cNvPr id="29699" name="Rectangle 6"/>
          <p:cNvSpPr>
            <a:spLocks noGrp="1" noChangeArrowheads="1"/>
          </p:cNvSpPr>
          <p:nvPr>
            <p:ph type="body" idx="1"/>
          </p:nvPr>
        </p:nvSpPr>
        <p:spPr>
          <a:xfrm>
            <a:off x="457200" y="1371600"/>
            <a:ext cx="8153400" cy="3785652"/>
          </a:xfrm>
        </p:spPr>
        <p:txBody>
          <a:bodyPr/>
          <a:lstStyle/>
          <a:p>
            <a:r>
              <a:rPr lang="en-US" sz="2400" dirty="0" smtClean="0"/>
              <a:t>Collecting all the useful data together</a:t>
            </a:r>
          </a:p>
          <a:p>
            <a:pPr lvl="1"/>
            <a:r>
              <a:rPr lang="en-US" sz="2000" dirty="0" smtClean="0"/>
              <a:t>Windows performance Logs</a:t>
            </a:r>
          </a:p>
          <a:p>
            <a:pPr lvl="1"/>
            <a:r>
              <a:rPr lang="en-US" sz="2000" dirty="0" smtClean="0"/>
              <a:t>Windows event Logs</a:t>
            </a:r>
          </a:p>
          <a:p>
            <a:pPr lvl="1"/>
            <a:r>
              <a:rPr lang="en-US" sz="2000" dirty="0" smtClean="0"/>
              <a:t>SQL Server configuration information</a:t>
            </a:r>
          </a:p>
          <a:p>
            <a:pPr lvl="1"/>
            <a:r>
              <a:rPr lang="en-US" sz="2000" dirty="0" smtClean="0"/>
              <a:t>SQL Server trace</a:t>
            </a:r>
          </a:p>
          <a:p>
            <a:pPr lvl="1"/>
            <a:r>
              <a:rPr lang="en-US" sz="2000" dirty="0" smtClean="0"/>
              <a:t>Active sessions</a:t>
            </a:r>
          </a:p>
          <a:p>
            <a:pPr lvl="1"/>
            <a:r>
              <a:rPr lang="en-US" sz="2000" dirty="0" smtClean="0"/>
              <a:t>Blocking information</a:t>
            </a:r>
          </a:p>
          <a:p>
            <a:pPr lvl="1"/>
            <a:r>
              <a:rPr lang="en-US" sz="2000" dirty="0" err="1" smtClean="0"/>
              <a:t>Resoure</a:t>
            </a:r>
            <a:r>
              <a:rPr lang="en-US" sz="2000" dirty="0" smtClean="0"/>
              <a:t> wait statistics</a:t>
            </a:r>
          </a:p>
          <a:p>
            <a:r>
              <a:rPr lang="en-US" sz="2400" dirty="0" smtClean="0"/>
              <a:t>Free download (</a:t>
            </a:r>
            <a:r>
              <a:rPr lang="en-US" sz="2400" dirty="0" err="1" smtClean="0"/>
              <a:t>Pssdiag</a:t>
            </a:r>
            <a:r>
              <a:rPr lang="en-US" sz="2400" dirty="0" smtClean="0"/>
              <a:t>/</a:t>
            </a:r>
            <a:r>
              <a:rPr lang="en-US" sz="2400" dirty="0" err="1" smtClean="0"/>
              <a:t>Sqldiag</a:t>
            </a:r>
            <a:r>
              <a:rPr lang="en-US" sz="2400" dirty="0" smtClean="0"/>
              <a:t> Manager)</a:t>
            </a:r>
          </a:p>
          <a:p>
            <a:pPr lvl="1"/>
            <a:r>
              <a:rPr lang="en-US" sz="2000" dirty="0">
                <a:hlinkClick r:id="rId3"/>
              </a:rPr>
              <a:t>http://</a:t>
            </a:r>
            <a:r>
              <a:rPr lang="en-US" sz="2000" dirty="0" smtClean="0">
                <a:hlinkClick r:id="rId3"/>
              </a:rPr>
              <a:t>diagmanager.codeplex.com</a:t>
            </a:r>
            <a:endParaRPr lang="en-US" sz="2000" dirty="0" smtClean="0"/>
          </a:p>
          <a:p>
            <a:pPr lvl="1"/>
            <a:endParaRPr lang="en-US" sz="2000" dirty="0" smtClean="0"/>
          </a:p>
        </p:txBody>
      </p:sp>
    </p:spTree>
    <p:extLst>
      <p:ext uri="{BB962C8B-B14F-4D97-AF65-F5344CB8AC3E}">
        <p14:creationId xmlns:p14="http://schemas.microsoft.com/office/powerpoint/2010/main" val="1984400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5"/>
          <p:cNvSpPr>
            <a:spLocks noGrp="1" noChangeArrowheads="1"/>
          </p:cNvSpPr>
          <p:nvPr>
            <p:ph type="title"/>
          </p:nvPr>
        </p:nvSpPr>
        <p:spPr/>
        <p:txBody>
          <a:bodyPr/>
          <a:lstStyle/>
          <a:p>
            <a:r>
              <a:rPr lang="en-GB" altLang="zh-CN" dirty="0" err="1" smtClean="0">
                <a:ea typeface="宋体" pitchFamily="2" charset="-122"/>
              </a:rPr>
              <a:t>SQLNexus</a:t>
            </a:r>
            <a:endParaRPr lang="en-US" altLang="zh-CN" dirty="0" smtClean="0">
              <a:ea typeface="宋体" pitchFamily="2" charset="-122"/>
            </a:endParaRPr>
          </a:p>
        </p:txBody>
      </p:sp>
      <p:sp>
        <p:nvSpPr>
          <p:cNvPr id="30723" name="Rectangle 6"/>
          <p:cNvSpPr>
            <a:spLocks noGrp="1" noChangeArrowheads="1"/>
          </p:cNvSpPr>
          <p:nvPr>
            <p:ph type="body" idx="1"/>
          </p:nvPr>
        </p:nvSpPr>
        <p:spPr>
          <a:xfrm>
            <a:off x="457200" y="1371600"/>
            <a:ext cx="8153400" cy="2763834"/>
          </a:xfrm>
        </p:spPr>
        <p:txBody>
          <a:bodyPr/>
          <a:lstStyle/>
          <a:p>
            <a:r>
              <a:rPr lang="en-US" sz="2400" dirty="0" smtClean="0"/>
              <a:t>Loads and analyzes performance data collected by </a:t>
            </a:r>
            <a:r>
              <a:rPr lang="en-US" sz="2400" dirty="0" err="1" smtClean="0"/>
              <a:t>Pssdiag</a:t>
            </a:r>
            <a:r>
              <a:rPr lang="en-US" sz="2400" dirty="0" smtClean="0"/>
              <a:t>/</a:t>
            </a:r>
            <a:r>
              <a:rPr lang="en-US" sz="2400" dirty="0" err="1" smtClean="0"/>
              <a:t>Sqldiag</a:t>
            </a:r>
            <a:endParaRPr lang="en-GB" altLang="zh-CN" sz="2400" dirty="0" smtClean="0">
              <a:ea typeface="宋体" pitchFamily="2" charset="-122"/>
            </a:endParaRPr>
          </a:p>
          <a:p>
            <a:pPr lvl="1"/>
            <a:r>
              <a:rPr lang="en-GB" altLang="zh-CN" sz="2000" dirty="0" smtClean="0">
                <a:ea typeface="宋体" pitchFamily="2" charset="-122"/>
              </a:rPr>
              <a:t>CPU utilization</a:t>
            </a:r>
          </a:p>
          <a:p>
            <a:pPr lvl="1"/>
            <a:r>
              <a:rPr lang="en-GB" altLang="zh-CN" sz="2000" dirty="0" smtClean="0">
                <a:ea typeface="宋体" pitchFamily="2" charset="-122"/>
              </a:rPr>
              <a:t>Resource wait statistics</a:t>
            </a:r>
          </a:p>
          <a:p>
            <a:pPr lvl="1"/>
            <a:r>
              <a:rPr lang="en-GB" altLang="zh-CN" sz="2000" dirty="0" smtClean="0">
                <a:ea typeface="宋体" pitchFamily="2" charset="-122"/>
              </a:rPr>
              <a:t>Blockings</a:t>
            </a:r>
          </a:p>
          <a:p>
            <a:pPr lvl="1"/>
            <a:r>
              <a:rPr lang="en-GB" altLang="zh-CN" sz="2000" dirty="0" smtClean="0">
                <a:ea typeface="宋体" pitchFamily="2" charset="-122"/>
              </a:rPr>
              <a:t>Top queries</a:t>
            </a:r>
          </a:p>
          <a:p>
            <a:r>
              <a:rPr lang="en-GB" altLang="zh-CN" sz="2400" dirty="0" smtClean="0">
                <a:ea typeface="宋体" pitchFamily="2" charset="-122"/>
              </a:rPr>
              <a:t>Free download</a:t>
            </a:r>
          </a:p>
          <a:p>
            <a:pPr lvl="1"/>
            <a:r>
              <a:rPr lang="en-US" sz="2000" dirty="0" smtClean="0">
                <a:hlinkClick r:id="rId3"/>
              </a:rPr>
              <a:t>http://sqlnexus.codeplex.com</a:t>
            </a:r>
            <a:endParaRPr lang="en-US" sz="2000" dirty="0" smtClean="0"/>
          </a:p>
        </p:txBody>
      </p:sp>
    </p:spTree>
    <p:extLst>
      <p:ext uri="{BB962C8B-B14F-4D97-AF65-F5344CB8AC3E}">
        <p14:creationId xmlns:p14="http://schemas.microsoft.com/office/powerpoint/2010/main" val="15121775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6"/>
          <p:cNvSpPr>
            <a:spLocks noGrp="1" noChangeArrowheads="1"/>
          </p:cNvSpPr>
          <p:nvPr>
            <p:ph type="body" idx="1"/>
          </p:nvPr>
        </p:nvSpPr>
        <p:spPr>
          <a:xfrm>
            <a:off x="457200" y="1371600"/>
            <a:ext cx="8153400" cy="1409617"/>
          </a:xfrm>
        </p:spPr>
        <p:txBody>
          <a:bodyPr/>
          <a:lstStyle/>
          <a:p>
            <a:r>
              <a:rPr lang="en-US" sz="2400" dirty="0">
                <a:hlinkClick r:id="rId3"/>
              </a:rPr>
              <a:t>http://</a:t>
            </a:r>
            <a:r>
              <a:rPr lang="en-US" sz="2400" dirty="0" smtClean="0">
                <a:hlinkClick r:id="rId3"/>
              </a:rPr>
              <a:t>social.technet.microsoft.com/wiki/contents/articles/5957.sql-server-performance-survival-guide.aspx</a:t>
            </a:r>
            <a:endParaRPr lang="en-US" sz="2400" dirty="0" smtClean="0"/>
          </a:p>
          <a:p>
            <a:pPr marL="0" indent="0">
              <a:buNone/>
            </a:pPr>
            <a:endParaRPr lang="en-US" sz="2400" dirty="0" smtClean="0"/>
          </a:p>
          <a:p>
            <a:endParaRPr lang="en-US" sz="2000" dirty="0" smtClean="0"/>
          </a:p>
        </p:txBody>
      </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2133600"/>
            <a:ext cx="3238500" cy="436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a:spLocks noGrp="1" noChangeArrowheads="1"/>
          </p:cNvSpPr>
          <p:nvPr>
            <p:ph type="title"/>
          </p:nvPr>
        </p:nvSpPr>
        <p:spPr>
          <a:xfrm>
            <a:off x="381000" y="230188"/>
            <a:ext cx="8382000" cy="498598"/>
          </a:xfrm>
        </p:spPr>
        <p:txBody>
          <a:bodyPr/>
          <a:lstStyle/>
          <a:p>
            <a:r>
              <a:rPr lang="en-GB" altLang="zh-CN" dirty="0">
                <a:ea typeface="宋体" pitchFamily="2" charset="-122"/>
              </a:rPr>
              <a:t>SQL Server Performance Survival Guide</a:t>
            </a:r>
            <a:endParaRPr lang="en-US" altLang="zh-CN" dirty="0" smtClean="0">
              <a:ea typeface="宋体" pitchFamily="2" charset="-122"/>
            </a:endParaRPr>
          </a:p>
        </p:txBody>
      </p:sp>
    </p:spTree>
    <p:extLst>
      <p:ext uri="{BB962C8B-B14F-4D97-AF65-F5344CB8AC3E}">
        <p14:creationId xmlns:p14="http://schemas.microsoft.com/office/powerpoint/2010/main" val="9587490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98598"/>
          </a:xfrm>
        </p:spPr>
        <p:txBody>
          <a:bodyPr/>
          <a:lstStyle/>
          <a:p>
            <a:r>
              <a:rPr lang="en-US" altLang="zh-CN" dirty="0">
                <a:ea typeface="宋体" pitchFamily="2" charset="-122"/>
              </a:rPr>
              <a:t>Key Concepts</a:t>
            </a:r>
            <a:r>
              <a:rPr lang="zh-CN" altLang="en-US" dirty="0">
                <a:ea typeface="宋体" pitchFamily="2" charset="-122"/>
              </a:rPr>
              <a:t> </a:t>
            </a:r>
            <a:r>
              <a:rPr lang="en-US" altLang="zh-CN" dirty="0">
                <a:ea typeface="宋体" pitchFamily="2" charset="-122"/>
              </a:rPr>
              <a:t>About</a:t>
            </a:r>
            <a:r>
              <a:rPr lang="zh-CN" altLang="en-US" dirty="0">
                <a:ea typeface="宋体" pitchFamily="2" charset="-122"/>
              </a:rPr>
              <a:t> </a:t>
            </a:r>
            <a:r>
              <a:rPr lang="en-US" altLang="zh-CN" dirty="0" smtClean="0">
                <a:ea typeface="宋体" pitchFamily="2" charset="-122"/>
              </a:rPr>
              <a:t>Performance</a:t>
            </a:r>
            <a:endParaRPr lang="en-US" dirty="0"/>
          </a:p>
        </p:txBody>
      </p:sp>
      <p:sp>
        <p:nvSpPr>
          <p:cNvPr id="3" name="Text Placeholder 2"/>
          <p:cNvSpPr>
            <a:spLocks noGrp="1"/>
          </p:cNvSpPr>
          <p:nvPr>
            <p:ph type="body" sz="quarter" idx="10"/>
          </p:nvPr>
        </p:nvSpPr>
        <p:spPr>
          <a:xfrm>
            <a:off x="381000" y="1411552"/>
            <a:ext cx="8382000" cy="2973122"/>
          </a:xfrm>
        </p:spPr>
        <p:txBody>
          <a:bodyPr/>
          <a:lstStyle/>
          <a:p>
            <a:r>
              <a:rPr lang="en-US" altLang="zh-CN" sz="2400" dirty="0">
                <a:ea typeface="宋体" pitchFamily="2" charset="-122"/>
              </a:rPr>
              <a:t>What is performance issue?</a:t>
            </a:r>
          </a:p>
          <a:p>
            <a:pPr lvl="1"/>
            <a:r>
              <a:rPr lang="en-US" altLang="zh-CN" sz="2000" dirty="0">
                <a:ea typeface="宋体" pitchFamily="2" charset="-122"/>
              </a:rPr>
              <a:t>CPU utilization high, memory usage high, disk latency high?</a:t>
            </a:r>
          </a:p>
          <a:p>
            <a:pPr lvl="1"/>
            <a:r>
              <a:rPr lang="en-US" altLang="zh-CN" sz="2000" dirty="0">
                <a:ea typeface="宋体" pitchFamily="2" charset="-122"/>
              </a:rPr>
              <a:t>Query response is slow?</a:t>
            </a:r>
          </a:p>
          <a:p>
            <a:pPr lvl="1"/>
            <a:r>
              <a:rPr lang="en-US" altLang="zh-CN" sz="2000" dirty="0">
                <a:ea typeface="宋体" pitchFamily="2" charset="-122"/>
              </a:rPr>
              <a:t>Query </a:t>
            </a:r>
            <a:r>
              <a:rPr lang="en-US" altLang="zh-CN" sz="2000" dirty="0" smtClean="0">
                <a:ea typeface="宋体" pitchFamily="2" charset="-122"/>
              </a:rPr>
              <a:t>timeout/failure</a:t>
            </a:r>
            <a:r>
              <a:rPr lang="en-US" altLang="zh-CN" sz="2000" dirty="0">
                <a:ea typeface="宋体" pitchFamily="2" charset="-122"/>
              </a:rPr>
              <a:t>?</a:t>
            </a:r>
          </a:p>
          <a:p>
            <a:r>
              <a:rPr lang="en-US" altLang="zh-CN" sz="2400" dirty="0">
                <a:ea typeface="宋体" pitchFamily="2" charset="-122"/>
              </a:rPr>
              <a:t>Response Time</a:t>
            </a:r>
          </a:p>
          <a:p>
            <a:r>
              <a:rPr lang="en-US" altLang="zh-CN" sz="2400" dirty="0">
                <a:ea typeface="宋体" pitchFamily="2" charset="-122"/>
              </a:rPr>
              <a:t>Throughput</a:t>
            </a:r>
          </a:p>
          <a:p>
            <a:r>
              <a:rPr lang="en-US" altLang="zh-CN" sz="2400" dirty="0">
                <a:ea typeface="宋体" pitchFamily="2" charset="-122"/>
              </a:rPr>
              <a:t>Baseline</a:t>
            </a:r>
          </a:p>
          <a:p>
            <a:r>
              <a:rPr lang="en-US" altLang="zh-CN" sz="2400" dirty="0">
                <a:ea typeface="宋体" pitchFamily="2" charset="-122"/>
              </a:rPr>
              <a:t>Bottleneck</a:t>
            </a:r>
          </a:p>
        </p:txBody>
      </p:sp>
      <p:sp>
        <p:nvSpPr>
          <p:cNvPr id="4" name="Slide Number Placeholder 3"/>
          <p:cNvSpPr>
            <a:spLocks noGrp="1"/>
          </p:cNvSpPr>
          <p:nvPr>
            <p:ph type="sldNum" sz="quarter" idx="4"/>
          </p:nvPr>
        </p:nvSpPr>
        <p:spPr/>
        <p:txBody>
          <a:bodyPr/>
          <a:lstStyle/>
          <a:p>
            <a:fld id="{AA983A80-6BBA-4064-90A4-A44AD743098E}" type="slidenum">
              <a:rPr lang="en-US" smtClean="0"/>
              <a:pPr/>
              <a:t>2</a:t>
            </a:fld>
            <a:endParaRPr lang="en-US"/>
          </a:p>
        </p:txBody>
      </p:sp>
    </p:spTree>
    <p:extLst>
      <p:ext uri="{BB962C8B-B14F-4D97-AF65-F5344CB8AC3E}">
        <p14:creationId xmlns:p14="http://schemas.microsoft.com/office/powerpoint/2010/main" val="210865205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98598"/>
          </a:xfrm>
        </p:spPr>
        <p:txBody>
          <a:bodyPr/>
          <a:lstStyle/>
          <a:p>
            <a:r>
              <a:rPr lang="en-US" altLang="zh-CN" dirty="0">
                <a:ea typeface="宋体" pitchFamily="2" charset="-122"/>
              </a:rPr>
              <a:t>Factors </a:t>
            </a:r>
            <a:r>
              <a:rPr lang="en-US" altLang="zh-CN" dirty="0" smtClean="0">
                <a:ea typeface="宋体" pitchFamily="2" charset="-122"/>
              </a:rPr>
              <a:t>Affecting SQL </a:t>
            </a:r>
            <a:r>
              <a:rPr lang="en-US" altLang="zh-CN" dirty="0">
                <a:ea typeface="宋体" pitchFamily="2" charset="-122"/>
              </a:rPr>
              <a:t>Performance</a:t>
            </a:r>
            <a:endParaRPr lang="en-US" dirty="0"/>
          </a:p>
        </p:txBody>
      </p:sp>
      <p:sp>
        <p:nvSpPr>
          <p:cNvPr id="3" name="Text Placeholder 2"/>
          <p:cNvSpPr>
            <a:spLocks noGrp="1"/>
          </p:cNvSpPr>
          <p:nvPr>
            <p:ph type="body" sz="quarter" idx="10"/>
          </p:nvPr>
        </p:nvSpPr>
        <p:spPr>
          <a:xfrm>
            <a:off x="381000" y="1219200"/>
            <a:ext cx="8534400" cy="5620000"/>
          </a:xfrm>
        </p:spPr>
        <p:txBody>
          <a:bodyPr/>
          <a:lstStyle/>
          <a:p>
            <a:r>
              <a:rPr lang="en-US" altLang="zh-CN" sz="2400" dirty="0">
                <a:ea typeface="宋体" pitchFamily="2" charset="-122"/>
              </a:rPr>
              <a:t>Application Design</a:t>
            </a:r>
          </a:p>
          <a:p>
            <a:pPr lvl="1"/>
            <a:r>
              <a:rPr lang="en-US" altLang="zh-CN" sz="2000" dirty="0" smtClean="0">
                <a:ea typeface="宋体" pitchFamily="2" charset="-122"/>
              </a:rPr>
              <a:t>data caching, data archiving</a:t>
            </a:r>
          </a:p>
          <a:p>
            <a:pPr lvl="1"/>
            <a:r>
              <a:rPr lang="en-US" altLang="zh-CN" sz="2000" dirty="0" smtClean="0">
                <a:ea typeface="宋体" pitchFamily="2" charset="-122"/>
              </a:rPr>
              <a:t>transactional/reporting access isolation, read/write access isolation</a:t>
            </a:r>
          </a:p>
          <a:p>
            <a:pPr lvl="1"/>
            <a:r>
              <a:rPr lang="en-US" altLang="zh-CN" sz="2000" dirty="0" smtClean="0">
                <a:ea typeface="宋体" pitchFamily="2" charset="-122"/>
              </a:rPr>
              <a:t>transaction management (concurrency control)</a:t>
            </a:r>
            <a:endParaRPr lang="en-US" altLang="zh-CN" sz="2000" dirty="0">
              <a:ea typeface="宋体" pitchFamily="2" charset="-122"/>
            </a:endParaRPr>
          </a:p>
          <a:p>
            <a:r>
              <a:rPr lang="en-US" altLang="zh-CN" sz="2400" dirty="0">
                <a:ea typeface="宋体" pitchFamily="2" charset="-122"/>
              </a:rPr>
              <a:t>Database Design </a:t>
            </a:r>
          </a:p>
          <a:p>
            <a:pPr lvl="1"/>
            <a:r>
              <a:rPr lang="en-US" altLang="zh-CN" sz="2000" dirty="0" smtClean="0">
                <a:solidFill>
                  <a:srgbClr val="FF0000"/>
                </a:solidFill>
                <a:ea typeface="宋体" pitchFamily="2" charset="-122"/>
              </a:rPr>
              <a:t>missing </a:t>
            </a:r>
            <a:r>
              <a:rPr lang="en-US" altLang="zh-CN" sz="2000" dirty="0">
                <a:solidFill>
                  <a:srgbClr val="FF0000"/>
                </a:solidFill>
                <a:ea typeface="宋体" pitchFamily="2" charset="-122"/>
              </a:rPr>
              <a:t>indexes</a:t>
            </a:r>
            <a:r>
              <a:rPr lang="en-US" altLang="zh-CN" sz="2000" dirty="0">
                <a:ea typeface="宋体" pitchFamily="2" charset="-122"/>
              </a:rPr>
              <a:t>, excessive </a:t>
            </a:r>
            <a:r>
              <a:rPr lang="en-US" altLang="zh-CN" sz="2000" dirty="0" smtClean="0">
                <a:ea typeface="宋体" pitchFamily="2" charset="-122"/>
              </a:rPr>
              <a:t>indexes</a:t>
            </a:r>
          </a:p>
          <a:p>
            <a:pPr lvl="1"/>
            <a:r>
              <a:rPr lang="en-US" altLang="zh-CN" sz="2000" dirty="0">
                <a:ea typeface="宋体" pitchFamily="2" charset="-122"/>
              </a:rPr>
              <a:t>inappropriate column </a:t>
            </a:r>
            <a:r>
              <a:rPr lang="en-US" altLang="zh-CN" sz="2000" dirty="0" smtClean="0">
                <a:ea typeface="宋体" pitchFamily="2" charset="-122"/>
              </a:rPr>
              <a:t>types, over-normalization, table partitioning</a:t>
            </a:r>
            <a:endParaRPr lang="en-US" altLang="zh-CN" sz="2000" dirty="0">
              <a:ea typeface="宋体" pitchFamily="2" charset="-122"/>
            </a:endParaRPr>
          </a:p>
          <a:p>
            <a:r>
              <a:rPr lang="en-US" altLang="zh-CN" sz="2400" dirty="0">
                <a:ea typeface="宋体" pitchFamily="2" charset="-122"/>
              </a:rPr>
              <a:t>Query Design </a:t>
            </a:r>
          </a:p>
          <a:p>
            <a:pPr lvl="1"/>
            <a:r>
              <a:rPr lang="en-US" altLang="zh-CN" sz="2000" dirty="0">
                <a:ea typeface="宋体" pitchFamily="2" charset="-122"/>
              </a:rPr>
              <a:t>poor </a:t>
            </a:r>
            <a:r>
              <a:rPr lang="en-US" altLang="zh-CN" sz="2000" dirty="0" smtClean="0">
                <a:ea typeface="宋体" pitchFamily="2" charset="-122"/>
              </a:rPr>
              <a:t>queries (</a:t>
            </a:r>
            <a:r>
              <a:rPr lang="en-US" altLang="zh-CN" sz="2000" dirty="0" smtClean="0">
                <a:solidFill>
                  <a:srgbClr val="FF0000"/>
                </a:solidFill>
                <a:ea typeface="宋体" pitchFamily="2" charset="-122"/>
              </a:rPr>
              <a:t>OR/LIKE/EXISTS operators, indexed column conversion</a:t>
            </a:r>
            <a:r>
              <a:rPr lang="en-US" altLang="zh-CN" sz="2000" dirty="0" smtClean="0">
                <a:ea typeface="宋体" pitchFamily="2" charset="-122"/>
              </a:rPr>
              <a:t>)</a:t>
            </a:r>
          </a:p>
          <a:p>
            <a:pPr lvl="1"/>
            <a:r>
              <a:rPr lang="en-US" altLang="zh-CN" sz="2000" dirty="0" smtClean="0">
                <a:ea typeface="宋体" pitchFamily="2" charset="-122"/>
              </a:rPr>
              <a:t>inappropriate </a:t>
            </a:r>
            <a:r>
              <a:rPr lang="en-US" altLang="zh-CN" sz="2000" dirty="0">
                <a:ea typeface="宋体" pitchFamily="2" charset="-122"/>
              </a:rPr>
              <a:t>use of views/triggers/cursors</a:t>
            </a:r>
          </a:p>
          <a:p>
            <a:r>
              <a:rPr lang="en-US" altLang="zh-CN" sz="2400" dirty="0" smtClean="0">
                <a:ea typeface="宋体" pitchFamily="2" charset="-122"/>
              </a:rPr>
              <a:t>SQL </a:t>
            </a:r>
            <a:r>
              <a:rPr lang="en-US" altLang="zh-CN" sz="2400" dirty="0">
                <a:ea typeface="宋体" pitchFamily="2" charset="-122"/>
              </a:rPr>
              <a:t>Server </a:t>
            </a:r>
            <a:r>
              <a:rPr lang="en-US" altLang="zh-CN" sz="2400" dirty="0" smtClean="0">
                <a:ea typeface="宋体" pitchFamily="2" charset="-122"/>
              </a:rPr>
              <a:t>and OS</a:t>
            </a:r>
            <a:endParaRPr lang="en-US" altLang="zh-CN" sz="2400" dirty="0">
              <a:ea typeface="宋体" pitchFamily="2" charset="-122"/>
            </a:endParaRPr>
          </a:p>
          <a:p>
            <a:pPr lvl="1"/>
            <a:r>
              <a:rPr lang="en-US" altLang="zh-CN" sz="2000" dirty="0">
                <a:ea typeface="宋体" pitchFamily="2" charset="-122"/>
              </a:rPr>
              <a:t>improperly </a:t>
            </a:r>
            <a:r>
              <a:rPr lang="en-US" altLang="zh-CN" sz="2000" dirty="0" smtClean="0">
                <a:ea typeface="宋体" pitchFamily="2" charset="-122"/>
              </a:rPr>
              <a:t>configured (PAE/AWE, max server memory, </a:t>
            </a:r>
            <a:r>
              <a:rPr lang="en-US" altLang="zh-CN" sz="2000" dirty="0" smtClean="0">
                <a:solidFill>
                  <a:srgbClr val="FF0000"/>
                </a:solidFill>
                <a:ea typeface="宋体" pitchFamily="2" charset="-122"/>
              </a:rPr>
              <a:t>MAXDOP</a:t>
            </a:r>
            <a:r>
              <a:rPr lang="en-US" altLang="zh-CN" sz="2000" dirty="0" smtClean="0">
                <a:ea typeface="宋体" pitchFamily="2" charset="-122"/>
              </a:rPr>
              <a:t>)</a:t>
            </a:r>
          </a:p>
          <a:p>
            <a:pPr lvl="1"/>
            <a:r>
              <a:rPr lang="en-US" altLang="zh-CN" sz="2000" dirty="0" smtClean="0">
                <a:ea typeface="宋体" pitchFamily="2" charset="-122"/>
              </a:rPr>
              <a:t>Improperly maintained (</a:t>
            </a:r>
            <a:r>
              <a:rPr lang="en-US" altLang="zh-CN" sz="2000" dirty="0" smtClean="0">
                <a:solidFill>
                  <a:srgbClr val="FF0000"/>
                </a:solidFill>
                <a:ea typeface="宋体" pitchFamily="2" charset="-122"/>
              </a:rPr>
              <a:t>inaccurate statistics</a:t>
            </a:r>
            <a:r>
              <a:rPr lang="en-US" altLang="zh-CN" sz="2000" dirty="0" smtClean="0">
                <a:ea typeface="宋体" pitchFamily="2" charset="-122"/>
              </a:rPr>
              <a:t>, index fragmentation)</a:t>
            </a:r>
            <a:endParaRPr lang="en-US" altLang="zh-CN" sz="2000" dirty="0">
              <a:ea typeface="宋体" pitchFamily="2" charset="-122"/>
            </a:endParaRPr>
          </a:p>
          <a:p>
            <a:r>
              <a:rPr lang="en-US" altLang="zh-CN" sz="2400" dirty="0" smtClean="0">
                <a:ea typeface="宋体" pitchFamily="2" charset="-122"/>
              </a:rPr>
              <a:t>Hardware</a:t>
            </a:r>
            <a:endParaRPr lang="en-US" altLang="zh-CN" sz="2400" dirty="0">
              <a:ea typeface="宋体" pitchFamily="2" charset="-122"/>
            </a:endParaRPr>
          </a:p>
          <a:p>
            <a:pPr lvl="1"/>
            <a:r>
              <a:rPr lang="en-US" altLang="zh-CN" sz="2000" dirty="0">
                <a:ea typeface="宋体" pitchFamily="2" charset="-122"/>
              </a:rPr>
              <a:t>insufficient resources (CPU, Memory, Disk, </a:t>
            </a:r>
            <a:r>
              <a:rPr lang="en-US" altLang="zh-CN" sz="2000" dirty="0" smtClean="0">
                <a:ea typeface="宋体" pitchFamily="2" charset="-122"/>
              </a:rPr>
              <a:t>etc.)</a:t>
            </a:r>
            <a:endParaRPr lang="en-US" altLang="zh-CN" sz="2000" dirty="0">
              <a:ea typeface="宋体" pitchFamily="2" charset="-122"/>
            </a:endParaRPr>
          </a:p>
        </p:txBody>
      </p:sp>
      <p:sp>
        <p:nvSpPr>
          <p:cNvPr id="4" name="Slide Number Placeholder 3"/>
          <p:cNvSpPr>
            <a:spLocks noGrp="1"/>
          </p:cNvSpPr>
          <p:nvPr>
            <p:ph type="sldNum" sz="quarter" idx="4"/>
          </p:nvPr>
        </p:nvSpPr>
        <p:spPr/>
        <p:txBody>
          <a:bodyPr/>
          <a:lstStyle/>
          <a:p>
            <a:fld id="{AA983A80-6BBA-4064-90A4-A44AD743098E}" type="slidenum">
              <a:rPr lang="en-US" smtClean="0"/>
              <a:pPr/>
              <a:t>3</a:t>
            </a:fld>
            <a:endParaRPr lang="en-US"/>
          </a:p>
        </p:txBody>
      </p:sp>
    </p:spTree>
    <p:extLst>
      <p:ext uri="{BB962C8B-B14F-4D97-AF65-F5344CB8AC3E}">
        <p14:creationId xmlns:p14="http://schemas.microsoft.com/office/powerpoint/2010/main" val="279905138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3" end="13"/>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98598"/>
          </a:xfrm>
        </p:spPr>
        <p:txBody>
          <a:bodyPr/>
          <a:lstStyle/>
          <a:p>
            <a:r>
              <a:rPr lang="en-US" altLang="zh-CN" dirty="0" smtClean="0">
                <a:ea typeface="宋体" pitchFamily="2" charset="-122"/>
              </a:rPr>
              <a:t>SQL Performance </a:t>
            </a:r>
            <a:r>
              <a:rPr lang="en-US" altLang="zh-CN" dirty="0">
                <a:ea typeface="宋体" pitchFamily="2" charset="-122"/>
              </a:rPr>
              <a:t>Tuning Methodologies</a:t>
            </a:r>
            <a:endParaRPr lang="en-US" dirty="0"/>
          </a:p>
        </p:txBody>
      </p:sp>
      <p:sp>
        <p:nvSpPr>
          <p:cNvPr id="3" name="Text Placeholder 2"/>
          <p:cNvSpPr>
            <a:spLocks noGrp="1"/>
          </p:cNvSpPr>
          <p:nvPr>
            <p:ph type="body" sz="quarter" idx="10"/>
          </p:nvPr>
        </p:nvSpPr>
        <p:spPr>
          <a:xfrm>
            <a:off x="381000" y="1411552"/>
            <a:ext cx="8382000" cy="2566857"/>
          </a:xfrm>
        </p:spPr>
        <p:txBody>
          <a:bodyPr/>
          <a:lstStyle/>
          <a:p>
            <a:r>
              <a:rPr lang="en-US" sz="2400" dirty="0"/>
              <a:t>Is there resource bottleneck?</a:t>
            </a:r>
          </a:p>
          <a:p>
            <a:pPr lvl="1"/>
            <a:r>
              <a:rPr lang="en-US" sz="2000" dirty="0"/>
              <a:t>CPU, Memory, Disk, etc.</a:t>
            </a:r>
          </a:p>
          <a:p>
            <a:r>
              <a:rPr lang="en-US" sz="2400" dirty="0"/>
              <a:t>What </a:t>
            </a:r>
            <a:r>
              <a:rPr lang="en-US" sz="2400" dirty="0">
                <a:solidFill>
                  <a:srgbClr val="FF0000"/>
                </a:solidFill>
              </a:rPr>
              <a:t>is happening </a:t>
            </a:r>
            <a:r>
              <a:rPr lang="en-US" sz="2400" dirty="0"/>
              <a:t>in SQL Server?</a:t>
            </a:r>
          </a:p>
          <a:p>
            <a:r>
              <a:rPr lang="en-US" sz="2400" dirty="0" smtClean="0"/>
              <a:t>What </a:t>
            </a:r>
            <a:r>
              <a:rPr lang="en-US" sz="2400" dirty="0">
                <a:solidFill>
                  <a:srgbClr val="FF0000"/>
                </a:solidFill>
              </a:rPr>
              <a:t>has happened </a:t>
            </a:r>
            <a:r>
              <a:rPr lang="en-US" sz="2400" dirty="0"/>
              <a:t>in SQL Server?</a:t>
            </a:r>
          </a:p>
          <a:p>
            <a:r>
              <a:rPr lang="en-US" sz="2400" dirty="0" smtClean="0"/>
              <a:t>Tuning slow queries</a:t>
            </a:r>
          </a:p>
          <a:p>
            <a:pPr lvl="1"/>
            <a:r>
              <a:rPr lang="en-US" sz="2000" dirty="0"/>
              <a:t>High CPU/IO queries</a:t>
            </a:r>
          </a:p>
          <a:p>
            <a:pPr lvl="1"/>
            <a:r>
              <a:rPr lang="en-US" sz="2000" dirty="0" smtClean="0"/>
              <a:t>Low CPU/IO, high duration queries</a:t>
            </a:r>
            <a:endParaRPr lang="en-US" sz="2000" dirty="0"/>
          </a:p>
        </p:txBody>
      </p:sp>
      <p:sp>
        <p:nvSpPr>
          <p:cNvPr id="4" name="Slide Number Placeholder 3"/>
          <p:cNvSpPr>
            <a:spLocks noGrp="1"/>
          </p:cNvSpPr>
          <p:nvPr>
            <p:ph type="sldNum" sz="quarter" idx="4"/>
          </p:nvPr>
        </p:nvSpPr>
        <p:spPr/>
        <p:txBody>
          <a:bodyPr/>
          <a:lstStyle/>
          <a:p>
            <a:fld id="{AA983A80-6BBA-4064-90A4-A44AD743098E}" type="slidenum">
              <a:rPr lang="en-US" smtClean="0"/>
              <a:pPr/>
              <a:t>4</a:t>
            </a:fld>
            <a:endParaRPr lang="en-US"/>
          </a:p>
        </p:txBody>
      </p:sp>
    </p:spTree>
    <p:extLst>
      <p:ext uri="{BB962C8B-B14F-4D97-AF65-F5344CB8AC3E}">
        <p14:creationId xmlns:p14="http://schemas.microsoft.com/office/powerpoint/2010/main" val="1531342122"/>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997196"/>
          </a:xfrm>
        </p:spPr>
        <p:txBody>
          <a:bodyPr/>
          <a:lstStyle/>
          <a:p>
            <a:r>
              <a:rPr lang="en-US" dirty="0"/>
              <a:t>Is there resource bottleneck?</a:t>
            </a:r>
            <a:br>
              <a:rPr lang="en-US" dirty="0"/>
            </a:br>
            <a:endParaRPr lang="en-US" dirty="0"/>
          </a:p>
        </p:txBody>
      </p:sp>
      <p:sp>
        <p:nvSpPr>
          <p:cNvPr id="3" name="Text Placeholder 2"/>
          <p:cNvSpPr>
            <a:spLocks noGrp="1"/>
          </p:cNvSpPr>
          <p:nvPr>
            <p:ph type="body" sz="quarter" idx="10"/>
          </p:nvPr>
        </p:nvSpPr>
        <p:spPr>
          <a:xfrm>
            <a:off x="381000" y="1143000"/>
            <a:ext cx="8382000" cy="5478423"/>
          </a:xfrm>
        </p:spPr>
        <p:txBody>
          <a:bodyPr/>
          <a:lstStyle/>
          <a:p>
            <a:r>
              <a:rPr lang="en-US" sz="2400" dirty="0" smtClean="0"/>
              <a:t>Windows Performance Counters</a:t>
            </a:r>
          </a:p>
          <a:p>
            <a:pPr lvl="1"/>
            <a:r>
              <a:rPr lang="en-US" sz="2000" dirty="0" smtClean="0"/>
              <a:t>CPU</a:t>
            </a:r>
          </a:p>
          <a:p>
            <a:pPr lvl="2"/>
            <a:r>
              <a:rPr lang="en-US" sz="1600" dirty="0"/>
              <a:t>Processor\%Processor </a:t>
            </a:r>
            <a:r>
              <a:rPr lang="en-US" sz="1600" dirty="0" smtClean="0"/>
              <a:t>Time</a:t>
            </a:r>
            <a:endParaRPr lang="en-US" sz="1600" dirty="0"/>
          </a:p>
          <a:p>
            <a:pPr lvl="2"/>
            <a:r>
              <a:rPr lang="en-US" sz="1600" dirty="0"/>
              <a:t>Process(</a:t>
            </a:r>
            <a:r>
              <a:rPr lang="en-US" sz="1600" dirty="0" err="1"/>
              <a:t>sqlservr</a:t>
            </a:r>
            <a:r>
              <a:rPr lang="en-US" sz="1600" dirty="0"/>
              <a:t>)\% Processor </a:t>
            </a:r>
            <a:r>
              <a:rPr lang="en-US" sz="1600" dirty="0" smtClean="0"/>
              <a:t>Time</a:t>
            </a:r>
          </a:p>
          <a:p>
            <a:pPr lvl="1"/>
            <a:r>
              <a:rPr lang="en-US" sz="2000" dirty="0"/>
              <a:t>Memory</a:t>
            </a:r>
          </a:p>
          <a:p>
            <a:pPr lvl="2"/>
            <a:r>
              <a:rPr lang="en-US" sz="1600" dirty="0" smtClean="0"/>
              <a:t>Memory\Available </a:t>
            </a:r>
            <a:r>
              <a:rPr lang="en-US" sz="1600" dirty="0"/>
              <a:t>Mbytes</a:t>
            </a:r>
          </a:p>
          <a:p>
            <a:pPr lvl="2"/>
            <a:r>
              <a:rPr lang="en-US" sz="1600" dirty="0" err="1" smtClean="0"/>
              <a:t>SQLServer:Buffer</a:t>
            </a:r>
            <a:r>
              <a:rPr lang="en-US" sz="1600" dirty="0" smtClean="0"/>
              <a:t> </a:t>
            </a:r>
            <a:r>
              <a:rPr lang="en-US" sz="1600" dirty="0"/>
              <a:t>Manager\Lazy writes/sec</a:t>
            </a:r>
          </a:p>
          <a:p>
            <a:pPr lvl="2"/>
            <a:r>
              <a:rPr lang="en-US" sz="1600" dirty="0" err="1"/>
              <a:t>SQLServer:Buffer</a:t>
            </a:r>
            <a:r>
              <a:rPr lang="en-US" sz="1600" dirty="0"/>
              <a:t> Manager\Page life expectancy</a:t>
            </a:r>
          </a:p>
          <a:p>
            <a:pPr lvl="2"/>
            <a:r>
              <a:rPr lang="en-US" sz="1600" dirty="0" err="1"/>
              <a:t>SQLServer:Buffer</a:t>
            </a:r>
            <a:r>
              <a:rPr lang="en-US" sz="1600" dirty="0"/>
              <a:t> Manager\Page reads/sec</a:t>
            </a:r>
          </a:p>
          <a:p>
            <a:pPr lvl="1"/>
            <a:r>
              <a:rPr lang="en-US" sz="2000" dirty="0" smtClean="0"/>
              <a:t>Disk</a:t>
            </a:r>
          </a:p>
          <a:p>
            <a:pPr lvl="2"/>
            <a:r>
              <a:rPr lang="en-US" sz="1600" dirty="0" err="1"/>
              <a:t>PhysicalDisk</a:t>
            </a:r>
            <a:r>
              <a:rPr lang="en-US" sz="1600" dirty="0"/>
              <a:t>\Avg. Disk sec/Read</a:t>
            </a:r>
          </a:p>
          <a:p>
            <a:pPr lvl="2"/>
            <a:r>
              <a:rPr lang="en-US" sz="1600" dirty="0" err="1"/>
              <a:t>PhysicalDisk</a:t>
            </a:r>
            <a:r>
              <a:rPr lang="en-US" sz="1600" dirty="0"/>
              <a:t>\Avg. Disk sec/Write</a:t>
            </a:r>
          </a:p>
          <a:p>
            <a:pPr lvl="2"/>
            <a:r>
              <a:rPr lang="en-US" sz="1600" dirty="0" err="1"/>
              <a:t>PhysicalDisk</a:t>
            </a:r>
            <a:r>
              <a:rPr lang="en-US" sz="1600" dirty="0"/>
              <a:t>\% Idle </a:t>
            </a:r>
            <a:r>
              <a:rPr lang="en-US" sz="1600" dirty="0" smtClean="0"/>
              <a:t>Time</a:t>
            </a:r>
          </a:p>
          <a:p>
            <a:pPr lvl="1"/>
            <a:r>
              <a:rPr lang="en-US" sz="2000" dirty="0" smtClean="0"/>
              <a:t>SQL Server Resource Wait Statistics</a:t>
            </a:r>
          </a:p>
          <a:p>
            <a:pPr lvl="2"/>
            <a:r>
              <a:rPr lang="en-US" sz="1600" dirty="0" err="1" smtClean="0"/>
              <a:t>SQLServer:Wait</a:t>
            </a:r>
            <a:r>
              <a:rPr lang="en-US" sz="1600" dirty="0" smtClean="0"/>
              <a:t> Statistics</a:t>
            </a:r>
          </a:p>
          <a:p>
            <a:r>
              <a:rPr lang="en-US" sz="2400" dirty="0" smtClean="0"/>
              <a:t>SQL Server system catalogs</a:t>
            </a:r>
            <a:endParaRPr lang="en-US" sz="2400" dirty="0"/>
          </a:p>
          <a:p>
            <a:pPr lvl="1"/>
            <a:r>
              <a:rPr lang="en-US" sz="1800" dirty="0" err="1" smtClean="0"/>
              <a:t>sys.dm_os_wait_stats</a:t>
            </a:r>
            <a:endParaRPr lang="en-US" sz="1800" dirty="0" smtClean="0"/>
          </a:p>
          <a:p>
            <a:pPr lvl="1"/>
            <a:r>
              <a:rPr lang="en-US" sz="1800" dirty="0" err="1" smtClean="0"/>
              <a:t>sys.dm_os_waiting_tasks</a:t>
            </a:r>
            <a:endParaRPr lang="en-US" sz="1800" dirty="0"/>
          </a:p>
        </p:txBody>
      </p:sp>
      <p:sp>
        <p:nvSpPr>
          <p:cNvPr id="4" name="Slide Number Placeholder 3"/>
          <p:cNvSpPr>
            <a:spLocks noGrp="1"/>
          </p:cNvSpPr>
          <p:nvPr>
            <p:ph type="sldNum" sz="quarter" idx="4"/>
          </p:nvPr>
        </p:nvSpPr>
        <p:spPr/>
        <p:txBody>
          <a:bodyPr/>
          <a:lstStyle/>
          <a:p>
            <a:fld id="{AA983A80-6BBA-4064-90A4-A44AD743098E}" type="slidenum">
              <a:rPr lang="en-US" smtClean="0"/>
              <a:pPr/>
              <a:t>5</a:t>
            </a:fld>
            <a:endParaRPr lang="en-US"/>
          </a:p>
        </p:txBody>
      </p:sp>
    </p:spTree>
    <p:extLst>
      <p:ext uri="{BB962C8B-B14F-4D97-AF65-F5344CB8AC3E}">
        <p14:creationId xmlns:p14="http://schemas.microsoft.com/office/powerpoint/2010/main" val="57005181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3" end="1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5" end="1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6" end="1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98598"/>
          </a:xfrm>
        </p:spPr>
        <p:txBody>
          <a:bodyPr/>
          <a:lstStyle/>
          <a:p>
            <a:r>
              <a:rPr lang="en-US" altLang="zh-CN" dirty="0">
                <a:ea typeface="宋体" pitchFamily="2" charset="-122"/>
              </a:rPr>
              <a:t>Analyzing what is </a:t>
            </a:r>
            <a:r>
              <a:rPr lang="en-US" altLang="zh-CN" dirty="0" smtClean="0">
                <a:ea typeface="宋体" pitchFamily="2" charset="-122"/>
              </a:rPr>
              <a:t>happening</a:t>
            </a:r>
            <a:endParaRPr lang="en-US" dirty="0"/>
          </a:p>
        </p:txBody>
      </p:sp>
      <p:sp>
        <p:nvSpPr>
          <p:cNvPr id="3" name="Text Placeholder 2"/>
          <p:cNvSpPr>
            <a:spLocks noGrp="1"/>
          </p:cNvSpPr>
          <p:nvPr>
            <p:ph type="body" sz="quarter" idx="10"/>
          </p:nvPr>
        </p:nvSpPr>
        <p:spPr>
          <a:xfrm>
            <a:off x="381000" y="1354110"/>
            <a:ext cx="8382000" cy="4936736"/>
          </a:xfrm>
        </p:spPr>
        <p:txBody>
          <a:bodyPr/>
          <a:lstStyle/>
          <a:p>
            <a:r>
              <a:rPr lang="en-US" sz="2400" dirty="0"/>
              <a:t>Point-in-time </a:t>
            </a:r>
            <a:r>
              <a:rPr lang="en-US" sz="2400" dirty="0" smtClean="0"/>
              <a:t>analysis</a:t>
            </a:r>
          </a:p>
          <a:p>
            <a:pPr lvl="1"/>
            <a:r>
              <a:rPr lang="en-US" sz="2000" dirty="0"/>
              <a:t>Who is </a:t>
            </a:r>
            <a:r>
              <a:rPr lang="en-US" sz="2000" dirty="0" smtClean="0"/>
              <a:t>active</a:t>
            </a:r>
            <a:endParaRPr lang="en-US" sz="2000" dirty="0"/>
          </a:p>
          <a:p>
            <a:pPr lvl="1"/>
            <a:r>
              <a:rPr lang="en-US" sz="2000" dirty="0"/>
              <a:t>Is it running or waiting?</a:t>
            </a:r>
          </a:p>
          <a:p>
            <a:pPr lvl="1"/>
            <a:r>
              <a:rPr lang="en-US" sz="2000" dirty="0"/>
              <a:t>What is it waiting for</a:t>
            </a:r>
            <a:r>
              <a:rPr lang="en-US" sz="2000" dirty="0" smtClean="0"/>
              <a:t>?</a:t>
            </a:r>
            <a:endParaRPr lang="en-US" sz="2000" dirty="0"/>
          </a:p>
          <a:p>
            <a:r>
              <a:rPr lang="en-US" sz="2400" dirty="0"/>
              <a:t>Analyzing active sessions</a:t>
            </a:r>
          </a:p>
          <a:p>
            <a:pPr lvl="1"/>
            <a:r>
              <a:rPr lang="en-US" sz="2000" dirty="0">
                <a:solidFill>
                  <a:srgbClr val="FF0000"/>
                </a:solidFill>
              </a:rPr>
              <a:t>Running, Runnable or Suspended</a:t>
            </a:r>
          </a:p>
          <a:p>
            <a:r>
              <a:rPr lang="en-US" sz="2400" dirty="0"/>
              <a:t>Using Management Studio </a:t>
            </a:r>
          </a:p>
          <a:p>
            <a:pPr lvl="1"/>
            <a:r>
              <a:rPr lang="en-US" sz="2000" dirty="0" smtClean="0"/>
              <a:t>Activity </a:t>
            </a:r>
            <a:r>
              <a:rPr lang="en-US" sz="2000" dirty="0"/>
              <a:t>Monitor</a:t>
            </a:r>
          </a:p>
          <a:p>
            <a:pPr lvl="1"/>
            <a:r>
              <a:rPr lang="en-US" sz="2000" dirty="0"/>
              <a:t>Graphical Reports</a:t>
            </a:r>
          </a:p>
          <a:p>
            <a:r>
              <a:rPr lang="en-US" sz="2400" dirty="0"/>
              <a:t>Using system catalogs </a:t>
            </a:r>
          </a:p>
          <a:p>
            <a:pPr lvl="1"/>
            <a:r>
              <a:rPr lang="en-US" sz="2000" dirty="0" err="1" smtClean="0">
                <a:solidFill>
                  <a:srgbClr val="FF0000"/>
                </a:solidFill>
              </a:rPr>
              <a:t>sys.dm_exec_requests</a:t>
            </a:r>
            <a:endParaRPr lang="en-US" sz="2000" dirty="0" smtClean="0">
              <a:solidFill>
                <a:srgbClr val="FF0000"/>
              </a:solidFill>
            </a:endParaRPr>
          </a:p>
          <a:p>
            <a:pPr lvl="1"/>
            <a:r>
              <a:rPr lang="en-US" sz="2000" dirty="0" err="1" smtClean="0"/>
              <a:t>sys.dm_exec_sessions</a:t>
            </a:r>
            <a:endParaRPr lang="en-US" sz="2000" dirty="0" smtClean="0"/>
          </a:p>
          <a:p>
            <a:pPr lvl="1"/>
            <a:r>
              <a:rPr lang="en-US" sz="2000" dirty="0" err="1" smtClean="0"/>
              <a:t>sys.dm_os_waiting_tasks</a:t>
            </a:r>
            <a:endParaRPr lang="en-US" sz="2000" dirty="0" smtClean="0"/>
          </a:p>
          <a:p>
            <a:pPr lvl="1"/>
            <a:r>
              <a:rPr lang="en-US" sz="2000" dirty="0" err="1" smtClean="0"/>
              <a:t>sys.sysprocesses</a:t>
            </a:r>
            <a:r>
              <a:rPr lang="en-US" sz="2000" dirty="0" smtClean="0"/>
              <a:t>, </a:t>
            </a:r>
            <a:r>
              <a:rPr lang="en-US" sz="2000" dirty="0" err="1" smtClean="0"/>
              <a:t>sp_who</a:t>
            </a:r>
            <a:r>
              <a:rPr lang="en-US" sz="2000" dirty="0" smtClean="0"/>
              <a:t>, sp_who2</a:t>
            </a:r>
            <a:endParaRPr lang="en-US" sz="2000" dirty="0"/>
          </a:p>
        </p:txBody>
      </p:sp>
      <p:sp>
        <p:nvSpPr>
          <p:cNvPr id="4" name="Slide Number Placeholder 3"/>
          <p:cNvSpPr>
            <a:spLocks noGrp="1"/>
          </p:cNvSpPr>
          <p:nvPr>
            <p:ph type="sldNum" sz="quarter" idx="4"/>
          </p:nvPr>
        </p:nvSpPr>
        <p:spPr/>
        <p:txBody>
          <a:bodyPr/>
          <a:lstStyle/>
          <a:p>
            <a:fld id="{AA983A80-6BBA-4064-90A4-A44AD743098E}" type="slidenum">
              <a:rPr lang="en-US" smtClean="0"/>
              <a:pPr/>
              <a:t>6</a:t>
            </a:fld>
            <a:endParaRPr lang="en-US"/>
          </a:p>
        </p:txBody>
      </p:sp>
    </p:spTree>
    <p:extLst>
      <p:ext uri="{BB962C8B-B14F-4D97-AF65-F5344CB8AC3E}">
        <p14:creationId xmlns:p14="http://schemas.microsoft.com/office/powerpoint/2010/main" val="1324380155"/>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98598"/>
          </a:xfrm>
        </p:spPr>
        <p:txBody>
          <a:bodyPr/>
          <a:lstStyle/>
          <a:p>
            <a:r>
              <a:rPr lang="en-US" altLang="zh-CN" dirty="0">
                <a:ea typeface="宋体" pitchFamily="2" charset="-122"/>
              </a:rPr>
              <a:t>Analyzing what </a:t>
            </a:r>
            <a:r>
              <a:rPr lang="en-US" altLang="zh-CN" dirty="0" smtClean="0">
                <a:ea typeface="宋体" pitchFamily="2" charset="-122"/>
              </a:rPr>
              <a:t>has happened</a:t>
            </a:r>
            <a:endParaRPr lang="en-US" dirty="0"/>
          </a:p>
        </p:txBody>
      </p:sp>
      <p:sp>
        <p:nvSpPr>
          <p:cNvPr id="3" name="Text Placeholder 2"/>
          <p:cNvSpPr>
            <a:spLocks noGrp="1"/>
          </p:cNvSpPr>
          <p:nvPr>
            <p:ph type="body" sz="quarter" idx="10"/>
          </p:nvPr>
        </p:nvSpPr>
        <p:spPr>
          <a:xfrm>
            <a:off x="381000" y="1371600"/>
            <a:ext cx="8382000" cy="5072158"/>
          </a:xfrm>
        </p:spPr>
        <p:txBody>
          <a:bodyPr/>
          <a:lstStyle/>
          <a:p>
            <a:r>
              <a:rPr lang="en-US" sz="2400" dirty="0"/>
              <a:t>Cumulative </a:t>
            </a:r>
            <a:r>
              <a:rPr lang="en-US" sz="2400" dirty="0" smtClean="0"/>
              <a:t>analysis</a:t>
            </a:r>
          </a:p>
          <a:p>
            <a:pPr lvl="1"/>
            <a:r>
              <a:rPr lang="en-US" sz="2000" dirty="0"/>
              <a:t>Whose duration has been long?</a:t>
            </a:r>
          </a:p>
          <a:p>
            <a:pPr lvl="1"/>
            <a:r>
              <a:rPr lang="en-US" sz="2000" dirty="0"/>
              <a:t>Who has consumed the most resources?</a:t>
            </a:r>
          </a:p>
          <a:p>
            <a:pPr lvl="1"/>
            <a:r>
              <a:rPr lang="en-US" sz="2000" dirty="0"/>
              <a:t>What has it been waiting for</a:t>
            </a:r>
            <a:r>
              <a:rPr lang="en-US" sz="2000" dirty="0" smtClean="0"/>
              <a:t>?</a:t>
            </a:r>
            <a:endParaRPr lang="en-US" sz="2000" dirty="0"/>
          </a:p>
          <a:p>
            <a:r>
              <a:rPr lang="en-US" sz="2400" dirty="0"/>
              <a:t>Analyzing top queries and top resource waits</a:t>
            </a:r>
          </a:p>
          <a:p>
            <a:pPr lvl="1"/>
            <a:r>
              <a:rPr lang="en-US" sz="2000" dirty="0"/>
              <a:t>High duration, CPU or IO</a:t>
            </a:r>
          </a:p>
          <a:p>
            <a:r>
              <a:rPr lang="en-US" sz="2400" dirty="0"/>
              <a:t>Using Management Studio </a:t>
            </a:r>
          </a:p>
          <a:p>
            <a:pPr lvl="1"/>
            <a:r>
              <a:rPr lang="en-US" sz="2000" dirty="0"/>
              <a:t>Graphical Reports</a:t>
            </a:r>
          </a:p>
          <a:p>
            <a:r>
              <a:rPr lang="en-US" sz="2400" dirty="0"/>
              <a:t>Using system catalogs </a:t>
            </a:r>
          </a:p>
          <a:p>
            <a:pPr lvl="1"/>
            <a:r>
              <a:rPr lang="en-US" sz="2000" dirty="0" err="1">
                <a:solidFill>
                  <a:srgbClr val="FF0000"/>
                </a:solidFill>
              </a:rPr>
              <a:t>sys.dm_exec_query_stats</a:t>
            </a:r>
            <a:endParaRPr lang="en-US" sz="2000" dirty="0">
              <a:solidFill>
                <a:srgbClr val="FF0000"/>
              </a:solidFill>
            </a:endParaRPr>
          </a:p>
          <a:p>
            <a:pPr lvl="1"/>
            <a:r>
              <a:rPr lang="en-US" sz="2000" dirty="0" err="1" smtClean="0"/>
              <a:t>sys.dm_os_wait_stats</a:t>
            </a:r>
            <a:endParaRPr lang="en-US" sz="2000" dirty="0" smtClean="0"/>
          </a:p>
          <a:p>
            <a:pPr lvl="1"/>
            <a:r>
              <a:rPr lang="en-US" sz="2000" dirty="0" err="1" smtClean="0"/>
              <a:t>sys.dm_db_index_usage_stats</a:t>
            </a:r>
            <a:endParaRPr lang="en-US" sz="2000" dirty="0"/>
          </a:p>
          <a:p>
            <a:r>
              <a:rPr lang="en-US" sz="2400" dirty="0"/>
              <a:t>Using SQL Server </a:t>
            </a:r>
            <a:r>
              <a:rPr lang="en-US" sz="2400" dirty="0" smtClean="0"/>
              <a:t>Tracing</a:t>
            </a:r>
          </a:p>
          <a:p>
            <a:pPr lvl="1"/>
            <a:endParaRPr lang="en-US" sz="2000" dirty="0"/>
          </a:p>
        </p:txBody>
      </p:sp>
      <p:sp>
        <p:nvSpPr>
          <p:cNvPr id="4" name="Slide Number Placeholder 3"/>
          <p:cNvSpPr>
            <a:spLocks noGrp="1"/>
          </p:cNvSpPr>
          <p:nvPr>
            <p:ph type="sldNum" sz="quarter" idx="4"/>
          </p:nvPr>
        </p:nvSpPr>
        <p:spPr/>
        <p:txBody>
          <a:bodyPr/>
          <a:lstStyle/>
          <a:p>
            <a:fld id="{AA983A80-6BBA-4064-90A4-A44AD743098E}" type="slidenum">
              <a:rPr lang="en-US" smtClean="0"/>
              <a:pPr/>
              <a:t>7</a:t>
            </a:fld>
            <a:endParaRPr lang="en-US"/>
          </a:p>
        </p:txBody>
      </p:sp>
    </p:spTree>
    <p:extLst>
      <p:ext uri="{BB962C8B-B14F-4D97-AF65-F5344CB8AC3E}">
        <p14:creationId xmlns:p14="http://schemas.microsoft.com/office/powerpoint/2010/main" val="4150526953"/>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5"/>
          <p:cNvSpPr>
            <a:spLocks noGrp="1" noChangeArrowheads="1"/>
          </p:cNvSpPr>
          <p:nvPr>
            <p:ph type="title"/>
          </p:nvPr>
        </p:nvSpPr>
        <p:spPr/>
        <p:txBody>
          <a:bodyPr/>
          <a:lstStyle/>
          <a:p>
            <a:r>
              <a:rPr lang="en-GB" altLang="zh-CN" dirty="0">
                <a:ea typeface="宋体" pitchFamily="2" charset="-122"/>
              </a:rPr>
              <a:t>Tuning expensive </a:t>
            </a:r>
            <a:r>
              <a:rPr lang="en-GB" altLang="zh-CN" dirty="0" smtClean="0">
                <a:ea typeface="宋体" pitchFamily="2" charset="-122"/>
              </a:rPr>
              <a:t>queries</a:t>
            </a:r>
            <a:endParaRPr lang="en-US" altLang="zh-CN" dirty="0" smtClean="0">
              <a:ea typeface="宋体" pitchFamily="2" charset="-122"/>
            </a:endParaRPr>
          </a:p>
        </p:txBody>
      </p:sp>
      <p:sp>
        <p:nvSpPr>
          <p:cNvPr id="30723" name="Rectangle 6"/>
          <p:cNvSpPr>
            <a:spLocks noGrp="1" noChangeArrowheads="1"/>
          </p:cNvSpPr>
          <p:nvPr>
            <p:ph type="body" idx="1"/>
          </p:nvPr>
        </p:nvSpPr>
        <p:spPr>
          <a:xfrm>
            <a:off x="381000" y="1295400"/>
            <a:ext cx="8305800" cy="4598182"/>
          </a:xfrm>
        </p:spPr>
        <p:txBody>
          <a:bodyPr/>
          <a:lstStyle/>
          <a:p>
            <a:r>
              <a:rPr lang="en-US" sz="2400" dirty="0" smtClean="0"/>
              <a:t>High CPU/IO queries</a:t>
            </a:r>
          </a:p>
          <a:p>
            <a:pPr lvl="1"/>
            <a:r>
              <a:rPr lang="en-US" sz="2000" dirty="0" smtClean="0"/>
              <a:t>Tuning the query itself: analyzing the execution plan</a:t>
            </a:r>
          </a:p>
          <a:p>
            <a:pPr lvl="1"/>
            <a:r>
              <a:rPr lang="en-US" sz="2000" dirty="0" smtClean="0"/>
              <a:t>Possible solutions:</a:t>
            </a:r>
          </a:p>
          <a:p>
            <a:pPr lvl="2"/>
            <a:r>
              <a:rPr lang="en-US" sz="1600" dirty="0" smtClean="0"/>
              <a:t>Optimizing index design</a:t>
            </a:r>
          </a:p>
          <a:p>
            <a:pPr lvl="2"/>
            <a:r>
              <a:rPr lang="en-US" sz="1600" dirty="0" smtClean="0"/>
              <a:t>Updating index statistics</a:t>
            </a:r>
          </a:p>
          <a:p>
            <a:pPr lvl="2"/>
            <a:r>
              <a:rPr lang="en-US" sz="1600" dirty="0" smtClean="0"/>
              <a:t>Optimizing T-SQL queries</a:t>
            </a:r>
          </a:p>
          <a:p>
            <a:pPr lvl="2"/>
            <a:r>
              <a:rPr lang="en-US" sz="1600" dirty="0" smtClean="0"/>
              <a:t>Optimizing application logic design</a:t>
            </a:r>
          </a:p>
          <a:p>
            <a:r>
              <a:rPr lang="en-US" sz="2400" dirty="0" smtClean="0"/>
              <a:t>High duration queries</a:t>
            </a:r>
          </a:p>
          <a:p>
            <a:pPr lvl="1"/>
            <a:r>
              <a:rPr lang="en-US" sz="2000" dirty="0" smtClean="0"/>
              <a:t>Identifying the waited resource</a:t>
            </a:r>
          </a:p>
          <a:p>
            <a:pPr lvl="2"/>
            <a:r>
              <a:rPr lang="en-US" sz="1600" dirty="0" smtClean="0"/>
              <a:t>Most popular causes:  blocking issue, Disk IO bottleneck, latch contention.</a:t>
            </a:r>
          </a:p>
          <a:p>
            <a:pPr lvl="2"/>
            <a:r>
              <a:rPr lang="en-US" sz="1600" dirty="0" smtClean="0">
                <a:hlinkClick r:id="rId3"/>
              </a:rPr>
              <a:t>http</a:t>
            </a:r>
            <a:r>
              <a:rPr lang="en-US" sz="1600" dirty="0">
                <a:hlinkClick r:id="rId3"/>
              </a:rPr>
              <a:t>://</a:t>
            </a:r>
            <a:r>
              <a:rPr lang="en-US" sz="1600" dirty="0" smtClean="0">
                <a:hlinkClick r:id="rId3"/>
              </a:rPr>
              <a:t>technet.microsoft.com/library/Cc966413</a:t>
            </a:r>
            <a:endParaRPr lang="en-US" sz="1600" dirty="0" smtClean="0"/>
          </a:p>
          <a:p>
            <a:pPr lvl="1"/>
            <a:r>
              <a:rPr lang="en-US" sz="2000" dirty="0" smtClean="0"/>
              <a:t>Possible solutions:</a:t>
            </a:r>
          </a:p>
          <a:p>
            <a:pPr lvl="2"/>
            <a:r>
              <a:rPr lang="en-US" sz="1600" dirty="0" smtClean="0"/>
              <a:t>Optimizing transaction/application logic design</a:t>
            </a:r>
          </a:p>
          <a:p>
            <a:pPr lvl="2"/>
            <a:r>
              <a:rPr lang="en-US" sz="1600" dirty="0" smtClean="0"/>
              <a:t>Optimizing Disk IO systems</a:t>
            </a:r>
          </a:p>
          <a:p>
            <a:pPr marL="0" indent="0">
              <a:buNone/>
            </a:pPr>
            <a:endParaRPr lang="en-US" sz="2000" dirty="0" smtClean="0"/>
          </a:p>
        </p:txBody>
      </p:sp>
    </p:spTree>
    <p:extLst>
      <p:ext uri="{BB962C8B-B14F-4D97-AF65-F5344CB8AC3E}">
        <p14:creationId xmlns:p14="http://schemas.microsoft.com/office/powerpoint/2010/main" val="9849827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997196"/>
          </a:xfrm>
        </p:spPr>
        <p:txBody>
          <a:bodyPr/>
          <a:lstStyle/>
          <a:p>
            <a:r>
              <a:rPr lang="en-US" altLang="zh-CN" dirty="0">
                <a:ea typeface="宋体" pitchFamily="2" charset="-122"/>
              </a:rPr>
              <a:t>SQL Performance Tuning Tools</a:t>
            </a:r>
            <a:r>
              <a:rPr lang="en-US" dirty="0"/>
              <a:t/>
            </a:r>
            <a:br>
              <a:rPr lang="en-US" dirty="0"/>
            </a:br>
            <a:endParaRPr lang="en-US" dirty="0"/>
          </a:p>
        </p:txBody>
      </p:sp>
      <p:sp>
        <p:nvSpPr>
          <p:cNvPr id="3" name="Text Placeholder 2"/>
          <p:cNvSpPr>
            <a:spLocks noGrp="1"/>
          </p:cNvSpPr>
          <p:nvPr>
            <p:ph type="body" sz="quarter" idx="10"/>
          </p:nvPr>
        </p:nvSpPr>
        <p:spPr>
          <a:xfrm>
            <a:off x="381000" y="1371600"/>
            <a:ext cx="8382000" cy="4210383"/>
          </a:xfrm>
        </p:spPr>
        <p:txBody>
          <a:bodyPr/>
          <a:lstStyle/>
          <a:p>
            <a:r>
              <a:rPr lang="en-US" sz="2400" dirty="0" smtClean="0"/>
              <a:t>SQL Server Management Studio</a:t>
            </a:r>
          </a:p>
          <a:p>
            <a:pPr lvl="1"/>
            <a:r>
              <a:rPr lang="en-US" sz="2000" dirty="0"/>
              <a:t>Activity Monitor</a:t>
            </a:r>
          </a:p>
          <a:p>
            <a:pPr lvl="1"/>
            <a:r>
              <a:rPr lang="en-US" sz="2000" dirty="0"/>
              <a:t>Graphical Reports</a:t>
            </a:r>
          </a:p>
          <a:p>
            <a:pPr lvl="2"/>
            <a:r>
              <a:rPr lang="en-US" sz="1600" dirty="0"/>
              <a:t>SQL Server </a:t>
            </a:r>
            <a:r>
              <a:rPr lang="en-US" sz="1600" dirty="0" smtClean="0"/>
              <a:t>Performance </a:t>
            </a:r>
            <a:r>
              <a:rPr lang="en-US" sz="1600" dirty="0"/>
              <a:t>Dashboard Reports </a:t>
            </a:r>
            <a:br>
              <a:rPr lang="en-US" sz="1600" dirty="0"/>
            </a:br>
            <a:r>
              <a:rPr lang="en-US" sz="1600" dirty="0">
                <a:hlinkClick r:id="rId2"/>
              </a:rPr>
              <a:t>http://</a:t>
            </a:r>
            <a:r>
              <a:rPr lang="en-US" sz="1600" dirty="0" smtClean="0">
                <a:hlinkClick r:id="rId2"/>
              </a:rPr>
              <a:t>www.microsoft.com/en-us/download/details.aspx?id=29063</a:t>
            </a:r>
            <a:endParaRPr lang="en-US" sz="1600" dirty="0" smtClean="0"/>
          </a:p>
          <a:p>
            <a:pPr lvl="1"/>
            <a:r>
              <a:rPr lang="en-GB" altLang="zh-CN" sz="2000" dirty="0">
                <a:ea typeface="宋体" pitchFamily="2" charset="-122"/>
              </a:rPr>
              <a:t>Query Execution Plan</a:t>
            </a:r>
          </a:p>
          <a:p>
            <a:pPr lvl="1"/>
            <a:r>
              <a:rPr lang="en-US" sz="2000" dirty="0" smtClean="0"/>
              <a:t>System Catalogs</a:t>
            </a:r>
          </a:p>
          <a:p>
            <a:r>
              <a:rPr lang="en-US" sz="2400" dirty="0" smtClean="0"/>
              <a:t>Tracing</a:t>
            </a:r>
          </a:p>
          <a:p>
            <a:r>
              <a:rPr lang="en-GB" altLang="zh-CN" sz="2400" dirty="0" err="1" smtClean="0">
                <a:ea typeface="宋体" pitchFamily="2" charset="-122"/>
              </a:rPr>
              <a:t>Pssdiag</a:t>
            </a:r>
            <a:r>
              <a:rPr lang="en-GB" altLang="zh-CN" sz="2400" dirty="0" smtClean="0">
                <a:ea typeface="宋体" pitchFamily="2" charset="-122"/>
              </a:rPr>
              <a:t>/</a:t>
            </a:r>
            <a:r>
              <a:rPr lang="en-GB" altLang="zh-CN" sz="2400" dirty="0" err="1" smtClean="0">
                <a:ea typeface="宋体" pitchFamily="2" charset="-122"/>
              </a:rPr>
              <a:t>Sqldiag</a:t>
            </a:r>
            <a:endParaRPr lang="en-GB" altLang="zh-CN" sz="2400" dirty="0" smtClean="0">
              <a:ea typeface="宋体" pitchFamily="2" charset="-122"/>
            </a:endParaRPr>
          </a:p>
          <a:p>
            <a:r>
              <a:rPr lang="en-GB" sz="2400" dirty="0" err="1" smtClean="0">
                <a:ea typeface="宋体" pitchFamily="2" charset="-122"/>
              </a:rPr>
              <a:t>SQLNexus</a:t>
            </a:r>
            <a:endParaRPr lang="en-US" sz="2400" dirty="0" smtClean="0"/>
          </a:p>
          <a:p>
            <a:endParaRPr lang="en-US" sz="2400" dirty="0"/>
          </a:p>
          <a:p>
            <a:pPr marL="0" indent="0">
              <a:buNone/>
            </a:pPr>
            <a:endParaRPr lang="en-US" sz="2400" dirty="0"/>
          </a:p>
        </p:txBody>
      </p:sp>
      <p:sp>
        <p:nvSpPr>
          <p:cNvPr id="4" name="Slide Number Placeholder 3"/>
          <p:cNvSpPr>
            <a:spLocks noGrp="1"/>
          </p:cNvSpPr>
          <p:nvPr>
            <p:ph type="sldNum" sz="quarter" idx="4"/>
          </p:nvPr>
        </p:nvSpPr>
        <p:spPr/>
        <p:txBody>
          <a:bodyPr/>
          <a:lstStyle/>
          <a:p>
            <a:fld id="{AA983A80-6BBA-4064-90A4-A44AD743098E}" type="slidenum">
              <a:rPr lang="en-US" smtClean="0"/>
              <a:pPr/>
              <a:t>9</a:t>
            </a:fld>
            <a:endParaRPr lang="en-US"/>
          </a:p>
        </p:txBody>
      </p:sp>
    </p:spTree>
    <p:extLst>
      <p:ext uri="{BB962C8B-B14F-4D97-AF65-F5344CB8AC3E}">
        <p14:creationId xmlns:p14="http://schemas.microsoft.com/office/powerpoint/2010/main" val="371581508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PFE_PPT_Template_FINAL">
  <a:themeElements>
    <a:clrScheme name="8-00226_MollyVMC">
      <a:dk1>
        <a:srgbClr val="000000"/>
      </a:dk1>
      <a:lt1>
        <a:srgbClr val="FFFFFF"/>
      </a:lt1>
      <a:dk2>
        <a:srgbClr val="050595"/>
      </a:dk2>
      <a:lt2>
        <a:srgbClr val="FFFF99"/>
      </a:lt2>
      <a:accent1>
        <a:srgbClr val="FFCC00"/>
      </a:accent1>
      <a:accent2>
        <a:srgbClr val="0099FF"/>
      </a:accent2>
      <a:accent3>
        <a:srgbClr val="E85F17"/>
      </a:accent3>
      <a:accent4>
        <a:srgbClr val="112E58"/>
      </a:accent4>
      <a:accent5>
        <a:srgbClr val="6D1514"/>
      </a:accent5>
      <a:accent6>
        <a:srgbClr val="005825"/>
      </a:accent6>
      <a:hlink>
        <a:srgbClr val="050595"/>
      </a:hlink>
      <a:folHlink>
        <a:srgbClr val="7DDDFF"/>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txDef>
      <a:spPr>
        <a:noFill/>
      </a:spPr>
      <a:bodyPr wrap="none" rtlCol="0">
        <a:spAutoFit/>
      </a:bodyPr>
      <a:lstStyle>
        <a:defPPr>
          <a:defRPr dirty="0" err="1" smtClean="0">
            <a:solidFill>
              <a:schemeClr val="bg1"/>
            </a:solidFill>
          </a:defRPr>
        </a:defPPr>
      </a:lstStyle>
    </a:tx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5ED6384B1397C4BB967736D1EB687C0" ma:contentTypeVersion="0" ma:contentTypeDescription="Create a new document." ma:contentTypeScope="" ma:versionID="914b95f0889cf2e9de3d0d4bd39ff905">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B4EC6CA2-2CD6-4324-ABD5-64EB796FEB4D}">
  <ds:schemaRefs>
    <ds:schemaRef ds:uri="http://purl.org/dc/dcmitype/"/>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http://www.w3.org/XML/1998/namespace"/>
    <ds:schemaRef ds:uri="http://purl.org/dc/terms/"/>
  </ds:schemaRefs>
</ds:datastoreItem>
</file>

<file path=customXml/itemProps2.xml><?xml version="1.0" encoding="utf-8"?>
<ds:datastoreItem xmlns:ds="http://schemas.openxmlformats.org/officeDocument/2006/customXml" ds:itemID="{767FD858-CB41-46C7-9F5A-3C841BCC5B44}">
  <ds:schemaRefs>
    <ds:schemaRef ds:uri="http://schemas.microsoft.com/sharepoint/v3/contenttype/forms"/>
  </ds:schemaRefs>
</ds:datastoreItem>
</file>

<file path=customXml/itemProps3.xml><?xml version="1.0" encoding="utf-8"?>
<ds:datastoreItem xmlns:ds="http://schemas.openxmlformats.org/officeDocument/2006/customXml" ds:itemID="{185CC54B-A3C6-469A-90EB-0E046F5247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PFE_PPT_Template_FINAL</Template>
  <TotalTime>1187</TotalTime>
  <Words>593</Words>
  <Application>Microsoft Office PowerPoint</Application>
  <PresentationFormat>On-screen Show (4:3)</PresentationFormat>
  <Paragraphs>172</Paragraphs>
  <Slides>14</Slides>
  <Notes>4</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PFE_PPT_Template_FINAL</vt:lpstr>
      <vt:lpstr>White with Courier font for code slides</vt:lpstr>
      <vt:lpstr>Agenda</vt:lpstr>
      <vt:lpstr>Key Concepts About Performance</vt:lpstr>
      <vt:lpstr>Factors Affecting SQL Performance</vt:lpstr>
      <vt:lpstr>SQL Performance Tuning Methodologies</vt:lpstr>
      <vt:lpstr>Is there resource bottleneck? </vt:lpstr>
      <vt:lpstr>Analyzing what is happening</vt:lpstr>
      <vt:lpstr>Analyzing what has happened</vt:lpstr>
      <vt:lpstr>Tuning expensive queries</vt:lpstr>
      <vt:lpstr>SQL Performance Tuning Tools </vt:lpstr>
      <vt:lpstr>Tracing</vt:lpstr>
      <vt:lpstr>Tracing - Events</vt:lpstr>
      <vt:lpstr>Pssdiag/Sqldiag</vt:lpstr>
      <vt:lpstr>SQLNexus</vt:lpstr>
      <vt:lpstr>SQL Server Performance Survival Guide</vt:lpstr>
    </vt:vector>
  </TitlesOfParts>
  <Manager>&lt;Content Manager Name Here&gt;</Manager>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PFE UT Forecast WorkSpace</dc:title>
  <dc:subject>Microsoft Services</dc:subject>
  <dc:creator>Lihua Zhou</dc:creator>
  <dc:description>Template: Set up: Sarah Bickle, Silver Fox Productions
Formatting:
Event Date:
Event Location:
Audience:</dc:description>
  <cp:lastModifiedBy>Lei He (PRC)</cp:lastModifiedBy>
  <cp:revision>39</cp:revision>
  <dcterms:created xsi:type="dcterms:W3CDTF">2011-09-22T08:51:54Z</dcterms:created>
  <dcterms:modified xsi:type="dcterms:W3CDTF">2012-12-11T10:40:58Z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0x01010045ED6384B1397C4BB967736D1EB687C0</vt:lpwstr>
  </property>
</Properties>
</file>