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4" r:id="rId3"/>
    <p:sldId id="273" r:id="rId4"/>
    <p:sldId id="278" r:id="rId5"/>
    <p:sldId id="279" r:id="rId6"/>
    <p:sldId id="280" r:id="rId7"/>
    <p:sldId id="281" r:id="rId8"/>
    <p:sldId id="271" r:id="rId9"/>
    <p:sldId id="287" r:id="rId10"/>
    <p:sldId id="288" r:id="rId11"/>
    <p:sldId id="289" r:id="rId12"/>
    <p:sldId id="291" r:id="rId13"/>
    <p:sldId id="292" r:id="rId14"/>
    <p:sldId id="257" r:id="rId15"/>
    <p:sldId id="270" r:id="rId16"/>
    <p:sldId id="266" r:id="rId17"/>
    <p:sldId id="274" r:id="rId18"/>
    <p:sldId id="269" r:id="rId19"/>
    <p:sldId id="285" r:id="rId20"/>
    <p:sldId id="272" r:id="rId21"/>
    <p:sldId id="275" r:id="rId22"/>
    <p:sldId id="284" r:id="rId23"/>
    <p:sldId id="283" r:id="rId24"/>
    <p:sldId id="282" r:id="rId25"/>
    <p:sldId id="286" r:id="rId26"/>
    <p:sldId id="265" r:id="rId27"/>
    <p:sldId id="293" r:id="rId28"/>
    <p:sldId id="290" r:id="rId29"/>
    <p:sldId id="258" r:id="rId30"/>
    <p:sldId id="263" r:id="rId31"/>
    <p:sldId id="259" r:id="rId32"/>
    <p:sldId id="262" r:id="rId33"/>
    <p:sldId id="260" r:id="rId34"/>
    <p:sldId id="261"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35FBC0-8755-485D-BF10-5AA1CABD92FA}" type="datetimeFigureOut">
              <a:rPr lang="zh-CN" altLang="en-US" smtClean="0"/>
              <a:pPr/>
              <a:t>2010-2-9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1FAC0-D97A-4784-BC82-F7C2D5DFE24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241FAC0-D97A-4784-BC82-F7C2D5DFE243}" type="slidenum">
              <a:rPr lang="zh-CN" altLang="en-US" smtClean="0"/>
              <a:pPr/>
              <a:t>27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241FAC0-D97A-4784-BC82-F7C2D5DFE243}" type="slidenum">
              <a:rPr lang="zh-CN" altLang="en-US" smtClean="0"/>
              <a:pPr/>
              <a:t>33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7CE45B2-71BA-49FD-B627-A6A0B431135B}" type="datetimeFigureOut">
              <a:rPr lang="zh-CN" altLang="en-US" smtClean="0"/>
              <a:pPr/>
              <a:t>2010-2-9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924594-CDE8-4187-885F-C159B3A2EA8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E45B2-71BA-49FD-B627-A6A0B431135B}" type="datetimeFigureOut">
              <a:rPr lang="zh-CN" altLang="en-US" smtClean="0"/>
              <a:pPr/>
              <a:t>2010-2-9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24594-CDE8-4187-885F-C159B3A2EA8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nblogs.com/virusswb/archive/2010/01/28/1658710.html" TargetMode="External"/><Relationship Id="rId2" Type="http://schemas.openxmlformats.org/officeDocument/2006/relationships/hyperlink" Target="http://www.cnblogs.com/Terrylee/archive/2008/07/29/binding-data-validation-in-silverligh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nblogs.com/frank_xl/archive/2009/08/04/1515873.html"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zh.wikipedia.org/wiki/%E7%BD%91%E7%BB%9C%E5%BA%94%E7%94%A8%E7%A8%8B%E5%BA%8F" TargetMode="External"/><Relationship Id="rId7" Type="http://schemas.openxmlformats.org/officeDocument/2006/relationships/hyperlink" Target="http://zh.wikipedia.org/wiki/%E6%B5%8F%E8%A7%88%E5%99%A8" TargetMode="External"/><Relationship Id="rId2" Type="http://schemas.openxmlformats.org/officeDocument/2006/relationships/hyperlink" Target="http://zh.wikipedia.org/wiki/%E5%BA%94%E7%94%A8%E8%BD%AF%E4%BB%B6" TargetMode="External"/><Relationship Id="rId1" Type="http://schemas.openxmlformats.org/officeDocument/2006/relationships/slideLayout" Target="../slideLayouts/slideLayout2.xml"/><Relationship Id="rId6" Type="http://schemas.openxmlformats.org/officeDocument/2006/relationships/hyperlink" Target="http://zh.wikipedia.org/wiki/%E6%9C%8D%E5%8A%A1%E5%99%A8" TargetMode="External"/><Relationship Id="rId5" Type="http://schemas.openxmlformats.org/officeDocument/2006/relationships/hyperlink" Target="http://zh.wikipedia.org/wiki/%E5%AE%A2%E6%88%B7%E7%AB%AF" TargetMode="External"/><Relationship Id="rId4" Type="http://schemas.openxmlformats.org/officeDocument/2006/relationships/hyperlink" Target="http://zh.wikipedia.org/wiki/%E7%94%A8%E6%88%B7%E7%95%8C%E9%9D%A2"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log.csdn.net/zjfei/archive/2009/07/27/4384428.aspx" TargetMode="External"/><Relationship Id="rId2" Type="http://schemas.openxmlformats.org/officeDocument/2006/relationships/hyperlink" Target="http://www.silverlightchina.net/html/tips/2009/1203/276.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nblogs.com/yinpengxiang/archive/2009/03/23/slChat.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nblogs.com/Kinglee/category/20132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ace.itpub.net/12184684/viewspace-366344" TargetMode="External"/><Relationship Id="rId2" Type="http://schemas.openxmlformats.org/officeDocument/2006/relationships/hyperlink" Target="http://blogs.msdn.com/jijia/archive/2009/03/25/silverlight-3-offline-mode.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err="1" smtClean="0"/>
              <a:t>Silverlight</a:t>
            </a:r>
            <a:r>
              <a:rPr lang="en-US" altLang="zh-CN" dirty="0" smtClean="0"/>
              <a:t> </a:t>
            </a:r>
            <a:r>
              <a:rPr lang="zh-CN" altLang="en-US" dirty="0" smtClean="0"/>
              <a:t>及其相关技术简介</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SL</a:t>
            </a:r>
            <a:r>
              <a:rPr lang="zh-CN" altLang="en-US" dirty="0" smtClean="0"/>
              <a:t>的独立存储</a:t>
            </a:r>
            <a:endParaRPr lang="zh-CN" altLang="en-US" dirty="0"/>
          </a:p>
        </p:txBody>
      </p:sp>
      <p:sp>
        <p:nvSpPr>
          <p:cNvPr id="3" name="内容占位符 2"/>
          <p:cNvSpPr>
            <a:spLocks noGrp="1"/>
          </p:cNvSpPr>
          <p:nvPr>
            <p:ph idx="1"/>
          </p:nvPr>
        </p:nvSpPr>
        <p:spPr>
          <a:xfrm>
            <a:off x="457200" y="1214422"/>
            <a:ext cx="8229600" cy="5286412"/>
          </a:xfrm>
        </p:spPr>
        <p:txBody>
          <a:bodyPr>
            <a:normAutofit fontScale="70000" lnSpcReduction="20000"/>
          </a:bodyPr>
          <a:lstStyle/>
          <a:p>
            <a:r>
              <a:rPr lang="zh-CN" altLang="en-US" dirty="0" smtClean="0"/>
              <a:t>独立存储（</a:t>
            </a:r>
            <a:r>
              <a:rPr lang="en-US" altLang="zh-CN" dirty="0" smtClean="0"/>
              <a:t>Isolated Storage</a:t>
            </a:r>
            <a:r>
              <a:rPr lang="zh-CN" altLang="en-US" dirty="0" smtClean="0"/>
              <a:t>）是</a:t>
            </a:r>
            <a:r>
              <a:rPr lang="en-US" altLang="zh-CN" dirty="0" smtClean="0"/>
              <a:t>Silverlight 2</a:t>
            </a:r>
            <a:r>
              <a:rPr lang="zh-CN" altLang="en-US" dirty="0" smtClean="0"/>
              <a:t>中提供的一个客户端安全的存储，它是一个与</a:t>
            </a:r>
            <a:r>
              <a:rPr lang="en-US" altLang="zh-CN" dirty="0" smtClean="0"/>
              <a:t>Cookie</a:t>
            </a:r>
            <a:r>
              <a:rPr lang="zh-CN" altLang="en-US" dirty="0" smtClean="0"/>
              <a:t>机制类似的局部信任机制。独立存储机制的</a:t>
            </a:r>
            <a:r>
              <a:rPr lang="en-US" altLang="zh-CN" dirty="0" smtClean="0"/>
              <a:t>APIs </a:t>
            </a:r>
            <a:r>
              <a:rPr lang="zh-CN" altLang="en-US" dirty="0" smtClean="0"/>
              <a:t>提供了一个虚拟的文件系统和可以访问这个虚拟文件系统的数据流对象。</a:t>
            </a:r>
            <a:r>
              <a:rPr lang="en-US" altLang="zh-CN" dirty="0" smtClean="0"/>
              <a:t>Silverlight</a:t>
            </a:r>
            <a:r>
              <a:rPr lang="zh-CN" altLang="en-US" dirty="0" smtClean="0"/>
              <a:t>中的独立存储是基于 </a:t>
            </a:r>
            <a:r>
              <a:rPr lang="en-US" altLang="zh-CN" dirty="0" smtClean="0"/>
              <a:t>.NET Framework</a:t>
            </a:r>
            <a:r>
              <a:rPr lang="zh-CN" altLang="en-US" dirty="0" smtClean="0"/>
              <a:t>中的独立存储来建立的，所以它仅仅是</a:t>
            </a:r>
            <a:r>
              <a:rPr lang="en-US" altLang="zh-CN" dirty="0" smtClean="0"/>
              <a:t>.NET Framework</a:t>
            </a:r>
            <a:r>
              <a:rPr lang="zh-CN" altLang="en-US" dirty="0" smtClean="0"/>
              <a:t>中独立存储的一个子集。 </a:t>
            </a:r>
          </a:p>
          <a:p>
            <a:r>
              <a:rPr lang="en-US" altLang="zh-CN" dirty="0" smtClean="0"/>
              <a:t>Silverlight</a:t>
            </a:r>
            <a:r>
              <a:rPr lang="zh-CN" altLang="en-US" dirty="0" smtClean="0"/>
              <a:t>中的独立存储有以下一些特征</a:t>
            </a:r>
            <a:r>
              <a:rPr lang="en-US" altLang="zh-CN" dirty="0" smtClean="0"/>
              <a:t>: </a:t>
            </a:r>
          </a:p>
          <a:p>
            <a:pPr lvl="1"/>
            <a:r>
              <a:rPr lang="zh-CN" altLang="en-US" dirty="0" smtClean="0"/>
              <a:t>每个基于</a:t>
            </a:r>
            <a:r>
              <a:rPr lang="en-US" altLang="zh-CN" dirty="0" smtClean="0"/>
              <a:t>Silverlight</a:t>
            </a:r>
            <a:r>
              <a:rPr lang="zh-CN" altLang="en-US" dirty="0" smtClean="0"/>
              <a:t>的应用程序都被分配了属于它自己的一部分存储空间</a:t>
            </a:r>
            <a:r>
              <a:rPr lang="en-US" altLang="zh-CN" dirty="0" smtClean="0"/>
              <a:t>, </a:t>
            </a:r>
            <a:r>
              <a:rPr lang="zh-CN" altLang="en-US" dirty="0" smtClean="0"/>
              <a:t>但是应用程序中的程序集却是在存储空间中共享的。一个应用程序被服务器赋给了一个唯一的固定的标识值。基于</a:t>
            </a:r>
            <a:r>
              <a:rPr lang="en-US" altLang="zh-CN" dirty="0" smtClean="0"/>
              <a:t>Silverlight</a:t>
            </a:r>
            <a:r>
              <a:rPr lang="zh-CN" altLang="en-US" dirty="0" smtClean="0"/>
              <a:t>的应用程序的虚拟文件系统现在就以一个标识值的方式来访问了。这个标识值必须是一个常量，这样每次应用程序运行时才可以找到这个共享的位置。   </a:t>
            </a:r>
          </a:p>
          <a:p>
            <a:pPr lvl="1"/>
            <a:r>
              <a:rPr lang="zh-CN" altLang="en-US" dirty="0" smtClean="0"/>
              <a:t>独立存储的</a:t>
            </a:r>
            <a:r>
              <a:rPr lang="en-US" altLang="zh-CN" dirty="0" smtClean="0"/>
              <a:t>APIs </a:t>
            </a:r>
            <a:r>
              <a:rPr lang="zh-CN" altLang="en-US" dirty="0" smtClean="0"/>
              <a:t>其实和其它的文件操作</a:t>
            </a:r>
            <a:r>
              <a:rPr lang="en-US" altLang="zh-CN" dirty="0" smtClean="0"/>
              <a:t>APIs</a:t>
            </a:r>
            <a:r>
              <a:rPr lang="zh-CN" altLang="en-US" dirty="0" smtClean="0"/>
              <a:t>类似，比如 </a:t>
            </a:r>
            <a:r>
              <a:rPr lang="en-US" altLang="zh-CN" dirty="0" smtClean="0"/>
              <a:t>File </a:t>
            </a:r>
            <a:r>
              <a:rPr lang="zh-CN" altLang="en-US" dirty="0" smtClean="0"/>
              <a:t>和 </a:t>
            </a:r>
            <a:r>
              <a:rPr lang="en-US" altLang="zh-CN" dirty="0" smtClean="0"/>
              <a:t>Directory </a:t>
            </a:r>
            <a:r>
              <a:rPr lang="zh-CN" altLang="en-US" dirty="0" smtClean="0"/>
              <a:t>这些用来访问和维护文件或文件夹的类。 它们都是基于</a:t>
            </a:r>
            <a:r>
              <a:rPr lang="en-US" altLang="zh-CN" dirty="0" err="1" smtClean="0"/>
              <a:t>FileStream</a:t>
            </a:r>
            <a:r>
              <a:rPr lang="en-US" altLang="zh-CN" dirty="0" smtClean="0"/>
              <a:t> APIs </a:t>
            </a:r>
            <a:r>
              <a:rPr lang="zh-CN" altLang="en-US" dirty="0" smtClean="0"/>
              <a:t>来维护文件的内容的。 </a:t>
            </a:r>
          </a:p>
          <a:p>
            <a:pPr lvl="1"/>
            <a:r>
              <a:rPr lang="zh-CN" altLang="en-US" dirty="0" smtClean="0"/>
              <a:t>独立存储严格的限制了应用程序可以存储的数据的大小，目前的上限是每个应用程序为</a:t>
            </a:r>
            <a:r>
              <a:rPr lang="en-US" altLang="zh-CN" dirty="0" smtClean="0"/>
              <a:t>1 MB</a:t>
            </a:r>
            <a:r>
              <a:rPr lang="zh-CN" altLang="en-US" dirty="0" smtClean="0"/>
              <a:t>。</a:t>
            </a:r>
            <a:endParaRPr lang="en-US" altLang="zh-CN" dirty="0" smtClean="0"/>
          </a:p>
          <a:p>
            <a:pPr lvl="1"/>
            <a:r>
              <a:rPr lang="zh-CN" altLang="en-US" dirty="0" smtClean="0"/>
              <a:t>在</a:t>
            </a:r>
            <a:r>
              <a:rPr lang="en-US" altLang="zh-CN" dirty="0" smtClean="0"/>
              <a:t>SL3</a:t>
            </a:r>
            <a:r>
              <a:rPr lang="zh-CN" altLang="en-US" dirty="0" smtClean="0"/>
              <a:t>中增大为</a:t>
            </a:r>
            <a:r>
              <a:rPr lang="en-US" altLang="zh-CN" dirty="0" smtClean="0"/>
              <a:t>25MB</a:t>
            </a:r>
            <a:endParaRPr lang="zh-CN"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4"/>
            <a:ext cx="8229600" cy="857232"/>
          </a:xfrm>
        </p:spPr>
        <p:txBody>
          <a:bodyPr/>
          <a:lstStyle/>
          <a:p>
            <a:r>
              <a:rPr lang="en-US" altLang="zh-CN" dirty="0" smtClean="0"/>
              <a:t>SL3</a:t>
            </a:r>
            <a:r>
              <a:rPr lang="zh-CN" altLang="en-US" dirty="0" smtClean="0"/>
              <a:t>的独立存储</a:t>
            </a:r>
            <a:endParaRPr lang="zh-CN" altLang="en-US" dirty="0"/>
          </a:p>
        </p:txBody>
      </p:sp>
      <p:sp>
        <p:nvSpPr>
          <p:cNvPr id="3" name="内容占位符 2"/>
          <p:cNvSpPr>
            <a:spLocks noGrp="1"/>
          </p:cNvSpPr>
          <p:nvPr>
            <p:ph idx="1"/>
          </p:nvPr>
        </p:nvSpPr>
        <p:spPr>
          <a:xfrm>
            <a:off x="571472" y="714356"/>
            <a:ext cx="8229600" cy="4840303"/>
          </a:xfrm>
        </p:spPr>
        <p:txBody>
          <a:bodyPr>
            <a:noAutofit/>
          </a:bodyPr>
          <a:lstStyle/>
          <a:p>
            <a:r>
              <a:rPr lang="en-US" altLang="zh-CN" sz="2000" dirty="0" smtClean="0"/>
              <a:t>Silverlight 3 </a:t>
            </a:r>
            <a:r>
              <a:rPr lang="zh-CN" altLang="en-US" sz="2000" dirty="0" smtClean="0"/>
              <a:t>提供了强大的离线模式，通过离线模式，你可以获得如下益处：</a:t>
            </a:r>
          </a:p>
          <a:p>
            <a:r>
              <a:rPr lang="zh-CN" altLang="en-US" sz="2000" b="1" dirty="0" smtClean="0"/>
              <a:t>增加用户访问应用的粘度 </a:t>
            </a:r>
            <a:br>
              <a:rPr lang="zh-CN" altLang="en-US" sz="2000" b="1" dirty="0" smtClean="0"/>
            </a:br>
            <a:r>
              <a:rPr lang="zh-CN" altLang="en-US" sz="2000" dirty="0" smtClean="0"/>
              <a:t>通过提供离线的模式，增加用户对应用的粘。</a:t>
            </a:r>
          </a:p>
          <a:p>
            <a:r>
              <a:rPr lang="zh-CN" altLang="en-US" sz="2000" b="1" dirty="0" smtClean="0"/>
              <a:t>提供离线体验</a:t>
            </a:r>
            <a:r>
              <a:rPr lang="zh-CN" altLang="en-US" sz="2000" dirty="0" smtClean="0"/>
              <a:t> </a:t>
            </a:r>
            <a:br>
              <a:rPr lang="zh-CN" altLang="en-US" sz="2000" dirty="0" smtClean="0"/>
            </a:br>
            <a:r>
              <a:rPr lang="zh-CN" altLang="en-US" sz="2000" dirty="0" smtClean="0"/>
              <a:t>可以提供无需网络的应用体验。</a:t>
            </a:r>
          </a:p>
          <a:p>
            <a:r>
              <a:rPr lang="zh-CN" altLang="en-US" sz="2000" b="1" dirty="0" smtClean="0"/>
              <a:t>运行于安全沙箱 </a:t>
            </a:r>
            <a:br>
              <a:rPr lang="zh-CN" altLang="en-US" sz="2000" b="1" dirty="0" smtClean="0"/>
            </a:br>
            <a:r>
              <a:rPr lang="zh-CN" altLang="en-US" sz="2000" dirty="0" smtClean="0"/>
              <a:t>通过沙箱机制，提供更加可靠的安全浏览体验。 </a:t>
            </a:r>
          </a:p>
          <a:p>
            <a:r>
              <a:rPr lang="zh-CN" altLang="en-US" sz="2000" b="1" dirty="0" smtClean="0"/>
              <a:t>不需要管理员权限 </a:t>
            </a:r>
            <a:br>
              <a:rPr lang="zh-CN" altLang="en-US" sz="2000" b="1" dirty="0" smtClean="0"/>
            </a:br>
            <a:r>
              <a:rPr lang="zh-CN" altLang="en-US" sz="2000" dirty="0" smtClean="0"/>
              <a:t>更加灵活的安装。 </a:t>
            </a:r>
          </a:p>
          <a:p>
            <a:r>
              <a:rPr lang="zh-CN" altLang="en-US" sz="2000" b="1" dirty="0" smtClean="0"/>
              <a:t>独立存储空间</a:t>
            </a:r>
            <a:r>
              <a:rPr lang="en-US" altLang="zh-CN" sz="2000" b="1" dirty="0" smtClean="0"/>
              <a:t>(Isolated Storage)</a:t>
            </a:r>
            <a:r>
              <a:rPr lang="zh-CN" altLang="en-US" sz="2000" b="1" dirty="0" smtClean="0"/>
              <a:t>更大 </a:t>
            </a:r>
            <a:br>
              <a:rPr lang="zh-CN" altLang="en-US" sz="2000" b="1" dirty="0" smtClean="0"/>
            </a:br>
            <a:r>
              <a:rPr lang="zh-CN" altLang="en-US" sz="2000" dirty="0" smtClean="0"/>
              <a:t>提供 </a:t>
            </a:r>
            <a:r>
              <a:rPr lang="en-US" altLang="zh-CN" sz="2000" dirty="0" smtClean="0"/>
              <a:t>25M </a:t>
            </a:r>
            <a:r>
              <a:rPr lang="zh-CN" altLang="en-US" sz="2000" dirty="0" smtClean="0"/>
              <a:t>的默认独立存储空间。 </a:t>
            </a:r>
          </a:p>
          <a:p>
            <a:r>
              <a:rPr lang="zh-CN" altLang="en-US" sz="2000" b="1" dirty="0" smtClean="0"/>
              <a:t>网络状态支持 </a:t>
            </a:r>
            <a:br>
              <a:rPr lang="zh-CN" altLang="en-US" sz="2000" b="1" dirty="0" smtClean="0"/>
            </a:br>
            <a:r>
              <a:rPr lang="zh-CN" altLang="en-US" sz="2000" dirty="0" smtClean="0"/>
              <a:t>提供对网络状态变化的事件响应支持。 </a:t>
            </a:r>
          </a:p>
          <a:p>
            <a:r>
              <a:rPr lang="zh-CN" altLang="en-US" sz="2000" b="1" dirty="0" smtClean="0"/>
              <a:t>自动升级 </a:t>
            </a:r>
            <a:br>
              <a:rPr lang="zh-CN" altLang="en-US" sz="2000" b="1" dirty="0" smtClean="0"/>
            </a:br>
            <a:r>
              <a:rPr lang="zh-CN" altLang="en-US" sz="2000" dirty="0" smtClean="0"/>
              <a:t>自动检测服务器应用的更新状态，即时更新应用。 </a:t>
            </a:r>
          </a:p>
          <a:p>
            <a:r>
              <a:rPr lang="zh-CN" altLang="en-US" sz="2000" b="1" dirty="0" smtClean="0"/>
              <a:t>在线、离线状态定制 </a:t>
            </a:r>
            <a:br>
              <a:rPr lang="zh-CN" altLang="en-US" sz="2000" b="1" dirty="0" smtClean="0"/>
            </a:br>
            <a:r>
              <a:rPr lang="zh-CN" altLang="en-US" sz="2000" dirty="0" smtClean="0"/>
              <a:t>可根据在线、离线状态调用不同 </a:t>
            </a:r>
            <a:r>
              <a:rPr lang="en-US" altLang="zh-CN" sz="2000" dirty="0" smtClean="0"/>
              <a:t>UI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数据绑定</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1</a:t>
            </a:r>
            <a:r>
              <a:rPr lang="zh-CN" altLang="en-US" dirty="0" smtClean="0"/>
              <a:t>、绑定一个对象</a:t>
            </a:r>
            <a:endParaRPr lang="en-US" altLang="zh-CN" dirty="0" smtClean="0"/>
          </a:p>
          <a:p>
            <a:r>
              <a:rPr lang="en-US" altLang="zh-CN" dirty="0" smtClean="0"/>
              <a:t>2</a:t>
            </a:r>
            <a:r>
              <a:rPr lang="zh-CN" altLang="en-US" dirty="0" smtClean="0"/>
              <a:t>、双向绑定</a:t>
            </a:r>
            <a:endParaRPr lang="en-US" altLang="zh-CN" dirty="0" smtClean="0"/>
          </a:p>
          <a:p>
            <a:r>
              <a:rPr lang="en-US" altLang="zh-CN" dirty="0" smtClean="0"/>
              <a:t>3</a:t>
            </a:r>
            <a:r>
              <a:rPr lang="zh-CN" altLang="en-US" dirty="0" smtClean="0"/>
              <a:t>、绑定服务</a:t>
            </a:r>
            <a:endParaRPr lang="en-US" altLang="zh-CN" dirty="0" smtClean="0"/>
          </a:p>
          <a:p>
            <a:r>
              <a:rPr lang="en-US" altLang="zh-CN" dirty="0" smtClean="0"/>
              <a:t>4</a:t>
            </a:r>
            <a:r>
              <a:rPr lang="zh-CN" altLang="en-US" dirty="0" smtClean="0"/>
              <a:t>、绑定集合</a:t>
            </a:r>
            <a:endParaRPr lang="en-US" altLang="zh-CN" dirty="0" smtClean="0"/>
          </a:p>
          <a:p>
            <a:pPr lvl="1"/>
            <a:r>
              <a:rPr lang="en-US" altLang="zh-CN" dirty="0" err="1" smtClean="0"/>
              <a:t>ItemsSource</a:t>
            </a:r>
            <a:endParaRPr lang="en-US" altLang="zh-CN" dirty="0" smtClean="0"/>
          </a:p>
          <a:p>
            <a:pPr lvl="1"/>
            <a:r>
              <a:rPr lang="en-US" altLang="zh-CN" dirty="0" err="1" smtClean="0"/>
              <a:t>DisplayMemberPath</a:t>
            </a:r>
            <a:endParaRPr lang="en-US" altLang="zh-CN" dirty="0" smtClean="0"/>
          </a:p>
          <a:p>
            <a:pPr lvl="1"/>
            <a:r>
              <a:rPr lang="en-US" altLang="zh-CN" dirty="0" err="1" smtClean="0"/>
              <a:t>ItemTemplate</a:t>
            </a:r>
            <a:endParaRPr lang="en-US" altLang="zh-CN" dirty="0" smtClean="0"/>
          </a:p>
          <a:p>
            <a:pPr lvl="1"/>
            <a:r>
              <a:rPr lang="en-US" altLang="zh-CN" dirty="0" err="1" smtClean="0"/>
              <a:t>ItemsPanel</a:t>
            </a:r>
            <a:endParaRPr lang="en-US" altLang="zh-CN" dirty="0" smtClean="0"/>
          </a:p>
          <a:p>
            <a:r>
              <a:rPr lang="en-US" altLang="zh-CN" dirty="0" smtClean="0"/>
              <a:t>5</a:t>
            </a:r>
            <a:r>
              <a:rPr lang="zh-CN" altLang="en-US" dirty="0" smtClean="0"/>
              <a:t>、数据格式转换</a:t>
            </a:r>
            <a:endParaRPr lang="en-US" altLang="zh-CN" dirty="0" smtClean="0"/>
          </a:p>
          <a:p>
            <a:r>
              <a:rPr lang="en-US" altLang="zh-CN" dirty="0" smtClean="0"/>
              <a:t>Silverlight3</a:t>
            </a:r>
            <a:r>
              <a:rPr lang="zh-CN" altLang="en-US" dirty="0" smtClean="0"/>
              <a:t>高级编程 </a:t>
            </a:r>
            <a:r>
              <a:rPr lang="en-US" altLang="zh-CN" dirty="0" smtClean="0"/>
              <a:t>Chapter 16</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数据验证</a:t>
            </a: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t>1</a:t>
            </a:r>
            <a:r>
              <a:rPr lang="zh-CN" altLang="en-US" dirty="0" smtClean="0"/>
              <a:t>、</a:t>
            </a:r>
            <a:r>
              <a:rPr lang="en-US" altLang="zh-CN" dirty="0" err="1" smtClean="0"/>
              <a:t>ValidatesOnException</a:t>
            </a:r>
            <a:endParaRPr lang="en-US" altLang="zh-CN" dirty="0" smtClean="0"/>
          </a:p>
          <a:p>
            <a:r>
              <a:rPr lang="en-US" altLang="zh-CN" dirty="0" smtClean="0"/>
              <a:t>2</a:t>
            </a:r>
            <a:r>
              <a:rPr lang="zh-CN" altLang="en-US" dirty="0" smtClean="0"/>
              <a:t>、</a:t>
            </a:r>
            <a:r>
              <a:rPr lang="en-US" altLang="zh-CN" dirty="0" err="1" smtClean="0"/>
              <a:t>NotifyOnValidationError</a:t>
            </a:r>
            <a:endParaRPr lang="en-US" altLang="zh-CN" dirty="0" smtClean="0"/>
          </a:p>
          <a:p>
            <a:r>
              <a:rPr lang="en-US" altLang="zh-CN" dirty="0" smtClean="0"/>
              <a:t>3</a:t>
            </a:r>
            <a:r>
              <a:rPr lang="zh-CN" altLang="en-US" dirty="0" smtClean="0"/>
              <a:t>、</a:t>
            </a:r>
            <a:r>
              <a:rPr lang="en-US" altLang="zh-CN" dirty="0" smtClean="0"/>
              <a:t>Validation Class </a:t>
            </a:r>
            <a:r>
              <a:rPr lang="zh-CN" altLang="en-US" dirty="0" smtClean="0"/>
              <a:t>验证类</a:t>
            </a:r>
            <a:endParaRPr lang="en-US" altLang="zh-CN" dirty="0" smtClean="0"/>
          </a:p>
          <a:p>
            <a:r>
              <a:rPr lang="en-US" altLang="zh-CN" dirty="0" smtClean="0"/>
              <a:t>4</a:t>
            </a:r>
            <a:r>
              <a:rPr lang="zh-CN" altLang="en-US" dirty="0" smtClean="0"/>
              <a:t>、</a:t>
            </a:r>
            <a:r>
              <a:rPr lang="en-US" altLang="zh-CN" dirty="0" smtClean="0"/>
              <a:t>Input Validation</a:t>
            </a:r>
            <a:r>
              <a:rPr lang="zh-CN" altLang="en-US" dirty="0" smtClean="0"/>
              <a:t>输入验证</a:t>
            </a:r>
            <a:endParaRPr lang="en-US" altLang="zh-CN" dirty="0" smtClean="0"/>
          </a:p>
          <a:p>
            <a:r>
              <a:rPr lang="en-US" altLang="zh-CN" dirty="0" smtClean="0"/>
              <a:t>Silverlight3</a:t>
            </a:r>
            <a:r>
              <a:rPr lang="zh-CN" altLang="en-US" dirty="0" smtClean="0"/>
              <a:t>高级编程 </a:t>
            </a:r>
            <a:r>
              <a:rPr lang="en-US" altLang="zh-CN" dirty="0" smtClean="0"/>
              <a:t>P548-P553</a:t>
            </a:r>
          </a:p>
          <a:p>
            <a:r>
              <a:rPr lang="zh-CN" altLang="en-US" b="1" dirty="0" smtClean="0">
                <a:hlinkClick r:id="rId2"/>
              </a:rPr>
              <a:t>技巧：在</a:t>
            </a:r>
            <a:r>
              <a:rPr lang="en-US" altLang="zh-CN" b="1" dirty="0" smtClean="0">
                <a:hlinkClick r:id="rId2"/>
              </a:rPr>
              <a:t>Silverlight</a:t>
            </a:r>
            <a:r>
              <a:rPr lang="zh-CN" altLang="en-US" b="1" dirty="0" smtClean="0">
                <a:hlinkClick r:id="rId2"/>
              </a:rPr>
              <a:t>应用程序中进行数据验证</a:t>
            </a:r>
            <a:r>
              <a:rPr lang="zh-CN" altLang="en-US" b="1" dirty="0" smtClean="0"/>
              <a:t> </a:t>
            </a:r>
            <a:endParaRPr lang="en-US" altLang="zh-CN" b="1" dirty="0" smtClean="0"/>
          </a:p>
          <a:p>
            <a:r>
              <a:rPr lang="en-US" altLang="zh-CN" b="1" dirty="0" smtClean="0">
                <a:hlinkClick r:id="rId3"/>
              </a:rPr>
              <a:t>Silverlight3</a:t>
            </a:r>
            <a:r>
              <a:rPr lang="zh-CN" altLang="en-US" b="1" dirty="0" smtClean="0">
                <a:hlinkClick r:id="rId3"/>
              </a:rPr>
              <a:t>系列（六）数据验证 </a:t>
            </a:r>
            <a:r>
              <a:rPr lang="en-US" altLang="zh-CN" b="1" dirty="0" smtClean="0">
                <a:hlinkClick r:id="rId3"/>
              </a:rPr>
              <a:t>Data Validation</a:t>
            </a:r>
            <a:r>
              <a:rPr lang="en-US" altLang="zh-CN" b="1" dirty="0" smtClean="0"/>
              <a:t> </a:t>
            </a:r>
            <a:endParaRPr lang="zh-CN"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数据库的三种交互方式比较</a:t>
            </a:r>
            <a:endParaRPr lang="zh-CN" altLang="en-US" dirty="0"/>
          </a:p>
        </p:txBody>
      </p:sp>
      <p:graphicFrame>
        <p:nvGraphicFramePr>
          <p:cNvPr id="4" name="内容占位符 3"/>
          <p:cNvGraphicFramePr>
            <a:graphicFrameLocks noGrp="1"/>
          </p:cNvGraphicFramePr>
          <p:nvPr>
            <p:ph idx="1"/>
          </p:nvPr>
        </p:nvGraphicFramePr>
        <p:xfrm>
          <a:off x="457200" y="1643050"/>
          <a:ext cx="8229600" cy="4686318"/>
        </p:xfrm>
        <a:graphic>
          <a:graphicData uri="http://schemas.openxmlformats.org/drawingml/2006/table">
            <a:tbl>
              <a:tblPr firstRow="1" bandRow="1">
                <a:tableStyleId>{5C22544A-7EE6-4342-B048-85BDC9FD1C3A}</a:tableStyleId>
              </a:tblPr>
              <a:tblGrid>
                <a:gridCol w="2057400"/>
                <a:gridCol w="2057400"/>
                <a:gridCol w="2057400"/>
                <a:gridCol w="2057400"/>
              </a:tblGrid>
              <a:tr h="669474">
                <a:tc>
                  <a:txBody>
                    <a:bodyPr/>
                    <a:lstStyle/>
                    <a:p>
                      <a:endParaRPr lang="zh-CN" altLang="en-US" dirty="0"/>
                    </a:p>
                  </a:txBody>
                  <a:tcPr/>
                </a:tc>
                <a:tc>
                  <a:txBody>
                    <a:bodyPr/>
                    <a:lstStyle/>
                    <a:p>
                      <a:r>
                        <a:rPr lang="en-US" altLang="zh-CN" dirty="0" smtClean="0"/>
                        <a:t>WCF</a:t>
                      </a:r>
                      <a:endParaRPr lang="zh-CN" altLang="en-US" dirty="0"/>
                    </a:p>
                  </a:txBody>
                  <a:tcPr/>
                </a:tc>
                <a:tc>
                  <a:txBody>
                    <a:bodyPr/>
                    <a:lstStyle/>
                    <a:p>
                      <a:r>
                        <a:rPr lang="en-US" altLang="zh-CN" dirty="0" smtClean="0"/>
                        <a:t>ADO.NET Data</a:t>
                      </a:r>
                      <a:r>
                        <a:rPr lang="en-US" altLang="zh-CN" baseline="0" dirty="0" smtClean="0"/>
                        <a:t> Service</a:t>
                      </a:r>
                      <a:endParaRPr lang="zh-CN" altLang="en-US" dirty="0"/>
                    </a:p>
                  </a:txBody>
                  <a:tcPr/>
                </a:tc>
                <a:tc>
                  <a:txBody>
                    <a:bodyPr/>
                    <a:lstStyle/>
                    <a:p>
                      <a:r>
                        <a:rPr lang="en-US" altLang="zh-CN" dirty="0" smtClean="0"/>
                        <a:t>RIA</a:t>
                      </a:r>
                      <a:r>
                        <a:rPr lang="en-US" altLang="zh-CN" baseline="0" dirty="0" smtClean="0"/>
                        <a:t> Service</a:t>
                      </a:r>
                      <a:endParaRPr lang="zh-CN" altLang="en-US" dirty="0"/>
                    </a:p>
                  </a:txBody>
                  <a:tcPr/>
                </a:tc>
              </a:tr>
              <a:tr h="669474">
                <a:tc>
                  <a:txBody>
                    <a:bodyPr/>
                    <a:lstStyle/>
                    <a:p>
                      <a:r>
                        <a:rPr lang="zh-CN" altLang="en-US" dirty="0" smtClean="0"/>
                        <a:t>构建应用程序效率</a:t>
                      </a:r>
                      <a:endParaRPr lang="zh-CN" altLang="en-US" dirty="0"/>
                    </a:p>
                  </a:txBody>
                  <a:tcPr/>
                </a:tc>
                <a:tc>
                  <a:txBody>
                    <a:bodyPr/>
                    <a:lstStyle/>
                    <a:p>
                      <a:r>
                        <a:rPr lang="zh-CN" altLang="en-US" dirty="0" smtClean="0"/>
                        <a:t>低</a:t>
                      </a:r>
                      <a:endParaRPr lang="zh-CN" altLang="en-US" dirty="0"/>
                    </a:p>
                  </a:txBody>
                  <a:tcPr/>
                </a:tc>
                <a:tc>
                  <a:txBody>
                    <a:bodyPr/>
                    <a:lstStyle/>
                    <a:p>
                      <a:r>
                        <a:rPr lang="zh-CN" altLang="en-US" dirty="0" smtClean="0"/>
                        <a:t>高</a:t>
                      </a:r>
                      <a:endParaRPr lang="zh-CN" altLang="en-US" dirty="0"/>
                    </a:p>
                  </a:txBody>
                  <a:tcPr/>
                </a:tc>
                <a:tc>
                  <a:txBody>
                    <a:bodyPr/>
                    <a:lstStyle/>
                    <a:p>
                      <a:r>
                        <a:rPr lang="zh-CN" altLang="en-US" dirty="0" smtClean="0"/>
                        <a:t>高</a:t>
                      </a:r>
                      <a:endParaRPr lang="zh-CN" altLang="en-US" dirty="0"/>
                    </a:p>
                  </a:txBody>
                  <a:tcPr/>
                </a:tc>
              </a:tr>
              <a:tr h="669474">
                <a:tc>
                  <a:txBody>
                    <a:bodyPr/>
                    <a:lstStyle/>
                    <a:p>
                      <a:r>
                        <a:rPr lang="zh-CN" altLang="en-US" dirty="0" smtClean="0"/>
                        <a:t>扩展性</a:t>
                      </a:r>
                      <a:endParaRPr lang="zh-CN" altLang="en-US" dirty="0"/>
                    </a:p>
                  </a:txBody>
                  <a:tcPr/>
                </a:tc>
                <a:tc>
                  <a:txBody>
                    <a:bodyPr/>
                    <a:lstStyle/>
                    <a:p>
                      <a:r>
                        <a:rPr lang="zh-CN" altLang="en-US" dirty="0" smtClean="0"/>
                        <a:t>好</a:t>
                      </a:r>
                      <a:endParaRPr lang="zh-CN" altLang="en-US" dirty="0"/>
                    </a:p>
                  </a:txBody>
                  <a:tcPr/>
                </a:tc>
                <a:tc>
                  <a:txBody>
                    <a:bodyPr/>
                    <a:lstStyle/>
                    <a:p>
                      <a:r>
                        <a:rPr lang="zh-CN" altLang="en-US" dirty="0" smtClean="0"/>
                        <a:t>差</a:t>
                      </a:r>
                      <a:endParaRPr lang="zh-CN" altLang="en-US" dirty="0"/>
                    </a:p>
                  </a:txBody>
                  <a:tcPr/>
                </a:tc>
                <a:tc>
                  <a:txBody>
                    <a:bodyPr/>
                    <a:lstStyle/>
                    <a:p>
                      <a:r>
                        <a:rPr lang="zh-CN" altLang="en-US" dirty="0" smtClean="0"/>
                        <a:t>好</a:t>
                      </a:r>
                      <a:endParaRPr lang="zh-CN" altLang="en-US" dirty="0"/>
                    </a:p>
                  </a:txBody>
                  <a:tcPr/>
                </a:tc>
              </a:tr>
              <a:tr h="669474">
                <a:tc>
                  <a:txBody>
                    <a:bodyPr/>
                    <a:lstStyle/>
                    <a:p>
                      <a:r>
                        <a:rPr lang="zh-CN" altLang="en-US" dirty="0" smtClean="0"/>
                        <a:t>安全性</a:t>
                      </a:r>
                      <a:endParaRPr lang="zh-CN" altLang="en-US" dirty="0"/>
                    </a:p>
                  </a:txBody>
                  <a:tcPr/>
                </a:tc>
                <a:tc>
                  <a:txBody>
                    <a:bodyPr/>
                    <a:lstStyle/>
                    <a:p>
                      <a:r>
                        <a:rPr lang="zh-CN" altLang="en-US" dirty="0" smtClean="0"/>
                        <a:t>中</a:t>
                      </a:r>
                      <a:endParaRPr lang="zh-CN" altLang="en-US" dirty="0"/>
                    </a:p>
                  </a:txBody>
                  <a:tcPr/>
                </a:tc>
                <a:tc>
                  <a:txBody>
                    <a:bodyPr/>
                    <a:lstStyle/>
                    <a:p>
                      <a:r>
                        <a:rPr lang="zh-CN" altLang="en-US" dirty="0" smtClean="0"/>
                        <a:t>高</a:t>
                      </a:r>
                      <a:endParaRPr lang="zh-CN" altLang="en-US" dirty="0"/>
                    </a:p>
                  </a:txBody>
                  <a:tcPr/>
                </a:tc>
                <a:tc>
                  <a:txBody>
                    <a:bodyPr/>
                    <a:lstStyle/>
                    <a:p>
                      <a:r>
                        <a:rPr lang="zh-CN" altLang="en-US" dirty="0" smtClean="0"/>
                        <a:t>高</a:t>
                      </a:r>
                      <a:endParaRPr lang="zh-CN" altLang="en-US" dirty="0"/>
                    </a:p>
                  </a:txBody>
                  <a:tcPr/>
                </a:tc>
              </a:tr>
              <a:tr h="669474">
                <a:tc>
                  <a:txBody>
                    <a:bodyPr/>
                    <a:lstStyle/>
                    <a:p>
                      <a:r>
                        <a:rPr lang="zh-CN" altLang="en-US" dirty="0" smtClean="0"/>
                        <a:t>性能</a:t>
                      </a:r>
                      <a:endParaRPr lang="zh-CN" altLang="en-US" dirty="0"/>
                    </a:p>
                  </a:txBody>
                  <a:tcPr/>
                </a:tc>
                <a:tc>
                  <a:txBody>
                    <a:bodyPr/>
                    <a:lstStyle/>
                    <a:p>
                      <a:r>
                        <a:rPr lang="zh-CN" altLang="en-US" dirty="0" smtClean="0"/>
                        <a:t>中</a:t>
                      </a:r>
                      <a:endParaRPr lang="zh-CN" altLang="en-US" dirty="0"/>
                    </a:p>
                  </a:txBody>
                  <a:tcPr/>
                </a:tc>
                <a:tc>
                  <a:txBody>
                    <a:bodyPr/>
                    <a:lstStyle/>
                    <a:p>
                      <a:r>
                        <a:rPr lang="zh-CN" altLang="en-US" dirty="0" smtClean="0"/>
                        <a:t>中</a:t>
                      </a:r>
                      <a:endParaRPr lang="zh-CN" altLang="en-US" dirty="0"/>
                    </a:p>
                  </a:txBody>
                  <a:tcPr/>
                </a:tc>
                <a:tc>
                  <a:txBody>
                    <a:bodyPr/>
                    <a:lstStyle/>
                    <a:p>
                      <a:r>
                        <a:rPr lang="zh-CN" altLang="en-US" dirty="0" smtClean="0"/>
                        <a:t>高</a:t>
                      </a:r>
                      <a:endParaRPr lang="zh-CN" altLang="en-US" dirty="0"/>
                    </a:p>
                  </a:txBody>
                  <a:tcPr/>
                </a:tc>
              </a:tr>
              <a:tr h="669474">
                <a:tc>
                  <a:txBody>
                    <a:bodyPr/>
                    <a:lstStyle/>
                    <a:p>
                      <a:r>
                        <a:rPr lang="zh-CN" altLang="en-US" dirty="0" smtClean="0"/>
                        <a:t>数据库兼容性</a:t>
                      </a:r>
                      <a:endParaRPr lang="zh-CN" altLang="en-US" dirty="0"/>
                    </a:p>
                  </a:txBody>
                  <a:tcPr/>
                </a:tc>
                <a:tc>
                  <a:txBody>
                    <a:bodyPr/>
                    <a:lstStyle/>
                    <a:p>
                      <a:r>
                        <a:rPr lang="zh-CN" altLang="en-US" dirty="0" smtClean="0"/>
                        <a:t>好</a:t>
                      </a:r>
                      <a:endParaRPr lang="zh-CN" altLang="en-US" dirty="0"/>
                    </a:p>
                  </a:txBody>
                  <a:tcPr/>
                </a:tc>
                <a:tc>
                  <a:txBody>
                    <a:bodyPr/>
                    <a:lstStyle/>
                    <a:p>
                      <a:r>
                        <a:rPr lang="zh-CN" altLang="en-US" dirty="0" smtClean="0"/>
                        <a:t>仅支持</a:t>
                      </a:r>
                      <a:r>
                        <a:rPr lang="en-US" altLang="zh-CN" dirty="0" smtClean="0"/>
                        <a:t>MS SQL</a:t>
                      </a:r>
                      <a:endParaRPr lang="zh-CN" altLang="en-US" dirty="0"/>
                    </a:p>
                  </a:txBody>
                  <a:tcPr/>
                </a:tc>
                <a:tc>
                  <a:txBody>
                    <a:bodyPr/>
                    <a:lstStyle/>
                    <a:p>
                      <a:r>
                        <a:rPr lang="zh-CN" altLang="en-US" dirty="0" smtClean="0"/>
                        <a:t>仅支持</a:t>
                      </a:r>
                      <a:r>
                        <a:rPr lang="en-US" altLang="zh-CN" dirty="0" smtClean="0"/>
                        <a:t>MS</a:t>
                      </a:r>
                      <a:r>
                        <a:rPr lang="en-US" altLang="zh-CN" baseline="0" dirty="0" smtClean="0"/>
                        <a:t> SQL</a:t>
                      </a:r>
                    </a:p>
                  </a:txBody>
                  <a:tcPr/>
                </a:tc>
              </a:tr>
              <a:tr h="669474">
                <a:tc>
                  <a:txBody>
                    <a:bodyPr/>
                    <a:lstStyle/>
                    <a:p>
                      <a:r>
                        <a:rPr lang="zh-CN" altLang="en-US" dirty="0" smtClean="0"/>
                        <a:t>当前版本</a:t>
                      </a:r>
                      <a:endParaRPr lang="zh-CN" altLang="en-US" dirty="0"/>
                    </a:p>
                  </a:txBody>
                  <a:tcPr/>
                </a:tc>
                <a:tc>
                  <a:txBody>
                    <a:bodyPr/>
                    <a:lstStyle/>
                    <a:p>
                      <a:r>
                        <a:rPr lang="zh-CN" altLang="en-US" dirty="0" smtClean="0"/>
                        <a:t>正式版</a:t>
                      </a:r>
                      <a:endParaRPr lang="zh-CN" altLang="en-US" dirty="0"/>
                    </a:p>
                  </a:txBody>
                  <a:tcPr/>
                </a:tc>
                <a:tc>
                  <a:txBody>
                    <a:bodyPr/>
                    <a:lstStyle/>
                    <a:p>
                      <a:r>
                        <a:rPr lang="en-US" altLang="zh-CN" dirty="0" smtClean="0"/>
                        <a:t>CTP</a:t>
                      </a:r>
                      <a:r>
                        <a:rPr lang="zh-CN" altLang="en-US" dirty="0" smtClean="0"/>
                        <a:t>版</a:t>
                      </a:r>
                      <a:endParaRPr lang="zh-CN" altLang="en-US" dirty="0"/>
                    </a:p>
                  </a:txBody>
                  <a:tcPr/>
                </a:tc>
                <a:tc>
                  <a:txBody>
                    <a:bodyPr/>
                    <a:lstStyle/>
                    <a:p>
                      <a:r>
                        <a:rPr lang="en-US" altLang="zh-CN" dirty="0" smtClean="0"/>
                        <a:t>Beta</a:t>
                      </a:r>
                      <a:r>
                        <a:rPr lang="zh-CN" altLang="en-US" dirty="0" smtClean="0"/>
                        <a:t>版</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知识点：版本</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smtClean="0"/>
              <a:t>RTM</a:t>
            </a:r>
            <a:r>
              <a:rPr lang="zh-CN" altLang="en-US" dirty="0" smtClean="0"/>
              <a:t>版是最终压盘版，</a:t>
            </a:r>
            <a:r>
              <a:rPr lang="en-US" altLang="zh-CN" dirty="0" smtClean="0"/>
              <a:t>Release To Manufacturing</a:t>
            </a:r>
            <a:r>
              <a:rPr lang="zh-CN" altLang="en-US" dirty="0" smtClean="0"/>
              <a:t>，也就是交付给光盘制作厂商，这和最终发布版一样。发布</a:t>
            </a:r>
            <a:r>
              <a:rPr lang="en-US" altLang="zh-CN" dirty="0" smtClean="0"/>
              <a:t>RTM</a:t>
            </a:r>
            <a:r>
              <a:rPr lang="zh-CN" altLang="en-US" dirty="0" smtClean="0"/>
              <a:t>后，厂商若要修改就只有通过发布</a:t>
            </a:r>
            <a:r>
              <a:rPr lang="en-US" altLang="zh-CN" dirty="0" smtClean="0"/>
              <a:t>SP</a:t>
            </a:r>
            <a:r>
              <a:rPr lang="zh-CN" altLang="en-US" dirty="0" smtClean="0"/>
              <a:t>来完成了。</a:t>
            </a:r>
          </a:p>
          <a:p>
            <a:r>
              <a:rPr lang="en-US" altLang="zh-CN" dirty="0" smtClean="0"/>
              <a:t>RC</a:t>
            </a:r>
            <a:r>
              <a:rPr lang="zh-CN" altLang="en-US" dirty="0" smtClean="0"/>
              <a:t>版是发布候选版，</a:t>
            </a:r>
            <a:r>
              <a:rPr lang="en-US" altLang="zh-CN" dirty="0" smtClean="0"/>
              <a:t>Release Candidate</a:t>
            </a:r>
            <a:r>
              <a:rPr lang="zh-CN" altLang="en-US" dirty="0" smtClean="0"/>
              <a:t>，一般是</a:t>
            </a:r>
            <a:r>
              <a:rPr lang="en-US" altLang="zh-CN" dirty="0" smtClean="0"/>
              <a:t>RTM</a:t>
            </a:r>
            <a:r>
              <a:rPr lang="zh-CN" altLang="en-US" dirty="0" smtClean="0"/>
              <a:t>版本前的几个预览版，但是这个阶段来说基本功能已经完成，主要是用来捉</a:t>
            </a:r>
            <a:r>
              <a:rPr lang="en-US" altLang="zh-CN" dirty="0" smtClean="0"/>
              <a:t>bug</a:t>
            </a:r>
            <a:r>
              <a:rPr lang="zh-CN" altLang="en-US" dirty="0" smtClean="0"/>
              <a:t>了，所以发布</a:t>
            </a:r>
            <a:r>
              <a:rPr lang="en-US" altLang="zh-CN" dirty="0" smtClean="0"/>
              <a:t>RC</a:t>
            </a:r>
            <a:r>
              <a:rPr lang="zh-CN" altLang="en-US" dirty="0" smtClean="0"/>
              <a:t>后，基本功能不会有大的变化了，只要各种测试能够通过，这也表明最终发布不远了。</a:t>
            </a:r>
          </a:p>
          <a:p>
            <a:r>
              <a:rPr lang="en-US" altLang="zh-CN" dirty="0" smtClean="0"/>
              <a:t>CTP</a:t>
            </a:r>
            <a:r>
              <a:rPr lang="zh-CN" altLang="en-US" dirty="0" smtClean="0"/>
              <a:t>是社群技术预览版，</a:t>
            </a:r>
            <a:r>
              <a:rPr lang="en-US" altLang="zh-CN" dirty="0" smtClean="0"/>
              <a:t>Community Technology Preview</a:t>
            </a:r>
            <a:r>
              <a:rPr lang="zh-CN" altLang="en-US" dirty="0" smtClean="0"/>
              <a:t>，这个版本只是用来在社区内发布，验证市场情况和用户认可度，早于</a:t>
            </a:r>
            <a:r>
              <a:rPr lang="en-US" altLang="zh-CN" dirty="0" smtClean="0"/>
              <a:t>RC</a:t>
            </a:r>
            <a:r>
              <a:rPr lang="zh-CN" altLang="en-US" dirty="0" smtClean="0"/>
              <a:t>版，就像</a:t>
            </a:r>
            <a:r>
              <a:rPr lang="en-US" altLang="zh-CN" dirty="0" smtClean="0"/>
              <a:t>Atlas</a:t>
            </a:r>
            <a:r>
              <a:rPr lang="zh-CN" altLang="en-US" dirty="0" smtClean="0"/>
              <a:t>，在发布了多个</a:t>
            </a:r>
            <a:r>
              <a:rPr lang="en-US" altLang="zh-CN" dirty="0" smtClean="0"/>
              <a:t>CTP</a:t>
            </a:r>
            <a:r>
              <a:rPr lang="zh-CN" altLang="en-US" dirty="0" smtClean="0"/>
              <a:t>后，突然剑峰一转，变为了</a:t>
            </a:r>
            <a:r>
              <a:rPr lang="en-US" altLang="zh-CN" dirty="0" smtClean="0"/>
              <a:t>ASP.NET AJAX</a:t>
            </a:r>
            <a:r>
              <a:rPr lang="zh-CN" altLang="en-US" dirty="0" smtClean="0"/>
              <a:t>，所以说</a:t>
            </a:r>
            <a:r>
              <a:rPr lang="en-US" altLang="zh-CN" dirty="0" smtClean="0"/>
              <a:t>CTP</a:t>
            </a:r>
            <a:r>
              <a:rPr lang="zh-CN" altLang="en-US" dirty="0" smtClean="0"/>
              <a:t>版本不一定可靠，可能在功能上都会有大的变化。</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整体架构</a:t>
            </a:r>
            <a:endParaRPr lang="zh-CN" altLang="en-US" dirty="0"/>
          </a:p>
        </p:txBody>
      </p:sp>
      <p:sp>
        <p:nvSpPr>
          <p:cNvPr id="5" name="流程图: 过程 4"/>
          <p:cNvSpPr/>
          <p:nvPr/>
        </p:nvSpPr>
        <p:spPr>
          <a:xfrm>
            <a:off x="1714480" y="1214422"/>
            <a:ext cx="1785950" cy="6429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Silverlight</a:t>
            </a:r>
            <a:r>
              <a:rPr lang="zh-CN" altLang="en-US" dirty="0" smtClean="0"/>
              <a:t> </a:t>
            </a:r>
            <a:r>
              <a:rPr lang="en-US" altLang="zh-CN" dirty="0" smtClean="0"/>
              <a:t>Client</a:t>
            </a:r>
            <a:endParaRPr lang="zh-CN" altLang="en-US" dirty="0"/>
          </a:p>
        </p:txBody>
      </p:sp>
      <p:sp>
        <p:nvSpPr>
          <p:cNvPr id="6" name="流程图: 过程 5"/>
          <p:cNvSpPr/>
          <p:nvPr/>
        </p:nvSpPr>
        <p:spPr>
          <a:xfrm>
            <a:off x="5429256" y="1214422"/>
            <a:ext cx="285752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ASP.NET Web Form</a:t>
            </a:r>
            <a:endParaRPr lang="zh-CN" altLang="en-US" dirty="0"/>
          </a:p>
        </p:txBody>
      </p:sp>
      <p:sp>
        <p:nvSpPr>
          <p:cNvPr id="7" name="流程图: 过程 6"/>
          <p:cNvSpPr/>
          <p:nvPr/>
        </p:nvSpPr>
        <p:spPr>
          <a:xfrm>
            <a:off x="1571604" y="2500306"/>
            <a:ext cx="185738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WCF</a:t>
            </a:r>
            <a:endParaRPr lang="zh-CN" altLang="en-US" dirty="0"/>
          </a:p>
        </p:txBody>
      </p:sp>
      <p:sp>
        <p:nvSpPr>
          <p:cNvPr id="8" name="流程图: 过程 7"/>
          <p:cNvSpPr/>
          <p:nvPr/>
        </p:nvSpPr>
        <p:spPr>
          <a:xfrm>
            <a:off x="500034" y="3571876"/>
            <a:ext cx="3071834"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Domain Object Access Layer</a:t>
            </a:r>
            <a:endParaRPr lang="zh-CN" altLang="en-US" dirty="0"/>
          </a:p>
        </p:txBody>
      </p:sp>
      <p:sp>
        <p:nvSpPr>
          <p:cNvPr id="9" name="流程图: 过程 8"/>
          <p:cNvSpPr/>
          <p:nvPr/>
        </p:nvSpPr>
        <p:spPr>
          <a:xfrm>
            <a:off x="3071802" y="5929330"/>
            <a:ext cx="185738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Database</a:t>
            </a:r>
            <a:endParaRPr lang="zh-CN" altLang="en-US" dirty="0"/>
          </a:p>
        </p:txBody>
      </p:sp>
      <p:sp>
        <p:nvSpPr>
          <p:cNvPr id="10" name="流程图: 过程 9"/>
          <p:cNvSpPr/>
          <p:nvPr/>
        </p:nvSpPr>
        <p:spPr>
          <a:xfrm>
            <a:off x="357158" y="4786322"/>
            <a:ext cx="4286280" cy="7143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t>Database Access Layer</a:t>
            </a:r>
            <a:r>
              <a:rPr lang="zh-CN" altLang="en-US" dirty="0" smtClean="0"/>
              <a:t>（</a:t>
            </a:r>
            <a:r>
              <a:rPr lang="en-US" altLang="zh-CN" dirty="0" err="1" smtClean="0"/>
              <a:t>NHibernate</a:t>
            </a:r>
            <a:r>
              <a:rPr lang="en-US" altLang="zh-CN" dirty="0" smtClean="0"/>
              <a:t> 2.1.2</a:t>
            </a:r>
            <a:r>
              <a:rPr lang="zh-CN" altLang="en-US" dirty="0" smtClean="0"/>
              <a:t>）</a:t>
            </a:r>
            <a:endParaRPr lang="zh-CN" altLang="en-US" dirty="0"/>
          </a:p>
        </p:txBody>
      </p:sp>
      <p:cxnSp>
        <p:nvCxnSpPr>
          <p:cNvPr id="12" name="肘形连接符 11"/>
          <p:cNvCxnSpPr>
            <a:stCxn id="5" idx="2"/>
            <a:endCxn id="7" idx="0"/>
          </p:cNvCxnSpPr>
          <p:nvPr/>
        </p:nvCxnSpPr>
        <p:spPr>
          <a:xfrm rot="5400000">
            <a:off x="2232406" y="2125257"/>
            <a:ext cx="642942" cy="10715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形状 15"/>
          <p:cNvCxnSpPr>
            <a:stCxn id="6" idx="1"/>
            <a:endCxn id="8" idx="3"/>
          </p:cNvCxnSpPr>
          <p:nvPr/>
        </p:nvCxnSpPr>
        <p:spPr>
          <a:xfrm rot="10800000" flipV="1">
            <a:off x="3571868" y="1520746"/>
            <a:ext cx="1857388" cy="235745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肘形连接符 17"/>
          <p:cNvCxnSpPr>
            <a:stCxn id="7" idx="2"/>
            <a:endCxn id="8" idx="0"/>
          </p:cNvCxnSpPr>
          <p:nvPr/>
        </p:nvCxnSpPr>
        <p:spPr>
          <a:xfrm rot="5400000">
            <a:off x="2038664" y="3110242"/>
            <a:ext cx="458922" cy="4643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肘形连接符 18"/>
          <p:cNvCxnSpPr>
            <a:stCxn id="8" idx="2"/>
            <a:endCxn id="10" idx="0"/>
          </p:cNvCxnSpPr>
          <p:nvPr/>
        </p:nvCxnSpPr>
        <p:spPr>
          <a:xfrm rot="16200000" flipH="1">
            <a:off x="1967225" y="4253249"/>
            <a:ext cx="601798" cy="4643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肘形连接符 23"/>
          <p:cNvCxnSpPr>
            <a:stCxn id="10" idx="2"/>
            <a:endCxn id="9" idx="0"/>
          </p:cNvCxnSpPr>
          <p:nvPr/>
        </p:nvCxnSpPr>
        <p:spPr>
          <a:xfrm rot="16200000" flipH="1">
            <a:off x="3036083" y="4964917"/>
            <a:ext cx="428628" cy="150019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流程图: 过程 29"/>
          <p:cNvSpPr/>
          <p:nvPr/>
        </p:nvSpPr>
        <p:spPr>
          <a:xfrm>
            <a:off x="5357818" y="3571876"/>
            <a:ext cx="185738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Database Helper</a:t>
            </a:r>
            <a:endParaRPr lang="zh-CN" altLang="en-US" dirty="0"/>
          </a:p>
        </p:txBody>
      </p:sp>
      <p:sp>
        <p:nvSpPr>
          <p:cNvPr id="43" name="流程图: 过程 42"/>
          <p:cNvSpPr/>
          <p:nvPr/>
        </p:nvSpPr>
        <p:spPr>
          <a:xfrm>
            <a:off x="7429520" y="3571876"/>
            <a:ext cx="1214446"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ADO.NET</a:t>
            </a:r>
            <a:endParaRPr lang="zh-CN" altLang="en-US" dirty="0"/>
          </a:p>
        </p:txBody>
      </p:sp>
      <p:cxnSp>
        <p:nvCxnSpPr>
          <p:cNvPr id="48" name="肘形连接符 47"/>
          <p:cNvCxnSpPr>
            <a:stCxn id="6" idx="2"/>
            <a:endCxn id="30" idx="0"/>
          </p:cNvCxnSpPr>
          <p:nvPr/>
        </p:nvCxnSpPr>
        <p:spPr>
          <a:xfrm rot="5400000">
            <a:off x="5699861" y="2413721"/>
            <a:ext cx="1744806"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形状 49"/>
          <p:cNvCxnSpPr>
            <a:stCxn id="30" idx="2"/>
            <a:endCxn id="9" idx="3"/>
          </p:cNvCxnSpPr>
          <p:nvPr/>
        </p:nvCxnSpPr>
        <p:spPr>
          <a:xfrm rot="5400000">
            <a:off x="4582286" y="4531428"/>
            <a:ext cx="2051130" cy="135732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肘形连接符 53"/>
          <p:cNvCxnSpPr>
            <a:stCxn id="43" idx="2"/>
            <a:endCxn id="9" idx="3"/>
          </p:cNvCxnSpPr>
          <p:nvPr/>
        </p:nvCxnSpPr>
        <p:spPr>
          <a:xfrm rot="5400000">
            <a:off x="5457402" y="3656313"/>
            <a:ext cx="2051130" cy="310755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肘形连接符 56"/>
          <p:cNvCxnSpPr>
            <a:stCxn id="6" idx="2"/>
            <a:endCxn id="43" idx="0"/>
          </p:cNvCxnSpPr>
          <p:nvPr/>
        </p:nvCxnSpPr>
        <p:spPr>
          <a:xfrm rot="16200000" flipH="1">
            <a:off x="6574976" y="2110109"/>
            <a:ext cx="1744806" cy="117872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好处</a:t>
            </a:r>
            <a:endParaRPr lang="zh-CN" altLang="en-US" dirty="0"/>
          </a:p>
        </p:txBody>
      </p:sp>
      <p:sp>
        <p:nvSpPr>
          <p:cNvPr id="3" name="内容占位符 2"/>
          <p:cNvSpPr>
            <a:spLocks noGrp="1"/>
          </p:cNvSpPr>
          <p:nvPr>
            <p:ph idx="1"/>
          </p:nvPr>
        </p:nvSpPr>
        <p:spPr/>
        <p:txBody>
          <a:bodyPr/>
          <a:lstStyle/>
          <a:p>
            <a:r>
              <a:rPr lang="zh-CN" altLang="en-US" dirty="0" smtClean="0"/>
              <a:t>可以分层开发，不用每个人从底层写到上层，集中精力，精益求精，方便后期优化</a:t>
            </a:r>
            <a:endParaRPr lang="en-US" altLang="zh-CN" dirty="0" smtClean="0"/>
          </a:p>
          <a:p>
            <a:r>
              <a:rPr lang="zh-CN" altLang="en-US" dirty="0" smtClean="0"/>
              <a:t>中间层可插拔，中间层可以优化，可扩展性</a:t>
            </a:r>
            <a:endParaRPr lang="en-US" altLang="zh-CN" dirty="0" smtClean="0"/>
          </a:p>
          <a:p>
            <a:r>
              <a:rPr lang="en-US" altLang="zh-CN" dirty="0" smtClean="0"/>
              <a:t>ORM</a:t>
            </a:r>
          </a:p>
          <a:p>
            <a:r>
              <a:rPr lang="zh-CN" altLang="en-US" dirty="0" smtClean="0"/>
              <a:t>增加可测试性</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WCF</a:t>
            </a:r>
            <a:endParaRPr lang="zh-CN" altLang="en-US" dirty="0"/>
          </a:p>
        </p:txBody>
      </p:sp>
      <p:sp>
        <p:nvSpPr>
          <p:cNvPr id="3" name="内容占位符 2"/>
          <p:cNvSpPr>
            <a:spLocks noGrp="1"/>
          </p:cNvSpPr>
          <p:nvPr>
            <p:ph idx="1"/>
          </p:nvPr>
        </p:nvSpPr>
        <p:spPr/>
        <p:txBody>
          <a:bodyPr>
            <a:normAutofit fontScale="77500" lnSpcReduction="20000"/>
          </a:bodyPr>
          <a:lstStyle/>
          <a:p>
            <a:r>
              <a:rPr lang="en-US" dirty="0" smtClean="0"/>
              <a:t>WCF</a:t>
            </a:r>
            <a:r>
              <a:rPr lang="zh-CN" altLang="en-US" dirty="0" smtClean="0"/>
              <a:t>全称</a:t>
            </a:r>
            <a:r>
              <a:rPr lang="en-US" dirty="0" smtClean="0"/>
              <a:t>Windows Communication Foundation，</a:t>
            </a:r>
            <a:r>
              <a:rPr lang="zh-CN" altLang="en-US" dirty="0" smtClean="0"/>
              <a:t>是</a:t>
            </a:r>
            <a:r>
              <a:rPr lang="en-US" dirty="0" smtClean="0"/>
              <a:t>Microsoft</a:t>
            </a:r>
            <a:r>
              <a:rPr lang="zh-CN" altLang="en-US" dirty="0" smtClean="0"/>
              <a:t>为构建面向服务的应用提供的分布式通信编程框架，是</a:t>
            </a:r>
            <a:r>
              <a:rPr lang="en-US" altLang="zh-CN" dirty="0" smtClean="0"/>
              <a:t>.</a:t>
            </a:r>
            <a:r>
              <a:rPr lang="en-US" dirty="0" smtClean="0"/>
              <a:t>NET Framework 3.5</a:t>
            </a:r>
            <a:r>
              <a:rPr lang="zh-CN" altLang="en-US" dirty="0" smtClean="0"/>
              <a:t>的重要组成部分。</a:t>
            </a:r>
            <a:endParaRPr lang="en-US" altLang="zh-CN" dirty="0" smtClean="0"/>
          </a:p>
          <a:p>
            <a:r>
              <a:rPr lang="en-US" dirty="0" smtClean="0"/>
              <a:t>WCF</a:t>
            </a:r>
            <a:r>
              <a:rPr lang="zh-CN" altLang="en-US" dirty="0" smtClean="0"/>
              <a:t>是微软分布式应用程序开发的集大成者，它整合了</a:t>
            </a:r>
            <a:r>
              <a:rPr lang="en-US" altLang="zh-CN" dirty="0" err="1" smtClean="0"/>
              <a:t>.</a:t>
            </a:r>
            <a:r>
              <a:rPr lang="en-US" dirty="0" err="1" smtClean="0"/>
              <a:t>Net</a:t>
            </a:r>
            <a:r>
              <a:rPr lang="zh-CN" altLang="en-US" dirty="0" smtClean="0"/>
              <a:t>平台下所有的和分布式系统有关的技术，如</a:t>
            </a:r>
            <a:r>
              <a:rPr lang="en-US" dirty="0" smtClean="0"/>
              <a:t>Enterprise </a:t>
            </a:r>
            <a:r>
              <a:rPr lang="en-US" dirty="0" err="1" smtClean="0"/>
              <a:t>Sevices</a:t>
            </a:r>
            <a:r>
              <a:rPr lang="en-US" dirty="0" smtClean="0"/>
              <a:t>(COM+)</a:t>
            </a:r>
            <a:r>
              <a:rPr lang="zh-CN" altLang="en-US" dirty="0" smtClean="0"/>
              <a:t>、</a:t>
            </a:r>
            <a:r>
              <a:rPr lang="en-US" dirty="0" err="1" smtClean="0"/>
              <a:t>.Net</a:t>
            </a:r>
            <a:r>
              <a:rPr lang="en-US" dirty="0" smtClean="0"/>
              <a:t> </a:t>
            </a:r>
            <a:r>
              <a:rPr lang="en-US" dirty="0" err="1" smtClean="0"/>
              <a:t>Remoting、Web</a:t>
            </a:r>
            <a:r>
              <a:rPr lang="en-US" dirty="0" smtClean="0"/>
              <a:t> Service(ASMX)、WSE3.0</a:t>
            </a:r>
            <a:r>
              <a:rPr lang="zh-CN" altLang="en-US" dirty="0" smtClean="0"/>
              <a:t>和</a:t>
            </a:r>
            <a:r>
              <a:rPr lang="en-US" dirty="0" smtClean="0"/>
              <a:t>MSMQ</a:t>
            </a:r>
            <a:r>
              <a:rPr lang="zh-CN" altLang="en-US" dirty="0" smtClean="0"/>
              <a:t>消息队列。以通信</a:t>
            </a:r>
            <a:r>
              <a:rPr lang="en-US" altLang="zh-CN" dirty="0" smtClean="0"/>
              <a:t>(</a:t>
            </a:r>
            <a:r>
              <a:rPr lang="en-US" dirty="0" err="1" smtClean="0"/>
              <a:t>Communiation</a:t>
            </a:r>
            <a:r>
              <a:rPr lang="en-US" dirty="0" smtClean="0"/>
              <a:t>)</a:t>
            </a:r>
            <a:r>
              <a:rPr lang="zh-CN" altLang="en-US" dirty="0" smtClean="0"/>
              <a:t>范围而论，它可以跨进程、跨机器、跨子网、企业网乃至于 </a:t>
            </a:r>
            <a:r>
              <a:rPr lang="en-US" dirty="0" smtClean="0"/>
              <a:t>Internet；</a:t>
            </a:r>
            <a:r>
              <a:rPr lang="zh-CN" altLang="en-US" dirty="0" smtClean="0"/>
              <a:t>以宿主程序而论，可以以</a:t>
            </a:r>
            <a:r>
              <a:rPr lang="en-US" dirty="0" err="1" smtClean="0"/>
              <a:t>ASP.NET，EXE，WPF，Windows</a:t>
            </a:r>
            <a:r>
              <a:rPr lang="en-US" dirty="0" smtClean="0"/>
              <a:t> </a:t>
            </a:r>
            <a:r>
              <a:rPr lang="en-US" dirty="0" err="1" smtClean="0"/>
              <a:t>Forms，NT</a:t>
            </a:r>
            <a:r>
              <a:rPr lang="en-US" dirty="0" smtClean="0"/>
              <a:t> </a:t>
            </a:r>
            <a:r>
              <a:rPr lang="en-US" dirty="0" err="1" smtClean="0"/>
              <a:t>Service，COM</a:t>
            </a:r>
            <a:r>
              <a:rPr lang="en-US" dirty="0" smtClean="0"/>
              <a:t>+</a:t>
            </a:r>
            <a:r>
              <a:rPr lang="zh-CN" altLang="en-US" dirty="0" smtClean="0"/>
              <a:t>作为宿主</a:t>
            </a:r>
            <a:r>
              <a:rPr lang="en-US" altLang="zh-CN" dirty="0" smtClean="0"/>
              <a:t>(</a:t>
            </a:r>
            <a:r>
              <a:rPr lang="en-US" dirty="0" smtClean="0"/>
              <a:t>Host)。WCF</a:t>
            </a:r>
            <a:r>
              <a:rPr lang="zh-CN" altLang="en-US" dirty="0" smtClean="0"/>
              <a:t>可以支持的协议包括</a:t>
            </a:r>
            <a:r>
              <a:rPr lang="en-US" dirty="0" smtClean="0"/>
              <a:t>TCP，HTTP，</a:t>
            </a:r>
            <a:r>
              <a:rPr lang="zh-CN" altLang="en-US" dirty="0" smtClean="0"/>
              <a:t>跨进程以及自定义，安全模式则包括</a:t>
            </a:r>
            <a:r>
              <a:rPr lang="en-US" dirty="0" smtClean="0"/>
              <a:t>SAML， Kerberos，X509，</a:t>
            </a:r>
            <a:r>
              <a:rPr lang="zh-CN" altLang="en-US" dirty="0" smtClean="0"/>
              <a:t>用户</a:t>
            </a:r>
            <a:r>
              <a:rPr lang="en-US" altLang="zh-CN" dirty="0" smtClean="0"/>
              <a:t>/</a:t>
            </a:r>
            <a:r>
              <a:rPr lang="zh-CN" altLang="en-US" dirty="0" smtClean="0"/>
              <a:t>密码，自定义等多种标准与模式。</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WCF</a:t>
            </a:r>
            <a:r>
              <a:rPr lang="zh-CN" altLang="en-US" dirty="0" smtClean="0"/>
              <a:t>身份验证机制</a:t>
            </a:r>
            <a:endParaRPr lang="zh-CN" altLang="en-US" dirty="0"/>
          </a:p>
        </p:txBody>
      </p:sp>
      <p:pic>
        <p:nvPicPr>
          <p:cNvPr id="4" name="内容占位符 3" descr="WCFAuthenticationModes.gif"/>
          <p:cNvPicPr>
            <a:picLocks noGrp="1" noChangeAspect="1"/>
          </p:cNvPicPr>
          <p:nvPr>
            <p:ph idx="1"/>
          </p:nvPr>
        </p:nvPicPr>
        <p:blipFill>
          <a:blip r:embed="rId2" cstate="print"/>
          <a:stretch>
            <a:fillRect/>
          </a:stretch>
        </p:blipFill>
        <p:spPr>
          <a:xfrm>
            <a:off x="1138237" y="2305844"/>
            <a:ext cx="6867525" cy="3114675"/>
          </a:xfrm>
        </p:spPr>
      </p:pic>
      <p:sp>
        <p:nvSpPr>
          <p:cNvPr id="5" name="TextBox 4"/>
          <p:cNvSpPr txBox="1"/>
          <p:nvPr/>
        </p:nvSpPr>
        <p:spPr>
          <a:xfrm>
            <a:off x="1214414" y="1357298"/>
            <a:ext cx="6572296" cy="369332"/>
          </a:xfrm>
          <a:prstGeom prst="rect">
            <a:avLst/>
          </a:prstGeom>
          <a:noFill/>
        </p:spPr>
        <p:txBody>
          <a:bodyPr wrap="square" rtlCol="0">
            <a:spAutoFit/>
          </a:bodyPr>
          <a:lstStyle/>
          <a:p>
            <a:r>
              <a:rPr lang="en-US" altLang="zh-CN" b="1" dirty="0" smtClean="0">
                <a:hlinkClick r:id="rId3"/>
              </a:rPr>
              <a:t>WCF</a:t>
            </a:r>
            <a:r>
              <a:rPr lang="zh-CN" altLang="en-US" b="1" dirty="0" smtClean="0">
                <a:hlinkClick r:id="rId3"/>
              </a:rPr>
              <a:t>分布式开发步步为赢</a:t>
            </a:r>
            <a:r>
              <a:rPr lang="en-US" altLang="zh-CN" b="1" dirty="0" smtClean="0">
                <a:hlinkClick r:id="rId3"/>
              </a:rPr>
              <a:t>(14):WCF</a:t>
            </a:r>
            <a:r>
              <a:rPr lang="zh-CN" altLang="en-US" b="1" dirty="0" smtClean="0">
                <a:hlinkClick r:id="rId3"/>
              </a:rPr>
              <a:t>安全编程</a:t>
            </a:r>
            <a:r>
              <a:rPr lang="en-US" altLang="zh-CN" b="1" dirty="0" smtClean="0">
                <a:hlinkClick r:id="rId3"/>
              </a:rPr>
              <a:t>--</a:t>
            </a:r>
            <a:r>
              <a:rPr lang="zh-CN" altLang="en-US" b="1" dirty="0" smtClean="0">
                <a:hlinkClick r:id="rId3"/>
              </a:rPr>
              <a:t>基本概念</a:t>
            </a:r>
            <a:r>
              <a:rPr lang="zh-CN" altLang="en-US" b="1" dirty="0" smtClean="0"/>
              <a:t> </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Silverlight</a:t>
            </a:r>
            <a:r>
              <a:rPr lang="zh-CN" altLang="en-US" dirty="0" smtClean="0"/>
              <a:t>应用类型</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RIA </a:t>
            </a:r>
            <a:r>
              <a:rPr lang="en-US" dirty="0" smtClean="0"/>
              <a:t>Rich Internet Applications</a:t>
            </a:r>
          </a:p>
          <a:p>
            <a:r>
              <a:rPr lang="zh-CN" altLang="en-US" dirty="0" smtClean="0"/>
              <a:t>是一种具有近似于传统桌面</a:t>
            </a:r>
            <a:r>
              <a:rPr lang="zh-CN" altLang="en-US" dirty="0" smtClean="0">
                <a:hlinkClick r:id="rId2" action="ppaction://hlinkfile" tooltip="应用软件"/>
              </a:rPr>
              <a:t>应用软件</a:t>
            </a:r>
            <a:r>
              <a:rPr lang="zh-CN" altLang="en-US" dirty="0" smtClean="0"/>
              <a:t>系统功能和特性的</a:t>
            </a:r>
            <a:r>
              <a:rPr lang="zh-CN" altLang="en-US" dirty="0" smtClean="0">
                <a:hlinkClick r:id="rId3" action="ppaction://hlinkfile" tooltip="网络应用程序"/>
              </a:rPr>
              <a:t>网络应用</a:t>
            </a:r>
            <a:r>
              <a:rPr lang="zh-CN" altLang="en-US" dirty="0" smtClean="0"/>
              <a:t>系统。</a:t>
            </a:r>
            <a:r>
              <a:rPr lang="en-US" altLang="zh-CN" dirty="0" smtClean="0"/>
              <a:t>RIA</a:t>
            </a:r>
            <a:r>
              <a:rPr lang="zh-CN" altLang="en-US" dirty="0" smtClean="0"/>
              <a:t>系统最大的特点是将大部分处理任务都从</a:t>
            </a:r>
            <a:r>
              <a:rPr lang="zh-CN" altLang="en-US" dirty="0" smtClean="0">
                <a:hlinkClick r:id="rId4" action="ppaction://hlinkfile" tooltip="用户界面"/>
              </a:rPr>
              <a:t>用户界面</a:t>
            </a:r>
            <a:r>
              <a:rPr lang="zh-CN" altLang="en-US" dirty="0" smtClean="0"/>
              <a:t>端移植到</a:t>
            </a:r>
            <a:r>
              <a:rPr lang="zh-CN" altLang="en-US" dirty="0" smtClean="0">
                <a:hlinkClick r:id="rId5" action="ppaction://hlinkfile" tooltip="客户端"/>
              </a:rPr>
              <a:t>客户端</a:t>
            </a:r>
            <a:r>
              <a:rPr lang="zh-CN" altLang="en-US" dirty="0" smtClean="0"/>
              <a:t>，仅保留一些必要数据与</a:t>
            </a:r>
            <a:r>
              <a:rPr lang="zh-CN" altLang="en-US" dirty="0" smtClean="0">
                <a:hlinkClick r:id="rId6" action="ppaction://hlinkfile" tooltip="服务器"/>
              </a:rPr>
              <a:t>服务器</a:t>
            </a:r>
            <a:r>
              <a:rPr lang="zh-CN" altLang="en-US" dirty="0" smtClean="0"/>
              <a:t>端进行信息交互。 </a:t>
            </a:r>
            <a:endParaRPr lang="en-US" altLang="zh-CN" dirty="0" smtClean="0"/>
          </a:p>
          <a:p>
            <a:r>
              <a:rPr lang="en-US" altLang="zh-CN" dirty="0" smtClean="0"/>
              <a:t>RIA</a:t>
            </a:r>
            <a:r>
              <a:rPr lang="zh-CN" altLang="en-US" dirty="0" smtClean="0"/>
              <a:t>系统的特性：</a:t>
            </a:r>
          </a:p>
          <a:p>
            <a:pPr lvl="1"/>
            <a:r>
              <a:rPr lang="zh-CN" altLang="en-US" dirty="0" smtClean="0"/>
              <a:t>运行于</a:t>
            </a:r>
            <a:r>
              <a:rPr lang="zh-CN" altLang="en-US" dirty="0" smtClean="0">
                <a:hlinkClick r:id="rId7" action="ppaction://hlinkfile" tooltip="浏览器"/>
              </a:rPr>
              <a:t>浏览器</a:t>
            </a:r>
            <a:r>
              <a:rPr lang="zh-CN" altLang="en-US" dirty="0" smtClean="0"/>
              <a:t>中，不需要额外安装支持软件 </a:t>
            </a:r>
          </a:p>
          <a:p>
            <a:pPr lvl="1"/>
            <a:r>
              <a:rPr lang="zh-CN" altLang="en-US" dirty="0" smtClean="0"/>
              <a:t>在本地运行时，受安全沙箱全程保护。</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WCF</a:t>
            </a:r>
            <a:r>
              <a:rPr lang="zh-CN" altLang="en-US" dirty="0" smtClean="0"/>
              <a:t> </a:t>
            </a:r>
            <a:r>
              <a:rPr lang="en-US" altLang="zh-CN" dirty="0" smtClean="0"/>
              <a:t>Transfer</a:t>
            </a:r>
            <a:r>
              <a:rPr lang="zh-CN" altLang="en-US" dirty="0" smtClean="0"/>
              <a:t>的安全模式</a:t>
            </a:r>
            <a:endParaRPr lang="zh-CN" altLang="en-US" dirty="0"/>
          </a:p>
        </p:txBody>
      </p:sp>
      <p:sp>
        <p:nvSpPr>
          <p:cNvPr id="3" name="内容占位符 2"/>
          <p:cNvSpPr>
            <a:spLocks noGrp="1"/>
          </p:cNvSpPr>
          <p:nvPr>
            <p:ph idx="1"/>
          </p:nvPr>
        </p:nvSpPr>
        <p:spPr/>
        <p:txBody>
          <a:bodyPr/>
          <a:lstStyle/>
          <a:p>
            <a:pPr>
              <a:buNone/>
            </a:pPr>
            <a:endParaRPr lang="en-US" dirty="0" smtClean="0"/>
          </a:p>
          <a:p>
            <a:endParaRPr lang="zh-CN" altLang="en-US" dirty="0"/>
          </a:p>
        </p:txBody>
      </p:sp>
      <p:pic>
        <p:nvPicPr>
          <p:cNvPr id="4" name="图片 3" descr="WCFTransferSecurityModes.gif"/>
          <p:cNvPicPr>
            <a:picLocks noChangeAspect="1"/>
          </p:cNvPicPr>
          <p:nvPr/>
        </p:nvPicPr>
        <p:blipFill>
          <a:blip r:embed="rId2" cstate="print"/>
          <a:stretch>
            <a:fillRect/>
          </a:stretch>
        </p:blipFill>
        <p:spPr>
          <a:xfrm>
            <a:off x="696871" y="2714620"/>
            <a:ext cx="7875657" cy="35719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WCF</a:t>
            </a:r>
            <a:r>
              <a:rPr lang="zh-CN" altLang="en-US" dirty="0" smtClean="0"/>
              <a:t>安全模式与绑定协议</a:t>
            </a:r>
            <a:endParaRPr lang="zh-CN" altLang="en-US" dirty="0"/>
          </a:p>
        </p:txBody>
      </p:sp>
      <p:graphicFrame>
        <p:nvGraphicFramePr>
          <p:cNvPr id="4" name="内容占位符 3"/>
          <p:cNvGraphicFramePr>
            <a:graphicFrameLocks noGrp="1"/>
          </p:cNvGraphicFramePr>
          <p:nvPr>
            <p:ph idx="1"/>
          </p:nvPr>
        </p:nvGraphicFramePr>
        <p:xfrm>
          <a:off x="357158" y="1571612"/>
          <a:ext cx="8229600" cy="3606800"/>
        </p:xfrm>
        <a:graphic>
          <a:graphicData uri="http://schemas.openxmlformats.org/drawingml/2006/table">
            <a:tbl>
              <a:tblPr firstRow="1" bandRow="1">
                <a:tableStyleId>{5C22544A-7EE6-4342-B048-85BDC9FD1C3A}</a:tableStyleId>
              </a:tblPr>
              <a:tblGrid>
                <a:gridCol w="2614602"/>
                <a:gridCol w="1143008"/>
                <a:gridCol w="1214446"/>
                <a:gridCol w="1500198"/>
                <a:gridCol w="1071570"/>
                <a:gridCol w="685776"/>
              </a:tblGrid>
              <a:tr h="370840">
                <a:tc>
                  <a:txBody>
                    <a:bodyPr/>
                    <a:lstStyle/>
                    <a:p>
                      <a:r>
                        <a:rPr lang="zh-CN" altLang="en-US" dirty="0" smtClean="0"/>
                        <a:t>绑定</a:t>
                      </a:r>
                      <a:r>
                        <a:rPr lang="en-US" altLang="zh-CN" dirty="0" smtClean="0"/>
                        <a:t>/</a:t>
                      </a:r>
                      <a:r>
                        <a:rPr lang="zh-CN" altLang="en-US" dirty="0" smtClean="0"/>
                        <a:t>安全模式</a:t>
                      </a:r>
                      <a:endParaRPr lang="zh-CN" altLang="en-US" dirty="0"/>
                    </a:p>
                  </a:txBody>
                  <a:tcPr/>
                </a:tc>
                <a:tc>
                  <a:txBody>
                    <a:bodyPr/>
                    <a:lstStyle/>
                    <a:p>
                      <a:r>
                        <a:rPr lang="en-US" altLang="zh-CN" dirty="0" smtClean="0"/>
                        <a:t>None</a:t>
                      </a:r>
                      <a:endParaRPr lang="zh-CN" altLang="en-US" dirty="0"/>
                    </a:p>
                  </a:txBody>
                  <a:tcPr/>
                </a:tc>
                <a:tc>
                  <a:txBody>
                    <a:bodyPr/>
                    <a:lstStyle/>
                    <a:p>
                      <a:r>
                        <a:rPr lang="en-US" altLang="zh-CN" dirty="0" smtClean="0"/>
                        <a:t>Transport</a:t>
                      </a:r>
                      <a:endParaRPr lang="zh-CN" altLang="en-US" dirty="0"/>
                    </a:p>
                  </a:txBody>
                  <a:tcPr/>
                </a:tc>
                <a:tc>
                  <a:txBody>
                    <a:bodyPr/>
                    <a:lstStyle/>
                    <a:p>
                      <a:r>
                        <a:rPr lang="en-US" altLang="zh-CN" dirty="0" smtClean="0"/>
                        <a:t>Message</a:t>
                      </a:r>
                      <a:endParaRPr lang="zh-CN" altLang="en-US" dirty="0"/>
                    </a:p>
                  </a:txBody>
                  <a:tcPr/>
                </a:tc>
                <a:tc>
                  <a:txBody>
                    <a:bodyPr/>
                    <a:lstStyle/>
                    <a:p>
                      <a:r>
                        <a:rPr lang="en-US" altLang="zh-CN" dirty="0" smtClean="0"/>
                        <a:t>Mixed</a:t>
                      </a:r>
                      <a:endParaRPr lang="zh-CN" altLang="en-US" dirty="0"/>
                    </a:p>
                  </a:txBody>
                  <a:tcPr/>
                </a:tc>
                <a:tc>
                  <a:txBody>
                    <a:bodyPr/>
                    <a:lstStyle/>
                    <a:p>
                      <a:r>
                        <a:rPr lang="en-US" altLang="zh-CN" dirty="0" smtClean="0"/>
                        <a:t>Both</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BasicHttpBinding</a:t>
                      </a:r>
                      <a:endParaRPr lang="en-US" altLang="zh-CN" dirty="0" smtClean="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NetTcpBinding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NetPeerTcpBinding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NetNamedPipeBinding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WSFederationHttpBinding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WSDualHttpBinding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NetMsmqBinding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a:t>
                      </a:r>
                      <a:endParaRPr lang="zh-CN" altLang="en-US" dirty="0"/>
                    </a:p>
                  </a:txBody>
                  <a:tcPr/>
                </a:tc>
              </a:tr>
            </a:tbl>
          </a:graphicData>
        </a:graphic>
      </p:graphicFrame>
      <p:sp>
        <p:nvSpPr>
          <p:cNvPr id="5" name="矩形 4"/>
          <p:cNvSpPr/>
          <p:nvPr/>
        </p:nvSpPr>
        <p:spPr>
          <a:xfrm>
            <a:off x="428596" y="5500702"/>
            <a:ext cx="8215370" cy="369332"/>
          </a:xfrm>
          <a:prstGeom prst="rect">
            <a:avLst/>
          </a:prstGeom>
        </p:spPr>
        <p:txBody>
          <a:bodyPr wrap="square">
            <a:spAutoFit/>
          </a:bodyPr>
          <a:lstStyle/>
          <a:p>
            <a:r>
              <a:rPr lang="en-US" altLang="zh-CN" dirty="0" smtClean="0"/>
              <a:t>Silverlight</a:t>
            </a:r>
            <a:r>
              <a:rPr lang="zh-CN" altLang="en-US" dirty="0" smtClean="0"/>
              <a:t>和</a:t>
            </a:r>
            <a:r>
              <a:rPr lang="en-US" altLang="zh-CN" dirty="0" smtClean="0"/>
              <a:t>WCF</a:t>
            </a:r>
            <a:r>
              <a:rPr lang="zh-CN" altLang="en-US" dirty="0" smtClean="0"/>
              <a:t>通信的绑定协议目前只支持</a:t>
            </a:r>
            <a:r>
              <a:rPr lang="en-US" altLang="zh-CN" dirty="0" err="1" smtClean="0"/>
              <a:t>BasicHttpBinding</a:t>
            </a:r>
            <a:endParaRPr lang="en-US" altLang="zh-C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Transport</a:t>
            </a:r>
            <a:r>
              <a:rPr lang="zh-CN" altLang="en-US" dirty="0" smtClean="0"/>
              <a:t>安全模式与客户端凭据</a:t>
            </a:r>
            <a:endParaRPr lang="zh-CN" altLang="en-US" dirty="0"/>
          </a:p>
        </p:txBody>
      </p:sp>
      <p:graphicFrame>
        <p:nvGraphicFramePr>
          <p:cNvPr id="4" name="内容占位符 3"/>
          <p:cNvGraphicFramePr>
            <a:graphicFrameLocks noGrp="1"/>
          </p:cNvGraphicFramePr>
          <p:nvPr>
            <p:ph idx="1"/>
          </p:nvPr>
        </p:nvGraphicFramePr>
        <p:xfrm>
          <a:off x="457200" y="1600200"/>
          <a:ext cx="8186766" cy="3337560"/>
        </p:xfrm>
        <a:graphic>
          <a:graphicData uri="http://schemas.openxmlformats.org/drawingml/2006/table">
            <a:tbl>
              <a:tblPr firstRow="1" bandRow="1">
                <a:tableStyleId>{5C22544A-7EE6-4342-B048-85BDC9FD1C3A}</a:tableStyleId>
              </a:tblPr>
              <a:tblGrid>
                <a:gridCol w="2837439"/>
                <a:gridCol w="1240424"/>
                <a:gridCol w="1317950"/>
                <a:gridCol w="1628056"/>
                <a:gridCol w="1162897"/>
              </a:tblGrid>
              <a:tr h="370840">
                <a:tc>
                  <a:txBody>
                    <a:bodyPr/>
                    <a:lstStyle/>
                    <a:p>
                      <a:r>
                        <a:rPr lang="zh-CN" altLang="en-US" dirty="0" smtClean="0"/>
                        <a:t>绑定</a:t>
                      </a:r>
                      <a:r>
                        <a:rPr lang="en-US" altLang="zh-CN" dirty="0" smtClean="0"/>
                        <a:t>/</a:t>
                      </a:r>
                      <a:r>
                        <a:rPr lang="zh-CN" altLang="en-US" dirty="0" smtClean="0"/>
                        <a:t>安全模式</a:t>
                      </a:r>
                      <a:endParaRPr lang="zh-CN" altLang="en-US" dirty="0"/>
                    </a:p>
                  </a:txBody>
                  <a:tcPr/>
                </a:tc>
                <a:tc>
                  <a:txBody>
                    <a:bodyPr/>
                    <a:lstStyle/>
                    <a:p>
                      <a:r>
                        <a:rPr lang="en-US" altLang="zh-CN" dirty="0" smtClean="0"/>
                        <a:t>None</a:t>
                      </a:r>
                      <a:endParaRPr lang="zh-CN" altLang="en-US" dirty="0"/>
                    </a:p>
                  </a:txBody>
                  <a:tcPr/>
                </a:tc>
                <a:tc>
                  <a:txBody>
                    <a:bodyPr/>
                    <a:lstStyle/>
                    <a:p>
                      <a:r>
                        <a:rPr lang="en-US" altLang="zh-CN" dirty="0" smtClean="0"/>
                        <a:t>Windows</a:t>
                      </a:r>
                      <a:endParaRPr lang="zh-CN" altLang="en-US" dirty="0"/>
                    </a:p>
                  </a:txBody>
                  <a:tcPr/>
                </a:tc>
                <a:tc>
                  <a:txBody>
                    <a:bodyPr/>
                    <a:lstStyle/>
                    <a:p>
                      <a:r>
                        <a:rPr lang="en-US" altLang="zh-CN" dirty="0" smtClean="0"/>
                        <a:t>Username</a:t>
                      </a:r>
                      <a:endParaRPr lang="zh-CN" altLang="en-US" dirty="0"/>
                    </a:p>
                  </a:txBody>
                  <a:tcPr/>
                </a:tc>
                <a:tc>
                  <a:txBody>
                    <a:bodyPr/>
                    <a:lstStyle/>
                    <a:p>
                      <a:r>
                        <a:rPr lang="en-US" altLang="zh-CN" dirty="0" smtClean="0"/>
                        <a:t>Certificate</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BasicHttpBinding</a:t>
                      </a:r>
                      <a:endParaRPr lang="en-US" altLang="zh-CN" dirty="0" smtClean="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NetTcpBinding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NetPeerTcpBinding</a:t>
                      </a:r>
                      <a:endParaRPr lang="en-US" altLang="zh-CN" dirty="0" smtClean="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NetNamedPipeBinding</a:t>
                      </a:r>
                      <a:endParaRPr lang="en-US" altLang="zh-CN" dirty="0" smtClean="0"/>
                    </a:p>
                  </a:txBody>
                  <a:tcPr/>
                </a:tc>
                <a:tc>
                  <a:txBody>
                    <a:bodyPr/>
                    <a:lstStyle/>
                    <a:p>
                      <a:r>
                        <a:rPr lang="en-US" altLang="zh-CN" dirty="0" smtClean="0"/>
                        <a:t>No</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WSFederationHttpBinding</a:t>
                      </a:r>
                      <a:endParaRPr lang="en-US" altLang="zh-CN" dirty="0" smtClean="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p>
                  </a:txBody>
                  <a:tcPr/>
                </a:tc>
                <a:tc>
                  <a:txBody>
                    <a:bodyPr/>
                    <a:lstStyle/>
                    <a:p>
                      <a:r>
                        <a:rPr lang="en-US" altLang="zh-CN" dirty="0" smtClean="0"/>
                        <a:t>N/A</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WSDualHttpBinding</a:t>
                      </a:r>
                      <a:endParaRPr lang="en-US" altLang="zh-CN" dirty="0" smtClean="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NetMsmqBinding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a:t>
                      </a:r>
                      <a:endParaRPr lang="zh-CN" alt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消息安全模式与客户端凭据</a:t>
            </a:r>
            <a:endParaRPr lang="zh-CN" altLang="en-US" dirty="0"/>
          </a:p>
        </p:txBody>
      </p:sp>
      <p:graphicFrame>
        <p:nvGraphicFramePr>
          <p:cNvPr id="4" name="内容占位符 3"/>
          <p:cNvGraphicFramePr>
            <a:graphicFrameLocks noGrp="1"/>
          </p:cNvGraphicFramePr>
          <p:nvPr>
            <p:ph idx="1"/>
          </p:nvPr>
        </p:nvGraphicFramePr>
        <p:xfrm>
          <a:off x="457200" y="1600200"/>
          <a:ext cx="8229600" cy="3606800"/>
        </p:xfrm>
        <a:graphic>
          <a:graphicData uri="http://schemas.openxmlformats.org/drawingml/2006/table">
            <a:tbl>
              <a:tblPr firstRow="1" bandRow="1">
                <a:tableStyleId>{5C22544A-7EE6-4342-B048-85BDC9FD1C3A}</a:tableStyleId>
              </a:tblPr>
              <a:tblGrid>
                <a:gridCol w="2614602"/>
                <a:gridCol w="785818"/>
                <a:gridCol w="1428760"/>
                <a:gridCol w="1214446"/>
                <a:gridCol w="1143008"/>
                <a:gridCol w="1042966"/>
              </a:tblGrid>
              <a:tr h="370840">
                <a:tc>
                  <a:txBody>
                    <a:bodyPr/>
                    <a:lstStyle/>
                    <a:p>
                      <a:r>
                        <a:rPr lang="zh-CN" altLang="en-US" dirty="0" smtClean="0"/>
                        <a:t>绑定</a:t>
                      </a:r>
                      <a:r>
                        <a:rPr lang="en-US" altLang="zh-CN" dirty="0" smtClean="0"/>
                        <a:t>/</a:t>
                      </a:r>
                      <a:r>
                        <a:rPr lang="zh-CN" altLang="en-US" dirty="0" smtClean="0"/>
                        <a:t>安全模式</a:t>
                      </a:r>
                      <a:endParaRPr lang="zh-CN" altLang="en-US" dirty="0"/>
                    </a:p>
                  </a:txBody>
                  <a:tcPr/>
                </a:tc>
                <a:tc>
                  <a:txBody>
                    <a:bodyPr/>
                    <a:lstStyle/>
                    <a:p>
                      <a:r>
                        <a:rPr lang="en-US" altLang="zh-CN" dirty="0" smtClean="0"/>
                        <a:t>None</a:t>
                      </a:r>
                      <a:endParaRPr lang="zh-CN" altLang="en-US" dirty="0"/>
                    </a:p>
                  </a:txBody>
                  <a:tcPr/>
                </a:tc>
                <a:tc>
                  <a:txBody>
                    <a:bodyPr/>
                    <a:lstStyle/>
                    <a:p>
                      <a:r>
                        <a:rPr lang="en-US" altLang="zh-CN" dirty="0" smtClean="0"/>
                        <a:t>Windows</a:t>
                      </a:r>
                      <a:endParaRPr lang="zh-CN" altLang="en-US" dirty="0"/>
                    </a:p>
                  </a:txBody>
                  <a:tcPr/>
                </a:tc>
                <a:tc>
                  <a:txBody>
                    <a:bodyPr/>
                    <a:lstStyle/>
                    <a:p>
                      <a:r>
                        <a:rPr lang="en-US" altLang="zh-CN" dirty="0" smtClean="0"/>
                        <a:t>Username</a:t>
                      </a:r>
                      <a:endParaRPr lang="zh-CN" altLang="en-US" dirty="0"/>
                    </a:p>
                  </a:txBody>
                  <a:tcPr/>
                </a:tc>
                <a:tc>
                  <a:txBody>
                    <a:bodyPr/>
                    <a:lstStyle/>
                    <a:p>
                      <a:r>
                        <a:rPr lang="en-US" altLang="zh-CN" dirty="0" smtClean="0"/>
                        <a:t>Certificate</a:t>
                      </a:r>
                      <a:endParaRPr lang="zh-CN" altLang="en-US" dirty="0"/>
                    </a:p>
                  </a:txBody>
                  <a:tcPr/>
                </a:tc>
                <a:tc>
                  <a:txBody>
                    <a:bodyPr/>
                    <a:lstStyle/>
                    <a:p>
                      <a:r>
                        <a:rPr lang="en-US" altLang="zh-CN" dirty="0" smtClean="0"/>
                        <a:t>Issued token</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BasicHttpBinding</a:t>
                      </a:r>
                      <a:endParaRPr lang="en-US" altLang="zh-CN" dirty="0" smtClean="0"/>
                    </a:p>
                  </a:txBody>
                  <a:tcPr/>
                </a:tc>
                <a:tc>
                  <a:txBody>
                    <a:bodyPr/>
                    <a:lstStyle/>
                    <a:p>
                      <a:r>
                        <a:rPr lang="en-US" altLang="zh-CN" dirty="0" smtClean="0"/>
                        <a:t>No</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No</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NetTcpBinding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NetPeerTcpBinding</a:t>
                      </a:r>
                      <a:endParaRPr lang="en-US" altLang="zh-CN" dirty="0" smtClean="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NetNamedPipeBinding</a:t>
                      </a:r>
                      <a:endParaRPr lang="en-US" altLang="zh-CN" dirty="0" smtClean="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WSFederationHttpBinding</a:t>
                      </a:r>
                      <a:endParaRPr lang="en-US" altLang="zh-CN" dirty="0" smtClean="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c>
                  <a:txBody>
                    <a:bodyPr/>
                    <a:lstStyle/>
                    <a:p>
                      <a:r>
                        <a:rPr lang="en-US" altLang="zh-CN" dirty="0" smtClean="0"/>
                        <a:t>N/A</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WSDualHttpBinding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err="1" smtClean="0"/>
                        <a:t>NetMsmqBinding</a:t>
                      </a:r>
                      <a:endParaRPr lang="en-US" altLang="zh-CN" dirty="0" smtClean="0"/>
                    </a:p>
                  </a:txBody>
                  <a:tcPr/>
                </a:tc>
                <a:tc>
                  <a:txBody>
                    <a:bodyPr/>
                    <a:lstStyle/>
                    <a:p>
                      <a:r>
                        <a:rPr lang="en-US" altLang="zh-CN" dirty="0" smtClean="0"/>
                        <a:t>yes</a:t>
                      </a:r>
                      <a:endParaRPr lang="zh-CN" altLang="en-US" dirty="0"/>
                    </a:p>
                  </a:txBody>
                  <a:tcPr/>
                </a:tc>
                <a:tc>
                  <a:txBody>
                    <a:bodyPr/>
                    <a:lstStyle/>
                    <a:p>
                      <a:r>
                        <a:rPr lang="en-US" altLang="zh-CN" dirty="0" smtClean="0"/>
                        <a:t>Yes(default)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Yes</a:t>
                      </a:r>
                      <a:endParaRPr lang="zh-CN" alt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安全</a:t>
            </a:r>
            <a:endParaRPr lang="zh-CN" altLang="en-US" dirty="0"/>
          </a:p>
        </p:txBody>
      </p:sp>
      <p:sp>
        <p:nvSpPr>
          <p:cNvPr id="3" name="内容占位符 2"/>
          <p:cNvSpPr>
            <a:spLocks noGrp="1"/>
          </p:cNvSpPr>
          <p:nvPr>
            <p:ph idx="1"/>
          </p:nvPr>
        </p:nvSpPr>
        <p:spPr>
          <a:xfrm>
            <a:off x="457200" y="1285860"/>
            <a:ext cx="8229600" cy="5286412"/>
          </a:xfrm>
        </p:spPr>
        <p:txBody>
          <a:bodyPr>
            <a:normAutofit/>
          </a:bodyPr>
          <a:lstStyle/>
          <a:p>
            <a:r>
              <a:rPr lang="zh-CN" altLang="en-US" dirty="0" smtClean="0"/>
              <a:t>传输安全 </a:t>
            </a:r>
            <a:r>
              <a:rPr lang="en-US" altLang="zh-CN" dirty="0" smtClean="0"/>
              <a:t>https &lt;security mode="Transport"&gt;</a:t>
            </a:r>
          </a:p>
          <a:p>
            <a:r>
              <a:rPr lang="zh-CN" altLang="en-US" dirty="0" smtClean="0"/>
              <a:t>消息安全 </a:t>
            </a:r>
            <a:r>
              <a:rPr lang="en-US" altLang="zh-CN" b="1" dirty="0" smtClean="0"/>
              <a:t>username</a:t>
            </a:r>
            <a:r>
              <a:rPr lang="en-US" altLang="zh-CN" dirty="0" smtClean="0"/>
              <a:t>/pw-combination </a:t>
            </a:r>
          </a:p>
          <a:p>
            <a:pPr lvl="1"/>
            <a:r>
              <a:rPr lang="en-US" altLang="zh-CN" b="1" dirty="0" smtClean="0"/>
              <a:t>No authentication</a:t>
            </a:r>
            <a:r>
              <a:rPr lang="en-US" altLang="zh-CN" dirty="0" smtClean="0"/>
              <a:t>.</a:t>
            </a:r>
          </a:p>
          <a:p>
            <a:pPr lvl="1"/>
            <a:r>
              <a:rPr lang="en-US" altLang="zh-CN" b="1" dirty="0" smtClean="0"/>
              <a:t>Authentication through method parameters</a:t>
            </a:r>
          </a:p>
          <a:p>
            <a:pPr lvl="1"/>
            <a:r>
              <a:rPr lang="en-US" altLang="zh-CN" b="1" dirty="0" smtClean="0"/>
              <a:t>Authentication through message headers</a:t>
            </a:r>
          </a:p>
          <a:p>
            <a:pPr lvl="1"/>
            <a:r>
              <a:rPr lang="en-US" altLang="zh-CN" b="1" dirty="0" smtClean="0"/>
              <a:t>Authentication through message headers by implementing an operation behavior. </a:t>
            </a:r>
            <a:r>
              <a:rPr lang="en-US" altLang="zh-CN" dirty="0" smtClean="0"/>
              <a:t>Every method decorated with this attribute will automatically perform </a:t>
            </a:r>
            <a:r>
              <a:rPr lang="en-US" altLang="zh-CN" b="1" dirty="0" smtClean="0"/>
              <a:t>username</a:t>
            </a:r>
            <a:r>
              <a:rPr lang="en-US" altLang="zh-CN" dirty="0" smtClean="0"/>
              <a:t>/pw </a:t>
            </a:r>
            <a:r>
              <a:rPr lang="en-US" altLang="zh-CN" b="1" dirty="0" smtClean="0"/>
              <a:t>authentication</a:t>
            </a:r>
            <a:r>
              <a:rPr lang="en-US" altLang="zh-CN" dirty="0" smtClean="0"/>
              <a:t>.</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Web.config</a:t>
            </a:r>
            <a:r>
              <a:rPr lang="zh-CN" altLang="en-US" dirty="0" smtClean="0"/>
              <a:t>中的</a:t>
            </a:r>
            <a:r>
              <a:rPr lang="en-US" altLang="zh-CN" dirty="0" smtClean="0"/>
              <a:t>WCF</a:t>
            </a:r>
            <a:r>
              <a:rPr lang="zh-CN" altLang="en-US" dirty="0" smtClean="0"/>
              <a:t>安全配置</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 &lt;bindings &gt;</a:t>
            </a:r>
          </a:p>
          <a:p>
            <a:r>
              <a:rPr lang="en-US" altLang="zh-CN" dirty="0" smtClean="0"/>
              <a:t>      &lt;</a:t>
            </a:r>
            <a:r>
              <a:rPr lang="en-US" altLang="zh-CN" dirty="0" err="1" smtClean="0"/>
              <a:t>basicHttpBinding</a:t>
            </a:r>
            <a:r>
              <a:rPr lang="en-US" altLang="zh-CN" dirty="0" smtClean="0"/>
              <a:t> &gt;</a:t>
            </a:r>
          </a:p>
          <a:p>
            <a:r>
              <a:rPr lang="en-US" altLang="zh-CN" dirty="0" smtClean="0"/>
              <a:t>        &lt;binding name="test"&gt;        </a:t>
            </a:r>
          </a:p>
          <a:p>
            <a:r>
              <a:rPr lang="en-US" altLang="zh-CN" dirty="0" smtClean="0"/>
              <a:t>          &lt;security mode="</a:t>
            </a:r>
            <a:r>
              <a:rPr lang="en-US" altLang="zh-CN" dirty="0" err="1" smtClean="0"/>
              <a:t>TransportCredentialOnly</a:t>
            </a:r>
            <a:r>
              <a:rPr lang="en-US" altLang="zh-CN" dirty="0" smtClean="0"/>
              <a:t>"&gt;</a:t>
            </a:r>
          </a:p>
          <a:p>
            <a:r>
              <a:rPr lang="en-US" altLang="zh-CN" dirty="0" smtClean="0"/>
              <a:t>            &lt;transport </a:t>
            </a:r>
            <a:r>
              <a:rPr lang="en-US" altLang="zh-CN" dirty="0" err="1" smtClean="0"/>
              <a:t>clientCredentialType</a:t>
            </a:r>
            <a:r>
              <a:rPr lang="en-US" altLang="zh-CN" dirty="0" smtClean="0"/>
              <a:t>="None"/&gt;</a:t>
            </a:r>
          </a:p>
          <a:p>
            <a:r>
              <a:rPr lang="en-US" altLang="zh-CN" dirty="0" smtClean="0"/>
              <a:t>            &lt;message </a:t>
            </a:r>
            <a:r>
              <a:rPr lang="en-US" altLang="zh-CN" dirty="0" err="1" smtClean="0"/>
              <a:t>clientCredentialType</a:t>
            </a:r>
            <a:r>
              <a:rPr lang="en-US" altLang="zh-CN" dirty="0" smtClean="0"/>
              <a:t>="</a:t>
            </a:r>
            <a:r>
              <a:rPr lang="en-US" altLang="zh-CN" dirty="0" err="1" smtClean="0"/>
              <a:t>UserName</a:t>
            </a:r>
            <a:r>
              <a:rPr lang="en-US" altLang="zh-CN" dirty="0" smtClean="0"/>
              <a:t>"/&gt;</a:t>
            </a:r>
          </a:p>
          <a:p>
            <a:r>
              <a:rPr lang="en-US" altLang="zh-CN" dirty="0" smtClean="0"/>
              <a:t>          &lt;/security&gt;</a:t>
            </a:r>
          </a:p>
          <a:p>
            <a:r>
              <a:rPr lang="en-US" altLang="zh-CN" dirty="0" smtClean="0"/>
              <a:t>        &lt;/binding&gt;</a:t>
            </a:r>
          </a:p>
          <a:p>
            <a:r>
              <a:rPr lang="en-US" altLang="zh-CN" dirty="0" smtClean="0"/>
              <a:t>      &lt;/</a:t>
            </a:r>
            <a:r>
              <a:rPr lang="en-US" altLang="zh-CN" dirty="0" err="1" smtClean="0"/>
              <a:t>basicHttpBinding</a:t>
            </a:r>
            <a:r>
              <a:rPr lang="en-US" altLang="zh-CN" dirty="0" smtClean="0"/>
              <a:t>&gt;</a:t>
            </a:r>
          </a:p>
          <a:p>
            <a:r>
              <a:rPr lang="en-US" altLang="zh-CN" dirty="0" smtClean="0"/>
              <a:t>    &lt;/bindings&gt;</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开发分工</a:t>
            </a:r>
            <a:endParaRPr lang="zh-CN" altLang="en-US" dirty="0"/>
          </a:p>
        </p:txBody>
      </p:sp>
      <p:sp>
        <p:nvSpPr>
          <p:cNvPr id="3" name="内容占位符 2"/>
          <p:cNvSpPr>
            <a:spLocks noGrp="1"/>
          </p:cNvSpPr>
          <p:nvPr>
            <p:ph idx="1"/>
          </p:nvPr>
        </p:nvSpPr>
        <p:spPr/>
        <p:txBody>
          <a:bodyPr/>
          <a:lstStyle/>
          <a:p>
            <a:r>
              <a:rPr lang="zh-CN" altLang="en-US" dirty="0" smtClean="0"/>
              <a:t>横向分层发开</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WCF </a:t>
            </a:r>
            <a:r>
              <a:rPr lang="zh-CN" altLang="en-US" dirty="0" smtClean="0"/>
              <a:t>接口</a:t>
            </a:r>
            <a:endParaRPr lang="zh-CN" altLang="en-US" dirty="0"/>
          </a:p>
        </p:txBody>
      </p:sp>
      <p:sp>
        <p:nvSpPr>
          <p:cNvPr id="4" name="矩形 3"/>
          <p:cNvSpPr/>
          <p:nvPr/>
        </p:nvSpPr>
        <p:spPr>
          <a:xfrm>
            <a:off x="3714744" y="5643578"/>
            <a:ext cx="221457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WCF </a:t>
            </a:r>
            <a:r>
              <a:rPr lang="zh-CN" altLang="en-US" dirty="0" smtClean="0"/>
              <a:t>接口</a:t>
            </a:r>
            <a:endParaRPr lang="zh-CN" altLang="en-US" dirty="0"/>
          </a:p>
        </p:txBody>
      </p:sp>
      <p:sp>
        <p:nvSpPr>
          <p:cNvPr id="5" name="矩形 4"/>
          <p:cNvSpPr/>
          <p:nvPr/>
        </p:nvSpPr>
        <p:spPr>
          <a:xfrm>
            <a:off x="3286116" y="3786190"/>
            <a:ext cx="171451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未登录用户</a:t>
            </a:r>
            <a:endParaRPr lang="zh-CN" altLang="en-US" dirty="0"/>
          </a:p>
        </p:txBody>
      </p:sp>
      <p:sp>
        <p:nvSpPr>
          <p:cNvPr id="6" name="矩形 5"/>
          <p:cNvSpPr/>
          <p:nvPr/>
        </p:nvSpPr>
        <p:spPr>
          <a:xfrm>
            <a:off x="7143768" y="2643182"/>
            <a:ext cx="91440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角色</a:t>
            </a:r>
            <a:r>
              <a:rPr lang="en-US" altLang="zh-CN" dirty="0" smtClean="0"/>
              <a:t>2</a:t>
            </a:r>
            <a:endParaRPr lang="zh-CN" altLang="en-US" dirty="0"/>
          </a:p>
        </p:txBody>
      </p:sp>
      <p:sp>
        <p:nvSpPr>
          <p:cNvPr id="7" name="矩形 6"/>
          <p:cNvSpPr/>
          <p:nvPr/>
        </p:nvSpPr>
        <p:spPr>
          <a:xfrm>
            <a:off x="7143768" y="3643314"/>
            <a:ext cx="91440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角色</a:t>
            </a:r>
            <a:r>
              <a:rPr lang="en-US" altLang="zh-CN" dirty="0" smtClean="0"/>
              <a:t>3</a:t>
            </a:r>
            <a:endParaRPr lang="zh-CN" altLang="en-US" dirty="0"/>
          </a:p>
        </p:txBody>
      </p:sp>
      <p:sp>
        <p:nvSpPr>
          <p:cNvPr id="8" name="矩形 7"/>
          <p:cNvSpPr/>
          <p:nvPr/>
        </p:nvSpPr>
        <p:spPr>
          <a:xfrm>
            <a:off x="7143768" y="1357298"/>
            <a:ext cx="91440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角色</a:t>
            </a:r>
            <a:r>
              <a:rPr lang="en-US" altLang="zh-CN" dirty="0" smtClean="0"/>
              <a:t>1</a:t>
            </a:r>
            <a:endParaRPr lang="zh-CN" altLang="en-US" dirty="0"/>
          </a:p>
        </p:txBody>
      </p:sp>
      <p:sp>
        <p:nvSpPr>
          <p:cNvPr id="9" name="矩形 8"/>
          <p:cNvSpPr/>
          <p:nvPr/>
        </p:nvSpPr>
        <p:spPr>
          <a:xfrm>
            <a:off x="5572132" y="207167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用户验证</a:t>
            </a:r>
            <a:endParaRPr lang="zh-CN" altLang="en-US" dirty="0"/>
          </a:p>
        </p:txBody>
      </p:sp>
      <p:sp>
        <p:nvSpPr>
          <p:cNvPr id="10" name="矩形 9"/>
          <p:cNvSpPr/>
          <p:nvPr/>
        </p:nvSpPr>
        <p:spPr>
          <a:xfrm>
            <a:off x="3643306" y="35716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进入网站</a:t>
            </a:r>
            <a:endParaRPr lang="zh-CN" altLang="en-US" dirty="0"/>
          </a:p>
        </p:txBody>
      </p:sp>
      <p:sp>
        <p:nvSpPr>
          <p:cNvPr id="11" name="流程图: 决策 10"/>
          <p:cNvSpPr/>
          <p:nvPr/>
        </p:nvSpPr>
        <p:spPr>
          <a:xfrm>
            <a:off x="3143240" y="1928802"/>
            <a:ext cx="1928826"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是否登录</a:t>
            </a:r>
            <a:endParaRPr lang="zh-CN" altLang="en-US" dirty="0"/>
          </a:p>
        </p:txBody>
      </p:sp>
      <p:sp>
        <p:nvSpPr>
          <p:cNvPr id="12" name="TextBox 11"/>
          <p:cNvSpPr txBox="1"/>
          <p:nvPr/>
        </p:nvSpPr>
        <p:spPr>
          <a:xfrm>
            <a:off x="3286116" y="3143248"/>
            <a:ext cx="285752" cy="369332"/>
          </a:xfrm>
          <a:prstGeom prst="rect">
            <a:avLst/>
          </a:prstGeom>
          <a:noFill/>
        </p:spPr>
        <p:txBody>
          <a:bodyPr wrap="square" rtlCol="0">
            <a:spAutoFit/>
          </a:bodyPr>
          <a:lstStyle/>
          <a:p>
            <a:r>
              <a:rPr lang="zh-CN" altLang="en-US" dirty="0" smtClean="0"/>
              <a:t>否</a:t>
            </a:r>
            <a:endParaRPr lang="zh-CN" altLang="en-US" dirty="0"/>
          </a:p>
        </p:txBody>
      </p:sp>
      <p:cxnSp>
        <p:nvCxnSpPr>
          <p:cNvPr id="14" name="肘形连接符 13"/>
          <p:cNvCxnSpPr>
            <a:stCxn id="10" idx="2"/>
            <a:endCxn id="11" idx="0"/>
          </p:cNvCxnSpPr>
          <p:nvPr/>
        </p:nvCxnSpPr>
        <p:spPr>
          <a:xfrm rot="16200000" flipH="1">
            <a:off x="3775461" y="1596610"/>
            <a:ext cx="657236" cy="71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肘形连接符 15"/>
          <p:cNvCxnSpPr>
            <a:stCxn id="11" idx="2"/>
            <a:endCxn id="5" idx="0"/>
          </p:cNvCxnSpPr>
          <p:nvPr/>
        </p:nvCxnSpPr>
        <p:spPr>
          <a:xfrm rot="16200000" flipH="1">
            <a:off x="3732603" y="3375421"/>
            <a:ext cx="785818" cy="357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肘形连接符 17"/>
          <p:cNvCxnSpPr>
            <a:stCxn id="5" idx="2"/>
            <a:endCxn id="4" idx="0"/>
          </p:cNvCxnSpPr>
          <p:nvPr/>
        </p:nvCxnSpPr>
        <p:spPr>
          <a:xfrm rot="16200000" flipH="1">
            <a:off x="3804041" y="4625586"/>
            <a:ext cx="1357322" cy="67866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11" idx="3"/>
            <a:endCxn id="9" idx="1"/>
          </p:cNvCxnSpPr>
          <p:nvPr/>
        </p:nvCxnSpPr>
        <p:spPr>
          <a:xfrm>
            <a:off x="5072066" y="2464587"/>
            <a:ext cx="500066" cy="6429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9" idx="3"/>
            <a:endCxn id="8" idx="1"/>
          </p:cNvCxnSpPr>
          <p:nvPr/>
        </p:nvCxnSpPr>
        <p:spPr>
          <a:xfrm flipV="1">
            <a:off x="6486532" y="1535893"/>
            <a:ext cx="657236" cy="99298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肘形连接符 23"/>
          <p:cNvCxnSpPr>
            <a:stCxn id="9" idx="3"/>
            <a:endCxn id="6" idx="1"/>
          </p:cNvCxnSpPr>
          <p:nvPr/>
        </p:nvCxnSpPr>
        <p:spPr>
          <a:xfrm>
            <a:off x="6486532" y="2528878"/>
            <a:ext cx="657236" cy="32861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肘形连接符 25"/>
          <p:cNvCxnSpPr>
            <a:stCxn id="9" idx="3"/>
            <a:endCxn id="7" idx="1"/>
          </p:cNvCxnSpPr>
          <p:nvPr/>
        </p:nvCxnSpPr>
        <p:spPr>
          <a:xfrm>
            <a:off x="6486532" y="2528878"/>
            <a:ext cx="657236" cy="13287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形状 31"/>
          <p:cNvCxnSpPr>
            <a:stCxn id="9" idx="2"/>
            <a:endCxn id="4" idx="3"/>
          </p:cNvCxnSpPr>
          <p:nvPr/>
        </p:nvCxnSpPr>
        <p:spPr>
          <a:xfrm rot="5400000">
            <a:off x="4421977" y="4493423"/>
            <a:ext cx="3114700" cy="10001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8" idx="3"/>
            <a:endCxn id="4" idx="3"/>
          </p:cNvCxnSpPr>
          <p:nvPr/>
        </p:nvCxnSpPr>
        <p:spPr>
          <a:xfrm flipH="1">
            <a:off x="5929322" y="1535893"/>
            <a:ext cx="2128846" cy="4564885"/>
          </a:xfrm>
          <a:prstGeom prst="bentConnector3">
            <a:avLst>
              <a:gd name="adj1" fmla="val -1073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肘形连接符 35"/>
          <p:cNvCxnSpPr>
            <a:stCxn id="6" idx="3"/>
            <a:endCxn id="4" idx="3"/>
          </p:cNvCxnSpPr>
          <p:nvPr/>
        </p:nvCxnSpPr>
        <p:spPr>
          <a:xfrm flipH="1">
            <a:off x="5929322" y="2857496"/>
            <a:ext cx="2128846" cy="3243282"/>
          </a:xfrm>
          <a:prstGeom prst="bentConnector3">
            <a:avLst>
              <a:gd name="adj1" fmla="val -1073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肘形连接符 39"/>
          <p:cNvCxnSpPr>
            <a:stCxn id="7" idx="3"/>
            <a:endCxn id="4" idx="3"/>
          </p:cNvCxnSpPr>
          <p:nvPr/>
        </p:nvCxnSpPr>
        <p:spPr>
          <a:xfrm flipH="1">
            <a:off x="5929322" y="3857628"/>
            <a:ext cx="2128846" cy="2243150"/>
          </a:xfrm>
          <a:prstGeom prst="bentConnector3">
            <a:avLst>
              <a:gd name="adj1" fmla="val -10738"/>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714876" y="1857364"/>
            <a:ext cx="415498" cy="369332"/>
          </a:xfrm>
          <a:prstGeom prst="rect">
            <a:avLst/>
          </a:prstGeom>
          <a:noFill/>
        </p:spPr>
        <p:txBody>
          <a:bodyPr wrap="none" rtlCol="0">
            <a:spAutoFit/>
          </a:bodyPr>
          <a:lstStyle/>
          <a:p>
            <a:r>
              <a:rPr lang="zh-CN" altLang="en-US" dirty="0" smtClean="0"/>
              <a:t>是</a:t>
            </a:r>
            <a:endParaRPr lang="zh-CN" altLang="en-US" dirty="0"/>
          </a:p>
        </p:txBody>
      </p:sp>
      <p:cxnSp>
        <p:nvCxnSpPr>
          <p:cNvPr id="68" name="直接连接符 67"/>
          <p:cNvCxnSpPr/>
          <p:nvPr/>
        </p:nvCxnSpPr>
        <p:spPr>
          <a:xfrm>
            <a:off x="285720" y="4786322"/>
            <a:ext cx="8501122"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357158" y="5572140"/>
            <a:ext cx="1357322" cy="771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WCF </a:t>
            </a:r>
            <a:r>
              <a:rPr lang="zh-CN" altLang="en-US" dirty="0" smtClean="0"/>
              <a:t>服务</a:t>
            </a:r>
            <a:endParaRPr lang="zh-CN" altLang="en-US" dirty="0"/>
          </a:p>
        </p:txBody>
      </p:sp>
      <p:sp>
        <p:nvSpPr>
          <p:cNvPr id="75" name="矩形 74"/>
          <p:cNvSpPr/>
          <p:nvPr/>
        </p:nvSpPr>
        <p:spPr>
          <a:xfrm>
            <a:off x="428596" y="1857364"/>
            <a:ext cx="12858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Silverlight</a:t>
            </a:r>
            <a:endParaRPr lang="zh-CN" altLang="en-US" dirty="0"/>
          </a:p>
        </p:txBody>
      </p:sp>
      <p:cxnSp>
        <p:nvCxnSpPr>
          <p:cNvPr id="77" name="直接连接符 76"/>
          <p:cNvCxnSpPr/>
          <p:nvPr/>
        </p:nvCxnSpPr>
        <p:spPr>
          <a:xfrm rot="5400000">
            <a:off x="-964445" y="3464719"/>
            <a:ext cx="6500858" cy="0"/>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有用的连接</a:t>
            </a:r>
            <a:endParaRPr lang="zh-CN" altLang="en-US" dirty="0"/>
          </a:p>
        </p:txBody>
      </p:sp>
      <p:sp>
        <p:nvSpPr>
          <p:cNvPr id="3" name="内容占位符 2"/>
          <p:cNvSpPr>
            <a:spLocks noGrp="1"/>
          </p:cNvSpPr>
          <p:nvPr>
            <p:ph idx="1"/>
          </p:nvPr>
        </p:nvSpPr>
        <p:spPr/>
        <p:txBody>
          <a:bodyPr/>
          <a:lstStyle/>
          <a:p>
            <a:r>
              <a:rPr lang="en-US" altLang="zh-CN" b="1" dirty="0" smtClean="0">
                <a:hlinkClick r:id="rId2"/>
              </a:rPr>
              <a:t>Silverlight</a:t>
            </a:r>
            <a:r>
              <a:rPr lang="zh-CN" altLang="en-US" b="1" dirty="0" smtClean="0">
                <a:hlinkClick r:id="rId2"/>
              </a:rPr>
              <a:t>客户端和</a:t>
            </a:r>
            <a:r>
              <a:rPr lang="en-US" altLang="zh-CN" b="1" dirty="0" smtClean="0">
                <a:hlinkClick r:id="rId2"/>
              </a:rPr>
              <a:t>WCF</a:t>
            </a:r>
            <a:r>
              <a:rPr lang="zh-CN" altLang="en-US" b="1" dirty="0" smtClean="0">
                <a:hlinkClick r:id="rId2"/>
              </a:rPr>
              <a:t>服务器端共享类库</a:t>
            </a:r>
            <a:endParaRPr lang="en-US" altLang="zh-CN" b="1" dirty="0" smtClean="0"/>
          </a:p>
          <a:p>
            <a:r>
              <a:rPr lang="en-US" altLang="zh-CN" b="1" dirty="0" smtClean="0">
                <a:hlinkClick r:id="rId3"/>
              </a:rPr>
              <a:t>Silverlight 3 - </a:t>
            </a:r>
            <a:r>
              <a:rPr lang="en-US" altLang="zh-CN" b="1" dirty="0" err="1" smtClean="0">
                <a:hlinkClick r:id="rId3"/>
              </a:rPr>
              <a:t>MultiThreading</a:t>
            </a:r>
            <a:r>
              <a:rPr lang="zh-CN" altLang="en-US" b="1" dirty="0" smtClean="0">
                <a:hlinkClick r:id="rId3"/>
              </a:rPr>
              <a:t>编程</a:t>
            </a:r>
            <a:endParaRPr lang="en-US" altLang="zh-CN" b="1" dirty="0" smtClean="0"/>
          </a:p>
          <a:p>
            <a:r>
              <a:rPr lang="en-US" altLang="zh-CN" b="1" dirty="0" smtClean="0"/>
              <a:t>Silverlight 3 </a:t>
            </a:r>
            <a:r>
              <a:rPr lang="zh-CN" altLang="en-US" b="1" dirty="0" smtClean="0"/>
              <a:t>高级编程 </a:t>
            </a:r>
            <a:r>
              <a:rPr lang="en-US" altLang="zh-CN" b="1" dirty="0" smtClean="0"/>
              <a:t>Chapter 19 </a:t>
            </a:r>
            <a:r>
              <a:rPr lang="en-US" altLang="zh-CN" b="1" dirty="0" err="1" smtClean="0"/>
              <a:t>MultiThreading</a:t>
            </a:r>
            <a:endParaRPr lang="en-US" altLang="zh-CN" b="1" dirty="0" smtClean="0"/>
          </a:p>
          <a:p>
            <a:endParaRPr lang="zh-CN" altLang="en-US"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传统的</a:t>
            </a:r>
            <a:r>
              <a:rPr lang="en-US" altLang="zh-CN" dirty="0" smtClean="0"/>
              <a:t>RIA</a:t>
            </a:r>
            <a:r>
              <a:rPr lang="zh-CN" altLang="en-US" dirty="0" smtClean="0"/>
              <a:t>数据操作</a:t>
            </a:r>
            <a:endParaRPr lang="zh-CN" altLang="en-US" dirty="0"/>
          </a:p>
        </p:txBody>
      </p:sp>
      <p:pic>
        <p:nvPicPr>
          <p:cNvPr id="4" name="内容占位符 3" descr="20090822142045.png"/>
          <p:cNvPicPr>
            <a:picLocks noGrp="1" noChangeAspect="1"/>
          </p:cNvPicPr>
          <p:nvPr>
            <p:ph idx="1"/>
          </p:nvPr>
        </p:nvPicPr>
        <p:blipFill>
          <a:blip r:embed="rId2" cstate="print"/>
          <a:stretch>
            <a:fillRect/>
          </a:stretch>
        </p:blipFill>
        <p:spPr>
          <a:xfrm>
            <a:off x="500034" y="1487078"/>
            <a:ext cx="8084223" cy="451369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Silverlight</a:t>
            </a:r>
            <a:r>
              <a:rPr lang="zh-CN" altLang="en-US" dirty="0" smtClean="0"/>
              <a:t>中的</a:t>
            </a:r>
            <a:r>
              <a:rPr lang="en-US" altLang="zh-CN" dirty="0" smtClean="0"/>
              <a:t>ABC</a:t>
            </a:r>
            <a:endParaRPr lang="zh-CN" altLang="en-US" dirty="0"/>
          </a:p>
        </p:txBody>
      </p:sp>
      <p:sp>
        <p:nvSpPr>
          <p:cNvPr id="3" name="内容占位符 2"/>
          <p:cNvSpPr>
            <a:spLocks noGrp="1"/>
          </p:cNvSpPr>
          <p:nvPr>
            <p:ph idx="1"/>
          </p:nvPr>
        </p:nvSpPr>
        <p:spPr/>
        <p:txBody>
          <a:bodyPr/>
          <a:lstStyle/>
          <a:p>
            <a:r>
              <a:rPr lang="en-US" altLang="zh-CN" dirty="0" smtClean="0"/>
              <a:t>&lt;endpoint address="" binding="</a:t>
            </a:r>
            <a:r>
              <a:rPr lang="en-US" altLang="zh-CN" dirty="0" err="1" smtClean="0"/>
              <a:t>basicHttpBinding</a:t>
            </a:r>
            <a:r>
              <a:rPr lang="en-US" altLang="zh-CN" dirty="0" smtClean="0"/>
              <a:t>" contract="</a:t>
            </a:r>
            <a:r>
              <a:rPr lang="en-US" altLang="zh-CN" dirty="0" err="1" smtClean="0"/>
              <a:t>WcfService.IServiceCustomer</a:t>
            </a:r>
            <a:r>
              <a:rPr lang="en-US" altLang="zh-CN" dirty="0" smtClean="0"/>
              <a:t>"&gt;</a:t>
            </a:r>
          </a:p>
          <a:p>
            <a:r>
              <a:rPr lang="en-US" altLang="zh-CN" dirty="0" smtClean="0"/>
              <a:t>A address  </a:t>
            </a:r>
            <a:r>
              <a:rPr lang="zh-CN" altLang="en-US" dirty="0" smtClean="0"/>
              <a:t>访问地址</a:t>
            </a:r>
            <a:endParaRPr lang="en-US" altLang="zh-CN" dirty="0" smtClean="0"/>
          </a:p>
          <a:p>
            <a:r>
              <a:rPr lang="en-US" altLang="zh-CN" dirty="0" smtClean="0"/>
              <a:t>B </a:t>
            </a:r>
            <a:r>
              <a:rPr lang="en-US" altLang="zh-CN" dirty="0" err="1" smtClean="0"/>
              <a:t>basicHttpBinding</a:t>
            </a:r>
            <a:r>
              <a:rPr lang="en-US" altLang="zh-CN" dirty="0" smtClean="0"/>
              <a:t> </a:t>
            </a:r>
            <a:r>
              <a:rPr lang="zh-CN" altLang="en-US" dirty="0" smtClean="0"/>
              <a:t>绑定协议</a:t>
            </a:r>
            <a:r>
              <a:rPr lang="en-US" altLang="zh-CN" dirty="0" smtClean="0"/>
              <a:t>(</a:t>
            </a:r>
            <a:r>
              <a:rPr lang="zh-CN" altLang="en-US" dirty="0" smtClean="0"/>
              <a:t>目前就支持这一种</a:t>
            </a:r>
            <a:r>
              <a:rPr lang="en-US" altLang="zh-CN" dirty="0" smtClean="0"/>
              <a:t>)</a:t>
            </a:r>
          </a:p>
          <a:p>
            <a:r>
              <a:rPr lang="en-US" altLang="zh-CN" dirty="0" smtClean="0"/>
              <a:t>C contract </a:t>
            </a:r>
            <a:r>
              <a:rPr lang="zh-CN" altLang="en-US" dirty="0" smtClean="0"/>
              <a:t>契约</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传统的</a:t>
            </a:r>
            <a:r>
              <a:rPr lang="en-US" altLang="zh-CN" dirty="0" smtClean="0"/>
              <a:t>RIA</a:t>
            </a:r>
            <a:r>
              <a:rPr lang="zh-CN" altLang="en-US" dirty="0" smtClean="0"/>
              <a:t>数据操作</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上图表明了整个过程。这样的数据操作虽然已经被大家习惯，但它是不合理的。就像是在实现“三通”以前，咱们去台湾只能先去香港转机。</a:t>
            </a:r>
          </a:p>
          <a:p>
            <a:r>
              <a:rPr lang="zh-CN" altLang="en-US" dirty="0" smtClean="0"/>
              <a:t>博客园的大牛</a:t>
            </a:r>
            <a:r>
              <a:rPr lang="en-US" altLang="zh-CN" dirty="0" err="1" smtClean="0"/>
              <a:t>Shareach</a:t>
            </a:r>
            <a:r>
              <a:rPr lang="zh-CN" altLang="en-US" dirty="0" smtClean="0"/>
              <a:t>前几天写了一个</a:t>
            </a:r>
            <a:r>
              <a:rPr lang="en-US" altLang="zh-CN" dirty="0" err="1" smtClean="0"/>
              <a:t>Silverlight</a:t>
            </a:r>
            <a:r>
              <a:rPr lang="zh-CN" altLang="en-US" dirty="0" smtClean="0"/>
              <a:t>的聊天程序，数据操作使用的是</a:t>
            </a:r>
            <a:r>
              <a:rPr lang="en-US" altLang="zh-CN" dirty="0" smtClean="0"/>
              <a:t>WCF Duplex Service</a:t>
            </a:r>
            <a:r>
              <a:rPr lang="zh-CN" altLang="en-US" dirty="0" smtClean="0"/>
              <a:t>实现双向通讯，非常牛，大家可以去看看。（围观连接：</a:t>
            </a:r>
            <a:r>
              <a:rPr lang="en-US" altLang="zh-CN" dirty="0" smtClean="0">
                <a:hlinkClick r:id="rId2" tooltip="http://www.cnblogs.com/yinpengxiang/archive/2009/03/23/slChat.html"/>
              </a:rPr>
              <a:t>http://www.cnblogs.com/yinpengxiang/archive/2009/03/23/slChat.html</a:t>
            </a:r>
            <a:r>
              <a:rPr lang="zh-CN" altLang="en-US" dirty="0" smtClean="0"/>
              <a:t>）这是</a:t>
            </a:r>
            <a:r>
              <a:rPr lang="en-US" altLang="zh-CN" dirty="0" err="1" smtClean="0"/>
              <a:t>Silverlight</a:t>
            </a:r>
            <a:r>
              <a:rPr lang="zh-CN" altLang="en-US" dirty="0" smtClean="0"/>
              <a:t>操作数据层的一个成功案例，但也会让人觉得悲哀：这样一个表面上很简单的聊天程序，为什么有了</a:t>
            </a:r>
            <a:r>
              <a:rPr lang="en-US" altLang="zh-CN" dirty="0" smtClean="0"/>
              <a:t>WCF</a:t>
            </a:r>
            <a:r>
              <a:rPr lang="zh-CN" altLang="en-US" dirty="0" smtClean="0"/>
              <a:t>的参与就变得很复杂？ </a:t>
            </a:r>
          </a:p>
          <a:p>
            <a:r>
              <a:rPr lang="zh-CN" altLang="en-US" dirty="0" smtClean="0"/>
              <a:t>这是因为，这样的“间接接触”，不仅不直观，还浪费了开发者大量的经理去考虑一些不该考虑的问题。开发者需要在客户端、</a:t>
            </a:r>
            <a:r>
              <a:rPr lang="en-US" altLang="zh-CN" dirty="0" smtClean="0"/>
              <a:t>Web Service</a:t>
            </a:r>
            <a:r>
              <a:rPr lang="zh-CN" altLang="en-US" dirty="0" smtClean="0"/>
              <a:t>端，</a:t>
            </a:r>
            <a:r>
              <a:rPr lang="en-US" altLang="zh-CN" dirty="0" smtClean="0"/>
              <a:t>BLL</a:t>
            </a:r>
            <a:r>
              <a:rPr lang="zh-CN" altLang="en-US" dirty="0" smtClean="0"/>
              <a:t>端各写一个不同版本的数据操作代码，并且还要考虑他们之间交互的安全性、网络情况等等，简直就是一个浪费大量</a:t>
            </a:r>
            <a:r>
              <a:rPr lang="en-US" altLang="zh-CN" dirty="0" smtClean="0"/>
              <a:t>ATP</a:t>
            </a:r>
            <a:r>
              <a:rPr lang="zh-CN" altLang="en-US" dirty="0" smtClean="0"/>
              <a:t>只产生微量</a:t>
            </a:r>
            <a:r>
              <a:rPr lang="en-US" altLang="zh-CN" dirty="0" smtClean="0"/>
              <a:t>GDP</a:t>
            </a:r>
            <a:r>
              <a:rPr lang="zh-CN" altLang="en-US" dirty="0" smtClean="0"/>
              <a:t>的过程。</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合理的数据操作</a:t>
            </a:r>
            <a:endParaRPr lang="zh-CN" altLang="en-US" dirty="0"/>
          </a:p>
        </p:txBody>
      </p:sp>
      <p:pic>
        <p:nvPicPr>
          <p:cNvPr id="4" name="内容占位符 3" descr="image_thumb_1.png"/>
          <p:cNvPicPr>
            <a:picLocks noGrp="1" noChangeAspect="1"/>
          </p:cNvPicPr>
          <p:nvPr>
            <p:ph idx="1"/>
          </p:nvPr>
        </p:nvPicPr>
        <p:blipFill>
          <a:blip r:embed="rId2" cstate="print"/>
          <a:stretch>
            <a:fillRect/>
          </a:stretch>
        </p:blipFill>
        <p:spPr>
          <a:xfrm>
            <a:off x="597970" y="1928802"/>
            <a:ext cx="7948060" cy="3868758"/>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合理的数据操作</a:t>
            </a:r>
            <a:endParaRPr lang="zh-CN" altLang="en-US" dirty="0"/>
          </a:p>
        </p:txBody>
      </p:sp>
      <p:sp>
        <p:nvSpPr>
          <p:cNvPr id="3" name="内容占位符 2"/>
          <p:cNvSpPr>
            <a:spLocks noGrp="1"/>
          </p:cNvSpPr>
          <p:nvPr>
            <p:ph idx="1"/>
          </p:nvPr>
        </p:nvSpPr>
        <p:spPr/>
        <p:txBody>
          <a:bodyPr/>
          <a:lstStyle/>
          <a:p>
            <a:r>
              <a:rPr lang="zh-CN" altLang="en-US" dirty="0" smtClean="0"/>
              <a:t>上图展示了微软在</a:t>
            </a:r>
            <a:r>
              <a:rPr lang="en-US" altLang="zh-CN" dirty="0" smtClean="0"/>
              <a:t>RIA</a:t>
            </a:r>
            <a:r>
              <a:rPr lang="zh-CN" altLang="en-US" dirty="0" smtClean="0"/>
              <a:t>与数据库交互上的宏伟构想：无论是</a:t>
            </a:r>
            <a:r>
              <a:rPr lang="en-US" altLang="zh-CN" dirty="0" err="1" smtClean="0"/>
              <a:t>Silverlight,WPF,Javascript</a:t>
            </a:r>
            <a:r>
              <a:rPr lang="zh-CN" altLang="en-US" dirty="0" smtClean="0"/>
              <a:t>，还是</a:t>
            </a:r>
            <a:r>
              <a:rPr lang="en-US" altLang="zh-CN" dirty="0" smtClean="0"/>
              <a:t>ASP.NET,WCF</a:t>
            </a:r>
            <a:r>
              <a:rPr lang="zh-CN" altLang="en-US" dirty="0" smtClean="0"/>
              <a:t>，它们都应该使用</a:t>
            </a:r>
            <a:r>
              <a:rPr lang="zh-CN" altLang="en-US" b="1" dirty="0" smtClean="0"/>
              <a:t>无差别的数据逻辑</a:t>
            </a:r>
            <a:r>
              <a:rPr lang="zh-CN" altLang="en-US" dirty="0" smtClean="0"/>
              <a:t>，能够直接访问到数据层面，而不需要通过一层类似“代理”的数据服务。</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t>Microsoft .NET RIA Services</a:t>
            </a:r>
            <a:r>
              <a:rPr lang="zh-CN" altLang="en-US" b="1" dirty="0" smtClean="0"/>
              <a:t>数据操作</a:t>
            </a:r>
            <a:endParaRPr lang="zh-CN" altLang="en-US" dirty="0"/>
          </a:p>
        </p:txBody>
      </p:sp>
      <p:pic>
        <p:nvPicPr>
          <p:cNvPr id="4" name="内容占位符 3" descr="image_thumb_2.png"/>
          <p:cNvPicPr>
            <a:picLocks noGrp="1" noChangeAspect="1"/>
          </p:cNvPicPr>
          <p:nvPr>
            <p:ph idx="1"/>
          </p:nvPr>
        </p:nvPicPr>
        <p:blipFill>
          <a:blip r:embed="rId3" cstate="print"/>
          <a:stretch>
            <a:fillRect/>
          </a:stretch>
        </p:blipFill>
        <p:spPr>
          <a:xfrm>
            <a:off x="714348" y="2214554"/>
            <a:ext cx="7620475" cy="2763053"/>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t>Microsoft .NET RIA Services</a:t>
            </a:r>
            <a:r>
              <a:rPr lang="zh-CN" altLang="en-US" b="1" dirty="0" smtClean="0"/>
              <a:t>数据操作</a:t>
            </a:r>
            <a:endParaRPr lang="zh-CN" altLang="en-US" dirty="0"/>
          </a:p>
        </p:txBody>
      </p:sp>
      <p:sp>
        <p:nvSpPr>
          <p:cNvPr id="3" name="内容占位符 2"/>
          <p:cNvSpPr>
            <a:spLocks noGrp="1"/>
          </p:cNvSpPr>
          <p:nvPr>
            <p:ph idx="1"/>
          </p:nvPr>
        </p:nvSpPr>
        <p:spPr/>
        <p:txBody>
          <a:bodyPr/>
          <a:lstStyle/>
          <a:p>
            <a:r>
              <a:rPr lang="zh-CN" altLang="en-US" dirty="0" smtClean="0"/>
              <a:t>以上就是</a:t>
            </a:r>
            <a:r>
              <a:rPr lang="en-US" altLang="zh-CN" dirty="0" smtClean="0"/>
              <a:t>.</a:t>
            </a:r>
            <a:r>
              <a:rPr lang="en-US" dirty="0" smtClean="0"/>
              <a:t>NET RIA Services</a:t>
            </a:r>
            <a:r>
              <a:rPr lang="zh-CN" altLang="en-US" dirty="0" smtClean="0"/>
              <a:t>的实现原理。开发者在</a:t>
            </a:r>
            <a:r>
              <a:rPr lang="en-US" dirty="0" smtClean="0"/>
              <a:t>ASP.NET</a:t>
            </a:r>
            <a:r>
              <a:rPr lang="zh-CN" altLang="en-US" dirty="0" smtClean="0"/>
              <a:t>端的数据处理类</a:t>
            </a:r>
            <a:r>
              <a:rPr lang="en-US" altLang="zh-CN" dirty="0" smtClean="0"/>
              <a:t>(</a:t>
            </a:r>
            <a:r>
              <a:rPr lang="zh-CN" altLang="en-US" dirty="0" smtClean="0"/>
              <a:t>本图中是</a:t>
            </a:r>
            <a:r>
              <a:rPr lang="en-US" dirty="0" err="1" smtClean="0"/>
              <a:t>HRService</a:t>
            </a:r>
            <a:r>
              <a:rPr lang="en-US" dirty="0" smtClean="0"/>
              <a:t>)</a:t>
            </a:r>
            <a:r>
              <a:rPr lang="zh-CN" altLang="en-US" dirty="0" smtClean="0"/>
              <a:t>继承自一个叫做</a:t>
            </a:r>
            <a:r>
              <a:rPr lang="en-US" dirty="0" err="1" smtClean="0"/>
              <a:t>DomainService</a:t>
            </a:r>
            <a:r>
              <a:rPr lang="zh-CN" altLang="en-US" dirty="0" smtClean="0"/>
              <a:t>的类，在里面实现一些数据操作。</a:t>
            </a:r>
            <a:r>
              <a:rPr lang="en-US" altLang="zh-CN" dirty="0" smtClean="0"/>
              <a:t>.</a:t>
            </a:r>
            <a:r>
              <a:rPr lang="en-US" dirty="0" smtClean="0"/>
              <a:t>NET RIA Services</a:t>
            </a:r>
            <a:r>
              <a:rPr lang="zh-CN" altLang="en-US" dirty="0" smtClean="0"/>
              <a:t>就会自动生成相应的客户端类</a:t>
            </a:r>
            <a:r>
              <a:rPr lang="en-US" altLang="zh-CN" dirty="0" smtClean="0"/>
              <a:t>(</a:t>
            </a:r>
            <a:r>
              <a:rPr lang="zh-CN" altLang="en-US" dirty="0" smtClean="0"/>
              <a:t>本图中是</a:t>
            </a:r>
            <a:r>
              <a:rPr lang="en-US" dirty="0" err="1" smtClean="0"/>
              <a:t>HRContext</a:t>
            </a:r>
            <a:r>
              <a:rPr lang="en-US" dirty="0" smtClean="0"/>
              <a:t>)。</a:t>
            </a:r>
            <a:r>
              <a:rPr lang="zh-CN" altLang="en-US" dirty="0" smtClean="0"/>
              <a:t>而在我们开发客户端的时候，我们就可以直接调用</a:t>
            </a:r>
            <a:r>
              <a:rPr lang="en-US" altLang="zh-CN" dirty="0" smtClean="0"/>
              <a:t>.</a:t>
            </a:r>
            <a:r>
              <a:rPr lang="en-US" dirty="0" smtClean="0"/>
              <a:t>NET RIA Services</a:t>
            </a:r>
            <a:r>
              <a:rPr lang="zh-CN" altLang="en-US" dirty="0" smtClean="0"/>
              <a:t>生成的那个类，直接操作数据层面。</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常用控件使用</a:t>
            </a:r>
            <a:endParaRPr lang="zh-CN" altLang="en-US" dirty="0"/>
          </a:p>
        </p:txBody>
      </p:sp>
      <p:sp>
        <p:nvSpPr>
          <p:cNvPr id="3" name="内容占位符 2"/>
          <p:cNvSpPr>
            <a:spLocks noGrp="1"/>
          </p:cNvSpPr>
          <p:nvPr>
            <p:ph idx="1"/>
          </p:nvPr>
        </p:nvSpPr>
        <p:spPr/>
        <p:txBody>
          <a:bodyPr/>
          <a:lstStyle/>
          <a:p>
            <a:r>
              <a:rPr lang="en-US" altLang="zh-CN" dirty="0" smtClean="0">
                <a:hlinkClick r:id="rId2"/>
              </a:rPr>
              <a:t>Silverlight</a:t>
            </a:r>
            <a:r>
              <a:rPr lang="zh-CN" altLang="en-US" dirty="0" smtClean="0">
                <a:hlinkClick r:id="rId2"/>
              </a:rPr>
              <a:t>控件应用开发</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契约</a:t>
            </a:r>
            <a:endParaRPr lang="zh-CN" altLang="en-US" dirty="0"/>
          </a:p>
        </p:txBody>
      </p:sp>
      <p:sp>
        <p:nvSpPr>
          <p:cNvPr id="3" name="内容占位符 2"/>
          <p:cNvSpPr>
            <a:spLocks noGrp="1"/>
          </p:cNvSpPr>
          <p:nvPr>
            <p:ph idx="1"/>
          </p:nvPr>
        </p:nvSpPr>
        <p:spPr>
          <a:xfrm>
            <a:off x="457200" y="1285860"/>
            <a:ext cx="8229600" cy="5072098"/>
          </a:xfrm>
        </p:spPr>
        <p:txBody>
          <a:bodyPr>
            <a:normAutofit fontScale="70000" lnSpcReduction="20000"/>
          </a:bodyPr>
          <a:lstStyle/>
          <a:p>
            <a:r>
              <a:rPr lang="zh-CN" altLang="en-US" dirty="0" smtClean="0"/>
              <a:t>服务契约 </a:t>
            </a:r>
            <a:r>
              <a:rPr lang="en-US" altLang="zh-CN" dirty="0" err="1" smtClean="0">
                <a:solidFill>
                  <a:srgbClr val="FF0000"/>
                </a:solidFill>
              </a:rPr>
              <a:t>ServiceContract</a:t>
            </a:r>
            <a:endParaRPr lang="en-US" altLang="zh-CN" dirty="0" smtClean="0">
              <a:solidFill>
                <a:srgbClr val="FF0000"/>
              </a:solidFill>
            </a:endParaRPr>
          </a:p>
          <a:p>
            <a:r>
              <a:rPr lang="zh-CN" altLang="en-US" dirty="0" smtClean="0"/>
              <a:t>操作契约 </a:t>
            </a:r>
            <a:r>
              <a:rPr lang="en-US" altLang="zh-CN" dirty="0" err="1" smtClean="0">
                <a:solidFill>
                  <a:srgbClr val="FF0000"/>
                </a:solidFill>
              </a:rPr>
              <a:t>OperationContract</a:t>
            </a:r>
            <a:endParaRPr lang="en-US" altLang="zh-CN" dirty="0" smtClean="0">
              <a:solidFill>
                <a:srgbClr val="FF0000"/>
              </a:solidFill>
            </a:endParaRPr>
          </a:p>
          <a:p>
            <a:r>
              <a:rPr lang="en-US" altLang="zh-CN" dirty="0" smtClean="0"/>
              <a:t> [</a:t>
            </a:r>
            <a:r>
              <a:rPr lang="en-US" altLang="zh-CN" dirty="0" err="1" smtClean="0">
                <a:solidFill>
                  <a:srgbClr val="FF0000"/>
                </a:solidFill>
              </a:rPr>
              <a:t>ServiceContract</a:t>
            </a:r>
            <a:r>
              <a:rPr lang="en-US" altLang="zh-CN" dirty="0" smtClean="0"/>
              <a:t>]</a:t>
            </a:r>
          </a:p>
          <a:p>
            <a:r>
              <a:rPr lang="en-US" altLang="zh-CN" dirty="0" smtClean="0"/>
              <a:t>    public interface </a:t>
            </a:r>
            <a:r>
              <a:rPr lang="en-US" altLang="zh-CN" dirty="0" err="1" smtClean="0"/>
              <a:t>IServiceCustomer</a:t>
            </a:r>
            <a:endParaRPr lang="en-US" altLang="zh-CN" dirty="0" smtClean="0"/>
          </a:p>
          <a:p>
            <a:r>
              <a:rPr lang="zh-CN" altLang="en-US" dirty="0" smtClean="0"/>
              <a:t>    </a:t>
            </a:r>
            <a:r>
              <a:rPr lang="en-US" altLang="zh-CN" dirty="0" smtClean="0"/>
              <a:t>{</a:t>
            </a:r>
          </a:p>
          <a:p>
            <a:r>
              <a:rPr lang="en-US" altLang="zh-CN" dirty="0" smtClean="0"/>
              <a:t>        [</a:t>
            </a:r>
            <a:r>
              <a:rPr lang="en-US" altLang="zh-CN" dirty="0" err="1" smtClean="0">
                <a:solidFill>
                  <a:srgbClr val="FF0000"/>
                </a:solidFill>
              </a:rPr>
              <a:t>OperationContract</a:t>
            </a:r>
            <a:r>
              <a:rPr lang="en-US" altLang="zh-CN" dirty="0" smtClean="0"/>
              <a:t>]</a:t>
            </a:r>
          </a:p>
          <a:p>
            <a:r>
              <a:rPr lang="en-US" altLang="zh-CN" dirty="0" smtClean="0"/>
              <a:t>       </a:t>
            </a:r>
            <a:r>
              <a:rPr lang="en-US" altLang="zh-CN" dirty="0" err="1" smtClean="0"/>
              <a:t>Domain.Server</a:t>
            </a:r>
            <a:r>
              <a:rPr lang="en-US" altLang="zh-CN" dirty="0" smtClean="0"/>
              <a:t>. Customer </a:t>
            </a:r>
            <a:r>
              <a:rPr lang="en-US" altLang="zh-CN" dirty="0" err="1" smtClean="0"/>
              <a:t>GetCustomer</a:t>
            </a:r>
            <a:r>
              <a:rPr lang="en-US" altLang="zh-CN" dirty="0" smtClean="0"/>
              <a:t>(</a:t>
            </a:r>
            <a:r>
              <a:rPr lang="en-US" altLang="zh-CN" dirty="0" err="1" smtClean="0"/>
              <a:t>SysUser</a:t>
            </a:r>
            <a:r>
              <a:rPr lang="en-US" altLang="zh-CN" dirty="0" smtClean="0"/>
              <a:t> user, </a:t>
            </a:r>
            <a:r>
              <a:rPr lang="en-US" altLang="zh-CN" dirty="0" err="1" smtClean="0"/>
              <a:t>int</a:t>
            </a:r>
            <a:r>
              <a:rPr lang="en-US" altLang="zh-CN" dirty="0" smtClean="0"/>
              <a:t> </a:t>
            </a:r>
            <a:r>
              <a:rPr lang="en-US" altLang="zh-CN" dirty="0" err="1" smtClean="0"/>
              <a:t>customerId</a:t>
            </a:r>
            <a:r>
              <a:rPr lang="en-US" altLang="zh-CN" dirty="0" smtClean="0"/>
              <a:t>);</a:t>
            </a:r>
          </a:p>
          <a:p>
            <a:r>
              <a:rPr lang="en-US" altLang="zh-CN" dirty="0" smtClean="0"/>
              <a:t>        [</a:t>
            </a:r>
            <a:r>
              <a:rPr lang="en-US" altLang="zh-CN" dirty="0" err="1" smtClean="0"/>
              <a:t>OperationContract</a:t>
            </a:r>
            <a:r>
              <a:rPr lang="en-US" altLang="zh-CN" dirty="0" smtClean="0"/>
              <a:t>]</a:t>
            </a:r>
          </a:p>
          <a:p>
            <a:r>
              <a:rPr lang="en-US" altLang="zh-CN" dirty="0" smtClean="0"/>
              <a:t>        </a:t>
            </a:r>
            <a:r>
              <a:rPr lang="en-US" altLang="zh-CN" dirty="0" err="1" smtClean="0"/>
              <a:t>IList</a:t>
            </a:r>
            <a:r>
              <a:rPr lang="en-US" altLang="zh-CN" dirty="0" smtClean="0"/>
              <a:t>&lt;</a:t>
            </a:r>
            <a:r>
              <a:rPr lang="en-US" altLang="zh-CN" dirty="0" err="1" smtClean="0"/>
              <a:t>Domain.Server.Customer</a:t>
            </a:r>
            <a:r>
              <a:rPr lang="en-US" altLang="zh-CN" dirty="0" smtClean="0"/>
              <a:t>&gt; </a:t>
            </a:r>
            <a:r>
              <a:rPr lang="en-US" altLang="zh-CN" dirty="0" err="1" smtClean="0"/>
              <a:t>GetAll</a:t>
            </a:r>
            <a:r>
              <a:rPr lang="en-US" altLang="zh-CN" dirty="0" smtClean="0"/>
              <a:t>(</a:t>
            </a:r>
            <a:r>
              <a:rPr lang="en-US" altLang="zh-CN" dirty="0" err="1" smtClean="0"/>
              <a:t>SysUser</a:t>
            </a:r>
            <a:r>
              <a:rPr lang="en-US" altLang="zh-CN" dirty="0" smtClean="0"/>
              <a:t> user);</a:t>
            </a:r>
          </a:p>
          <a:p>
            <a:r>
              <a:rPr lang="en-US" altLang="zh-CN" dirty="0" smtClean="0"/>
              <a:t>        [</a:t>
            </a:r>
            <a:r>
              <a:rPr lang="en-US" altLang="zh-CN" dirty="0" err="1" smtClean="0"/>
              <a:t>OperationContract</a:t>
            </a:r>
            <a:r>
              <a:rPr lang="en-US" altLang="zh-CN" dirty="0" smtClean="0"/>
              <a:t>]</a:t>
            </a:r>
          </a:p>
          <a:p>
            <a:r>
              <a:rPr lang="en-US" altLang="zh-CN" dirty="0" smtClean="0"/>
              <a:t>        void Add(</a:t>
            </a:r>
            <a:r>
              <a:rPr lang="en-US" altLang="zh-CN" dirty="0" err="1" smtClean="0"/>
              <a:t>SysUser</a:t>
            </a:r>
            <a:r>
              <a:rPr lang="en-US" altLang="zh-CN" dirty="0" smtClean="0"/>
              <a:t> </a:t>
            </a:r>
            <a:r>
              <a:rPr lang="en-US" altLang="zh-CN" dirty="0" err="1" smtClean="0"/>
              <a:t>user,Domain.Server.Customer</a:t>
            </a:r>
            <a:r>
              <a:rPr lang="en-US" altLang="zh-CN" dirty="0" smtClean="0"/>
              <a:t> customer);</a:t>
            </a:r>
          </a:p>
          <a:p>
            <a:r>
              <a:rPr lang="en-US" altLang="zh-CN" dirty="0" smtClean="0"/>
              <a:t>        [</a:t>
            </a:r>
            <a:r>
              <a:rPr lang="en-US" altLang="zh-CN" dirty="0" err="1" smtClean="0"/>
              <a:t>OperationContract</a:t>
            </a:r>
            <a:r>
              <a:rPr lang="en-US" altLang="zh-CN" dirty="0" smtClean="0"/>
              <a:t>]</a:t>
            </a:r>
          </a:p>
          <a:p>
            <a:r>
              <a:rPr lang="en-US" altLang="zh-CN" dirty="0" smtClean="0"/>
              <a:t>        string </a:t>
            </a:r>
            <a:r>
              <a:rPr lang="en-US" altLang="zh-CN" dirty="0" err="1" smtClean="0"/>
              <a:t>SayHello</a:t>
            </a:r>
            <a:r>
              <a:rPr lang="en-US" altLang="zh-CN" dirty="0" smtClean="0"/>
              <a:t>(</a:t>
            </a:r>
            <a:r>
              <a:rPr lang="en-US" altLang="zh-CN" dirty="0" err="1" smtClean="0"/>
              <a:t>SysUser</a:t>
            </a:r>
            <a:r>
              <a:rPr lang="en-US" altLang="zh-CN" dirty="0" smtClean="0"/>
              <a:t> </a:t>
            </a:r>
            <a:r>
              <a:rPr lang="en-US" altLang="zh-CN" dirty="0" err="1" smtClean="0"/>
              <a:t>sysUser</a:t>
            </a:r>
            <a:r>
              <a:rPr lang="en-US" altLang="zh-CN" dirty="0" smtClean="0"/>
              <a:t>);</a:t>
            </a:r>
          </a:p>
          <a:p>
            <a:r>
              <a:rPr lang="zh-CN" altLang="en-US" dirty="0" smtClean="0"/>
              <a:t>    </a:t>
            </a:r>
            <a:r>
              <a:rPr lang="en-US" altLang="zh-CN"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契约</a:t>
            </a:r>
            <a:endParaRPr lang="zh-CN" altLang="en-US" dirty="0"/>
          </a:p>
        </p:txBody>
      </p:sp>
      <p:sp>
        <p:nvSpPr>
          <p:cNvPr id="3" name="内容占位符 2"/>
          <p:cNvSpPr>
            <a:spLocks noGrp="1"/>
          </p:cNvSpPr>
          <p:nvPr>
            <p:ph idx="1"/>
          </p:nvPr>
        </p:nvSpPr>
        <p:spPr>
          <a:xfrm>
            <a:off x="457200" y="1285860"/>
            <a:ext cx="8229600" cy="5143536"/>
          </a:xfrm>
        </p:spPr>
        <p:txBody>
          <a:bodyPr>
            <a:normAutofit fontScale="47500" lnSpcReduction="20000"/>
          </a:bodyPr>
          <a:lstStyle/>
          <a:p>
            <a:r>
              <a:rPr lang="zh-CN" altLang="en-US" dirty="0" smtClean="0"/>
              <a:t>数据契约 </a:t>
            </a:r>
            <a:r>
              <a:rPr lang="en-US" altLang="zh-CN" dirty="0" err="1" smtClean="0">
                <a:solidFill>
                  <a:srgbClr val="FF0000"/>
                </a:solidFill>
              </a:rPr>
              <a:t>DataContract</a:t>
            </a:r>
            <a:endParaRPr lang="en-US" altLang="zh-CN" dirty="0" smtClean="0"/>
          </a:p>
          <a:p>
            <a:r>
              <a:rPr lang="zh-CN" altLang="en-US" dirty="0" smtClean="0"/>
              <a:t>成员契约 </a:t>
            </a:r>
            <a:r>
              <a:rPr lang="en-US" altLang="zh-CN" dirty="0" err="1" smtClean="0">
                <a:solidFill>
                  <a:srgbClr val="FF0000"/>
                </a:solidFill>
              </a:rPr>
              <a:t>DataMember</a:t>
            </a:r>
            <a:endParaRPr lang="zh-CN" altLang="en-US" dirty="0" smtClean="0"/>
          </a:p>
          <a:p>
            <a:r>
              <a:rPr lang="en-US" altLang="zh-CN" dirty="0" smtClean="0"/>
              <a:t> [</a:t>
            </a:r>
            <a:r>
              <a:rPr lang="en-US" altLang="zh-CN" dirty="0" err="1" smtClean="0">
                <a:solidFill>
                  <a:srgbClr val="FF0000"/>
                </a:solidFill>
              </a:rPr>
              <a:t>DataContract</a:t>
            </a:r>
            <a:r>
              <a:rPr lang="en-US" altLang="zh-CN" dirty="0" smtClean="0"/>
              <a:t>]</a:t>
            </a:r>
          </a:p>
          <a:p>
            <a:r>
              <a:rPr lang="en-US" altLang="zh-CN" dirty="0" smtClean="0"/>
              <a:t>    public class Customer</a:t>
            </a:r>
          </a:p>
          <a:p>
            <a:r>
              <a:rPr lang="zh-CN" altLang="en-US" dirty="0" smtClean="0"/>
              <a:t>    </a:t>
            </a:r>
            <a:r>
              <a:rPr lang="en-US" altLang="zh-CN" dirty="0" smtClean="0"/>
              <a:t>{</a:t>
            </a:r>
          </a:p>
          <a:p>
            <a:r>
              <a:rPr lang="en-US" altLang="zh-CN" dirty="0" smtClean="0"/>
              <a:t>        private </a:t>
            </a:r>
            <a:r>
              <a:rPr lang="en-US" altLang="zh-CN" dirty="0" err="1" smtClean="0"/>
              <a:t>int</a:t>
            </a:r>
            <a:r>
              <a:rPr lang="en-US" altLang="zh-CN" dirty="0" smtClean="0"/>
              <a:t> _</a:t>
            </a:r>
            <a:r>
              <a:rPr lang="en-US" altLang="zh-CN" dirty="0" err="1" smtClean="0"/>
              <a:t>intCustomerId</a:t>
            </a:r>
            <a:r>
              <a:rPr lang="en-US" altLang="zh-CN" dirty="0" smtClean="0"/>
              <a:t>;</a:t>
            </a:r>
          </a:p>
          <a:p>
            <a:r>
              <a:rPr lang="en-US" altLang="zh-CN" dirty="0" smtClean="0"/>
              <a:t>        private string _</a:t>
            </a:r>
            <a:r>
              <a:rPr lang="en-US" altLang="zh-CN" dirty="0" err="1" smtClean="0"/>
              <a:t>strCustomerName</a:t>
            </a:r>
            <a:r>
              <a:rPr lang="en-US" altLang="zh-CN" dirty="0" smtClean="0"/>
              <a:t>;</a:t>
            </a:r>
          </a:p>
          <a:p>
            <a:r>
              <a:rPr lang="en-US" altLang="zh-CN" dirty="0" smtClean="0"/>
              <a:t>        [</a:t>
            </a:r>
            <a:r>
              <a:rPr lang="en-US" altLang="zh-CN" dirty="0" err="1" smtClean="0">
                <a:solidFill>
                  <a:srgbClr val="FF0000"/>
                </a:solidFill>
              </a:rPr>
              <a:t>DataMember</a:t>
            </a:r>
            <a:r>
              <a:rPr lang="en-US" altLang="zh-CN" dirty="0" smtClean="0"/>
              <a:t>]</a:t>
            </a:r>
          </a:p>
          <a:p>
            <a:r>
              <a:rPr lang="en-US" altLang="zh-CN" dirty="0" smtClean="0"/>
              <a:t>        public virtual  </a:t>
            </a:r>
            <a:r>
              <a:rPr lang="en-US" altLang="zh-CN" dirty="0" err="1" smtClean="0"/>
              <a:t>int</a:t>
            </a:r>
            <a:r>
              <a:rPr lang="en-US" altLang="zh-CN" dirty="0" smtClean="0"/>
              <a:t> </a:t>
            </a:r>
            <a:r>
              <a:rPr lang="en-US" altLang="zh-CN" dirty="0" err="1" smtClean="0"/>
              <a:t>CustomerId</a:t>
            </a:r>
            <a:endParaRPr lang="en-US" altLang="zh-CN" dirty="0" smtClean="0"/>
          </a:p>
          <a:p>
            <a:r>
              <a:rPr lang="zh-CN" altLang="en-US" dirty="0" smtClean="0"/>
              <a:t>        </a:t>
            </a:r>
            <a:r>
              <a:rPr lang="en-US" altLang="zh-CN" dirty="0" smtClean="0"/>
              <a:t>{</a:t>
            </a:r>
          </a:p>
          <a:p>
            <a:r>
              <a:rPr lang="en-US" altLang="zh-CN" dirty="0" smtClean="0"/>
              <a:t>            get { return </a:t>
            </a:r>
            <a:r>
              <a:rPr lang="en-US" altLang="zh-CN" dirty="0" err="1" smtClean="0"/>
              <a:t>this._intCustomerId</a:t>
            </a:r>
            <a:r>
              <a:rPr lang="en-US" altLang="zh-CN" dirty="0" smtClean="0"/>
              <a:t>; }</a:t>
            </a:r>
          </a:p>
          <a:p>
            <a:r>
              <a:rPr lang="en-US" altLang="zh-CN" dirty="0" smtClean="0"/>
              <a:t>            set { </a:t>
            </a:r>
            <a:r>
              <a:rPr lang="en-US" altLang="zh-CN" dirty="0" err="1" smtClean="0"/>
              <a:t>this._intCustomerId</a:t>
            </a:r>
            <a:r>
              <a:rPr lang="en-US" altLang="zh-CN" dirty="0" smtClean="0"/>
              <a:t> = value; }</a:t>
            </a:r>
          </a:p>
          <a:p>
            <a:r>
              <a:rPr lang="zh-CN" altLang="en-US" dirty="0" smtClean="0"/>
              <a:t>        </a:t>
            </a:r>
            <a:r>
              <a:rPr lang="en-US" altLang="zh-CN" dirty="0" smtClean="0"/>
              <a:t>}</a:t>
            </a:r>
          </a:p>
          <a:p>
            <a:r>
              <a:rPr lang="en-US" altLang="zh-CN" dirty="0" smtClean="0"/>
              <a:t>        [</a:t>
            </a:r>
            <a:r>
              <a:rPr lang="en-US" altLang="zh-CN" dirty="0" err="1" smtClean="0">
                <a:solidFill>
                  <a:srgbClr val="FF0000"/>
                </a:solidFill>
              </a:rPr>
              <a:t>DataMember</a:t>
            </a:r>
            <a:r>
              <a:rPr lang="en-US" altLang="zh-CN" dirty="0" smtClean="0"/>
              <a:t>]</a:t>
            </a:r>
          </a:p>
          <a:p>
            <a:r>
              <a:rPr lang="en-US" altLang="zh-CN" dirty="0" smtClean="0"/>
              <a:t>        public virtual string </a:t>
            </a:r>
            <a:r>
              <a:rPr lang="en-US" altLang="zh-CN" dirty="0" err="1" smtClean="0"/>
              <a:t>CustomerName</a:t>
            </a:r>
            <a:endParaRPr lang="en-US" altLang="zh-CN" dirty="0" smtClean="0"/>
          </a:p>
          <a:p>
            <a:r>
              <a:rPr lang="zh-CN" altLang="en-US" dirty="0" smtClean="0"/>
              <a:t>        </a:t>
            </a:r>
            <a:r>
              <a:rPr lang="en-US" altLang="zh-CN" dirty="0" smtClean="0"/>
              <a:t>{</a:t>
            </a:r>
          </a:p>
          <a:p>
            <a:r>
              <a:rPr lang="en-US" altLang="zh-CN" dirty="0" smtClean="0"/>
              <a:t>            get { return </a:t>
            </a:r>
            <a:r>
              <a:rPr lang="en-US" altLang="zh-CN" dirty="0" err="1" smtClean="0"/>
              <a:t>this._strCustomerName</a:t>
            </a:r>
            <a:r>
              <a:rPr lang="en-US" altLang="zh-CN" dirty="0" smtClean="0"/>
              <a:t>; }</a:t>
            </a:r>
          </a:p>
          <a:p>
            <a:r>
              <a:rPr lang="en-US" altLang="zh-CN" dirty="0" smtClean="0"/>
              <a:t>            set { </a:t>
            </a:r>
            <a:r>
              <a:rPr lang="en-US" altLang="zh-CN" dirty="0" err="1" smtClean="0"/>
              <a:t>this._strCustomerName</a:t>
            </a:r>
            <a:r>
              <a:rPr lang="en-US" altLang="zh-CN" dirty="0" smtClean="0"/>
              <a:t> = value; }</a:t>
            </a:r>
          </a:p>
          <a:p>
            <a:r>
              <a:rPr lang="zh-CN" altLang="en-US" dirty="0" smtClean="0"/>
              <a:t>        </a:t>
            </a:r>
            <a:r>
              <a:rPr lang="en-US" altLang="zh-CN" dirty="0" smtClean="0"/>
              <a:t>}</a:t>
            </a:r>
          </a:p>
          <a:p>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序列化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序列化的目的就是把一种私有的或者某种平台下使用的数据类型转化为标准的可以公开交互的数据信息样式。这个过程就叫序列化。序列化是将对象状态转换为可保持或传输的格式的过程。与序列化相对的是反序列化，它将流转换为对象。</a:t>
            </a:r>
            <a:endParaRPr lang="en-US" altLang="zh-CN" dirty="0" smtClean="0"/>
          </a:p>
          <a:p>
            <a:r>
              <a:rPr lang="zh-CN" altLang="en-US" dirty="0" smtClean="0"/>
              <a:t> 序列化就是把本地消息或者数据的类型进行封送，转换为标准的可以跨平台、语言的信息集，为别的系统或者服务所用。</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err="1" smtClean="0"/>
              <a:t>Silverlight</a:t>
            </a:r>
            <a:r>
              <a:rPr lang="en-US" b="1" dirty="0" smtClean="0"/>
              <a:t> </a:t>
            </a:r>
            <a:r>
              <a:rPr lang="zh-CN" altLang="en-US" b="1" dirty="0" smtClean="0"/>
              <a:t>应用程序中</a:t>
            </a:r>
            <a:r>
              <a:rPr lang="en-US" b="1" dirty="0" smtClean="0"/>
              <a:t>XAP</a:t>
            </a:r>
            <a:r>
              <a:rPr lang="zh-CN" altLang="en-US" b="1" dirty="0" smtClean="0"/>
              <a:t>文件</a:t>
            </a:r>
            <a:endParaRPr lang="zh-CN" altLang="en-US" dirty="0"/>
          </a:p>
        </p:txBody>
      </p:sp>
      <p:sp>
        <p:nvSpPr>
          <p:cNvPr id="3" name="内容占位符 2"/>
          <p:cNvSpPr>
            <a:spLocks noGrp="1"/>
          </p:cNvSpPr>
          <p:nvPr>
            <p:ph idx="1"/>
          </p:nvPr>
        </p:nvSpPr>
        <p:spPr/>
        <p:txBody>
          <a:bodyPr>
            <a:normAutofit fontScale="92500" lnSpcReduction="10000"/>
          </a:bodyPr>
          <a:lstStyle/>
          <a:p>
            <a:endParaRPr lang="en-US" altLang="zh-CN" dirty="0" smtClean="0"/>
          </a:p>
          <a:p>
            <a:r>
              <a:rPr lang="en-US" altLang="zh-CN" dirty="0" smtClean="0"/>
              <a:t>XAP</a:t>
            </a:r>
            <a:r>
              <a:rPr lang="zh-CN" altLang="en-US" dirty="0" smtClean="0"/>
              <a:t>文件是</a:t>
            </a:r>
            <a:r>
              <a:rPr lang="en-US" altLang="zh-CN" dirty="0" err="1" smtClean="0"/>
              <a:t>Silverlight</a:t>
            </a:r>
            <a:r>
              <a:rPr lang="en-US" altLang="zh-CN" dirty="0" smtClean="0"/>
              <a:t> </a:t>
            </a:r>
            <a:r>
              <a:rPr lang="zh-CN" altLang="en-US" dirty="0" smtClean="0"/>
              <a:t>应用程序编译打包后的一个文件，它是一个标准的</a:t>
            </a:r>
            <a:r>
              <a:rPr lang="en-US" altLang="zh-CN" dirty="0" smtClean="0"/>
              <a:t>zip</a:t>
            </a:r>
            <a:r>
              <a:rPr lang="zh-CN" altLang="en-US" dirty="0" smtClean="0"/>
              <a:t>压缩文件，包括了</a:t>
            </a:r>
            <a:r>
              <a:rPr lang="en-US" altLang="zh-CN" dirty="0" err="1" smtClean="0"/>
              <a:t>Silverlight</a:t>
            </a:r>
            <a:r>
              <a:rPr lang="en-US" altLang="zh-CN" dirty="0" smtClean="0"/>
              <a:t> </a:t>
            </a:r>
            <a:r>
              <a:rPr lang="zh-CN" altLang="en-US" dirty="0" smtClean="0"/>
              <a:t>应用程序所需的一切文件，如程序集、资源文件等。</a:t>
            </a:r>
            <a:endParaRPr lang="en-US" altLang="zh-CN" dirty="0" smtClean="0"/>
          </a:p>
          <a:p>
            <a:r>
              <a:rPr lang="zh-CN" altLang="en-US" dirty="0" smtClean="0"/>
              <a:t>客户端访问</a:t>
            </a:r>
            <a:r>
              <a:rPr lang="en-US" altLang="zh-CN" dirty="0" err="1" smtClean="0"/>
              <a:t>sl</a:t>
            </a:r>
            <a:r>
              <a:rPr lang="zh-CN" altLang="en-US" dirty="0" smtClean="0"/>
              <a:t>网站之后会下载到客户端</a:t>
            </a:r>
            <a:endParaRPr lang="en-US" altLang="zh-CN" dirty="0" smtClean="0"/>
          </a:p>
          <a:p>
            <a:r>
              <a:rPr lang="zh-CN" altLang="en-US" dirty="0" smtClean="0"/>
              <a:t>可以动态加载</a:t>
            </a:r>
            <a:endParaRPr lang="en-US" altLang="zh-CN" dirty="0" smtClean="0"/>
          </a:p>
          <a:p>
            <a:r>
              <a:rPr lang="zh-CN" altLang="en-US" dirty="0" smtClean="0"/>
              <a:t>体积优化</a:t>
            </a:r>
            <a:endParaRPr lang="en-US" altLang="zh-CN" dirty="0" smtClean="0"/>
          </a:p>
          <a:p>
            <a:r>
              <a:rPr lang="en-US" altLang="zh-CN" dirty="0" smtClean="0"/>
              <a:t>Assembly Caching</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Silverlight</a:t>
            </a:r>
            <a:r>
              <a:rPr lang="zh-CN" altLang="en-US" dirty="0" smtClean="0"/>
              <a:t>中的离线存储</a:t>
            </a:r>
            <a:endParaRPr lang="zh-CN" altLang="en-US" dirty="0"/>
          </a:p>
        </p:txBody>
      </p:sp>
      <p:sp>
        <p:nvSpPr>
          <p:cNvPr id="3" name="内容占位符 2"/>
          <p:cNvSpPr>
            <a:spLocks noGrp="1"/>
          </p:cNvSpPr>
          <p:nvPr>
            <p:ph idx="1"/>
          </p:nvPr>
        </p:nvSpPr>
        <p:spPr/>
        <p:txBody>
          <a:bodyPr/>
          <a:lstStyle/>
          <a:p>
            <a:r>
              <a:rPr lang="zh-CN" altLang="en-US" dirty="0" smtClean="0"/>
              <a:t>离线存储 </a:t>
            </a:r>
            <a:r>
              <a:rPr lang="en-US" altLang="zh-CN" dirty="0" smtClean="0"/>
              <a:t>Isolated Storage</a:t>
            </a:r>
          </a:p>
          <a:p>
            <a:r>
              <a:rPr lang="zh-CN" altLang="en-US" b="1" dirty="0" smtClean="0">
                <a:hlinkClick r:id="rId2"/>
              </a:rPr>
              <a:t>关于 </a:t>
            </a:r>
            <a:r>
              <a:rPr lang="en-US" altLang="zh-CN" b="1" dirty="0" smtClean="0">
                <a:hlinkClick r:id="rId2"/>
              </a:rPr>
              <a:t>Silverlight3 </a:t>
            </a:r>
            <a:r>
              <a:rPr lang="zh-CN" altLang="en-US" b="1" dirty="0" smtClean="0">
                <a:hlinkClick r:id="rId2"/>
              </a:rPr>
              <a:t>的离线模式</a:t>
            </a:r>
            <a:endParaRPr lang="en-US" altLang="zh-CN" dirty="0" smtClean="0"/>
          </a:p>
          <a:p>
            <a:r>
              <a:rPr lang="zh-CN" altLang="en-US" dirty="0" smtClean="0"/>
              <a:t>高级编程 </a:t>
            </a:r>
            <a:r>
              <a:rPr lang="en-US" altLang="zh-CN" dirty="0" smtClean="0"/>
              <a:t>chapter18</a:t>
            </a:r>
          </a:p>
          <a:p>
            <a:r>
              <a:rPr lang="zh-CN" altLang="en-US" b="1" dirty="0" smtClean="0">
                <a:hlinkClick r:id="rId3"/>
              </a:rPr>
              <a:t>详解</a:t>
            </a:r>
            <a:r>
              <a:rPr lang="en-US" altLang="zh-CN" b="1" dirty="0" smtClean="0">
                <a:hlinkClick r:id="rId3"/>
              </a:rPr>
              <a:t>Silverlight 2</a:t>
            </a:r>
            <a:r>
              <a:rPr lang="zh-CN" altLang="en-US" b="1" dirty="0" smtClean="0">
                <a:hlinkClick r:id="rId3"/>
              </a:rPr>
              <a:t>中的独立存储（</a:t>
            </a:r>
            <a:r>
              <a:rPr lang="en-US" altLang="zh-CN" b="1" dirty="0" smtClean="0">
                <a:hlinkClick r:id="rId3"/>
              </a:rPr>
              <a:t>Isolated Storage</a:t>
            </a:r>
            <a:r>
              <a:rPr lang="zh-CN" altLang="en-US" b="1" dirty="0" smtClean="0">
                <a:hlinkClick r:id="rId3"/>
              </a:rPr>
              <a:t>）</a:t>
            </a:r>
            <a:endParaRPr lang="en-US" altLang="zh-CN"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2226</TotalTime>
  <Words>1980</Words>
  <Application>Microsoft Office PowerPoint</Application>
  <PresentationFormat>全屏显示(4:3)</PresentationFormat>
  <Paragraphs>360</Paragraphs>
  <Slides>34</Slides>
  <Notes>2</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Office 主题</vt:lpstr>
      <vt:lpstr>Silverlight 及其相关技术简介</vt:lpstr>
      <vt:lpstr>Silverlight应用类型</vt:lpstr>
      <vt:lpstr>Silverlight中的ABC</vt:lpstr>
      <vt:lpstr>常用控件使用</vt:lpstr>
      <vt:lpstr>契约</vt:lpstr>
      <vt:lpstr>契约</vt:lpstr>
      <vt:lpstr>序列化</vt:lpstr>
      <vt:lpstr>Silverlight 应用程序中XAP文件</vt:lpstr>
      <vt:lpstr>Silverlight中的离线存储</vt:lpstr>
      <vt:lpstr>SL的独立存储</vt:lpstr>
      <vt:lpstr>SL3的独立存储</vt:lpstr>
      <vt:lpstr>数据绑定</vt:lpstr>
      <vt:lpstr>数据验证</vt:lpstr>
      <vt:lpstr>数据库的三种交互方式比较</vt:lpstr>
      <vt:lpstr>知识点：版本</vt:lpstr>
      <vt:lpstr>整体架构</vt:lpstr>
      <vt:lpstr>好处</vt:lpstr>
      <vt:lpstr>WCF</vt:lpstr>
      <vt:lpstr>WCF身份验证机制</vt:lpstr>
      <vt:lpstr>WCF Transfer的安全模式</vt:lpstr>
      <vt:lpstr>WCF安全模式与绑定协议</vt:lpstr>
      <vt:lpstr>Transport安全模式与客户端凭据</vt:lpstr>
      <vt:lpstr>消息安全模式与客户端凭据</vt:lpstr>
      <vt:lpstr>安全</vt:lpstr>
      <vt:lpstr>Web.config中的WCF安全配置</vt:lpstr>
      <vt:lpstr>开发分工</vt:lpstr>
      <vt:lpstr>                                     WCF 接口</vt:lpstr>
      <vt:lpstr>有用的连接</vt:lpstr>
      <vt:lpstr>传统的RIA数据操作</vt:lpstr>
      <vt:lpstr>传统的RIA数据操作</vt:lpstr>
      <vt:lpstr>合理的数据操作</vt:lpstr>
      <vt:lpstr>合理的数据操作</vt:lpstr>
      <vt:lpstr>Microsoft .NET RIA Services数据操作</vt:lpstr>
      <vt:lpstr>Microsoft .NET RIA Services数据操作</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史文彬</dc:creator>
  <cp:lastModifiedBy>史文彬</cp:lastModifiedBy>
  <cp:revision>153</cp:revision>
  <dcterms:created xsi:type="dcterms:W3CDTF">2010-01-15T05:37:32Z</dcterms:created>
  <dcterms:modified xsi:type="dcterms:W3CDTF">2010-02-09T02:49:41Z</dcterms:modified>
</cp:coreProperties>
</file>