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7" r:id="rId63"/>
    <p:sldId id="319" r:id="rId64"/>
    <p:sldId id="320" r:id="rId65"/>
    <p:sldId id="321" r:id="rId66"/>
    <p:sldId id="322" r:id="rId67"/>
    <p:sldId id="32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6" autoAdjust="0"/>
  </p:normalViewPr>
  <p:slideViewPr>
    <p:cSldViewPr snapToGrid="0">
      <p:cViewPr varScale="1">
        <p:scale>
          <a:sx n="62" d="100"/>
          <a:sy n="62" d="100"/>
        </p:scale>
        <p:origin x="-9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8BA3E-9203-48B6-A661-37D30DC54546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663F0-BDB9-41D0-950F-34A12D87B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52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663F0-BDB9-41D0-950F-34A12D87B3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87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dl_dst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=01:00:00:00:00:00/01:00:00:00:00:00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matches all multicast (including broadcast) Ethernet packets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dl_dst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=00:00:00:00:00:00/01:00:00:00:00:00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matches all unicast Ethernet packets.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When </a:t>
            </a:r>
            <a:r>
              <a:rPr lang="en-US" b="1" i="0" dirty="0" err="1" smtClean="0"/>
              <a:t>dl_type</a:t>
            </a:r>
            <a:r>
              <a:rPr lang="en-US" altLang="zh-CN" b="1" i="0" dirty="0" smtClean="0"/>
              <a:t>=</a:t>
            </a:r>
            <a:r>
              <a:rPr lang="en-US" i="0" dirty="0" smtClean="0"/>
              <a:t>0x0800,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nw_src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nw_dst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地址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 </a:t>
            </a:r>
            <a:r>
              <a:rPr lang="en-US" b="1" dirty="0" err="1" smtClean="0"/>
              <a:t>dl_type</a:t>
            </a:r>
            <a:r>
              <a:rPr lang="en-US" b="1" dirty="0" smtClean="0"/>
              <a:t>=0x0806,</a:t>
            </a:r>
            <a:r>
              <a:rPr lang="en-US" b="1" baseline="0" dirty="0" smtClean="0"/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arp_sha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arp_tha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match the source and target hardware address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dl_type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=0x0800,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nw_proto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proto,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to match ICMP packets or 6 to match TCP packets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dl_type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nw_proto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specify ICMP,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icmp_type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 the ICMP type 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matches the ICMP code.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dl_type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nw_proto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specify TCP or UDP,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tp_src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tp_dst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match the UDP or TCP source or destination port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663F0-BDB9-41D0-950F-34A12D87B3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39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ovs-ofctl</a:t>
            </a:r>
            <a:r>
              <a:rPr lang="en-US" dirty="0" smtClean="0"/>
              <a:t> del-flows </a:t>
            </a:r>
            <a:r>
              <a:rPr lang="en-US" dirty="0" err="1" smtClean="0"/>
              <a:t>br-tun</a:t>
            </a:r>
            <a:endParaRPr lang="en-US" dirty="0" smtClean="0"/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</a:t>
            </a:r>
            <a:r>
              <a:rPr lang="en-US" dirty="0" err="1" smtClean="0"/>
              <a:t>in_port</a:t>
            </a:r>
            <a:r>
              <a:rPr lang="en-US" dirty="0" smtClean="0"/>
              <a:t>=1 actions=resubmit(,1)"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</a:t>
            </a:r>
            <a:r>
              <a:rPr lang="en-US" dirty="0" err="1" smtClean="0"/>
              <a:t>in_port</a:t>
            </a:r>
            <a:r>
              <a:rPr lang="en-US" dirty="0" smtClean="0"/>
              <a:t>=2 actions=resubmit(,3)"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</a:t>
            </a:r>
            <a:r>
              <a:rPr lang="en-US" dirty="0" err="1" smtClean="0"/>
              <a:t>in_port</a:t>
            </a:r>
            <a:r>
              <a:rPr lang="en-US" dirty="0" smtClean="0"/>
              <a:t>=3 actions=resubmit(,3)"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priority=0 actions=drop"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table=1 </a:t>
            </a:r>
            <a:r>
              <a:rPr lang="en-US" dirty="0" err="1" smtClean="0"/>
              <a:t>dl_dst</a:t>
            </a:r>
            <a:r>
              <a:rPr lang="en-US" dirty="0" smtClean="0"/>
              <a:t>=00:00:00:00:00:00/01:00:00:00:00:00 actions=resubmit(,20)"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table=1 </a:t>
            </a:r>
            <a:r>
              <a:rPr lang="en-US" dirty="0" err="1" smtClean="0"/>
              <a:t>dl_dst</a:t>
            </a:r>
            <a:r>
              <a:rPr lang="en-US" dirty="0" smtClean="0"/>
              <a:t>=01:00:00:00:00:00/01:00:00:00:00:00 actions=resubmit(,21)"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priority=0 table=2 actions=drop"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priority=0 table=3 actions=drop"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table=3 </a:t>
            </a:r>
            <a:r>
              <a:rPr lang="en-US" dirty="0" err="1" smtClean="0"/>
              <a:t>tun_id</a:t>
            </a:r>
            <a:r>
              <a:rPr lang="en-US" dirty="0" smtClean="0"/>
              <a:t>=0x1 actions=mod_vlan_vid:1,resubmit(,10)"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table=3 </a:t>
            </a:r>
            <a:r>
              <a:rPr lang="en-US" dirty="0" err="1" smtClean="0"/>
              <a:t>tun_id</a:t>
            </a:r>
            <a:r>
              <a:rPr lang="en-US" dirty="0" smtClean="0"/>
              <a:t>=0x2 actions=mod_vlan_vid:2,resubmit(,10)"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table=10  actions=learn(table=20,priority=1,hard_timeout=300,NXM_OF_VLAN_TCI[0..11],NXM_OF_ETH_DST[]=NXM_OF_ETH_SRC[],load:0-&gt;NXM_OF_VLAN_TCI[],</a:t>
            </a:r>
            <a:r>
              <a:rPr lang="en-US" dirty="0" err="1" smtClean="0"/>
              <a:t>load:NXM_NX_TUN_ID</a:t>
            </a:r>
            <a:r>
              <a:rPr lang="en-US" dirty="0" smtClean="0"/>
              <a:t>[]-&gt;NXM_NX_TUN_ID[],</a:t>
            </a:r>
            <a:r>
              <a:rPr lang="en-US" dirty="0" err="1" smtClean="0"/>
              <a:t>output:NXM_OF_IN_PORT</a:t>
            </a:r>
            <a:r>
              <a:rPr lang="en-US" dirty="0" smtClean="0"/>
              <a:t>[]),output:1"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priority=0 table=20 actions=resubmit(,21)"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priority=0 table=21 actions=drop"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table=21 </a:t>
            </a:r>
            <a:r>
              <a:rPr lang="en-US" dirty="0" err="1" smtClean="0"/>
              <a:t>dl_vlan</a:t>
            </a:r>
            <a:r>
              <a:rPr lang="en-US" dirty="0" smtClean="0"/>
              <a:t>=1 actions=strip_vlan,set_tunnel:0x1,output:2,output:3"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add-flow </a:t>
            </a:r>
            <a:r>
              <a:rPr lang="en-US" dirty="0" err="1" smtClean="0"/>
              <a:t>br-tun</a:t>
            </a:r>
            <a:r>
              <a:rPr lang="en-US" dirty="0" smtClean="0"/>
              <a:t> "</a:t>
            </a:r>
            <a:r>
              <a:rPr lang="en-US" dirty="0" err="1" smtClean="0"/>
              <a:t>hard_timeout</a:t>
            </a:r>
            <a:r>
              <a:rPr lang="en-US" dirty="0" smtClean="0"/>
              <a:t>=0 </a:t>
            </a:r>
            <a:r>
              <a:rPr lang="en-US" dirty="0" err="1" smtClean="0"/>
              <a:t>idle_timeout</a:t>
            </a:r>
            <a:r>
              <a:rPr lang="en-US" dirty="0" smtClean="0"/>
              <a:t>=0 priority=1 table=21 </a:t>
            </a:r>
            <a:r>
              <a:rPr lang="en-US" dirty="0" err="1" smtClean="0"/>
              <a:t>dl_vlan</a:t>
            </a:r>
            <a:r>
              <a:rPr lang="en-US" dirty="0" smtClean="0"/>
              <a:t>=2 actions=strip_vlan,set_tunnel:0x2,output:2,output:3"</a:t>
            </a:r>
          </a:p>
          <a:p>
            <a:r>
              <a:rPr lang="en-US" dirty="0" err="1" smtClean="0"/>
              <a:t>ovs-ofctl</a:t>
            </a:r>
            <a:r>
              <a:rPr lang="en-US" dirty="0" smtClean="0"/>
              <a:t> dump-flows </a:t>
            </a:r>
            <a:r>
              <a:rPr lang="en-US" dirty="0" err="1" smtClean="0"/>
              <a:t>br-tun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283B-4136-4A02-81C0-1448FB6183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5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3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55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0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4079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412"/>
            <a:ext cx="10515600" cy="5173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43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3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3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47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7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4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E17F-1855-4CAB-A3E3-AB66075D6673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E463-3805-4033-A171-25DE63C2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172.24.1.1:6080/vnc_auto.html" TargetMode="External"/><Relationship Id="rId2" Type="http://schemas.openxmlformats.org/officeDocument/2006/relationships/hyperlink" Target="http://172.24.1.1:6080/vnc_auto.html?token=7efaee3f-eada-4731-a87c-e173cbd25e98&amp;title=helloworld(9169fdb2-5b74-46b1-9803-60d2926bd97c)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popsuper1982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4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怎么理解？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回到大学寝室，或者你的家里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3437" y="1867656"/>
            <a:ext cx="7820025" cy="385762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0" y="3931920"/>
            <a:ext cx="2438400" cy="1386840"/>
          </a:xfrm>
          <a:prstGeom prst="wedgeRoundRectCallout">
            <a:avLst>
              <a:gd name="adj1" fmla="val 37982"/>
              <a:gd name="adj2" fmla="val -13951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是不是只有寝室长的电脑插两块网卡，要上网，寝室长的电脑必须开着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264920" y="5471160"/>
            <a:ext cx="2438400" cy="1386840"/>
          </a:xfrm>
          <a:prstGeom prst="wedgeRoundRectCallout">
            <a:avLst>
              <a:gd name="adj1" fmla="val 64232"/>
              <a:gd name="adj2" fmla="val -812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其他寝室同学只需要一张网卡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8290560" y="609600"/>
            <a:ext cx="3108960" cy="1737360"/>
          </a:xfrm>
          <a:prstGeom prst="wedgeRoundRectCallout">
            <a:avLst>
              <a:gd name="adj1" fmla="val -72361"/>
              <a:gd name="adj2" fmla="val 386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什么？你们寝室直接买路由器？好吧，暴露年龄了，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2000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年初的时候，路由器还是不普遍的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839200" y="2499360"/>
            <a:ext cx="3108960" cy="1737360"/>
          </a:xfrm>
          <a:prstGeom prst="wedgeRoundRectCallout">
            <a:avLst>
              <a:gd name="adj1" fmla="val -90008"/>
              <a:gd name="adj2" fmla="val -78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那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就把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Computer1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和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switch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合在一起，想象成你们家的路由器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怎么理解？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把寝室想象成物理机，电脑就变成了虚拟机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838" y="1536017"/>
            <a:ext cx="8277225" cy="523875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0" y="3931920"/>
            <a:ext cx="1417320" cy="1386840"/>
          </a:xfrm>
          <a:prstGeom prst="wedgeRoundRectCallout">
            <a:avLst>
              <a:gd name="adj1" fmla="val 104649"/>
              <a:gd name="adj2" fmla="val -274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室长的电脑或是路由器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0" y="5471160"/>
            <a:ext cx="1417320" cy="1386840"/>
          </a:xfrm>
          <a:prstGeom prst="wedgeRoundRectCallout">
            <a:avLst>
              <a:gd name="adj1" fmla="val 112176"/>
              <a:gd name="adj2" fmla="val -54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每个电脑都插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的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switch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0210800" y="3611880"/>
            <a:ext cx="1417320" cy="1386840"/>
          </a:xfrm>
          <a:prstGeom prst="wedgeRoundRectCallout">
            <a:avLst>
              <a:gd name="adj1" fmla="val -120082"/>
              <a:gd name="adj2" fmla="val -10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忽略</a:t>
            </a: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</a:rPr>
              <a:t>qbr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，虚拟机直接连到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switch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上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怎么理解？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物理</a:t>
            </a:r>
            <a:r>
              <a:rPr lang="zh-CN" altLang="en-US" dirty="0" smtClean="0"/>
              <a:t>机分开，统一的</a:t>
            </a:r>
            <a:r>
              <a:rPr lang="en-US" altLang="zh-CN" dirty="0" err="1" smtClean="0"/>
              <a:t>br-int</a:t>
            </a:r>
            <a:r>
              <a:rPr lang="zh-CN" altLang="en-US" dirty="0"/>
              <a:t>断</a:t>
            </a:r>
            <a:r>
              <a:rPr lang="zh-CN" altLang="en-US" dirty="0" smtClean="0"/>
              <a:t>开，如何连接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470" y="1470796"/>
            <a:ext cx="6833031" cy="49003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38200" y="4469640"/>
            <a:ext cx="917447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2701800"/>
            <a:ext cx="4587240" cy="109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861" y="2566124"/>
            <a:ext cx="1625600" cy="124192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415" y="1826074"/>
            <a:ext cx="99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2731066"/>
            <a:ext cx="0" cy="173857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25440" y="1620637"/>
            <a:ext cx="0" cy="111042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25439" y="1620637"/>
            <a:ext cx="4587240" cy="109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012679" y="1682204"/>
            <a:ext cx="0" cy="27874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72246" y="3457645"/>
            <a:ext cx="99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74326" y="2863920"/>
            <a:ext cx="95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13619" y="2169757"/>
            <a:ext cx="14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 Interface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77770" y="4835304"/>
            <a:ext cx="167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Interconnection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9" name="圆角矩形标注 18"/>
          <p:cNvSpPr/>
          <p:nvPr/>
        </p:nvSpPr>
        <p:spPr>
          <a:xfrm>
            <a:off x="10241280" y="365760"/>
            <a:ext cx="1661160" cy="2971800"/>
          </a:xfrm>
          <a:prstGeom prst="wedgeRoundRectCallout">
            <a:avLst>
              <a:gd name="adj1" fmla="val -89076"/>
              <a:gd name="adj2" fmla="val 30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Br-</a:t>
            </a: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</a:rPr>
              <a:t>int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分开了，在虚拟机眼里，还是同一个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switch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，至于物理机之间</a:t>
            </a: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</a:rPr>
              <a:t>br-int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怎么连在一起，虚拟机可不管。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0226040" y="3520440"/>
            <a:ext cx="1661160" cy="2971800"/>
          </a:xfrm>
          <a:prstGeom prst="wedgeRoundRectCallout">
            <a:avLst>
              <a:gd name="adj1" fmla="val -82654"/>
              <a:gd name="adj2" fmla="val 145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Br-</a:t>
            </a: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</a:rPr>
              <a:t>int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之下，是物理机之间的互联，有各种方法，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GRE, VLAN, VXLAN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7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更加深入：</a:t>
            </a:r>
            <a:r>
              <a:rPr lang="en-US" altLang="zh-CN" dirty="0" smtClean="0"/>
              <a:t>Tap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dumpxml</a:t>
            </a:r>
            <a:r>
              <a:rPr lang="en-US" dirty="0"/>
              <a:t> </a:t>
            </a:r>
            <a:r>
              <a:rPr lang="en-US" dirty="0" smtClean="0"/>
              <a:t>instance-0000000c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03997"/>
            <a:ext cx="59531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26930"/>
            <a:ext cx="8791575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718759"/>
            <a:ext cx="7258050" cy="304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16374" y="4656240"/>
            <a:ext cx="3837306" cy="413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81654" y="5763363"/>
            <a:ext cx="484506" cy="413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64374" y="5714842"/>
            <a:ext cx="1031876" cy="413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8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Tap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Tap/</a:t>
            </a:r>
            <a:r>
              <a:rPr lang="en-US" dirty="0" err="1"/>
              <a:t>Tun</a:t>
            </a:r>
            <a:r>
              <a:rPr lang="en-US" dirty="0"/>
              <a:t> Device</a:t>
            </a:r>
          </a:p>
          <a:p>
            <a:pPr lvl="1"/>
            <a:r>
              <a:rPr lang="zh-CN" altLang="en-US" dirty="0"/>
              <a:t>将</a:t>
            </a:r>
            <a:r>
              <a:rPr lang="en-US" dirty="0"/>
              <a:t>guest system</a:t>
            </a:r>
            <a:r>
              <a:rPr lang="zh-CN" altLang="en-US" dirty="0"/>
              <a:t>的网络和</a:t>
            </a:r>
            <a:r>
              <a:rPr lang="en-US" dirty="0"/>
              <a:t>host system</a:t>
            </a:r>
            <a:r>
              <a:rPr lang="zh-CN" altLang="en-US" dirty="0"/>
              <a:t>的网络连在一起</a:t>
            </a:r>
            <a:endParaRPr lang="en-US" altLang="zh-CN" dirty="0"/>
          </a:p>
          <a:p>
            <a:pPr lvl="1"/>
            <a:r>
              <a:rPr lang="en-US" altLang="zh-CN" dirty="0" err="1"/>
              <a:t>Tun</a:t>
            </a:r>
            <a:r>
              <a:rPr lang="en-US" altLang="zh-CN" dirty="0"/>
              <a:t>/tap</a:t>
            </a:r>
            <a:r>
              <a:rPr lang="zh-CN" altLang="en-US" dirty="0"/>
              <a:t>驱动程序中包含两个部分，一部分是字符设备驱动，还有一部分是网卡驱动部分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323" y="2768123"/>
            <a:ext cx="1044335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6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dirty="0"/>
              <a:t>Security Group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60" y="1954495"/>
            <a:ext cx="5114925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3484" y="195449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、首先数据包进入，先进入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mangle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表的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PREROUTING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链，在这里可以根据需要改变数据包头内容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、之后进入</a:t>
            </a:r>
            <a:r>
              <a:rPr lang="en-US" altLang="zh-CN" dirty="0" err="1">
                <a:solidFill>
                  <a:srgbClr val="000000"/>
                </a:solidFill>
                <a:latin typeface="Verdana" panose="020B0604030504040204" pitchFamily="34" charset="0"/>
              </a:rPr>
              <a:t>nat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表的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PREROUTING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链，在这里可以根据需要做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DNAT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，也就是目标地址转换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、进入路由判断，判断是进入本地的还是转发的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） 如果进入本地的话进入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INPUT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链，之后按条件过滤限制进入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之后进入本机，在进入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OUTPUT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链，按条件过滤限制出去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离开本地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） 如果是转发的话进入，进入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FORWARD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链，根据条件限制转发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之后进入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POSTROUTING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链，这里可以做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SNAT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离开网络接口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4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dirty="0"/>
              <a:t>Security Group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3804" y="365125"/>
            <a:ext cx="3561626" cy="6032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627" y="1042317"/>
            <a:ext cx="67967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1)filter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表主要处理过滤功能的 </a:t>
            </a:r>
            <a:b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INPUT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链：过滤所有目标地址是本机的数据包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FORWARD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链：过滤所有路过本机的数据包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OUTPUT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链：过滤所有由本机产生的数据包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2)</a:t>
            </a:r>
            <a:r>
              <a:rPr lang="en-US" altLang="zh-CN" b="1" dirty="0" err="1">
                <a:solidFill>
                  <a:srgbClr val="000000"/>
                </a:solidFill>
                <a:latin typeface="Verdana" panose="020B0604030504040204" pitchFamily="34" charset="0"/>
              </a:rPr>
              <a:t>nat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表主要处理网络地址转换，可以进行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SNAT(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改变数据包的源地址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),DNAT(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改变数据包的目标地址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) </a:t>
            </a:r>
            <a:b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PREROUTING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链：可以再数据包到达防火墙是改变目标地址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OUTPUT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链：可以改变本地产生的数据包的目标地址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POSTROUTING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链：在数据包离开防火墙是改变数据包的源地址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3)mangle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表修改数据包： </a:t>
            </a:r>
            <a:b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包含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PREROUTING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INPUT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FORWARD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OUTPUT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POSTROUTING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链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这里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mangle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不做过多操</a:t>
            </a: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作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还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有一个表示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raw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表的，不常用</a:t>
            </a: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endParaRPr lang="en-US" altLang="zh-CN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优先</a:t>
            </a: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级</a:t>
            </a:r>
            <a:r>
              <a:rPr lang="en-US" altLang="zh-CN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raw-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-&gt;mangle--&gt;</a:t>
            </a:r>
            <a:r>
              <a:rPr lang="en-US" altLang="zh-CN" b="1" dirty="0" err="1">
                <a:solidFill>
                  <a:srgbClr val="000000"/>
                </a:solidFill>
                <a:latin typeface="Verdana" panose="020B0604030504040204" pitchFamily="34" charset="0"/>
              </a:rPr>
              <a:t>nat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--&gt;filter </a:t>
            </a:r>
            <a:b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raw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最高，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filter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最</a:t>
            </a: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低</a:t>
            </a:r>
            <a:endParaRPr lang="en-US" altLang="zh-CN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zh-CN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iptables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默认操作的是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filter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dirty="0"/>
              <a:t>Security Group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</a:t>
            </a:r>
            <a:r>
              <a:rPr lang="en-US" altLang="zh-CN" dirty="0" err="1" smtClean="0"/>
              <a:t>ptables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nvL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82" y="1603952"/>
            <a:ext cx="11400236" cy="28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3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br-int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由</a:t>
            </a:r>
            <a:r>
              <a:rPr lang="en-US" altLang="zh-CN" dirty="0" err="1" smtClean="0"/>
              <a:t>Openvswitch</a:t>
            </a:r>
            <a:r>
              <a:rPr lang="zh-CN" altLang="en-US" dirty="0" smtClean="0"/>
              <a:t>实现</a:t>
            </a:r>
            <a:endParaRPr lang="en-US" altLang="zh-CN" dirty="0" smtClean="0"/>
          </a:p>
          <a:p>
            <a:r>
              <a:rPr lang="en-US" dirty="0"/>
              <a:t>Openvswitch</a:t>
            </a:r>
            <a:r>
              <a:rPr lang="zh-CN" altLang="en-US" dirty="0"/>
              <a:t>是一个</a:t>
            </a:r>
            <a:r>
              <a:rPr lang="en-US" dirty="0" err="1"/>
              <a:t>virutal</a:t>
            </a:r>
            <a:r>
              <a:rPr lang="en-US" dirty="0"/>
              <a:t> switch， </a:t>
            </a:r>
            <a:r>
              <a:rPr lang="zh-CN" altLang="en-US" dirty="0"/>
              <a:t>支持</a:t>
            </a:r>
            <a:r>
              <a:rPr lang="en-US" dirty="0"/>
              <a:t>Open Flow</a:t>
            </a:r>
            <a:r>
              <a:rPr lang="zh-CN" altLang="en-US" dirty="0"/>
              <a:t>协议，当然也有一些硬件</a:t>
            </a:r>
            <a:r>
              <a:rPr lang="en-US" dirty="0"/>
              <a:t>Switch</a:t>
            </a:r>
            <a:r>
              <a:rPr lang="zh-CN" altLang="en-US" dirty="0"/>
              <a:t>也支持</a:t>
            </a:r>
            <a:r>
              <a:rPr lang="en-US" dirty="0"/>
              <a:t>Open Flow</a:t>
            </a:r>
            <a:r>
              <a:rPr lang="zh-CN" altLang="en-US" dirty="0"/>
              <a:t>协议，他们都可以被统一的</a:t>
            </a:r>
            <a:r>
              <a:rPr lang="en-US" dirty="0"/>
              <a:t>Controller</a:t>
            </a:r>
            <a:r>
              <a:rPr lang="zh-CN" altLang="en-US" dirty="0"/>
              <a:t>管理，从而实现物理机和虚拟机的网络联通。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11772"/>
            <a:ext cx="4923828" cy="31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1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Table</a:t>
            </a:r>
            <a:r>
              <a:rPr lang="zh-CN" altLang="en-US" dirty="0"/>
              <a:t>包含许多</a:t>
            </a:r>
            <a:r>
              <a:rPr lang="en-US" altLang="zh-CN" dirty="0"/>
              <a:t>entry</a:t>
            </a:r>
            <a:r>
              <a:rPr lang="zh-CN" altLang="en-US" dirty="0"/>
              <a:t>，每个</a:t>
            </a:r>
            <a:r>
              <a:rPr lang="en-US" altLang="zh-CN" dirty="0"/>
              <a:t>entry</a:t>
            </a:r>
            <a:r>
              <a:rPr lang="zh-CN" altLang="en-US" dirty="0"/>
              <a:t>是对</a:t>
            </a:r>
            <a:r>
              <a:rPr lang="en-US" altLang="zh-CN" dirty="0"/>
              <a:t>packet</a:t>
            </a:r>
            <a:r>
              <a:rPr lang="zh-CN" altLang="en-US" dirty="0"/>
              <a:t>进行处理的规则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3142" y="2484482"/>
            <a:ext cx="5204321" cy="2874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875" y="1490867"/>
            <a:ext cx="7219950" cy="93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261852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Match Field</a:t>
            </a:r>
            <a:r>
              <a:rPr lang="zh-CN" altLang="en-US" dirty="0"/>
              <a:t>涵盖</a:t>
            </a:r>
            <a:r>
              <a:rPr lang="en-US" dirty="0"/>
              <a:t>TCP/IP</a:t>
            </a:r>
            <a:r>
              <a:rPr lang="zh-CN" altLang="en-US" dirty="0"/>
              <a:t>协议各层：</a:t>
            </a:r>
          </a:p>
          <a:p>
            <a:pPr lvl="1" latinLnBrk="1"/>
            <a:r>
              <a:rPr lang="en-US" dirty="0"/>
              <a:t>Layer 1 – Tunnel ID, In Port, </a:t>
            </a:r>
            <a:r>
              <a:rPr lang="en-US" dirty="0" err="1"/>
              <a:t>QoS</a:t>
            </a:r>
            <a:r>
              <a:rPr lang="en-US" dirty="0"/>
              <a:t> priority, </a:t>
            </a:r>
            <a:r>
              <a:rPr lang="en-US" dirty="0" err="1"/>
              <a:t>skb</a:t>
            </a:r>
            <a:r>
              <a:rPr lang="en-US" dirty="0"/>
              <a:t> mark</a:t>
            </a:r>
          </a:p>
          <a:p>
            <a:pPr lvl="1" latinLnBrk="1"/>
            <a:r>
              <a:rPr lang="en-US" dirty="0"/>
              <a:t>Layer 2 – MAC address, VLAN ID, Ethernet type</a:t>
            </a:r>
          </a:p>
          <a:p>
            <a:pPr lvl="1" latinLnBrk="1"/>
            <a:r>
              <a:rPr lang="en-US" dirty="0"/>
              <a:t>Layer 3 – IPv4/IPv6 fields, ARP</a:t>
            </a:r>
          </a:p>
          <a:p>
            <a:pPr lvl="1" latinLnBrk="1"/>
            <a:r>
              <a:rPr lang="en-US" dirty="0"/>
              <a:t>Layer 4 – TCP/UDP, ICMP, ND</a:t>
            </a:r>
          </a:p>
          <a:p>
            <a:r>
              <a:rPr lang="en-US" dirty="0"/>
              <a:t>Action</a:t>
            </a:r>
            <a:r>
              <a:rPr lang="zh-CN" altLang="en-US" dirty="0"/>
              <a:t>也主要包含下面的操作：</a:t>
            </a:r>
          </a:p>
          <a:p>
            <a:pPr lvl="1" latinLnBrk="1"/>
            <a:r>
              <a:rPr lang="en-US" dirty="0"/>
              <a:t>Output to port (port range, flood, mirror)</a:t>
            </a:r>
          </a:p>
          <a:p>
            <a:pPr lvl="1" latinLnBrk="1"/>
            <a:r>
              <a:rPr lang="en-US" dirty="0"/>
              <a:t>Discard, Resubmit to table x</a:t>
            </a:r>
          </a:p>
          <a:p>
            <a:pPr lvl="1" latinLnBrk="1"/>
            <a:r>
              <a:rPr lang="en-US" dirty="0"/>
              <a:t>Packet Mangling (Push/Pop VLAN header, TOS, ...)</a:t>
            </a:r>
          </a:p>
          <a:p>
            <a:pPr lvl="1" latinLnBrk="1"/>
            <a:r>
              <a:rPr lang="en-US" dirty="0"/>
              <a:t>Send to controller, Learn</a:t>
            </a:r>
          </a:p>
        </p:txBody>
      </p:sp>
    </p:spTree>
    <p:extLst>
      <p:ext uri="{BB962C8B-B14F-4D97-AF65-F5344CB8AC3E}">
        <p14:creationId xmlns:p14="http://schemas.microsoft.com/office/powerpoint/2010/main" xmlns="" val="40895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xiong\appdata\local\360chrome\chrome\User Data\temp\25057421_13830312879ZZ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030" y="1325880"/>
            <a:ext cx="7385169" cy="4861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经典的三节点部署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412"/>
            <a:ext cx="4468738" cy="517355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分三个网络：</a:t>
            </a:r>
          </a:p>
          <a:p>
            <a:pPr lvl="1"/>
            <a:r>
              <a:rPr lang="en-US" altLang="zh-CN" dirty="0"/>
              <a:t>External Network/API Network</a:t>
            </a:r>
            <a:r>
              <a:rPr lang="zh-CN" altLang="en-US" dirty="0"/>
              <a:t>，这个网络是连接外网的，无论是用户调用</a:t>
            </a:r>
            <a:r>
              <a:rPr lang="en-US" altLang="zh-CN" dirty="0" err="1"/>
              <a:t>Openstack</a:t>
            </a:r>
            <a:r>
              <a:rPr lang="zh-CN" altLang="en-US" dirty="0"/>
              <a:t>的</a:t>
            </a:r>
            <a:r>
              <a:rPr lang="en-US" altLang="zh-CN" dirty="0"/>
              <a:t>API</a:t>
            </a:r>
            <a:r>
              <a:rPr lang="zh-CN" altLang="en-US" dirty="0"/>
              <a:t>，还是创建出来的虚拟机要访问外网，或者外网要</a:t>
            </a:r>
            <a:r>
              <a:rPr lang="en-US" altLang="zh-CN" dirty="0" err="1"/>
              <a:t>ssh</a:t>
            </a:r>
            <a:r>
              <a:rPr lang="zh-CN" altLang="en-US" dirty="0"/>
              <a:t>到虚拟机，都需要通过这个网络</a:t>
            </a:r>
          </a:p>
          <a:p>
            <a:pPr lvl="1"/>
            <a:r>
              <a:rPr lang="en-US" altLang="zh-CN" dirty="0"/>
              <a:t>Data Network</a:t>
            </a:r>
            <a:r>
              <a:rPr lang="zh-CN" altLang="en-US" dirty="0"/>
              <a:t>，数据网络，虚拟机之间的数据传输通过这个网络来进行，比如一个虚拟机要连接另一个虚拟机，虚拟机要连接虚拟的路由都是通过这个网络来进行</a:t>
            </a:r>
          </a:p>
          <a:p>
            <a:pPr lvl="1"/>
            <a:r>
              <a:rPr lang="en-US" altLang="zh-CN" dirty="0"/>
              <a:t>Management Network</a:t>
            </a:r>
            <a:r>
              <a:rPr lang="zh-CN" altLang="en-US" dirty="0"/>
              <a:t>，管理网络，</a:t>
            </a:r>
            <a:r>
              <a:rPr lang="en-US" altLang="zh-CN" dirty="0" err="1"/>
              <a:t>Openstack</a:t>
            </a:r>
            <a:r>
              <a:rPr lang="zh-CN" altLang="en-US" dirty="0"/>
              <a:t>各个模块之间的交互，连接数据库，连接</a:t>
            </a:r>
            <a:r>
              <a:rPr lang="en-US" altLang="zh-CN" dirty="0"/>
              <a:t>Message Queue</a:t>
            </a:r>
            <a:r>
              <a:rPr lang="zh-CN" altLang="en-US" dirty="0"/>
              <a:t>都是通过这个网络来。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7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472" y="1063775"/>
            <a:ext cx="8869244" cy="280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407" y="3871245"/>
            <a:ext cx="7889574" cy="25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8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701" y="975574"/>
            <a:ext cx="86296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612" y="1128712"/>
            <a:ext cx="9248775" cy="507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1612" y="1338622"/>
            <a:ext cx="26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openvswitch</a:t>
            </a:r>
            <a:r>
              <a:rPr lang="en-US" dirty="0"/>
              <a:t>/</a:t>
            </a:r>
            <a:r>
              <a:rPr lang="en-US" dirty="0" err="1"/>
              <a:t>conf.db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0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br-int</a:t>
            </a:r>
            <a:r>
              <a:rPr lang="zh-CN" altLang="en-US" dirty="0" smtClean="0"/>
              <a:t>主要使用</a:t>
            </a:r>
            <a:r>
              <a:rPr lang="en-US" altLang="zh-CN" dirty="0" err="1" smtClean="0"/>
              <a:t>openvswitch</a:t>
            </a:r>
            <a:r>
              <a:rPr lang="zh-CN" altLang="en-US" dirty="0" smtClean="0"/>
              <a:t>中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vlan</a:t>
            </a:r>
            <a:r>
              <a:rPr lang="zh-CN" altLang="en-US" dirty="0" smtClean="0"/>
              <a:t>功能</a:t>
            </a:r>
            <a:endParaRPr lang="en-US" altLang="zh-CN" dirty="0" smtClean="0"/>
          </a:p>
          <a:p>
            <a:r>
              <a:rPr lang="en-US" dirty="0"/>
              <a:t>Port</a:t>
            </a:r>
            <a:r>
              <a:rPr lang="zh-CN" altLang="en-US" dirty="0"/>
              <a:t>的一个重要的方面就是</a:t>
            </a:r>
            <a:r>
              <a:rPr lang="en-US" dirty="0"/>
              <a:t>VLAN Configuration，</a:t>
            </a:r>
            <a:r>
              <a:rPr lang="zh-CN" altLang="en-US" dirty="0"/>
              <a:t>有两种模式：</a:t>
            </a:r>
          </a:p>
          <a:p>
            <a:pPr lvl="1" latinLnBrk="1"/>
            <a:r>
              <a:rPr lang="en-US" dirty="0"/>
              <a:t>trunk port</a:t>
            </a:r>
          </a:p>
          <a:p>
            <a:pPr lvl="2" latinLnBrk="1"/>
            <a:r>
              <a:rPr lang="zh-CN" altLang="en-US" dirty="0"/>
              <a:t>这个</a:t>
            </a:r>
            <a:r>
              <a:rPr lang="en-US" dirty="0"/>
              <a:t>port</a:t>
            </a:r>
            <a:r>
              <a:rPr lang="zh-CN" altLang="en-US" dirty="0"/>
              <a:t>不配置</a:t>
            </a:r>
            <a:r>
              <a:rPr lang="en-US" dirty="0"/>
              <a:t>tag，</a:t>
            </a:r>
            <a:r>
              <a:rPr lang="zh-CN" altLang="en-US" dirty="0"/>
              <a:t>配置</a:t>
            </a:r>
            <a:r>
              <a:rPr lang="en-US" dirty="0"/>
              <a:t>trunks</a:t>
            </a:r>
          </a:p>
          <a:p>
            <a:pPr lvl="2" latinLnBrk="1"/>
            <a:r>
              <a:rPr lang="zh-CN" altLang="en-US" dirty="0"/>
              <a:t>如果</a:t>
            </a:r>
            <a:r>
              <a:rPr lang="en-US" dirty="0"/>
              <a:t>trunks</a:t>
            </a:r>
            <a:r>
              <a:rPr lang="zh-CN" altLang="en-US" dirty="0"/>
              <a:t>为空，则所有的</a:t>
            </a:r>
            <a:r>
              <a:rPr lang="en-US" dirty="0"/>
              <a:t>VLAN</a:t>
            </a:r>
            <a:r>
              <a:rPr lang="zh-CN" altLang="en-US" dirty="0"/>
              <a:t>都</a:t>
            </a:r>
            <a:r>
              <a:rPr lang="en-US" dirty="0"/>
              <a:t>trunk，</a:t>
            </a:r>
            <a:r>
              <a:rPr lang="zh-CN" altLang="en-US" dirty="0"/>
              <a:t>也就意味着对于所有的</a:t>
            </a:r>
            <a:r>
              <a:rPr lang="en-US" dirty="0"/>
              <a:t>VLAN</a:t>
            </a:r>
            <a:r>
              <a:rPr lang="zh-CN" altLang="en-US" dirty="0"/>
              <a:t>的包，本身带什么</a:t>
            </a:r>
            <a:r>
              <a:rPr lang="en-US" dirty="0"/>
              <a:t>VLAN ID，</a:t>
            </a:r>
            <a:r>
              <a:rPr lang="zh-CN" altLang="en-US" dirty="0"/>
              <a:t>就是携带者什么</a:t>
            </a:r>
            <a:r>
              <a:rPr lang="en-US" dirty="0"/>
              <a:t>VLAN ID，</a:t>
            </a:r>
            <a:r>
              <a:rPr lang="zh-CN" altLang="en-US" dirty="0"/>
              <a:t>如果没有设置</a:t>
            </a:r>
            <a:r>
              <a:rPr lang="en-US" dirty="0"/>
              <a:t>VLAN，</a:t>
            </a:r>
            <a:r>
              <a:rPr lang="zh-CN" altLang="en-US" dirty="0"/>
              <a:t>就属于</a:t>
            </a:r>
            <a:r>
              <a:rPr lang="en-US" dirty="0"/>
              <a:t>VLAN 0，</a:t>
            </a:r>
            <a:r>
              <a:rPr lang="zh-CN" altLang="en-US" dirty="0"/>
              <a:t>全部允许通过。</a:t>
            </a:r>
            <a:endParaRPr lang="en-US" altLang="zh-CN" dirty="0"/>
          </a:p>
          <a:p>
            <a:pPr lvl="2" latinLnBrk="1"/>
            <a:r>
              <a:rPr lang="zh-CN" altLang="en-US" dirty="0"/>
              <a:t>如果</a:t>
            </a:r>
            <a:r>
              <a:rPr lang="en-US" dirty="0"/>
              <a:t>trunks</a:t>
            </a:r>
            <a:r>
              <a:rPr lang="zh-CN" altLang="en-US" dirty="0"/>
              <a:t>不为空，则仅仅带着这些</a:t>
            </a:r>
            <a:r>
              <a:rPr lang="en-US" dirty="0"/>
              <a:t>VLAN ID</a:t>
            </a:r>
            <a:r>
              <a:rPr lang="zh-CN" altLang="en-US" dirty="0"/>
              <a:t>的包通过。</a:t>
            </a:r>
          </a:p>
          <a:p>
            <a:pPr lvl="1" latinLnBrk="1"/>
            <a:r>
              <a:rPr lang="en-US" dirty="0"/>
              <a:t>access port</a:t>
            </a:r>
          </a:p>
          <a:p>
            <a:pPr lvl="2" latinLnBrk="1"/>
            <a:r>
              <a:rPr lang="zh-CN" altLang="en-US" dirty="0"/>
              <a:t>这个</a:t>
            </a:r>
            <a:r>
              <a:rPr lang="en-US" dirty="0"/>
              <a:t>port</a:t>
            </a:r>
            <a:r>
              <a:rPr lang="zh-CN" altLang="en-US" dirty="0"/>
              <a:t>配置</a:t>
            </a:r>
            <a:r>
              <a:rPr lang="en-US" dirty="0"/>
              <a:t>tag，</a:t>
            </a:r>
            <a:r>
              <a:rPr lang="zh-CN" altLang="en-US" dirty="0"/>
              <a:t>从这个</a:t>
            </a:r>
            <a:r>
              <a:rPr lang="en-US" dirty="0"/>
              <a:t>port</a:t>
            </a:r>
            <a:r>
              <a:rPr lang="zh-CN" altLang="en-US" dirty="0"/>
              <a:t>进来的包会被打上这个</a:t>
            </a:r>
            <a:r>
              <a:rPr lang="en-US" dirty="0"/>
              <a:t>tag</a:t>
            </a:r>
          </a:p>
          <a:p>
            <a:pPr lvl="2" latinLnBrk="1"/>
            <a:r>
              <a:rPr lang="zh-CN" altLang="en-US" dirty="0"/>
              <a:t>如果从其他的</a:t>
            </a:r>
            <a:r>
              <a:rPr lang="en-US" dirty="0"/>
              <a:t>trunk port</a:t>
            </a:r>
            <a:r>
              <a:rPr lang="zh-CN" altLang="en-US" dirty="0"/>
              <a:t>中进来的本身就带有</a:t>
            </a:r>
            <a:r>
              <a:rPr lang="en-US" dirty="0"/>
              <a:t>VLAN ID</a:t>
            </a:r>
            <a:r>
              <a:rPr lang="zh-CN" altLang="en-US" dirty="0"/>
              <a:t>的包，如果</a:t>
            </a:r>
            <a:r>
              <a:rPr lang="en-US" dirty="0"/>
              <a:t>VLAN ID</a:t>
            </a:r>
            <a:r>
              <a:rPr lang="zh-CN" altLang="en-US" dirty="0"/>
              <a:t>等于</a:t>
            </a:r>
            <a:r>
              <a:rPr lang="en-US" dirty="0"/>
              <a:t>tag，</a:t>
            </a:r>
            <a:r>
              <a:rPr lang="zh-CN" altLang="en-US" dirty="0"/>
              <a:t>则会从这个</a:t>
            </a:r>
            <a:r>
              <a:rPr lang="en-US" dirty="0"/>
              <a:t>port</a:t>
            </a:r>
            <a:r>
              <a:rPr lang="zh-CN" altLang="en-US" dirty="0"/>
              <a:t>发出</a:t>
            </a:r>
            <a:endParaRPr lang="en-US" altLang="zh-CN" dirty="0"/>
          </a:p>
          <a:p>
            <a:pPr lvl="2" latinLnBrk="1"/>
            <a:r>
              <a:rPr lang="zh-CN" altLang="en-US" dirty="0"/>
              <a:t>从其他的</a:t>
            </a:r>
            <a:r>
              <a:rPr lang="en-US" dirty="0"/>
              <a:t>access port</a:t>
            </a:r>
            <a:r>
              <a:rPr lang="zh-CN" altLang="en-US" dirty="0"/>
              <a:t>上来的包，如果</a:t>
            </a:r>
            <a:r>
              <a:rPr lang="en-US" dirty="0"/>
              <a:t>tag</a:t>
            </a:r>
            <a:r>
              <a:rPr lang="zh-CN" altLang="en-US" dirty="0"/>
              <a:t>相同，也会被</a:t>
            </a:r>
            <a:r>
              <a:rPr lang="en-US" dirty="0"/>
              <a:t>forward</a:t>
            </a:r>
            <a:r>
              <a:rPr lang="zh-CN" altLang="en-US" dirty="0"/>
              <a:t>到这个</a:t>
            </a:r>
            <a:r>
              <a:rPr lang="en-US" dirty="0"/>
              <a:t>port</a:t>
            </a:r>
          </a:p>
          <a:p>
            <a:pPr lvl="2" latinLnBrk="1"/>
            <a:r>
              <a:rPr lang="zh-CN" altLang="en-US" dirty="0"/>
              <a:t>从</a:t>
            </a:r>
            <a:r>
              <a:rPr lang="en-US" dirty="0"/>
              <a:t>access port</a:t>
            </a:r>
            <a:r>
              <a:rPr lang="zh-CN" altLang="en-US" dirty="0"/>
              <a:t>发出的包不带</a:t>
            </a:r>
            <a:r>
              <a:rPr lang="en-US" dirty="0"/>
              <a:t>VLAN ID</a:t>
            </a:r>
          </a:p>
          <a:p>
            <a:pPr lvl="2" latinLnBrk="1"/>
            <a:r>
              <a:rPr lang="zh-CN" altLang="en-US" dirty="0"/>
              <a:t>如果一个本身带</a:t>
            </a:r>
            <a:r>
              <a:rPr lang="en-US" dirty="0"/>
              <a:t>VLAN ID</a:t>
            </a:r>
            <a:r>
              <a:rPr lang="zh-CN" altLang="en-US" dirty="0"/>
              <a:t>的包到达</a:t>
            </a:r>
            <a:r>
              <a:rPr lang="en-US" dirty="0"/>
              <a:t>access port，</a:t>
            </a:r>
            <a:r>
              <a:rPr lang="zh-CN" altLang="en-US" dirty="0"/>
              <a:t>即便</a:t>
            </a:r>
            <a:r>
              <a:rPr lang="en-US" dirty="0"/>
              <a:t>VLAN ID</a:t>
            </a:r>
            <a:r>
              <a:rPr lang="zh-CN" altLang="en-US" dirty="0"/>
              <a:t>等于</a:t>
            </a:r>
            <a:r>
              <a:rPr lang="en-US" dirty="0"/>
              <a:t>tag，</a:t>
            </a:r>
            <a:r>
              <a:rPr lang="zh-CN" altLang="en-US" dirty="0"/>
              <a:t>也会被抛弃。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087" y="1220460"/>
            <a:ext cx="6088209" cy="3604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4864" y="1023907"/>
            <a:ext cx="53268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ovs-vsctl add-</a:t>
            </a:r>
            <a:r>
              <a:rPr lang="en-US" sz="1600" dirty="0" err="1"/>
              <a:t>br</a:t>
            </a:r>
            <a:r>
              <a:rPr lang="en-US" sz="1600" dirty="0"/>
              <a:t> </a:t>
            </a:r>
            <a:r>
              <a:rPr lang="en-US" sz="1600" dirty="0" err="1" smtClean="0"/>
              <a:t>ubuntu_br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ip link add </a:t>
            </a:r>
            <a:r>
              <a:rPr lang="en-US" sz="1600" dirty="0" err="1"/>
              <a:t>first_br</a:t>
            </a:r>
            <a:r>
              <a:rPr lang="en-US" sz="1600" dirty="0"/>
              <a:t> type </a:t>
            </a:r>
            <a:r>
              <a:rPr lang="en-US" sz="1600" dirty="0" err="1"/>
              <a:t>veth</a:t>
            </a:r>
            <a:r>
              <a:rPr lang="en-US" sz="1600" dirty="0"/>
              <a:t> peer name </a:t>
            </a:r>
            <a:r>
              <a:rPr lang="en-US" sz="1600" dirty="0" err="1"/>
              <a:t>first_if</a:t>
            </a:r>
            <a:endParaRPr lang="en-US" sz="1600" dirty="0"/>
          </a:p>
          <a:p>
            <a:r>
              <a:rPr lang="en-US" sz="1600" dirty="0"/>
              <a:t>ip link add </a:t>
            </a:r>
            <a:r>
              <a:rPr lang="en-US" sz="1600" dirty="0" err="1"/>
              <a:t>second_br</a:t>
            </a:r>
            <a:r>
              <a:rPr lang="en-US" sz="1600" dirty="0"/>
              <a:t> type </a:t>
            </a:r>
            <a:r>
              <a:rPr lang="en-US" sz="1600" dirty="0" err="1"/>
              <a:t>veth</a:t>
            </a:r>
            <a:r>
              <a:rPr lang="en-US" sz="1600" dirty="0"/>
              <a:t> peer name </a:t>
            </a:r>
            <a:r>
              <a:rPr lang="en-US" sz="1600" dirty="0" err="1"/>
              <a:t>second_if</a:t>
            </a:r>
            <a:endParaRPr lang="en-US" sz="1600" dirty="0"/>
          </a:p>
          <a:p>
            <a:r>
              <a:rPr lang="en-US" sz="1600" dirty="0"/>
              <a:t>ip link add </a:t>
            </a:r>
            <a:r>
              <a:rPr lang="en-US" sz="1600" dirty="0" err="1"/>
              <a:t>third_br</a:t>
            </a:r>
            <a:r>
              <a:rPr lang="en-US" sz="1600" dirty="0"/>
              <a:t> type </a:t>
            </a:r>
            <a:r>
              <a:rPr lang="en-US" sz="1600" dirty="0" err="1"/>
              <a:t>veth</a:t>
            </a:r>
            <a:r>
              <a:rPr lang="en-US" sz="1600" dirty="0"/>
              <a:t> peer name </a:t>
            </a:r>
            <a:r>
              <a:rPr lang="en-US" sz="1600" dirty="0" err="1" smtClean="0"/>
              <a:t>third_if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ovs-vsctl add-port </a:t>
            </a:r>
            <a:r>
              <a:rPr lang="en-US" sz="1600" dirty="0" err="1"/>
              <a:t>ubuntu_br</a:t>
            </a:r>
            <a:r>
              <a:rPr lang="en-US" sz="1600" dirty="0"/>
              <a:t> </a:t>
            </a:r>
            <a:r>
              <a:rPr lang="en-US" sz="1600" dirty="0" err="1"/>
              <a:t>first_br</a:t>
            </a:r>
            <a:endParaRPr lang="en-US" sz="1600" dirty="0"/>
          </a:p>
          <a:p>
            <a:r>
              <a:rPr lang="en-US" sz="1600" dirty="0"/>
              <a:t>ovs-vsctl add-port </a:t>
            </a:r>
            <a:r>
              <a:rPr lang="en-US" sz="1600" dirty="0" err="1"/>
              <a:t>ubuntu_br</a:t>
            </a:r>
            <a:r>
              <a:rPr lang="en-US" sz="1600" dirty="0"/>
              <a:t> </a:t>
            </a:r>
            <a:r>
              <a:rPr lang="en-US" sz="1600" dirty="0" err="1"/>
              <a:t>second_br</a:t>
            </a:r>
            <a:endParaRPr lang="en-US" sz="1600" dirty="0"/>
          </a:p>
          <a:p>
            <a:r>
              <a:rPr lang="en-US" sz="1600" dirty="0"/>
              <a:t>ovs-vsctl add-port </a:t>
            </a:r>
            <a:r>
              <a:rPr lang="en-US" sz="1600" dirty="0" err="1"/>
              <a:t>ubuntu_br</a:t>
            </a:r>
            <a:r>
              <a:rPr lang="en-US" sz="1600" dirty="0"/>
              <a:t> </a:t>
            </a:r>
            <a:r>
              <a:rPr lang="en-US" sz="1600" dirty="0" err="1"/>
              <a:t>third_br</a:t>
            </a:r>
            <a:endParaRPr lang="en-US" sz="1600" dirty="0"/>
          </a:p>
          <a:p>
            <a:r>
              <a:rPr lang="en-US" sz="1600" dirty="0"/>
              <a:t>ovs-vsctl set Port vnet0 tag=101</a:t>
            </a:r>
          </a:p>
          <a:p>
            <a:r>
              <a:rPr lang="en-US" sz="1600" dirty="0"/>
              <a:t>ovs-vsctl set Port vnet1 tag=102</a:t>
            </a:r>
          </a:p>
          <a:p>
            <a:r>
              <a:rPr lang="en-US" sz="1600" dirty="0"/>
              <a:t>ovs-vsctl set Port vnet2 tag=103</a:t>
            </a:r>
          </a:p>
          <a:p>
            <a:r>
              <a:rPr lang="en-US" sz="1600" dirty="0"/>
              <a:t>ovs-vsctl set Port </a:t>
            </a:r>
            <a:r>
              <a:rPr lang="en-US" sz="1600" dirty="0" err="1"/>
              <a:t>first_br</a:t>
            </a:r>
            <a:r>
              <a:rPr lang="en-US" sz="1600" dirty="0"/>
              <a:t> tag=103</a:t>
            </a:r>
          </a:p>
          <a:p>
            <a:r>
              <a:rPr lang="en-US" sz="1600" dirty="0"/>
              <a:t>ovs-vsctl clear Port </a:t>
            </a:r>
            <a:r>
              <a:rPr lang="en-US" sz="1600" dirty="0" err="1"/>
              <a:t>second_br</a:t>
            </a:r>
            <a:r>
              <a:rPr lang="en-US" sz="1600" dirty="0"/>
              <a:t> tag</a:t>
            </a:r>
          </a:p>
          <a:p>
            <a:r>
              <a:rPr lang="en-US" sz="1600" dirty="0"/>
              <a:t>ovs-vsctl set Port </a:t>
            </a:r>
            <a:r>
              <a:rPr lang="en-US" sz="1600" dirty="0" err="1"/>
              <a:t>third_br</a:t>
            </a:r>
            <a:r>
              <a:rPr lang="en-US" sz="1600" dirty="0"/>
              <a:t> trunks=101,102</a:t>
            </a:r>
          </a:p>
          <a:p>
            <a:r>
              <a:rPr lang="zh-CN" altLang="en-US" sz="1600" dirty="0"/>
              <a:t>需要监听</a:t>
            </a:r>
            <a:r>
              <a:rPr lang="en-US" altLang="zh-CN" sz="1600" dirty="0"/>
              <a:t>ARP</a:t>
            </a:r>
            <a:r>
              <a:rPr lang="zh-CN" altLang="en-US" sz="1600" dirty="0"/>
              <a:t>，所以禁止</a:t>
            </a:r>
            <a:r>
              <a:rPr lang="en-US" altLang="zh-CN" sz="1600" dirty="0"/>
              <a:t>MAC</a:t>
            </a:r>
            <a:r>
              <a:rPr lang="zh-CN" altLang="en-US" sz="1600" dirty="0"/>
              <a:t>地址学习</a:t>
            </a:r>
            <a:endParaRPr lang="en-US" sz="1600" dirty="0"/>
          </a:p>
          <a:p>
            <a:r>
              <a:rPr lang="en-US" sz="1600" dirty="0"/>
              <a:t>ovs-vsctl set bridge </a:t>
            </a:r>
            <a:r>
              <a:rPr lang="en-US" sz="1600" dirty="0" err="1"/>
              <a:t>ubuntu_br</a:t>
            </a:r>
            <a:r>
              <a:rPr lang="en-US" sz="1600" dirty="0"/>
              <a:t> </a:t>
            </a:r>
            <a:r>
              <a:rPr lang="en-US" sz="1600" dirty="0" smtClean="0"/>
              <a:t>flood-</a:t>
            </a:r>
            <a:r>
              <a:rPr lang="en-US" sz="1600" dirty="0" err="1" smtClean="0"/>
              <a:t>vlans</a:t>
            </a:r>
            <a:r>
              <a:rPr lang="en-US" sz="1600" dirty="0" smtClean="0"/>
              <a:t>=101,102,103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78864" y="5302001"/>
            <a:ext cx="910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192.168.100.102</a:t>
            </a:r>
            <a:r>
              <a:rPr lang="zh-CN" altLang="en-US" dirty="0"/>
              <a:t>来</a:t>
            </a:r>
            <a:r>
              <a:rPr lang="en-US" dirty="0"/>
              <a:t>ping 192.168.100.103，</a:t>
            </a:r>
            <a:r>
              <a:rPr lang="zh-CN" altLang="en-US" dirty="0"/>
              <a:t>应该</a:t>
            </a:r>
            <a:r>
              <a:rPr lang="en-US" dirty="0" err="1"/>
              <a:t>first_if</a:t>
            </a:r>
            <a:r>
              <a:rPr lang="zh-CN" altLang="en-US" dirty="0"/>
              <a:t>和</a:t>
            </a:r>
            <a:r>
              <a:rPr lang="en-US" dirty="0" err="1"/>
              <a:t>second_if</a:t>
            </a:r>
            <a:r>
              <a:rPr lang="zh-CN" altLang="en-US" dirty="0"/>
              <a:t>能够收到</a:t>
            </a:r>
            <a:r>
              <a:rPr lang="zh-CN" altLang="en-US" dirty="0" smtClean="0"/>
              <a:t>包</a:t>
            </a:r>
            <a:endParaRPr lang="en-US" altLang="zh-CN" dirty="0" smtClean="0"/>
          </a:p>
          <a:p>
            <a:r>
              <a:rPr lang="zh-CN" altLang="en-US" dirty="0"/>
              <a:t>从</a:t>
            </a:r>
            <a:r>
              <a:rPr lang="en-US" altLang="zh-CN" dirty="0"/>
              <a:t>192.168.100.100</a:t>
            </a:r>
            <a:r>
              <a:rPr lang="zh-CN" altLang="en-US" dirty="0"/>
              <a:t>在</a:t>
            </a:r>
            <a:r>
              <a:rPr lang="en-US" dirty="0"/>
              <a:t>ping 192.168.100.105, </a:t>
            </a:r>
            <a:r>
              <a:rPr lang="zh-CN" altLang="en-US" dirty="0"/>
              <a:t>则</a:t>
            </a:r>
            <a:r>
              <a:rPr lang="en-US" dirty="0" err="1"/>
              <a:t>second_if</a:t>
            </a:r>
            <a:r>
              <a:rPr lang="zh-CN" altLang="en-US" dirty="0"/>
              <a:t>和</a:t>
            </a:r>
            <a:r>
              <a:rPr lang="en-US" dirty="0" err="1"/>
              <a:t>third_if</a:t>
            </a:r>
            <a:r>
              <a:rPr lang="zh-CN" altLang="en-US" dirty="0"/>
              <a:t>可以收到</a:t>
            </a:r>
            <a:r>
              <a:rPr lang="zh-CN" altLang="en-US" dirty="0" smtClean="0"/>
              <a:t>包</a:t>
            </a:r>
            <a:endParaRPr lang="en-US" altLang="zh-CN" dirty="0" smtClean="0"/>
          </a:p>
          <a:p>
            <a:r>
              <a:rPr lang="zh-CN" altLang="en-US" dirty="0"/>
              <a:t>从</a:t>
            </a:r>
            <a:r>
              <a:rPr lang="en-US" altLang="zh-CN" dirty="0"/>
              <a:t>192.168.100.101</a:t>
            </a:r>
            <a:r>
              <a:rPr lang="zh-CN" altLang="en-US" dirty="0"/>
              <a:t>来</a:t>
            </a:r>
            <a:r>
              <a:rPr lang="en-US" dirty="0"/>
              <a:t>ping 192.168.100.104, </a:t>
            </a:r>
            <a:r>
              <a:rPr lang="zh-CN" altLang="en-US" dirty="0"/>
              <a:t>则</a:t>
            </a:r>
            <a:r>
              <a:rPr lang="en-US" dirty="0" err="1"/>
              <a:t>second_if</a:t>
            </a:r>
            <a:r>
              <a:rPr lang="zh-CN" altLang="en-US" dirty="0"/>
              <a:t>和</a:t>
            </a:r>
            <a:r>
              <a:rPr lang="en-US" dirty="0" err="1"/>
              <a:t>third_if</a:t>
            </a:r>
            <a:r>
              <a:rPr lang="zh-CN" altLang="en-US" dirty="0"/>
              <a:t>可以收到</a:t>
            </a:r>
            <a:r>
              <a:rPr lang="zh-CN" altLang="en-US" dirty="0" smtClean="0"/>
              <a:t>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3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br-tun</a:t>
            </a:r>
            <a:r>
              <a:rPr lang="zh-CN" altLang="en-US" dirty="0" smtClean="0"/>
              <a:t>主要使用</a:t>
            </a:r>
            <a:r>
              <a:rPr lang="en-US" altLang="zh-CN" dirty="0" err="1" smtClean="0"/>
              <a:t>openvswitch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tunnel</a:t>
            </a:r>
            <a:r>
              <a:rPr lang="zh-CN" altLang="en-US" dirty="0" smtClean="0"/>
              <a:t>功能和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功能</a:t>
            </a:r>
            <a:endParaRPr lang="en-US" altLang="zh-CN" dirty="0" smtClean="0"/>
          </a:p>
          <a:p>
            <a:r>
              <a:rPr lang="en-US" dirty="0" smtClean="0"/>
              <a:t>Openvswitch</a:t>
            </a:r>
            <a:r>
              <a:rPr lang="zh-CN" altLang="en-US" dirty="0" smtClean="0"/>
              <a:t>支持三类</a:t>
            </a:r>
            <a:r>
              <a:rPr lang="en-US" altLang="zh-CN" dirty="0" smtClean="0"/>
              <a:t>Tunnel</a:t>
            </a:r>
          </a:p>
          <a:p>
            <a:pPr lvl="1"/>
            <a:r>
              <a:rPr lang="en-US" dirty="0" err="1"/>
              <a:t>gre</a:t>
            </a:r>
            <a:endParaRPr lang="en-US" dirty="0"/>
          </a:p>
          <a:p>
            <a:pPr lvl="1"/>
            <a:r>
              <a:rPr lang="en-US" dirty="0" err="1"/>
              <a:t>vxlan</a:t>
            </a:r>
            <a:endParaRPr lang="en-US" dirty="0"/>
          </a:p>
          <a:p>
            <a:pPr lvl="1"/>
            <a:r>
              <a:rPr lang="en-US" dirty="0" err="1"/>
              <a:t>ipsec_gre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283242"/>
            <a:ext cx="10416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ovs-vsctl add-</a:t>
            </a:r>
            <a:r>
              <a:rPr lang="en-US" dirty="0" err="1"/>
              <a:t>br</a:t>
            </a:r>
            <a:r>
              <a:rPr lang="en-US" dirty="0"/>
              <a:t> </a:t>
            </a:r>
            <a:r>
              <a:rPr lang="en-US" dirty="0" err="1"/>
              <a:t>testbr</a:t>
            </a:r>
            <a:endParaRPr lang="en-US" dirty="0"/>
          </a:p>
          <a:p>
            <a:r>
              <a:rPr lang="en-US" dirty="0" smtClean="0"/>
              <a:t>ovs-vsctl </a:t>
            </a:r>
            <a:r>
              <a:rPr lang="en-US" dirty="0"/>
              <a:t>add-port </a:t>
            </a:r>
            <a:r>
              <a:rPr lang="en-US" dirty="0" err="1"/>
              <a:t>testbr</a:t>
            </a:r>
            <a:r>
              <a:rPr lang="en-US" dirty="0"/>
              <a:t> gre0 -- set Interface gre0 type=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options:local_ip</a:t>
            </a:r>
            <a:r>
              <a:rPr lang="en-US" dirty="0"/>
              <a:t>=192.168.100.100 </a:t>
            </a:r>
            <a:r>
              <a:rPr lang="en-US" dirty="0" err="1"/>
              <a:t>options:remote_ip</a:t>
            </a:r>
            <a:r>
              <a:rPr lang="en-US" dirty="0"/>
              <a:t>=192.168.100.101</a:t>
            </a:r>
          </a:p>
          <a:p>
            <a:r>
              <a:rPr lang="en-US" dirty="0"/>
              <a:t>ovs-vsctl add-port </a:t>
            </a:r>
            <a:r>
              <a:rPr lang="en-US" dirty="0" err="1"/>
              <a:t>testbr</a:t>
            </a:r>
            <a:r>
              <a:rPr lang="en-US" dirty="0"/>
              <a:t> vxlan0 -- set Interface vxlan0 type=</a:t>
            </a:r>
            <a:r>
              <a:rPr lang="en-US" dirty="0" err="1"/>
              <a:t>vxlan</a:t>
            </a:r>
            <a:r>
              <a:rPr lang="en-US" dirty="0"/>
              <a:t> </a:t>
            </a:r>
            <a:r>
              <a:rPr lang="en-US" dirty="0" err="1"/>
              <a:t>options:local_ip</a:t>
            </a:r>
            <a:r>
              <a:rPr lang="en-US" dirty="0"/>
              <a:t>=192.168.100.100 </a:t>
            </a:r>
            <a:r>
              <a:rPr lang="en-US" dirty="0" err="1" smtClean="0"/>
              <a:t>options:remote_ip</a:t>
            </a:r>
            <a:r>
              <a:rPr lang="en-US" dirty="0" smtClean="0"/>
              <a:t>=192.168.100.102</a:t>
            </a:r>
          </a:p>
          <a:p>
            <a:r>
              <a:rPr lang="en-US" dirty="0"/>
              <a:t>ovs-vsctl add-port </a:t>
            </a:r>
            <a:r>
              <a:rPr lang="en-US" dirty="0" err="1"/>
              <a:t>testbr</a:t>
            </a:r>
            <a:r>
              <a:rPr lang="en-US" dirty="0"/>
              <a:t> ipsec0 -- set Interface ipsec0 type=</a:t>
            </a:r>
            <a:r>
              <a:rPr lang="en-US" dirty="0" err="1"/>
              <a:t>ipsec_gre</a:t>
            </a:r>
            <a:r>
              <a:rPr lang="en-US" dirty="0"/>
              <a:t> </a:t>
            </a:r>
            <a:r>
              <a:rPr lang="en-US" dirty="0" err="1"/>
              <a:t>options:local_ip</a:t>
            </a:r>
            <a:r>
              <a:rPr lang="en-US" dirty="0"/>
              <a:t>=192.168.100.101 </a:t>
            </a:r>
            <a:r>
              <a:rPr lang="en-US" dirty="0" err="1"/>
              <a:t>options:remote_ip</a:t>
            </a:r>
            <a:r>
              <a:rPr lang="en-US" dirty="0"/>
              <a:t>=192.168.100.102 </a:t>
            </a:r>
            <a:r>
              <a:rPr lang="en-US" dirty="0" err="1" smtClean="0"/>
              <a:t>options:psk</a:t>
            </a:r>
            <a:r>
              <a:rPr lang="en-US" dirty="0" smtClean="0"/>
              <a:t>=password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6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对于</a:t>
            </a:r>
            <a:r>
              <a:rPr lang="en-US" altLang="zh-CN" dirty="0"/>
              <a:t>Flow Table</a:t>
            </a:r>
            <a:r>
              <a:rPr lang="zh-CN" altLang="en-US" dirty="0"/>
              <a:t>的管理，由</a:t>
            </a:r>
            <a:r>
              <a:rPr lang="en-US" altLang="zh-CN" dirty="0" err="1"/>
              <a:t>ovs-ofctl</a:t>
            </a:r>
            <a:r>
              <a:rPr lang="zh-CN" altLang="en-US" dirty="0"/>
              <a:t>来控制</a:t>
            </a:r>
            <a:endParaRPr lang="en-US" altLang="zh-CN" dirty="0"/>
          </a:p>
          <a:p>
            <a:pPr lvl="1"/>
            <a:r>
              <a:rPr lang="en-US" b="1" dirty="0"/>
              <a:t>add−flow</a:t>
            </a:r>
            <a:r>
              <a:rPr lang="en-US" dirty="0"/>
              <a:t> </a:t>
            </a:r>
            <a:r>
              <a:rPr lang="en-US" i="1" dirty="0"/>
              <a:t>switch flow</a:t>
            </a:r>
          </a:p>
          <a:p>
            <a:pPr lvl="1"/>
            <a:r>
              <a:rPr lang="en-US" b="1" dirty="0"/>
              <a:t>mod−flows</a:t>
            </a:r>
            <a:r>
              <a:rPr lang="en-US" dirty="0"/>
              <a:t> </a:t>
            </a:r>
            <a:r>
              <a:rPr lang="en-US" i="1" dirty="0"/>
              <a:t>switch flow</a:t>
            </a:r>
          </a:p>
          <a:p>
            <a:pPr lvl="1"/>
            <a:r>
              <a:rPr lang="en-US" b="1" dirty="0"/>
              <a:t>del−flows</a:t>
            </a:r>
            <a:r>
              <a:rPr lang="en-US" dirty="0"/>
              <a:t> </a:t>
            </a:r>
            <a:r>
              <a:rPr lang="en-US" i="1" dirty="0"/>
              <a:t>switch</a:t>
            </a:r>
            <a:r>
              <a:rPr lang="en-US" dirty="0"/>
              <a:t> [</a:t>
            </a:r>
            <a:r>
              <a:rPr lang="en-US" i="1" dirty="0"/>
              <a:t>flow</a:t>
            </a:r>
            <a:r>
              <a:rPr lang="en-US" dirty="0"/>
              <a:t>]</a:t>
            </a:r>
          </a:p>
          <a:p>
            <a:r>
              <a:rPr lang="zh-CN" altLang="en-US" dirty="0"/>
              <a:t>主</a:t>
            </a:r>
            <a:r>
              <a:rPr lang="zh-CN" altLang="en-US" dirty="0" smtClean="0"/>
              <a:t>要控制两类</a:t>
            </a:r>
            <a:endParaRPr lang="en-US" altLang="zh-CN" dirty="0" smtClean="0"/>
          </a:p>
          <a:p>
            <a:pPr lvl="1"/>
            <a:r>
              <a:rPr lang="en-US" dirty="0"/>
              <a:t>Match Field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47" y="1026699"/>
            <a:ext cx="11930906" cy="5139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6505" y="809204"/>
            <a:ext cx="348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Match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15100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Actions:</a:t>
            </a:r>
          </a:p>
          <a:p>
            <a:pPr lvl="1"/>
            <a:r>
              <a:rPr lang="en-US" dirty="0" err="1"/>
              <a:t>output:port</a:t>
            </a:r>
            <a:r>
              <a:rPr lang="en-US" dirty="0"/>
              <a:t> </a:t>
            </a:r>
            <a:r>
              <a:rPr lang="zh-CN" altLang="en-US" dirty="0"/>
              <a:t>和 </a:t>
            </a:r>
            <a:r>
              <a:rPr lang="en-US" altLang="zh-CN" dirty="0"/>
              <a:t>output:NXM_NX_REG0[16..31]</a:t>
            </a:r>
            <a:endParaRPr lang="en-US" dirty="0"/>
          </a:p>
          <a:p>
            <a:pPr lvl="1"/>
            <a:r>
              <a:rPr lang="en-US" dirty="0" err="1"/>
              <a:t>enqueue:port:queue</a:t>
            </a:r>
            <a:endParaRPr lang="en-US" dirty="0"/>
          </a:p>
          <a:p>
            <a:pPr lvl="1"/>
            <a:r>
              <a:rPr lang="en-US" dirty="0" err="1"/>
              <a:t>mod_vlan_vid:vlan_vid</a:t>
            </a:r>
            <a:endParaRPr lang="en-US" dirty="0"/>
          </a:p>
          <a:p>
            <a:pPr lvl="1"/>
            <a:r>
              <a:rPr lang="en-US" dirty="0" err="1"/>
              <a:t>strip_vlan</a:t>
            </a:r>
            <a:endParaRPr lang="en-US" dirty="0"/>
          </a:p>
          <a:p>
            <a:pPr lvl="1"/>
            <a:r>
              <a:rPr lang="en-US" dirty="0" err="1"/>
              <a:t>mod_dl_src:mac</a:t>
            </a:r>
            <a:r>
              <a:rPr lang="en-US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mod_dl_dst:mac</a:t>
            </a:r>
            <a:endParaRPr lang="en-US" altLang="zh-CN" dirty="0"/>
          </a:p>
          <a:p>
            <a:pPr lvl="1"/>
            <a:r>
              <a:rPr lang="en-US" dirty="0" err="1"/>
              <a:t>mod_nw_src:ip</a:t>
            </a:r>
            <a:r>
              <a:rPr lang="en-US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mod_nw_dst:ip</a:t>
            </a:r>
            <a:endParaRPr lang="en-US" altLang="zh-CN" dirty="0"/>
          </a:p>
          <a:p>
            <a:pPr lvl="1"/>
            <a:r>
              <a:rPr lang="en-US" dirty="0" err="1"/>
              <a:t>mod_tp_src:port</a:t>
            </a:r>
            <a:r>
              <a:rPr lang="en-US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mod_tp_dst:port</a:t>
            </a:r>
            <a:endParaRPr lang="en-US" altLang="zh-CN" dirty="0"/>
          </a:p>
          <a:p>
            <a:pPr lvl="1"/>
            <a:r>
              <a:rPr lang="en-US" dirty="0" err="1"/>
              <a:t>set_tunnel:id</a:t>
            </a:r>
            <a:endParaRPr lang="en-US" dirty="0"/>
          </a:p>
          <a:p>
            <a:pPr lvl="1"/>
            <a:r>
              <a:rPr lang="en-US" dirty="0"/>
              <a:t>resubmit([port],[table])</a:t>
            </a:r>
          </a:p>
          <a:p>
            <a:pPr lvl="1"/>
            <a:r>
              <a:rPr lang="en-US" dirty="0" err="1"/>
              <a:t>move:src</a:t>
            </a:r>
            <a:r>
              <a:rPr lang="en-US" dirty="0"/>
              <a:t>[</a:t>
            </a:r>
            <a:r>
              <a:rPr lang="en-US" dirty="0" err="1"/>
              <a:t>start..end</a:t>
            </a:r>
            <a:r>
              <a:rPr lang="en-US" dirty="0"/>
              <a:t>]−&gt;</a:t>
            </a:r>
            <a:r>
              <a:rPr lang="en-US" dirty="0" err="1"/>
              <a:t>dst</a:t>
            </a:r>
            <a:r>
              <a:rPr lang="en-US" dirty="0"/>
              <a:t>[</a:t>
            </a:r>
            <a:r>
              <a:rPr lang="en-US" dirty="0" err="1"/>
              <a:t>start..end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load:value</a:t>
            </a:r>
            <a:r>
              <a:rPr lang="en-US" dirty="0"/>
              <a:t>−&gt;</a:t>
            </a:r>
            <a:r>
              <a:rPr lang="en-US" dirty="0" err="1"/>
              <a:t>dst</a:t>
            </a:r>
            <a:r>
              <a:rPr lang="en-US" dirty="0"/>
              <a:t>[</a:t>
            </a:r>
            <a:r>
              <a:rPr lang="en-US" dirty="0" err="1"/>
              <a:t>start..end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learn(argument[,argument]...)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777" y="982969"/>
            <a:ext cx="1118644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root@NetworkNodeCliu8:~# </a:t>
            </a:r>
            <a:r>
              <a:rPr lang="en-US" sz="1100" dirty="0" err="1"/>
              <a:t>ovs-ofctl</a:t>
            </a:r>
            <a:r>
              <a:rPr lang="en-US" sz="1100" dirty="0"/>
              <a:t> dump-flows </a:t>
            </a:r>
            <a:r>
              <a:rPr lang="en-US" sz="1100" dirty="0" err="1"/>
              <a:t>br-tun</a:t>
            </a:r>
            <a:r>
              <a:rPr lang="en-US" sz="1100" dirty="0"/>
              <a:t> </a:t>
            </a:r>
          </a:p>
          <a:p>
            <a:r>
              <a:rPr lang="en-US" sz="1100" dirty="0"/>
              <a:t>NXST_FLOW reply (</a:t>
            </a:r>
            <a:r>
              <a:rPr lang="en-US" sz="1100" dirty="0" err="1"/>
              <a:t>xid</a:t>
            </a:r>
            <a:r>
              <a:rPr lang="en-US" sz="1100" dirty="0"/>
              <a:t>=0x4):</a:t>
            </a:r>
          </a:p>
          <a:p>
            <a:endParaRPr lang="en-US" sz="1100" dirty="0"/>
          </a:p>
          <a:p>
            <a:r>
              <a:rPr lang="en-US" sz="1100" dirty="0"/>
              <a:t> //</a:t>
            </a:r>
            <a:r>
              <a:rPr lang="en-US" sz="1100" dirty="0" err="1"/>
              <a:t>in_port</a:t>
            </a:r>
            <a:r>
              <a:rPr lang="en-US" sz="1100" dirty="0"/>
              <a:t>=1</a:t>
            </a:r>
            <a:r>
              <a:rPr lang="zh-CN" altLang="en-US" sz="1100" dirty="0"/>
              <a:t>是指包是从</a:t>
            </a:r>
            <a:r>
              <a:rPr lang="en-US" sz="1100" dirty="0"/>
              <a:t>patch-</a:t>
            </a:r>
            <a:r>
              <a:rPr lang="en-US" sz="1100" dirty="0" err="1"/>
              <a:t>int</a:t>
            </a:r>
            <a:r>
              <a:rPr lang="en-US" sz="1100" dirty="0"/>
              <a:t>，</a:t>
            </a:r>
            <a:r>
              <a:rPr lang="zh-CN" altLang="en-US" sz="1100" dirty="0"/>
              <a:t>也即是从虚拟机来的，所以是发送规则，跳转到</a:t>
            </a:r>
            <a:r>
              <a:rPr lang="en-US" sz="1100" dirty="0"/>
              <a:t>table1 </a:t>
            </a:r>
          </a:p>
          <a:p>
            <a:r>
              <a:rPr lang="en-US" sz="1100" dirty="0"/>
              <a:t>cookie=0x0, duration=73932.142s, table=0, </a:t>
            </a:r>
            <a:r>
              <a:rPr lang="en-US" sz="1100" dirty="0" err="1"/>
              <a:t>n_packets</a:t>
            </a:r>
            <a:r>
              <a:rPr lang="en-US" sz="1100" dirty="0"/>
              <a:t>=12, </a:t>
            </a:r>
            <a:r>
              <a:rPr lang="en-US" sz="1100" dirty="0" err="1"/>
              <a:t>n_bytes</a:t>
            </a:r>
            <a:r>
              <a:rPr lang="en-US" sz="1100" dirty="0"/>
              <a:t>=1476, </a:t>
            </a:r>
            <a:r>
              <a:rPr lang="en-US" sz="1100" dirty="0" err="1"/>
              <a:t>idle_age</a:t>
            </a:r>
            <a:r>
              <a:rPr lang="en-US" sz="1100" dirty="0"/>
              <a:t>=3380, </a:t>
            </a:r>
            <a:r>
              <a:rPr lang="en-US" sz="1100" dirty="0" err="1"/>
              <a:t>hard_age</a:t>
            </a:r>
            <a:r>
              <a:rPr lang="en-US" sz="1100" dirty="0"/>
              <a:t>=65534, priority=1,in_port=1 actions=resubmit(,1)</a:t>
            </a:r>
          </a:p>
          <a:p>
            <a:endParaRPr lang="en-US" sz="1100" dirty="0"/>
          </a:p>
          <a:p>
            <a:r>
              <a:rPr lang="en-US" sz="1100" dirty="0"/>
              <a:t>//</a:t>
            </a:r>
            <a:r>
              <a:rPr lang="en-US" sz="1100" dirty="0" err="1"/>
              <a:t>in_port</a:t>
            </a:r>
            <a:r>
              <a:rPr lang="en-US" sz="1100" dirty="0"/>
              <a:t>=2</a:t>
            </a:r>
            <a:r>
              <a:rPr lang="zh-CN" altLang="en-US" sz="1100" dirty="0"/>
              <a:t>是指包是从</a:t>
            </a:r>
            <a:r>
              <a:rPr lang="en-US" sz="1100" dirty="0"/>
              <a:t>GRE</a:t>
            </a:r>
            <a:r>
              <a:rPr lang="zh-CN" altLang="en-US" sz="1100" dirty="0"/>
              <a:t>来的，也即是从物理网络来的，所以是接收规则，跳转到</a:t>
            </a:r>
            <a:r>
              <a:rPr lang="en-US" sz="1100" dirty="0"/>
              <a:t>table2 </a:t>
            </a:r>
          </a:p>
          <a:p>
            <a:r>
              <a:rPr lang="en-US" sz="1100" dirty="0"/>
              <a:t>cookie=0x0, duration=73914.323s, table=0, </a:t>
            </a:r>
            <a:r>
              <a:rPr lang="en-US" sz="1100" dirty="0" err="1"/>
              <a:t>n_packets</a:t>
            </a:r>
            <a:r>
              <a:rPr lang="en-US" sz="1100" dirty="0"/>
              <a:t>=9, </a:t>
            </a:r>
            <a:r>
              <a:rPr lang="en-US" sz="1100" dirty="0" err="1"/>
              <a:t>n_bytes</a:t>
            </a:r>
            <a:r>
              <a:rPr lang="en-US" sz="1100" dirty="0"/>
              <a:t>=1166, </a:t>
            </a:r>
            <a:r>
              <a:rPr lang="en-US" sz="1100" dirty="0" err="1"/>
              <a:t>idle_age</a:t>
            </a:r>
            <a:r>
              <a:rPr lang="en-US" sz="1100" dirty="0"/>
              <a:t>=3376, </a:t>
            </a:r>
            <a:r>
              <a:rPr lang="en-US" sz="1100" dirty="0" err="1"/>
              <a:t>hard_age</a:t>
            </a:r>
            <a:r>
              <a:rPr lang="en-US" sz="1100" dirty="0"/>
              <a:t>=65534, priority=1,in_port=2 actions=resubmit(,2)</a:t>
            </a:r>
          </a:p>
          <a:p>
            <a:r>
              <a:rPr lang="en-US" sz="1100" dirty="0"/>
              <a:t>cookie=0x0, duration=73930.934s, table=0, </a:t>
            </a:r>
            <a:r>
              <a:rPr lang="en-US" sz="1100" dirty="0" err="1"/>
              <a:t>n_packets</a:t>
            </a:r>
            <a:r>
              <a:rPr lang="en-US" sz="1100" dirty="0"/>
              <a:t>=0, </a:t>
            </a:r>
            <a:r>
              <a:rPr lang="en-US" sz="1100" dirty="0" err="1"/>
              <a:t>n_bytes</a:t>
            </a:r>
            <a:r>
              <a:rPr lang="en-US" sz="1100" dirty="0"/>
              <a:t>=0,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 actions=drop</a:t>
            </a:r>
          </a:p>
          <a:p>
            <a:endParaRPr lang="en-US" sz="1100" dirty="0"/>
          </a:p>
          <a:p>
            <a:r>
              <a:rPr lang="en-US" sz="1100" dirty="0"/>
              <a:t> //multicast，</a:t>
            </a:r>
            <a:r>
              <a:rPr lang="zh-CN" altLang="en-US" sz="1100" dirty="0"/>
              <a:t>跳转到</a:t>
            </a:r>
            <a:r>
              <a:rPr lang="en-US" sz="1100" dirty="0"/>
              <a:t>table21 </a:t>
            </a:r>
          </a:p>
          <a:p>
            <a:r>
              <a:rPr lang="en-US" sz="1100" dirty="0"/>
              <a:t>cookie=0x0, duration=73928.59s, table=1, </a:t>
            </a:r>
            <a:r>
              <a:rPr lang="en-US" sz="1100" dirty="0" err="1"/>
              <a:t>n_packets</a:t>
            </a:r>
            <a:r>
              <a:rPr lang="en-US" sz="1100" dirty="0"/>
              <a:t>=6, </a:t>
            </a:r>
            <a:r>
              <a:rPr lang="en-US" sz="1100" dirty="0" err="1"/>
              <a:t>n_bytes</a:t>
            </a:r>
            <a:r>
              <a:rPr lang="en-US" sz="1100" dirty="0"/>
              <a:t>=468,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priority=0,dl_dst=01:00:00:00:00:00/01:00:00:00:00:00 actions=resubmit(,21)</a:t>
            </a:r>
          </a:p>
          <a:p>
            <a:endParaRPr lang="en-US" sz="1100" dirty="0"/>
          </a:p>
          <a:p>
            <a:r>
              <a:rPr lang="en-US" sz="1100" dirty="0"/>
              <a:t> //unicast，</a:t>
            </a:r>
            <a:r>
              <a:rPr lang="zh-CN" altLang="en-US" sz="1100" dirty="0"/>
              <a:t>跳转到</a:t>
            </a:r>
            <a:r>
              <a:rPr lang="en-US" sz="1100" dirty="0"/>
              <a:t>table20 </a:t>
            </a:r>
          </a:p>
          <a:p>
            <a:r>
              <a:rPr lang="en-US" sz="1100" dirty="0"/>
              <a:t>cookie=0x0, duration=73929.695s, table=1, </a:t>
            </a:r>
            <a:r>
              <a:rPr lang="en-US" sz="1100" dirty="0" err="1"/>
              <a:t>n_packets</a:t>
            </a:r>
            <a:r>
              <a:rPr lang="en-US" sz="1100" dirty="0"/>
              <a:t>=3, </a:t>
            </a:r>
            <a:r>
              <a:rPr lang="en-US" sz="1100" dirty="0" err="1"/>
              <a:t>n_bytes</a:t>
            </a:r>
            <a:r>
              <a:rPr lang="en-US" sz="1100" dirty="0"/>
              <a:t>=778, </a:t>
            </a:r>
            <a:r>
              <a:rPr lang="en-US" sz="1100" dirty="0" err="1"/>
              <a:t>idle_age</a:t>
            </a:r>
            <a:r>
              <a:rPr lang="en-US" sz="1100" dirty="0"/>
              <a:t>=3380, </a:t>
            </a:r>
            <a:r>
              <a:rPr lang="en-US" sz="1100" dirty="0" err="1"/>
              <a:t>hard_age</a:t>
            </a:r>
            <a:r>
              <a:rPr lang="en-US" sz="1100" dirty="0"/>
              <a:t>=65534, priority=0,dl_dst=00:00:00:00:00:00/01:00:00:00:00:00 actions=resubmit(,20)</a:t>
            </a:r>
          </a:p>
          <a:p>
            <a:endParaRPr lang="en-US" sz="1100" dirty="0"/>
          </a:p>
          <a:p>
            <a:r>
              <a:rPr lang="en-US" sz="1100" dirty="0"/>
              <a:t> //</a:t>
            </a:r>
            <a:r>
              <a:rPr lang="zh-CN" altLang="en-US" sz="1100" dirty="0"/>
              <a:t>这是接收规则的延续，如果接收的</a:t>
            </a:r>
            <a:r>
              <a:rPr lang="en-US" sz="1100" dirty="0" err="1"/>
              <a:t>tun_id</a:t>
            </a:r>
            <a:r>
              <a:rPr lang="en-US" sz="1100" dirty="0"/>
              <a:t>=0x1</a:t>
            </a:r>
            <a:r>
              <a:rPr lang="zh-CN" altLang="en-US" sz="1100" dirty="0"/>
              <a:t>则转换为本地的</a:t>
            </a:r>
            <a:r>
              <a:rPr lang="en-US" sz="1100" dirty="0"/>
              <a:t>tag，mod_vlan_vid:1，</a:t>
            </a:r>
            <a:r>
              <a:rPr lang="zh-CN" altLang="en-US" sz="1100" dirty="0"/>
              <a:t>跳转到</a:t>
            </a:r>
            <a:r>
              <a:rPr lang="en-US" sz="1100" dirty="0"/>
              <a:t>table 10 </a:t>
            </a:r>
          </a:p>
          <a:p>
            <a:r>
              <a:rPr lang="en-US" sz="1100" dirty="0"/>
              <a:t>cookie=0x0, duration=73906.864s, table=2, </a:t>
            </a:r>
            <a:r>
              <a:rPr lang="en-US" sz="1100" dirty="0" err="1"/>
              <a:t>n_packets</a:t>
            </a:r>
            <a:r>
              <a:rPr lang="en-US" sz="1100" dirty="0"/>
              <a:t>=9, </a:t>
            </a:r>
            <a:r>
              <a:rPr lang="en-US" sz="1100" dirty="0" err="1"/>
              <a:t>n_bytes</a:t>
            </a:r>
            <a:r>
              <a:rPr lang="en-US" sz="1100" dirty="0"/>
              <a:t>=1166, </a:t>
            </a:r>
            <a:r>
              <a:rPr lang="en-US" sz="1100" dirty="0" err="1"/>
              <a:t>idle_age</a:t>
            </a:r>
            <a:r>
              <a:rPr lang="en-US" sz="1100" dirty="0"/>
              <a:t>=3376, </a:t>
            </a:r>
            <a:r>
              <a:rPr lang="en-US" sz="1100" dirty="0" err="1"/>
              <a:t>hard_age</a:t>
            </a:r>
            <a:r>
              <a:rPr lang="en-US" sz="1100" dirty="0"/>
              <a:t>=65534, priority=1,tun_id=0x1 actions=mod_vlan_vid:1,resubmit(,10)</a:t>
            </a:r>
          </a:p>
          <a:p>
            <a:endParaRPr lang="en-US" sz="1100" dirty="0"/>
          </a:p>
          <a:p>
            <a:r>
              <a:rPr lang="en-US" sz="1100" dirty="0"/>
              <a:t>cookie=0x0, duration=73927.542s, table=2, </a:t>
            </a:r>
            <a:r>
              <a:rPr lang="en-US" sz="1100" dirty="0" err="1"/>
              <a:t>n_packets</a:t>
            </a:r>
            <a:r>
              <a:rPr lang="en-US" sz="1100" dirty="0"/>
              <a:t>=0, </a:t>
            </a:r>
            <a:r>
              <a:rPr lang="en-US" sz="1100" dirty="0" err="1"/>
              <a:t>n_bytes</a:t>
            </a:r>
            <a:r>
              <a:rPr lang="en-US" sz="1100" dirty="0"/>
              <a:t>=0,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 actions=drop</a:t>
            </a:r>
          </a:p>
          <a:p>
            <a:endParaRPr lang="en-US" sz="1100" dirty="0"/>
          </a:p>
          <a:p>
            <a:r>
              <a:rPr lang="en-US" sz="1100" dirty="0"/>
              <a:t>cookie=0x0, duration=73926.403s, table=3, </a:t>
            </a:r>
            <a:r>
              <a:rPr lang="en-US" sz="1100" dirty="0" err="1"/>
              <a:t>n_packets</a:t>
            </a:r>
            <a:r>
              <a:rPr lang="en-US" sz="1100" dirty="0"/>
              <a:t>=0, </a:t>
            </a:r>
            <a:r>
              <a:rPr lang="en-US" sz="1100" dirty="0" err="1"/>
              <a:t>n_bytes</a:t>
            </a:r>
            <a:r>
              <a:rPr lang="en-US" sz="1100" dirty="0"/>
              <a:t>=0,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 actions=drop</a:t>
            </a:r>
          </a:p>
          <a:p>
            <a:endParaRPr lang="en-US" sz="1100" dirty="0"/>
          </a:p>
          <a:p>
            <a:r>
              <a:rPr lang="en-US" sz="1100" dirty="0"/>
              <a:t>cookie=0x0, duration=73925.611s, table=10, </a:t>
            </a:r>
            <a:r>
              <a:rPr lang="en-US" sz="1100" dirty="0" err="1"/>
              <a:t>n_packets</a:t>
            </a:r>
            <a:r>
              <a:rPr lang="en-US" sz="1100" dirty="0"/>
              <a:t>=9, </a:t>
            </a:r>
            <a:r>
              <a:rPr lang="en-US" sz="1100" dirty="0" err="1"/>
              <a:t>n_bytes</a:t>
            </a:r>
            <a:r>
              <a:rPr lang="en-US" sz="1100" dirty="0"/>
              <a:t>=1166, </a:t>
            </a:r>
            <a:r>
              <a:rPr lang="en-US" sz="1100" dirty="0" err="1"/>
              <a:t>idle_age</a:t>
            </a:r>
            <a:r>
              <a:rPr lang="en-US" sz="1100" dirty="0"/>
              <a:t>=3376, </a:t>
            </a:r>
            <a:r>
              <a:rPr lang="en-US" sz="1100" dirty="0" err="1"/>
              <a:t>hard_age</a:t>
            </a:r>
            <a:r>
              <a:rPr lang="en-US" sz="1100" dirty="0"/>
              <a:t>=65534, priority=1 actions=learn(table=20,hard_timeout=300,priority=1,NXM_OF_VLAN_TCI[0..11],NXM_OF_ETH_DST[]=NXM_OF_ETH_SRC[],load:0-&gt;NXM_OF_VLAN_TCI[],</a:t>
            </a:r>
            <a:r>
              <a:rPr lang="en-US" sz="1100" dirty="0" err="1"/>
              <a:t>load:NXM_NX_TUN_ID</a:t>
            </a:r>
            <a:r>
              <a:rPr lang="en-US" sz="1100" dirty="0"/>
              <a:t>[]-&gt;NXM_NX_TUN_ID[],</a:t>
            </a:r>
            <a:r>
              <a:rPr lang="en-US" sz="1100" dirty="0" err="1"/>
              <a:t>output:NXM_OF_IN_PORT</a:t>
            </a:r>
            <a:r>
              <a:rPr lang="en-US" sz="1100" dirty="0"/>
              <a:t>[]),output:1</a:t>
            </a:r>
          </a:p>
          <a:p>
            <a:endParaRPr lang="en-US" sz="1100" dirty="0"/>
          </a:p>
          <a:p>
            <a:r>
              <a:rPr lang="en-US" sz="1100" dirty="0"/>
              <a:t>cookie=0x0, duration=73924.858s, table=20, </a:t>
            </a:r>
            <a:r>
              <a:rPr lang="en-US" sz="1100" dirty="0" err="1"/>
              <a:t>n_packets</a:t>
            </a:r>
            <a:r>
              <a:rPr lang="en-US" sz="1100" dirty="0"/>
              <a:t>=0, </a:t>
            </a:r>
            <a:r>
              <a:rPr lang="en-US" sz="1100" dirty="0" err="1"/>
              <a:t>n_bytes</a:t>
            </a:r>
            <a:r>
              <a:rPr lang="en-US" sz="1100" dirty="0"/>
              <a:t>=0,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 actions=resubmit(,21)</a:t>
            </a:r>
          </a:p>
          <a:p>
            <a:endParaRPr lang="en-US" sz="1100" dirty="0"/>
          </a:p>
          <a:p>
            <a:r>
              <a:rPr lang="en-US" sz="1100" dirty="0"/>
              <a:t> //</a:t>
            </a:r>
            <a:r>
              <a:rPr lang="zh-CN" altLang="en-US" sz="1100" dirty="0"/>
              <a:t>这是发送规则的延续，如果接收到的</a:t>
            </a:r>
            <a:r>
              <a:rPr lang="en-US" sz="1100" dirty="0" err="1"/>
              <a:t>dl_vlan</a:t>
            </a:r>
            <a:r>
              <a:rPr lang="en-US" sz="1100" dirty="0"/>
              <a:t>=1，</a:t>
            </a:r>
            <a:r>
              <a:rPr lang="zh-CN" altLang="en-US" sz="1100" dirty="0"/>
              <a:t>则转换为物理网络的</a:t>
            </a:r>
            <a:r>
              <a:rPr lang="en-US" sz="1100" dirty="0" err="1"/>
              <a:t>segmentid</a:t>
            </a:r>
            <a:r>
              <a:rPr lang="en-US" sz="1100" dirty="0"/>
              <a:t>=1，set_tunnel:0x1 </a:t>
            </a:r>
          </a:p>
          <a:p>
            <a:r>
              <a:rPr lang="en-US" sz="1100" dirty="0"/>
              <a:t>cookie=0x0, duration=73907.657s, table=21, </a:t>
            </a:r>
            <a:r>
              <a:rPr lang="en-US" sz="1100" dirty="0" err="1"/>
              <a:t>n_packets</a:t>
            </a:r>
            <a:r>
              <a:rPr lang="en-US" sz="1100" dirty="0"/>
              <a:t>=0, </a:t>
            </a:r>
            <a:r>
              <a:rPr lang="en-US" sz="1100" dirty="0" err="1"/>
              <a:t>n_bytes</a:t>
            </a:r>
            <a:r>
              <a:rPr lang="en-US" sz="1100" dirty="0"/>
              <a:t>=0,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priority=1,dl_vlan=1 actions=strip_vlan,set_tunnel:0x1,output:2</a:t>
            </a:r>
          </a:p>
          <a:p>
            <a:endParaRPr lang="en-US" sz="1100" dirty="0"/>
          </a:p>
          <a:p>
            <a:r>
              <a:rPr lang="en-US" sz="1100" dirty="0"/>
              <a:t>cookie=0x0, duration=73924.117s, table=21, </a:t>
            </a:r>
            <a:r>
              <a:rPr lang="en-US" sz="1100" dirty="0" err="1"/>
              <a:t>n_packets</a:t>
            </a:r>
            <a:r>
              <a:rPr lang="en-US" sz="1100" dirty="0"/>
              <a:t>=6, </a:t>
            </a:r>
            <a:r>
              <a:rPr lang="en-US" sz="1100" dirty="0" err="1"/>
              <a:t>n_bytes</a:t>
            </a:r>
            <a:r>
              <a:rPr lang="en-US" sz="1100" dirty="0"/>
              <a:t>=468, </a:t>
            </a:r>
            <a:r>
              <a:rPr lang="en-US" sz="1100" dirty="0" err="1"/>
              <a:t>idle_age</a:t>
            </a:r>
            <a:r>
              <a:rPr lang="en-US" sz="1100" dirty="0"/>
              <a:t>=65534, </a:t>
            </a:r>
            <a:r>
              <a:rPr lang="en-US" sz="1100" dirty="0" err="1"/>
              <a:t>hard_age</a:t>
            </a:r>
            <a:r>
              <a:rPr lang="en-US" sz="1100" dirty="0"/>
              <a:t>=65534, priority=0 actions=drop</a:t>
            </a:r>
          </a:p>
        </p:txBody>
      </p:sp>
    </p:spTree>
    <p:extLst>
      <p:ext uri="{BB962C8B-B14F-4D97-AF65-F5344CB8AC3E}">
        <p14:creationId xmlns:p14="http://schemas.microsoft.com/office/powerpoint/2010/main" xmlns="" val="16854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架构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</a:t>
            </a:r>
            <a:r>
              <a:rPr lang="zh-CN" altLang="en-US" dirty="0"/>
              <a:t>分成多个模块分布在三个节点上。</a:t>
            </a:r>
          </a:p>
          <a:p>
            <a:pPr lvl="1"/>
            <a:r>
              <a:rPr lang="en-US" dirty="0"/>
              <a:t>Controller</a:t>
            </a:r>
            <a:r>
              <a:rPr lang="zh-CN" altLang="en-US" dirty="0"/>
              <a:t>节点：</a:t>
            </a:r>
          </a:p>
          <a:p>
            <a:pPr lvl="2"/>
            <a:r>
              <a:rPr lang="en-US" dirty="0"/>
              <a:t>neutron-server，</a:t>
            </a:r>
            <a:r>
              <a:rPr lang="zh-CN" altLang="en-US" dirty="0"/>
              <a:t>用于接受</a:t>
            </a:r>
            <a:r>
              <a:rPr lang="en-US" dirty="0"/>
              <a:t>API</a:t>
            </a:r>
            <a:r>
              <a:rPr lang="zh-CN" altLang="en-US" dirty="0"/>
              <a:t>请求创建网络，子网，路由器等，然而创建的这些东西仅仅是一些数据结构在数据库里面</a:t>
            </a:r>
          </a:p>
          <a:p>
            <a:pPr lvl="1"/>
            <a:r>
              <a:rPr lang="en-US" dirty="0"/>
              <a:t>Network</a:t>
            </a:r>
            <a:r>
              <a:rPr lang="zh-CN" altLang="en-US" dirty="0"/>
              <a:t>节点：</a:t>
            </a:r>
          </a:p>
          <a:p>
            <a:pPr lvl="2"/>
            <a:r>
              <a:rPr lang="en-US" dirty="0"/>
              <a:t>neutron-l3-agent，</a:t>
            </a:r>
            <a:r>
              <a:rPr lang="zh-CN" altLang="en-US" dirty="0"/>
              <a:t>用于创建和管理虚拟路由器，当</a:t>
            </a:r>
            <a:r>
              <a:rPr lang="en-US" dirty="0"/>
              <a:t>neutron-server</a:t>
            </a:r>
            <a:r>
              <a:rPr lang="zh-CN" altLang="en-US" dirty="0"/>
              <a:t>将路由器的数据结构创建好，它是做具体的事情的，真正的调用命令行将虚拟路由器，路由表，</a:t>
            </a:r>
            <a:r>
              <a:rPr lang="en-US" dirty="0" err="1"/>
              <a:t>namespace，iptables</a:t>
            </a:r>
            <a:r>
              <a:rPr lang="zh-CN" altLang="en-US" dirty="0"/>
              <a:t>规则全部创建好</a:t>
            </a:r>
          </a:p>
          <a:p>
            <a:pPr lvl="2"/>
            <a:r>
              <a:rPr lang="en-US" dirty="0"/>
              <a:t>neutron-</a:t>
            </a:r>
            <a:r>
              <a:rPr lang="en-US" dirty="0" err="1"/>
              <a:t>dhcp</a:t>
            </a:r>
            <a:r>
              <a:rPr lang="en-US" dirty="0"/>
              <a:t>-agent，</a:t>
            </a:r>
            <a:r>
              <a:rPr lang="zh-CN" altLang="en-US" dirty="0"/>
              <a:t>用于创建和管理虚拟</a:t>
            </a:r>
            <a:r>
              <a:rPr lang="en-US" dirty="0"/>
              <a:t>DHCP Server，</a:t>
            </a:r>
            <a:r>
              <a:rPr lang="zh-CN" altLang="en-US" dirty="0"/>
              <a:t>每个虚拟网络都会有一个</a:t>
            </a:r>
            <a:r>
              <a:rPr lang="en-US" dirty="0"/>
              <a:t>DHCP Server，</a:t>
            </a:r>
            <a:r>
              <a:rPr lang="zh-CN" altLang="en-US" dirty="0"/>
              <a:t>这个</a:t>
            </a:r>
            <a:r>
              <a:rPr lang="en-US" dirty="0"/>
              <a:t>DHCP Server</a:t>
            </a:r>
            <a:r>
              <a:rPr lang="zh-CN" altLang="en-US" dirty="0"/>
              <a:t>为这个虚拟网络里面的虚拟机提供</a:t>
            </a:r>
            <a:r>
              <a:rPr lang="en-US" dirty="0"/>
              <a:t>IP</a:t>
            </a:r>
          </a:p>
          <a:p>
            <a:pPr lvl="2"/>
            <a:r>
              <a:rPr lang="en-US" dirty="0"/>
              <a:t>neutron-</a:t>
            </a:r>
            <a:r>
              <a:rPr lang="en-US" dirty="0" err="1"/>
              <a:t>openvswith</a:t>
            </a:r>
            <a:r>
              <a:rPr lang="en-US" dirty="0"/>
              <a:t>-plugin-agent，</a:t>
            </a:r>
            <a:r>
              <a:rPr lang="zh-CN" altLang="en-US" dirty="0"/>
              <a:t>这个是用于创建虚拟的</a:t>
            </a:r>
            <a:r>
              <a:rPr lang="en-US" dirty="0"/>
              <a:t>L2</a:t>
            </a:r>
            <a:r>
              <a:rPr lang="zh-CN" altLang="en-US" dirty="0"/>
              <a:t>的</a:t>
            </a:r>
            <a:r>
              <a:rPr lang="en-US" dirty="0"/>
              <a:t>switch</a:t>
            </a:r>
            <a:r>
              <a:rPr lang="zh-CN" altLang="en-US" dirty="0"/>
              <a:t>的，在</a:t>
            </a:r>
            <a:r>
              <a:rPr lang="en-US" dirty="0"/>
              <a:t>Network</a:t>
            </a:r>
            <a:r>
              <a:rPr lang="zh-CN" altLang="en-US" dirty="0"/>
              <a:t>节点上，</a:t>
            </a:r>
            <a:r>
              <a:rPr lang="en-US" dirty="0"/>
              <a:t>Router</a:t>
            </a:r>
            <a:r>
              <a:rPr lang="zh-CN" altLang="en-US" dirty="0"/>
              <a:t>和</a:t>
            </a:r>
            <a:r>
              <a:rPr lang="en-US" dirty="0"/>
              <a:t>DHCP Server</a:t>
            </a:r>
            <a:r>
              <a:rPr lang="zh-CN" altLang="en-US" dirty="0"/>
              <a:t>都会连接到二层的</a:t>
            </a:r>
            <a:r>
              <a:rPr lang="en-US" dirty="0"/>
              <a:t>switch</a:t>
            </a:r>
            <a:r>
              <a:rPr lang="zh-CN" altLang="en-US" dirty="0"/>
              <a:t>上</a:t>
            </a:r>
          </a:p>
          <a:p>
            <a:pPr lvl="1"/>
            <a:r>
              <a:rPr lang="en-US" dirty="0"/>
              <a:t>Compute</a:t>
            </a:r>
            <a:r>
              <a:rPr lang="zh-CN" altLang="en-US" dirty="0"/>
              <a:t>节点：</a:t>
            </a:r>
          </a:p>
          <a:p>
            <a:pPr lvl="2"/>
            <a:r>
              <a:rPr lang="en-US" dirty="0"/>
              <a:t>neutron-</a:t>
            </a:r>
            <a:r>
              <a:rPr lang="en-US" dirty="0" err="1"/>
              <a:t>openvswith</a:t>
            </a:r>
            <a:r>
              <a:rPr lang="en-US" dirty="0"/>
              <a:t>-plugin-agent，</a:t>
            </a:r>
            <a:r>
              <a:rPr lang="zh-CN" altLang="en-US" dirty="0"/>
              <a:t>这个是用于创建虚拟的</a:t>
            </a:r>
            <a:r>
              <a:rPr lang="en-US" dirty="0"/>
              <a:t>L2</a:t>
            </a:r>
            <a:r>
              <a:rPr lang="zh-CN" altLang="en-US" dirty="0"/>
              <a:t>的</a:t>
            </a:r>
            <a:r>
              <a:rPr lang="en-US" dirty="0"/>
              <a:t>switch</a:t>
            </a:r>
            <a:r>
              <a:rPr lang="zh-CN" altLang="en-US" dirty="0"/>
              <a:t>的，在</a:t>
            </a:r>
            <a:r>
              <a:rPr lang="en-US" dirty="0"/>
              <a:t>Compute</a:t>
            </a:r>
            <a:r>
              <a:rPr lang="zh-CN" altLang="en-US" dirty="0"/>
              <a:t>节点上，虚拟机的网卡也是连接到二层的</a:t>
            </a:r>
            <a:r>
              <a:rPr lang="en-US" dirty="0"/>
              <a:t>switch</a:t>
            </a:r>
            <a:r>
              <a:rPr lang="zh-CN" altLang="en-US" dirty="0"/>
              <a:t>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0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475" y="1233916"/>
            <a:ext cx="8803387" cy="4834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8377" y="5883797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show </a:t>
            </a:r>
            <a:r>
              <a:rPr lang="en-US" dirty="0" err="1" smtClean="0"/>
              <a:t>br-tun</a:t>
            </a:r>
            <a:r>
              <a:rPr lang="zh-CN" altLang="en-US" dirty="0" smtClean="0"/>
              <a:t>查看</a:t>
            </a:r>
            <a:r>
              <a:rPr lang="en-US" altLang="zh-CN" dirty="0" smtClean="0"/>
              <a:t>port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2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874" y="182598"/>
            <a:ext cx="9742252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8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配置</a:t>
            </a:r>
            <a:r>
              <a:rPr lang="en-US" altLang="zh-CN" dirty="0" smtClean="0"/>
              <a:t>Flow</a:t>
            </a:r>
          </a:p>
          <a:p>
            <a:pPr lvl="1"/>
            <a:r>
              <a:rPr lang="zh-CN" altLang="en-US" dirty="0"/>
              <a:t>删</a:t>
            </a:r>
            <a:r>
              <a:rPr lang="zh-CN" altLang="en-US" dirty="0" smtClean="0"/>
              <a:t>除所有的</a:t>
            </a:r>
            <a:r>
              <a:rPr lang="en-US" altLang="zh-CN" dirty="0" smtClean="0"/>
              <a:t>Flow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Table 0</a:t>
            </a:r>
          </a:p>
          <a:p>
            <a:pPr lvl="2"/>
            <a:r>
              <a:rPr lang="zh-CN" altLang="en-US" dirty="0"/>
              <a:t>从</a:t>
            </a:r>
            <a:r>
              <a:rPr lang="en-US" altLang="zh-CN" dirty="0"/>
              <a:t>port 1</a:t>
            </a:r>
            <a:r>
              <a:rPr lang="zh-CN" altLang="en-US" dirty="0"/>
              <a:t>进来的，由</a:t>
            </a:r>
            <a:r>
              <a:rPr lang="en-US" altLang="zh-CN" dirty="0"/>
              <a:t>table 1</a:t>
            </a:r>
            <a:r>
              <a:rPr lang="zh-CN" altLang="en-US" dirty="0"/>
              <a:t>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/>
              <a:t>从</a:t>
            </a:r>
            <a:r>
              <a:rPr lang="en-US" altLang="zh-CN" dirty="0"/>
              <a:t>port </a:t>
            </a:r>
            <a:r>
              <a:rPr lang="en-US" altLang="zh-CN" dirty="0" smtClean="0"/>
              <a:t>2/3</a:t>
            </a:r>
            <a:r>
              <a:rPr lang="zh-CN" altLang="en-US" dirty="0" smtClean="0"/>
              <a:t>进</a:t>
            </a:r>
            <a:r>
              <a:rPr lang="zh-CN" altLang="en-US" dirty="0"/>
              <a:t>来的，由</a:t>
            </a:r>
            <a:r>
              <a:rPr lang="en-US" altLang="zh-CN" dirty="0"/>
              <a:t>Table 3</a:t>
            </a:r>
            <a:r>
              <a:rPr lang="zh-CN" altLang="en-US" dirty="0"/>
              <a:t>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zh-CN" altLang="en-US" dirty="0"/>
              <a:t>默认丢弃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3364" y="1811774"/>
            <a:ext cx="254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del-flows </a:t>
            </a:r>
            <a:r>
              <a:rPr lang="en-US" dirty="0" err="1"/>
              <a:t>br-tun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55800" y="2981376"/>
            <a:ext cx="1023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</a:t>
            </a:r>
            <a:r>
              <a:rPr lang="en-US" dirty="0" err="1"/>
              <a:t>in_port</a:t>
            </a:r>
            <a:r>
              <a:rPr lang="en-US" dirty="0"/>
              <a:t>=1 actions=resubmit(,1)"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5800" y="3594233"/>
            <a:ext cx="993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</a:t>
            </a:r>
            <a:r>
              <a:rPr lang="en-US" dirty="0" err="1"/>
              <a:t>in_port</a:t>
            </a:r>
            <a:r>
              <a:rPr lang="en-US" dirty="0"/>
              <a:t>=2 actions=resubmit(,3</a:t>
            </a:r>
            <a:r>
              <a:rPr lang="en-US" dirty="0" smtClean="0"/>
              <a:t>)"</a:t>
            </a:r>
          </a:p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</a:t>
            </a:r>
            <a:r>
              <a:rPr lang="en-US" dirty="0" err="1" smtClean="0"/>
              <a:t>in_port</a:t>
            </a:r>
            <a:r>
              <a:rPr lang="en-US" dirty="0" smtClean="0"/>
              <a:t>=3 </a:t>
            </a:r>
            <a:r>
              <a:rPr lang="en-US" dirty="0"/>
              <a:t>actions=resubmit(,3)"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5800" y="4674249"/>
            <a:ext cx="939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priority=0 actions=drop"</a:t>
            </a:r>
          </a:p>
        </p:txBody>
      </p:sp>
    </p:spTree>
    <p:extLst>
      <p:ext uri="{BB962C8B-B14F-4D97-AF65-F5344CB8AC3E}">
        <p14:creationId xmlns:p14="http://schemas.microsoft.com/office/powerpoint/2010/main" xmlns="" val="2118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1:</a:t>
            </a:r>
          </a:p>
          <a:p>
            <a:pPr lvl="1"/>
            <a:r>
              <a:rPr lang="zh-CN" altLang="en-US" dirty="0"/>
              <a:t>对于单播，由</a:t>
            </a:r>
            <a:r>
              <a:rPr lang="en-US" altLang="zh-CN" dirty="0"/>
              <a:t>table 20</a:t>
            </a:r>
            <a:r>
              <a:rPr lang="zh-CN" altLang="en-US" dirty="0"/>
              <a:t>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/>
              <a:t>对于多播，由</a:t>
            </a:r>
            <a:r>
              <a:rPr lang="en-US" dirty="0"/>
              <a:t>table 21</a:t>
            </a:r>
            <a:r>
              <a:rPr lang="zh-CN" altLang="en-US" dirty="0"/>
              <a:t>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Table 2:</a:t>
            </a:r>
          </a:p>
          <a:p>
            <a:pPr lvl="1"/>
            <a:r>
              <a:rPr lang="zh-CN" altLang="en-US" dirty="0"/>
              <a:t>默认丢弃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8560" y="1859895"/>
            <a:ext cx="1035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table=1 </a:t>
            </a:r>
            <a:r>
              <a:rPr lang="en-US" dirty="0" err="1"/>
              <a:t>dl_dst</a:t>
            </a:r>
            <a:r>
              <a:rPr lang="en-US" dirty="0"/>
              <a:t>=00:00:00:00:00:00/01:00:00:00:00:00 actions=resubmit(,20)"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8560" y="3062884"/>
            <a:ext cx="1035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table=1 </a:t>
            </a:r>
            <a:r>
              <a:rPr lang="en-US" dirty="0" err="1"/>
              <a:t>dl_dst</a:t>
            </a:r>
            <a:r>
              <a:rPr lang="en-US" dirty="0"/>
              <a:t>=01:00:00:00:00:00/01:00:00:00:00:00 actions=resubmit(,21)"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8560" y="4772075"/>
            <a:ext cx="101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priority=0 table=2 actions=drop"</a:t>
            </a:r>
          </a:p>
        </p:txBody>
      </p:sp>
    </p:spTree>
    <p:extLst>
      <p:ext uri="{BB962C8B-B14F-4D97-AF65-F5344CB8AC3E}">
        <p14:creationId xmlns:p14="http://schemas.microsoft.com/office/powerpoint/2010/main" xmlns="" val="1384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3:</a:t>
            </a:r>
          </a:p>
          <a:p>
            <a:pPr lvl="1"/>
            <a:r>
              <a:rPr lang="zh-CN" altLang="en-US" dirty="0"/>
              <a:t>默认丢</a:t>
            </a:r>
            <a:r>
              <a:rPr lang="zh-CN" altLang="en-US" dirty="0" smtClean="0"/>
              <a:t>弃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Tunnel ID -&gt; VLAN 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Table 10:</a:t>
            </a:r>
          </a:p>
          <a:p>
            <a:pPr lvl="1"/>
            <a:r>
              <a:rPr lang="en-US" dirty="0" smtClean="0"/>
              <a:t>MAC</a:t>
            </a:r>
            <a:r>
              <a:rPr lang="zh-CN" altLang="en-US" dirty="0" smtClean="0"/>
              <a:t>地址学习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920" y="1845995"/>
            <a:ext cx="10215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priority=0 table=3 actions=drop"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920" y="2551837"/>
            <a:ext cx="10215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table=3 </a:t>
            </a:r>
            <a:r>
              <a:rPr lang="en-US" dirty="0" err="1"/>
              <a:t>tun_id</a:t>
            </a:r>
            <a:r>
              <a:rPr lang="en-US" dirty="0"/>
              <a:t>=0x1 actions=mod_vlan_vid:1,resubmit(,10)"</a:t>
            </a:r>
          </a:p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table=3 </a:t>
            </a:r>
            <a:r>
              <a:rPr lang="en-US" dirty="0" err="1"/>
              <a:t>tun_id</a:t>
            </a:r>
            <a:r>
              <a:rPr lang="en-US" dirty="0"/>
              <a:t>=0x2 actions=mod_vlan_vid:2,resubmit(,10)"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920" y="4757872"/>
            <a:ext cx="10215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priority=1 table=10  actions=learn(table=20,priority=1,hard_timeout=300,NXM_OF_VLAN_TCI[0..11],NXM_OF_ETH_DST[]=NXM_OF_ETH_SRC[],load:0-&gt;NXM_OF_VLAN_TCI[],</a:t>
            </a:r>
            <a:r>
              <a:rPr lang="en-US" dirty="0" err="1"/>
              <a:t>load:NXM_NX_TUN_ID</a:t>
            </a:r>
            <a:r>
              <a:rPr lang="en-US" dirty="0"/>
              <a:t>[]-&gt;NXM_NX_TUN_ID[],</a:t>
            </a:r>
            <a:r>
              <a:rPr lang="en-US" dirty="0" err="1"/>
              <a:t>output:NXM_OF_IN_PORT</a:t>
            </a:r>
            <a:r>
              <a:rPr lang="en-US" dirty="0"/>
              <a:t>[]),output:1"</a:t>
            </a:r>
          </a:p>
        </p:txBody>
      </p:sp>
    </p:spTree>
    <p:extLst>
      <p:ext uri="{BB962C8B-B14F-4D97-AF65-F5344CB8AC3E}">
        <p14:creationId xmlns:p14="http://schemas.microsoft.com/office/powerpoint/2010/main" xmlns="" val="36237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33009"/>
            <a:ext cx="10957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table=10, priority=1 actions=learn(</a:t>
            </a:r>
          </a:p>
          <a:p>
            <a:r>
              <a:rPr lang="en-US" dirty="0" smtClean="0"/>
              <a:t>table=20,</a:t>
            </a:r>
          </a:p>
          <a:p>
            <a:r>
              <a:rPr lang="en-US" dirty="0" err="1" smtClean="0"/>
              <a:t>hard_timeout</a:t>
            </a:r>
            <a:r>
              <a:rPr lang="en-US" dirty="0" smtClean="0"/>
              <a:t>=300,priority=1,</a:t>
            </a:r>
          </a:p>
          <a:p>
            <a:r>
              <a:rPr lang="en-US" dirty="0" smtClean="0"/>
              <a:t>NXM_OF_VLAN_TCI[0</a:t>
            </a:r>
            <a:r>
              <a:rPr lang="en-US" dirty="0"/>
              <a:t>..11</a:t>
            </a:r>
            <a:r>
              <a:rPr lang="en-US" dirty="0" smtClean="0"/>
              <a:t>],</a:t>
            </a:r>
          </a:p>
          <a:p>
            <a:r>
              <a:rPr lang="en-US" dirty="0" smtClean="0"/>
              <a:t>NXM_OF_ETH_DST</a:t>
            </a:r>
            <a:r>
              <a:rPr lang="en-US" dirty="0"/>
              <a:t>[]=NXM_OF_ETH_SRC</a:t>
            </a:r>
            <a:r>
              <a:rPr lang="en-US" dirty="0" smtClean="0"/>
              <a:t>[],</a:t>
            </a:r>
          </a:p>
          <a:p>
            <a:r>
              <a:rPr lang="en-US" dirty="0" smtClean="0"/>
              <a:t>load:0-</a:t>
            </a:r>
            <a:r>
              <a:rPr lang="en-US" dirty="0"/>
              <a:t>&gt;NXM_OF_VLAN_TCI</a:t>
            </a:r>
            <a:r>
              <a:rPr lang="en-US" dirty="0" smtClean="0"/>
              <a:t>[],</a:t>
            </a:r>
          </a:p>
          <a:p>
            <a:r>
              <a:rPr lang="en-US" dirty="0" err="1" smtClean="0"/>
              <a:t>load:NXM_NX_TUN_ID</a:t>
            </a:r>
            <a:r>
              <a:rPr lang="en-US" dirty="0"/>
              <a:t>[]-&gt;NXM_NX_TUN_ID</a:t>
            </a:r>
            <a:r>
              <a:rPr lang="en-US" dirty="0" smtClean="0"/>
              <a:t>[],</a:t>
            </a:r>
          </a:p>
          <a:p>
            <a:r>
              <a:rPr lang="en-US" dirty="0" err="1" smtClean="0"/>
              <a:t>output:NXM_OF_IN_PORT</a:t>
            </a:r>
            <a:r>
              <a:rPr lang="en-US" dirty="0" smtClean="0"/>
              <a:t>[]),</a:t>
            </a:r>
          </a:p>
          <a:p>
            <a:r>
              <a:rPr lang="en-US" dirty="0" smtClean="0"/>
              <a:t>output:1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02880" y="258745"/>
            <a:ext cx="2860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table=20,</a:t>
            </a:r>
          </a:p>
          <a:p>
            <a:r>
              <a:rPr lang="en-US" dirty="0" smtClean="0"/>
              <a:t>priority=2,</a:t>
            </a:r>
          </a:p>
          <a:p>
            <a:r>
              <a:rPr lang="en-US" dirty="0" err="1" smtClean="0"/>
              <a:t>dl_vlan</a:t>
            </a:r>
            <a:r>
              <a:rPr lang="en-US" dirty="0" smtClean="0"/>
              <a:t>=1,</a:t>
            </a:r>
          </a:p>
          <a:p>
            <a:r>
              <a:rPr lang="en-US" dirty="0" err="1" smtClean="0"/>
              <a:t>dl_dst</a:t>
            </a:r>
            <a:r>
              <a:rPr lang="en-US" dirty="0" smtClean="0"/>
              <a:t>=fa:16:3e:7e:ab:cc </a:t>
            </a:r>
          </a:p>
          <a:p>
            <a:r>
              <a:rPr lang="en-US" dirty="0" smtClean="0"/>
              <a:t>actions=</a:t>
            </a:r>
          </a:p>
          <a:p>
            <a:r>
              <a:rPr lang="en-US" dirty="0" err="1" smtClean="0"/>
              <a:t>strip_vlan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set_tunnel:0x3e9,</a:t>
            </a:r>
          </a:p>
          <a:p>
            <a:r>
              <a:rPr lang="en-US" dirty="0" smtClean="0"/>
              <a:t>output:2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3239086"/>
            <a:ext cx="10825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Table 10</a:t>
            </a:r>
            <a:r>
              <a:rPr lang="zh-CN" altLang="en-US" dirty="0"/>
              <a:t>是用来学习</a:t>
            </a:r>
            <a:r>
              <a:rPr lang="en-US" altLang="zh-CN" dirty="0"/>
              <a:t>MAC</a:t>
            </a:r>
            <a:r>
              <a:rPr lang="zh-CN" altLang="en-US" dirty="0"/>
              <a:t>地址的，学习的结果放在</a:t>
            </a:r>
            <a:r>
              <a:rPr lang="en-US" altLang="zh-CN" dirty="0"/>
              <a:t>Table 20</a:t>
            </a:r>
            <a:r>
              <a:rPr lang="zh-CN" altLang="en-US" dirty="0"/>
              <a:t>里</a:t>
            </a:r>
            <a:r>
              <a:rPr lang="zh-CN" altLang="en-US" dirty="0" smtClean="0"/>
              <a:t>面，</a:t>
            </a:r>
            <a:r>
              <a:rPr lang="en-US" altLang="zh-CN" dirty="0" smtClean="0"/>
              <a:t>Table20</a:t>
            </a:r>
            <a:r>
              <a:rPr lang="zh-CN" altLang="en-US" dirty="0" smtClean="0"/>
              <a:t>被称为</a:t>
            </a:r>
            <a:r>
              <a:rPr lang="en-US" dirty="0" smtClean="0"/>
              <a:t>MAC </a:t>
            </a:r>
            <a:r>
              <a:rPr lang="en-US" dirty="0"/>
              <a:t>learning </a:t>
            </a:r>
            <a:r>
              <a:rPr lang="en-US" dirty="0" smtClean="0"/>
              <a:t>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NXM_OF_VLAN_TCI</a:t>
            </a:r>
            <a:r>
              <a:rPr lang="zh-CN" altLang="en-US" dirty="0"/>
              <a:t>这个是</a:t>
            </a:r>
            <a:r>
              <a:rPr lang="en-US" dirty="0"/>
              <a:t>VLAN Tag，</a:t>
            </a:r>
            <a:r>
              <a:rPr lang="zh-CN" altLang="en-US" dirty="0"/>
              <a:t>在</a:t>
            </a:r>
            <a:r>
              <a:rPr lang="en-US" dirty="0"/>
              <a:t>MAC Learning table</a:t>
            </a:r>
            <a:r>
              <a:rPr lang="zh-CN" altLang="en-US" dirty="0"/>
              <a:t>中，每一个</a:t>
            </a:r>
            <a:r>
              <a:rPr lang="en-US" dirty="0"/>
              <a:t>entry</a:t>
            </a:r>
            <a:r>
              <a:rPr lang="zh-CN" altLang="en-US" dirty="0"/>
              <a:t>都是仅仅对某一个</a:t>
            </a:r>
            <a:r>
              <a:rPr lang="en-US" dirty="0"/>
              <a:t>VLAN</a:t>
            </a:r>
            <a:r>
              <a:rPr lang="zh-CN" altLang="en-US" dirty="0"/>
              <a:t>来说的，不同</a:t>
            </a:r>
            <a:r>
              <a:rPr lang="en-US" dirty="0"/>
              <a:t>VLAN</a:t>
            </a:r>
            <a:r>
              <a:rPr lang="zh-CN" altLang="en-US" dirty="0"/>
              <a:t>的</a:t>
            </a:r>
            <a:r>
              <a:rPr lang="en-US" dirty="0"/>
              <a:t>learning table</a:t>
            </a:r>
            <a:r>
              <a:rPr lang="zh-CN" altLang="en-US" dirty="0"/>
              <a:t>是分开的。在学习的结果的</a:t>
            </a:r>
            <a:r>
              <a:rPr lang="en-US" dirty="0"/>
              <a:t>entry</a:t>
            </a:r>
            <a:r>
              <a:rPr lang="zh-CN" altLang="en-US" dirty="0"/>
              <a:t>中，会标出这个</a:t>
            </a:r>
            <a:r>
              <a:rPr lang="en-US" dirty="0"/>
              <a:t>entry</a:t>
            </a:r>
            <a:r>
              <a:rPr lang="zh-CN" altLang="en-US" dirty="0"/>
              <a:t>是对于哪个</a:t>
            </a:r>
            <a:r>
              <a:rPr lang="en-US" dirty="0"/>
              <a:t>VLAN</a:t>
            </a:r>
            <a:r>
              <a:rPr lang="zh-CN" altLang="en-US" dirty="0"/>
              <a:t>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NXM_OF_ETH_DST[]=NXM_OF_ETH_SRC[]</a:t>
            </a:r>
            <a:r>
              <a:rPr lang="zh-CN" altLang="en-US" dirty="0"/>
              <a:t>这个的意思是当前包里面的</a:t>
            </a:r>
            <a:r>
              <a:rPr lang="en-US" dirty="0"/>
              <a:t>MAC Source Address</a:t>
            </a:r>
            <a:r>
              <a:rPr lang="zh-CN" altLang="en-US" dirty="0"/>
              <a:t>会被放在学习结果的</a:t>
            </a:r>
            <a:r>
              <a:rPr lang="en-US" dirty="0"/>
              <a:t>entry</a:t>
            </a:r>
            <a:r>
              <a:rPr lang="zh-CN" altLang="en-US" dirty="0"/>
              <a:t>里面的</a:t>
            </a:r>
            <a:r>
              <a:rPr lang="en-US" dirty="0" err="1"/>
              <a:t>dl_dst</a:t>
            </a:r>
            <a:r>
              <a:rPr lang="zh-CN" altLang="en-US" dirty="0"/>
              <a:t>里面。这是因为每个</a:t>
            </a:r>
            <a:r>
              <a:rPr lang="en-US" dirty="0"/>
              <a:t>switch</a:t>
            </a:r>
            <a:r>
              <a:rPr lang="zh-CN" altLang="en-US" dirty="0"/>
              <a:t>都是通过</a:t>
            </a:r>
            <a:r>
              <a:rPr lang="en-US" dirty="0"/>
              <a:t>Ingress</a:t>
            </a:r>
            <a:r>
              <a:rPr lang="zh-CN" altLang="en-US" dirty="0"/>
              <a:t>包来学习，某个</a:t>
            </a:r>
            <a:r>
              <a:rPr lang="en-US" dirty="0"/>
              <a:t>MAC</a:t>
            </a:r>
            <a:r>
              <a:rPr lang="zh-CN" altLang="en-US" dirty="0"/>
              <a:t>从某个</a:t>
            </a:r>
            <a:r>
              <a:rPr lang="en-US" dirty="0"/>
              <a:t>port</a:t>
            </a:r>
            <a:r>
              <a:rPr lang="zh-CN" altLang="en-US" dirty="0"/>
              <a:t>进来，</a:t>
            </a:r>
            <a:r>
              <a:rPr lang="en-US" dirty="0"/>
              <a:t>switch</a:t>
            </a:r>
            <a:r>
              <a:rPr lang="zh-CN" altLang="en-US" dirty="0"/>
              <a:t>就应该记住以后发往这个</a:t>
            </a:r>
            <a:r>
              <a:rPr lang="en-US" dirty="0"/>
              <a:t>MAC</a:t>
            </a:r>
            <a:r>
              <a:rPr lang="zh-CN" altLang="en-US" dirty="0"/>
              <a:t>的包要从这个</a:t>
            </a:r>
            <a:r>
              <a:rPr lang="en-US" dirty="0"/>
              <a:t>port</a:t>
            </a:r>
            <a:r>
              <a:rPr lang="zh-CN" altLang="en-US" dirty="0"/>
              <a:t>出去，因而</a:t>
            </a:r>
            <a:r>
              <a:rPr lang="en-US" dirty="0"/>
              <a:t>MAC source address</a:t>
            </a:r>
            <a:r>
              <a:rPr lang="zh-CN" altLang="en-US" dirty="0"/>
              <a:t>就被放在了</a:t>
            </a:r>
            <a:r>
              <a:rPr lang="en-US" dirty="0"/>
              <a:t>Mac destination address</a:t>
            </a:r>
            <a:r>
              <a:rPr lang="zh-CN" altLang="en-US" dirty="0"/>
              <a:t>里面，因为这是为发送用的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load:0-&gt;NXM_OF_VLAN_TCI[]</a:t>
            </a:r>
            <a:r>
              <a:rPr lang="zh-CN" altLang="en-US" dirty="0"/>
              <a:t>意思是发送出去的时候，</a:t>
            </a:r>
            <a:r>
              <a:rPr lang="en-US" altLang="zh-CN" dirty="0" err="1"/>
              <a:t>vlan</a:t>
            </a:r>
            <a:r>
              <a:rPr lang="en-US" altLang="zh-CN" dirty="0"/>
              <a:t> tag</a:t>
            </a:r>
            <a:r>
              <a:rPr lang="zh-CN" altLang="en-US" dirty="0"/>
              <a:t>设为</a:t>
            </a:r>
            <a:r>
              <a:rPr lang="en-US" altLang="zh-CN" dirty="0"/>
              <a:t>0</a:t>
            </a:r>
            <a:r>
              <a:rPr lang="zh-CN" altLang="en-US" dirty="0"/>
              <a:t>，所以结果中有</a:t>
            </a:r>
            <a:r>
              <a:rPr lang="en-US" altLang="zh-CN" dirty="0"/>
              <a:t>actions=</a:t>
            </a:r>
            <a:r>
              <a:rPr lang="en-US" altLang="zh-CN" dirty="0" err="1"/>
              <a:t>strip_vlan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load:NXM_NX_TUN_ID</a:t>
            </a:r>
            <a:r>
              <a:rPr lang="en-US" altLang="zh-CN" dirty="0"/>
              <a:t>[]-&gt;NXM_NX_TUN_ID[]</a:t>
            </a:r>
            <a:r>
              <a:rPr lang="zh-CN" altLang="en-US" dirty="0"/>
              <a:t>意思是发出去的时候，设置</a:t>
            </a:r>
            <a:r>
              <a:rPr lang="en-US" altLang="zh-CN" dirty="0" smtClean="0"/>
              <a:t>tunnel </a:t>
            </a:r>
            <a:r>
              <a:rPr lang="en-US" altLang="zh-CN" dirty="0"/>
              <a:t>id</a:t>
            </a:r>
            <a:r>
              <a:rPr lang="zh-CN" altLang="en-US" dirty="0" smtClean="0"/>
              <a:t>，进来的时候是多少，发送的时候就是多少，所</a:t>
            </a:r>
            <a:r>
              <a:rPr lang="zh-CN" altLang="en-US" dirty="0"/>
              <a:t>以结果中有</a:t>
            </a:r>
            <a:r>
              <a:rPr lang="en-US" altLang="zh-CN" dirty="0"/>
              <a:t>set_tunnel:0x3e9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output:NXM_OF_IN_PORT</a:t>
            </a:r>
            <a:r>
              <a:rPr lang="en-US" altLang="zh-CN" dirty="0"/>
              <a:t>[]</a:t>
            </a:r>
            <a:r>
              <a:rPr lang="zh-CN" altLang="en-US" dirty="0"/>
              <a:t>意思是发送给哪个</a:t>
            </a:r>
            <a:r>
              <a:rPr lang="en-US" altLang="zh-CN" dirty="0"/>
              <a:t>port</a:t>
            </a:r>
            <a:r>
              <a:rPr lang="zh-CN" altLang="en-US" dirty="0"/>
              <a:t>，由于是从</a:t>
            </a:r>
            <a:r>
              <a:rPr lang="en-US" altLang="zh-CN" dirty="0"/>
              <a:t>port2</a:t>
            </a:r>
            <a:r>
              <a:rPr lang="zh-CN" altLang="en-US" dirty="0"/>
              <a:t>进来的，因而结果中有</a:t>
            </a:r>
            <a:r>
              <a:rPr lang="en-US" altLang="zh-CN" dirty="0"/>
              <a:t>output:2</a:t>
            </a:r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79600" y="477521"/>
            <a:ext cx="6004560" cy="13207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74720" y="1026160"/>
            <a:ext cx="4328160" cy="17016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88560" y="1304566"/>
            <a:ext cx="2814320" cy="1083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0640" y="1720345"/>
            <a:ext cx="3952240" cy="1279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44160" y="2011680"/>
            <a:ext cx="2458720" cy="1387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67760" y="2284945"/>
            <a:ext cx="4135120" cy="8341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160" y="27524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学习指令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2880" y="27524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学习结果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20:</a:t>
            </a:r>
          </a:p>
          <a:p>
            <a:pPr lvl="1"/>
            <a:r>
              <a:rPr lang="zh-CN" altLang="en-US" dirty="0"/>
              <a:t>这</a:t>
            </a:r>
            <a:r>
              <a:rPr lang="zh-CN" altLang="en-US" dirty="0" smtClean="0"/>
              <a:t>个是</a:t>
            </a:r>
            <a:r>
              <a:rPr lang="en-US" altLang="zh-CN" dirty="0" smtClean="0"/>
              <a:t>MAC Address Learning Table</a:t>
            </a:r>
            <a:r>
              <a:rPr lang="zh-CN" altLang="en-US" dirty="0" smtClean="0"/>
              <a:t>，如果不空就按照规则处理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果为空，就使用默认规则，交给</a:t>
            </a:r>
            <a:r>
              <a:rPr lang="en-US" altLang="zh-CN" dirty="0" smtClean="0"/>
              <a:t>Table 21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pPr lvl="1"/>
            <a:endParaRPr lang="en-US" dirty="0"/>
          </a:p>
          <a:p>
            <a:r>
              <a:rPr lang="en-US" dirty="0" smtClean="0"/>
              <a:t>Table 21:</a:t>
            </a:r>
          </a:p>
          <a:p>
            <a:pPr lvl="1"/>
            <a:r>
              <a:rPr lang="zh-CN" altLang="en-US" dirty="0"/>
              <a:t>默认丢</a:t>
            </a:r>
            <a:r>
              <a:rPr lang="zh-CN" altLang="en-US" dirty="0" smtClean="0"/>
              <a:t>弃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dirty="0" smtClean="0"/>
              <a:t>VLAN ID -&gt; Tunnel 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32075"/>
            <a:ext cx="987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priority=0 table=20 actions=resubmit(,21)"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498812"/>
            <a:ext cx="987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priority=0 table=21 actions=drop"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309517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</a:t>
            </a:r>
            <a:r>
              <a:rPr lang="en-US" dirty="0" smtClean="0"/>
              <a:t>priority=1 </a:t>
            </a:r>
            <a:r>
              <a:rPr lang="en-US" dirty="0"/>
              <a:t>table=21 </a:t>
            </a:r>
            <a:r>
              <a:rPr lang="en-US" dirty="0" err="1"/>
              <a:t>dl_vlan</a:t>
            </a:r>
            <a:r>
              <a:rPr lang="en-US" dirty="0"/>
              <a:t>=1 </a:t>
            </a:r>
            <a:r>
              <a:rPr lang="en-US" dirty="0" smtClean="0"/>
              <a:t>actions=strip_vlan,set_tunnel:0x1,output:2,output:3"</a:t>
            </a:r>
            <a:endParaRPr lang="en-US" dirty="0"/>
          </a:p>
          <a:p>
            <a:r>
              <a:rPr lang="en-US" dirty="0" err="1"/>
              <a:t>ovs-ofctl</a:t>
            </a:r>
            <a:r>
              <a:rPr lang="en-US" dirty="0"/>
              <a:t> add-flow </a:t>
            </a:r>
            <a:r>
              <a:rPr lang="en-US" dirty="0" err="1"/>
              <a:t>br-tun</a:t>
            </a:r>
            <a:r>
              <a:rPr lang="en-US" dirty="0"/>
              <a:t> "</a:t>
            </a:r>
            <a:r>
              <a:rPr lang="en-US" dirty="0" err="1"/>
              <a:t>hard_timeout</a:t>
            </a:r>
            <a:r>
              <a:rPr lang="en-US" dirty="0"/>
              <a:t>=0 </a:t>
            </a:r>
            <a:r>
              <a:rPr lang="en-US" dirty="0" err="1"/>
              <a:t>idle_timeout</a:t>
            </a:r>
            <a:r>
              <a:rPr lang="en-US" dirty="0"/>
              <a:t>=0 </a:t>
            </a:r>
            <a:r>
              <a:rPr lang="en-US" dirty="0" smtClean="0"/>
              <a:t>priority=1 </a:t>
            </a:r>
            <a:r>
              <a:rPr lang="en-US" dirty="0"/>
              <a:t>table=21 </a:t>
            </a:r>
            <a:r>
              <a:rPr lang="en-US" dirty="0" err="1"/>
              <a:t>dl_vlan</a:t>
            </a:r>
            <a:r>
              <a:rPr lang="en-US" dirty="0"/>
              <a:t>=2 </a:t>
            </a:r>
            <a:r>
              <a:rPr lang="en-US" dirty="0" smtClean="0"/>
              <a:t>actions=strip_vlan,set_tunnel:0x2,output:2,output:3"</a:t>
            </a:r>
          </a:p>
        </p:txBody>
      </p:sp>
    </p:spTree>
    <p:extLst>
      <p:ext uri="{BB962C8B-B14F-4D97-AF65-F5344CB8AC3E}">
        <p14:creationId xmlns:p14="http://schemas.microsoft.com/office/powerpoint/2010/main" xmlns="" val="28514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更加深入：</a:t>
            </a:r>
            <a:r>
              <a:rPr lang="en-US" altLang="zh-CN" dirty="0"/>
              <a:t> </a:t>
            </a:r>
            <a:r>
              <a:rPr lang="en-US" altLang="zh-CN" dirty="0" err="1"/>
              <a:t>br-int</a:t>
            </a:r>
            <a:r>
              <a:rPr lang="en-US" altLang="zh-CN" dirty="0"/>
              <a:t> &amp; </a:t>
            </a:r>
            <a:r>
              <a:rPr lang="en-US" altLang="zh-CN" dirty="0" err="1"/>
              <a:t>br-tun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Table</a:t>
            </a:r>
            <a:r>
              <a:rPr lang="zh-CN" altLang="en-US" dirty="0" smtClean="0"/>
              <a:t>可以</a:t>
            </a:r>
            <a:r>
              <a:rPr lang="en-US" altLang="zh-CN" dirty="0" smtClean="0"/>
              <a:t>debug</a:t>
            </a:r>
          </a:p>
          <a:p>
            <a:pPr lvl="1"/>
            <a:r>
              <a:rPr lang="en-US" dirty="0"/>
              <a:t>ovs-appctl </a:t>
            </a:r>
            <a:r>
              <a:rPr lang="en-US" dirty="0" err="1"/>
              <a:t>ofproto</a:t>
            </a:r>
            <a:r>
              <a:rPr lang="en-US" dirty="0"/>
              <a:t>/trace </a:t>
            </a:r>
            <a:r>
              <a:rPr lang="en-US" dirty="0" err="1"/>
              <a:t>helloworld</a:t>
            </a:r>
            <a:r>
              <a:rPr lang="en-US" dirty="0"/>
              <a:t> </a:t>
            </a:r>
            <a:r>
              <a:rPr lang="en-US" dirty="0" err="1"/>
              <a:t>in_port</a:t>
            </a:r>
            <a:r>
              <a:rPr lang="en-US" dirty="0"/>
              <a:t>=1,dl_vlan=30,dl_src=10:00:00:00:00:01,dl_dst=20:00:00:00:00:01 -generate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6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altLang="zh-CN" dirty="0" smtClean="0"/>
              <a:t>DHCP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</a:t>
            </a:r>
            <a:r>
              <a:rPr lang="en-US" dirty="0"/>
              <a:t> aux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dns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144" y="1554909"/>
            <a:ext cx="11411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nobody    6910  0.0  0.0  28204  1080 ?        S    Oct15   0:06 </a:t>
            </a:r>
            <a:r>
              <a:rPr lang="en-US" dirty="0" err="1"/>
              <a:t>dnsmasq</a:t>
            </a:r>
            <a:r>
              <a:rPr lang="en-US" dirty="0"/>
              <a:t> --no-hosts --no-</a:t>
            </a:r>
            <a:r>
              <a:rPr lang="en-US" dirty="0" err="1"/>
              <a:t>resolv</a:t>
            </a:r>
            <a:r>
              <a:rPr lang="en-US" dirty="0"/>
              <a:t> --strict-order --bind-interfaces --interface=</a:t>
            </a:r>
            <a:r>
              <a:rPr lang="en-US" b="1" dirty="0">
                <a:solidFill>
                  <a:srgbClr val="FF0000"/>
                </a:solidFill>
              </a:rPr>
              <a:t>tap7c15f5a3-61</a:t>
            </a:r>
            <a:r>
              <a:rPr lang="en-US" dirty="0"/>
              <a:t> --except-interface=lo --</a:t>
            </a:r>
            <a:r>
              <a:rPr lang="en-US" dirty="0" err="1"/>
              <a:t>pid</a:t>
            </a:r>
            <a:r>
              <a:rPr lang="en-US" dirty="0"/>
              <a:t>-file=/</a:t>
            </a:r>
            <a:r>
              <a:rPr lang="en-US" dirty="0" err="1"/>
              <a:t>var</a:t>
            </a:r>
            <a:r>
              <a:rPr lang="en-US" dirty="0"/>
              <a:t>/lib/neutron/</a:t>
            </a:r>
            <a:r>
              <a:rPr lang="en-US" dirty="0" err="1"/>
              <a:t>dhcp</a:t>
            </a:r>
            <a:r>
              <a:rPr lang="en-US" dirty="0"/>
              <a:t>/c27610cb-4a60-41ec-bd9d-3cd732f42cd6/</a:t>
            </a:r>
            <a:r>
              <a:rPr lang="en-US" dirty="0" err="1"/>
              <a:t>pid</a:t>
            </a:r>
            <a:r>
              <a:rPr lang="en-US" dirty="0"/>
              <a:t> --</a:t>
            </a:r>
            <a:r>
              <a:rPr lang="en-US" dirty="0" err="1"/>
              <a:t>dhcp-hostsfile</a:t>
            </a:r>
            <a:r>
              <a:rPr lang="en-US" dirty="0"/>
              <a:t>=/</a:t>
            </a:r>
            <a:r>
              <a:rPr lang="en-US" dirty="0" err="1"/>
              <a:t>var</a:t>
            </a:r>
            <a:r>
              <a:rPr lang="en-US" dirty="0"/>
              <a:t>/lib/neutron/</a:t>
            </a:r>
            <a:r>
              <a:rPr lang="en-US" dirty="0" err="1"/>
              <a:t>dhcp</a:t>
            </a:r>
            <a:r>
              <a:rPr lang="en-US" dirty="0"/>
              <a:t>/c27610cb-4a60-41ec-bd9d-3cd732f42cd6/host --</a:t>
            </a:r>
            <a:r>
              <a:rPr lang="en-US" dirty="0" err="1"/>
              <a:t>addn</a:t>
            </a:r>
            <a:r>
              <a:rPr lang="en-US" dirty="0"/>
              <a:t>-hosts=/</a:t>
            </a:r>
            <a:r>
              <a:rPr lang="en-US" dirty="0" err="1"/>
              <a:t>var</a:t>
            </a:r>
            <a:r>
              <a:rPr lang="en-US" dirty="0"/>
              <a:t>/lib/neutron/</a:t>
            </a:r>
            <a:r>
              <a:rPr lang="en-US" dirty="0" err="1"/>
              <a:t>dhcp</a:t>
            </a:r>
            <a:r>
              <a:rPr lang="en-US" dirty="0"/>
              <a:t>/c27610cb-4a60-41ec-bd9d-3cd732f42cd6/</a:t>
            </a:r>
            <a:r>
              <a:rPr lang="en-US" dirty="0" err="1"/>
              <a:t>addn_hosts</a:t>
            </a:r>
            <a:r>
              <a:rPr lang="en-US" dirty="0"/>
              <a:t> --</a:t>
            </a:r>
            <a:r>
              <a:rPr lang="en-US" dirty="0" err="1"/>
              <a:t>dhcp-optsfile</a:t>
            </a:r>
            <a:r>
              <a:rPr lang="en-US" dirty="0"/>
              <a:t>=/</a:t>
            </a:r>
            <a:r>
              <a:rPr lang="en-US" dirty="0" err="1"/>
              <a:t>var</a:t>
            </a:r>
            <a:r>
              <a:rPr lang="en-US" dirty="0"/>
              <a:t>/lib/neutron/</a:t>
            </a:r>
            <a:r>
              <a:rPr lang="en-US" dirty="0" err="1"/>
              <a:t>dhcp</a:t>
            </a:r>
            <a:r>
              <a:rPr lang="en-US" dirty="0"/>
              <a:t>/c27610cb-4a60-41ec-bd9d-3cd732f42cd6/opts --</a:t>
            </a:r>
            <a:r>
              <a:rPr lang="en-US" dirty="0" err="1"/>
              <a:t>leasefile-ro</a:t>
            </a:r>
            <a:r>
              <a:rPr lang="en-US" dirty="0"/>
              <a:t> --</a:t>
            </a:r>
            <a:r>
              <a:rPr lang="en-US" dirty="0" err="1"/>
              <a:t>dhcp</a:t>
            </a:r>
            <a:r>
              <a:rPr lang="en-US" dirty="0"/>
              <a:t>-range=set:tag0,10.10.10.0,static,86400s --</a:t>
            </a:r>
            <a:r>
              <a:rPr lang="en-US" dirty="0" err="1"/>
              <a:t>dhcp</a:t>
            </a:r>
            <a:r>
              <a:rPr lang="en-US" dirty="0"/>
              <a:t>-lease-max=256 --</a:t>
            </a:r>
            <a:r>
              <a:rPr lang="en-US" dirty="0" err="1"/>
              <a:t>conf</a:t>
            </a:r>
            <a:r>
              <a:rPr lang="en-US" dirty="0"/>
              <a:t>-file= --domain=</a:t>
            </a:r>
            <a:r>
              <a:rPr lang="en-US" dirty="0" err="1"/>
              <a:t>openstacklocal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144" y="3590187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#cat </a:t>
            </a:r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/lib/neutron/</a:t>
            </a:r>
            <a:r>
              <a:rPr lang="en-US" dirty="0" err="1"/>
              <a:t>dhcp</a:t>
            </a:r>
            <a:r>
              <a:rPr lang="en-US" dirty="0"/>
              <a:t>/c27610cb-4a60-41ec-bd9d-3cd732f42cd6/host</a:t>
            </a:r>
          </a:p>
          <a:p>
            <a:r>
              <a:rPr lang="en-US" dirty="0"/>
              <a:t>fa:16:3e:26:e5:e5,host-10-10-10-1.openstacklocal,10.10.10.1</a:t>
            </a:r>
          </a:p>
          <a:p>
            <a:r>
              <a:rPr lang="en-US" dirty="0"/>
              <a:t>fa:16:3e:be:40:73,host-10-10-10-5.openstacklocal,10.10.10.5</a:t>
            </a:r>
          </a:p>
          <a:p>
            <a:r>
              <a:rPr lang="en-US" dirty="0"/>
              <a:t>fa:16:3e:3c:92:1e,host-10-10-10-8.openstacklocal,10.10.10.8</a:t>
            </a:r>
          </a:p>
        </p:txBody>
      </p:sp>
    </p:spTree>
    <p:extLst>
      <p:ext uri="{BB962C8B-B14F-4D97-AF65-F5344CB8AC3E}">
        <p14:creationId xmlns:p14="http://schemas.microsoft.com/office/powerpoint/2010/main" xmlns="" val="3078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namespace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routing table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Floating IP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namespace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iptables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nat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16335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ip </a:t>
            </a:r>
            <a:r>
              <a:rPr lang="en-US" dirty="0" err="1"/>
              <a:t>netns</a:t>
            </a:r>
            <a:r>
              <a:rPr lang="en-US" dirty="0"/>
              <a:t> exec qrouter-5a74908c-712c-485c-aa9f-6c1e8b57e3e1 route -n</a:t>
            </a:r>
          </a:p>
          <a:p>
            <a:r>
              <a:rPr lang="en-US" dirty="0"/>
              <a:t>Kernel IP routing table</a:t>
            </a:r>
          </a:p>
          <a:p>
            <a:r>
              <a:rPr lang="en-US" dirty="0"/>
              <a:t>Destination     Gateway         </a:t>
            </a:r>
            <a:r>
              <a:rPr lang="en-US" dirty="0" err="1"/>
              <a:t>Genmask</a:t>
            </a:r>
            <a:r>
              <a:rPr lang="en-US" dirty="0"/>
              <a:t>         Flags Metric Ref    Use </a:t>
            </a:r>
            <a:r>
              <a:rPr lang="en-US" dirty="0" err="1"/>
              <a:t>Iface</a:t>
            </a:r>
            <a:endParaRPr lang="en-US" dirty="0"/>
          </a:p>
          <a:p>
            <a:r>
              <a:rPr lang="en-US" dirty="0"/>
              <a:t>0.0.0.0         16.158.164.1    0.0.0.0         UG    0      0        0 qg-52de6441-db</a:t>
            </a:r>
          </a:p>
          <a:p>
            <a:r>
              <a:rPr lang="en-US" dirty="0"/>
              <a:t>10.0.0.0        0.0.0.0         255.255.255.0   U     0      0        0 qr-e0967604-78</a:t>
            </a:r>
          </a:p>
          <a:p>
            <a:r>
              <a:rPr lang="en-US" dirty="0"/>
              <a:t>16.158.164.0    0.0.0.0         255.255.252.0   U     0      0        0 qg-52de6441-db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017913"/>
            <a:ext cx="898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ip </a:t>
            </a:r>
            <a:r>
              <a:rPr lang="en-US" dirty="0" err="1"/>
              <a:t>netns</a:t>
            </a:r>
            <a:r>
              <a:rPr lang="en-US" dirty="0"/>
              <a:t> exec qrouter-5a74908c-712c-485c-aa9f-6c1e8b57e3e1 </a:t>
            </a:r>
            <a:r>
              <a:rPr lang="en-US" dirty="0" err="1"/>
              <a:t>iptables</a:t>
            </a:r>
            <a:r>
              <a:rPr lang="en-US" dirty="0"/>
              <a:t> -t </a:t>
            </a:r>
            <a:r>
              <a:rPr lang="en-US" dirty="0" err="1"/>
              <a:t>nat</a:t>
            </a:r>
            <a:r>
              <a:rPr lang="en-US" dirty="0"/>
              <a:t> -</a:t>
            </a:r>
            <a:r>
              <a:rPr lang="en-US" dirty="0" err="1"/>
              <a:t>nvL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4579043"/>
            <a:ext cx="7555992" cy="15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架构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600" y="1134187"/>
            <a:ext cx="8172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9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更加深入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br</a:t>
            </a:r>
            <a:r>
              <a:rPr lang="en-US" altLang="zh-CN" dirty="0" smtClean="0"/>
              <a:t>-ex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将</a:t>
            </a:r>
            <a:r>
              <a:rPr lang="en-US" altLang="zh-CN" dirty="0" smtClean="0"/>
              <a:t>namespace</a:t>
            </a:r>
            <a:r>
              <a:rPr lang="zh-CN" altLang="en-US" dirty="0" smtClean="0"/>
              <a:t>中的网络和</a:t>
            </a:r>
            <a:r>
              <a:rPr lang="en-US" altLang="zh-CN" dirty="0" smtClean="0"/>
              <a:t>namespace</a:t>
            </a:r>
            <a:r>
              <a:rPr lang="zh-CN" altLang="en-US" dirty="0" smtClean="0"/>
              <a:t>外的网络连接起来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</a:t>
            </a:r>
            <a:r>
              <a:rPr lang="zh-CN" altLang="en-US" dirty="0" smtClean="0"/>
              <a:t>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Security </a:t>
            </a:r>
            <a:r>
              <a:rPr lang="en-US" dirty="0"/>
              <a:t>Group</a:t>
            </a:r>
            <a:r>
              <a:rPr lang="zh-CN" altLang="en-US" dirty="0"/>
              <a:t>全部打开，这是最基本的，但是很多人容易忘</a:t>
            </a:r>
            <a:r>
              <a:rPr lang="zh-CN" altLang="en-US" dirty="0" smtClean="0"/>
              <a:t>记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29" y="1836062"/>
            <a:ext cx="11910942" cy="3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通</a:t>
            </a:r>
            <a:r>
              <a:rPr lang="zh-CN" altLang="en-US" dirty="0"/>
              <a:t>过界面查看虚拟机的</a:t>
            </a:r>
            <a:r>
              <a:rPr lang="en-US" dirty="0"/>
              <a:t>log，</a:t>
            </a:r>
            <a:r>
              <a:rPr lang="zh-CN" altLang="en-US" dirty="0"/>
              <a:t>也可以在</a:t>
            </a:r>
            <a:r>
              <a:rPr lang="en-US" dirty="0"/>
              <a:t>compute</a:t>
            </a:r>
            <a:r>
              <a:rPr lang="zh-CN" altLang="en-US" dirty="0"/>
              <a:t>节点上查看</a:t>
            </a:r>
            <a:r>
              <a:rPr lang="en-US" dirty="0"/>
              <a:t>console.log</a:t>
            </a:r>
            <a:r>
              <a:rPr lang="zh-CN" altLang="en-US" dirty="0"/>
              <a:t>文件，看看里面是否有</a:t>
            </a:r>
            <a:r>
              <a:rPr lang="en-US" dirty="0"/>
              <a:t>DHCP</a:t>
            </a:r>
            <a:r>
              <a:rPr lang="zh-CN" altLang="en-US" dirty="0"/>
              <a:t>获取</a:t>
            </a:r>
            <a:r>
              <a:rPr lang="en-US" dirty="0"/>
              <a:t>IP</a:t>
            </a:r>
            <a:r>
              <a:rPr lang="zh-CN" altLang="en-US" dirty="0"/>
              <a:t>成功的日志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99188"/>
            <a:ext cx="5408866" cy="4471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0424" y="2191435"/>
            <a:ext cx="528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/lib/nova/instances/6323a941-de10-4ed3-9e2f-1b2b25e79b66/console.log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0424" y="3307035"/>
            <a:ext cx="5538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如果没有日志，则说明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有问题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grub</a:t>
            </a:r>
            <a:r>
              <a:rPr lang="zh-CN" altLang="en-US" dirty="0" smtClean="0"/>
              <a:t>里面</a:t>
            </a:r>
            <a:endParaRPr lang="en-US" altLang="zh-CN" dirty="0" smtClean="0"/>
          </a:p>
          <a:p>
            <a:r>
              <a:rPr lang="en-US" dirty="0" err="1"/>
              <a:t>linux</a:t>
            </a:r>
            <a:r>
              <a:rPr lang="en-US" dirty="0"/>
              <a:t> /boot/vmlinuz-3.2.0-49-virtual root=UUID=6d2231e4-0975-4f35-a94f-56738c1a8150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smtClean="0"/>
              <a:t>console=ttyS0</a:t>
            </a:r>
          </a:p>
          <a:p>
            <a:endParaRPr lang="en-US" dirty="0"/>
          </a:p>
          <a:p>
            <a:r>
              <a:rPr lang="en-US" dirty="0"/>
              <a:t>GRUB_CMDLINE_LINUX_DEFAULT="</a:t>
            </a:r>
            <a:r>
              <a:rPr lang="en-US" dirty="0" smtClean="0"/>
              <a:t>console=ttyS0“</a:t>
            </a:r>
          </a:p>
          <a:p>
            <a:endParaRPr lang="en-US" dirty="0"/>
          </a:p>
          <a:p>
            <a:r>
              <a:rPr lang="en-US" dirty="0"/>
              <a:t>update-grub</a:t>
            </a:r>
          </a:p>
        </p:txBody>
      </p:sp>
    </p:spTree>
    <p:extLst>
      <p:ext uri="{BB962C8B-B14F-4D97-AF65-F5344CB8AC3E}">
        <p14:creationId xmlns:p14="http://schemas.microsoft.com/office/powerpoint/2010/main" xmlns="" val="41327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zh-CN" altLang="en-US" dirty="0"/>
              <a:t>如果虚拟机连不上</a:t>
            </a:r>
            <a:r>
              <a:rPr lang="en-US" dirty="0"/>
              <a:t>DHCP Server，</a:t>
            </a:r>
            <a:r>
              <a:rPr lang="zh-CN" altLang="en-US" dirty="0"/>
              <a:t>则需要准备一个不使用</a:t>
            </a:r>
            <a:r>
              <a:rPr lang="en-US" dirty="0"/>
              <a:t>metadata server，</a:t>
            </a:r>
            <a:r>
              <a:rPr lang="zh-CN" altLang="en-US" dirty="0"/>
              <a:t>而是用用户名密码可以登录的</a:t>
            </a:r>
            <a:r>
              <a:rPr lang="en-US" dirty="0" smtClean="0"/>
              <a:t>image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9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VNC</a:t>
            </a:r>
            <a:r>
              <a:rPr lang="zh-CN" altLang="en-US" dirty="0" smtClean="0"/>
              <a:t>登录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72768"/>
            <a:ext cx="10189633" cy="34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zh-CN" altLang="en-US" dirty="0"/>
              <a:t>如</a:t>
            </a:r>
            <a:r>
              <a:rPr lang="zh-CN" altLang="en-US" dirty="0" smtClean="0"/>
              <a:t>果</a:t>
            </a:r>
            <a:r>
              <a:rPr lang="en-US" altLang="zh-CN" dirty="0" smtClean="0"/>
              <a:t>VNC</a:t>
            </a:r>
            <a:r>
              <a:rPr lang="zh-CN" altLang="en-US" dirty="0" smtClean="0"/>
              <a:t>登录不进去，方法一配置</a:t>
            </a:r>
            <a:r>
              <a:rPr lang="en-US" altLang="zh-CN" dirty="0" smtClean="0"/>
              <a:t>VNC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093" y="1544521"/>
            <a:ext cx="6956108" cy="50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" y="1058686"/>
            <a:ext cx="10466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的功能：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将公网</a:t>
            </a: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public network)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和私网</a:t>
            </a: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private network)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隔离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client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运行在公网上，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运行在私网上，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作为中间的桥梁将二者连接起来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通过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token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对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Client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进行验证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不仅仅使得私网的访问更加安全，而且将具体的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的实现分离，可以支持不同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Hypervisor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但不影响用户体验</a:t>
            </a:r>
            <a:endParaRPr lang="zh-CN" altLang="en-U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" y="2738074"/>
            <a:ext cx="108051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的部署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Controller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节点上部署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consoleauth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进程，用于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Token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验证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Controller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节点上部署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服务，用户的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Client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会直接连接这个服务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Controller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节点一般有两张网卡，连接到两个网络，一张用于外部访问，我们称为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public network，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或者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API network，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这张网卡的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地址是外网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如图中</a:t>
            </a: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172.24.1.1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，另外一张网卡用于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openstack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各个模块之间的通信，称为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management network，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一般是内网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如图中</a:t>
            </a: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10.10.10.2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节点上部署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在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nova.conf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文件中有下面的配置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vnc_enabled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=True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vncserver_listen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=0.0.0.0 //VNC 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的监听地址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vncserver_proxyclient_address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=10.10.10.2 //nova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是通过内网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来访问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的，所以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会告知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用这个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来连接我。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novncproxy_base_url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=http://172.24.1.1:6080/vnc_auto.html //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这个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url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是返回给客户的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url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因而里面的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是外网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IP</a:t>
            </a:r>
            <a:endParaRPr lang="en-U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" y="996428"/>
            <a:ext cx="10899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的运行过程：</a:t>
            </a:r>
          </a:p>
          <a:p>
            <a:pPr lvl="1">
              <a:buFont typeface="+mj-lt"/>
              <a:buAutoNum type="arabicPeriod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一个用户试图从浏览器里面打开连接到虚拟机的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Client</a:t>
            </a:r>
          </a:p>
          <a:p>
            <a:pPr lvl="1">
              <a:buFont typeface="+mj-lt"/>
              <a:buAutoNum type="arabicPeriod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浏览器向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api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发送请求，要求返回访问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url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api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调用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get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console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方法，要求返回连接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的信息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调用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libvirt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get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vnc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console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函数</a:t>
            </a:r>
          </a:p>
          <a:p>
            <a:pPr lvl="1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libvirt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会通过解析虚拟机运行的</a:t>
            </a: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etc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libvirt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qemu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/instance-0000000c.xml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文件来获得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Server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的信息</a:t>
            </a:r>
          </a:p>
          <a:p>
            <a:pPr lvl="1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libvirt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将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host, port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等信息以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json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格式返回给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会随机生成一个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UUID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作为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Token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将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libvirt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返回的信息以及配置文件中的信息综合成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connect_info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返回给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api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api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会调用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consoleauth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authorize_console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函数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consoleauth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会将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instance –&gt; token, token –&gt;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connect_info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的信息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cache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起来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api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将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connect_info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中的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access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url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信息返回给浏览器：</a:t>
            </a:r>
            <a:r>
              <a:rPr lang="en-US" sz="1600" dirty="0">
                <a:solidFill>
                  <a:srgbClr val="008000"/>
                </a:solidFill>
                <a:latin typeface="Verdana" panose="020B0604030504040204" pitchFamily="34" charset="0"/>
                <a:hlinkClick r:id="rId2"/>
              </a:rPr>
              <a:t>http</a:t>
            </a:r>
            <a:r>
              <a:rPr lang="en-US" sz="1600" dirty="0">
                <a:solidFill>
                  <a:srgbClr val="008000"/>
                </a:solidFill>
                <a:latin typeface="Verdana" panose="020B0604030504040204" pitchFamily="34" charset="0"/>
                <a:hlinkClick r:id="rId3"/>
              </a:rPr>
              <a:t>://172.24.1.1:6080/vnc_auto.html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?token=7efaee3f-eada-4731-a87c-e173cbd25e98&amp;title=helloworld%289169fdb2-5b74-46b1-9803-60d2926bd97c%29</a:t>
            </a:r>
          </a:p>
          <a:p>
            <a:pPr lvl="1">
              <a:buFont typeface="+mj-lt"/>
              <a:buAutoNum type="arabicPeriod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浏览器会试图打开这个链接</a:t>
            </a:r>
          </a:p>
          <a:p>
            <a:pPr lvl="1">
              <a:buFont typeface="+mj-lt"/>
              <a:buAutoNum type="arabicPeriod"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这个链接会将请求发送给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调用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consoleauth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check_token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函数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consoleauth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验证了这个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token，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将这个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instance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对应的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connect_info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返回给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nova-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novncproxy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通过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connect_info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中的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host, port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等信息，连接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compute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节点上的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VNC Server，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从而开始了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proxy</a:t>
            </a: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的工作</a:t>
            </a:r>
            <a:endParaRPr lang="zh-CN" altLang="en-U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zh-CN" altLang="en-US" dirty="0"/>
              <a:t>如果</a:t>
            </a:r>
            <a:r>
              <a:rPr lang="en-US" altLang="zh-CN" dirty="0"/>
              <a:t>VNC</a:t>
            </a:r>
            <a:r>
              <a:rPr lang="zh-CN" altLang="en-US" dirty="0"/>
              <a:t>登录不进去，方</a:t>
            </a:r>
            <a:r>
              <a:rPr lang="zh-CN" altLang="en-US" dirty="0" smtClean="0"/>
              <a:t>法二，使用自己的</a:t>
            </a:r>
            <a:r>
              <a:rPr lang="en-US" altLang="zh-CN" dirty="0" smtClean="0"/>
              <a:t>VNC Client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498717"/>
            <a:ext cx="110017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libvirt</a:t>
            </a:r>
            <a:r>
              <a:rPr lang="en-US" sz="1600" dirty="0"/>
              <a:t>+ 13350  0.0  1.6 6843812 1102668 ?     </a:t>
            </a:r>
            <a:r>
              <a:rPr lang="en-US" sz="1600" dirty="0" err="1"/>
              <a:t>Sl</a:t>
            </a:r>
            <a:r>
              <a:rPr lang="en-US" sz="1600" dirty="0"/>
              <a:t>   Oct17  13:58 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instance-0000001c -S -machine pc-i440fx-trusty,accel=</a:t>
            </a:r>
            <a:r>
              <a:rPr lang="en-US" sz="1600" dirty="0" err="1"/>
              <a:t>kvm,usb</a:t>
            </a:r>
            <a:r>
              <a:rPr lang="en-US" sz="1600" dirty="0"/>
              <a:t>=off -</a:t>
            </a:r>
            <a:r>
              <a:rPr lang="en-US" sz="1600" dirty="0" err="1"/>
              <a:t>cpu</a:t>
            </a:r>
            <a:r>
              <a:rPr lang="en-US" sz="1600" dirty="0"/>
              <a:t> SandyBridge,+erms,+smep,+fsgsbase,+pdpe1gb,+rdrand,+f16c,+osxsave,+dca,+pcid,+pdcm,+xtpr,+tm2,+est,+smx,+vmx,+ds_cpl,+monitor,+dtes64,+pbe,+tm,+ht,+ss,+acpi,+ds,+vme -m 2048 -</a:t>
            </a:r>
            <a:r>
              <a:rPr lang="en-US" sz="1600" dirty="0" err="1"/>
              <a:t>realtime</a:t>
            </a:r>
            <a:r>
              <a:rPr lang="en-US" sz="1600" dirty="0"/>
              <a:t> </a:t>
            </a:r>
            <a:r>
              <a:rPr lang="en-US" sz="1600" dirty="0" err="1"/>
              <a:t>mlock</a:t>
            </a:r>
            <a:r>
              <a:rPr lang="en-US" sz="1600" dirty="0"/>
              <a:t>=off -</a:t>
            </a:r>
            <a:r>
              <a:rPr lang="en-US" sz="1600" dirty="0" err="1"/>
              <a:t>smp</a:t>
            </a:r>
            <a:r>
              <a:rPr lang="en-US" sz="1600" dirty="0"/>
              <a:t> 1,sockets=1,cores=1,threads=1 -</a:t>
            </a:r>
            <a:r>
              <a:rPr lang="en-US" sz="1600" dirty="0" err="1"/>
              <a:t>uuid</a:t>
            </a:r>
            <a:r>
              <a:rPr lang="en-US" sz="1600" dirty="0"/>
              <a:t> eaad48ce-5f85-475a-a764-97de115808f4 -</a:t>
            </a:r>
            <a:r>
              <a:rPr lang="en-US" sz="1600" dirty="0" err="1"/>
              <a:t>smbios</a:t>
            </a:r>
            <a:r>
              <a:rPr lang="en-US" sz="1600" dirty="0"/>
              <a:t> type=1,manufacturer=</a:t>
            </a:r>
            <a:r>
              <a:rPr lang="en-US" sz="1600" dirty="0" err="1"/>
              <a:t>OpenStack</a:t>
            </a:r>
            <a:r>
              <a:rPr lang="en-US" sz="1600" dirty="0"/>
              <a:t> </a:t>
            </a:r>
            <a:r>
              <a:rPr lang="en-US" sz="1600" dirty="0" err="1"/>
              <a:t>Foundation,product</a:t>
            </a:r>
            <a:r>
              <a:rPr lang="en-US" sz="1600" dirty="0"/>
              <a:t>=</a:t>
            </a:r>
            <a:r>
              <a:rPr lang="en-US" sz="1600" dirty="0" err="1"/>
              <a:t>OpenStack</a:t>
            </a:r>
            <a:r>
              <a:rPr lang="en-US" sz="1600" dirty="0"/>
              <a:t> </a:t>
            </a:r>
            <a:r>
              <a:rPr lang="en-US" sz="1600" dirty="0" err="1"/>
              <a:t>Nova,version</a:t>
            </a:r>
            <a:r>
              <a:rPr lang="en-US" sz="1600" dirty="0"/>
              <a:t>=2014.1.1,serial=80590690-87d2-e311-b1b0-a0481cabdfb4,uuid=eaad48ce-5f85-475a-a764-97de115808f4 -no-user-</a:t>
            </a:r>
            <a:r>
              <a:rPr lang="en-US" sz="1600" dirty="0" err="1"/>
              <a:t>config</a:t>
            </a:r>
            <a:r>
              <a:rPr lang="en-US" sz="1600" dirty="0"/>
              <a:t> -</a:t>
            </a:r>
            <a:r>
              <a:rPr lang="en-US" sz="1600" dirty="0" err="1"/>
              <a:t>nodefaults</a:t>
            </a:r>
            <a:r>
              <a:rPr lang="en-US" sz="1600" dirty="0"/>
              <a:t> -</a:t>
            </a:r>
            <a:r>
              <a:rPr lang="en-US" sz="1600" dirty="0" err="1"/>
              <a:t>chardev</a:t>
            </a:r>
            <a:r>
              <a:rPr lang="en-US" sz="1600" dirty="0"/>
              <a:t> </a:t>
            </a:r>
            <a:r>
              <a:rPr lang="en-US" sz="1600" dirty="0" err="1"/>
              <a:t>socket,id</a:t>
            </a:r>
            <a:r>
              <a:rPr lang="en-US" sz="1600" dirty="0"/>
              <a:t>=</a:t>
            </a:r>
            <a:r>
              <a:rPr lang="en-US" sz="1600" dirty="0" err="1"/>
              <a:t>charmonitor,path</a:t>
            </a:r>
            <a:r>
              <a:rPr lang="en-US" sz="1600" dirty="0"/>
              <a:t>=/</a:t>
            </a:r>
            <a:r>
              <a:rPr lang="en-US" sz="1600" dirty="0" err="1"/>
              <a:t>var</a:t>
            </a:r>
            <a:r>
              <a:rPr lang="en-US" sz="1600" dirty="0"/>
              <a:t>/lib/</a:t>
            </a:r>
            <a:r>
              <a:rPr lang="en-US" sz="1600" dirty="0" err="1"/>
              <a:t>libvirt</a:t>
            </a:r>
            <a:r>
              <a:rPr lang="en-US" sz="1600" dirty="0"/>
              <a:t>/</a:t>
            </a:r>
            <a:r>
              <a:rPr lang="en-US" sz="1600" dirty="0" err="1"/>
              <a:t>qemu</a:t>
            </a:r>
            <a:r>
              <a:rPr lang="en-US" sz="1600" dirty="0"/>
              <a:t>/instance-0000001c.monitor,server,nowait -</a:t>
            </a:r>
            <a:r>
              <a:rPr lang="en-US" sz="1600" dirty="0" err="1"/>
              <a:t>mon</a:t>
            </a:r>
            <a:r>
              <a:rPr lang="en-US" sz="1600" dirty="0"/>
              <a:t> </a:t>
            </a:r>
            <a:r>
              <a:rPr lang="en-US" sz="1600" dirty="0" err="1"/>
              <a:t>chardev</a:t>
            </a:r>
            <a:r>
              <a:rPr lang="en-US" sz="1600" dirty="0"/>
              <a:t>=</a:t>
            </a:r>
            <a:r>
              <a:rPr lang="en-US" sz="1600" dirty="0" err="1"/>
              <a:t>charmonitor,id</a:t>
            </a:r>
            <a:r>
              <a:rPr lang="en-US" sz="1600" dirty="0"/>
              <a:t>=</a:t>
            </a:r>
            <a:r>
              <a:rPr lang="en-US" sz="1600" dirty="0" err="1"/>
              <a:t>monitor,mode</a:t>
            </a:r>
            <a:r>
              <a:rPr lang="en-US" sz="1600" dirty="0"/>
              <a:t>=control -</a:t>
            </a:r>
            <a:r>
              <a:rPr lang="en-US" sz="1600" dirty="0" err="1"/>
              <a:t>rtc</a:t>
            </a:r>
            <a:r>
              <a:rPr lang="en-US" sz="1600" dirty="0"/>
              <a:t> base=</a:t>
            </a:r>
            <a:r>
              <a:rPr lang="en-US" sz="1600" dirty="0" err="1"/>
              <a:t>utc,driftfix</a:t>
            </a:r>
            <a:r>
              <a:rPr lang="en-US" sz="1600" dirty="0"/>
              <a:t>=slew -global </a:t>
            </a:r>
            <a:r>
              <a:rPr lang="en-US" sz="1600" dirty="0" err="1"/>
              <a:t>kvm-pit.lost_tick_policy</a:t>
            </a:r>
            <a:r>
              <a:rPr lang="en-US" sz="1600" dirty="0"/>
              <a:t>=discard -no-</a:t>
            </a:r>
            <a:r>
              <a:rPr lang="en-US" sz="1600" dirty="0" err="1"/>
              <a:t>hpet</a:t>
            </a:r>
            <a:r>
              <a:rPr lang="en-US" sz="1600" dirty="0"/>
              <a:t> -no-shutdown -boot strict=on -device piix3-usb-uhci,id=</a:t>
            </a:r>
            <a:r>
              <a:rPr lang="en-US" sz="1600" dirty="0" err="1"/>
              <a:t>usb,bus</a:t>
            </a:r>
            <a:r>
              <a:rPr lang="en-US" sz="1600" dirty="0"/>
              <a:t>=pci.0,addr=0x1.0x2 -drive file=/</a:t>
            </a:r>
            <a:r>
              <a:rPr lang="en-US" sz="1600" dirty="0" err="1"/>
              <a:t>var</a:t>
            </a:r>
            <a:r>
              <a:rPr lang="en-US" sz="1600" dirty="0"/>
              <a:t>/lib/nova/instances/eaad48ce-5f85-475a-a764-97de115808f4/</a:t>
            </a:r>
            <a:r>
              <a:rPr lang="en-US" sz="1600" dirty="0" err="1"/>
              <a:t>disk,if</a:t>
            </a:r>
            <a:r>
              <a:rPr lang="en-US" sz="1600" dirty="0"/>
              <a:t>=</a:t>
            </a:r>
            <a:r>
              <a:rPr lang="en-US" sz="1600" dirty="0" err="1"/>
              <a:t>none,id</a:t>
            </a:r>
            <a:r>
              <a:rPr lang="en-US" sz="1600" dirty="0"/>
              <a:t>=drive-virtio-disk0,format=qcow2,cache=none -device </a:t>
            </a:r>
            <a:r>
              <a:rPr lang="en-US" sz="1600" dirty="0" err="1"/>
              <a:t>virtio-blk-pci,scsi</a:t>
            </a:r>
            <a:r>
              <a:rPr lang="en-US" sz="1600" dirty="0"/>
              <a:t>=</a:t>
            </a:r>
            <a:r>
              <a:rPr lang="en-US" sz="1600" dirty="0" err="1"/>
              <a:t>off,bus</a:t>
            </a:r>
            <a:r>
              <a:rPr lang="en-US" sz="1600" dirty="0"/>
              <a:t>=pci.0,addr=0x4,drive=drive-virtio-disk0,id=virtio-disk0,bootindex=1 -</a:t>
            </a:r>
            <a:r>
              <a:rPr lang="en-US" sz="1600" dirty="0" err="1"/>
              <a:t>netdev</a:t>
            </a:r>
            <a:r>
              <a:rPr lang="en-US" sz="1600" dirty="0"/>
              <a:t> </a:t>
            </a:r>
            <a:r>
              <a:rPr lang="en-US" sz="1600" dirty="0" err="1"/>
              <a:t>tap,fd</a:t>
            </a:r>
            <a:r>
              <a:rPr lang="en-US" sz="1600" dirty="0"/>
              <a:t>=25,id=hostnet0,vhost=</a:t>
            </a:r>
            <a:r>
              <a:rPr lang="en-US" sz="1600" dirty="0" err="1"/>
              <a:t>on,vhostfd</a:t>
            </a:r>
            <a:r>
              <a:rPr lang="en-US" sz="1600" dirty="0"/>
              <a:t>=30 -device </a:t>
            </a:r>
            <a:r>
              <a:rPr lang="en-US" sz="1600" dirty="0" err="1"/>
              <a:t>virtio</a:t>
            </a:r>
            <a:r>
              <a:rPr lang="en-US" sz="1600" dirty="0"/>
              <a:t>-net-</a:t>
            </a:r>
            <a:r>
              <a:rPr lang="en-US" sz="1600" dirty="0" err="1"/>
              <a:t>pci,netdev</a:t>
            </a:r>
            <a:r>
              <a:rPr lang="en-US" sz="1600" dirty="0"/>
              <a:t>=hostnet0,id=net0,mac=fa:16:3e:eb:0d:16,bus=pci.0,addr=0x3 -</a:t>
            </a:r>
            <a:r>
              <a:rPr lang="en-US" sz="1600" dirty="0" err="1"/>
              <a:t>chardev</a:t>
            </a:r>
            <a:r>
              <a:rPr lang="en-US" sz="1600" dirty="0"/>
              <a:t> </a:t>
            </a:r>
            <a:r>
              <a:rPr lang="en-US" sz="1600" dirty="0" err="1"/>
              <a:t>file,id</a:t>
            </a:r>
            <a:r>
              <a:rPr lang="en-US" sz="1600" dirty="0"/>
              <a:t>=charserial0,path=/</a:t>
            </a:r>
            <a:r>
              <a:rPr lang="en-US" sz="1600" dirty="0" err="1"/>
              <a:t>var</a:t>
            </a:r>
            <a:r>
              <a:rPr lang="en-US" sz="1600" dirty="0"/>
              <a:t>/lib/nova/instances/eaad48ce-5f85-475a-a764-97de115808f4/console.log -device </a:t>
            </a:r>
            <a:r>
              <a:rPr lang="en-US" sz="1600" dirty="0" err="1"/>
              <a:t>isa-serial,chardev</a:t>
            </a:r>
            <a:r>
              <a:rPr lang="en-US" sz="1600" dirty="0"/>
              <a:t>=charserial0,id=serial0 -</a:t>
            </a:r>
            <a:r>
              <a:rPr lang="en-US" sz="1600" dirty="0" err="1"/>
              <a:t>chardev</a:t>
            </a:r>
            <a:r>
              <a:rPr lang="en-US" sz="1600" dirty="0"/>
              <a:t> </a:t>
            </a:r>
            <a:r>
              <a:rPr lang="en-US" sz="1600" dirty="0" err="1"/>
              <a:t>pty,id</a:t>
            </a:r>
            <a:r>
              <a:rPr lang="en-US" sz="1600" dirty="0"/>
              <a:t>=charserial1 -device </a:t>
            </a:r>
            <a:r>
              <a:rPr lang="en-US" sz="1600" dirty="0" err="1"/>
              <a:t>isa-serial,chardev</a:t>
            </a:r>
            <a:r>
              <a:rPr lang="en-US" sz="1600" dirty="0"/>
              <a:t>=charserial1,id=serial1 -device </a:t>
            </a:r>
            <a:r>
              <a:rPr lang="en-US" sz="1600" dirty="0" err="1"/>
              <a:t>usb-tablet,id</a:t>
            </a:r>
            <a:r>
              <a:rPr lang="en-US" sz="1600" dirty="0"/>
              <a:t>=input0 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vnc</a:t>
            </a:r>
            <a:r>
              <a:rPr lang="en-US" sz="2800" b="1" dirty="0">
                <a:solidFill>
                  <a:srgbClr val="FF0000"/>
                </a:solidFill>
              </a:rPr>
              <a:t> 0.0.0.0:5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-k en-us -device cirrus-</a:t>
            </a:r>
            <a:r>
              <a:rPr lang="en-US" sz="1600" dirty="0" err="1"/>
              <a:t>vga,id</a:t>
            </a:r>
            <a:r>
              <a:rPr lang="en-US" sz="1600" dirty="0"/>
              <a:t>=video0,bus=pci.0,addr=0x2 -device </a:t>
            </a:r>
            <a:r>
              <a:rPr lang="en-US" sz="1600" dirty="0" err="1"/>
              <a:t>virtio</a:t>
            </a:r>
            <a:r>
              <a:rPr lang="en-US" sz="1600" dirty="0"/>
              <a:t>-balloon-</a:t>
            </a:r>
            <a:r>
              <a:rPr lang="en-US" sz="1600" dirty="0" err="1"/>
              <a:t>pci,id</a:t>
            </a:r>
            <a:r>
              <a:rPr lang="en-US" sz="1600" dirty="0"/>
              <a:t>=balloon0,bus=pci.0,addr=0x5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539" y="5476875"/>
            <a:ext cx="3324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6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412"/>
            <a:ext cx="5320004" cy="51735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zh-CN" altLang="en-US" dirty="0"/>
              <a:t>通过</a:t>
            </a:r>
            <a:r>
              <a:rPr lang="en-US" altLang="zh-CN" dirty="0"/>
              <a:t>ovs-vsctl show</a:t>
            </a:r>
            <a:r>
              <a:rPr lang="zh-CN" altLang="en-US" dirty="0"/>
              <a:t>和</a:t>
            </a:r>
            <a:r>
              <a:rPr lang="en-US" altLang="zh-CN" dirty="0" err="1"/>
              <a:t>brctl</a:t>
            </a:r>
            <a:r>
              <a:rPr lang="zh-CN" altLang="en-US" dirty="0"/>
              <a:t>来查看，各个网卡和</a:t>
            </a:r>
            <a:r>
              <a:rPr lang="en-US" altLang="zh-CN" dirty="0"/>
              <a:t>bridge</a:t>
            </a:r>
            <a:r>
              <a:rPr lang="zh-CN" altLang="en-US" dirty="0"/>
              <a:t>之间关系是否正确，</a:t>
            </a:r>
            <a:r>
              <a:rPr lang="en-US" altLang="zh-CN" dirty="0"/>
              <a:t>tunnel</a:t>
            </a:r>
            <a:r>
              <a:rPr lang="zh-CN" altLang="en-US" dirty="0"/>
              <a:t>之间是否能够通，网卡是否都处于</a:t>
            </a:r>
            <a:r>
              <a:rPr lang="en-US" altLang="zh-CN" dirty="0"/>
              <a:t>up</a:t>
            </a:r>
            <a:r>
              <a:rPr lang="zh-CN" altLang="en-US" dirty="0"/>
              <a:t>的状态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833" y="743427"/>
            <a:ext cx="6054763" cy="56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6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</a:t>
            </a:r>
            <a:r>
              <a:rPr lang="zh-CN" altLang="en-US" dirty="0" smtClean="0"/>
              <a:t>网络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505" y="1316160"/>
            <a:ext cx="109557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#!/bin/bash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TENANT_NAME="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openstack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TENANT_NETWORK_NAME="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openstack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-net"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TENANT_SUBNET_NAME="${TENANT_NETWORK_NAME}-subnet"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TENANT_ROUTER_NAME="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openstack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-router"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FIXED_RANGE="192.168.0.0/24"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NETWORK_GATEWAY="192.168.0.1"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PUBLIC_GATEWAY="172.24.1.1"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PUBLIC_RANGE="172.24.1.0/24"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PUBLIC_START="172.24.1.100"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PUBLIC_END="172.24.1.200"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TENANT_ID=$(keystone tenant-list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grep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" $TENANT_NAME "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'{print $2}')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(1) TENANT_NET_ID=$(neutron net-create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tenant_id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$TENANT_ID $TENANT_NETWORK_NAME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provider:network_type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provider:segmentation_id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grep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" id "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'{print $4}')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sz="12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(2) TENANT_SUBNET_ID=$(neutron subnet-create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tenant_id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$TENANT_ID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ip_version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4 --name $TENANT_SUBNET_NAME $TENANT_NET_ID $FIXED_RANGE --gateway $NETWORK_GATEWAY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dns_nameservers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list=true 8.8.8.8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grep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" id "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'{print $4}') </a:t>
            </a:r>
            <a:b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sz="12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(3) ROUTER_ID=$(neutron router-create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tenant_id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$TENANT_ID $TENANT_ROUTER_NAME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grep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" id " |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awk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'{print $4}')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(4) neutron router-interface-add $ROUTER_ID $TENANT_SUBNET_ID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(5) neutron net-create public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router:external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=True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(6) neutron subnet-create --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ip_version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4 --gateway $PUBLIC_GATEWAY public $PUBLIC_RANGE --allocation-pool start=$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PUBLIC_START,end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=$PUBLIC_END --disable-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dhcp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--name public-subnet</a:t>
            </a:r>
          </a:p>
          <a:p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(7) neutron router-gateway-set ${TENANT_ROUTER_NAME} public</a:t>
            </a:r>
            <a:endParaRPr lang="en-US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254240" y="960120"/>
            <a:ext cx="3078480" cy="716280"/>
          </a:xfrm>
          <a:prstGeom prst="wedgeRoundRectCallout">
            <a:avLst>
              <a:gd name="adj1" fmla="val -51031"/>
              <a:gd name="adj2" fmla="val 69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先从逻辑上理解虚拟网络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zh-CN" altLang="en-US" dirty="0"/>
              <a:t>如果从虚拟机的虚拟网卡到</a:t>
            </a:r>
            <a:r>
              <a:rPr lang="en-US" altLang="zh-CN" dirty="0"/>
              <a:t>DHCP Server</a:t>
            </a:r>
            <a:r>
              <a:rPr lang="zh-CN" altLang="en-US" dirty="0"/>
              <a:t>的网卡一路都是正确的，则需要查看</a:t>
            </a:r>
            <a:r>
              <a:rPr lang="en-US" altLang="zh-CN" dirty="0" err="1"/>
              <a:t>br-tun</a:t>
            </a:r>
            <a:r>
              <a:rPr lang="zh-CN" altLang="en-US" dirty="0"/>
              <a:t>上</a:t>
            </a:r>
            <a:r>
              <a:rPr lang="en-US" altLang="zh-CN" dirty="0" err="1"/>
              <a:t>ovs-ofctl</a:t>
            </a:r>
            <a:r>
              <a:rPr lang="en-US" altLang="zh-CN" dirty="0"/>
              <a:t> </a:t>
            </a:r>
            <a:r>
              <a:rPr lang="en-US" altLang="zh-CN" dirty="0" err="1"/>
              <a:t>dumpflows</a:t>
            </a:r>
            <a:r>
              <a:rPr lang="zh-CN" altLang="en-US" dirty="0"/>
              <a:t>查看</a:t>
            </a:r>
            <a:r>
              <a:rPr lang="en-US" altLang="zh-CN" dirty="0"/>
              <a:t>flows</a:t>
            </a:r>
            <a:r>
              <a:rPr lang="zh-CN" altLang="en-US" dirty="0"/>
              <a:t>规则，是否对包的改写正确，是否有正确的规则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467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zh-CN" altLang="en-US" dirty="0"/>
              <a:t>通过</a:t>
            </a:r>
            <a:r>
              <a:rPr lang="en-US" altLang="zh-CN" dirty="0"/>
              <a:t>VNC</a:t>
            </a:r>
            <a:r>
              <a:rPr lang="zh-CN" altLang="en-US" dirty="0"/>
              <a:t>登录进去后，就可以通过命令行运行</a:t>
            </a:r>
            <a:r>
              <a:rPr lang="en-US" altLang="zh-CN" dirty="0" err="1"/>
              <a:t>dhclient</a:t>
            </a:r>
            <a:r>
              <a:rPr lang="zh-CN" altLang="en-US" dirty="0"/>
              <a:t>，来重启连接</a:t>
            </a:r>
            <a:r>
              <a:rPr lang="en-US" altLang="zh-CN" dirty="0"/>
              <a:t>DHCP </a:t>
            </a:r>
            <a:r>
              <a:rPr lang="en-US" altLang="zh-CN" dirty="0" smtClean="0"/>
              <a:t>Server, </a:t>
            </a:r>
            <a:r>
              <a:rPr lang="zh-CN" altLang="en-US" dirty="0"/>
              <a:t>从</a:t>
            </a:r>
            <a:r>
              <a:rPr lang="en-US" altLang="zh-CN" dirty="0"/>
              <a:t>compute</a:t>
            </a:r>
            <a:r>
              <a:rPr lang="zh-CN" altLang="en-US" dirty="0"/>
              <a:t>节点上的网卡和</a:t>
            </a:r>
            <a:r>
              <a:rPr lang="en-US" altLang="zh-CN" dirty="0"/>
              <a:t>bridge</a:t>
            </a:r>
            <a:r>
              <a:rPr lang="zh-CN" altLang="en-US" dirty="0"/>
              <a:t>，一个个进行</a:t>
            </a:r>
            <a:r>
              <a:rPr lang="en-US" altLang="zh-CN" dirty="0" err="1"/>
              <a:t>tcpdump</a:t>
            </a:r>
            <a:r>
              <a:rPr lang="zh-CN" altLang="en-US" dirty="0"/>
              <a:t>，看到底哪个网卡或者</a:t>
            </a:r>
            <a:r>
              <a:rPr lang="en-US" altLang="zh-CN" dirty="0"/>
              <a:t>bridge</a:t>
            </a:r>
            <a:r>
              <a:rPr lang="zh-CN" altLang="en-US" dirty="0"/>
              <a:t>没有收到包，收到的包里面的</a:t>
            </a:r>
            <a:r>
              <a:rPr lang="en-US" altLang="zh-CN" dirty="0"/>
              <a:t>VLAN ID</a:t>
            </a:r>
            <a:r>
              <a:rPr lang="zh-CN" altLang="en-US" dirty="0"/>
              <a:t>等是否正确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587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zh-CN" altLang="en-US" dirty="0"/>
              <a:t>如果</a:t>
            </a:r>
            <a:r>
              <a:rPr lang="en-US" dirty="0"/>
              <a:t>VM</a:t>
            </a:r>
            <a:r>
              <a:rPr lang="zh-CN" altLang="en-US" dirty="0"/>
              <a:t>能从</a:t>
            </a:r>
            <a:r>
              <a:rPr lang="en-US" dirty="0"/>
              <a:t>DHCP Server</a:t>
            </a:r>
            <a:r>
              <a:rPr lang="zh-CN" altLang="en-US" dirty="0"/>
              <a:t>获得</a:t>
            </a:r>
            <a:r>
              <a:rPr lang="en-US" dirty="0"/>
              <a:t>IP，</a:t>
            </a:r>
            <a:r>
              <a:rPr lang="zh-CN" altLang="en-US" dirty="0"/>
              <a:t>则好事成了一半，接下来换一个有</a:t>
            </a:r>
            <a:r>
              <a:rPr lang="en-US" dirty="0"/>
              <a:t>cloud-</a:t>
            </a:r>
            <a:r>
              <a:rPr lang="en-US" dirty="0" err="1"/>
              <a:t>init</a:t>
            </a:r>
            <a:r>
              <a:rPr lang="zh-CN" altLang="en-US" dirty="0"/>
              <a:t>的</a:t>
            </a:r>
            <a:r>
              <a:rPr lang="en-US" dirty="0"/>
              <a:t>image，</a:t>
            </a:r>
            <a:r>
              <a:rPr lang="zh-CN" altLang="en-US" dirty="0"/>
              <a:t>看</a:t>
            </a:r>
            <a:r>
              <a:rPr lang="en-US" dirty="0"/>
              <a:t>metadata server</a:t>
            </a:r>
            <a:r>
              <a:rPr lang="zh-CN" altLang="en-US" dirty="0"/>
              <a:t>能够连接成功，能够注入</a:t>
            </a:r>
            <a:r>
              <a:rPr lang="en-US" dirty="0"/>
              <a:t>key，</a:t>
            </a:r>
            <a:r>
              <a:rPr lang="zh-CN" altLang="en-US" dirty="0"/>
              <a:t>也是通过</a:t>
            </a:r>
            <a:r>
              <a:rPr lang="en-US" dirty="0"/>
              <a:t>console.log</a:t>
            </a:r>
            <a:r>
              <a:rPr lang="zh-CN" altLang="en-US" dirty="0"/>
              <a:t>来看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481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r>
              <a:rPr lang="zh-CN" altLang="en-US" dirty="0"/>
              <a:t>如果</a:t>
            </a:r>
            <a:r>
              <a:rPr lang="en-US" dirty="0"/>
              <a:t>metadata server</a:t>
            </a:r>
            <a:r>
              <a:rPr lang="zh-CN" altLang="en-US" dirty="0"/>
              <a:t>不能连接成功，就需要顺着</a:t>
            </a:r>
            <a:r>
              <a:rPr lang="en-US" dirty="0"/>
              <a:t>metadata server</a:t>
            </a:r>
            <a:r>
              <a:rPr lang="zh-CN" altLang="en-US" dirty="0"/>
              <a:t>的整个流程，一个一个模块看，看每个模块的</a:t>
            </a:r>
            <a:r>
              <a:rPr lang="en-US" dirty="0"/>
              <a:t>log，</a:t>
            </a:r>
            <a:r>
              <a:rPr lang="zh-CN" altLang="en-US" dirty="0"/>
              <a:t>端口是否正确，是否收到请求，也可以在</a:t>
            </a:r>
            <a:r>
              <a:rPr lang="en-US" dirty="0"/>
              <a:t>VM</a:t>
            </a:r>
            <a:r>
              <a:rPr lang="zh-CN" altLang="en-US" dirty="0"/>
              <a:t>里面用</a:t>
            </a:r>
            <a:r>
              <a:rPr lang="en-US" dirty="0"/>
              <a:t>curl</a:t>
            </a:r>
            <a:r>
              <a:rPr lang="zh-CN" altLang="en-US" dirty="0"/>
              <a:t>来模拟</a:t>
            </a:r>
            <a:r>
              <a:rPr lang="en-US" dirty="0"/>
              <a:t>metadata server</a:t>
            </a:r>
            <a:r>
              <a:rPr lang="zh-CN" altLang="en-US" dirty="0"/>
              <a:t>的请求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275" y="2522601"/>
            <a:ext cx="10296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49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openstack</a:t>
            </a:r>
            <a:r>
              <a:rPr lang="zh-CN" altLang="en-US" sz="2400" dirty="0"/>
              <a:t>里的</a:t>
            </a:r>
            <a:r>
              <a:rPr lang="en-US" sz="2400" dirty="0"/>
              <a:t>metadata，</a:t>
            </a:r>
            <a:r>
              <a:rPr lang="zh-CN" altLang="en-US" sz="2400" dirty="0"/>
              <a:t>是提供一个机制给用户，可以设定每一个</a:t>
            </a:r>
            <a:r>
              <a:rPr lang="en-US" sz="2400" dirty="0"/>
              <a:t>instance </a:t>
            </a:r>
            <a:r>
              <a:rPr lang="zh-CN" altLang="en-US" sz="2400" dirty="0"/>
              <a:t>的参数。比如你想给</a:t>
            </a:r>
            <a:r>
              <a:rPr lang="en-US" altLang="zh-CN" sz="2400" dirty="0"/>
              <a:t>instance</a:t>
            </a:r>
            <a:r>
              <a:rPr lang="zh-CN" altLang="en-US" sz="2400" dirty="0"/>
              <a:t>设置某个属性，比如主机名。</a:t>
            </a:r>
            <a:endParaRPr lang="en-US" altLang="zh-CN" sz="2400" dirty="0"/>
          </a:p>
          <a:p>
            <a:r>
              <a:rPr lang="en-US" altLang="zh-CN" sz="2400" dirty="0"/>
              <a:t>Instance</a:t>
            </a:r>
            <a:r>
              <a:rPr lang="zh-CN" altLang="en-US" sz="2400" dirty="0"/>
              <a:t>访问</a:t>
            </a:r>
            <a:r>
              <a:rPr lang="en-US" altLang="zh-CN" sz="2400" dirty="0"/>
              <a:t>metadata server </a:t>
            </a:r>
            <a:r>
              <a:rPr lang="en-US" sz="2400" dirty="0"/>
              <a:t>http://169.254.169.254</a:t>
            </a:r>
            <a:endParaRPr lang="en-US" altLang="zh-CN" sz="2400" dirty="0"/>
          </a:p>
          <a:p>
            <a:r>
              <a:rPr lang="zh-CN" altLang="en-US" sz="2133" dirty="0" smtClean="0"/>
              <a:t>两类</a:t>
            </a:r>
            <a:r>
              <a:rPr lang="en-US" sz="2133" dirty="0" smtClean="0"/>
              <a:t>API: </a:t>
            </a:r>
            <a:endParaRPr lang="en-US" sz="2133" dirty="0"/>
          </a:p>
          <a:p>
            <a:pPr lvl="1"/>
            <a:r>
              <a:rPr lang="en-US" sz="1867" dirty="0" err="1"/>
              <a:t>OpenStack</a:t>
            </a:r>
            <a:r>
              <a:rPr lang="en-US" sz="1867" dirty="0"/>
              <a:t> metadata API                         vs.                                  EC2-compatible API.</a:t>
            </a:r>
          </a:p>
          <a:p>
            <a:pPr lvl="2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sz="4267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921000"/>
            <a:ext cx="4320000" cy="260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5918440"/>
            <a:ext cx="4320000" cy="5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400" y="2921000"/>
            <a:ext cx="4320000" cy="29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400" y="5918441"/>
            <a:ext cx="4320000" cy="66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8" y="4339432"/>
            <a:ext cx="111620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metadata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28" y="5969001"/>
            <a:ext cx="10899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user data</a:t>
            </a:r>
          </a:p>
        </p:txBody>
      </p:sp>
    </p:spTree>
    <p:extLst>
      <p:ext uri="{BB962C8B-B14F-4D97-AF65-F5344CB8AC3E}">
        <p14:creationId xmlns:p14="http://schemas.microsoft.com/office/powerpoint/2010/main" xmlns="" val="1779431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latin typeface="+mn-ea"/>
              </a:rPr>
              <a:t>metadata</a:t>
            </a:r>
            <a:r>
              <a:rPr lang="zh-CN" altLang="en-US" sz="2000" dirty="0">
                <a:latin typeface="+mn-ea"/>
              </a:rPr>
              <a:t>的一个重要应用，是设置每个</a:t>
            </a:r>
            <a:r>
              <a:rPr lang="en-US" altLang="zh-CN" sz="2000" dirty="0">
                <a:latin typeface="+mn-ea"/>
              </a:rPr>
              <a:t>instance</a:t>
            </a:r>
            <a:r>
              <a:rPr lang="zh-CN" altLang="en-US" sz="2000" dirty="0">
                <a:latin typeface="+mn-ea"/>
              </a:rPr>
              <a:t>的</a:t>
            </a:r>
            <a:r>
              <a:rPr lang="en-US" altLang="zh-CN" sz="2000" dirty="0" err="1">
                <a:latin typeface="+mn-ea"/>
              </a:rPr>
              <a:t>ssh</a:t>
            </a:r>
            <a:r>
              <a:rPr lang="zh-CN" altLang="en-US" sz="2000" dirty="0">
                <a:latin typeface="+mn-ea"/>
              </a:rPr>
              <a:t>公钥</a:t>
            </a:r>
            <a:r>
              <a:rPr lang="zh-CN" altLang="en-US" sz="2000" dirty="0" smtClean="0">
                <a:latin typeface="+mn-ea"/>
              </a:rPr>
              <a:t>。</a:t>
            </a:r>
          </a:p>
          <a:p>
            <a:r>
              <a:rPr lang="zh-CN" altLang="en-US" sz="2000" dirty="0" smtClean="0">
                <a:latin typeface="+mn-ea"/>
              </a:rPr>
              <a:t>公钥的设置有两种方式：</a:t>
            </a:r>
          </a:p>
          <a:p>
            <a:pPr lvl="1"/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、创建</a:t>
            </a:r>
            <a:r>
              <a:rPr lang="en-US" altLang="zh-CN" sz="2000" dirty="0" smtClean="0">
                <a:latin typeface="+mn-ea"/>
              </a:rPr>
              <a:t>instance</a:t>
            </a:r>
            <a:r>
              <a:rPr lang="zh-CN" altLang="en-US" sz="2000" dirty="0" smtClean="0">
                <a:latin typeface="+mn-ea"/>
              </a:rPr>
              <a:t>时注入文件镜像</a:t>
            </a:r>
          </a:p>
          <a:p>
            <a:pPr lvl="1"/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、启动</a:t>
            </a:r>
            <a:r>
              <a:rPr lang="en-US" altLang="zh-CN" sz="2000" dirty="0" smtClean="0">
                <a:latin typeface="+mn-ea"/>
              </a:rPr>
              <a:t>instance</a:t>
            </a:r>
            <a:r>
              <a:rPr lang="zh-CN" altLang="en-US" sz="2000" dirty="0" smtClean="0">
                <a:latin typeface="+mn-ea"/>
              </a:rPr>
              <a:t>后，通过</a:t>
            </a:r>
            <a:r>
              <a:rPr lang="en-US" altLang="zh-CN" sz="2000" dirty="0" smtClean="0">
                <a:latin typeface="+mn-ea"/>
              </a:rPr>
              <a:t>metadata</a:t>
            </a:r>
            <a:r>
              <a:rPr lang="zh-CN" altLang="en-US" sz="2000" dirty="0" smtClean="0">
                <a:latin typeface="+mn-ea"/>
              </a:rPr>
              <a:t>获取，然后用脚本写入</a:t>
            </a:r>
          </a:p>
          <a:p>
            <a:r>
              <a:rPr lang="zh-CN" altLang="en-US" sz="2000" dirty="0" smtClean="0">
                <a:latin typeface="+mn-ea"/>
              </a:rPr>
              <a:t>第二种方式更加灵活，可以给非</a:t>
            </a:r>
            <a:r>
              <a:rPr lang="en-US" altLang="zh-CN" sz="2000" dirty="0" smtClean="0">
                <a:latin typeface="+mn-ea"/>
              </a:rPr>
              <a:t>root</a:t>
            </a:r>
            <a:r>
              <a:rPr lang="zh-CN" altLang="en-US" sz="2000" dirty="0" smtClean="0">
                <a:latin typeface="+mn-ea"/>
              </a:rPr>
              <a:t>用户注入公钥。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以下是获取</a:t>
            </a:r>
            <a:r>
              <a:rPr lang="en-US" altLang="zh-CN" sz="2000" dirty="0" err="1" smtClean="0">
                <a:latin typeface="+mn-ea"/>
              </a:rPr>
              <a:t>ssh</a:t>
            </a:r>
            <a:r>
              <a:rPr lang="en-US" altLang="zh-CN" sz="2000" dirty="0" smtClean="0">
                <a:latin typeface="+mn-ea"/>
              </a:rPr>
              <a:t> key</a:t>
            </a:r>
            <a:r>
              <a:rPr lang="zh-CN" altLang="en-US" sz="2000" dirty="0" smtClean="0">
                <a:latin typeface="+mn-ea"/>
              </a:rPr>
              <a:t>的代码片段：</a:t>
            </a:r>
          </a:p>
          <a:p>
            <a:endParaRPr lang="en-US" sz="2000" dirty="0">
              <a:latin typeface="+mn-ea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488" y="3186177"/>
            <a:ext cx="6687776" cy="28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2537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+mn-ea"/>
              </a:rPr>
              <a:t>获取</a:t>
            </a:r>
            <a:r>
              <a:rPr lang="en-US" sz="2400" dirty="0" smtClean="0">
                <a:latin typeface="+mn-ea"/>
              </a:rPr>
              <a:t>metadata</a:t>
            </a:r>
            <a:r>
              <a:rPr lang="zh-CN" altLang="en-US" sz="2400" dirty="0" smtClean="0">
                <a:latin typeface="+mn-ea"/>
              </a:rPr>
              <a:t>的</a:t>
            </a:r>
            <a:r>
              <a:rPr lang="en-US" sz="2400" dirty="0" err="1" smtClean="0">
                <a:latin typeface="+mn-ea"/>
              </a:rPr>
              <a:t>api</a:t>
            </a:r>
            <a:r>
              <a:rPr lang="zh-CN" altLang="en-US" sz="2400" dirty="0" smtClean="0">
                <a:latin typeface="+mn-ea"/>
              </a:rPr>
              <a:t>接口是：</a:t>
            </a:r>
            <a:endParaRPr lang="en-US" altLang="zh-CN" sz="2400" dirty="0" smtClean="0">
              <a:latin typeface="+mn-ea"/>
            </a:endParaRPr>
          </a:p>
          <a:p>
            <a:pPr lvl="1"/>
            <a:r>
              <a:rPr lang="en-US" dirty="0" smtClean="0">
                <a:latin typeface="+mn-ea"/>
              </a:rPr>
              <a:t>http://169.254.169.254/latest/meta-data/public-keys/0/openssh-key </a:t>
            </a:r>
          </a:p>
          <a:p>
            <a:pPr lvl="1"/>
            <a:r>
              <a:rPr lang="zh-CN" altLang="en-US" dirty="0" smtClean="0">
                <a:latin typeface="+mn-ea"/>
              </a:rPr>
              <a:t>这个</a:t>
            </a:r>
            <a:r>
              <a:rPr lang="en-US" dirty="0" smtClean="0">
                <a:latin typeface="+mn-ea"/>
              </a:rPr>
              <a:t>IP</a:t>
            </a:r>
            <a:r>
              <a:rPr lang="zh-CN" altLang="en-US" dirty="0" smtClean="0">
                <a:latin typeface="+mn-ea"/>
              </a:rPr>
              <a:t>地址，在 </a:t>
            </a:r>
            <a:r>
              <a:rPr lang="en-US" dirty="0" err="1" smtClean="0">
                <a:latin typeface="+mn-ea"/>
              </a:rPr>
              <a:t>openstack</a:t>
            </a:r>
            <a:r>
              <a:rPr lang="en-US" dirty="0" smtClean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是不存在的。为什么可以获取到</a:t>
            </a:r>
            <a:r>
              <a:rPr lang="en-US" dirty="0" smtClean="0">
                <a:latin typeface="+mn-ea"/>
              </a:rPr>
              <a:t>metadata</a:t>
            </a:r>
            <a:r>
              <a:rPr lang="zh-CN" altLang="en-US" dirty="0" smtClean="0">
                <a:latin typeface="+mn-ea"/>
              </a:rPr>
              <a:t>呢？</a:t>
            </a:r>
          </a:p>
          <a:p>
            <a:pPr lvl="1"/>
            <a:r>
              <a:rPr lang="zh-CN" altLang="en-US" dirty="0" smtClean="0">
                <a:latin typeface="+mn-ea"/>
              </a:rPr>
              <a:t>这是由于</a:t>
            </a:r>
            <a:r>
              <a:rPr lang="en-US" dirty="0" smtClean="0">
                <a:latin typeface="+mn-ea"/>
              </a:rPr>
              <a:t>Amazon</a:t>
            </a:r>
            <a:r>
              <a:rPr lang="zh-CN" altLang="en-US" dirty="0" smtClean="0">
                <a:latin typeface="+mn-ea"/>
              </a:rPr>
              <a:t>的原因，最早</a:t>
            </a:r>
            <a:r>
              <a:rPr lang="en-US" dirty="0" smtClean="0">
                <a:latin typeface="+mn-ea"/>
              </a:rPr>
              <a:t>metadata</a:t>
            </a:r>
            <a:r>
              <a:rPr lang="zh-CN" altLang="en-US" dirty="0" smtClean="0">
                <a:latin typeface="+mn-ea"/>
              </a:rPr>
              <a:t>是亚马逊提出来的，参见：</a:t>
            </a:r>
            <a:r>
              <a:rPr lang="en-US" dirty="0" smtClean="0">
                <a:latin typeface="+mn-ea"/>
              </a:rPr>
              <a:t>http://docs.amazonwebservices.com/AWSEC2/latest/UserGuide/AESDG-chapter-instancedata.html</a:t>
            </a:r>
          </a:p>
          <a:p>
            <a:pPr lvl="1"/>
            <a:r>
              <a:rPr lang="zh-CN" altLang="en-US" dirty="0" smtClean="0">
                <a:latin typeface="+mn-ea"/>
              </a:rPr>
              <a:t>后来很多人给亚马逊定制了一些操作系统的镜像，比如 </a:t>
            </a:r>
            <a:r>
              <a:rPr lang="en-US" dirty="0" err="1" smtClean="0">
                <a:latin typeface="+mn-ea"/>
              </a:rPr>
              <a:t>ubuntu</a:t>
            </a:r>
            <a:r>
              <a:rPr lang="en-US" dirty="0" smtClean="0">
                <a:latin typeface="+mn-ea"/>
              </a:rPr>
              <a:t>, fedora, centos </a:t>
            </a:r>
            <a:r>
              <a:rPr lang="zh-CN" altLang="en-US" dirty="0" smtClean="0">
                <a:latin typeface="+mn-ea"/>
              </a:rPr>
              <a:t>等等，而且将里面获取 </a:t>
            </a:r>
            <a:r>
              <a:rPr lang="en-US" dirty="0" err="1" smtClean="0">
                <a:latin typeface="+mn-ea"/>
              </a:rPr>
              <a:t>metadta</a:t>
            </a:r>
            <a:r>
              <a:rPr lang="en-US" dirty="0" smtClean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的</a:t>
            </a:r>
            <a:r>
              <a:rPr lang="en-US" dirty="0" err="1" smtClean="0">
                <a:latin typeface="+mn-ea"/>
              </a:rPr>
              <a:t>api</a:t>
            </a:r>
            <a:r>
              <a:rPr lang="zh-CN" altLang="en-US" dirty="0" smtClean="0">
                <a:latin typeface="+mn-ea"/>
              </a:rPr>
              <a:t>地址也写死了。所以</a:t>
            </a:r>
            <a:r>
              <a:rPr lang="en-US" dirty="0" err="1" smtClean="0">
                <a:latin typeface="+mn-ea"/>
              </a:rPr>
              <a:t>opentack</a:t>
            </a:r>
            <a:r>
              <a:rPr lang="zh-CN" altLang="en-US" dirty="0" smtClean="0">
                <a:latin typeface="+mn-ea"/>
              </a:rPr>
              <a:t>为了兼容，保留了这个地址</a:t>
            </a:r>
            <a:r>
              <a:rPr lang="en-US" altLang="zh-CN" dirty="0" smtClean="0">
                <a:latin typeface="+mn-ea"/>
              </a:rPr>
              <a:t>169.254.169.254</a:t>
            </a:r>
            <a:r>
              <a:rPr lang="zh-CN" altLang="en-US" dirty="0" smtClean="0">
                <a:latin typeface="+mn-ea"/>
              </a:rPr>
              <a:t>。然后通过</a:t>
            </a:r>
            <a:r>
              <a:rPr lang="en-US" dirty="0" err="1" smtClean="0">
                <a:latin typeface="+mn-ea"/>
              </a:rPr>
              <a:t>iptables</a:t>
            </a:r>
            <a:r>
              <a:rPr lang="en-US" dirty="0" smtClean="0">
                <a:latin typeface="+mn-ea"/>
              </a:rPr>
              <a:t> </a:t>
            </a:r>
            <a:r>
              <a:rPr lang="en-US" dirty="0" err="1" smtClean="0">
                <a:latin typeface="+mn-ea"/>
              </a:rPr>
              <a:t>nat</a:t>
            </a:r>
            <a:r>
              <a:rPr lang="zh-CN" altLang="en-US" dirty="0" smtClean="0">
                <a:latin typeface="+mn-ea"/>
              </a:rPr>
              <a:t>映射到真实的</a:t>
            </a:r>
            <a:r>
              <a:rPr lang="en-US" dirty="0" err="1" smtClean="0">
                <a:latin typeface="+mn-ea"/>
              </a:rPr>
              <a:t>api</a:t>
            </a:r>
            <a:r>
              <a:rPr lang="zh-CN" altLang="en-US" dirty="0" smtClean="0">
                <a:latin typeface="+mn-ea"/>
              </a:rPr>
              <a:t>上：</a:t>
            </a:r>
          </a:p>
          <a:p>
            <a:pPr lvl="2"/>
            <a:r>
              <a:rPr lang="en-US" sz="2400" dirty="0" err="1" smtClean="0">
                <a:latin typeface="+mn-ea"/>
              </a:rPr>
              <a:t>iptables</a:t>
            </a:r>
            <a:r>
              <a:rPr lang="en-US" sz="2400" dirty="0" smtClean="0">
                <a:latin typeface="+mn-ea"/>
              </a:rPr>
              <a:t> -A nova-network-PREROUTING -d 169.254.169.254/32 -p </a:t>
            </a:r>
            <a:r>
              <a:rPr lang="en-US" sz="2400" dirty="0" err="1" smtClean="0">
                <a:latin typeface="+mn-ea"/>
              </a:rPr>
              <a:t>tcp</a:t>
            </a:r>
            <a:r>
              <a:rPr lang="en-US" sz="2400" dirty="0" smtClean="0">
                <a:latin typeface="+mn-ea"/>
              </a:rPr>
              <a:t> -m </a:t>
            </a:r>
            <a:r>
              <a:rPr lang="en-US" sz="2400" dirty="0" err="1" smtClean="0">
                <a:latin typeface="+mn-ea"/>
              </a:rPr>
              <a:t>tcp</a:t>
            </a:r>
            <a:r>
              <a:rPr lang="en-US" sz="2400" dirty="0" smtClean="0">
                <a:latin typeface="+mn-ea"/>
              </a:rPr>
              <a:t> --</a:t>
            </a:r>
            <a:r>
              <a:rPr lang="en-US" sz="2400" dirty="0" err="1" smtClean="0">
                <a:latin typeface="+mn-ea"/>
              </a:rPr>
              <a:t>dport</a:t>
            </a:r>
            <a:r>
              <a:rPr lang="en-US" sz="2400" dirty="0" smtClean="0">
                <a:latin typeface="+mn-ea"/>
              </a:rPr>
              <a:t> 80 -j DNAT --to-destination </a:t>
            </a:r>
            <a:r>
              <a:rPr lang="en-US" sz="2400" dirty="0">
                <a:latin typeface="+mn-ea"/>
              </a:rPr>
              <a:t>16.158.166.197:8775 </a:t>
            </a:r>
          </a:p>
        </p:txBody>
      </p:sp>
    </p:spTree>
    <p:extLst>
      <p:ext uri="{BB962C8B-B14F-4D97-AF65-F5344CB8AC3E}">
        <p14:creationId xmlns:p14="http://schemas.microsoft.com/office/powerpoint/2010/main" xmlns="" val="58834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旧版本的实现机制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节点上，配置</a:t>
            </a:r>
            <a:r>
              <a:rPr lang="en-US" altLang="zh-CN" dirty="0"/>
              <a:t>/</a:t>
            </a:r>
            <a:r>
              <a:rPr lang="en-US" dirty="0" err="1"/>
              <a:t>etc</a:t>
            </a:r>
            <a:r>
              <a:rPr lang="en-US" dirty="0"/>
              <a:t>/nova/</a:t>
            </a:r>
            <a:r>
              <a:rPr lang="en-US" dirty="0" err="1"/>
              <a:t>nova.conf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metadata_host</a:t>
            </a:r>
            <a:r>
              <a:rPr lang="en-US" dirty="0" smtClean="0"/>
              <a:t>=16.158.166.197</a:t>
            </a:r>
          </a:p>
          <a:p>
            <a:pPr lvl="2"/>
            <a:r>
              <a:rPr lang="en-US" dirty="0" smtClean="0"/>
              <a:t>16.158.166.197</a:t>
            </a:r>
            <a:r>
              <a:rPr lang="zh-CN" altLang="en-US" dirty="0" smtClean="0"/>
              <a:t>是</a:t>
            </a:r>
            <a:r>
              <a:rPr lang="en-US" altLang="zh-CN" dirty="0" smtClean="0"/>
              <a:t>Management network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节点上，要能够连接这个</a:t>
            </a:r>
            <a:r>
              <a:rPr lang="en-US" altLang="zh-CN" dirty="0" smtClean="0"/>
              <a:t>IP</a:t>
            </a:r>
          </a:p>
          <a:p>
            <a:pPr lvl="1"/>
            <a:r>
              <a:rPr lang="en-US" altLang="zh-CN" dirty="0" smtClean="0"/>
              <a:t>Metadata Server</a:t>
            </a:r>
            <a:r>
              <a:rPr lang="zh-CN" altLang="en-US" dirty="0" smtClean="0"/>
              <a:t>是通过</a:t>
            </a:r>
            <a:r>
              <a:rPr lang="en-US" altLang="zh-CN" dirty="0" smtClean="0"/>
              <a:t>Instance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Fix IP</a:t>
            </a:r>
            <a:r>
              <a:rPr lang="zh-CN" altLang="en-US" dirty="0" smtClean="0"/>
              <a:t>来判断，所以请求一定要在虚拟机里面执行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765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667" dirty="0" smtClean="0"/>
              <a:t>新版本的实现机制</a:t>
            </a:r>
            <a:endParaRPr lang="en-US" altLang="zh-CN" sz="2667" dirty="0" smtClean="0"/>
          </a:p>
          <a:p>
            <a:pPr lvl="1"/>
            <a:r>
              <a:rPr lang="zh-CN" altLang="en-US" sz="2267" dirty="0" smtClean="0"/>
              <a:t>在</a:t>
            </a:r>
            <a:r>
              <a:rPr lang="zh-CN" altLang="en-US" sz="2267" dirty="0"/>
              <a:t>使用 </a:t>
            </a:r>
            <a:r>
              <a:rPr lang="en-US" altLang="zh-CN" sz="2267" dirty="0"/>
              <a:t>namespace</a:t>
            </a:r>
            <a:r>
              <a:rPr lang="zh-CN" altLang="en-US" sz="2267" dirty="0"/>
              <a:t>时就不生效了，因为</a:t>
            </a:r>
            <a:r>
              <a:rPr lang="en-US" altLang="zh-CN" sz="2267" dirty="0"/>
              <a:t>namespace</a:t>
            </a:r>
            <a:r>
              <a:rPr lang="zh-CN" altLang="en-US" sz="2267" dirty="0"/>
              <a:t>支持</a:t>
            </a:r>
            <a:r>
              <a:rPr lang="en-US" altLang="zh-CN" sz="2267" dirty="0"/>
              <a:t>IP</a:t>
            </a:r>
            <a:r>
              <a:rPr lang="zh-CN" altLang="en-US" sz="2267" dirty="0"/>
              <a:t>地址重叠，这样</a:t>
            </a:r>
            <a:r>
              <a:rPr lang="en-US" altLang="zh-CN" sz="2267" dirty="0"/>
              <a:t>nova</a:t>
            </a:r>
            <a:r>
              <a:rPr lang="zh-CN" altLang="en-US" sz="2267" dirty="0"/>
              <a:t>就无法区分到底是哪个虚拟机请求</a:t>
            </a:r>
            <a:r>
              <a:rPr lang="en-US" altLang="zh-CN" sz="2267" dirty="0"/>
              <a:t>metadata</a:t>
            </a:r>
            <a:r>
              <a:rPr lang="zh-CN" altLang="en-US" sz="2267" dirty="0"/>
              <a:t>。</a:t>
            </a:r>
            <a:endParaRPr lang="en-US" altLang="zh-CN" sz="2267" dirty="0"/>
          </a:p>
          <a:p>
            <a:pPr lvl="1"/>
            <a:r>
              <a:rPr lang="zh-CN" altLang="en-US" sz="2267" dirty="0" smtClean="0"/>
              <a:t>采</a:t>
            </a:r>
            <a:r>
              <a:rPr lang="zh-CN" altLang="en-US" sz="2267" dirty="0"/>
              <a:t>取的方法是在</a:t>
            </a:r>
            <a:r>
              <a:rPr lang="en-US" sz="2267" dirty="0"/>
              <a:t>HTTP</a:t>
            </a:r>
            <a:r>
              <a:rPr lang="zh-CN" altLang="en-US" sz="2267" dirty="0"/>
              <a:t>头部识别是哪个虚拟机</a:t>
            </a:r>
            <a:r>
              <a:rPr lang="zh-CN" altLang="en-US" sz="2267" dirty="0" smtClean="0"/>
              <a:t>。</a:t>
            </a:r>
            <a:endParaRPr lang="en-US" altLang="zh-CN" sz="2267" dirty="0" smtClean="0"/>
          </a:p>
          <a:p>
            <a:pPr lvl="1"/>
            <a:endParaRPr lang="en-US" altLang="zh-CN" sz="2267" dirty="0"/>
          </a:p>
          <a:p>
            <a:pPr lvl="1"/>
            <a:endParaRPr lang="en-US" altLang="zh-CN" sz="2267" dirty="0" smtClean="0"/>
          </a:p>
          <a:p>
            <a:pPr lvl="1"/>
            <a:endParaRPr lang="en-US" altLang="zh-CN" sz="2267" dirty="0" smtClean="0"/>
          </a:p>
          <a:p>
            <a:pPr lvl="1"/>
            <a:r>
              <a:rPr lang="zh-CN" altLang="en-US" sz="2267" dirty="0" smtClean="0"/>
              <a:t>加</a:t>
            </a:r>
            <a:r>
              <a:rPr lang="zh-CN" altLang="en-US" sz="2267" dirty="0"/>
              <a:t>入了两个服务</a:t>
            </a:r>
            <a:r>
              <a:rPr lang="zh-CN" altLang="en-US" sz="2267" dirty="0" smtClean="0"/>
              <a:t>：</a:t>
            </a:r>
            <a:endParaRPr lang="en-US" sz="2267" dirty="0" smtClean="0"/>
          </a:p>
          <a:p>
            <a:pPr lvl="2"/>
            <a:r>
              <a:rPr lang="en-US" sz="1867" dirty="0" smtClean="0"/>
              <a:t>neutron-ns-metadata-proxy</a:t>
            </a:r>
          </a:p>
          <a:p>
            <a:pPr lvl="2"/>
            <a:r>
              <a:rPr lang="en-US" sz="1867" dirty="0"/>
              <a:t>neutron-metadata-agent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/</a:t>
            </a:r>
            <a:r>
              <a:rPr lang="en-US" dirty="0"/>
              <a:t>etc/nova/</a:t>
            </a:r>
            <a:r>
              <a:rPr lang="en-US" dirty="0" err="1"/>
              <a:t>nova.conf</a:t>
            </a:r>
            <a:r>
              <a:rPr lang="zh-CN" altLang="en-US" dirty="0"/>
              <a:t>中配</a:t>
            </a:r>
            <a:r>
              <a:rPr lang="zh-CN" altLang="en-US" dirty="0" smtClean="0"/>
              <a:t>置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88" y="2485795"/>
            <a:ext cx="7390921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064" y="2485795"/>
            <a:ext cx="37625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13688" y="50857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#metadata</a:t>
            </a:r>
          </a:p>
          <a:p>
            <a:r>
              <a:rPr lang="en-US" dirty="0" err="1"/>
              <a:t>neutron_metadata_proxy_shared_secret</a:t>
            </a:r>
            <a:r>
              <a:rPr lang="en-US" dirty="0"/>
              <a:t> = password</a:t>
            </a:r>
          </a:p>
          <a:p>
            <a:r>
              <a:rPr lang="en-US" dirty="0" err="1"/>
              <a:t>service_neutron_metadata_proxy</a:t>
            </a:r>
            <a:r>
              <a:rPr lang="en-US" dirty="0"/>
              <a:t> = true</a:t>
            </a:r>
          </a:p>
          <a:p>
            <a:r>
              <a:rPr lang="en-US" dirty="0" err="1"/>
              <a:t>metadata_listen</a:t>
            </a:r>
            <a:r>
              <a:rPr lang="en-US" dirty="0"/>
              <a:t> = 16.158.166.197</a:t>
            </a:r>
          </a:p>
          <a:p>
            <a:r>
              <a:rPr lang="en-US" dirty="0" err="1"/>
              <a:t>metadata_listen_port</a:t>
            </a:r>
            <a:r>
              <a:rPr lang="en-US" dirty="0"/>
              <a:t> = 8775</a:t>
            </a:r>
          </a:p>
        </p:txBody>
      </p:sp>
    </p:spTree>
    <p:extLst>
      <p:ext uri="{BB962C8B-B14F-4D97-AF65-F5344CB8AC3E}">
        <p14:creationId xmlns:p14="http://schemas.microsoft.com/office/powerpoint/2010/main" xmlns="" val="2080430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733" dirty="0"/>
              <a:t>一个虚拟机访问</a:t>
            </a:r>
            <a:r>
              <a:rPr lang="en-US" altLang="zh-CN" sz="3733" dirty="0"/>
              <a:t>169.254.169.254</a:t>
            </a:r>
            <a:r>
              <a:rPr lang="zh-CN" altLang="en-US" sz="3733" dirty="0"/>
              <a:t>的流程如下图：</a:t>
            </a:r>
            <a:endParaRPr lang="en-US" sz="3733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2" y="1803400"/>
            <a:ext cx="1075806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419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创建网络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190" y="203808"/>
            <a:ext cx="6591300" cy="4638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97" y="4646460"/>
            <a:ext cx="11266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为这个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创建一个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private network，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不同的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private network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是需要通过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VLAN tagging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进行隔离的，互相之间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broadcast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不能到达，这里我们用的是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GRE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模式，也需要一个类似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VLAN ID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的东西，称为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Segment ID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创建一个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private network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的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subnet，subnet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才是真正配置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IP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网段的地方，对于私网，我们常常用</a:t>
            </a:r>
            <a:r>
              <a:rPr lang="en-US" altLang="zh-CN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192.168.0.0/24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这个网段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为这个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Tenant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创建一个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Router，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才能够访问外网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将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private network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连接到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Router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上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创建一个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External Network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创建一个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Exernal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Network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的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Subnet，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这个外网逻辑上代表了我们数据中心的物理网络，通过这个物理网络，我们可以访问外网。因而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PUBLIC_GATEWAY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应该设为数据中心里面的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Gateway， PUBLIC_RANGE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也应该和数据中心的物理网络的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CIDR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一致，否则连不通，而之所以设置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PUBLIC_START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和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PUBLIC_END，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是因为在数据中心中，不可能所有的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IP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地址都给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Openstack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使用，另外可能搭建了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VMware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Vcenter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可能有物理机器，仅仅分配一个区间给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Openstack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来用。</a:t>
            </a:r>
          </a:p>
          <a:p>
            <a:pPr>
              <a:buFont typeface="+mj-lt"/>
              <a:buAutoNum type="arabicPeriod"/>
            </a:pP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将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Router</a:t>
            </a:r>
            <a:r>
              <a:rPr lang="zh-CN" alt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连接到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External Network</a:t>
            </a:r>
            <a:endParaRPr lang="en-US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First, </a:t>
            </a:r>
            <a:r>
              <a:rPr lang="zh-CN" altLang="en-US" dirty="0" smtClean="0"/>
              <a:t>虚</a:t>
            </a:r>
            <a:r>
              <a:rPr lang="zh-CN" altLang="en-US" dirty="0"/>
              <a:t>拟机发出请求</a:t>
            </a:r>
          </a:p>
          <a:p>
            <a:pPr lvl="1"/>
            <a:r>
              <a:rPr lang="zh-CN" altLang="en-US" dirty="0"/>
              <a:t>虚拟机启动时会访问</a:t>
            </a:r>
            <a:r>
              <a:rPr lang="en-US" altLang="zh-CN" dirty="0"/>
              <a:t>169.254.169.254</a:t>
            </a:r>
          </a:p>
          <a:p>
            <a:pPr lvl="1"/>
            <a:r>
              <a:rPr lang="zh-CN" altLang="en-US" dirty="0"/>
              <a:t>数据包会直接发送到虚拟机的默认网关</a:t>
            </a:r>
            <a:r>
              <a:rPr lang="en-US" altLang="zh-CN" dirty="0"/>
              <a:t>172.71.71.1</a:t>
            </a:r>
          </a:p>
          <a:p>
            <a:pPr lvl="1"/>
            <a:r>
              <a:rPr lang="zh-CN" altLang="en-US" dirty="0"/>
              <a:t>默认网关在</a:t>
            </a:r>
            <a:r>
              <a:rPr lang="en-US" altLang="zh-CN" dirty="0"/>
              <a:t>network node</a:t>
            </a:r>
            <a:r>
              <a:rPr lang="zh-CN" altLang="en-US" dirty="0"/>
              <a:t>上，</a:t>
            </a:r>
            <a:r>
              <a:rPr lang="en-US" altLang="zh-CN" dirty="0" err="1"/>
              <a:t>qr</a:t>
            </a:r>
            <a:r>
              <a:rPr lang="en-US" altLang="zh-CN" dirty="0"/>
              <a:t>-XXXXX</a:t>
            </a:r>
          </a:p>
          <a:p>
            <a:r>
              <a:rPr lang="en-US" altLang="zh-CN" dirty="0" smtClean="0"/>
              <a:t>Second, </a:t>
            </a:r>
            <a:r>
              <a:rPr lang="en-US" altLang="zh-CN" dirty="0"/>
              <a:t>namespace</a:t>
            </a:r>
            <a:r>
              <a:rPr lang="zh-CN" altLang="en-US" dirty="0"/>
              <a:t>中的</a:t>
            </a:r>
            <a:r>
              <a:rPr lang="en-US" altLang="zh-CN" dirty="0" err="1"/>
              <a:t>iptables</a:t>
            </a:r>
            <a:endParaRPr lang="en-US" altLang="zh-CN" dirty="0"/>
          </a:p>
          <a:p>
            <a:pPr lvl="1"/>
            <a:r>
              <a:rPr lang="zh-CN" altLang="en-US" dirty="0"/>
              <a:t>因为使用了</a:t>
            </a:r>
            <a:r>
              <a:rPr lang="en-US" dirty="0"/>
              <a:t>namespace，</a:t>
            </a:r>
            <a:r>
              <a:rPr lang="zh-CN" altLang="en-US" dirty="0"/>
              <a:t>在</a:t>
            </a:r>
            <a:r>
              <a:rPr lang="en-US" dirty="0"/>
              <a:t>network node</a:t>
            </a:r>
            <a:r>
              <a:rPr lang="zh-CN" altLang="en-US" dirty="0"/>
              <a:t>上每个</a:t>
            </a:r>
            <a:r>
              <a:rPr lang="en-US" dirty="0"/>
              <a:t>namespace</a:t>
            </a:r>
            <a:r>
              <a:rPr lang="zh-CN" altLang="en-US" dirty="0"/>
              <a:t>里都会有相应的</a:t>
            </a:r>
            <a:r>
              <a:rPr lang="en-US" dirty="0" err="1"/>
              <a:t>iptables</a:t>
            </a:r>
            <a:r>
              <a:rPr lang="zh-CN" altLang="en-US" dirty="0"/>
              <a:t>规则和网络设备。</a:t>
            </a:r>
            <a:endParaRPr lang="en-US" altLang="zh-CN" dirty="0"/>
          </a:p>
          <a:p>
            <a:pPr lvl="1"/>
            <a:r>
              <a:rPr lang="en-US" altLang="zh-CN" dirty="0" err="1"/>
              <a:t>iptables</a:t>
            </a:r>
            <a:r>
              <a:rPr lang="zh-CN" altLang="en-US" dirty="0"/>
              <a:t>规则中，会把目的地址</a:t>
            </a:r>
            <a:r>
              <a:rPr lang="en-US" altLang="zh-CN" dirty="0"/>
              <a:t>169.254.169.254</a:t>
            </a:r>
            <a:r>
              <a:rPr lang="zh-CN" altLang="en-US" dirty="0"/>
              <a:t>的数据包，重定向到本地端口</a:t>
            </a:r>
            <a:r>
              <a:rPr lang="en-US" altLang="zh-CN" dirty="0" smtClean="0"/>
              <a:t>9697</a:t>
            </a:r>
          </a:p>
          <a:p>
            <a:pPr lvl="2"/>
            <a:r>
              <a:rPr lang="en-US" altLang="zh-CN" sz="1800" dirty="0" err="1"/>
              <a:t>ip</a:t>
            </a:r>
            <a:r>
              <a:rPr lang="en-US" altLang="zh-CN" sz="1800" dirty="0"/>
              <a:t> </a:t>
            </a:r>
            <a:r>
              <a:rPr lang="en-US" altLang="zh-CN" sz="1800" dirty="0" err="1"/>
              <a:t>netns</a:t>
            </a:r>
            <a:r>
              <a:rPr lang="en-US" altLang="zh-CN" sz="1800" dirty="0"/>
              <a:t> exec qrouter-5a74908c-712c-485c-aa9f-6c1e8b57e3e1 </a:t>
            </a:r>
            <a:r>
              <a:rPr lang="en-US" altLang="zh-CN" sz="1800" dirty="0" err="1"/>
              <a:t>iptables</a:t>
            </a:r>
            <a:r>
              <a:rPr lang="en-US" altLang="zh-CN" sz="1800" dirty="0"/>
              <a:t> -t </a:t>
            </a:r>
            <a:r>
              <a:rPr lang="en-US" altLang="zh-CN" sz="1800" dirty="0" err="1"/>
              <a:t>nat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nvL</a:t>
            </a:r>
            <a:endParaRPr lang="en-US" altLang="zh-CN" sz="1800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844" y="5052846"/>
            <a:ext cx="89439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090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Third, namespace-metadata-proxy</a:t>
            </a:r>
          </a:p>
          <a:p>
            <a:pPr lvl="1"/>
            <a:r>
              <a:rPr lang="zh-CN" altLang="en-US" sz="2000" dirty="0" smtClean="0"/>
              <a:t>启用</a:t>
            </a:r>
            <a:r>
              <a:rPr lang="en-US" sz="2000" dirty="0" smtClean="0"/>
              <a:t>namespace</a:t>
            </a:r>
            <a:r>
              <a:rPr lang="zh-CN" altLang="en-US" sz="2000" dirty="0" smtClean="0"/>
              <a:t>场景下，对于每一个</a:t>
            </a:r>
            <a:r>
              <a:rPr lang="en-US" sz="2000" dirty="0" smtClean="0"/>
              <a:t>router，</a:t>
            </a:r>
            <a:r>
              <a:rPr lang="zh-CN" altLang="en-US" sz="2000" dirty="0" smtClean="0"/>
              <a:t>都会创建这样一个进程。该进程监听</a:t>
            </a:r>
            <a:r>
              <a:rPr lang="en-US" altLang="zh-CN" sz="2000" dirty="0" smtClean="0"/>
              <a:t>9697</a:t>
            </a:r>
            <a:r>
              <a:rPr lang="zh-CN" altLang="en-US" sz="2000" dirty="0" smtClean="0"/>
              <a:t>端口，其主要功能：</a:t>
            </a:r>
            <a:endParaRPr lang="en-US" altLang="zh-CN" sz="2000" dirty="0" smtClean="0"/>
          </a:p>
          <a:p>
            <a:pPr lvl="2"/>
            <a:r>
              <a:rPr lang="en-US" altLang="zh-CN" dirty="0" smtClean="0"/>
              <a:t>1</a:t>
            </a:r>
            <a:r>
              <a:rPr lang="zh-CN" altLang="en-US" dirty="0"/>
              <a:t>、向请求头部添加</a:t>
            </a:r>
            <a:r>
              <a:rPr lang="en-US" dirty="0"/>
              <a:t>X-Forwarded-For</a:t>
            </a:r>
            <a:r>
              <a:rPr lang="zh-CN" altLang="en-US" dirty="0"/>
              <a:t>和</a:t>
            </a:r>
            <a:r>
              <a:rPr lang="en-US" dirty="0" smtClean="0"/>
              <a:t>X-Neutron-Router-ID</a:t>
            </a:r>
            <a:r>
              <a:rPr lang="en-US" dirty="0"/>
              <a:t>，</a:t>
            </a:r>
            <a:r>
              <a:rPr lang="zh-CN" altLang="en-US" dirty="0"/>
              <a:t>分别表示虚拟机的</a:t>
            </a:r>
            <a:r>
              <a:rPr lang="en-US" dirty="0" err="1"/>
              <a:t>fixedIP</a:t>
            </a:r>
            <a:r>
              <a:rPr lang="zh-CN" altLang="en-US" dirty="0"/>
              <a:t>和</a:t>
            </a:r>
            <a:r>
              <a:rPr lang="en-US" dirty="0"/>
              <a:t>router</a:t>
            </a:r>
            <a:r>
              <a:rPr lang="zh-CN" altLang="en-US" dirty="0"/>
              <a:t>的</a:t>
            </a:r>
            <a:r>
              <a:rPr lang="en-US" dirty="0"/>
              <a:t>ID</a:t>
            </a:r>
          </a:p>
          <a:p>
            <a:pPr lvl="2"/>
            <a:r>
              <a:rPr lang="en-US" dirty="0"/>
              <a:t>2、</a:t>
            </a:r>
            <a:r>
              <a:rPr lang="zh-CN" altLang="en-US" dirty="0"/>
              <a:t>将请求代理至</a:t>
            </a:r>
            <a:r>
              <a:rPr lang="en-US" dirty="0"/>
              <a:t>Unix domain socket（/</a:t>
            </a:r>
            <a:r>
              <a:rPr lang="en-US" dirty="0" err="1" smtClean="0"/>
              <a:t>var</a:t>
            </a:r>
            <a:r>
              <a:rPr lang="en-US" dirty="0" smtClean="0"/>
              <a:t>/lib/neutron/</a:t>
            </a:r>
            <a:r>
              <a:rPr lang="en-US" dirty="0" err="1" smtClean="0"/>
              <a:t>metadata_proxy</a:t>
            </a:r>
            <a:r>
              <a:rPr lang="en-US" dirty="0"/>
              <a:t>）</a:t>
            </a:r>
            <a:endParaRPr lang="en-US" altLang="zh-CN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52272" y="3095601"/>
            <a:ext cx="1110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/bin/python /</a:t>
            </a:r>
            <a:r>
              <a:rPr lang="en-US" dirty="0" err="1"/>
              <a:t>usr</a:t>
            </a:r>
            <a:r>
              <a:rPr lang="en-US" dirty="0"/>
              <a:t>/bin/neutron-ns-metadata-proxy --</a:t>
            </a:r>
            <a:r>
              <a:rPr lang="en-US" dirty="0" err="1"/>
              <a:t>pid_file</a:t>
            </a:r>
            <a:r>
              <a:rPr lang="en-US" dirty="0"/>
              <a:t>=/</a:t>
            </a:r>
            <a:r>
              <a:rPr lang="en-US" dirty="0" err="1"/>
              <a:t>var</a:t>
            </a:r>
            <a:r>
              <a:rPr lang="en-US" dirty="0"/>
              <a:t>/lib/neutron/external/</a:t>
            </a:r>
            <a:r>
              <a:rPr lang="en-US" dirty="0" err="1"/>
              <a:t>pids</a:t>
            </a:r>
            <a:r>
              <a:rPr lang="en-US" dirty="0"/>
              <a:t>/5a74908c-712c-485c-aa9f-6c1e8b57e3e1.pid </a:t>
            </a:r>
            <a:r>
              <a:rPr lang="en-US" b="1" dirty="0">
                <a:solidFill>
                  <a:srgbClr val="FF0000"/>
                </a:solidFill>
              </a:rPr>
              <a:t>--</a:t>
            </a:r>
            <a:r>
              <a:rPr lang="en-US" b="1" dirty="0" err="1">
                <a:solidFill>
                  <a:srgbClr val="FF0000"/>
                </a:solidFill>
              </a:rPr>
              <a:t>metadata_proxy_socket</a:t>
            </a:r>
            <a:r>
              <a:rPr lang="en-US" b="1" dirty="0">
                <a:solidFill>
                  <a:srgbClr val="FF0000"/>
                </a:solidFill>
              </a:rPr>
              <a:t>=/</a:t>
            </a: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/lib/neutron/</a:t>
            </a:r>
            <a:r>
              <a:rPr lang="en-US" b="1" dirty="0" err="1">
                <a:solidFill>
                  <a:srgbClr val="FF0000"/>
                </a:solidFill>
              </a:rPr>
              <a:t>metadata_proxy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--</a:t>
            </a:r>
            <a:r>
              <a:rPr lang="en-US" dirty="0" err="1"/>
              <a:t>router_id</a:t>
            </a:r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5a74908c-712c-485c-aa9f-6c1e8b57e3e1</a:t>
            </a:r>
            <a:r>
              <a:rPr lang="en-US" dirty="0"/>
              <a:t> --</a:t>
            </a:r>
            <a:r>
              <a:rPr lang="en-US" dirty="0" err="1"/>
              <a:t>state_path</a:t>
            </a:r>
            <a:r>
              <a:rPr lang="en-US" dirty="0"/>
              <a:t>=/</a:t>
            </a:r>
            <a:r>
              <a:rPr lang="en-US" dirty="0" err="1"/>
              <a:t>var</a:t>
            </a:r>
            <a:r>
              <a:rPr lang="en-US" dirty="0"/>
              <a:t>/lib/neutron </a:t>
            </a:r>
            <a:r>
              <a:rPr lang="en-US" b="1" dirty="0">
                <a:solidFill>
                  <a:srgbClr val="FF0000"/>
                </a:solidFill>
              </a:rPr>
              <a:t>--</a:t>
            </a:r>
            <a:r>
              <a:rPr lang="en-US" b="1" dirty="0" err="1">
                <a:solidFill>
                  <a:srgbClr val="FF0000"/>
                </a:solidFill>
              </a:rPr>
              <a:t>metadata_port</a:t>
            </a:r>
            <a:r>
              <a:rPr lang="en-US" b="1" dirty="0">
                <a:solidFill>
                  <a:srgbClr val="FF0000"/>
                </a:solidFill>
              </a:rPr>
              <a:t>=9697 </a:t>
            </a:r>
            <a:r>
              <a:rPr lang="en-US" dirty="0"/>
              <a:t>--debug --verbose --log-file=neutron-ns-metadata-proxy-5a74908c-712c-485c-aa9f-6c1e8b57e3e1.log --log-</a:t>
            </a:r>
            <a:r>
              <a:rPr lang="en-US" dirty="0" err="1"/>
              <a:t>dir</a:t>
            </a:r>
            <a:r>
              <a:rPr lang="en-US" dirty="0"/>
              <a:t>=/</a:t>
            </a:r>
            <a:r>
              <a:rPr lang="en-US" dirty="0" err="1"/>
              <a:t>var</a:t>
            </a:r>
            <a:r>
              <a:rPr lang="en-US" dirty="0"/>
              <a:t>/log/neutron</a:t>
            </a:r>
          </a:p>
        </p:txBody>
      </p:sp>
    </p:spTree>
    <p:extLst>
      <p:ext uri="{BB962C8B-B14F-4D97-AF65-F5344CB8AC3E}">
        <p14:creationId xmlns:p14="http://schemas.microsoft.com/office/powerpoint/2010/main" xmlns="" val="2429164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Fourth, Neutron-metadata-agent</a:t>
            </a:r>
            <a:endParaRPr lang="en-US" sz="2400" dirty="0"/>
          </a:p>
          <a:p>
            <a:pPr lvl="1"/>
            <a:r>
              <a:rPr lang="en-US" sz="2133" dirty="0"/>
              <a:t>network node</a:t>
            </a:r>
            <a:r>
              <a:rPr lang="zh-CN" altLang="en-US" sz="2133" dirty="0"/>
              <a:t>上的</a:t>
            </a:r>
            <a:r>
              <a:rPr lang="en-US" sz="2133" dirty="0"/>
              <a:t>metadata agent</a:t>
            </a:r>
            <a:r>
              <a:rPr lang="zh-CN" altLang="en-US" sz="2133" dirty="0"/>
              <a:t>监听</a:t>
            </a:r>
            <a:r>
              <a:rPr lang="en-US" altLang="zh-CN" sz="2133" dirty="0"/>
              <a:t>/</a:t>
            </a:r>
            <a:r>
              <a:rPr lang="en-US" sz="2133" dirty="0" err="1" smtClean="0"/>
              <a:t>var</a:t>
            </a:r>
            <a:r>
              <a:rPr lang="en-US" sz="2133" dirty="0" smtClean="0"/>
              <a:t>/lib/neutron/</a:t>
            </a:r>
            <a:r>
              <a:rPr lang="en-US" sz="2133" dirty="0" err="1" smtClean="0"/>
              <a:t>metadata_proxy</a:t>
            </a:r>
            <a:r>
              <a:rPr lang="en-US" sz="2133" dirty="0"/>
              <a:t>：</a:t>
            </a:r>
          </a:p>
          <a:p>
            <a:pPr lvl="1"/>
            <a:r>
              <a:rPr lang="zh-CN" altLang="en-US" sz="2133" dirty="0"/>
              <a:t>该进程的功能是，根据请求头部的</a:t>
            </a:r>
            <a:r>
              <a:rPr lang="en-US" sz="2133" dirty="0"/>
              <a:t>X-Forwarded-For</a:t>
            </a:r>
            <a:r>
              <a:rPr lang="zh-CN" altLang="en-US" sz="2133" dirty="0"/>
              <a:t>和</a:t>
            </a:r>
            <a:r>
              <a:rPr lang="en-US" sz="2133" dirty="0" smtClean="0"/>
              <a:t>X-Neutron-Router-ID</a:t>
            </a:r>
            <a:r>
              <a:rPr lang="zh-CN" altLang="en-US" sz="2133" dirty="0"/>
              <a:t>参数，</a:t>
            </a:r>
            <a:r>
              <a:rPr lang="zh-CN" altLang="en-US" sz="2133" dirty="0" smtClean="0"/>
              <a:t>向</a:t>
            </a:r>
            <a:r>
              <a:rPr lang="en-US" altLang="zh-CN" sz="2133" dirty="0" smtClean="0"/>
              <a:t>Neutron</a:t>
            </a:r>
            <a:r>
              <a:rPr lang="en-US" sz="2133" dirty="0" smtClean="0"/>
              <a:t> </a:t>
            </a:r>
            <a:r>
              <a:rPr lang="en-US" sz="2133" dirty="0"/>
              <a:t>service</a:t>
            </a:r>
            <a:r>
              <a:rPr lang="zh-CN" altLang="en-US" sz="2133" dirty="0"/>
              <a:t>查询虚拟机</a:t>
            </a:r>
            <a:r>
              <a:rPr lang="en-US" sz="2133" dirty="0"/>
              <a:t>ID，</a:t>
            </a:r>
            <a:r>
              <a:rPr lang="zh-CN" altLang="en-US" sz="2133" dirty="0"/>
              <a:t>然后向</a:t>
            </a:r>
            <a:r>
              <a:rPr lang="en-US" sz="2133" dirty="0"/>
              <a:t>Nova Metadata</a:t>
            </a:r>
            <a:r>
              <a:rPr lang="zh-CN" altLang="en-US" sz="2133" dirty="0"/>
              <a:t>服务发送请求（默认端口</a:t>
            </a:r>
            <a:r>
              <a:rPr lang="en-US" altLang="zh-CN" sz="2133" dirty="0"/>
              <a:t>8775</a:t>
            </a:r>
            <a:r>
              <a:rPr lang="zh-CN" altLang="en-US" sz="2133" dirty="0"/>
              <a:t>），消息头：</a:t>
            </a:r>
            <a:r>
              <a:rPr lang="en-US" sz="2133" dirty="0"/>
              <a:t>X-Forwarded-</a:t>
            </a:r>
            <a:r>
              <a:rPr lang="en-US" sz="2133" dirty="0" err="1"/>
              <a:t>For，X</a:t>
            </a:r>
            <a:r>
              <a:rPr lang="en-US" sz="2133" dirty="0"/>
              <a:t>-Instance-ID、X-Instance- ID-Signature</a:t>
            </a:r>
            <a:r>
              <a:rPr lang="zh-CN" altLang="en-US" sz="2133" dirty="0"/>
              <a:t>分别表示虚拟机的</a:t>
            </a:r>
            <a:r>
              <a:rPr lang="en-US" sz="2133" dirty="0" err="1"/>
              <a:t>fixedIP</a:t>
            </a:r>
            <a:r>
              <a:rPr lang="en-US" sz="2133" dirty="0"/>
              <a:t>，</a:t>
            </a:r>
            <a:r>
              <a:rPr lang="zh-CN" altLang="en-US" sz="2133" dirty="0"/>
              <a:t>虚拟机</a:t>
            </a:r>
            <a:r>
              <a:rPr lang="en-US" sz="2133" dirty="0"/>
              <a:t>ID</a:t>
            </a:r>
            <a:r>
              <a:rPr lang="zh-CN" altLang="en-US" sz="2133" dirty="0"/>
              <a:t>和虚拟机</a:t>
            </a:r>
            <a:r>
              <a:rPr lang="en-US" sz="2133" dirty="0"/>
              <a:t>ID</a:t>
            </a:r>
            <a:r>
              <a:rPr lang="zh-CN" altLang="en-US" sz="2133" dirty="0"/>
              <a:t>的签名。</a:t>
            </a:r>
            <a:endParaRPr lang="en-US" altLang="zh-CN" sz="2133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5216" y="3319411"/>
            <a:ext cx="10872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neutron  22556  0.0  0.0 106640 35476 ?        </a:t>
            </a:r>
            <a:r>
              <a:rPr lang="en-US" dirty="0" err="1"/>
              <a:t>Ss</a:t>
            </a:r>
            <a:r>
              <a:rPr lang="en-US" dirty="0"/>
              <a:t>   Sep23   4:57 /</a:t>
            </a:r>
            <a:r>
              <a:rPr lang="en-US" dirty="0" err="1"/>
              <a:t>usr</a:t>
            </a:r>
            <a:r>
              <a:rPr lang="en-US" dirty="0"/>
              <a:t>/bin/python /</a:t>
            </a:r>
            <a:r>
              <a:rPr lang="en-US" dirty="0" err="1"/>
              <a:t>usr</a:t>
            </a:r>
            <a:r>
              <a:rPr lang="en-US" dirty="0"/>
              <a:t>/bin/neutron-metadata-agent --</a:t>
            </a:r>
            <a:r>
              <a:rPr lang="en-US" dirty="0" err="1"/>
              <a:t>config</a:t>
            </a:r>
            <a:r>
              <a:rPr lang="en-US" dirty="0"/>
              <a:t>-file=/</a:t>
            </a:r>
            <a:r>
              <a:rPr lang="en-US" dirty="0" err="1"/>
              <a:t>etc</a:t>
            </a:r>
            <a:r>
              <a:rPr lang="en-US" dirty="0"/>
              <a:t>/neutron/</a:t>
            </a:r>
            <a:r>
              <a:rPr lang="en-US" dirty="0" err="1"/>
              <a:t>neutron.conf</a:t>
            </a:r>
            <a:r>
              <a:rPr lang="en-US" dirty="0"/>
              <a:t> --</a:t>
            </a:r>
            <a:r>
              <a:rPr lang="en-US" dirty="0" err="1"/>
              <a:t>config</a:t>
            </a:r>
            <a:r>
              <a:rPr lang="en-US" dirty="0"/>
              <a:t>-file=/</a:t>
            </a:r>
            <a:r>
              <a:rPr lang="en-US" dirty="0" err="1"/>
              <a:t>etc</a:t>
            </a:r>
            <a:r>
              <a:rPr lang="en-US" dirty="0"/>
              <a:t>/neutron/metadata_agent.ini --log-file=/</a:t>
            </a:r>
            <a:r>
              <a:rPr lang="en-US" dirty="0" err="1"/>
              <a:t>var</a:t>
            </a:r>
            <a:r>
              <a:rPr lang="en-US" dirty="0"/>
              <a:t>/log/neutron/metadata-agent.log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" y="4339845"/>
            <a:ext cx="10872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lsof</a:t>
            </a:r>
            <a:r>
              <a:rPr lang="en-US" dirty="0"/>
              <a:t> -p 22556 | </a:t>
            </a:r>
            <a:r>
              <a:rPr lang="en-US" dirty="0" err="1"/>
              <a:t>grep</a:t>
            </a:r>
            <a:r>
              <a:rPr lang="en-US" dirty="0"/>
              <a:t> metadata</a:t>
            </a:r>
          </a:p>
          <a:p>
            <a:r>
              <a:rPr lang="en-US" dirty="0"/>
              <a:t>neutron-m 22556 neutron    3w   REG                8,2   681999   8522452 /</a:t>
            </a:r>
            <a:r>
              <a:rPr lang="en-US" dirty="0" err="1"/>
              <a:t>var</a:t>
            </a:r>
            <a:r>
              <a:rPr lang="en-US" dirty="0"/>
              <a:t>/log/neutron/metadata-agent.log</a:t>
            </a:r>
          </a:p>
          <a:p>
            <a:r>
              <a:rPr lang="en-US" dirty="0"/>
              <a:t>neutron-m 22556 neutron    6u  </a:t>
            </a:r>
            <a:r>
              <a:rPr lang="en-US" dirty="0" err="1"/>
              <a:t>unix</a:t>
            </a:r>
            <a:r>
              <a:rPr lang="en-US" dirty="0"/>
              <a:t> 0xffff880fd2129180      0t0 766000082 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/lib/neutron/</a:t>
            </a:r>
            <a:r>
              <a:rPr lang="en-US" b="1" dirty="0" err="1">
                <a:solidFill>
                  <a:srgbClr val="FF0000"/>
                </a:solidFill>
              </a:rPr>
              <a:t>metadata_proxy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09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12. </a:t>
            </a:r>
            <a:r>
              <a:rPr lang="zh-CN" altLang="en-US" dirty="0"/>
              <a:t>如果</a:t>
            </a:r>
            <a:r>
              <a:rPr lang="en-US" dirty="0"/>
              <a:t>metadata server</a:t>
            </a:r>
            <a:r>
              <a:rPr lang="zh-CN" altLang="en-US" dirty="0"/>
              <a:t>能够连接成功，</a:t>
            </a:r>
            <a:r>
              <a:rPr lang="en-US" dirty="0"/>
              <a:t>key</a:t>
            </a:r>
            <a:r>
              <a:rPr lang="zh-CN" altLang="en-US" dirty="0"/>
              <a:t>成功注入，下一步需要从</a:t>
            </a:r>
            <a:r>
              <a:rPr lang="en-US" dirty="0"/>
              <a:t>namespace</a:t>
            </a:r>
            <a:r>
              <a:rPr lang="zh-CN" altLang="en-US" dirty="0"/>
              <a:t>里面看是否能够</a:t>
            </a:r>
            <a:r>
              <a:rPr lang="en-US" dirty="0"/>
              <a:t>ping</a:t>
            </a:r>
            <a:r>
              <a:rPr lang="zh-CN" altLang="en-US" dirty="0"/>
              <a:t>通，能够</a:t>
            </a:r>
            <a:r>
              <a:rPr lang="en-US" dirty="0" err="1" smtClean="0"/>
              <a:t>ssh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438323"/>
            <a:ext cx="841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netns</a:t>
            </a:r>
            <a:r>
              <a:rPr lang="en-US" dirty="0"/>
              <a:t> exec qrouter-5a74908c-712c-485c-aa9f-6c1e8b57e3e1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pt-BR" dirty="0"/>
              <a:t>ip netns exec qrouter-5a74908c-712c-485c-aa9f-6c1e8b57e3e1 </a:t>
            </a:r>
            <a:r>
              <a:rPr lang="pt-BR" dirty="0" smtClean="0"/>
              <a:t>ping</a:t>
            </a:r>
          </a:p>
          <a:p>
            <a:r>
              <a:rPr lang="pt-BR" dirty="0"/>
              <a:t>ip netns exec qrouter-5a74908c-712c-485c-aa9f-6c1e8b57e3e1 </a:t>
            </a:r>
            <a:r>
              <a:rPr lang="pt-BR" dirty="0" smtClean="0"/>
              <a:t>ssh cirros@10.0.0.4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777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13. </a:t>
            </a:r>
            <a:r>
              <a:rPr lang="zh-CN" altLang="en-US" dirty="0"/>
              <a:t>如果</a:t>
            </a:r>
            <a:r>
              <a:rPr lang="en-US" dirty="0"/>
              <a:t>namespace</a:t>
            </a:r>
            <a:r>
              <a:rPr lang="zh-CN" altLang="en-US" dirty="0"/>
              <a:t>里面能够成功，则在</a:t>
            </a:r>
            <a:r>
              <a:rPr lang="en-US" dirty="0"/>
              <a:t>network</a:t>
            </a:r>
            <a:r>
              <a:rPr lang="zh-CN" altLang="en-US" dirty="0"/>
              <a:t>节点上，</a:t>
            </a:r>
            <a:r>
              <a:rPr lang="en-US" dirty="0"/>
              <a:t>ping floating </a:t>
            </a:r>
            <a:r>
              <a:rPr lang="en-US" dirty="0" err="1"/>
              <a:t>ip</a:t>
            </a:r>
            <a:r>
              <a:rPr lang="zh-CN" altLang="en-US" dirty="0"/>
              <a:t>和</a:t>
            </a:r>
            <a:r>
              <a:rPr lang="en-US" dirty="0" err="1"/>
              <a:t>ssh</a:t>
            </a:r>
            <a:r>
              <a:rPr lang="en-US" dirty="0"/>
              <a:t>，</a:t>
            </a:r>
            <a:r>
              <a:rPr lang="zh-CN" altLang="en-US" dirty="0"/>
              <a:t>是否能够成功，如果不成功，看</a:t>
            </a:r>
            <a:r>
              <a:rPr lang="en-US" dirty="0" err="1"/>
              <a:t>br</a:t>
            </a:r>
            <a:r>
              <a:rPr lang="en-US" dirty="0"/>
              <a:t>-ex</a:t>
            </a:r>
            <a:r>
              <a:rPr lang="zh-CN" altLang="en-US" dirty="0"/>
              <a:t>的网卡是否添加正确，是否配置了</a:t>
            </a:r>
            <a:r>
              <a:rPr lang="en-US" dirty="0" err="1"/>
              <a:t>ip</a:t>
            </a:r>
            <a:r>
              <a:rPr lang="en-US" dirty="0"/>
              <a:t>，</a:t>
            </a:r>
            <a:r>
              <a:rPr lang="zh-CN" altLang="en-US" dirty="0"/>
              <a:t>路由表是否正确，</a:t>
            </a:r>
            <a:r>
              <a:rPr lang="en-US" dirty="0"/>
              <a:t>namespace</a:t>
            </a:r>
            <a:r>
              <a:rPr lang="zh-CN" altLang="en-US" dirty="0"/>
              <a:t>里面</a:t>
            </a:r>
            <a:r>
              <a:rPr lang="en-US" dirty="0"/>
              <a:t>floating </a:t>
            </a:r>
            <a:r>
              <a:rPr lang="en-US" dirty="0" err="1"/>
              <a:t>ip</a:t>
            </a:r>
            <a:r>
              <a:rPr lang="zh-CN" altLang="en-US" dirty="0"/>
              <a:t>的</a:t>
            </a:r>
            <a:r>
              <a:rPr lang="en-US" dirty="0" err="1"/>
              <a:t>iptables</a:t>
            </a:r>
            <a:r>
              <a:rPr lang="zh-CN" altLang="en-US" dirty="0"/>
              <a:t>规则是否添加正确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13982"/>
            <a:ext cx="5402041" cy="264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6842" y="2325172"/>
            <a:ext cx="154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ovs-vsctl</a:t>
            </a:r>
            <a:r>
              <a:rPr lang="en-US" dirty="0"/>
              <a:t> show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6842" y="2713982"/>
            <a:ext cx="2695575" cy="3667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3828" y="5466520"/>
            <a:ext cx="722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ip netns exec qrouter-5a74908c-712c-485c-aa9f-6c1e8b57e3e1 </a:t>
            </a:r>
            <a:r>
              <a:rPr lang="pt-BR" dirty="0" smtClean="0"/>
              <a:t>route -n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943988"/>
            <a:ext cx="6457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936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14. </a:t>
            </a:r>
            <a:r>
              <a:rPr lang="zh-CN" altLang="en-US" dirty="0"/>
              <a:t>在</a:t>
            </a:r>
            <a:r>
              <a:rPr lang="en-US" altLang="zh-CN" dirty="0"/>
              <a:t>network</a:t>
            </a:r>
            <a:r>
              <a:rPr lang="zh-CN" altLang="en-US" dirty="0"/>
              <a:t>节点上能够</a:t>
            </a:r>
            <a:r>
              <a:rPr lang="en-US" altLang="zh-CN" dirty="0" err="1"/>
              <a:t>ssh</a:t>
            </a:r>
            <a:r>
              <a:rPr lang="zh-CN" altLang="en-US" dirty="0"/>
              <a:t>到</a:t>
            </a:r>
            <a:r>
              <a:rPr lang="en-US" altLang="zh-CN" dirty="0"/>
              <a:t>floating </a:t>
            </a:r>
            <a:r>
              <a:rPr lang="en-US" altLang="zh-CN" dirty="0" err="1"/>
              <a:t>ip</a:t>
            </a:r>
            <a:r>
              <a:rPr lang="zh-CN" altLang="en-US" dirty="0"/>
              <a:t>，则需要从其他节点上</a:t>
            </a:r>
            <a:r>
              <a:rPr lang="en-US" altLang="zh-CN" dirty="0" err="1"/>
              <a:t>ssh</a:t>
            </a:r>
            <a:r>
              <a:rPr lang="zh-CN" altLang="en-US" dirty="0"/>
              <a:t>，如果不成功，可能</a:t>
            </a:r>
            <a:r>
              <a:rPr lang="en-US" altLang="zh-CN" dirty="0" err="1"/>
              <a:t>br</a:t>
            </a:r>
            <a:r>
              <a:rPr lang="en-US" altLang="zh-CN" dirty="0"/>
              <a:t>-ex</a:t>
            </a:r>
            <a:r>
              <a:rPr lang="zh-CN" altLang="en-US" dirty="0"/>
              <a:t>的网址配置有问题，很可能是</a:t>
            </a:r>
            <a:r>
              <a:rPr lang="en-US" altLang="zh-CN" dirty="0" err="1"/>
              <a:t>br</a:t>
            </a:r>
            <a:r>
              <a:rPr lang="en-US" altLang="zh-CN" dirty="0"/>
              <a:t>-ex</a:t>
            </a:r>
            <a:r>
              <a:rPr lang="zh-CN" altLang="en-US" dirty="0"/>
              <a:t>添加的物理网卡不是混合状态，也可能是路由配置有问题，对于</a:t>
            </a:r>
            <a:r>
              <a:rPr lang="en-US" altLang="zh-CN" dirty="0"/>
              <a:t>floating </a:t>
            </a:r>
            <a:r>
              <a:rPr lang="en-US" altLang="zh-CN" dirty="0" err="1"/>
              <a:t>ip</a:t>
            </a:r>
            <a:r>
              <a:rPr lang="zh-CN" altLang="en-US" dirty="0"/>
              <a:t>所在的网段，不指向</a:t>
            </a:r>
            <a:r>
              <a:rPr lang="en-US" altLang="zh-CN" dirty="0"/>
              <a:t>network</a:t>
            </a:r>
            <a:r>
              <a:rPr lang="zh-CN" altLang="en-US" dirty="0"/>
              <a:t>节点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136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15. </a:t>
            </a:r>
            <a:r>
              <a:rPr lang="zh-CN" altLang="en-US" dirty="0"/>
              <a:t>如果</a:t>
            </a:r>
            <a:r>
              <a:rPr lang="en-US" dirty="0"/>
              <a:t>floating </a:t>
            </a:r>
            <a:r>
              <a:rPr lang="en-US" dirty="0" err="1"/>
              <a:t>ip</a:t>
            </a:r>
            <a:r>
              <a:rPr lang="zh-CN" altLang="en-US" dirty="0"/>
              <a:t>能够成功，则需要进去</a:t>
            </a:r>
            <a:r>
              <a:rPr lang="en-US" dirty="0"/>
              <a:t>VM</a:t>
            </a:r>
            <a:r>
              <a:rPr lang="zh-CN" altLang="en-US" dirty="0"/>
              <a:t>里面运行</a:t>
            </a:r>
            <a:r>
              <a:rPr lang="en-US" dirty="0"/>
              <a:t>apt-get update，</a:t>
            </a:r>
            <a:r>
              <a:rPr lang="zh-CN" altLang="en-US" dirty="0"/>
              <a:t>如果不可以，看能否</a:t>
            </a:r>
            <a:r>
              <a:rPr lang="en-US" dirty="0"/>
              <a:t>ping</a:t>
            </a:r>
            <a:r>
              <a:rPr lang="zh-CN" altLang="en-US" dirty="0"/>
              <a:t>通</a:t>
            </a:r>
            <a:r>
              <a:rPr lang="en-US" dirty="0" err="1"/>
              <a:t>openstack</a:t>
            </a:r>
            <a:r>
              <a:rPr lang="zh-CN" altLang="en-US" dirty="0"/>
              <a:t>里面的</a:t>
            </a:r>
            <a:r>
              <a:rPr lang="en-US" dirty="0" smtClean="0"/>
              <a:t>gateway(10.0.0.1)</a:t>
            </a:r>
            <a:r>
              <a:rPr lang="zh-CN" altLang="en-US" dirty="0" smtClean="0"/>
              <a:t>，然</a:t>
            </a:r>
            <a:r>
              <a:rPr lang="zh-CN" altLang="en-US" dirty="0"/>
              <a:t>后看能否</a:t>
            </a:r>
            <a:r>
              <a:rPr lang="en-US" dirty="0"/>
              <a:t>ping</a:t>
            </a:r>
            <a:r>
              <a:rPr lang="zh-CN" altLang="en-US" dirty="0"/>
              <a:t>通物理网络环境的</a:t>
            </a:r>
            <a:r>
              <a:rPr lang="en-US" dirty="0" smtClean="0"/>
              <a:t>gateway(16.158.</a:t>
            </a:r>
            <a:r>
              <a:rPr lang="en-US" altLang="zh-CN" dirty="0" smtClean="0"/>
              <a:t>XXX</a:t>
            </a:r>
            <a:r>
              <a:rPr lang="en-US" dirty="0" smtClean="0"/>
              <a:t>.1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43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虚拟机网络问题调试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16. </a:t>
            </a:r>
            <a:r>
              <a:rPr lang="zh-CN" altLang="en-US" dirty="0"/>
              <a:t>看</a:t>
            </a:r>
            <a:r>
              <a:rPr lang="en-US" dirty="0"/>
              <a:t>DNS Server</a:t>
            </a:r>
            <a:r>
              <a:rPr lang="zh-CN" altLang="en-US" dirty="0"/>
              <a:t>是否配置正确，是否能够</a:t>
            </a:r>
            <a:r>
              <a:rPr lang="en-US" dirty="0"/>
              <a:t>ping</a:t>
            </a:r>
            <a:r>
              <a:rPr lang="zh-CN" altLang="en-US" dirty="0"/>
              <a:t>通，如果能，</a:t>
            </a:r>
            <a:r>
              <a:rPr lang="en-US" dirty="0"/>
              <a:t>apt-get update</a:t>
            </a:r>
            <a:r>
              <a:rPr lang="zh-CN" altLang="en-US" dirty="0"/>
              <a:t>运行成功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36742"/>
            <a:ext cx="545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--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dns_nameservers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list=true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8.8.8.8</a:t>
            </a:r>
            <a:r>
              <a:rPr lang="zh-CN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显然不对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436274"/>
            <a:ext cx="781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 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resolv.conf</a:t>
            </a:r>
            <a:r>
              <a:rPr lang="en-US" dirty="0"/>
              <a:t> </a:t>
            </a:r>
          </a:p>
          <a:p>
            <a:r>
              <a:rPr lang="en-US" dirty="0"/>
              <a:t># Dynamic </a:t>
            </a:r>
            <a:r>
              <a:rPr lang="en-US" dirty="0" err="1"/>
              <a:t>resolv.conf</a:t>
            </a:r>
            <a:r>
              <a:rPr lang="en-US" dirty="0"/>
              <a:t>(5) file for </a:t>
            </a:r>
            <a:r>
              <a:rPr lang="en-US" dirty="0" err="1"/>
              <a:t>glibc</a:t>
            </a:r>
            <a:r>
              <a:rPr lang="en-US" dirty="0"/>
              <a:t> resolver(3) generated by </a:t>
            </a:r>
            <a:r>
              <a:rPr lang="en-US" dirty="0" err="1"/>
              <a:t>resolvconf</a:t>
            </a:r>
            <a:r>
              <a:rPr lang="en-US" dirty="0"/>
              <a:t>(8)</a:t>
            </a:r>
          </a:p>
          <a:p>
            <a:r>
              <a:rPr lang="en-US" dirty="0"/>
              <a:t>#     DO NOT EDIT THIS FILE BY HAND -- YOUR CHANGES WILL BE OVERWRITTEN</a:t>
            </a:r>
          </a:p>
          <a:p>
            <a:r>
              <a:rPr lang="en-US" dirty="0" err="1"/>
              <a:t>nameserver</a:t>
            </a:r>
            <a:r>
              <a:rPr lang="en-US" dirty="0"/>
              <a:t> </a:t>
            </a:r>
            <a:r>
              <a:rPr lang="en-US" dirty="0" smtClean="0"/>
              <a:t>16.110.</a:t>
            </a:r>
            <a:r>
              <a:rPr lang="en-US" altLang="zh-CN" dirty="0" smtClean="0"/>
              <a:t>XXX</a:t>
            </a:r>
            <a:r>
              <a:rPr lang="en-US" dirty="0" smtClean="0"/>
              <a:t>.</a:t>
            </a:r>
            <a:r>
              <a:rPr lang="en-US" altLang="zh-CN" dirty="0" smtClean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32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虚拟网络的背后的实现 </a:t>
            </a:r>
            <a:r>
              <a:rPr lang="en-US" altLang="zh-CN" dirty="0" smtClean="0"/>
              <a:t>GRE</a:t>
            </a:r>
            <a:endParaRPr lang="en-US" dirty="0"/>
          </a:p>
        </p:txBody>
      </p:sp>
      <p:pic>
        <p:nvPicPr>
          <p:cNvPr id="2050" name="Picture 2" descr="gre tunn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949" y="1003300"/>
            <a:ext cx="7214101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9814560" y="990600"/>
            <a:ext cx="2103120" cy="1386840"/>
          </a:xfrm>
          <a:prstGeom prst="wedgeRoundRectCallout">
            <a:avLst>
              <a:gd name="adj1" fmla="val -51031"/>
              <a:gd name="adj2" fmla="val 69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第一次看到这个图太头晕，不要紧，后面会慢慢解释每一部分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虚拟网络的背后的实现 </a:t>
            </a:r>
            <a:r>
              <a:rPr lang="en-US" altLang="zh-CN" dirty="0"/>
              <a:t>VLAN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07" y="1151679"/>
            <a:ext cx="5643225" cy="3813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0273" y="5307581"/>
            <a:ext cx="150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</a:t>
            </a:r>
            <a:r>
              <a:rPr lang="zh-CN" altLang="en-US" dirty="0" smtClean="0"/>
              <a:t>节点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6352" y="5307581"/>
            <a:ext cx="14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Network</a:t>
            </a:r>
            <a:r>
              <a:rPr lang="zh-CN" altLang="en-US" dirty="0" smtClean="0"/>
              <a:t>节点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1106" y="1151679"/>
            <a:ext cx="5853945" cy="3813427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5059680" y="5074920"/>
            <a:ext cx="2438400" cy="1386840"/>
          </a:xfrm>
          <a:prstGeom prst="wedgeRoundRectCallout">
            <a:avLst>
              <a:gd name="adj1" fmla="val -26393"/>
              <a:gd name="adj2" fmla="val -70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更头晕则接着忽略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0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796" y="0"/>
            <a:ext cx="71649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656" y="418744"/>
            <a:ext cx="1826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err="1" smtClean="0"/>
              <a:t>ovs-vsctl</a:t>
            </a:r>
            <a:r>
              <a:rPr lang="en-US" dirty="0" smtClean="0"/>
              <a:t> show</a:t>
            </a:r>
          </a:p>
          <a:p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netns</a:t>
            </a:r>
            <a:r>
              <a:rPr lang="en-US" dirty="0" smtClean="0"/>
              <a:t> exec XXX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0" y="2072640"/>
            <a:ext cx="2438400" cy="1386840"/>
          </a:xfrm>
          <a:prstGeom prst="wedgeRoundRectCallout">
            <a:avLst>
              <a:gd name="adj1" fmla="val -26393"/>
              <a:gd name="adj2" fmla="val -70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把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GRE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和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VLAN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混在一块，图画的不错，显然更晕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7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4929</Words>
  <Application>Microsoft Office PowerPoint</Application>
  <PresentationFormat>自定义</PresentationFormat>
  <Paragraphs>504</Paragraphs>
  <Slides>67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8" baseType="lpstr">
      <vt:lpstr>Office Theme</vt:lpstr>
      <vt:lpstr>Neutron</vt:lpstr>
      <vt:lpstr>经典的三节点部署</vt:lpstr>
      <vt:lpstr>架构</vt:lpstr>
      <vt:lpstr>架构</vt:lpstr>
      <vt:lpstr>创建网络</vt:lpstr>
      <vt:lpstr>创建网络</vt:lpstr>
      <vt:lpstr>虚拟网络的背后的实现 GRE</vt:lpstr>
      <vt:lpstr>虚拟网络的背后的实现 VLAN</vt:lpstr>
      <vt:lpstr>幻灯片 9</vt:lpstr>
      <vt:lpstr>怎么理解？</vt:lpstr>
      <vt:lpstr>怎么理解？</vt:lpstr>
      <vt:lpstr>怎么理解？</vt:lpstr>
      <vt:lpstr>更加深入：Tap Interface</vt:lpstr>
      <vt:lpstr>更加深入：Tap Interface</vt:lpstr>
      <vt:lpstr>更加深入：Security Group Layer</vt:lpstr>
      <vt:lpstr>更加深入：Security Group Layer</vt:lpstr>
      <vt:lpstr>更加深入：Security Group Layer</vt:lpstr>
      <vt:lpstr>更加深入：br-int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更加深入： br-int &amp; br-tun</vt:lpstr>
      <vt:lpstr>幻灯片 31</vt:lpstr>
      <vt:lpstr>更加深入： br-int &amp; br-tun</vt:lpstr>
      <vt:lpstr>更加深入： br-int &amp; br-tun</vt:lpstr>
      <vt:lpstr>更加深入： br-int &amp; br-tun</vt:lpstr>
      <vt:lpstr>幻灯片 35</vt:lpstr>
      <vt:lpstr>更加深入： br-int &amp; br-tun</vt:lpstr>
      <vt:lpstr>更加深入： br-int &amp; br-tun</vt:lpstr>
      <vt:lpstr>更加深入：DHCP Server</vt:lpstr>
      <vt:lpstr>更加深入：Router</vt:lpstr>
      <vt:lpstr>更加深入：br-ex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  <vt:lpstr>虚拟机网络问题调试</vt:lpstr>
    </vt:vector>
  </TitlesOfParts>
  <Company>Hewlett 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Chao (Liu Chao, ES-OCTO-HCC-CHINA-BJ)</dc:creator>
  <cp:lastModifiedBy>Xiong</cp:lastModifiedBy>
  <cp:revision>213</cp:revision>
  <dcterms:created xsi:type="dcterms:W3CDTF">2014-10-30T09:45:08Z</dcterms:created>
  <dcterms:modified xsi:type="dcterms:W3CDTF">2015-01-03T02:35:46Z</dcterms:modified>
</cp:coreProperties>
</file>